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7" r:id="rId8"/>
    <p:sldId id="268" r:id="rId9"/>
    <p:sldId id="272" r:id="rId10"/>
    <p:sldId id="273" r:id="rId11"/>
    <p:sldId id="269" r:id="rId12"/>
    <p:sldId id="270" r:id="rId13"/>
    <p:sldId id="271" r:id="rId14"/>
    <p:sldId id="264" r:id="rId15"/>
    <p:sldId id="266" r:id="rId16"/>
    <p:sldId id="265" r:id="rId17"/>
    <p:sldId id="25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4660"/>
  </p:normalViewPr>
  <p:slideViewPr>
    <p:cSldViewPr snapToGrid="0">
      <p:cViewPr varScale="1">
        <p:scale>
          <a:sx n="96" d="100"/>
          <a:sy n="96" d="100"/>
        </p:scale>
        <p:origin x="174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shinichinthapanti824@gmail.com" userId="502e0e77a3f9305d" providerId="LiveId" clId="{B473E518-E571-4858-AD99-535F9656355F}"/>
    <pc:docChg chg="undo custSel addSld delSld modSld">
      <pc:chgData name="harshinichinthapanti824@gmail.com" userId="502e0e77a3f9305d" providerId="LiveId" clId="{B473E518-E571-4858-AD99-535F9656355F}" dt="2024-09-23T09:05:06.808" v="103" actId="207"/>
      <pc:docMkLst>
        <pc:docMk/>
      </pc:docMkLst>
      <pc:sldChg chg="modSp mod">
        <pc:chgData name="harshinichinthapanti824@gmail.com" userId="502e0e77a3f9305d" providerId="LiveId" clId="{B473E518-E571-4858-AD99-535F9656355F}" dt="2024-09-23T08:17:28.959" v="70" actId="20577"/>
        <pc:sldMkLst>
          <pc:docMk/>
          <pc:sldMk cId="2004534465" sldId="256"/>
        </pc:sldMkLst>
        <pc:spChg chg="mod">
          <ac:chgData name="harshinichinthapanti824@gmail.com" userId="502e0e77a3f9305d" providerId="LiveId" clId="{B473E518-E571-4858-AD99-535F9656355F}" dt="2024-09-23T08:17:28.959" v="70" actId="20577"/>
          <ac:spMkLst>
            <pc:docMk/>
            <pc:sldMk cId="2004534465" sldId="256"/>
            <ac:spMk id="2" creationId="{79A2334C-50AD-07D9-D53B-ABD4B0692621}"/>
          </ac:spMkLst>
        </pc:spChg>
      </pc:sldChg>
      <pc:sldChg chg="modSp mod">
        <pc:chgData name="harshinichinthapanti824@gmail.com" userId="502e0e77a3f9305d" providerId="LiveId" clId="{B473E518-E571-4858-AD99-535F9656355F}" dt="2024-09-23T08:17:52.331" v="72" actId="20577"/>
        <pc:sldMkLst>
          <pc:docMk/>
          <pc:sldMk cId="2061580375" sldId="261"/>
        </pc:sldMkLst>
        <pc:spChg chg="mod">
          <ac:chgData name="harshinichinthapanti824@gmail.com" userId="502e0e77a3f9305d" providerId="LiveId" clId="{B473E518-E571-4858-AD99-535F9656355F}" dt="2024-09-23T08:17:52.331" v="72" actId="20577"/>
          <ac:spMkLst>
            <pc:docMk/>
            <pc:sldMk cId="2061580375" sldId="261"/>
            <ac:spMk id="3" creationId="{D37C409A-81B1-888A-6052-85ACC71C887E}"/>
          </ac:spMkLst>
        </pc:spChg>
      </pc:sldChg>
      <pc:sldChg chg="modSp mod">
        <pc:chgData name="harshinichinthapanti824@gmail.com" userId="502e0e77a3f9305d" providerId="LiveId" clId="{B473E518-E571-4858-AD99-535F9656355F}" dt="2024-09-23T08:23:55.615" v="91" actId="14100"/>
        <pc:sldMkLst>
          <pc:docMk/>
          <pc:sldMk cId="939270577" sldId="264"/>
        </pc:sldMkLst>
        <pc:spChg chg="mod">
          <ac:chgData name="harshinichinthapanti824@gmail.com" userId="502e0e77a3f9305d" providerId="LiveId" clId="{B473E518-E571-4858-AD99-535F9656355F}" dt="2024-09-23T08:23:55.615" v="91" actId="14100"/>
          <ac:spMkLst>
            <pc:docMk/>
            <pc:sldMk cId="939270577" sldId="264"/>
            <ac:spMk id="6" creationId="{7AB26E7B-FD1E-917F-BAFD-C14DEAA50C55}"/>
          </ac:spMkLst>
        </pc:spChg>
      </pc:sldChg>
      <pc:sldChg chg="modSp mod">
        <pc:chgData name="harshinichinthapanti824@gmail.com" userId="502e0e77a3f9305d" providerId="LiveId" clId="{B473E518-E571-4858-AD99-535F9656355F}" dt="2024-09-23T09:05:06.808" v="103" actId="207"/>
        <pc:sldMkLst>
          <pc:docMk/>
          <pc:sldMk cId="4255308250" sldId="266"/>
        </pc:sldMkLst>
        <pc:spChg chg="mod">
          <ac:chgData name="harshinichinthapanti824@gmail.com" userId="502e0e77a3f9305d" providerId="LiveId" clId="{B473E518-E571-4858-AD99-535F9656355F}" dt="2024-09-23T09:05:06.808" v="103" actId="207"/>
          <ac:spMkLst>
            <pc:docMk/>
            <pc:sldMk cId="4255308250" sldId="266"/>
            <ac:spMk id="3" creationId="{F0C4B257-948A-C7A2-B8C1-E9BCDB508ACB}"/>
          </ac:spMkLst>
        </pc:spChg>
      </pc:sldChg>
      <pc:sldChg chg="modSp mod">
        <pc:chgData name="harshinichinthapanti824@gmail.com" userId="502e0e77a3f9305d" providerId="LiveId" clId="{B473E518-E571-4858-AD99-535F9656355F}" dt="2024-09-23T07:41:22.003" v="1" actId="1036"/>
        <pc:sldMkLst>
          <pc:docMk/>
          <pc:sldMk cId="3953136421" sldId="267"/>
        </pc:sldMkLst>
        <pc:picChg chg="mod">
          <ac:chgData name="harshinichinthapanti824@gmail.com" userId="502e0e77a3f9305d" providerId="LiveId" clId="{B473E518-E571-4858-AD99-535F9656355F}" dt="2024-09-23T07:41:22.003" v="1" actId="1036"/>
          <ac:picMkLst>
            <pc:docMk/>
            <pc:sldMk cId="3953136421" sldId="267"/>
            <ac:picMk id="5" creationId="{61B594C0-1315-CC5F-911E-E4EA49EEF1CB}"/>
          </ac:picMkLst>
        </pc:picChg>
      </pc:sldChg>
      <pc:sldChg chg="modSp mod">
        <pc:chgData name="harshinichinthapanti824@gmail.com" userId="502e0e77a3f9305d" providerId="LiveId" clId="{B473E518-E571-4858-AD99-535F9656355F}" dt="2024-09-23T08:03:07.735" v="42" actId="1036"/>
        <pc:sldMkLst>
          <pc:docMk/>
          <pc:sldMk cId="769571520" sldId="272"/>
        </pc:sldMkLst>
        <pc:picChg chg="mod">
          <ac:chgData name="harshinichinthapanti824@gmail.com" userId="502e0e77a3f9305d" providerId="LiveId" clId="{B473E518-E571-4858-AD99-535F9656355F}" dt="2024-09-23T08:03:07.735" v="42" actId="1036"/>
          <ac:picMkLst>
            <pc:docMk/>
            <pc:sldMk cId="769571520" sldId="272"/>
            <ac:picMk id="5" creationId="{6A3B6DC9-4DCF-77B3-54F7-3B711A6719A3}"/>
          </ac:picMkLst>
        </pc:picChg>
      </pc:sldChg>
      <pc:sldChg chg="new del">
        <pc:chgData name="harshinichinthapanti824@gmail.com" userId="502e0e77a3f9305d" providerId="LiveId" clId="{B473E518-E571-4858-AD99-535F9656355F}" dt="2024-09-23T07:52:17.617" v="3" actId="2696"/>
        <pc:sldMkLst>
          <pc:docMk/>
          <pc:sldMk cId="1305628307" sldId="27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F5AC8-DA83-5E3E-D03A-A3FC8EFF30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8F8C44-941F-4FBF-98A7-DECFC3A05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5BAAE-37D2-C812-88A0-63350E82E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F111-802B-4D06-9CEC-3DC899258BAC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4FB0B-11AB-4036-9533-F699A4E11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9A4F8-2594-121E-6E8D-6E975A758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9BCA-435C-4DED-8057-16A99FD827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443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7C14C-13A2-F4EA-02F9-4C364D600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614A5B-D434-390A-0DEA-AA14A2CAB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59E4E-956B-4825-1087-6BB6B481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F111-802B-4D06-9CEC-3DC899258BAC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9A1AB-FB62-605C-7D18-C614F1B84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58D92-3094-7F26-D905-EA957978F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9BCA-435C-4DED-8057-16A99FD827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544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F6FD69-F9F9-C1F6-2439-06572A3162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D650E0-128D-9CAA-2D88-98776FFD3F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CAB4B-F57B-F066-D9D7-D58071761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F111-802B-4D06-9CEC-3DC899258BAC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F459D-2A61-09F1-0B7E-5C1DB53D0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E1AA6-2DC6-562A-A6FE-03C5C2F7B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9BCA-435C-4DED-8057-16A99FD827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8058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C0197-80F5-D37B-3546-943B9EFF8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AE270-AFEF-973C-39B5-7E492D654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E5F30-E122-0E3D-BEAF-123B40043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F111-802B-4D06-9CEC-3DC899258BAC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FFA9C-7E22-B40C-1C9C-41AD25502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75438-BE88-EF07-C540-41CB200FA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9BCA-435C-4DED-8057-16A99FD827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973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CD912-74FC-775A-CB17-9D449B819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8E27B-F780-D983-D140-A1956DCE6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56606-167C-F7A0-C7B7-A5C69F2EA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F111-802B-4D06-9CEC-3DC899258BAC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33820-1CD7-83AD-FF3D-0BFA4D47C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4D492-9B45-6726-55F2-2118957F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9BCA-435C-4DED-8057-16A99FD827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948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017BA-6DCF-0347-10DD-5B8C663D6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C3AB9-BA96-D6E8-27AC-53D0A7FAE0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BB2BDC-6540-FB87-8D4B-A7762AD93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FF3C0F-E377-37BA-D114-2C36A1FB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F111-802B-4D06-9CEC-3DC899258BAC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EEE46B-790C-D8D3-4725-8789A6B64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4050CE-9F7F-7D66-8841-4B310B955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9BCA-435C-4DED-8057-16A99FD827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064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75FD0-EA6E-C765-E382-6D39AC664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A571B-AD75-8CE4-05D2-26A268ED4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054D2E-84AB-99F0-C842-DACFE1D55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24A3D5-8C3D-5E64-DA87-6FEF8BD74C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855A1C-1C39-2F62-E2E3-10E58AC001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F726F4-06CC-9C6E-7706-CCEAA0E20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F111-802B-4D06-9CEC-3DC899258BAC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AD3A8E-9A59-3908-7816-7C890190C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F6899B-8D07-5AD4-5C87-BE071658E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9BCA-435C-4DED-8057-16A99FD827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9949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FF0B1-EF0E-389A-7CAC-CC5BC7AA9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A14B2B-10BF-01BB-EBC4-3695BDFC9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F111-802B-4D06-9CEC-3DC899258BAC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9B9B9E-9E1B-7CB8-C372-BC638C6AD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BF2B5E-88B7-0835-5784-AB44911E2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9BCA-435C-4DED-8057-16A99FD827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1196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11D91C-6456-3C54-E45F-4120A06F7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F111-802B-4D06-9CEC-3DC899258BAC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53ADC6-4265-0161-AC7D-724998FBB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F60F17-53C4-38E3-7A88-59EBF02E9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9BCA-435C-4DED-8057-16A99FD827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529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2F04E-57EF-B193-C0E5-A7A2697F4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8342B-8E03-54A5-D0D2-A3D2B4006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B58AF5-77B8-474D-E0B0-E04CECD6A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BCCA6D-17C8-D709-5737-F00F1C906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F111-802B-4D06-9CEC-3DC899258BAC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CFCE5E-1300-D646-9A54-7AC027E13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03D641-8DAB-8CF4-9E7D-7061D18C7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9BCA-435C-4DED-8057-16A99FD827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24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0AE58-2938-D034-7B43-85F6B5DF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8D623-0C75-8033-8A63-D39A9E1FE3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54F3FF-BF3A-814A-33BD-94E2722F82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78468-DFA8-0D00-21B6-73ECEA8C5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F111-802B-4D06-9CEC-3DC899258BAC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DC8D68-5F23-2F2D-F361-38E5BFC44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A282A9-80A6-D472-0F29-846E892BE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9BCA-435C-4DED-8057-16A99FD827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258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940E56-6962-610B-D07E-B0EA6EE74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64204-7E78-C97C-F045-13D4CA82B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AD775-BAE6-8CD5-C591-F370452566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5F111-802B-4D06-9CEC-3DC899258BAC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8BB56-45DA-D01B-D1EA-1F337467E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C6752-22B9-E661-51D6-0801C549A0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89BCA-435C-4DED-8057-16A99FD827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1192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milwallner.medium.com/colorize-b-w-photos-with-a-100-line-neural-network-53d9b4449f8d" TargetMode="External"/><Relationship Id="rId2" Type="http://schemas.openxmlformats.org/officeDocument/2006/relationships/hyperlink" Target="https://analyticsindiamag.com/how-to-colorize-your-old-image-using-deoldify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eeksforgeeks.org/colorize-images-using-deoldify/" TargetMode="External"/><Relationship Id="rId4" Type="http://schemas.openxmlformats.org/officeDocument/2006/relationships/hyperlink" Target="https://medium.datadriveninvestor.com/coloring-black-white-images-using-deep-learning-984e6f4ddf14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2334C-50AD-07D9-D53B-ABD4B06926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85887"/>
          </a:xfrm>
        </p:spPr>
        <p:txBody>
          <a:bodyPr>
            <a:normAutofit/>
          </a:bodyPr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Colorizing Monochromatic Images Using 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51AEB3-0164-F422-CB62-682CAB69B2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2200" y="3544888"/>
            <a:ext cx="2749550" cy="2049462"/>
          </a:xfrm>
        </p:spPr>
        <p:txBody>
          <a:bodyPr anchor="t">
            <a:normAutofit/>
          </a:bodyPr>
          <a:lstStyle/>
          <a:p>
            <a:pPr marL="12065" algn="l">
              <a:lnSpc>
                <a:spcPct val="100000"/>
              </a:lnSpc>
              <a:spcBef>
                <a:spcPts val="700"/>
              </a:spcBef>
              <a:buClr>
                <a:srgbClr val="252525"/>
              </a:buClr>
              <a:tabLst>
                <a:tab pos="365125" algn="l"/>
                <a:tab pos="365760" algn="l"/>
              </a:tabLst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 guidance of                                                                                                                                                                 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5" algn="l">
              <a:lnSpc>
                <a:spcPct val="100000"/>
              </a:lnSpc>
              <a:spcBef>
                <a:spcPts val="700"/>
              </a:spcBef>
              <a:buClr>
                <a:srgbClr val="252525"/>
              </a:buClr>
              <a:tabLst>
                <a:tab pos="365125" algn="l"/>
                <a:tab pos="365760" algn="l"/>
              </a:tabLst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Ms. P. Swapna</a:t>
            </a:r>
          </a:p>
          <a:p>
            <a:pPr marL="12065" algn="l">
              <a:lnSpc>
                <a:spcPct val="100000"/>
              </a:lnSpc>
              <a:spcBef>
                <a:spcPts val="700"/>
              </a:spcBef>
              <a:buClr>
                <a:srgbClr val="252525"/>
              </a:buClr>
              <a:tabLst>
                <a:tab pos="365125" algn="l"/>
                <a:tab pos="365760" algn="l"/>
              </a:tabLst>
            </a:pPr>
            <a:r>
              <a:rPr lang="en-IN" sz="1600" spc="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  <a:endParaRPr lang="en-IN" sz="1600" spc="265" dirty="0">
              <a:latin typeface="Cambria"/>
              <a:cs typeface="Cambri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0AB846-96B6-8C47-CCC0-C66A57221069}"/>
              </a:ext>
            </a:extLst>
          </p:cNvPr>
          <p:cNvSpPr txBox="1"/>
          <p:nvPr/>
        </p:nvSpPr>
        <p:spPr>
          <a:xfrm>
            <a:off x="3841750" y="3429000"/>
            <a:ext cx="788035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8" algn="l"/>
            <a:r>
              <a:rPr lang="en-IN" sz="1600" spc="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No:18</a:t>
            </a:r>
          </a:p>
          <a:p>
            <a:pPr lvl="8" algn="l"/>
            <a:r>
              <a:rPr lang="en-IN" sz="1600" spc="26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A.Akshitha</a:t>
            </a:r>
            <a:r>
              <a:rPr lang="en-IN" sz="1600" spc="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21N31A6601</a:t>
            </a:r>
          </a:p>
          <a:p>
            <a:pPr lvl="8" algn="l"/>
            <a:r>
              <a:rPr lang="en-IN" sz="1600" spc="26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B.Nirmala</a:t>
            </a:r>
            <a:r>
              <a:rPr lang="en-IN" sz="1600" spc="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Bai – 21N31A6622</a:t>
            </a:r>
          </a:p>
          <a:p>
            <a:pPr lvl="8"/>
            <a:r>
              <a:rPr lang="en-IN" sz="1600" spc="26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Ch.Harshini</a:t>
            </a:r>
            <a:r>
              <a:rPr lang="en-IN" sz="1600" spc="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-21N31A6639</a:t>
            </a:r>
          </a:p>
          <a:p>
            <a:pPr lvl="8" algn="l"/>
            <a:endParaRPr lang="en-IN" sz="1600" spc="26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534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2226E-D329-AFB3-D96C-379AEF4D8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7E3521-1B0A-CC14-57A4-2D9AFC272C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5407" y="1710352"/>
            <a:ext cx="9941186" cy="4621212"/>
          </a:xfrm>
        </p:spPr>
      </p:pic>
    </p:spTree>
    <p:extLst>
      <p:ext uri="{BB962C8B-B14F-4D97-AF65-F5344CB8AC3E}">
        <p14:creationId xmlns:p14="http://schemas.microsoft.com/office/powerpoint/2010/main" val="3527590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31986-C3CF-5B7B-FBF0-B4D6DDF5D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BAED95A-8546-99E1-1580-E221D88C80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490" y="1376516"/>
            <a:ext cx="4945625" cy="48004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1909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B2B7B-FA44-7615-833C-DFE5C4B1D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SCREENS:                   </a:t>
            </a:r>
            <a:b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1: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F9C787-C378-7BFF-AE9E-087CB79D8A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903" y="1494503"/>
            <a:ext cx="5943600" cy="4156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EAB8D48A-D37B-3254-962C-133C1AB253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73161"/>
            <a:ext cx="5427406" cy="4156645"/>
          </a:xfrm>
        </p:spPr>
      </p:pic>
    </p:spTree>
    <p:extLst>
      <p:ext uri="{BB962C8B-B14F-4D97-AF65-F5344CB8AC3E}">
        <p14:creationId xmlns:p14="http://schemas.microsoft.com/office/powerpoint/2010/main" val="3259504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BFB69-6E73-D518-75CD-DCF74FDD3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2 :                                  OUTPUT 3: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4D9B230-17FA-B42F-1450-F0793A1181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17523"/>
            <a:ext cx="4827684" cy="47686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51CD26-63F2-6C11-1A73-EA11E7F7F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1703" y="1317523"/>
            <a:ext cx="5592097" cy="456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539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8FE4D-3E54-986B-5008-FF8AA9A6D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8ED1C-FE69-25E2-CDDC-5930C3592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778772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1A365-C206-D7EB-B88A-3801476FD7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822713"/>
            <a:ext cx="5157787" cy="33669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 : Intel i7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 : 8 GB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 disk : 256 GB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Speed : 2.7 GHZ</a:t>
            </a:r>
          </a:p>
          <a:p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27ABC3-F01B-8AB3-F198-6247843034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778772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B26E7B-FD1E-917F-BAFD-C14DEAA50C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50947" y="2687969"/>
            <a:ext cx="5183188" cy="217600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:Windows 7 or more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User Interface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 END: Python</a:t>
            </a:r>
          </a:p>
        </p:txBody>
      </p:sp>
    </p:spTree>
    <p:extLst>
      <p:ext uri="{BB962C8B-B14F-4D97-AF65-F5344CB8AC3E}">
        <p14:creationId xmlns:p14="http://schemas.microsoft.com/office/powerpoint/2010/main" val="939270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A57FA-A8A3-4C87-E0D4-9DF26A8FC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374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4B257-948A-C7A2-B8C1-E9BCDB508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1315"/>
            <a:ext cx="10515600" cy="4495647"/>
          </a:xfrm>
        </p:spPr>
        <p:txBody>
          <a:bodyPr/>
          <a:lstStyle/>
          <a:p>
            <a:r>
              <a:rPr lang="en-IN" dirty="0">
                <a:hlinkClick r:id="rId2"/>
              </a:rPr>
              <a:t>https://analyticsindiamag.com/how-to-colorize-your-old-image-using-deoldify/</a:t>
            </a:r>
            <a:endParaRPr lang="en-IN" dirty="0"/>
          </a:p>
          <a:p>
            <a:r>
              <a:rPr lang="en-IN" dirty="0">
                <a:hlinkClick r:id="rId3"/>
              </a:rPr>
              <a:t>https://emilwallner.medium.com/colorize-b-w-photos-with-a-100-line-neural-network-53d9b4449f8d</a:t>
            </a:r>
            <a:endParaRPr lang="en-IN" dirty="0"/>
          </a:p>
          <a:p>
            <a:r>
              <a:rPr lang="en-IN" dirty="0">
                <a:hlinkClick r:id="rId4"/>
              </a:rPr>
              <a:t>https://medium.datadriveninvestor.com/coloring-black-white-images-using-deep-learning-984e6f4ddf14</a:t>
            </a:r>
            <a:endParaRPr lang="en-IN" dirty="0"/>
          </a:p>
          <a:p>
            <a:r>
              <a:rPr lang="en-IN" dirty="0">
                <a:hlinkClick r:id="rId5"/>
              </a:rPr>
              <a:t>https://www.geeksforgeeks.org/colorize-images-using-deoldify/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5308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8B7CC-9DAC-379C-808B-F5549E5EC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6198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E45E3-5B2D-3E6C-AFBE-FF8CCFFCC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1783"/>
            <a:ext cx="10515600" cy="483518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on colorizing black and white images highlights significant advancements in transforming grayscale photos into vivid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DeOldify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colorizes black and white videos by applying deep learning algorithms frame by frame to create vibrant and accurate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techniques, such as CNNs and GANs, have proven effective in producing realistic and high-quality colorizations. </a:t>
            </a:r>
          </a:p>
          <a:p>
            <a:pPr>
              <a:lnSpc>
                <a:spcPct val="100000"/>
              </a:lnSpc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methods enhance the visual appeal and historical context of images, making them a valuable tool for both preserving and interpreting photographic history. </a:t>
            </a:r>
          </a:p>
          <a:p>
            <a:pPr>
              <a:lnSpc>
                <a:spcPct val="100000"/>
              </a:lnSpc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technology continues to advance, colorization techniques are expected to become even more refined and accessible.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356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CC380-8016-E109-CB64-262408A0F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9517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3F010-348A-71B6-2D3D-025EC98B0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924" y="441250"/>
            <a:ext cx="10515600" cy="822325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E3FA9-BE1D-5F94-2BF0-308715927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1549"/>
            <a:ext cx="10515600" cy="412860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effectLst/>
                <a:latin typeface="Times New Roman" panose="02020603050405020304" pitchFamily="18" charset="0"/>
                <a:ea typeface="Latin Modern Math"/>
                <a:cs typeface="Times New Roman" panose="02020603050405020304" pitchFamily="18" charset="0"/>
              </a:rPr>
              <a:t>Colorization of grayscale images has become a more researched area in the recent years. 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effectLst/>
                <a:latin typeface="Times New Roman" panose="02020603050405020304" pitchFamily="18" charset="0"/>
                <a:ea typeface="Latin Modern Math"/>
                <a:cs typeface="Times New Roman" panose="02020603050405020304" pitchFamily="18" charset="0"/>
              </a:rPr>
              <a:t>A pragmatic approach to the task is to implement sophisticated image colorization techniques. </a:t>
            </a:r>
            <a:endParaRPr lang="en-US" sz="2000" dirty="0">
              <a:latin typeface="Times New Roman" panose="02020603050405020304" pitchFamily="18" charset="0"/>
              <a:ea typeface="Latin Modern Math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effectLst/>
                <a:latin typeface="Times New Roman" panose="02020603050405020304" pitchFamily="18" charset="0"/>
                <a:ea typeface="Latin Modern Math"/>
                <a:cs typeface="Times New Roman" panose="02020603050405020304" pitchFamily="18" charset="0"/>
              </a:rPr>
              <a:t>We Implement colorization using different CNN models and provide their quantitative and qualitative comparison for colorization. 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effectLst/>
                <a:latin typeface="Times New Roman" panose="02020603050405020304" pitchFamily="18" charset="0"/>
                <a:ea typeface="Latin Modern Math"/>
                <a:cs typeface="Times New Roman" panose="02020603050405020304" pitchFamily="18" charset="0"/>
              </a:rPr>
              <a:t>Here different metrics for color image quality assessments are used. So, here we use LAB color space we L is input data and A, B are target data. 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effectLst/>
                <a:latin typeface="Times New Roman" panose="02020603050405020304" pitchFamily="18" charset="0"/>
                <a:ea typeface="Latin Modern Math"/>
                <a:cs typeface="Times New Roman" panose="02020603050405020304" pitchFamily="18" charset="0"/>
              </a:rPr>
              <a:t>We use pretrained Caffe model to colorize the data.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effectLst/>
                <a:latin typeface="Times New Roman" panose="02020603050405020304" pitchFamily="18" charset="0"/>
                <a:ea typeface="Latin Modern Math"/>
                <a:cs typeface="Times New Roman" panose="02020603050405020304" pitchFamily="18" charset="0"/>
              </a:rPr>
              <a:t>By this process we don’t lose the quality of grayscale images.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599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147EB-F0E9-FA27-4D13-F8236E55B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916"/>
            <a:ext cx="10515600" cy="1325563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F61C3-E50D-5E5C-E03F-4E3F1E0F5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141" y="1617807"/>
            <a:ext cx="10515600" cy="4351338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Colorization, the process of adding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monochrome images has  long been recognized as highly laborious and tedious.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 efforts to colorize old B&amp;W images started taking place to give the image a different perspective and a beautiful insight into the captured moments.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advancement in technology and extensive research in the field of deep learning, models can be trained to learn the knowledge and then apply it to colorize old photographs.</a:t>
            </a:r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experimenting with different techniques and refining them, you can effectively add depth and realism to historical photos or create unique, artistic works.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850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C17B4-93D8-0117-87DB-9EB0B9EB4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3348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C409A-81B1-888A-6052-85ACC71C8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0078"/>
            <a:ext cx="10515600" cy="4556885"/>
          </a:xfrm>
        </p:spPr>
        <p:txBody>
          <a:bodyPr>
            <a:norm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systems for colorizing black and white images range from traditional manual methods and rule-based approaches to deep learning-based techniques.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Manual colorization, though accurate, is time-consuming and requires expertise.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Rule-based and example-based methods often produce unnatural results due to their reliance on predefined rules or closely matching reference images. </a:t>
            </a:r>
          </a:p>
          <a:p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LIMITATIONS: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layers  does not  determine accurate colour and brightness.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drawback in existing system is it can’t be used for complex things due to restricted data.</a:t>
            </a:r>
          </a:p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historical photos, getting accurate colors can be difficult without historical references.</a:t>
            </a:r>
          </a:p>
        </p:txBody>
      </p:sp>
    </p:spTree>
    <p:extLst>
      <p:ext uri="{BB962C8B-B14F-4D97-AF65-F5344CB8AC3E}">
        <p14:creationId xmlns:p14="http://schemas.microsoft.com/office/powerpoint/2010/main" val="2061580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24D7B-1E56-8596-BF8F-8AB83F541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1262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403EA-37B6-D2E1-28DF-709B3355E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we will be using OpenCV, CNN, pre-trained Caffe model.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drawback in existing system is it can’t be used for complex things due to restricted data.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to overcome this we will be using caffe model and convert the grayscale image to LAB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space then to RGB.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process is done by converting the input into the desired output.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 Graphical User Interface by which the user can interact with the system.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 in this we are implementing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DeOldify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for colorizing of  videos.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1359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79E28-7C31-8065-3175-B6ED15261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0653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118AE-5748-53E2-D3B5-88DD2A84A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for colorizing monochromatic images offers numerous advantages across various fields, from enhancing visual appeal and historical restoration to improving practical applications in medicine and education.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enhances old movies and photographs, providing a new dimension to historical footage and making it more appealing to modern audiences.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leveraging AI and deep learning technologies, this system can achieve high levels of accuracy and efficiency, ultimately providing significant value in both creative and analytical domains.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30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65830-42B3-A1F8-9D20-4D7081D04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B594C0-1315-CC5F-911E-E4EA49EEF1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367" y="1514167"/>
            <a:ext cx="5985491" cy="4672628"/>
          </a:xfrm>
        </p:spPr>
      </p:pic>
    </p:spTree>
    <p:extLst>
      <p:ext uri="{BB962C8B-B14F-4D97-AF65-F5344CB8AC3E}">
        <p14:creationId xmlns:p14="http://schemas.microsoft.com/office/powerpoint/2010/main" val="3953136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5FAE-820C-B2F5-149E-1EEDE827D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6535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DIAGRAMS:</a:t>
            </a:r>
            <a:br>
              <a:rPr lang="en-IN" dirty="0"/>
            </a:b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DIAGRAM: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DDE944-BFC8-BC84-B789-A9803D1D32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504" y="1825625"/>
            <a:ext cx="6628991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106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F2002-F9C4-4F52-B7A8-C010FA107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3B6DC9-4DCF-77B3-54F7-3B711A6719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9858" y="1386195"/>
            <a:ext cx="8072284" cy="4800600"/>
          </a:xfrm>
        </p:spPr>
      </p:pic>
    </p:spTree>
    <p:extLst>
      <p:ext uri="{BB962C8B-B14F-4D97-AF65-F5344CB8AC3E}">
        <p14:creationId xmlns:p14="http://schemas.microsoft.com/office/powerpoint/2010/main" val="769571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755</Words>
  <Application>Microsoft Office PowerPoint</Application>
  <PresentationFormat>Widescreen</PresentationFormat>
  <Paragraphs>71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Cambria</vt:lpstr>
      <vt:lpstr>Times New Roman</vt:lpstr>
      <vt:lpstr>Wingdings</vt:lpstr>
      <vt:lpstr>Office Theme</vt:lpstr>
      <vt:lpstr>Colorizing Monochromatic Images Using Deep Learning</vt:lpstr>
      <vt:lpstr>ABSTRACT:</vt:lpstr>
      <vt:lpstr>INTRODUCTION:</vt:lpstr>
      <vt:lpstr>EXISTING SYSTEM:</vt:lpstr>
      <vt:lpstr>PROPOSED SYSTEM:</vt:lpstr>
      <vt:lpstr>ADVANTAGES:</vt:lpstr>
      <vt:lpstr>SYSTEM ARCHITECTURE:</vt:lpstr>
      <vt:lpstr>UML DIAGRAMS: USE DIAGRAM:</vt:lpstr>
      <vt:lpstr>SEQUENCE DIAGRAM:</vt:lpstr>
      <vt:lpstr>CLASS DIAGRAM:</vt:lpstr>
      <vt:lpstr>ACTIVITY DIAGRAM:</vt:lpstr>
      <vt:lpstr>OUTPUT SCREENS:                                                                  OUTPUT 1:</vt:lpstr>
      <vt:lpstr>OUTPUT 2 :                                  OUTPUT 3:</vt:lpstr>
      <vt:lpstr>SYSTEM REQUIREMENTS:</vt:lpstr>
      <vt:lpstr>REFERENCES:</vt:lpstr>
      <vt:lpstr>CONCLUSION: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Navya Maddiboina</dc:creator>
  <cp:lastModifiedBy>Navya Maddiboina</cp:lastModifiedBy>
  <cp:revision>6</cp:revision>
  <dcterms:created xsi:type="dcterms:W3CDTF">2024-07-30T20:32:32Z</dcterms:created>
  <dcterms:modified xsi:type="dcterms:W3CDTF">2024-10-26T02:25:23Z</dcterms:modified>
</cp:coreProperties>
</file>