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61" r:id="rId5"/>
    <p:sldId id="284" r:id="rId6"/>
    <p:sldId id="262" r:id="rId7"/>
    <p:sldId id="263" r:id="rId8"/>
    <p:sldId id="264" r:id="rId9"/>
    <p:sldId id="265" r:id="rId10"/>
    <p:sldId id="266" r:id="rId11"/>
    <p:sldId id="269" r:id="rId12"/>
    <p:sldId id="271" r:id="rId13"/>
    <p:sldId id="270" r:id="rId14"/>
    <p:sldId id="272" r:id="rId15"/>
    <p:sldId id="273" r:id="rId16"/>
    <p:sldId id="275" r:id="rId17"/>
    <p:sldId id="274" r:id="rId18"/>
    <p:sldId id="276" r:id="rId19"/>
    <p:sldId id="277" r:id="rId20"/>
    <p:sldId id="278" r:id="rId21"/>
    <p:sldId id="280" r:id="rId22"/>
    <p:sldId id="281" r:id="rId23"/>
    <p:sldId id="282" r:id="rId24"/>
    <p:sldId id="283"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98" d="100"/>
          <a:sy n="98" d="100"/>
        </p:scale>
        <p:origin x="-1411"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August 26,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3566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August 26,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9859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August 26,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8412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August 26,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5786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August 26,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49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August 26,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4855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August 26,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5384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August 26,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5567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August 26,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3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August 26,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8592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August 26,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3003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August 26,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930275918"/>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47" r:id="rId6"/>
    <p:sldLayoutId id="2147483743" r:id="rId7"/>
    <p:sldLayoutId id="2147483744" r:id="rId8"/>
    <p:sldLayoutId id="2147483745" r:id="rId9"/>
    <p:sldLayoutId id="2147483746" r:id="rId10"/>
    <p:sldLayoutId id="2147483748"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5ABE2B91-88EF-4792-9842-BD2799949EF1}"/>
              </a:ext>
            </a:extLst>
          </p:cNvPr>
          <p:cNvPicPr>
            <a:picLocks noChangeAspect="1"/>
          </p:cNvPicPr>
          <p:nvPr/>
        </p:nvPicPr>
        <p:blipFill rotWithShape="1">
          <a:blip r:embed="rId2"/>
          <a:srcRect r="15112" b="1"/>
          <a:stretch/>
        </p:blipFill>
        <p:spPr>
          <a:xfrm>
            <a:off x="20" y="-212102"/>
            <a:ext cx="12191980" cy="6858000"/>
          </a:xfrm>
          <a:prstGeom prst="rect">
            <a:avLst/>
          </a:prstGeom>
        </p:spPr>
      </p:pic>
      <p:sp>
        <p:nvSpPr>
          <p:cNvPr id="23" name="Rectangle 2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B1D7C-5190-4AFD-9F11-E32D8E362410}"/>
              </a:ext>
            </a:extLst>
          </p:cNvPr>
          <p:cNvSpPr>
            <a:spLocks noGrp="1"/>
          </p:cNvSpPr>
          <p:nvPr>
            <p:ph type="ctrTitle"/>
          </p:nvPr>
        </p:nvSpPr>
        <p:spPr>
          <a:xfrm>
            <a:off x="550863" y="549275"/>
            <a:ext cx="5437187" cy="2419275"/>
          </a:xfrm>
        </p:spPr>
        <p:txBody>
          <a:bodyPr anchor="b">
            <a:normAutofit/>
          </a:bodyPr>
          <a:lstStyle/>
          <a:p>
            <a:r>
              <a:rPr lang="en-IN" b="1" dirty="0">
                <a:latin typeface="Times New Roman" panose="02020603050405020304" pitchFamily="18" charset="0"/>
                <a:cs typeface="Times New Roman" panose="02020603050405020304" pitchFamily="18" charset="0"/>
              </a:rPr>
              <a:t>Driver Fatigue Detection</a:t>
            </a:r>
          </a:p>
        </p:txBody>
      </p:sp>
      <p:sp>
        <p:nvSpPr>
          <p:cNvPr id="25" name="Rectangle 2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57C9803-EE44-4C7C-8CD0-69F1DFED5538}"/>
              </a:ext>
            </a:extLst>
          </p:cNvPr>
          <p:cNvSpPr>
            <a:spLocks noGrp="1"/>
          </p:cNvSpPr>
          <p:nvPr>
            <p:ph type="subTitle" idx="1"/>
          </p:nvPr>
        </p:nvSpPr>
        <p:spPr>
          <a:xfrm>
            <a:off x="550863" y="3827610"/>
            <a:ext cx="5437187" cy="2265216"/>
          </a:xfrm>
        </p:spPr>
        <p:txBody>
          <a:bodyPr>
            <a:normAutofit fontScale="92500" lnSpcReduction="20000"/>
          </a:bodyPr>
          <a:lstStyle/>
          <a:p>
            <a:r>
              <a:rPr lang="en-IN" dirty="0">
                <a:ln w="0"/>
                <a:solidFill>
                  <a:schemeClr val="tx1"/>
                </a:solidFill>
                <a:effectLst>
                  <a:outerShdw blurRad="38100" dist="19050" dir="2700000" algn="tl" rotWithShape="0">
                    <a:schemeClr val="dk1">
                      <a:alpha val="40000"/>
                    </a:schemeClr>
                  </a:outerShdw>
                </a:effectLst>
              </a:rPr>
              <a:t>Submitted by:</a:t>
            </a:r>
          </a:p>
          <a:p>
            <a:r>
              <a:rPr lang="en-IN" dirty="0">
                <a:ln w="0"/>
                <a:solidFill>
                  <a:schemeClr val="tx1"/>
                </a:solidFill>
                <a:effectLst>
                  <a:outerShdw blurRad="38100" dist="19050" dir="2700000" algn="tl" rotWithShape="0">
                    <a:schemeClr val="dk1">
                      <a:alpha val="40000"/>
                    </a:schemeClr>
                  </a:outerShdw>
                </a:effectLst>
              </a:rPr>
              <a:t>A. </a:t>
            </a:r>
            <a:r>
              <a:rPr lang="en-IN" dirty="0" err="1">
                <a:ln w="0"/>
                <a:solidFill>
                  <a:schemeClr val="tx1"/>
                </a:solidFill>
                <a:effectLst>
                  <a:outerShdw blurRad="38100" dist="19050" dir="2700000" algn="tl" rotWithShape="0">
                    <a:schemeClr val="dk1">
                      <a:alpha val="40000"/>
                    </a:schemeClr>
                  </a:outerShdw>
                </a:effectLst>
              </a:rPr>
              <a:t>Akshitha</a:t>
            </a:r>
            <a:r>
              <a:rPr lang="en-IN" dirty="0">
                <a:ln w="0"/>
                <a:solidFill>
                  <a:schemeClr val="tx1"/>
                </a:solidFill>
                <a:effectLst>
                  <a:outerShdw blurRad="38100" dist="19050" dir="2700000" algn="tl" rotWithShape="0">
                    <a:schemeClr val="dk1">
                      <a:alpha val="40000"/>
                    </a:schemeClr>
                  </a:outerShdw>
                </a:effectLst>
              </a:rPr>
              <a:t> (18071A0502)</a:t>
            </a:r>
          </a:p>
          <a:p>
            <a:r>
              <a:rPr lang="en-IN" dirty="0">
                <a:ln w="0"/>
                <a:solidFill>
                  <a:schemeClr val="tx1"/>
                </a:solidFill>
                <a:effectLst>
                  <a:outerShdw blurRad="38100" dist="19050" dir="2700000" algn="tl" rotWithShape="0">
                    <a:schemeClr val="dk1">
                      <a:alpha val="40000"/>
                    </a:schemeClr>
                  </a:outerShdw>
                </a:effectLst>
              </a:rPr>
              <a:t>Ch. Sankranthi (18071A0510)</a:t>
            </a:r>
          </a:p>
          <a:p>
            <a:r>
              <a:rPr lang="en-IN" dirty="0">
                <a:ln w="0"/>
                <a:solidFill>
                  <a:schemeClr val="tx1"/>
                </a:solidFill>
                <a:effectLst>
                  <a:outerShdw blurRad="38100" dist="19050" dir="2700000" algn="tl" rotWithShape="0">
                    <a:schemeClr val="dk1">
                      <a:alpha val="40000"/>
                    </a:schemeClr>
                  </a:outerShdw>
                </a:effectLst>
              </a:rPr>
              <a:t>K. </a:t>
            </a:r>
            <a:r>
              <a:rPr lang="en-IN" dirty="0" err="1">
                <a:ln w="0"/>
                <a:solidFill>
                  <a:schemeClr val="tx1"/>
                </a:solidFill>
                <a:effectLst>
                  <a:outerShdw blurRad="38100" dist="19050" dir="2700000" algn="tl" rotWithShape="0">
                    <a:schemeClr val="dk1">
                      <a:alpha val="40000"/>
                    </a:schemeClr>
                  </a:outerShdw>
                </a:effectLst>
              </a:rPr>
              <a:t>Sahithi</a:t>
            </a:r>
            <a:r>
              <a:rPr lang="en-IN" dirty="0">
                <a:ln w="0"/>
                <a:solidFill>
                  <a:schemeClr val="tx1"/>
                </a:solidFill>
                <a:effectLst>
                  <a:outerShdw blurRad="38100" dist="19050" dir="2700000" algn="tl" rotWithShape="0">
                    <a:schemeClr val="dk1">
                      <a:alpha val="40000"/>
                    </a:schemeClr>
                  </a:outerShdw>
                </a:effectLst>
              </a:rPr>
              <a:t> </a:t>
            </a:r>
            <a:r>
              <a:rPr lang="en-IN" dirty="0" err="1">
                <a:ln w="0"/>
                <a:solidFill>
                  <a:schemeClr val="tx1"/>
                </a:solidFill>
                <a:effectLst>
                  <a:outerShdw blurRad="38100" dist="19050" dir="2700000" algn="tl" rotWithShape="0">
                    <a:schemeClr val="dk1">
                      <a:alpha val="40000"/>
                    </a:schemeClr>
                  </a:outerShdw>
                </a:effectLst>
              </a:rPr>
              <a:t>Latha</a:t>
            </a:r>
            <a:r>
              <a:rPr lang="en-IN" dirty="0">
                <a:ln w="0"/>
                <a:solidFill>
                  <a:schemeClr val="tx1"/>
                </a:solidFill>
                <a:effectLst>
                  <a:outerShdw blurRad="38100" dist="19050" dir="2700000" algn="tl" rotWithShape="0">
                    <a:schemeClr val="dk1">
                      <a:alpha val="40000"/>
                    </a:schemeClr>
                  </a:outerShdw>
                </a:effectLst>
              </a:rPr>
              <a:t> (18071A0528)</a:t>
            </a:r>
          </a:p>
          <a:p>
            <a:r>
              <a:rPr lang="en-IN" dirty="0">
                <a:ln w="0"/>
                <a:solidFill>
                  <a:schemeClr val="tx1"/>
                </a:solidFill>
                <a:effectLst>
                  <a:outerShdw blurRad="38100" dist="19050" dir="2700000" algn="tl" rotWithShape="0">
                    <a:schemeClr val="dk1">
                      <a:alpha val="40000"/>
                    </a:schemeClr>
                  </a:outerShdw>
                </a:effectLst>
              </a:rPr>
              <a:t>S. </a:t>
            </a:r>
            <a:r>
              <a:rPr lang="en-IN" dirty="0" err="1">
                <a:ln w="0"/>
                <a:solidFill>
                  <a:schemeClr val="tx1"/>
                </a:solidFill>
                <a:effectLst>
                  <a:outerShdw blurRad="38100" dist="19050" dir="2700000" algn="tl" rotWithShape="0">
                    <a:schemeClr val="dk1">
                      <a:alpha val="40000"/>
                    </a:schemeClr>
                  </a:outerShdw>
                </a:effectLst>
              </a:rPr>
              <a:t>Shanmukha</a:t>
            </a:r>
            <a:r>
              <a:rPr lang="en-IN" dirty="0">
                <a:ln w="0"/>
                <a:solidFill>
                  <a:schemeClr val="tx1"/>
                </a:solidFill>
                <a:effectLst>
                  <a:outerShdw blurRad="38100" dist="19050" dir="2700000" algn="tl" rotWithShape="0">
                    <a:schemeClr val="dk1">
                      <a:alpha val="40000"/>
                    </a:schemeClr>
                  </a:outerShdw>
                </a:effectLst>
              </a:rPr>
              <a:t> Anurag (18071A0551)</a:t>
            </a:r>
          </a:p>
        </p:txBody>
      </p:sp>
    </p:spTree>
    <p:extLst>
      <p:ext uri="{BB962C8B-B14F-4D97-AF65-F5344CB8AC3E}">
        <p14:creationId xmlns:p14="http://schemas.microsoft.com/office/powerpoint/2010/main" val="2512948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B3ED-032A-4AFE-8769-7DAC3D712799}"/>
              </a:ext>
            </a:extLst>
          </p:cNvPr>
          <p:cNvSpPr>
            <a:spLocks noGrp="1"/>
          </p:cNvSpPr>
          <p:nvPr>
            <p:ph type="title"/>
          </p:nvPr>
        </p:nvSpPr>
        <p:spPr>
          <a:xfrm>
            <a:off x="550862" y="255685"/>
            <a:ext cx="11091600" cy="1157085"/>
          </a:xfrm>
        </p:spPr>
        <p:txBody>
          <a:bodyPr>
            <a:normAutofit fontScale="90000"/>
          </a:bodyPr>
          <a:lstStyle/>
          <a:p>
            <a:pPr algn="ctr"/>
            <a:r>
              <a:rPr lang="en-US" sz="4800" dirty="0">
                <a:ln w="0">
                  <a:solidFill>
                    <a:schemeClr val="accent3">
                      <a:lumMod val="75000"/>
                    </a:schemeClr>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Driver Fatigue Detection through Pupil Detection and Yawning Analysis</a:t>
            </a:r>
            <a:br>
              <a:rPr lang="en-IN" sz="4800" dirty="0">
                <a:ln w="0"/>
                <a:solidFill>
                  <a:schemeClr val="tx1"/>
                </a:solidFill>
                <a:effectLst>
                  <a:outerShdw blurRad="38100" dist="19050" dir="2700000" algn="tl" rotWithShape="0">
                    <a:schemeClr val="dk1">
                      <a:alpha val="40000"/>
                    </a:schemeClr>
                  </a:outerShdw>
                </a:effectLst>
              </a:rPr>
            </a:br>
            <a:endParaRPr lang="en-IN" dirty="0"/>
          </a:p>
        </p:txBody>
      </p:sp>
      <p:sp>
        <p:nvSpPr>
          <p:cNvPr id="3" name="Content Placeholder 2">
            <a:extLst>
              <a:ext uri="{FF2B5EF4-FFF2-40B4-BE49-F238E27FC236}">
                <a16:creationId xmlns:a16="http://schemas.microsoft.com/office/drawing/2014/main" id="{A2D7FF9C-373A-4B36-97F6-0D80C77B61C0}"/>
              </a:ext>
            </a:extLst>
          </p:cNvPr>
          <p:cNvSpPr>
            <a:spLocks noGrp="1"/>
          </p:cNvSpPr>
          <p:nvPr>
            <p:ph idx="1"/>
          </p:nvPr>
        </p:nvSpPr>
        <p:spPr>
          <a:xfrm>
            <a:off x="550863" y="1889471"/>
            <a:ext cx="11090274" cy="4654339"/>
          </a:xfrm>
        </p:spPr>
        <p:txBody>
          <a:bodyPr/>
          <a:lstStyle/>
          <a:p>
            <a:pPr marL="0" indent="0">
              <a:buNone/>
            </a:pPr>
            <a:r>
              <a:rPr lang="en-US" dirty="0">
                <a:ln w="0"/>
                <a:solidFill>
                  <a:schemeClr val="tx1"/>
                </a:solidFill>
                <a:effectLst>
                  <a:outerShdw blurRad="38100" dist="19050" dir="2700000" algn="tl" rotWithShape="0">
                    <a:schemeClr val="dk1">
                      <a:alpha val="40000"/>
                    </a:schemeClr>
                  </a:outerShdw>
                </a:effectLst>
              </a:rPr>
              <a:t>Basic parameters that can be used to evaluate alertness of driver: </a:t>
            </a:r>
          </a:p>
          <a:p>
            <a:pPr marL="0" indent="0">
              <a:buNone/>
            </a:pPr>
            <a:r>
              <a:rPr lang="en-US" dirty="0">
                <a:ln w="0"/>
                <a:solidFill>
                  <a:schemeClr val="tx1"/>
                </a:solidFill>
                <a:effectLst>
                  <a:outerShdw blurRad="38100" dist="19050" dir="2700000" algn="tl" rotWithShape="0">
                    <a:schemeClr val="dk1">
                      <a:alpha val="40000"/>
                    </a:schemeClr>
                  </a:outerShdw>
                </a:effectLst>
              </a:rPr>
              <a:t>1. Drivers’ physiological parameters like brain waves, heart rate, pulse rate and respiration. </a:t>
            </a:r>
          </a:p>
          <a:p>
            <a:pPr marL="0" indent="0">
              <a:buNone/>
            </a:pPr>
            <a:r>
              <a:rPr lang="en-US" dirty="0">
                <a:ln w="0"/>
                <a:solidFill>
                  <a:schemeClr val="tx1"/>
                </a:solidFill>
                <a:effectLst>
                  <a:outerShdw blurRad="38100" dist="19050" dir="2700000" algn="tl" rotWithShape="0">
                    <a:schemeClr val="dk1">
                      <a:alpha val="40000"/>
                    </a:schemeClr>
                  </a:outerShdw>
                </a:effectLst>
              </a:rPr>
              <a:t>2. Driving performance like changes of the steering wheel, vehicle lateral position, driver’s grip force on the steering wheel, acceleration, vehicle speed, acceleration, braking and turning angle. </a:t>
            </a:r>
          </a:p>
          <a:p>
            <a:pPr marL="0" indent="0">
              <a:buNone/>
            </a:pPr>
            <a:r>
              <a:rPr lang="en-US" dirty="0">
                <a:ln w="0"/>
                <a:solidFill>
                  <a:schemeClr val="tx1"/>
                </a:solidFill>
                <a:effectLst>
                  <a:outerShdw blurRad="38100" dist="19050" dir="2700000" algn="tl" rotWithShape="0">
                    <a:schemeClr val="dk1">
                      <a:alpha val="40000"/>
                    </a:schemeClr>
                  </a:outerShdw>
                </a:effectLst>
              </a:rPr>
              <a:t>3. Non-intrusive way, by detecting the eyes- open or close and rate of opening and closing, and mouth- frequency of yawning.</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7961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2735-22A3-4FE9-9704-684EF3631964}"/>
              </a:ext>
            </a:extLst>
          </p:cNvPr>
          <p:cNvSpPr>
            <a:spLocks noGrp="1"/>
          </p:cNvSpPr>
          <p:nvPr>
            <p:ph type="title"/>
          </p:nvPr>
        </p:nvSpPr>
        <p:spPr>
          <a:xfrm>
            <a:off x="550862" y="549275"/>
            <a:ext cx="11091600" cy="1036841"/>
          </a:xfrm>
        </p:spPr>
        <p:txBody>
          <a:bodyPr>
            <a:normAutofit/>
          </a:bodyPr>
          <a:lstStyle/>
          <a:p>
            <a:pPr algn="ctr"/>
            <a:r>
              <a:rPr lang="en-US" sz="3600" dirty="0">
                <a:ln>
                  <a:solidFill>
                    <a:schemeClr val="accent3">
                      <a:lumMod val="75000"/>
                    </a:schemeClr>
                  </a:solidFill>
                </a:ln>
                <a:latin typeface="Times New Roman" panose="02020603050405020304" pitchFamily="18" charset="0"/>
                <a:cs typeface="Times New Roman" panose="02020603050405020304" pitchFamily="18" charset="0"/>
              </a:rPr>
              <a:t>Flowchart representing the proposed approach for Driver Fatigue Detection</a:t>
            </a:r>
            <a:endParaRPr lang="en-IN" sz="3600" dirty="0">
              <a:ln>
                <a:solidFill>
                  <a:schemeClr val="accent3">
                    <a:lumMod val="75000"/>
                  </a:schemeClr>
                </a:solidFill>
              </a:ln>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4C1AE49-EF03-42EC-B570-85679779280C}"/>
              </a:ext>
            </a:extLst>
          </p:cNvPr>
          <p:cNvPicPr>
            <a:picLocks noGrp="1" noChangeAspect="1"/>
          </p:cNvPicPr>
          <p:nvPr>
            <p:ph idx="1"/>
          </p:nvPr>
        </p:nvPicPr>
        <p:blipFill>
          <a:blip r:embed="rId2"/>
          <a:stretch>
            <a:fillRect/>
          </a:stretch>
        </p:blipFill>
        <p:spPr>
          <a:xfrm>
            <a:off x="1784412" y="1586116"/>
            <a:ext cx="8531440" cy="4865190"/>
          </a:xfrm>
        </p:spPr>
      </p:pic>
    </p:spTree>
    <p:extLst>
      <p:ext uri="{BB962C8B-B14F-4D97-AF65-F5344CB8AC3E}">
        <p14:creationId xmlns:p14="http://schemas.microsoft.com/office/powerpoint/2010/main" val="298271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74F2-74EC-40B1-9709-C9803539ECA8}"/>
              </a:ext>
            </a:extLst>
          </p:cNvPr>
          <p:cNvSpPr>
            <a:spLocks noGrp="1"/>
          </p:cNvSpPr>
          <p:nvPr>
            <p:ph type="title"/>
          </p:nvPr>
        </p:nvSpPr>
        <p:spPr>
          <a:xfrm>
            <a:off x="550862" y="398696"/>
            <a:ext cx="11091600" cy="749721"/>
          </a:xfrm>
        </p:spPr>
        <p:txBody>
          <a:bodyPr>
            <a:normAutofit/>
          </a:bodyPr>
          <a:lstStyle/>
          <a:p>
            <a:pPr algn="ctr"/>
            <a:r>
              <a:rPr lang="en-IN" sz="4600" dirty="0">
                <a:ln>
                  <a:solidFill>
                    <a:schemeClr val="accent3">
                      <a:lumMod val="75000"/>
                    </a:schemeClr>
                  </a:solidFill>
                </a:ln>
                <a:effectLst/>
                <a:latin typeface="Times New Roman" panose="02020603050405020304" pitchFamily="18" charset="0"/>
                <a:ea typeface="Calibri" panose="020F0502020204030204" pitchFamily="34" charset="0"/>
              </a:rPr>
              <a:t>System Architecture</a:t>
            </a:r>
            <a:endParaRPr lang="en-IN" sz="4600" dirty="0">
              <a:ln>
                <a:solidFill>
                  <a:schemeClr val="accent3">
                    <a:lumMod val="75000"/>
                  </a:schemeClr>
                </a:solidFill>
              </a:ln>
            </a:endParaRPr>
          </a:p>
        </p:txBody>
      </p:sp>
      <p:sp>
        <p:nvSpPr>
          <p:cNvPr id="3" name="Content Placeholder 2">
            <a:extLst>
              <a:ext uri="{FF2B5EF4-FFF2-40B4-BE49-F238E27FC236}">
                <a16:creationId xmlns:a16="http://schemas.microsoft.com/office/drawing/2014/main" id="{FF25740F-CDD8-4122-9566-0B33FC28823C}"/>
              </a:ext>
            </a:extLst>
          </p:cNvPr>
          <p:cNvSpPr>
            <a:spLocks noGrp="1"/>
          </p:cNvSpPr>
          <p:nvPr>
            <p:ph idx="1"/>
          </p:nvPr>
        </p:nvSpPr>
        <p:spPr>
          <a:xfrm>
            <a:off x="550863" y="1148417"/>
            <a:ext cx="11090274" cy="4944407"/>
          </a:xfrm>
        </p:spPr>
        <p:txBody>
          <a:bodyPr>
            <a:normAutofit lnSpcReduction="10000"/>
          </a:bodyPr>
          <a:lstStyle/>
          <a:p>
            <a:r>
              <a:rPr lang="en-US" u="sng" dirty="0">
                <a:ln w="0"/>
                <a:solidFill>
                  <a:schemeClr val="tx1"/>
                </a:solidFill>
                <a:effectLst>
                  <a:outerShdw blurRad="38100" dist="19050" dir="2700000" algn="tl" rotWithShape="0">
                    <a:schemeClr val="dk1">
                      <a:alpha val="40000"/>
                    </a:schemeClr>
                  </a:outerShdw>
                </a:effectLst>
              </a:rPr>
              <a:t>User Interface</a:t>
            </a:r>
            <a:r>
              <a:rPr lang="en-US" dirty="0">
                <a:ln w="0"/>
                <a:solidFill>
                  <a:schemeClr val="tx1"/>
                </a:solidFill>
                <a:effectLst>
                  <a:outerShdw blurRad="38100" dist="19050" dir="2700000" algn="tl" rotWithShape="0">
                    <a:schemeClr val="dk1">
                      <a:alpha val="40000"/>
                    </a:schemeClr>
                  </a:outerShdw>
                </a:effectLst>
              </a:rPr>
              <a:t>: </a:t>
            </a:r>
          </a:p>
          <a:p>
            <a:pPr marL="0" indent="0">
              <a:buNone/>
            </a:pPr>
            <a:r>
              <a:rPr lang="en-US" dirty="0">
                <a:ln w="0"/>
                <a:solidFill>
                  <a:schemeClr val="tx1"/>
                </a:solidFill>
                <a:effectLst>
                  <a:outerShdw blurRad="38100" dist="19050" dir="2700000" algn="tl" rotWithShape="0">
                    <a:schemeClr val="dk1">
                      <a:alpha val="40000"/>
                    </a:schemeClr>
                  </a:outerShdw>
                </a:effectLst>
              </a:rPr>
              <a:t>Every user may not be skilled at handling the interfaces. Hence the product that we developed used a simple and easy to use GUI Input from user is via keyboard.</a:t>
            </a:r>
          </a:p>
          <a:p>
            <a:r>
              <a:rPr lang="en-US" u="sng" dirty="0">
                <a:ln w="0"/>
                <a:solidFill>
                  <a:schemeClr val="tx1"/>
                </a:solidFill>
                <a:effectLst>
                  <a:outerShdw blurRad="38100" dist="19050" dir="2700000" algn="tl" rotWithShape="0">
                    <a:schemeClr val="dk1">
                      <a:alpha val="40000"/>
                    </a:schemeClr>
                  </a:outerShdw>
                </a:effectLst>
              </a:rPr>
              <a:t>Hardware Interface</a:t>
            </a:r>
            <a:r>
              <a:rPr lang="en-US" dirty="0">
                <a:ln w="0"/>
                <a:solidFill>
                  <a:schemeClr val="tx1"/>
                </a:solidFill>
                <a:effectLst>
                  <a:outerShdw blurRad="38100" dist="19050" dir="2700000" algn="tl" rotWithShape="0">
                    <a:schemeClr val="dk1">
                      <a:alpha val="40000"/>
                    </a:schemeClr>
                  </a:outerShdw>
                </a:effectLst>
              </a:rPr>
              <a:t>: </a:t>
            </a:r>
          </a:p>
          <a:p>
            <a:pPr marL="0" indent="0">
              <a:buNone/>
            </a:pPr>
            <a:r>
              <a:rPr lang="en-US" dirty="0">
                <a:ln w="0"/>
                <a:solidFill>
                  <a:schemeClr val="tx1"/>
                </a:solidFill>
                <a:effectLst>
                  <a:outerShdw blurRad="38100" dist="19050" dir="2700000" algn="tl" rotWithShape="0">
                    <a:schemeClr val="dk1">
                      <a:alpha val="40000"/>
                    </a:schemeClr>
                  </a:outerShdw>
                </a:effectLst>
              </a:rPr>
              <a:t>The minimum requirements that are required to interact with a simple GUI are well enough to support this product.</a:t>
            </a:r>
          </a:p>
          <a:p>
            <a:r>
              <a:rPr lang="en-US" u="sng" dirty="0">
                <a:ln w="0"/>
                <a:solidFill>
                  <a:schemeClr val="tx1"/>
                </a:solidFill>
                <a:effectLst>
                  <a:outerShdw blurRad="38100" dist="19050" dir="2700000" algn="tl" rotWithShape="0">
                    <a:schemeClr val="dk1">
                      <a:alpha val="40000"/>
                    </a:schemeClr>
                  </a:outerShdw>
                </a:effectLst>
              </a:rPr>
              <a:t>Software Interface</a:t>
            </a:r>
            <a:r>
              <a:rPr lang="en-US" dirty="0">
                <a:ln w="0"/>
                <a:solidFill>
                  <a:schemeClr val="tx1"/>
                </a:solidFill>
                <a:effectLst>
                  <a:outerShdw blurRad="38100" dist="19050" dir="2700000" algn="tl" rotWithShape="0">
                    <a:schemeClr val="dk1">
                      <a:alpha val="40000"/>
                    </a:schemeClr>
                  </a:outerShdw>
                </a:effectLst>
              </a:rPr>
              <a:t>: </a:t>
            </a:r>
          </a:p>
          <a:p>
            <a:pPr marL="0" indent="0">
              <a:buNone/>
            </a:pPr>
            <a:r>
              <a:rPr lang="en-US" dirty="0">
                <a:ln w="0"/>
                <a:solidFill>
                  <a:schemeClr val="tx1"/>
                </a:solidFill>
                <a:effectLst>
                  <a:outerShdw blurRad="38100" dist="19050" dir="2700000" algn="tl" rotWithShape="0">
                    <a:schemeClr val="dk1">
                      <a:alpha val="40000"/>
                    </a:schemeClr>
                  </a:outerShdw>
                </a:effectLst>
              </a:rPr>
              <a:t>This product is developed in Windows 10 environment using PYTHON. The toolboxes used to develop this product are Image Processing Toolbox and Computer Vision System Toolbox. This project is completely implemented using these two toolboxes. </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4034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538B-9570-4A67-BEB3-187D823C9C40}"/>
              </a:ext>
            </a:extLst>
          </p:cNvPr>
          <p:cNvSpPr>
            <a:spLocks noGrp="1"/>
          </p:cNvSpPr>
          <p:nvPr>
            <p:ph type="title"/>
          </p:nvPr>
        </p:nvSpPr>
        <p:spPr>
          <a:xfrm>
            <a:off x="550862" y="333691"/>
            <a:ext cx="11091600" cy="988072"/>
          </a:xfrm>
        </p:spPr>
        <p:txBody>
          <a:bodyPr/>
          <a:lstStyle/>
          <a:p>
            <a:pPr algn="ctr"/>
            <a:r>
              <a:rPr lang="en-IN" dirty="0">
                <a:ln>
                  <a:solidFill>
                    <a:schemeClr val="accent3">
                      <a:lumMod val="75000"/>
                    </a:schemeClr>
                  </a:solidFill>
                </a:ln>
                <a:latin typeface="Times New Roman" panose="02020603050405020304" pitchFamily="18" charset="0"/>
                <a:cs typeface="Times New Roman" panose="02020603050405020304" pitchFamily="18" charset="0"/>
              </a:rPr>
              <a:t>Hardware and Software Requirements</a:t>
            </a:r>
          </a:p>
        </p:txBody>
      </p:sp>
      <p:sp>
        <p:nvSpPr>
          <p:cNvPr id="3" name="Content Placeholder 2">
            <a:extLst>
              <a:ext uri="{FF2B5EF4-FFF2-40B4-BE49-F238E27FC236}">
                <a16:creationId xmlns:a16="http://schemas.microsoft.com/office/drawing/2014/main" id="{BA4DEDD3-F444-4DEE-AEC2-2647B82C5A7A}"/>
              </a:ext>
            </a:extLst>
          </p:cNvPr>
          <p:cNvSpPr>
            <a:spLocks noGrp="1"/>
          </p:cNvSpPr>
          <p:nvPr>
            <p:ph idx="1"/>
          </p:nvPr>
        </p:nvSpPr>
        <p:spPr>
          <a:xfrm>
            <a:off x="550863" y="1265427"/>
            <a:ext cx="11090274" cy="4827398"/>
          </a:xfrm>
        </p:spPr>
        <p:txBody>
          <a:bodyPr/>
          <a:lstStyle/>
          <a:p>
            <a:r>
              <a:rPr lang="en-US" u="sng" dirty="0">
                <a:ln w="0"/>
                <a:solidFill>
                  <a:schemeClr val="tx1"/>
                </a:solidFill>
                <a:effectLst>
                  <a:outerShdw blurRad="38100" dist="19050" dir="2700000" algn="tl" rotWithShape="0">
                    <a:schemeClr val="dk1">
                      <a:alpha val="40000"/>
                    </a:schemeClr>
                  </a:outerShdw>
                </a:effectLst>
              </a:rPr>
              <a:t>Hardware Requirements</a:t>
            </a:r>
            <a:r>
              <a:rPr lang="en-US" dirty="0">
                <a:ln w="0"/>
                <a:solidFill>
                  <a:schemeClr val="tx1"/>
                </a:solidFill>
                <a:effectLst>
                  <a:outerShdw blurRad="38100" dist="19050" dir="2700000" algn="tl" rotWithShape="0">
                    <a:schemeClr val="dk1">
                      <a:alpha val="40000"/>
                    </a:schemeClr>
                  </a:outerShdw>
                </a:effectLst>
              </a:rPr>
              <a:t>: </a:t>
            </a:r>
          </a:p>
          <a:p>
            <a:pPr marL="0" indent="0">
              <a:buNone/>
            </a:pPr>
            <a:r>
              <a:rPr lang="en-US" dirty="0">
                <a:ln w="0"/>
                <a:solidFill>
                  <a:schemeClr val="tx1"/>
                </a:solidFill>
                <a:effectLst>
                  <a:outerShdw blurRad="38100" dist="19050" dir="2700000" algn="tl" rotWithShape="0">
                    <a:schemeClr val="dk1">
                      <a:alpha val="40000"/>
                    </a:schemeClr>
                  </a:outerShdw>
                </a:effectLst>
              </a:rPr>
              <a:t>Processor: Intel® Core™ i3 2.53 GHz / Above </a:t>
            </a:r>
          </a:p>
          <a:p>
            <a:pPr marL="0" indent="0">
              <a:buNone/>
            </a:pPr>
            <a:r>
              <a:rPr lang="en-US" dirty="0">
                <a:ln w="0"/>
                <a:solidFill>
                  <a:schemeClr val="tx1"/>
                </a:solidFill>
                <a:effectLst>
                  <a:outerShdw blurRad="38100" dist="19050" dir="2700000" algn="tl" rotWithShape="0">
                    <a:schemeClr val="dk1">
                      <a:alpha val="40000"/>
                    </a:schemeClr>
                  </a:outerShdw>
                </a:effectLst>
              </a:rPr>
              <a:t>RAM: RAM 2 GB / Above </a:t>
            </a:r>
          </a:p>
          <a:p>
            <a:pPr marL="0" indent="0">
              <a:buNone/>
            </a:pPr>
            <a:r>
              <a:rPr lang="en-US" dirty="0">
                <a:ln w="0"/>
                <a:solidFill>
                  <a:schemeClr val="tx1"/>
                </a:solidFill>
                <a:effectLst>
                  <a:outerShdw blurRad="38100" dist="19050" dir="2700000" algn="tl" rotWithShape="0">
                    <a:schemeClr val="dk1">
                      <a:alpha val="40000"/>
                    </a:schemeClr>
                  </a:outerShdw>
                </a:effectLst>
              </a:rPr>
              <a:t>HDD: 120 GB / Above</a:t>
            </a:r>
          </a:p>
          <a:p>
            <a:r>
              <a:rPr lang="en-US" u="sng" dirty="0">
                <a:ln w="0"/>
                <a:solidFill>
                  <a:schemeClr val="tx1"/>
                </a:solidFill>
                <a:effectLst>
                  <a:outerShdw blurRad="38100" dist="19050" dir="2700000" algn="tl" rotWithShape="0">
                    <a:schemeClr val="dk1">
                      <a:alpha val="40000"/>
                    </a:schemeClr>
                  </a:outerShdw>
                </a:effectLst>
              </a:rPr>
              <a:t>Software Requirements</a:t>
            </a:r>
            <a:r>
              <a:rPr lang="en-US" dirty="0">
                <a:ln w="0"/>
                <a:solidFill>
                  <a:schemeClr val="tx1"/>
                </a:solidFill>
                <a:effectLst>
                  <a:outerShdw blurRad="38100" dist="19050" dir="2700000" algn="tl" rotWithShape="0">
                    <a:schemeClr val="dk1">
                      <a:alpha val="40000"/>
                    </a:schemeClr>
                  </a:outerShdw>
                </a:effectLst>
              </a:rPr>
              <a:t>: </a:t>
            </a:r>
          </a:p>
          <a:p>
            <a:pPr marL="0" indent="0">
              <a:buNone/>
            </a:pPr>
            <a:r>
              <a:rPr lang="en-US" dirty="0">
                <a:ln w="0"/>
                <a:solidFill>
                  <a:schemeClr val="tx1"/>
                </a:solidFill>
                <a:effectLst>
                  <a:outerShdw blurRad="38100" dist="19050" dir="2700000" algn="tl" rotWithShape="0">
                    <a:schemeClr val="dk1">
                      <a:alpha val="40000"/>
                    </a:schemeClr>
                  </a:outerShdw>
                </a:effectLst>
              </a:rPr>
              <a:t>Operating System: Windows XP and above </a:t>
            </a:r>
          </a:p>
          <a:p>
            <a:pPr marL="0" indent="0">
              <a:buNone/>
            </a:pPr>
            <a:r>
              <a:rPr lang="en-US" dirty="0">
                <a:ln w="0"/>
                <a:solidFill>
                  <a:schemeClr val="tx1"/>
                </a:solidFill>
                <a:effectLst>
                  <a:outerShdw blurRad="38100" dist="19050" dir="2700000" algn="tl" rotWithShape="0">
                    <a:schemeClr val="dk1">
                      <a:alpha val="40000"/>
                    </a:schemeClr>
                  </a:outerShdw>
                </a:effectLst>
              </a:rPr>
              <a:t>Developing Environment: PYTHON 3.6</a:t>
            </a:r>
            <a:endParaRPr lang="en-IN" dirty="0"/>
          </a:p>
        </p:txBody>
      </p:sp>
    </p:spTree>
    <p:extLst>
      <p:ext uri="{BB962C8B-B14F-4D97-AF65-F5344CB8AC3E}">
        <p14:creationId xmlns:p14="http://schemas.microsoft.com/office/powerpoint/2010/main" val="170452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2DA239C-6F6F-4A64-BFDA-7FC7DD73ACC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6008" y="646613"/>
            <a:ext cx="4515650" cy="4328416"/>
          </a:xfrm>
        </p:spPr>
      </p:pic>
      <p:pic>
        <p:nvPicPr>
          <p:cNvPr id="11" name="Content Placeholder 10">
            <a:extLst>
              <a:ext uri="{FF2B5EF4-FFF2-40B4-BE49-F238E27FC236}">
                <a16:creationId xmlns:a16="http://schemas.microsoft.com/office/drawing/2014/main" id="{D15DDCC9-8FA2-4457-8B38-B8DA53DF9D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8361" y="565476"/>
            <a:ext cx="4515650" cy="4470995"/>
          </a:xfrm>
        </p:spPr>
      </p:pic>
      <p:sp>
        <p:nvSpPr>
          <p:cNvPr id="7" name="TextBox 6">
            <a:extLst>
              <a:ext uri="{FF2B5EF4-FFF2-40B4-BE49-F238E27FC236}">
                <a16:creationId xmlns:a16="http://schemas.microsoft.com/office/drawing/2014/main" id="{C3DB769C-2424-4C4D-BD71-10296F529C50}"/>
              </a:ext>
            </a:extLst>
          </p:cNvPr>
          <p:cNvSpPr txBox="1"/>
          <p:nvPr/>
        </p:nvSpPr>
        <p:spPr>
          <a:xfrm>
            <a:off x="988072" y="5191712"/>
            <a:ext cx="4168971"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Use Case Diagram for Drowsy Detector </a:t>
            </a:r>
            <a:endParaRPr lang="en-IN" dirty="0">
              <a:ln w="0"/>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FBCCE685-B5BB-41E7-AFE6-CBAB67BAA067}"/>
              </a:ext>
            </a:extLst>
          </p:cNvPr>
          <p:cNvSpPr txBox="1"/>
          <p:nvPr/>
        </p:nvSpPr>
        <p:spPr>
          <a:xfrm>
            <a:off x="6743158" y="5378059"/>
            <a:ext cx="4168971" cy="369332"/>
          </a:xfrm>
          <a:prstGeom prst="rect">
            <a:avLst/>
          </a:prstGeom>
          <a:noFill/>
        </p:spPr>
        <p:txBody>
          <a:bodyPr wrap="square" rtlCol="0">
            <a:spAutoFit/>
          </a:bodyPr>
          <a:lstStyle/>
          <a:p>
            <a:pPr algn="ctr"/>
            <a:r>
              <a:rPr lang="en-IN" dirty="0">
                <a:ln w="0"/>
                <a:effectLst>
                  <a:outerShdw blurRad="38100" dist="19050" dir="2700000" algn="tl" rotWithShape="0">
                    <a:schemeClr val="dk1">
                      <a:alpha val="40000"/>
                    </a:schemeClr>
                  </a:outerShdw>
                </a:effectLst>
              </a:rPr>
              <a:t>Sequence Diagram for Drowsy Detector</a:t>
            </a:r>
          </a:p>
        </p:txBody>
      </p:sp>
    </p:spTree>
    <p:extLst>
      <p:ext uri="{BB962C8B-B14F-4D97-AF65-F5344CB8AC3E}">
        <p14:creationId xmlns:p14="http://schemas.microsoft.com/office/powerpoint/2010/main" val="4121330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B85C2B-8F8C-46E2-A632-D166B937FA5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1906" y="639401"/>
            <a:ext cx="5276850" cy="4534976"/>
          </a:xfrm>
        </p:spPr>
      </p:pic>
      <p:pic>
        <p:nvPicPr>
          <p:cNvPr id="8" name="Content Placeholder 7">
            <a:extLst>
              <a:ext uri="{FF2B5EF4-FFF2-40B4-BE49-F238E27FC236}">
                <a16:creationId xmlns:a16="http://schemas.microsoft.com/office/drawing/2014/main" id="{2CF9DD3E-B86D-498A-B4B4-7F66D69E6A3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33880" y="485775"/>
            <a:ext cx="3978915" cy="5095965"/>
          </a:xfrm>
        </p:spPr>
      </p:pic>
      <p:sp>
        <p:nvSpPr>
          <p:cNvPr id="9" name="TextBox 8">
            <a:extLst>
              <a:ext uri="{FF2B5EF4-FFF2-40B4-BE49-F238E27FC236}">
                <a16:creationId xmlns:a16="http://schemas.microsoft.com/office/drawing/2014/main" id="{452E1D89-36D8-4CEC-8747-CC6004D27715}"/>
              </a:ext>
            </a:extLst>
          </p:cNvPr>
          <p:cNvSpPr txBox="1"/>
          <p:nvPr/>
        </p:nvSpPr>
        <p:spPr>
          <a:xfrm>
            <a:off x="827727" y="5629410"/>
            <a:ext cx="4940359"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Collaboration Diagram for Drowsy Detector</a:t>
            </a:r>
            <a:endParaRPr lang="en-IN" dirty="0">
              <a:ln w="0"/>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16FA58E5-5DE5-4AFF-B9AE-F0D3A7B78F4F}"/>
              </a:ext>
            </a:extLst>
          </p:cNvPr>
          <p:cNvSpPr txBox="1"/>
          <p:nvPr/>
        </p:nvSpPr>
        <p:spPr>
          <a:xfrm>
            <a:off x="6933880" y="5885096"/>
            <a:ext cx="4047629" cy="369332"/>
          </a:xfrm>
          <a:prstGeom prst="rect">
            <a:avLst/>
          </a:prstGeom>
          <a:noFill/>
        </p:spPr>
        <p:txBody>
          <a:bodyPr wrap="square" rtlCol="0">
            <a:spAutoFit/>
          </a:bodyPr>
          <a:lstStyle/>
          <a:p>
            <a:pPr algn="ctr"/>
            <a:r>
              <a:rPr lang="en-US" dirty="0"/>
              <a:t>Activity Diagram for Drowsy Detector</a:t>
            </a:r>
            <a:endParaRPr lang="en-IN" dirty="0"/>
          </a:p>
        </p:txBody>
      </p:sp>
    </p:spTree>
    <p:extLst>
      <p:ext uri="{BB962C8B-B14F-4D97-AF65-F5344CB8AC3E}">
        <p14:creationId xmlns:p14="http://schemas.microsoft.com/office/powerpoint/2010/main" val="386078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6DB1E-9E6B-4DD5-AA3E-D1674E48E8D4}"/>
              </a:ext>
            </a:extLst>
          </p:cNvPr>
          <p:cNvSpPr>
            <a:spLocks noGrp="1"/>
          </p:cNvSpPr>
          <p:nvPr>
            <p:ph sz="half" idx="1"/>
          </p:nvPr>
        </p:nvSpPr>
        <p:spPr>
          <a:xfrm>
            <a:off x="1079079" y="507037"/>
            <a:ext cx="4142968" cy="5585788"/>
          </a:xfrm>
        </p:spPr>
        <p:txBody>
          <a:bodyPr>
            <a:normAutofit/>
          </a:bodyPr>
          <a:lstStyle/>
          <a:p>
            <a:pPr marL="0" indent="0" algn="ctr">
              <a:buNone/>
            </a:pPr>
            <a:endParaRPr lang="en-IN"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ctr">
              <a:buNone/>
            </a:pPr>
            <a:endParaRPr lang="en-IN"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ctr">
              <a:buNone/>
            </a:pPr>
            <a:r>
              <a:rPr lang="en-IN" sz="4800" dirty="0">
                <a:ln w="0">
                  <a:solidFill>
                    <a:schemeClr val="accent3">
                      <a:lumMod val="75000"/>
                    </a:schemeClr>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Modules</a:t>
            </a:r>
          </a:p>
        </p:txBody>
      </p:sp>
      <p:sp>
        <p:nvSpPr>
          <p:cNvPr id="4" name="Content Placeholder 3">
            <a:extLst>
              <a:ext uri="{FF2B5EF4-FFF2-40B4-BE49-F238E27FC236}">
                <a16:creationId xmlns:a16="http://schemas.microsoft.com/office/drawing/2014/main" id="{00D184D8-463D-4AFD-84FC-059512EF11CF}"/>
              </a:ext>
            </a:extLst>
          </p:cNvPr>
          <p:cNvSpPr>
            <a:spLocks noGrp="1"/>
          </p:cNvSpPr>
          <p:nvPr>
            <p:ph sz="half" idx="2"/>
          </p:nvPr>
        </p:nvSpPr>
        <p:spPr>
          <a:xfrm>
            <a:off x="5694415" y="1937142"/>
            <a:ext cx="5990059" cy="2405175"/>
          </a:xfrm>
        </p:spPr>
        <p:txBody>
          <a:bodyPr>
            <a:noAutofit/>
          </a:bodyPr>
          <a:lstStyle/>
          <a:p>
            <a:r>
              <a:rPr lang="en-IN" sz="2800" dirty="0">
                <a:ln w="0"/>
                <a:solidFill>
                  <a:schemeClr val="tx1"/>
                </a:solidFill>
                <a:effectLst>
                  <a:outerShdw blurRad="38100" dist="19050" dir="2700000" algn="tl" rotWithShape="0">
                    <a:schemeClr val="dk1">
                      <a:alpha val="40000"/>
                    </a:schemeClr>
                  </a:outerShdw>
                </a:effectLst>
              </a:rPr>
              <a:t>Face detection</a:t>
            </a:r>
          </a:p>
          <a:p>
            <a:r>
              <a:rPr lang="en-US" sz="2800" dirty="0">
                <a:ln w="0"/>
                <a:solidFill>
                  <a:schemeClr val="tx1"/>
                </a:solidFill>
                <a:effectLst>
                  <a:outerShdw blurRad="38100" dist="19050" dir="2700000" algn="tl" rotWithShape="0">
                    <a:schemeClr val="dk1">
                      <a:alpha val="40000"/>
                    </a:schemeClr>
                  </a:outerShdw>
                </a:effectLst>
              </a:rPr>
              <a:t>Pupil detection and eye state analysis</a:t>
            </a:r>
            <a:endParaRPr lang="en-IN" sz="2800" dirty="0">
              <a:ln w="0"/>
              <a:solidFill>
                <a:schemeClr val="tx1"/>
              </a:solidFill>
              <a:effectLst>
                <a:outerShdw blurRad="38100" dist="19050" dir="2700000" algn="tl" rotWithShape="0">
                  <a:schemeClr val="dk1">
                    <a:alpha val="40000"/>
                  </a:schemeClr>
                </a:outerShdw>
              </a:effectLst>
            </a:endParaRPr>
          </a:p>
          <a:p>
            <a:r>
              <a:rPr lang="en-IN" sz="2800" dirty="0">
                <a:ln w="0"/>
                <a:solidFill>
                  <a:schemeClr val="tx1"/>
                </a:solidFill>
                <a:effectLst>
                  <a:outerShdw blurRad="38100" dist="19050" dir="2700000" algn="tl" rotWithShape="0">
                    <a:schemeClr val="dk1">
                      <a:alpha val="40000"/>
                    </a:schemeClr>
                  </a:outerShdw>
                </a:effectLst>
              </a:rPr>
              <a:t>Yawning Analysis</a:t>
            </a:r>
          </a:p>
        </p:txBody>
      </p:sp>
    </p:spTree>
    <p:extLst>
      <p:ext uri="{BB962C8B-B14F-4D97-AF65-F5344CB8AC3E}">
        <p14:creationId xmlns:p14="http://schemas.microsoft.com/office/powerpoint/2010/main" val="113897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4D9D-CBE9-45AB-8B3E-D4DF02BAA293}"/>
              </a:ext>
            </a:extLst>
          </p:cNvPr>
          <p:cNvSpPr>
            <a:spLocks noGrp="1"/>
          </p:cNvSpPr>
          <p:nvPr>
            <p:ph type="title"/>
          </p:nvPr>
        </p:nvSpPr>
        <p:spPr>
          <a:xfrm>
            <a:off x="550863" y="299023"/>
            <a:ext cx="11090275" cy="723718"/>
          </a:xfrm>
        </p:spPr>
        <p:txBody>
          <a:bodyPr>
            <a:normAutofit/>
          </a:bodyPr>
          <a:lstStyle/>
          <a:p>
            <a:pPr algn="ctr"/>
            <a:r>
              <a:rPr lang="en-IN" sz="4400" dirty="0">
                <a:ln>
                  <a:solidFill>
                    <a:schemeClr val="accent3">
                      <a:lumMod val="75000"/>
                    </a:schemeClr>
                  </a:solidFill>
                </a:ln>
                <a:latin typeface="Times New Roman" panose="02020603050405020304" pitchFamily="18" charset="0"/>
              </a:rPr>
              <a:t>Face Detection</a:t>
            </a:r>
            <a:endParaRPr lang="en-IN" sz="4400" dirty="0">
              <a:ln>
                <a:solidFill>
                  <a:schemeClr val="accent3">
                    <a:lumMod val="75000"/>
                  </a:schemeClr>
                </a:solidFill>
              </a:ln>
            </a:endParaRPr>
          </a:p>
        </p:txBody>
      </p:sp>
      <p:pic>
        <p:nvPicPr>
          <p:cNvPr id="6" name="Content Placeholder 5">
            <a:extLst>
              <a:ext uri="{FF2B5EF4-FFF2-40B4-BE49-F238E27FC236}">
                <a16:creationId xmlns:a16="http://schemas.microsoft.com/office/drawing/2014/main" id="{A1A77528-21AC-43F2-87BC-3607A1436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0868" y="1333774"/>
            <a:ext cx="5467350" cy="4495800"/>
          </a:xfrm>
        </p:spPr>
      </p:pic>
      <p:sp>
        <p:nvSpPr>
          <p:cNvPr id="4" name="Text Placeholder 3">
            <a:extLst>
              <a:ext uri="{FF2B5EF4-FFF2-40B4-BE49-F238E27FC236}">
                <a16:creationId xmlns:a16="http://schemas.microsoft.com/office/drawing/2014/main" id="{DE3F4930-9A5B-4BFE-8722-086213124EA1}"/>
              </a:ext>
            </a:extLst>
          </p:cNvPr>
          <p:cNvSpPr>
            <a:spLocks noGrp="1"/>
          </p:cNvSpPr>
          <p:nvPr>
            <p:ph type="body" sz="half" idx="2"/>
          </p:nvPr>
        </p:nvSpPr>
        <p:spPr>
          <a:xfrm>
            <a:off x="607200" y="2101822"/>
            <a:ext cx="5602919" cy="3167896"/>
          </a:xfrm>
        </p:spPr>
        <p:txBody>
          <a:bodyPr>
            <a:noAutofit/>
          </a:bodyPr>
          <a:lstStyle/>
          <a:p>
            <a:r>
              <a:rPr lang="en-US" sz="2000" dirty="0">
                <a:ln w="0"/>
                <a:solidFill>
                  <a:schemeClr val="tx1"/>
                </a:solidFill>
                <a:effectLst>
                  <a:outerShdw blurRad="38100" dist="19050" dir="2700000" algn="tl" rotWithShape="0">
                    <a:schemeClr val="dk1">
                      <a:alpha val="40000"/>
                    </a:schemeClr>
                  </a:outerShdw>
                </a:effectLst>
              </a:rPr>
              <a:t>Using RGB values, luminance(Y), blue difference and red difference, </a:t>
            </a:r>
            <a:r>
              <a:rPr lang="en-US" sz="2000" dirty="0" err="1">
                <a:ln w="0"/>
                <a:solidFill>
                  <a:schemeClr val="tx1"/>
                </a:solidFill>
                <a:effectLst>
                  <a:outerShdw blurRad="38100" dist="19050" dir="2700000" algn="tl" rotWithShape="0">
                    <a:schemeClr val="dk1">
                      <a:alpha val="40000"/>
                    </a:schemeClr>
                  </a:outerShdw>
                </a:effectLst>
              </a:rPr>
              <a:t>Cb</a:t>
            </a:r>
            <a:r>
              <a:rPr lang="en-US" sz="2000" dirty="0">
                <a:ln w="0"/>
                <a:solidFill>
                  <a:schemeClr val="tx1"/>
                </a:solidFill>
                <a:effectLst>
                  <a:outerShdw blurRad="38100" dist="19050" dir="2700000" algn="tl" rotWithShape="0">
                    <a:schemeClr val="dk1">
                      <a:alpha val="40000"/>
                    </a:schemeClr>
                  </a:outerShdw>
                </a:effectLst>
              </a:rPr>
              <a:t> and Cr respectively are calculated from image. </a:t>
            </a:r>
          </a:p>
          <a:p>
            <a:r>
              <a:rPr lang="en-US" sz="2000" dirty="0">
                <a:ln w="0"/>
                <a:solidFill>
                  <a:schemeClr val="tx1"/>
                </a:solidFill>
                <a:effectLst>
                  <a:outerShdw blurRad="38100" dist="19050" dir="2700000" algn="tl" rotWithShape="0">
                    <a:schemeClr val="dk1">
                      <a:alpha val="40000"/>
                    </a:schemeClr>
                  </a:outerShdw>
                </a:effectLst>
              </a:rPr>
              <a:t>These values are then checked if they lie between the empirically calculated ranges of skin </a:t>
            </a:r>
            <a:r>
              <a:rPr lang="en-US" sz="2000" dirty="0" err="1">
                <a:ln w="0"/>
                <a:solidFill>
                  <a:schemeClr val="tx1"/>
                </a:solidFill>
                <a:effectLst>
                  <a:outerShdw blurRad="38100" dist="19050" dir="2700000" algn="tl" rotWithShape="0">
                    <a:schemeClr val="dk1">
                      <a:alpha val="40000"/>
                    </a:schemeClr>
                  </a:outerShdw>
                </a:effectLst>
              </a:rPr>
              <a:t>colour</a:t>
            </a:r>
            <a:r>
              <a:rPr lang="en-US" sz="2000" dirty="0">
                <a:ln w="0"/>
                <a:solidFill>
                  <a:schemeClr val="tx1"/>
                </a:solidFill>
                <a:effectLst>
                  <a:outerShdw blurRad="38100" dist="19050" dir="2700000" algn="tl" rotWithShape="0">
                    <a:schemeClr val="dk1">
                      <a:alpha val="40000"/>
                    </a:schemeClr>
                  </a:outerShdw>
                </a:effectLst>
              </a:rPr>
              <a:t>. </a:t>
            </a:r>
          </a:p>
          <a:p>
            <a:r>
              <a:rPr lang="en-US" sz="2000" dirty="0">
                <a:ln w="0"/>
                <a:solidFill>
                  <a:schemeClr val="tx1"/>
                </a:solidFill>
                <a:effectLst>
                  <a:outerShdw blurRad="38100" dist="19050" dir="2700000" algn="tl" rotWithShape="0">
                    <a:schemeClr val="dk1">
                      <a:alpha val="40000"/>
                    </a:schemeClr>
                  </a:outerShdw>
                </a:effectLst>
              </a:rPr>
              <a:t>This can later undergo binarization to create an image which is minus the background, thus detecting the face. </a:t>
            </a:r>
            <a:endParaRPr lang="en-IN"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5690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EA66-A026-415F-BBD8-9EA3C31F470B}"/>
              </a:ext>
            </a:extLst>
          </p:cNvPr>
          <p:cNvSpPr>
            <a:spLocks noGrp="1"/>
          </p:cNvSpPr>
          <p:nvPr>
            <p:ph type="title"/>
          </p:nvPr>
        </p:nvSpPr>
        <p:spPr>
          <a:xfrm>
            <a:off x="550863" y="355359"/>
            <a:ext cx="11090275" cy="892733"/>
          </a:xfrm>
        </p:spPr>
        <p:txBody>
          <a:bodyPr>
            <a:normAutofit/>
          </a:bodyPr>
          <a:lstStyle/>
          <a:p>
            <a:pPr algn="ctr"/>
            <a:r>
              <a:rPr lang="en-US" sz="4400" dirty="0">
                <a:ln>
                  <a:solidFill>
                    <a:schemeClr val="accent3">
                      <a:lumMod val="75000"/>
                    </a:schemeClr>
                  </a:solidFill>
                </a:ln>
                <a:latin typeface="Times New Roman" panose="02020603050405020304" pitchFamily="18" charset="0"/>
                <a:cs typeface="Times New Roman" panose="02020603050405020304" pitchFamily="18" charset="0"/>
              </a:rPr>
              <a:t>Pupil detection and eye state analysis </a:t>
            </a:r>
            <a:endParaRPr lang="en-IN" sz="4400" dirty="0">
              <a:ln>
                <a:solidFill>
                  <a:schemeClr val="accent3">
                    <a:lumMod val="75000"/>
                  </a:schemeClr>
                </a:solidFill>
              </a:ln>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108D204-92CD-4656-9ACF-CDAC3DC38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8769" y="1750060"/>
            <a:ext cx="5048250" cy="4019550"/>
          </a:xfrm>
        </p:spPr>
      </p:pic>
      <p:sp>
        <p:nvSpPr>
          <p:cNvPr id="4" name="Text Placeholder 3">
            <a:extLst>
              <a:ext uri="{FF2B5EF4-FFF2-40B4-BE49-F238E27FC236}">
                <a16:creationId xmlns:a16="http://schemas.microsoft.com/office/drawing/2014/main" id="{F0D64C50-D412-4F60-BF20-278C6DE0D77F}"/>
              </a:ext>
            </a:extLst>
          </p:cNvPr>
          <p:cNvSpPr>
            <a:spLocks noGrp="1"/>
          </p:cNvSpPr>
          <p:nvPr>
            <p:ph type="body" sz="half" idx="2"/>
          </p:nvPr>
        </p:nvSpPr>
        <p:spPr>
          <a:xfrm>
            <a:off x="550863" y="1412770"/>
            <a:ext cx="6105622" cy="4788682"/>
          </a:xfrm>
        </p:spPr>
        <p:txBody>
          <a:bodyPr>
            <a:normAutofit/>
          </a:bodyPr>
          <a:lstStyle/>
          <a:p>
            <a:r>
              <a:rPr lang="en-US" sz="1800" dirty="0">
                <a:ln w="0"/>
                <a:solidFill>
                  <a:schemeClr val="tx1"/>
                </a:solidFill>
                <a:effectLst>
                  <a:outerShdw blurRad="38100" dist="19050" dir="2700000" algn="tl" rotWithShape="0">
                    <a:schemeClr val="dk1">
                      <a:alpha val="40000"/>
                    </a:schemeClr>
                  </a:outerShdw>
                </a:effectLst>
              </a:rPr>
              <a:t>Using an IR illuminator, bright and dark image of the pupils are obtained and subtracted to get a difference image and the background is removed. PERCLOS (Percentage of Eyelid Closure Over the Pupil Over Time) principle is used to eye state analysis. </a:t>
            </a:r>
          </a:p>
          <a:p>
            <a:pPr algn="ctr"/>
            <a:r>
              <a:rPr lang="en-US" sz="1800" dirty="0">
                <a:ln w="0"/>
                <a:solidFill>
                  <a:schemeClr val="tx1"/>
                </a:solidFill>
                <a:effectLst>
                  <a:outerShdw blurRad="38100" dist="19050" dir="2700000" algn="tl" rotWithShape="0">
                    <a:schemeClr val="dk1">
                      <a:alpha val="40000"/>
                    </a:schemeClr>
                  </a:outerShdw>
                </a:effectLst>
              </a:rPr>
              <a:t>f= [t3- t2] /[t4-t1] </a:t>
            </a:r>
          </a:p>
          <a:p>
            <a:r>
              <a:rPr lang="en-US" sz="1800" dirty="0">
                <a:ln w="0"/>
                <a:solidFill>
                  <a:schemeClr val="tx1"/>
                </a:solidFill>
                <a:effectLst>
                  <a:outerShdw blurRad="38100" dist="19050" dir="2700000" algn="tl" rotWithShape="0">
                    <a:schemeClr val="dk1">
                      <a:alpha val="40000"/>
                    </a:schemeClr>
                  </a:outerShdw>
                </a:effectLst>
              </a:rPr>
              <a:t>The f is the value of PERCLOS, t1, t2 are the time that eyes closed from the largest to 80 percent, from 80 percent to 20 percent; t3 is the time from 20percent closed to 20percent open, t4 is 20 percent open to 80 percent the amount of time spent. </a:t>
            </a:r>
          </a:p>
          <a:p>
            <a:r>
              <a:rPr lang="en-US" sz="1800" dirty="0">
                <a:ln w="0"/>
                <a:solidFill>
                  <a:schemeClr val="tx1"/>
                </a:solidFill>
                <a:effectLst>
                  <a:outerShdw blurRad="38100" dist="19050" dir="2700000" algn="tl" rotWithShape="0">
                    <a:schemeClr val="dk1">
                      <a:alpha val="40000"/>
                    </a:schemeClr>
                  </a:outerShdw>
                </a:effectLst>
              </a:rPr>
              <a:t>When used this method to measure state of eyes we use camera to get the image of driver’s face, then we position eyes through image processing methods, at last we analysis and identify the image to confirm that the eyes are open or closed. </a:t>
            </a:r>
            <a:endParaRPr lang="en-IN" sz="1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6526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D0B1-0C86-4126-B198-103F6CAC1413}"/>
              </a:ext>
            </a:extLst>
          </p:cNvPr>
          <p:cNvSpPr>
            <a:spLocks noGrp="1"/>
          </p:cNvSpPr>
          <p:nvPr>
            <p:ph type="title"/>
          </p:nvPr>
        </p:nvSpPr>
        <p:spPr>
          <a:xfrm>
            <a:off x="550863" y="346693"/>
            <a:ext cx="11090275" cy="784389"/>
          </a:xfrm>
        </p:spPr>
        <p:txBody>
          <a:bodyPr>
            <a:normAutofit/>
          </a:bodyPr>
          <a:lstStyle/>
          <a:p>
            <a:pPr algn="ctr"/>
            <a:r>
              <a:rPr lang="en-IN" sz="4400" dirty="0">
                <a:ln>
                  <a:solidFill>
                    <a:schemeClr val="accent3">
                      <a:lumMod val="75000"/>
                    </a:schemeClr>
                  </a:solidFill>
                </a:ln>
                <a:latin typeface="Times New Roman" panose="02020603050405020304" pitchFamily="18" charset="0"/>
                <a:cs typeface="Times New Roman" panose="02020603050405020304" pitchFamily="18" charset="0"/>
              </a:rPr>
              <a:t>Yawning Analysis</a:t>
            </a:r>
          </a:p>
        </p:txBody>
      </p:sp>
      <p:pic>
        <p:nvPicPr>
          <p:cNvPr id="6" name="Content Placeholder 5">
            <a:extLst>
              <a:ext uri="{FF2B5EF4-FFF2-40B4-BE49-F238E27FC236}">
                <a16:creationId xmlns:a16="http://schemas.microsoft.com/office/drawing/2014/main" id="{EA54543A-174A-4D2F-93DF-08E32433B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6674" y="1873430"/>
            <a:ext cx="4363191" cy="3686830"/>
          </a:xfrm>
        </p:spPr>
      </p:pic>
      <p:sp>
        <p:nvSpPr>
          <p:cNvPr id="4" name="Text Placeholder 3">
            <a:extLst>
              <a:ext uri="{FF2B5EF4-FFF2-40B4-BE49-F238E27FC236}">
                <a16:creationId xmlns:a16="http://schemas.microsoft.com/office/drawing/2014/main" id="{5CD1517B-360D-496B-BAF8-EAC71C46492E}"/>
              </a:ext>
            </a:extLst>
          </p:cNvPr>
          <p:cNvSpPr>
            <a:spLocks noGrp="1"/>
          </p:cNvSpPr>
          <p:nvPr>
            <p:ph type="body" sz="half" idx="2"/>
          </p:nvPr>
        </p:nvSpPr>
        <p:spPr>
          <a:xfrm>
            <a:off x="628869" y="2223163"/>
            <a:ext cx="6482650" cy="2686862"/>
          </a:xfrm>
        </p:spPr>
        <p:txBody>
          <a:bodyPr>
            <a:noAutofit/>
          </a:bodyPr>
          <a:lstStyle/>
          <a:p>
            <a:r>
              <a:rPr lang="en-US" sz="2000" dirty="0">
                <a:ln w="0"/>
                <a:solidFill>
                  <a:schemeClr val="tx1"/>
                </a:solidFill>
                <a:effectLst>
                  <a:outerShdw blurRad="38100" dist="19050" dir="2700000" algn="tl" rotWithShape="0">
                    <a:schemeClr val="dk1">
                      <a:alpha val="40000"/>
                    </a:schemeClr>
                  </a:outerShdw>
                </a:effectLst>
              </a:rPr>
              <a:t>Yawning can be detected from the extent of openness of the mouth. If ratio of mouth height to width is above 0.5, the user is yawning and if more than 6 frames detect yawning, the system points fatigue. </a:t>
            </a:r>
          </a:p>
          <a:p>
            <a:r>
              <a:rPr lang="en-US" sz="2000" dirty="0">
                <a:ln w="0"/>
                <a:solidFill>
                  <a:schemeClr val="tx1"/>
                </a:solidFill>
                <a:effectLst>
                  <a:outerShdw blurRad="38100" dist="19050" dir="2700000" algn="tl" rotWithShape="0">
                    <a:schemeClr val="dk1">
                      <a:alpha val="40000"/>
                    </a:schemeClr>
                  </a:outerShdw>
                </a:effectLst>
              </a:rPr>
              <a:t>Problems Performance of the IR illuminator is good at night but reduces on bright days. Yawning cannot be detected when the driver puts a hand on his face. </a:t>
            </a:r>
            <a:endParaRPr lang="en-IN"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648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62FD-28D3-4EA0-B42B-CA2AAFD7EC32}"/>
              </a:ext>
            </a:extLst>
          </p:cNvPr>
          <p:cNvSpPr>
            <a:spLocks noGrp="1"/>
          </p:cNvSpPr>
          <p:nvPr>
            <p:ph type="title"/>
          </p:nvPr>
        </p:nvSpPr>
        <p:spPr>
          <a:xfrm>
            <a:off x="550862" y="346692"/>
            <a:ext cx="11091600" cy="931735"/>
          </a:xfrm>
        </p:spPr>
        <p:txBody>
          <a:bodyPr/>
          <a:lstStyle/>
          <a:p>
            <a:pPr algn="ctr"/>
            <a:r>
              <a:rPr lang="en-IN" dirty="0">
                <a:ln>
                  <a:solidFill>
                    <a:schemeClr val="accent3">
                      <a:lumMod val="75000"/>
                    </a:schemeClr>
                  </a:solidFill>
                </a:ln>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163DE5A-F818-4F8E-BB33-356D932D2E2E}"/>
              </a:ext>
            </a:extLst>
          </p:cNvPr>
          <p:cNvSpPr>
            <a:spLocks noGrp="1"/>
          </p:cNvSpPr>
          <p:nvPr>
            <p:ph idx="1"/>
          </p:nvPr>
        </p:nvSpPr>
        <p:spPr>
          <a:xfrm>
            <a:off x="550863" y="1278427"/>
            <a:ext cx="11090274" cy="4814397"/>
          </a:xfrm>
        </p:spPr>
        <p:txBody>
          <a:bodyPr>
            <a:normAutofit/>
          </a:bodyPr>
          <a:lstStyle/>
          <a:p>
            <a:pPr algn="just"/>
            <a:r>
              <a:rPr lang="en-US" sz="2000" dirty="0">
                <a:ln w="0"/>
                <a:solidFill>
                  <a:schemeClr val="tx1"/>
                </a:solidFill>
                <a:effectLst>
                  <a:outerShdw blurRad="38100" dist="19050" dir="2700000" algn="tl" rotWithShape="0">
                    <a:schemeClr val="dk1">
                      <a:alpha val="40000"/>
                    </a:schemeClr>
                  </a:outerShdw>
                </a:effectLst>
              </a:rPr>
              <a:t>The main idea behind this project is to develop a non-intrusive system which can detect fatigue of the driver and issue a timely warning. Each year, millions of people lose their life due to traffic accidents around the world. </a:t>
            </a:r>
          </a:p>
          <a:p>
            <a:pPr algn="just"/>
            <a:r>
              <a:rPr lang="en-US" sz="2000" dirty="0">
                <a:ln w="0"/>
                <a:solidFill>
                  <a:schemeClr val="tx1"/>
                </a:solidFill>
                <a:effectLst>
                  <a:outerShdw blurRad="38100" dist="19050" dir="2700000" algn="tl" rotWithShape="0">
                    <a:schemeClr val="dk1">
                      <a:alpha val="40000"/>
                    </a:schemeClr>
                  </a:outerShdw>
                </a:effectLst>
              </a:rPr>
              <a:t>The solution to prevent or decrease fatigue related accidents, is to ensure that the driver rests frequently. However, the simple fact of the matter is that frequent resting periods cannot be effectively enforced, and as a result there is a need for a system to monitor the level of driver fatigue in real-time.</a:t>
            </a:r>
          </a:p>
          <a:p>
            <a:pPr algn="just"/>
            <a:r>
              <a:rPr lang="en-US" sz="2000" dirty="0">
                <a:ln w="0"/>
                <a:solidFill>
                  <a:schemeClr val="tx1"/>
                </a:solidFill>
                <a:effectLst>
                  <a:outerShdw blurRad="38100" dist="19050" dir="2700000" algn="tl" rotWithShape="0">
                    <a:schemeClr val="dk1">
                      <a:alpha val="40000"/>
                    </a:schemeClr>
                  </a:outerShdw>
                </a:effectLst>
              </a:rPr>
              <a:t>By monitoring the driver’s movements using a camera and developing an algorithm we can detect symptoms of driver fatigue early enough to avoid an accident. So, this project will be helpful in detecting driver fatigue in advance and will gave a warning output in form of sound and vibration.</a:t>
            </a:r>
          </a:p>
          <a:p>
            <a:pPr algn="just"/>
            <a:r>
              <a:rPr lang="en-US" sz="2000" dirty="0">
                <a:ln w="0"/>
                <a:solidFill>
                  <a:schemeClr val="tx1"/>
                </a:solidFill>
                <a:effectLst>
                  <a:outerShdw blurRad="38100" dist="19050" dir="2700000" algn="tl" rotWithShape="0">
                    <a:schemeClr val="dk1">
                      <a:alpha val="40000"/>
                    </a:schemeClr>
                  </a:outerShdw>
                </a:effectLst>
              </a:rPr>
              <a:t>For implementing this system several OpenCV libraries are used including </a:t>
            </a:r>
            <a:r>
              <a:rPr lang="en-US" sz="2000" dirty="0" err="1">
                <a:ln w="0"/>
                <a:solidFill>
                  <a:schemeClr val="tx1"/>
                </a:solidFill>
                <a:effectLst>
                  <a:outerShdw blurRad="38100" dist="19050" dir="2700000" algn="tl" rotWithShape="0">
                    <a:schemeClr val="dk1">
                      <a:alpha val="40000"/>
                    </a:schemeClr>
                  </a:outerShdw>
                </a:effectLst>
              </a:rPr>
              <a:t>Haar</a:t>
            </a:r>
            <a:r>
              <a:rPr lang="en-US" sz="2000" dirty="0">
                <a:ln w="0"/>
                <a:solidFill>
                  <a:schemeClr val="tx1"/>
                </a:solidFill>
                <a:effectLst>
                  <a:outerShdw blurRad="38100" dist="19050" dir="2700000" algn="tl" rotWithShape="0">
                    <a:schemeClr val="dk1">
                      <a:alpha val="40000"/>
                    </a:schemeClr>
                  </a:outerShdw>
                </a:effectLst>
              </a:rPr>
              <a:t>-cascade. The entire system is implemented using Raspberry-Pi.</a:t>
            </a:r>
            <a:endParaRPr lang="en-IN"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42999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2D9C-2F2D-48F9-9DE2-D58FED33B7F2}"/>
              </a:ext>
            </a:extLst>
          </p:cNvPr>
          <p:cNvSpPr>
            <a:spLocks noGrp="1"/>
          </p:cNvSpPr>
          <p:nvPr>
            <p:ph type="title"/>
          </p:nvPr>
        </p:nvSpPr>
        <p:spPr>
          <a:xfrm>
            <a:off x="550862" y="549275"/>
            <a:ext cx="11091600" cy="781155"/>
          </a:xfrm>
        </p:spPr>
        <p:txBody>
          <a:bodyPr>
            <a:normAutofit fontScale="90000"/>
          </a:bodyPr>
          <a:lstStyle/>
          <a:p>
            <a:pPr algn="ctr"/>
            <a:r>
              <a:rPr lang="en-IN" dirty="0">
                <a:ln>
                  <a:solidFill>
                    <a:schemeClr val="accent3">
                      <a:lumMod val="75000"/>
                    </a:schemeClr>
                  </a:solidFill>
                </a:ln>
                <a:latin typeface="Times New Roman" panose="02020603050405020304" pitchFamily="18" charset="0"/>
                <a:cs typeface="Times New Roman" panose="02020603050405020304" pitchFamily="18" charset="0"/>
              </a:rPr>
              <a:t>Limitations</a:t>
            </a:r>
            <a:br>
              <a:rPr lang="en-IN" dirty="0">
                <a:ln>
                  <a:solidFill>
                    <a:schemeClr val="accent3">
                      <a:lumMod val="75000"/>
                    </a:schemeClr>
                  </a:solidFill>
                </a:ln>
                <a:latin typeface="Times New Roman" panose="02020603050405020304" pitchFamily="18" charset="0"/>
                <a:cs typeface="Times New Roman" panose="02020603050405020304" pitchFamily="18" charset="0"/>
              </a:rPr>
            </a:br>
            <a:br>
              <a:rPr lang="en-IN" dirty="0">
                <a:ln>
                  <a:solidFill>
                    <a:schemeClr val="accent3">
                      <a:lumMod val="75000"/>
                    </a:schemeClr>
                  </a:solidFill>
                </a:ln>
                <a:latin typeface="Times New Roman" panose="02020603050405020304" pitchFamily="18" charset="0"/>
                <a:cs typeface="Times New Roman" panose="02020603050405020304" pitchFamily="18" charset="0"/>
              </a:rPr>
            </a:br>
            <a:br>
              <a:rPr lang="en-IN" dirty="0">
                <a:ln>
                  <a:solidFill>
                    <a:schemeClr val="accent3">
                      <a:lumMod val="75000"/>
                    </a:schemeClr>
                  </a:solidFill>
                </a:ln>
                <a:latin typeface="Times New Roman" panose="02020603050405020304" pitchFamily="18" charset="0"/>
                <a:cs typeface="Times New Roman" panose="02020603050405020304" pitchFamily="18" charset="0"/>
              </a:rPr>
            </a:br>
            <a:br>
              <a:rPr lang="en-IN" dirty="0">
                <a:ln>
                  <a:solidFill>
                    <a:schemeClr val="accent3">
                      <a:lumMod val="75000"/>
                    </a:schemeClr>
                  </a:solidFill>
                </a:ln>
                <a:latin typeface="Times New Roman" panose="02020603050405020304" pitchFamily="18" charset="0"/>
                <a:cs typeface="Times New Roman" panose="02020603050405020304" pitchFamily="18" charset="0"/>
              </a:rPr>
            </a:br>
            <a:br>
              <a:rPr lang="en-IN" dirty="0">
                <a:ln>
                  <a:solidFill>
                    <a:schemeClr val="accent3">
                      <a:lumMod val="75000"/>
                    </a:schemeClr>
                  </a:solidFill>
                </a:ln>
                <a:latin typeface="Times New Roman" panose="02020603050405020304" pitchFamily="18" charset="0"/>
                <a:cs typeface="Times New Roman" panose="02020603050405020304" pitchFamily="18" charset="0"/>
              </a:rPr>
            </a:br>
            <a:br>
              <a:rPr lang="en-IN" dirty="0">
                <a:ln>
                  <a:solidFill>
                    <a:schemeClr val="accent3">
                      <a:lumMod val="75000"/>
                    </a:schemeClr>
                  </a:solidFill>
                </a:ln>
                <a:latin typeface="Times New Roman" panose="02020603050405020304" pitchFamily="18" charset="0"/>
                <a:cs typeface="Times New Roman" panose="02020603050405020304" pitchFamily="18" charset="0"/>
              </a:rPr>
            </a:br>
            <a:br>
              <a:rPr lang="en-IN" dirty="0">
                <a:ln>
                  <a:solidFill>
                    <a:schemeClr val="accent3">
                      <a:lumMod val="75000"/>
                    </a:schemeClr>
                  </a:solidFill>
                </a:ln>
                <a:latin typeface="Times New Roman" panose="02020603050405020304" pitchFamily="18" charset="0"/>
                <a:cs typeface="Times New Roman" panose="02020603050405020304" pitchFamily="18" charset="0"/>
              </a:rPr>
            </a:br>
            <a:endParaRPr lang="en-IN" dirty="0">
              <a:ln>
                <a:solidFill>
                  <a:schemeClr val="accent3">
                    <a:lumMod val="75000"/>
                  </a:schemeClr>
                </a:solidFill>
              </a:l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B07C8E-62A1-42F1-A239-7B9457C87F8B}"/>
              </a:ext>
            </a:extLst>
          </p:cNvPr>
          <p:cNvSpPr>
            <a:spLocks noGrp="1"/>
          </p:cNvSpPr>
          <p:nvPr>
            <p:ph idx="1"/>
          </p:nvPr>
        </p:nvSpPr>
        <p:spPr>
          <a:xfrm>
            <a:off x="550863" y="1495109"/>
            <a:ext cx="11090274" cy="4597715"/>
          </a:xfrm>
        </p:spPr>
        <p:txBody>
          <a:bodyPr>
            <a:normAutofit/>
          </a:bodyPr>
          <a:lstStyle/>
          <a:p>
            <a:r>
              <a:rPr lang="en-US" sz="2800" dirty="0">
                <a:ln w="0"/>
                <a:solidFill>
                  <a:schemeClr val="tx1"/>
                </a:solidFill>
                <a:effectLst>
                  <a:outerShdw blurRad="38100" dist="19050" dir="2700000" algn="tl" rotWithShape="0">
                    <a:schemeClr val="dk1">
                      <a:alpha val="40000"/>
                    </a:schemeClr>
                  </a:outerShdw>
                </a:effectLst>
              </a:rPr>
              <a:t>Objects in the video, should be uniformly illuminated, else results can differ. </a:t>
            </a:r>
          </a:p>
          <a:p>
            <a:r>
              <a:rPr lang="en-US" sz="2800" dirty="0">
                <a:ln w="0"/>
                <a:solidFill>
                  <a:schemeClr val="tx1"/>
                </a:solidFill>
                <a:effectLst>
                  <a:outerShdw blurRad="38100" dist="19050" dir="2700000" algn="tl" rotWithShape="0">
                    <a:schemeClr val="dk1">
                      <a:alpha val="40000"/>
                    </a:schemeClr>
                  </a:outerShdw>
                </a:effectLst>
              </a:rPr>
              <a:t>Changing distance of person from the camera can cause problems. </a:t>
            </a:r>
          </a:p>
          <a:p>
            <a:r>
              <a:rPr lang="en-US" sz="2800" dirty="0">
                <a:ln w="0"/>
                <a:solidFill>
                  <a:schemeClr val="tx1"/>
                </a:solidFill>
                <a:effectLst>
                  <a:outerShdw blurRad="38100" dist="19050" dir="2700000" algn="tl" rotWithShape="0">
                    <a:schemeClr val="dk1">
                      <a:alpha val="40000"/>
                    </a:schemeClr>
                  </a:outerShdw>
                </a:effectLst>
              </a:rPr>
              <a:t>Head lowering can give abrupt results. </a:t>
            </a:r>
          </a:p>
          <a:p>
            <a:r>
              <a:rPr lang="en-US" sz="2800" dirty="0">
                <a:ln w="0"/>
                <a:solidFill>
                  <a:schemeClr val="tx1"/>
                </a:solidFill>
                <a:effectLst>
                  <a:outerShdw blurRad="38100" dist="19050" dir="2700000" algn="tl" rotWithShape="0">
                    <a:schemeClr val="dk1">
                      <a:alpha val="40000"/>
                    </a:schemeClr>
                  </a:outerShdw>
                </a:effectLst>
              </a:rPr>
              <a:t>The algorithm does not work for the people sleeping with eyes open. </a:t>
            </a:r>
          </a:p>
        </p:txBody>
      </p:sp>
    </p:spTree>
    <p:extLst>
      <p:ext uri="{BB962C8B-B14F-4D97-AF65-F5344CB8AC3E}">
        <p14:creationId xmlns:p14="http://schemas.microsoft.com/office/powerpoint/2010/main" val="51563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3CB1B-A3BB-4C5A-9319-96148E8CD925}"/>
              </a:ext>
            </a:extLst>
          </p:cNvPr>
          <p:cNvSpPr>
            <a:spLocks noGrp="1"/>
          </p:cNvSpPr>
          <p:nvPr>
            <p:ph sz="half" idx="1"/>
          </p:nvPr>
        </p:nvSpPr>
        <p:spPr>
          <a:xfrm>
            <a:off x="550863" y="1729126"/>
            <a:ext cx="5435600" cy="2422510"/>
          </a:xfrm>
        </p:spPr>
        <p:txBody>
          <a:bodyPr>
            <a:normAutofit/>
          </a:bodyPr>
          <a:lstStyle/>
          <a:p>
            <a:pPr marL="0" indent="0" algn="ctr">
              <a:buNone/>
            </a:pPr>
            <a:endParaRPr lang="en-IN" sz="4400" dirty="0">
              <a:latin typeface="Times New Roman" panose="02020603050405020304" pitchFamily="18" charset="0"/>
              <a:cs typeface="Times New Roman" panose="02020603050405020304" pitchFamily="18" charset="0"/>
            </a:endParaRPr>
          </a:p>
          <a:p>
            <a:pPr marL="0" indent="0" algn="ctr">
              <a:buNone/>
            </a:pPr>
            <a:r>
              <a:rPr lang="en-IN" sz="4400" dirty="0">
                <a:ln w="0">
                  <a:solidFill>
                    <a:schemeClr val="accent3">
                      <a:lumMod val="75000"/>
                    </a:schemeClr>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Scope</a:t>
            </a:r>
          </a:p>
        </p:txBody>
      </p:sp>
      <p:sp>
        <p:nvSpPr>
          <p:cNvPr id="4" name="Content Placeholder 3">
            <a:extLst>
              <a:ext uri="{FF2B5EF4-FFF2-40B4-BE49-F238E27FC236}">
                <a16:creationId xmlns:a16="http://schemas.microsoft.com/office/drawing/2014/main" id="{E9D42A81-5D95-4585-B03E-ECD36D9C953D}"/>
              </a:ext>
            </a:extLst>
          </p:cNvPr>
          <p:cNvSpPr>
            <a:spLocks noGrp="1"/>
          </p:cNvSpPr>
          <p:nvPr>
            <p:ph sz="half" idx="2"/>
          </p:nvPr>
        </p:nvSpPr>
        <p:spPr>
          <a:xfrm>
            <a:off x="6205538" y="2071484"/>
            <a:ext cx="5435600" cy="1945809"/>
          </a:xfrm>
        </p:spPr>
        <p:txBody>
          <a:bodyPr>
            <a:noAutofit/>
          </a:bodyPr>
          <a:lstStyle/>
          <a:p>
            <a:r>
              <a:rPr lang="en-IN" sz="3200" dirty="0">
                <a:ln w="0"/>
                <a:solidFill>
                  <a:schemeClr val="tx1"/>
                </a:solidFill>
                <a:effectLst>
                  <a:outerShdw blurRad="38100" dist="19050" dir="2700000" algn="tl" rotWithShape="0">
                    <a:schemeClr val="dk1">
                      <a:alpha val="40000"/>
                    </a:schemeClr>
                  </a:outerShdw>
                </a:effectLst>
              </a:rPr>
              <a:t>Skin Segmentation</a:t>
            </a:r>
          </a:p>
          <a:p>
            <a:r>
              <a:rPr lang="en-IN" sz="3200" dirty="0">
                <a:ln w="0"/>
                <a:solidFill>
                  <a:schemeClr val="tx1"/>
                </a:solidFill>
                <a:effectLst>
                  <a:outerShdw blurRad="38100" dist="19050" dir="2700000" algn="tl" rotWithShape="0">
                    <a:schemeClr val="dk1">
                      <a:alpha val="40000"/>
                    </a:schemeClr>
                  </a:outerShdw>
                </a:effectLst>
              </a:rPr>
              <a:t>Eye Binarization</a:t>
            </a:r>
          </a:p>
          <a:p>
            <a:r>
              <a:rPr lang="en-IN" sz="3200" dirty="0">
                <a:ln w="0"/>
                <a:solidFill>
                  <a:schemeClr val="tx1"/>
                </a:solidFill>
                <a:effectLst>
                  <a:outerShdw blurRad="38100" dist="19050" dir="2700000" algn="tl" rotWithShape="0">
                    <a:schemeClr val="dk1">
                      <a:alpha val="40000"/>
                    </a:schemeClr>
                  </a:outerShdw>
                </a:effectLst>
              </a:rPr>
              <a:t>Mouth Binarization</a:t>
            </a:r>
          </a:p>
        </p:txBody>
      </p:sp>
    </p:spTree>
    <p:extLst>
      <p:ext uri="{BB962C8B-B14F-4D97-AF65-F5344CB8AC3E}">
        <p14:creationId xmlns:p14="http://schemas.microsoft.com/office/powerpoint/2010/main" val="414193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0120-D9DC-49AF-8F67-2317ECDC7F74}"/>
              </a:ext>
            </a:extLst>
          </p:cNvPr>
          <p:cNvSpPr>
            <a:spLocks noGrp="1"/>
          </p:cNvSpPr>
          <p:nvPr>
            <p:ph type="title"/>
          </p:nvPr>
        </p:nvSpPr>
        <p:spPr>
          <a:xfrm>
            <a:off x="550862" y="549275"/>
            <a:ext cx="11091600" cy="885163"/>
          </a:xfrm>
        </p:spPr>
        <p:txBody>
          <a:bodyPr/>
          <a:lstStyle/>
          <a:p>
            <a:pPr algn="ctr"/>
            <a:r>
              <a:rPr lang="en-IN" dirty="0">
                <a:ln>
                  <a:solidFill>
                    <a:schemeClr val="accent3">
                      <a:lumMod val="75000"/>
                    </a:schemeClr>
                  </a:solidFill>
                </a:ln>
                <a:latin typeface="Times New Roman" panose="02020603050405020304" pitchFamily="18" charset="0"/>
                <a:cs typeface="Times New Roman" panose="02020603050405020304" pitchFamily="18" charset="0"/>
              </a:rPr>
              <a:t>Skin Segmentation</a:t>
            </a:r>
          </a:p>
        </p:txBody>
      </p:sp>
      <p:sp>
        <p:nvSpPr>
          <p:cNvPr id="3" name="Content Placeholder 2">
            <a:extLst>
              <a:ext uri="{FF2B5EF4-FFF2-40B4-BE49-F238E27FC236}">
                <a16:creationId xmlns:a16="http://schemas.microsoft.com/office/drawing/2014/main" id="{BFD1A62C-CA8E-44E5-AA6F-3312B912D163}"/>
              </a:ext>
            </a:extLst>
          </p:cNvPr>
          <p:cNvSpPr>
            <a:spLocks noGrp="1"/>
          </p:cNvSpPr>
          <p:nvPr>
            <p:ph idx="1"/>
          </p:nvPr>
        </p:nvSpPr>
        <p:spPr>
          <a:xfrm>
            <a:off x="550863" y="1590449"/>
            <a:ext cx="11090274" cy="4793016"/>
          </a:xfrm>
        </p:spPr>
        <p:txBody>
          <a:bodyPr>
            <a:normAutofit/>
          </a:bodyPr>
          <a:lstStyle/>
          <a:p>
            <a:r>
              <a:rPr lang="en-US" dirty="0">
                <a:ln w="0"/>
                <a:solidFill>
                  <a:schemeClr val="tx1"/>
                </a:solidFill>
                <a:effectLst>
                  <a:outerShdw blurRad="38100" dist="19050" dir="2700000" algn="tl" rotWithShape="0">
                    <a:schemeClr val="dk1">
                      <a:alpha val="40000"/>
                    </a:schemeClr>
                  </a:outerShdw>
                </a:effectLst>
              </a:rPr>
              <a:t>An image which taken inside a vehicle includes the driver’s face. </a:t>
            </a:r>
          </a:p>
          <a:p>
            <a:r>
              <a:rPr lang="en-US" dirty="0">
                <a:ln w="0"/>
                <a:solidFill>
                  <a:schemeClr val="tx1"/>
                </a:solidFill>
                <a:effectLst>
                  <a:outerShdw blurRad="38100" dist="19050" dir="2700000" algn="tl" rotWithShape="0">
                    <a:schemeClr val="dk1">
                      <a:alpha val="40000"/>
                    </a:schemeClr>
                  </a:outerShdw>
                </a:effectLst>
              </a:rPr>
              <a:t>To remove the brightness from the images is second step. Since the skin-tone color depends on luminance, we nonlinearly transform the </a:t>
            </a:r>
            <a:r>
              <a:rPr lang="en-US" dirty="0" err="1">
                <a:ln w="0"/>
                <a:solidFill>
                  <a:schemeClr val="tx1"/>
                </a:solidFill>
                <a:effectLst>
                  <a:outerShdw blurRad="38100" dist="19050" dir="2700000" algn="tl" rotWithShape="0">
                    <a:schemeClr val="dk1">
                      <a:alpha val="40000"/>
                    </a:schemeClr>
                  </a:outerShdw>
                </a:effectLst>
              </a:rPr>
              <a:t>YCbCr</a:t>
            </a:r>
            <a:r>
              <a:rPr lang="en-US" dirty="0">
                <a:ln w="0"/>
                <a:solidFill>
                  <a:schemeClr val="tx1"/>
                </a:solidFill>
                <a:effectLst>
                  <a:outerShdw blurRad="38100" dist="19050" dir="2700000" algn="tl" rotWithShape="0">
                    <a:schemeClr val="dk1">
                      <a:alpha val="40000"/>
                    </a:schemeClr>
                  </a:outerShdw>
                </a:effectLst>
              </a:rPr>
              <a:t> color space to make the skin cluster </a:t>
            </a:r>
            <a:r>
              <a:rPr lang="en-US" dirty="0" err="1">
                <a:ln w="0"/>
                <a:solidFill>
                  <a:schemeClr val="tx1"/>
                </a:solidFill>
                <a:effectLst>
                  <a:outerShdw blurRad="38100" dist="19050" dir="2700000" algn="tl" rotWithShape="0">
                    <a:schemeClr val="dk1">
                      <a:alpha val="40000"/>
                    </a:schemeClr>
                  </a:outerShdw>
                </a:effectLst>
              </a:rPr>
              <a:t>luma</a:t>
            </a:r>
            <a:r>
              <a:rPr lang="en-US" dirty="0">
                <a:ln w="0"/>
                <a:solidFill>
                  <a:schemeClr val="tx1"/>
                </a:solidFill>
                <a:effectLst>
                  <a:outerShdw blurRad="38100" dist="19050" dir="2700000" algn="tl" rotWithShape="0">
                    <a:schemeClr val="dk1">
                      <a:alpha val="40000"/>
                    </a:schemeClr>
                  </a:outerShdw>
                </a:effectLst>
              </a:rPr>
              <a:t>-independent. This also enables robust detection of dark and light skin tone colors. </a:t>
            </a:r>
          </a:p>
          <a:p>
            <a:r>
              <a:rPr lang="en-US" dirty="0">
                <a:ln w="0"/>
                <a:solidFill>
                  <a:schemeClr val="tx1"/>
                </a:solidFill>
                <a:effectLst>
                  <a:outerShdw blurRad="38100" dist="19050" dir="2700000" algn="tl" rotWithShape="0">
                    <a:schemeClr val="dk1">
                      <a:alpha val="40000"/>
                    </a:schemeClr>
                  </a:outerShdw>
                </a:effectLst>
              </a:rPr>
              <a:t>The main advantage of converting the image to the </a:t>
            </a:r>
            <a:r>
              <a:rPr lang="en-US" dirty="0" err="1">
                <a:ln w="0"/>
                <a:solidFill>
                  <a:schemeClr val="tx1"/>
                </a:solidFill>
                <a:effectLst>
                  <a:outerShdw blurRad="38100" dist="19050" dir="2700000" algn="tl" rotWithShape="0">
                    <a:schemeClr val="dk1">
                      <a:alpha val="40000"/>
                    </a:schemeClr>
                  </a:outerShdw>
                </a:effectLst>
              </a:rPr>
              <a:t>YCbCr</a:t>
            </a:r>
            <a:r>
              <a:rPr lang="en-US" dirty="0">
                <a:ln w="0"/>
                <a:solidFill>
                  <a:schemeClr val="tx1"/>
                </a:solidFill>
                <a:effectLst>
                  <a:outerShdw blurRad="38100" dist="19050" dir="2700000" algn="tl" rotWithShape="0">
                    <a:schemeClr val="dk1">
                      <a:alpha val="40000"/>
                    </a:schemeClr>
                  </a:outerShdw>
                </a:effectLst>
              </a:rPr>
              <a:t> domain is that influence of luminosity can be removed during our image processing. </a:t>
            </a:r>
          </a:p>
          <a:p>
            <a:r>
              <a:rPr lang="en-US" dirty="0">
                <a:ln w="0"/>
                <a:solidFill>
                  <a:schemeClr val="tx1"/>
                </a:solidFill>
                <a:effectLst>
                  <a:outerShdw blurRad="38100" dist="19050" dir="2700000" algn="tl" rotWithShape="0">
                    <a:schemeClr val="dk1">
                      <a:alpha val="40000"/>
                    </a:schemeClr>
                  </a:outerShdw>
                </a:effectLst>
              </a:rPr>
              <a:t>In the </a:t>
            </a:r>
            <a:r>
              <a:rPr lang="en-US" dirty="0" err="1">
                <a:ln w="0"/>
                <a:solidFill>
                  <a:schemeClr val="tx1"/>
                </a:solidFill>
                <a:effectLst>
                  <a:outerShdw blurRad="38100" dist="19050" dir="2700000" algn="tl" rotWithShape="0">
                    <a:schemeClr val="dk1">
                      <a:alpha val="40000"/>
                    </a:schemeClr>
                  </a:outerShdw>
                </a:effectLst>
              </a:rPr>
              <a:t>YCbCr</a:t>
            </a:r>
            <a:r>
              <a:rPr lang="en-US" dirty="0">
                <a:ln w="0"/>
                <a:solidFill>
                  <a:schemeClr val="tx1"/>
                </a:solidFill>
                <a:effectLst>
                  <a:outerShdw blurRad="38100" dist="19050" dir="2700000" algn="tl" rotWithShape="0">
                    <a:schemeClr val="dk1">
                      <a:alpha val="40000"/>
                    </a:schemeClr>
                  </a:outerShdw>
                </a:effectLst>
              </a:rPr>
              <a:t> domain all information about the brightness is given by the Y component, since the </a:t>
            </a:r>
            <a:r>
              <a:rPr lang="en-US" dirty="0" err="1">
                <a:ln w="0"/>
                <a:solidFill>
                  <a:schemeClr val="tx1"/>
                </a:solidFill>
                <a:effectLst>
                  <a:outerShdw blurRad="38100" dist="19050" dir="2700000" algn="tl" rotWithShape="0">
                    <a:schemeClr val="dk1">
                      <a:alpha val="40000"/>
                    </a:schemeClr>
                  </a:outerShdw>
                </a:effectLst>
              </a:rPr>
              <a:t>Cb</a:t>
            </a:r>
            <a:r>
              <a:rPr lang="en-US" dirty="0">
                <a:ln w="0"/>
                <a:solidFill>
                  <a:schemeClr val="tx1"/>
                </a:solidFill>
                <a:effectLst>
                  <a:outerShdw blurRad="38100" dist="19050" dir="2700000" algn="tl" rotWithShape="0">
                    <a:schemeClr val="dk1">
                      <a:alpha val="40000"/>
                    </a:schemeClr>
                  </a:outerShdw>
                </a:effectLst>
              </a:rPr>
              <a:t> (blue) and Cr (red) components are independent from the luminosity. </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926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E3A8-7AF6-4F2D-BEDE-C7A9EEE63D20}"/>
              </a:ext>
            </a:extLst>
          </p:cNvPr>
          <p:cNvSpPr>
            <a:spLocks noGrp="1"/>
          </p:cNvSpPr>
          <p:nvPr>
            <p:ph type="title"/>
          </p:nvPr>
        </p:nvSpPr>
        <p:spPr>
          <a:xfrm>
            <a:off x="550863" y="446367"/>
            <a:ext cx="11090275" cy="741053"/>
          </a:xfrm>
        </p:spPr>
        <p:txBody>
          <a:bodyPr>
            <a:normAutofit/>
          </a:bodyPr>
          <a:lstStyle/>
          <a:p>
            <a:pPr algn="ctr"/>
            <a:r>
              <a:rPr lang="en-IN" sz="4400" dirty="0">
                <a:ln w="0">
                  <a:solidFill>
                    <a:schemeClr val="accent3">
                      <a:lumMod val="75000"/>
                    </a:schemeClr>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Eye Binarization</a:t>
            </a:r>
          </a:p>
        </p:txBody>
      </p:sp>
      <p:pic>
        <p:nvPicPr>
          <p:cNvPr id="6" name="Content Placeholder 5">
            <a:extLst>
              <a:ext uri="{FF2B5EF4-FFF2-40B4-BE49-F238E27FC236}">
                <a16:creationId xmlns:a16="http://schemas.microsoft.com/office/drawing/2014/main" id="{7CCDADEE-8446-43AB-8152-24BC712FD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2659" y="2257704"/>
            <a:ext cx="2748478" cy="3174900"/>
          </a:xfrm>
        </p:spPr>
      </p:pic>
      <p:sp>
        <p:nvSpPr>
          <p:cNvPr id="4" name="Text Placeholder 3">
            <a:extLst>
              <a:ext uri="{FF2B5EF4-FFF2-40B4-BE49-F238E27FC236}">
                <a16:creationId xmlns:a16="http://schemas.microsoft.com/office/drawing/2014/main" id="{FA83AE0B-1A27-4046-905E-1676842F0AB5}"/>
              </a:ext>
            </a:extLst>
          </p:cNvPr>
          <p:cNvSpPr>
            <a:spLocks noGrp="1"/>
          </p:cNvSpPr>
          <p:nvPr>
            <p:ph type="body" sz="half" idx="2"/>
          </p:nvPr>
        </p:nvSpPr>
        <p:spPr>
          <a:xfrm>
            <a:off x="550863" y="1560114"/>
            <a:ext cx="7873751" cy="4780015"/>
          </a:xfrm>
        </p:spPr>
        <p:txBody>
          <a:bodyPr>
            <a:normAutofit/>
          </a:bodyPr>
          <a:lstStyle/>
          <a:p>
            <a:pPr marL="342900" indent="-34290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After the face is detected using Voila-Jones, the region containing the eyes and mouth must be separated. </a:t>
            </a:r>
          </a:p>
          <a:p>
            <a:pPr marL="342900" indent="-34290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After the rectangular window is extracted, we have considered that the eyes are located at (0.25 * height of window) from the top and (0.15 * width of window) from the left. </a:t>
            </a:r>
          </a:p>
          <a:p>
            <a:pPr marL="342900" indent="-34290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The size of window is (0.25 * height of window) in height and (0.68 * width of window) in width. After the eyes are cropped the image is converted to </a:t>
            </a:r>
            <a:r>
              <a:rPr lang="en-US" sz="2000" dirty="0" err="1">
                <a:ln w="0"/>
                <a:solidFill>
                  <a:schemeClr val="tx1"/>
                </a:solidFill>
                <a:effectLst>
                  <a:outerShdw blurRad="38100" dist="19050" dir="2700000" algn="tl" rotWithShape="0">
                    <a:schemeClr val="dk1">
                      <a:alpha val="40000"/>
                    </a:schemeClr>
                  </a:outerShdw>
                </a:effectLst>
              </a:rPr>
              <a:t>YCbCr</a:t>
            </a:r>
            <a:r>
              <a:rPr lang="en-US" sz="2000" dirty="0">
                <a:ln w="0"/>
                <a:solidFill>
                  <a:schemeClr val="tx1"/>
                </a:solidFill>
                <a:effectLst>
                  <a:outerShdw blurRad="38100" dist="19050" dir="2700000" algn="tl" rotWithShape="0">
                    <a:schemeClr val="dk1">
                      <a:alpha val="40000"/>
                    </a:schemeClr>
                  </a:outerShdw>
                </a:effectLst>
              </a:rPr>
              <a:t>. </a:t>
            </a:r>
          </a:p>
          <a:p>
            <a:pPr marL="342900" indent="-34290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The reason for conversion and way to convert is mentioned in “Skin Segmentation” column. Then image is converted to grayscale and ultimately to binary image by setting a threshold of (minimum pixel value + 10). </a:t>
            </a:r>
            <a:endParaRPr lang="en-IN"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34738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7AEC-D463-4232-B7FC-4D69AA00EEF9}"/>
              </a:ext>
            </a:extLst>
          </p:cNvPr>
          <p:cNvSpPr>
            <a:spLocks noGrp="1"/>
          </p:cNvSpPr>
          <p:nvPr>
            <p:ph type="title"/>
          </p:nvPr>
        </p:nvSpPr>
        <p:spPr>
          <a:xfrm>
            <a:off x="550863" y="549275"/>
            <a:ext cx="11090275" cy="785489"/>
          </a:xfrm>
        </p:spPr>
        <p:txBody>
          <a:bodyPr>
            <a:normAutofit/>
          </a:bodyPr>
          <a:lstStyle/>
          <a:p>
            <a:pPr algn="ctr"/>
            <a:r>
              <a:rPr lang="en-IN" sz="4400" dirty="0">
                <a:ln>
                  <a:solidFill>
                    <a:schemeClr val="accent3">
                      <a:lumMod val="75000"/>
                    </a:schemeClr>
                  </a:solidFill>
                </a:ln>
              </a:rPr>
              <a:t>Mouth Binarization</a:t>
            </a:r>
          </a:p>
        </p:txBody>
      </p:sp>
      <p:pic>
        <p:nvPicPr>
          <p:cNvPr id="6" name="Content Placeholder 5">
            <a:extLst>
              <a:ext uri="{FF2B5EF4-FFF2-40B4-BE49-F238E27FC236}">
                <a16:creationId xmlns:a16="http://schemas.microsoft.com/office/drawing/2014/main" id="{2361CEE1-9C13-4ADC-9390-83F2C7F26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5078" y="2651027"/>
            <a:ext cx="3824418" cy="2354338"/>
          </a:xfrm>
        </p:spPr>
      </p:pic>
      <p:sp>
        <p:nvSpPr>
          <p:cNvPr id="4" name="Text Placeholder 3">
            <a:extLst>
              <a:ext uri="{FF2B5EF4-FFF2-40B4-BE49-F238E27FC236}">
                <a16:creationId xmlns:a16="http://schemas.microsoft.com/office/drawing/2014/main" id="{6339C46A-D5A2-479C-8DD0-0E19181723BE}"/>
              </a:ext>
            </a:extLst>
          </p:cNvPr>
          <p:cNvSpPr>
            <a:spLocks noGrp="1"/>
          </p:cNvSpPr>
          <p:nvPr>
            <p:ph type="body" sz="half" idx="2"/>
          </p:nvPr>
        </p:nvSpPr>
        <p:spPr>
          <a:xfrm>
            <a:off x="624535" y="2110487"/>
            <a:ext cx="6924682" cy="3484253"/>
          </a:xfrm>
        </p:spPr>
        <p:txBody>
          <a:bodyPr>
            <a:normAutofit fontScale="92500"/>
          </a:bodyPr>
          <a:lstStyle/>
          <a:p>
            <a:pPr marL="342900" indent="-34290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After the face is detected using Voila-Jones, the region containing the eyes and mouth must be separated. After the mouth is cropped the image is converted to </a:t>
            </a:r>
            <a:r>
              <a:rPr lang="en-US" sz="2400" dirty="0" err="1">
                <a:ln w="0"/>
                <a:solidFill>
                  <a:schemeClr val="tx1"/>
                </a:solidFill>
                <a:effectLst>
                  <a:outerShdw blurRad="38100" dist="19050" dir="2700000" algn="tl" rotWithShape="0">
                    <a:schemeClr val="dk1">
                      <a:alpha val="40000"/>
                    </a:schemeClr>
                  </a:outerShdw>
                </a:effectLst>
              </a:rPr>
              <a:t>YCbCr</a:t>
            </a:r>
            <a:r>
              <a:rPr lang="en-US" sz="2400" dirty="0">
                <a:ln w="0"/>
                <a:solidFill>
                  <a:schemeClr val="tx1"/>
                </a:solidFill>
                <a:effectLst>
                  <a:outerShdw blurRad="38100" dist="19050" dir="2700000" algn="tl" rotWithShape="0">
                    <a:schemeClr val="dk1">
                      <a:alpha val="40000"/>
                    </a:schemeClr>
                  </a:outerShdw>
                </a:effectLst>
              </a:rPr>
              <a:t>. </a:t>
            </a:r>
          </a:p>
          <a:p>
            <a:pPr marL="342900" indent="-34290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The reason for conversion and way to convert is mentioned in “Skin Segmentation” column. </a:t>
            </a:r>
          </a:p>
          <a:p>
            <a:pPr marL="342900" indent="-34290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Then image is converted to grayscale and ultimately to binary image by setting a threshold of (minimum pixel value + 10).</a:t>
            </a:r>
            <a:endParaRPr lang="en-IN" sz="2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2858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5A3A-914C-4A90-A291-6976931A3887}"/>
              </a:ext>
            </a:extLst>
          </p:cNvPr>
          <p:cNvSpPr>
            <a:spLocks noGrp="1"/>
          </p:cNvSpPr>
          <p:nvPr>
            <p:ph type="title"/>
          </p:nvPr>
        </p:nvSpPr>
        <p:spPr>
          <a:xfrm>
            <a:off x="550862" y="549275"/>
            <a:ext cx="11091600" cy="815825"/>
          </a:xfrm>
        </p:spPr>
        <p:txBody>
          <a:bodyPr/>
          <a:lstStyle/>
          <a:p>
            <a:pPr algn="ctr"/>
            <a:r>
              <a:rPr lang="en-IN" dirty="0">
                <a:ln>
                  <a:solidFill>
                    <a:schemeClr val="accent3">
                      <a:lumMod val="75000"/>
                    </a:schemeClr>
                  </a:solidFill>
                </a:ln>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494DC82-9132-4BA9-8A9E-27A25B6CE0C8}"/>
              </a:ext>
            </a:extLst>
          </p:cNvPr>
          <p:cNvSpPr>
            <a:spLocks noGrp="1"/>
          </p:cNvSpPr>
          <p:nvPr>
            <p:ph idx="1"/>
          </p:nvPr>
        </p:nvSpPr>
        <p:spPr>
          <a:xfrm>
            <a:off x="550863" y="1664121"/>
            <a:ext cx="11090274" cy="4428703"/>
          </a:xfrm>
        </p:spPr>
        <p:txBody>
          <a:bodyPr/>
          <a:lstStyle/>
          <a:p>
            <a:r>
              <a:rPr lang="en-US" dirty="0">
                <a:ln w="0"/>
                <a:solidFill>
                  <a:schemeClr val="tx1"/>
                </a:solidFill>
                <a:effectLst>
                  <a:outerShdw blurRad="38100" dist="19050" dir="2700000" algn="tl" rotWithShape="0">
                    <a:schemeClr val="dk1">
                      <a:alpha val="40000"/>
                    </a:schemeClr>
                  </a:outerShdw>
                </a:effectLst>
              </a:rPr>
              <a:t>An accuracy of 80 % is achieved using the mentioned methods. </a:t>
            </a:r>
          </a:p>
          <a:p>
            <a:r>
              <a:rPr lang="en-US" dirty="0">
                <a:ln w="0"/>
                <a:solidFill>
                  <a:schemeClr val="tx1"/>
                </a:solidFill>
                <a:effectLst>
                  <a:outerShdw blurRad="38100" dist="19050" dir="2700000" algn="tl" rotWithShape="0">
                    <a:schemeClr val="dk1">
                      <a:alpha val="40000"/>
                    </a:schemeClr>
                  </a:outerShdw>
                </a:effectLst>
              </a:rPr>
              <a:t>To increase the accuracy to a certain extent, there is another method called skin segmentation which helps to calculate the skin percentage in a frame which also helps us in taking a step forward for cases like head lowering and attention span of the driver on the road. </a:t>
            </a:r>
          </a:p>
          <a:p>
            <a:r>
              <a:rPr lang="en-US" dirty="0">
                <a:ln w="0"/>
                <a:solidFill>
                  <a:schemeClr val="tx1"/>
                </a:solidFill>
                <a:effectLst>
                  <a:outerShdw blurRad="38100" dist="19050" dir="2700000" algn="tl" rotWithShape="0">
                    <a:schemeClr val="dk1">
                      <a:alpha val="40000"/>
                    </a:schemeClr>
                  </a:outerShdw>
                </a:effectLst>
              </a:rPr>
              <a:t>For this we binarize the video input and calculate the results as shown in the next few slides. </a:t>
            </a:r>
          </a:p>
          <a:p>
            <a:r>
              <a:rPr lang="en-US" dirty="0">
                <a:ln w="0"/>
                <a:solidFill>
                  <a:schemeClr val="tx1"/>
                </a:solidFill>
                <a:effectLst>
                  <a:outerShdw blurRad="38100" dist="19050" dir="2700000" algn="tl" rotWithShape="0">
                    <a:schemeClr val="dk1">
                      <a:alpha val="40000"/>
                    </a:schemeClr>
                  </a:outerShdw>
                </a:effectLst>
              </a:rPr>
              <a:t>We must increase accuracy of our current model where we use multithreading to hold various aspects into account at the same time. </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417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0300-8545-437A-B5A9-C480DAC1A99B}"/>
              </a:ext>
            </a:extLst>
          </p:cNvPr>
          <p:cNvSpPr>
            <a:spLocks noGrp="1"/>
          </p:cNvSpPr>
          <p:nvPr>
            <p:ph type="title"/>
          </p:nvPr>
        </p:nvSpPr>
        <p:spPr>
          <a:xfrm>
            <a:off x="550862" y="268687"/>
            <a:ext cx="11091600" cy="940402"/>
          </a:xfrm>
        </p:spPr>
        <p:txBody>
          <a:bodyPr/>
          <a:lstStyle/>
          <a:p>
            <a:pPr algn="ctr"/>
            <a:r>
              <a:rPr lang="en-IN" dirty="0">
                <a:ln>
                  <a:solidFill>
                    <a:schemeClr val="accent3">
                      <a:lumMod val="75000"/>
                    </a:schemeClr>
                  </a:solidFill>
                </a:ln>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C68193E-D7B9-4B86-AD38-D23013D7EF10}"/>
              </a:ext>
            </a:extLst>
          </p:cNvPr>
          <p:cNvSpPr>
            <a:spLocks noGrp="1"/>
          </p:cNvSpPr>
          <p:nvPr>
            <p:ph idx="1"/>
          </p:nvPr>
        </p:nvSpPr>
        <p:spPr>
          <a:xfrm>
            <a:off x="550863" y="1092081"/>
            <a:ext cx="11090274" cy="5000744"/>
          </a:xfrm>
        </p:spPr>
        <p:txBody>
          <a:bodyPr>
            <a:normAutofit/>
          </a:bodyPr>
          <a:lstStyle/>
          <a:p>
            <a:pPr algn="just"/>
            <a:r>
              <a:rPr lang="en-US" sz="2200" dirty="0">
                <a:ln w="0"/>
                <a:solidFill>
                  <a:schemeClr val="tx1"/>
                </a:solidFill>
                <a:effectLst>
                  <a:outerShdw blurRad="38100" dist="19050" dir="2700000" algn="tl" rotWithShape="0">
                    <a:schemeClr val="dk1">
                      <a:alpha val="40000"/>
                    </a:schemeClr>
                  </a:outerShdw>
                </a:effectLst>
              </a:rPr>
              <a:t>Driver fatigue is a significant factor in many vehicle accidents. </a:t>
            </a:r>
          </a:p>
          <a:p>
            <a:pPr algn="just"/>
            <a:r>
              <a:rPr lang="en-US" sz="2200" dirty="0">
                <a:ln w="0"/>
                <a:solidFill>
                  <a:schemeClr val="tx1"/>
                </a:solidFill>
                <a:effectLst>
                  <a:outerShdw blurRad="38100" dist="19050" dir="2700000" algn="tl" rotWithShape="0">
                    <a:schemeClr val="dk1">
                      <a:alpha val="40000"/>
                    </a:schemeClr>
                  </a:outerShdw>
                </a:effectLst>
              </a:rPr>
              <a:t>There has been ample development in the field of safety in case of accidents in the form of air bags, etc. Because of the hazard that drowsiness presents on the road, methods need to be developed for counteracting its affects. </a:t>
            </a:r>
          </a:p>
          <a:p>
            <a:pPr algn="just"/>
            <a:r>
              <a:rPr lang="en-US" sz="2200" dirty="0">
                <a:ln w="0"/>
                <a:solidFill>
                  <a:schemeClr val="tx1"/>
                </a:solidFill>
                <a:effectLst>
                  <a:outerShdw blurRad="38100" dist="19050" dir="2700000" algn="tl" rotWithShape="0">
                    <a:schemeClr val="dk1">
                      <a:alpha val="40000"/>
                    </a:schemeClr>
                  </a:outerShdw>
                </a:effectLst>
              </a:rPr>
              <a:t>The aim of this project is to develop a prototype drowsiness detection system. Different methods of eye detection are used to check whether the eyes are open or closed. Based on the time duration the eyes are found to be closed, or the driver yawns it can be determined whether the person is drowsy or not, showing signs of fatigue, an alarm system is triggered. </a:t>
            </a:r>
          </a:p>
          <a:p>
            <a:pPr algn="just"/>
            <a:r>
              <a:rPr lang="en-US" sz="2200" dirty="0">
                <a:ln w="0"/>
                <a:solidFill>
                  <a:schemeClr val="tx1"/>
                </a:solidFill>
                <a:effectLst>
                  <a:outerShdw blurRad="38100" dist="19050" dir="2700000" algn="tl" rotWithShape="0">
                    <a:schemeClr val="dk1">
                      <a:alpha val="40000"/>
                    </a:schemeClr>
                  </a:outerShdw>
                </a:effectLst>
              </a:rPr>
              <a:t>This alerts the driver to either park the car or consciously regain the composure to drive safely. </a:t>
            </a:r>
          </a:p>
          <a:p>
            <a:pPr algn="just"/>
            <a:r>
              <a:rPr lang="en-US" sz="2200" dirty="0">
                <a:ln w="0"/>
                <a:solidFill>
                  <a:schemeClr val="tx1"/>
                </a:solidFill>
                <a:effectLst>
                  <a:outerShdw blurRad="38100" dist="19050" dir="2700000" algn="tl" rotWithShape="0">
                    <a:schemeClr val="dk1">
                      <a:alpha val="40000"/>
                    </a:schemeClr>
                  </a:outerShdw>
                </a:effectLst>
              </a:rPr>
              <a:t>This project aims at creating less expensive system as compared to other existing models. </a:t>
            </a:r>
            <a:endParaRPr lang="en-IN" sz="2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0827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95EC2-F17C-4A0E-A28C-52BC823E7728}"/>
              </a:ext>
            </a:extLst>
          </p:cNvPr>
          <p:cNvSpPr>
            <a:spLocks noGrp="1"/>
          </p:cNvSpPr>
          <p:nvPr>
            <p:ph sz="half" idx="1"/>
          </p:nvPr>
        </p:nvSpPr>
        <p:spPr>
          <a:xfrm>
            <a:off x="550862" y="160344"/>
            <a:ext cx="5435600" cy="6335795"/>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000" dirty="0">
                <a:ln w="0">
                  <a:solidFill>
                    <a:schemeClr val="accent3">
                      <a:lumMod val="75000"/>
                    </a:schemeClr>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a:p>
            <a:endParaRPr lang="en-IN" dirty="0"/>
          </a:p>
          <a:p>
            <a:pPr marL="0" indent="0" algn="ctr">
              <a:buNone/>
            </a:pPr>
            <a:endParaRPr lang="en-IN" dirty="0"/>
          </a:p>
        </p:txBody>
      </p:sp>
      <p:sp>
        <p:nvSpPr>
          <p:cNvPr id="4" name="Content Placeholder 3">
            <a:extLst>
              <a:ext uri="{FF2B5EF4-FFF2-40B4-BE49-F238E27FC236}">
                <a16:creationId xmlns:a16="http://schemas.microsoft.com/office/drawing/2014/main" id="{9394744C-294B-48FD-8B58-DAF21CC06ED8}"/>
              </a:ext>
            </a:extLst>
          </p:cNvPr>
          <p:cNvSpPr>
            <a:spLocks noGrp="1"/>
          </p:cNvSpPr>
          <p:nvPr>
            <p:ph sz="half" idx="2"/>
          </p:nvPr>
        </p:nvSpPr>
        <p:spPr>
          <a:xfrm>
            <a:off x="6205538" y="160344"/>
            <a:ext cx="5435600" cy="6335795"/>
          </a:xfrm>
        </p:spPr>
        <p:txBody>
          <a:bodyPr>
            <a:normAutofit/>
          </a:bodyPr>
          <a:lstStyle/>
          <a:p>
            <a:pPr algn="just"/>
            <a:r>
              <a:rPr lang="en-US" sz="2800" dirty="0">
                <a:ln w="0"/>
                <a:solidFill>
                  <a:schemeClr val="tx1"/>
                </a:solidFill>
                <a:effectLst>
                  <a:outerShdw blurRad="38100" dist="19050" dir="2700000" algn="tl" rotWithShape="0">
                    <a:schemeClr val="dk1">
                      <a:alpha val="40000"/>
                    </a:schemeClr>
                  </a:outerShdw>
                </a:effectLst>
              </a:rPr>
              <a:t>Driver Fatigue Detection Based on Eye Tracking</a:t>
            </a:r>
          </a:p>
          <a:p>
            <a:pPr algn="just"/>
            <a:r>
              <a:rPr lang="en-US" sz="2800" dirty="0">
                <a:ln w="0"/>
                <a:solidFill>
                  <a:schemeClr val="tx1"/>
                </a:solidFill>
                <a:effectLst>
                  <a:outerShdw blurRad="38100" dist="19050" dir="2700000" algn="tl" rotWithShape="0">
                    <a:schemeClr val="dk1">
                      <a:alpha val="40000"/>
                    </a:schemeClr>
                  </a:outerShdw>
                </a:effectLst>
              </a:rPr>
              <a:t>A New Real-Time Eye Tracking for Driver Fatigue Detection</a:t>
            </a:r>
          </a:p>
          <a:p>
            <a:pPr algn="just">
              <a:lnSpc>
                <a:spcPct val="100000"/>
              </a:lnSpc>
              <a:spcBef>
                <a:spcPts val="0"/>
              </a:spcBef>
              <a:spcAft>
                <a:spcPts val="0"/>
              </a:spcAft>
              <a:defRPr/>
            </a:pPr>
            <a:r>
              <a:rPr lang="en-US" sz="2800" dirty="0">
                <a:solidFill>
                  <a:schemeClr val="tx1"/>
                </a:solidFill>
              </a:rPr>
              <a:t>Driver Fatigue State Recognition with Pixel Based Caveat Scheme Using Eye-Tracking</a:t>
            </a:r>
            <a:endParaRPr lang="en-GB" sz="2800" kern="1200" dirty="0">
              <a:solidFill>
                <a:schemeClr val="tx1"/>
              </a:solidFill>
              <a:latin typeface="Times New Roman" panose="02020603050405020304" pitchFamily="18" charset="0"/>
              <a:cs typeface="Times New Roman" panose="02020603050405020304" pitchFamily="18" charset="0"/>
            </a:endParaRPr>
          </a:p>
          <a:p>
            <a:pPr algn="just"/>
            <a:r>
              <a:rPr lang="en-US" sz="2800" dirty="0">
                <a:ln w="0"/>
                <a:solidFill>
                  <a:schemeClr val="tx1"/>
                </a:solidFill>
                <a:effectLst>
                  <a:outerShdw blurRad="38100" dist="19050" dir="2700000" algn="tl" rotWithShape="0">
                    <a:schemeClr val="dk1">
                      <a:alpha val="40000"/>
                    </a:schemeClr>
                  </a:outerShdw>
                </a:effectLst>
              </a:rPr>
              <a:t>A Novel Real-time Face Tracking Algorithm</a:t>
            </a:r>
          </a:p>
          <a:p>
            <a:pPr algn="just"/>
            <a:r>
              <a:rPr lang="en-US" sz="2800" dirty="0">
                <a:ln w="0"/>
                <a:solidFill>
                  <a:schemeClr val="tx1"/>
                </a:solidFill>
                <a:effectLst>
                  <a:outerShdw blurRad="38100" dist="19050" dir="2700000" algn="tl" rotWithShape="0">
                    <a:schemeClr val="dk1">
                      <a:alpha val="40000"/>
                    </a:schemeClr>
                  </a:outerShdw>
                </a:effectLst>
              </a:rPr>
              <a:t>Driver Fatigue Detection through Pupil Detection and Yawning Analysis</a:t>
            </a:r>
            <a:endParaRPr lang="en-IN"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5697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BC44752-28D6-4485-9FE6-7BE0882AE560}"/>
              </a:ext>
            </a:extLst>
          </p:cNvPr>
          <p:cNvGraphicFramePr>
            <a:graphicFrameLocks noGrp="1"/>
          </p:cNvGraphicFramePr>
          <p:nvPr>
            <p:extLst>
              <p:ext uri="{D42A27DB-BD31-4B8C-83A1-F6EECF244321}">
                <p14:modId xmlns:p14="http://schemas.microsoft.com/office/powerpoint/2010/main" val="155912458"/>
              </p:ext>
            </p:extLst>
          </p:nvPr>
        </p:nvGraphicFramePr>
        <p:xfrm>
          <a:off x="749189" y="1409380"/>
          <a:ext cx="10693621" cy="5025172"/>
        </p:xfrm>
        <a:graphic>
          <a:graphicData uri="http://schemas.openxmlformats.org/drawingml/2006/table">
            <a:tbl>
              <a:tblPr firstRow="1" bandRow="1">
                <a:tableStyleId>{073A0DAA-6AF3-43AB-8588-CEC1D06C72B9}</a:tableStyleId>
              </a:tblPr>
              <a:tblGrid>
                <a:gridCol w="573584">
                  <a:extLst>
                    <a:ext uri="{9D8B030D-6E8A-4147-A177-3AD203B41FA5}">
                      <a16:colId xmlns:a16="http://schemas.microsoft.com/office/drawing/2014/main" val="20000"/>
                    </a:ext>
                  </a:extLst>
                </a:gridCol>
                <a:gridCol w="2375801">
                  <a:extLst>
                    <a:ext uri="{9D8B030D-6E8A-4147-A177-3AD203B41FA5}">
                      <a16:colId xmlns:a16="http://schemas.microsoft.com/office/drawing/2014/main" val="20001"/>
                    </a:ext>
                  </a:extLst>
                </a:gridCol>
                <a:gridCol w="2534710">
                  <a:extLst>
                    <a:ext uri="{9D8B030D-6E8A-4147-A177-3AD203B41FA5}">
                      <a16:colId xmlns:a16="http://schemas.microsoft.com/office/drawing/2014/main" val="20002"/>
                    </a:ext>
                  </a:extLst>
                </a:gridCol>
                <a:gridCol w="2004950">
                  <a:extLst>
                    <a:ext uri="{9D8B030D-6E8A-4147-A177-3AD203B41FA5}">
                      <a16:colId xmlns:a16="http://schemas.microsoft.com/office/drawing/2014/main" val="20003"/>
                    </a:ext>
                  </a:extLst>
                </a:gridCol>
                <a:gridCol w="1548516">
                  <a:extLst>
                    <a:ext uri="{9D8B030D-6E8A-4147-A177-3AD203B41FA5}">
                      <a16:colId xmlns:a16="http://schemas.microsoft.com/office/drawing/2014/main" val="20004"/>
                    </a:ext>
                  </a:extLst>
                </a:gridCol>
                <a:gridCol w="964108">
                  <a:extLst>
                    <a:ext uri="{9D8B030D-6E8A-4147-A177-3AD203B41FA5}">
                      <a16:colId xmlns:a16="http://schemas.microsoft.com/office/drawing/2014/main" val="20005"/>
                    </a:ext>
                  </a:extLst>
                </a:gridCol>
                <a:gridCol w="691952">
                  <a:extLst>
                    <a:ext uri="{9D8B030D-6E8A-4147-A177-3AD203B41FA5}">
                      <a16:colId xmlns:a16="http://schemas.microsoft.com/office/drawing/2014/main" val="20006"/>
                    </a:ext>
                  </a:extLst>
                </a:gridCol>
              </a:tblGrid>
              <a:tr h="335068">
                <a:tc>
                  <a:txBody>
                    <a:bodyPr/>
                    <a:lstStyle/>
                    <a:p>
                      <a:pPr algn="just"/>
                      <a:r>
                        <a:rPr lang="en-US" sz="1200" dirty="0" err="1"/>
                        <a:t>Sno</a:t>
                      </a:r>
                      <a:r>
                        <a:rPr lang="en-US" sz="1200" dirty="0"/>
                        <a:t>.</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Title</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Authors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Techniques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Drawbacks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Journal</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Year</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68176">
                <a:tc>
                  <a:txBody>
                    <a:bodyPr/>
                    <a:lstStyle/>
                    <a:p>
                      <a:pPr algn="just"/>
                      <a:r>
                        <a:rPr lang="en-US" sz="1200" dirty="0"/>
                        <a:t>1</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n w="0"/>
                          <a:solidFill>
                            <a:schemeClr val="bg1"/>
                          </a:solidFill>
                          <a:effectLst>
                            <a:outerShdw blurRad="38100" dist="19050" dir="2700000" algn="tl" rotWithShape="0">
                              <a:schemeClr val="dk1">
                                <a:alpha val="40000"/>
                              </a:schemeClr>
                            </a:outerShdw>
                          </a:effectLst>
                        </a:rPr>
                        <a:t>Driver Fatigue Detection Based on Eye Tracking</a:t>
                      </a:r>
                    </a:p>
                    <a:p>
                      <a:pPr algn="just"/>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Wen-Bing Horng,Chih-Yuan </a:t>
                      </a:r>
                      <a:r>
                        <a:rPr lang="en-US" sz="1200" dirty="0" err="1">
                          <a:effectLst/>
                          <a:latin typeface="Times New Roman" panose="02020603050405020304" pitchFamily="18" charset="0"/>
                          <a:cs typeface="Times New Roman" panose="02020603050405020304" pitchFamily="18" charset="0"/>
                        </a:rPr>
                        <a:t>Chen,Yi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Chang,ChunHai</a:t>
                      </a:r>
                      <a:r>
                        <a:rPr lang="en-US" sz="1200" dirty="0">
                          <a:effectLst/>
                          <a:latin typeface="Times New Roman" panose="02020603050405020304" pitchFamily="18" charset="0"/>
                          <a:cs typeface="Times New Roman" panose="02020603050405020304" pitchFamily="18" charset="0"/>
                        </a:rPr>
                        <a:t> Fan</a:t>
                      </a:r>
                    </a:p>
                  </a:txBody>
                  <a:tcPr/>
                </a:tc>
                <a:tc>
                  <a:txBody>
                    <a:bodyPr/>
                    <a:lstStyle/>
                    <a:p>
                      <a:pPr algn="just"/>
                      <a:r>
                        <a:rPr lang="en-US" sz="1200" dirty="0">
                          <a:latin typeface="Times New Roman" panose="02020603050405020304" pitchFamily="18" charset="0"/>
                          <a:cs typeface="Times New Roman" panose="02020603050405020304" pitchFamily="18" charset="0"/>
                        </a:rPr>
                        <a:t>Indicate using eyes and eyelashes</a:t>
                      </a:r>
                    </a:p>
                  </a:txBody>
                  <a:tcPr/>
                </a:tc>
                <a:tc>
                  <a:txBody>
                    <a:bodyPr/>
                    <a:lstStyle/>
                    <a:p>
                      <a:pPr algn="just"/>
                      <a:r>
                        <a:rPr lang="en-US" sz="1200" dirty="0"/>
                        <a:t>Doesn’t analyze head turning and lighting conditions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IEEE</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2004</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75247">
                <a:tc>
                  <a:txBody>
                    <a:bodyPr/>
                    <a:lstStyle/>
                    <a:p>
                      <a:pPr algn="just"/>
                      <a:r>
                        <a:rPr lang="en-US" sz="1200" dirty="0"/>
                        <a:t>2</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n w="0"/>
                          <a:solidFill>
                            <a:schemeClr val="bg1"/>
                          </a:solidFill>
                          <a:effectLst>
                            <a:outerShdw blurRad="38100" dist="19050" dir="2700000" algn="tl" rotWithShape="0">
                              <a:schemeClr val="dk1">
                                <a:alpha val="40000"/>
                              </a:schemeClr>
                            </a:outerShdw>
                          </a:effectLst>
                        </a:rPr>
                        <a:t>A New Real-Time Eye Tracking for Driver Fatigue Detection</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200" dirty="0" err="1">
                          <a:effectLst/>
                          <a:latin typeface="Times New Roman" panose="02020603050405020304" pitchFamily="18" charset="0"/>
                          <a:cs typeface="Times New Roman" panose="02020603050405020304" pitchFamily="18" charset="0"/>
                        </a:rPr>
                        <a:t>Zutao</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Zhang,Jiashu</a:t>
                      </a:r>
                      <a:r>
                        <a:rPr lang="en-US" sz="1200" dirty="0">
                          <a:effectLst/>
                          <a:latin typeface="Times New Roman" panose="02020603050405020304" pitchFamily="18" charset="0"/>
                          <a:cs typeface="Times New Roman" panose="02020603050405020304" pitchFamily="18" charset="0"/>
                        </a:rPr>
                        <a:t> Zhang</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200" dirty="0">
                          <a:latin typeface="Times New Roman" panose="02020603050405020304" pitchFamily="18" charset="0"/>
                          <a:cs typeface="Times New Roman" panose="02020603050405020304" pitchFamily="18" charset="0"/>
                        </a:rPr>
                        <a:t>Kalman Filter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200" dirty="0">
                          <a:latin typeface="Times New Roman" panose="02020603050405020304" pitchFamily="18" charset="0"/>
                          <a:cs typeface="Times New Roman" panose="02020603050405020304" pitchFamily="18" charset="0"/>
                        </a:rPr>
                        <a:t>Produces various estimates which might lead to false data</a:t>
                      </a:r>
                    </a:p>
                  </a:txBody>
                  <a:tcPr/>
                </a:tc>
                <a:tc>
                  <a:txBody>
                    <a:bodyPr/>
                    <a:lstStyle/>
                    <a:p>
                      <a:pPr algn="just"/>
                      <a:r>
                        <a:rPr lang="en-US" sz="1200" dirty="0"/>
                        <a:t>IEEE</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2011</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75247">
                <a:tc>
                  <a:txBody>
                    <a:bodyPr/>
                    <a:lstStyle/>
                    <a:p>
                      <a:pPr algn="just">
                        <a:buNone/>
                      </a:pPr>
                      <a:r>
                        <a:rPr lang="en-US" sz="1200" dirty="0"/>
                        <a:t>3</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outerShdw blurRad="38100" dist="38100" dir="2700000" algn="tl">
                              <a:srgbClr val="000000">
                                <a:alpha val="43137"/>
                              </a:srgbClr>
                            </a:outerShdw>
                          </a:effectLst>
                        </a:rPr>
                        <a:t>Driver Fatigue State Recognition with Pixel Based Caveat Scheme Using Eye-Tracking</a:t>
                      </a:r>
                      <a:endParaRPr lang="en-GB" sz="1200" kern="1200" dirty="0">
                        <a:solidFill>
                          <a:schemeClr val="dk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s-ES" sz="1200" dirty="0"/>
                        <a:t>K. </a:t>
                      </a:r>
                      <a:r>
                        <a:rPr lang="es-ES" sz="1200" dirty="0" err="1"/>
                        <a:t>Thulasimani</a:t>
                      </a:r>
                      <a:r>
                        <a:rPr lang="es-ES" sz="1200" dirty="0"/>
                        <a:t>, K. G. </a:t>
                      </a:r>
                      <a:r>
                        <a:rPr lang="es-ES" sz="1200" dirty="0" err="1"/>
                        <a:t>Srinivasagan</a:t>
                      </a:r>
                      <a:endParaRPr lang="en-GB"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Pixel Based Caveat Scheme</a:t>
                      </a:r>
                    </a:p>
                  </a:txBody>
                  <a:tcPr/>
                </a:tc>
                <a:tc>
                  <a:txBody>
                    <a:bodyPr/>
                    <a:lstStyle/>
                    <a:p>
                      <a:pPr algn="just"/>
                      <a:endParaRPr lang="en-US" alt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World Academy of Science, Engineering and Technology</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kern="1200" dirty="0">
                          <a:solidFill>
                            <a:schemeClr val="dk1"/>
                          </a:solidFill>
                          <a:effectLst/>
                        </a:rPr>
                        <a:t>2014</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75005">
                <a:tc>
                  <a:txBody>
                    <a:bodyPr/>
                    <a:lstStyle/>
                    <a:p>
                      <a:pPr algn="just">
                        <a:buNone/>
                      </a:pPr>
                      <a:r>
                        <a:rPr lang="en-US" sz="1200" dirty="0"/>
                        <a:t>4</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n w="0"/>
                          <a:solidFill>
                            <a:schemeClr val="bg1"/>
                          </a:solidFill>
                          <a:effectLst>
                            <a:outerShdw blurRad="38100" dist="19050" dir="2700000" algn="tl" rotWithShape="0">
                              <a:schemeClr val="dk1">
                                <a:alpha val="40000"/>
                              </a:schemeClr>
                            </a:outerShdw>
                          </a:effectLst>
                        </a:rPr>
                        <a:t>A Novel Real-time Face Tracking Algorithm</a:t>
                      </a:r>
                    </a:p>
                  </a:txBody>
                  <a:tcPr/>
                </a:tc>
                <a:tc>
                  <a:txBody>
                    <a:bodyPr/>
                    <a:lstStyle/>
                    <a:p>
                      <a:pPr algn="just"/>
                      <a:r>
                        <a:rPr lang="en-GB" sz="1200" kern="1200" dirty="0" err="1">
                          <a:solidFill>
                            <a:schemeClr val="dk1"/>
                          </a:solidFill>
                          <a:effectLst/>
                          <a:latin typeface="Times New Roman" panose="02020603050405020304" pitchFamily="18" charset="0"/>
                          <a:ea typeface="+mn-ea"/>
                          <a:cs typeface="Times New Roman" panose="02020603050405020304" pitchFamily="18" charset="0"/>
                        </a:rPr>
                        <a:t>Quifen</a:t>
                      </a:r>
                      <a:r>
                        <a:rPr lang="en-GB" sz="1200" kern="1200" dirty="0">
                          <a:solidFill>
                            <a:schemeClr val="dk1"/>
                          </a:solidFill>
                          <a:effectLst/>
                          <a:latin typeface="Times New Roman" panose="02020603050405020304" pitchFamily="18" charset="0"/>
                          <a:ea typeface="+mn-ea"/>
                          <a:cs typeface="Times New Roman" panose="02020603050405020304" pitchFamily="18" charset="0"/>
                        </a:rPr>
                        <a:t> </a:t>
                      </a:r>
                      <a:r>
                        <a:rPr lang="en-GB" sz="1200" kern="1200" dirty="0" err="1">
                          <a:solidFill>
                            <a:schemeClr val="dk1"/>
                          </a:solidFill>
                          <a:effectLst/>
                          <a:latin typeface="Times New Roman" panose="02020603050405020304" pitchFamily="18" charset="0"/>
                          <a:ea typeface="+mn-ea"/>
                          <a:cs typeface="Times New Roman" panose="02020603050405020304" pitchFamily="18" charset="0"/>
                        </a:rPr>
                        <a:t>Yangon,Weihua</a:t>
                      </a:r>
                      <a:r>
                        <a:rPr lang="en-GB" sz="1200" kern="1200" dirty="0">
                          <a:solidFill>
                            <a:schemeClr val="dk1"/>
                          </a:solidFill>
                          <a:effectLst/>
                          <a:latin typeface="Times New Roman" panose="02020603050405020304" pitchFamily="18" charset="0"/>
                          <a:ea typeface="+mn-ea"/>
                          <a:cs typeface="Times New Roman" panose="02020603050405020304" pitchFamily="18" charset="0"/>
                        </a:rPr>
                        <a:t> </a:t>
                      </a:r>
                      <a:r>
                        <a:rPr lang="en-GB" sz="1200" kern="1200" dirty="0" err="1">
                          <a:solidFill>
                            <a:schemeClr val="dk1"/>
                          </a:solidFill>
                          <a:effectLst/>
                          <a:latin typeface="Times New Roman" panose="02020603050405020304" pitchFamily="18" charset="0"/>
                          <a:ea typeface="+mn-ea"/>
                          <a:cs typeface="Times New Roman" panose="02020603050405020304" pitchFamily="18" charset="0"/>
                        </a:rPr>
                        <a:t>Gui</a:t>
                      </a:r>
                      <a:r>
                        <a:rPr lang="en-GB" sz="1200" kern="1200" dirty="0">
                          <a:solidFill>
                            <a:schemeClr val="dk1"/>
                          </a:solidFill>
                          <a:effectLst/>
                          <a:latin typeface="Times New Roman" panose="02020603050405020304" pitchFamily="18" charset="0"/>
                          <a:ea typeface="+mn-ea"/>
                          <a:cs typeface="Times New Roman" panose="02020603050405020304" pitchFamily="18" charset="0"/>
                        </a:rPr>
                        <a:t> , </a:t>
                      </a:r>
                      <a:r>
                        <a:rPr lang="en-GB" sz="1200" kern="1200" dirty="0" err="1">
                          <a:solidFill>
                            <a:schemeClr val="dk1"/>
                          </a:solidFill>
                          <a:effectLst/>
                          <a:latin typeface="Times New Roman" panose="02020603050405020304" pitchFamily="18" charset="0"/>
                          <a:ea typeface="+mn-ea"/>
                          <a:cs typeface="Times New Roman" panose="02020603050405020304" pitchFamily="18" charset="0"/>
                        </a:rPr>
                        <a:t>Huosheng</a:t>
                      </a:r>
                      <a:r>
                        <a:rPr lang="en-GB" sz="1200" kern="1200" dirty="0">
                          <a:solidFill>
                            <a:schemeClr val="dk1"/>
                          </a:solidFill>
                          <a:effectLst/>
                          <a:latin typeface="Times New Roman" panose="02020603050405020304" pitchFamily="18" charset="0"/>
                          <a:ea typeface="+mn-ea"/>
                          <a:cs typeface="Times New Roman" panose="02020603050405020304" pitchFamily="18" charset="0"/>
                        </a:rPr>
                        <a:t> Hu</a:t>
                      </a:r>
                    </a:p>
                  </a:txBody>
                  <a:tcPr/>
                </a:tc>
                <a:tc>
                  <a:txBody>
                    <a:bodyPr/>
                    <a:lstStyle/>
                    <a:p>
                      <a:pPr algn="just"/>
                      <a:r>
                        <a:rPr lang="en-US" sz="1200" dirty="0" err="1"/>
                        <a:t>Generalised</a:t>
                      </a:r>
                      <a:r>
                        <a:rPr lang="en-US" sz="1200" dirty="0"/>
                        <a:t> Laplacian</a:t>
                      </a:r>
                    </a:p>
                    <a:p>
                      <a:pPr algn="just"/>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altLang="en-IN" sz="1200" kern="1200" dirty="0">
                          <a:solidFill>
                            <a:schemeClr val="dk1"/>
                          </a:solidFill>
                          <a:effectLst/>
                        </a:rPr>
                        <a:t>No data storage and prediction of health conditions</a:t>
                      </a:r>
                      <a:endParaRPr lang="en-IN" sz="1200" kern="1200" dirty="0">
                        <a:solidFill>
                          <a:schemeClr val="dk1"/>
                        </a:solidFill>
                        <a:effectLst/>
                      </a:endParaRPr>
                    </a:p>
                    <a:p>
                      <a:pPr algn="just"/>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altLang="en-GB" sz="1200" kern="1200" dirty="0">
                          <a:solidFill>
                            <a:schemeClr val="dk1"/>
                          </a:solidFill>
                          <a:effectLst/>
                        </a:rPr>
                        <a:t>IRJET</a:t>
                      </a:r>
                      <a:endParaRPr lang="en-US" altLang="en-GB"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dirty="0"/>
                        <a:t>2018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987288">
                <a:tc>
                  <a:txBody>
                    <a:bodyPr/>
                    <a:lstStyle/>
                    <a:p>
                      <a:pPr algn="just"/>
                      <a:r>
                        <a:rPr lang="en-US" sz="1200" dirty="0"/>
                        <a:t>5</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n w="0"/>
                          <a:solidFill>
                            <a:schemeClr val="bg1"/>
                          </a:solidFill>
                          <a:effectLst>
                            <a:outerShdw blurRad="38100" dist="19050" dir="2700000" algn="tl" rotWithShape="0">
                              <a:schemeClr val="dk1">
                                <a:alpha val="40000"/>
                              </a:schemeClr>
                            </a:outerShdw>
                          </a:effectLst>
                        </a:rPr>
                        <a:t>Driver Fatigue Detection through Pupil Detection and Yawning Analysis</a:t>
                      </a:r>
                      <a:endParaRPr lang="en-IN" sz="1200" dirty="0">
                        <a:ln w="0"/>
                        <a:solidFill>
                          <a:schemeClr val="bg1"/>
                        </a:solidFill>
                        <a:effectLst>
                          <a:outerShdw blurRad="38100" dist="19050" dir="2700000" algn="tl" rotWithShape="0">
                            <a:schemeClr val="dk1">
                              <a:alpha val="40000"/>
                            </a:schemeClr>
                          </a:outerShdw>
                        </a:effectLst>
                      </a:endParaRPr>
                    </a:p>
                    <a:p>
                      <a:pPr algn="just"/>
                      <a:endParaRPr lang="en-US" sz="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pPr algn="just"/>
                      <a:r>
                        <a:rPr lang="en-US" sz="1200" b="0" u="none" strike="noStrike" kern="1200" dirty="0">
                          <a:solidFill>
                            <a:schemeClr val="dk1"/>
                          </a:solidFill>
                          <a:effectLst/>
                        </a:rPr>
                        <a:t>M.V.</a:t>
                      </a:r>
                      <a:r>
                        <a:rPr lang="en-US" sz="1200" b="0" u="none" strike="noStrike" kern="1200" baseline="0" dirty="0">
                          <a:solidFill>
                            <a:schemeClr val="dk1"/>
                          </a:solidFill>
                          <a:effectLst/>
                        </a:rPr>
                        <a:t> Narayana, Kalyan </a:t>
                      </a:r>
                      <a:r>
                        <a:rPr lang="en-US" sz="1200" b="0" u="none" strike="noStrike" kern="1200" baseline="0" dirty="0" err="1">
                          <a:solidFill>
                            <a:schemeClr val="dk1"/>
                          </a:solidFill>
                          <a:effectLst/>
                        </a:rPr>
                        <a:t>Dusarlapudi</a:t>
                      </a:r>
                      <a:r>
                        <a:rPr lang="en-US" sz="1200" b="0" u="none" strike="noStrike" kern="1200" baseline="0" dirty="0">
                          <a:solidFill>
                            <a:schemeClr val="dk1"/>
                          </a:solidFill>
                          <a:effectLst/>
                        </a:rPr>
                        <a:t>, </a:t>
                      </a:r>
                      <a:r>
                        <a:rPr lang="en-US" sz="1200" b="0" u="none" strike="noStrike" kern="1200" baseline="0" dirty="0" err="1">
                          <a:solidFill>
                            <a:schemeClr val="dk1"/>
                          </a:solidFill>
                          <a:effectLst/>
                        </a:rPr>
                        <a:t>K.Uday</a:t>
                      </a:r>
                      <a:r>
                        <a:rPr lang="en-US" sz="1200" b="0" u="none" strike="noStrike" kern="1200" baseline="0" dirty="0">
                          <a:solidFill>
                            <a:schemeClr val="dk1"/>
                          </a:solidFill>
                          <a:effectLst/>
                        </a:rPr>
                        <a:t> Kiran, Shakthi </a:t>
                      </a:r>
                      <a:r>
                        <a:rPr lang="en-US" sz="1200" b="0" u="none" strike="noStrike" kern="1200" baseline="0" dirty="0" err="1">
                          <a:solidFill>
                            <a:schemeClr val="dk1"/>
                          </a:solidFill>
                          <a:effectLst/>
                        </a:rPr>
                        <a:t>Kumar.B</a:t>
                      </a:r>
                      <a:endPar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200" dirty="0"/>
                        <a:t>IOT- GSR sensor, MQ135 sensor, Pulse rate sensor and AM2315 sensor</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u="none" strike="noStrike" kern="1200" dirty="0">
                          <a:solidFill>
                            <a:schemeClr val="dk1"/>
                          </a:solidFill>
                          <a:effectLst/>
                        </a:rPr>
                        <a:t>Integration of sensors and analysis of the different sensors' response is complex</a:t>
                      </a:r>
                      <a:endPar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dirty="0"/>
                        <a:t>JARDC</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2017</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61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B6A6-6915-4BB4-977D-E06C09F1D611}"/>
              </a:ext>
            </a:extLst>
          </p:cNvPr>
          <p:cNvSpPr>
            <a:spLocks noGrp="1"/>
          </p:cNvSpPr>
          <p:nvPr>
            <p:ph type="title"/>
          </p:nvPr>
        </p:nvSpPr>
        <p:spPr>
          <a:xfrm>
            <a:off x="550862" y="277355"/>
            <a:ext cx="11091600" cy="697716"/>
          </a:xfrm>
        </p:spPr>
        <p:txBody>
          <a:bodyPr>
            <a:normAutofit fontScale="90000"/>
          </a:bodyPr>
          <a:lstStyle/>
          <a:p>
            <a:pPr algn="ctr"/>
            <a:r>
              <a:rPr lang="en-US" sz="4800" dirty="0">
                <a:ln w="0">
                  <a:solidFill>
                    <a:schemeClr val="accent3">
                      <a:lumMod val="75000"/>
                    </a:schemeClr>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Driver Fatigue Detection Based on Eye Tracking</a:t>
            </a:r>
            <a:br>
              <a:rPr lang="en-US" sz="4800" dirty="0">
                <a:ln w="0"/>
                <a:solidFill>
                  <a:schemeClr val="tx1"/>
                </a:solidFill>
                <a:effectLst>
                  <a:outerShdw blurRad="38100" dist="19050" dir="2700000" algn="tl" rotWithShape="0">
                    <a:schemeClr val="dk1">
                      <a:alpha val="40000"/>
                    </a:schemeClr>
                  </a:outerShdw>
                </a:effectLst>
              </a:rPr>
            </a:br>
            <a:endParaRPr lang="en-IN" dirty="0"/>
          </a:p>
        </p:txBody>
      </p:sp>
      <p:sp>
        <p:nvSpPr>
          <p:cNvPr id="3" name="Content Placeholder 2">
            <a:extLst>
              <a:ext uri="{FF2B5EF4-FFF2-40B4-BE49-F238E27FC236}">
                <a16:creationId xmlns:a16="http://schemas.microsoft.com/office/drawing/2014/main" id="{74C3C20B-9554-4DBC-8B3A-6F1396D739F8}"/>
              </a:ext>
            </a:extLst>
          </p:cNvPr>
          <p:cNvSpPr>
            <a:spLocks noGrp="1"/>
          </p:cNvSpPr>
          <p:nvPr>
            <p:ph idx="1"/>
          </p:nvPr>
        </p:nvSpPr>
        <p:spPr>
          <a:xfrm>
            <a:off x="550863" y="1031409"/>
            <a:ext cx="11090274" cy="5065749"/>
          </a:xfrm>
        </p:spPr>
        <p:txBody>
          <a:bodyPr>
            <a:normAutofit fontScale="92500" lnSpcReduction="20000"/>
          </a:bodyPr>
          <a:lstStyle/>
          <a:p>
            <a:r>
              <a:rPr lang="en-US" dirty="0">
                <a:ln w="0"/>
                <a:solidFill>
                  <a:schemeClr val="tx1"/>
                </a:solidFill>
                <a:effectLst>
                  <a:outerShdw blurRad="38100" dist="19050" dir="2700000" algn="tl" rotWithShape="0">
                    <a:schemeClr val="dk1">
                      <a:alpha val="40000"/>
                    </a:schemeClr>
                  </a:outerShdw>
                </a:effectLst>
              </a:rPr>
              <a:t>The first and foremost step is to detect the face. Once that is done, the image is binarized. The image is then scanned to detect gray scale value zero (0) - which indicates the eye region.</a:t>
            </a:r>
          </a:p>
          <a:p>
            <a:r>
              <a:rPr lang="en-US" dirty="0">
                <a:ln w="0"/>
                <a:solidFill>
                  <a:schemeClr val="tx1"/>
                </a:solidFill>
                <a:effectLst>
                  <a:outerShdw blurRad="38100" dist="19050" dir="2700000" algn="tl" rotWithShape="0">
                    <a:schemeClr val="dk1">
                      <a:alpha val="40000"/>
                    </a:schemeClr>
                  </a:outerShdw>
                </a:effectLst>
              </a:rPr>
              <a:t>For more accurate position of eyes, a unique way of calculating slope of lines is presented. This helps ascertain the boundaries of the eye region. Once eyes have been detected, the next step is to find out if the driver is displaying signs of fatigue. </a:t>
            </a:r>
          </a:p>
          <a:p>
            <a:r>
              <a:rPr lang="en-US" dirty="0">
                <a:ln w="0"/>
                <a:solidFill>
                  <a:schemeClr val="tx1"/>
                </a:solidFill>
                <a:effectLst>
                  <a:outerShdw blurRad="38100" dist="19050" dir="2700000" algn="tl" rotWithShape="0">
                    <a:schemeClr val="dk1">
                      <a:alpha val="40000"/>
                    </a:schemeClr>
                  </a:outerShdw>
                </a:effectLst>
              </a:rPr>
              <a:t>One of the easiest methods to do so is to calculate the number of pixels with gray scale value zero (0) - they indicate presence of eyes and eyelashes. The value, say n, will change depending on eye state. If the driver is dozing, n will vary very slowly i.e. a gradual change in the value of n will be seen. While if the driver blinks, n will change, however the change will be very fast and can thus be disregarded. </a:t>
            </a:r>
          </a:p>
          <a:p>
            <a:r>
              <a:rPr lang="en-US" dirty="0">
                <a:ln w="0"/>
                <a:solidFill>
                  <a:schemeClr val="tx1"/>
                </a:solidFill>
                <a:effectLst>
                  <a:outerShdw blurRad="38100" dist="19050" dir="2700000" algn="tl" rotWithShape="0">
                    <a:schemeClr val="dk1">
                      <a:alpha val="40000"/>
                    </a:schemeClr>
                  </a:outerShdw>
                </a:effectLst>
              </a:rPr>
              <a:t>The best aspect of this algorithm is that it has been implemented in VC 6.0 on a windows XP platform, like our needs. It is a time saving method and is known to give good results. So, considering this fact, it will be useful to us as we are making a real-time system which must respond quickly and accurately. </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6816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16FD-D43B-4036-B902-363A0EADF742}"/>
              </a:ext>
            </a:extLst>
          </p:cNvPr>
          <p:cNvSpPr>
            <a:spLocks noGrp="1"/>
          </p:cNvSpPr>
          <p:nvPr>
            <p:ph type="title"/>
          </p:nvPr>
        </p:nvSpPr>
        <p:spPr>
          <a:xfrm>
            <a:off x="550862" y="216683"/>
            <a:ext cx="11091600" cy="1187420"/>
          </a:xfrm>
        </p:spPr>
        <p:txBody>
          <a:bodyPr>
            <a:normAutofit fontScale="90000"/>
          </a:bodyPr>
          <a:lstStyle/>
          <a:p>
            <a:pPr algn="ctr"/>
            <a:r>
              <a:rPr lang="en-US" sz="4800" dirty="0">
                <a:ln w="0">
                  <a:solidFill>
                    <a:schemeClr val="accent3">
                      <a:lumMod val="75000"/>
                    </a:schemeClr>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New Real-Time Eye Tracking for Driver Fatigue Detection</a:t>
            </a:r>
            <a:br>
              <a:rPr lang="en-US" sz="4800" dirty="0">
                <a:ln w="0"/>
                <a:solidFill>
                  <a:schemeClr val="tx1"/>
                </a:solidFill>
                <a:effectLst>
                  <a:outerShdw blurRad="38100" dist="19050" dir="2700000" algn="tl" rotWithShape="0">
                    <a:schemeClr val="dk1">
                      <a:alpha val="40000"/>
                    </a:schemeClr>
                  </a:outerShdw>
                </a:effectLst>
              </a:rPr>
            </a:br>
            <a:endParaRPr lang="en-IN" dirty="0"/>
          </a:p>
        </p:txBody>
      </p:sp>
      <p:sp>
        <p:nvSpPr>
          <p:cNvPr id="3" name="Content Placeholder 2">
            <a:extLst>
              <a:ext uri="{FF2B5EF4-FFF2-40B4-BE49-F238E27FC236}">
                <a16:creationId xmlns:a16="http://schemas.microsoft.com/office/drawing/2014/main" id="{0E052C56-1311-401B-91DB-FFB673F9985A}"/>
              </a:ext>
            </a:extLst>
          </p:cNvPr>
          <p:cNvSpPr>
            <a:spLocks noGrp="1"/>
          </p:cNvSpPr>
          <p:nvPr>
            <p:ph idx="1"/>
          </p:nvPr>
        </p:nvSpPr>
        <p:spPr>
          <a:xfrm>
            <a:off x="550863" y="1516777"/>
            <a:ext cx="11090274" cy="4862355"/>
          </a:xfrm>
        </p:spPr>
        <p:txBody>
          <a:bodyPr>
            <a:normAutofit fontScale="92500" lnSpcReduction="20000"/>
          </a:bodyPr>
          <a:lstStyle/>
          <a:p>
            <a:r>
              <a:rPr lang="en-US" dirty="0">
                <a:ln w="0"/>
                <a:solidFill>
                  <a:schemeClr val="tx1"/>
                </a:solidFill>
                <a:effectLst>
                  <a:outerShdw blurRad="38100" dist="19050" dir="2700000" algn="tl" rotWithShape="0">
                    <a:schemeClr val="dk1">
                      <a:alpha val="40000"/>
                    </a:schemeClr>
                  </a:outerShdw>
                </a:effectLst>
              </a:rPr>
              <a:t>The Unscented Kalman filter (UKF) is proposed to track eyes for Driver fatigue detection. </a:t>
            </a:r>
            <a:r>
              <a:rPr lang="en-US" dirty="0" err="1">
                <a:ln w="0"/>
                <a:solidFill>
                  <a:schemeClr val="tx1"/>
                </a:solidFill>
                <a:effectLst>
                  <a:outerShdw blurRad="38100" dist="19050" dir="2700000" algn="tl" rotWithShape="0">
                    <a:schemeClr val="dk1">
                      <a:alpha val="40000"/>
                    </a:schemeClr>
                  </a:outerShdw>
                </a:effectLst>
              </a:rPr>
              <a:t>Haar</a:t>
            </a:r>
            <a:r>
              <a:rPr lang="en-US" dirty="0">
                <a:ln w="0"/>
                <a:solidFill>
                  <a:schemeClr val="tx1"/>
                </a:solidFill>
                <a:effectLst>
                  <a:outerShdw blurRad="38100" dist="19050" dir="2700000" algn="tl" rotWithShape="0">
                    <a:schemeClr val="dk1">
                      <a:alpha val="40000"/>
                    </a:schemeClr>
                  </a:outerShdw>
                </a:effectLst>
              </a:rPr>
              <a:t> algorithm is firstly used to locate the face. </a:t>
            </a:r>
          </a:p>
          <a:p>
            <a:r>
              <a:rPr lang="en-US" dirty="0">
                <a:ln w="0"/>
                <a:solidFill>
                  <a:schemeClr val="tx1"/>
                </a:solidFill>
                <a:effectLst>
                  <a:outerShdw blurRad="38100" dist="19050" dir="2700000" algn="tl" rotWithShape="0">
                    <a:schemeClr val="dk1">
                      <a:alpha val="40000"/>
                    </a:schemeClr>
                  </a:outerShdw>
                </a:effectLst>
              </a:rPr>
              <a:t>Secondly, the geometric properties and projection technique are used for eye location. </a:t>
            </a:r>
          </a:p>
          <a:p>
            <a:r>
              <a:rPr lang="en-US" dirty="0">
                <a:ln w="0"/>
                <a:solidFill>
                  <a:schemeClr val="tx1"/>
                </a:solidFill>
                <a:effectLst>
                  <a:outerShdw blurRad="38100" dist="19050" dir="2700000" algn="tl" rotWithShape="0">
                    <a:schemeClr val="dk1">
                      <a:alpha val="40000"/>
                    </a:schemeClr>
                  </a:outerShdw>
                </a:effectLst>
              </a:rPr>
              <a:t>Thirdly, the UKF is used for real time eye tracking method because UKF is of good tracking performance for quick moving target. Finally, driver fatigue can be detected whether the eyes are closed over 5 consecutive frames using vertical projection matching. </a:t>
            </a:r>
          </a:p>
          <a:p>
            <a:r>
              <a:rPr lang="en-US" dirty="0">
                <a:ln w="0"/>
                <a:solidFill>
                  <a:schemeClr val="tx1"/>
                </a:solidFill>
                <a:effectLst>
                  <a:outerShdw blurRad="38100" dist="19050" dir="2700000" algn="tl" rotWithShape="0">
                    <a:schemeClr val="dk1">
                      <a:alpha val="40000"/>
                    </a:schemeClr>
                  </a:outerShdw>
                </a:effectLst>
              </a:rPr>
              <a:t>Eye Detection- After defining the eye region, we can use geometric properties and projection technique for eye detection. Performing horizontal and vertical projection on the eye region map, the exact position of the eye can be located at the peak. Two peaks which will be detected, one will represent the projection of eyebrow. </a:t>
            </a:r>
          </a:p>
          <a:p>
            <a:r>
              <a:rPr lang="en-US" dirty="0">
                <a:ln w="0"/>
                <a:solidFill>
                  <a:schemeClr val="tx1"/>
                </a:solidFill>
                <a:effectLst>
                  <a:outerShdw blurRad="38100" dist="19050" dir="2700000" algn="tl" rotWithShape="0">
                    <a:schemeClr val="dk1">
                      <a:alpha val="40000"/>
                    </a:schemeClr>
                  </a:outerShdw>
                </a:effectLst>
              </a:rPr>
              <a:t>UKF FILTER BASED EYE TRACKING- The unscented Kalman filter proposed by </a:t>
            </a:r>
            <a:r>
              <a:rPr lang="en-US" dirty="0" err="1">
                <a:ln w="0"/>
                <a:solidFill>
                  <a:schemeClr val="tx1"/>
                </a:solidFill>
                <a:effectLst>
                  <a:outerShdw blurRad="38100" dist="19050" dir="2700000" algn="tl" rotWithShape="0">
                    <a:schemeClr val="dk1">
                      <a:alpha val="40000"/>
                    </a:schemeClr>
                  </a:outerShdw>
                </a:effectLst>
              </a:rPr>
              <a:t>Julier</a:t>
            </a:r>
            <a:r>
              <a:rPr lang="en-US" dirty="0">
                <a:ln w="0"/>
                <a:solidFill>
                  <a:schemeClr val="tx1"/>
                </a:solidFill>
                <a:effectLst>
                  <a:outerShdw blurRad="38100" dist="19050" dir="2700000" algn="tl" rotWithShape="0">
                    <a:schemeClr val="dk1">
                      <a:alpha val="40000"/>
                    </a:schemeClr>
                  </a:outerShdw>
                </a:effectLst>
              </a:rPr>
              <a:t> and Uhlmann can not only avoid the use of Jacobian matrices, simplifying the implementation of the filter and potentially reducing its complexity. </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7420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FE25-66DF-4BB4-8CE2-2C8D4086D31D}"/>
              </a:ext>
            </a:extLst>
          </p:cNvPr>
          <p:cNvSpPr>
            <a:spLocks noGrp="1"/>
          </p:cNvSpPr>
          <p:nvPr>
            <p:ph type="title"/>
          </p:nvPr>
        </p:nvSpPr>
        <p:spPr>
          <a:xfrm>
            <a:off x="550862" y="342359"/>
            <a:ext cx="11091600" cy="641380"/>
          </a:xfrm>
        </p:spPr>
        <p:txBody>
          <a:bodyPr>
            <a:normAutofit fontScale="90000"/>
          </a:bodyPr>
          <a:lstStyle/>
          <a:p>
            <a:pPr algn="ctr"/>
            <a:r>
              <a:rPr lang="en-US" sz="4800" dirty="0">
                <a:ln w="0">
                  <a:solidFill>
                    <a:schemeClr val="accent3">
                      <a:lumMod val="75000"/>
                    </a:schemeClr>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Eye Tracking and Dynamic Template Matching</a:t>
            </a:r>
            <a:br>
              <a:rPr lang="en-US" sz="4800" dirty="0">
                <a:ln w="0"/>
                <a:solidFill>
                  <a:schemeClr val="tx1"/>
                </a:solidFill>
                <a:effectLst>
                  <a:outerShdw blurRad="38100" dist="19050" dir="2700000" algn="tl" rotWithShape="0">
                    <a:schemeClr val="dk1">
                      <a:alpha val="40000"/>
                    </a:schemeClr>
                  </a:outerShdw>
                </a:effectLst>
              </a:rPr>
            </a:br>
            <a:endParaRPr lang="en-IN" dirty="0"/>
          </a:p>
        </p:txBody>
      </p:sp>
      <p:sp>
        <p:nvSpPr>
          <p:cNvPr id="3" name="Content Placeholder 2">
            <a:extLst>
              <a:ext uri="{FF2B5EF4-FFF2-40B4-BE49-F238E27FC236}">
                <a16:creationId xmlns:a16="http://schemas.microsoft.com/office/drawing/2014/main" id="{703D6E6D-3B45-4543-B192-F8B338021D07}"/>
              </a:ext>
            </a:extLst>
          </p:cNvPr>
          <p:cNvSpPr>
            <a:spLocks noGrp="1"/>
          </p:cNvSpPr>
          <p:nvPr>
            <p:ph idx="1"/>
          </p:nvPr>
        </p:nvSpPr>
        <p:spPr>
          <a:xfrm>
            <a:off x="550863" y="1239424"/>
            <a:ext cx="11090274" cy="5131039"/>
          </a:xfrm>
        </p:spPr>
        <p:txBody>
          <a:bodyPr>
            <a:normAutofit fontScale="85000" lnSpcReduction="20000"/>
          </a:bodyPr>
          <a:lstStyle/>
          <a:p>
            <a:r>
              <a:rPr lang="en-US" dirty="0">
                <a:ln w="0"/>
                <a:solidFill>
                  <a:schemeClr val="tx1"/>
                </a:solidFill>
                <a:effectLst>
                  <a:outerShdw blurRad="38100" dist="19050" dir="2700000" algn="tl" rotWithShape="0">
                    <a:schemeClr val="dk1">
                      <a:alpha val="40000"/>
                    </a:schemeClr>
                  </a:outerShdw>
                </a:effectLst>
              </a:rPr>
              <a:t>Face detection is achieved by the characteristic of skin </a:t>
            </a:r>
            <a:r>
              <a:rPr lang="en-US" dirty="0" err="1">
                <a:ln w="0"/>
                <a:solidFill>
                  <a:schemeClr val="tx1"/>
                </a:solidFill>
                <a:effectLst>
                  <a:outerShdw blurRad="38100" dist="19050" dir="2700000" algn="tl" rotWithShape="0">
                    <a:schemeClr val="dk1">
                      <a:alpha val="40000"/>
                    </a:schemeClr>
                  </a:outerShdw>
                </a:effectLst>
              </a:rPr>
              <a:t>colours</a:t>
            </a:r>
            <a:r>
              <a:rPr lang="en-US" dirty="0">
                <a:ln w="0"/>
                <a:solidFill>
                  <a:schemeClr val="tx1"/>
                </a:solidFill>
                <a:effectLst>
                  <a:outerShdw blurRad="38100" dist="19050" dir="2700000" algn="tl" rotWithShape="0">
                    <a:schemeClr val="dk1">
                      <a:alpha val="40000"/>
                    </a:schemeClr>
                  </a:outerShdw>
                </a:effectLst>
              </a:rPr>
              <a:t>. Since skin </a:t>
            </a:r>
            <a:r>
              <a:rPr lang="en-US" dirty="0" err="1">
                <a:ln w="0"/>
                <a:solidFill>
                  <a:schemeClr val="tx1"/>
                </a:solidFill>
                <a:effectLst>
                  <a:outerShdw blurRad="38100" dist="19050" dir="2700000" algn="tl" rotWithShape="0">
                    <a:schemeClr val="dk1">
                      <a:alpha val="40000"/>
                    </a:schemeClr>
                  </a:outerShdw>
                </a:effectLst>
              </a:rPr>
              <a:t>colours</a:t>
            </a:r>
            <a:r>
              <a:rPr lang="en-US" dirty="0">
                <a:ln w="0"/>
                <a:solidFill>
                  <a:schemeClr val="tx1"/>
                </a:solidFill>
                <a:effectLst>
                  <a:outerShdw blurRad="38100" dist="19050" dir="2700000" algn="tl" rotWithShape="0">
                    <a:schemeClr val="dk1">
                      <a:alpha val="40000"/>
                    </a:schemeClr>
                  </a:outerShdw>
                </a:effectLst>
              </a:rPr>
              <a:t> have quite stable distribution in some </a:t>
            </a:r>
            <a:r>
              <a:rPr lang="en-US" dirty="0" err="1">
                <a:ln w="0"/>
                <a:solidFill>
                  <a:schemeClr val="tx1"/>
                </a:solidFill>
                <a:effectLst>
                  <a:outerShdw blurRad="38100" dist="19050" dir="2700000" algn="tl" rotWithShape="0">
                    <a:schemeClr val="dk1">
                      <a:alpha val="40000"/>
                    </a:schemeClr>
                  </a:outerShdw>
                </a:effectLst>
              </a:rPr>
              <a:t>colour</a:t>
            </a:r>
            <a:r>
              <a:rPr lang="en-US" dirty="0">
                <a:ln w="0"/>
                <a:solidFill>
                  <a:schemeClr val="tx1"/>
                </a:solidFill>
                <a:effectLst>
                  <a:outerShdw blurRad="38100" dist="19050" dir="2700000" algn="tl" rotWithShape="0">
                    <a:schemeClr val="dk1">
                      <a:alpha val="40000"/>
                    </a:schemeClr>
                  </a:outerShdw>
                </a:effectLst>
              </a:rPr>
              <a:t> models, face detection based on skin </a:t>
            </a:r>
            <a:r>
              <a:rPr lang="en-US" dirty="0" err="1">
                <a:ln w="0"/>
                <a:solidFill>
                  <a:schemeClr val="tx1"/>
                </a:solidFill>
                <a:effectLst>
                  <a:outerShdw blurRad="38100" dist="19050" dir="2700000" algn="tl" rotWithShape="0">
                    <a:schemeClr val="dk1">
                      <a:alpha val="40000"/>
                    </a:schemeClr>
                  </a:outerShdw>
                </a:effectLst>
              </a:rPr>
              <a:t>colour</a:t>
            </a:r>
            <a:r>
              <a:rPr lang="en-US" dirty="0">
                <a:ln w="0"/>
                <a:solidFill>
                  <a:schemeClr val="tx1"/>
                </a:solidFill>
                <a:effectLst>
                  <a:outerShdw blurRad="38100" dist="19050" dir="2700000" algn="tl" rotWithShape="0">
                    <a:schemeClr val="dk1">
                      <a:alpha val="40000"/>
                    </a:schemeClr>
                  </a:outerShdw>
                </a:effectLst>
              </a:rPr>
              <a:t> is popular. </a:t>
            </a:r>
          </a:p>
          <a:p>
            <a:r>
              <a:rPr lang="en-US" dirty="0">
                <a:ln w="0"/>
                <a:solidFill>
                  <a:schemeClr val="tx1"/>
                </a:solidFill>
                <a:effectLst>
                  <a:outerShdw blurRad="38100" dist="19050" dir="2700000" algn="tl" rotWithShape="0">
                    <a:schemeClr val="dk1">
                      <a:alpha val="40000"/>
                    </a:schemeClr>
                  </a:outerShdw>
                </a:effectLst>
              </a:rPr>
              <a:t>The HSI </a:t>
            </a:r>
            <a:r>
              <a:rPr lang="en-US" dirty="0" err="1">
                <a:ln w="0"/>
                <a:solidFill>
                  <a:schemeClr val="tx1"/>
                </a:solidFill>
                <a:effectLst>
                  <a:outerShdw blurRad="38100" dist="19050" dir="2700000" algn="tl" rotWithShape="0">
                    <a:schemeClr val="dk1">
                      <a:alpha val="40000"/>
                    </a:schemeClr>
                  </a:outerShdw>
                </a:effectLst>
              </a:rPr>
              <a:t>colour</a:t>
            </a:r>
            <a:r>
              <a:rPr lang="en-US" dirty="0">
                <a:ln w="0"/>
                <a:solidFill>
                  <a:schemeClr val="tx1"/>
                </a:solidFill>
                <a:effectLst>
                  <a:outerShdw blurRad="38100" dist="19050" dir="2700000" algn="tl" rotWithShape="0">
                    <a:schemeClr val="dk1">
                      <a:alpha val="40000"/>
                    </a:schemeClr>
                  </a:outerShdw>
                </a:effectLst>
              </a:rPr>
              <a:t> model is preferred since intensity changes should not create an obstacle in face detection. So, the face region can now be separated from the image if it crosses this threshold. </a:t>
            </a:r>
          </a:p>
          <a:p>
            <a:r>
              <a:rPr lang="en-US" dirty="0">
                <a:ln w="0"/>
                <a:solidFill>
                  <a:schemeClr val="tx1"/>
                </a:solidFill>
                <a:effectLst>
                  <a:outerShdw blurRad="38100" dist="19050" dir="2700000" algn="tl" rotWithShape="0">
                    <a:schemeClr val="dk1">
                      <a:alpha val="40000"/>
                    </a:schemeClr>
                  </a:outerShdw>
                </a:effectLst>
              </a:rPr>
              <a:t>Next, the eyes must be located. Here, it is assumed that the possible location of the eyes will be in the block of the upper two fifths of the face region. </a:t>
            </a:r>
          </a:p>
          <a:p>
            <a:r>
              <a:rPr lang="en-US" dirty="0">
                <a:ln w="0"/>
                <a:solidFill>
                  <a:schemeClr val="tx1"/>
                </a:solidFill>
                <a:effectLst>
                  <a:outerShdw blurRad="38100" dist="19050" dir="2700000" algn="tl" rotWithShape="0">
                    <a:schemeClr val="dk1">
                      <a:alpha val="40000"/>
                    </a:schemeClr>
                  </a:outerShdw>
                </a:effectLst>
              </a:rPr>
              <a:t>Now, in this paper, it is said that it consists of dynamic tracking of the eyes. It means that at time t=0, there is no stored eye template. The first eye template obtained becomes the basis for comparison for the next eye search. Thus, this method ensures that memory requirements are kept to a minimum. </a:t>
            </a:r>
          </a:p>
          <a:p>
            <a:r>
              <a:rPr lang="en-US" dirty="0">
                <a:ln w="0"/>
                <a:solidFill>
                  <a:schemeClr val="tx1"/>
                </a:solidFill>
                <a:effectLst>
                  <a:outerShdw blurRad="38100" dist="19050" dir="2700000" algn="tl" rotWithShape="0">
                    <a:schemeClr val="dk1">
                      <a:alpha val="40000"/>
                    </a:schemeClr>
                  </a:outerShdw>
                </a:effectLst>
              </a:rPr>
              <a:t>For exact location of eyes, horizontal projection is performed. The eyes are regarded as connected components for rectangular boxes to be drawn around them. </a:t>
            </a:r>
          </a:p>
          <a:p>
            <a:r>
              <a:rPr lang="en-US" dirty="0">
                <a:ln w="0"/>
                <a:solidFill>
                  <a:schemeClr val="tx1"/>
                </a:solidFill>
                <a:effectLst>
                  <a:outerShdw blurRad="38100" dist="19050" dir="2700000" algn="tl" rotWithShape="0">
                    <a:schemeClr val="dk1">
                      <a:alpha val="40000"/>
                    </a:schemeClr>
                  </a:outerShdw>
                </a:effectLst>
              </a:rPr>
              <a:t>For fatigue detection, eyeballs which appear bright are obtained by inverting the image. By observation, the saturation values of eyeball pixels fall in the range of 0.00 to 0.14. If eyes are closed over five consecutive frames, then the driver is said to be dozing.</a:t>
            </a:r>
            <a:endParaRPr lang="en-IN" dirty="0"/>
          </a:p>
        </p:txBody>
      </p:sp>
    </p:spTree>
    <p:extLst>
      <p:ext uri="{BB962C8B-B14F-4D97-AF65-F5344CB8AC3E}">
        <p14:creationId xmlns:p14="http://schemas.microsoft.com/office/powerpoint/2010/main" val="356558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7701-8760-428D-87BC-97AA52F12542}"/>
              </a:ext>
            </a:extLst>
          </p:cNvPr>
          <p:cNvSpPr>
            <a:spLocks noGrp="1"/>
          </p:cNvSpPr>
          <p:nvPr>
            <p:ph type="title"/>
          </p:nvPr>
        </p:nvSpPr>
        <p:spPr>
          <a:xfrm>
            <a:off x="550862" y="290355"/>
            <a:ext cx="11091600" cy="762722"/>
          </a:xfrm>
        </p:spPr>
        <p:txBody>
          <a:bodyPr>
            <a:normAutofit fontScale="90000"/>
          </a:bodyPr>
          <a:lstStyle/>
          <a:p>
            <a:pPr algn="ctr"/>
            <a:r>
              <a:rPr lang="en-US" sz="4800" dirty="0">
                <a:ln w="0">
                  <a:solidFill>
                    <a:schemeClr val="accent3">
                      <a:lumMod val="75000"/>
                    </a:schemeClr>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Novel Real-time Face Tracking Algorithm</a:t>
            </a:r>
            <a:br>
              <a:rPr lang="en-US" sz="4800" dirty="0">
                <a:ln w="0"/>
                <a:solidFill>
                  <a:schemeClr val="tx1"/>
                </a:solidFill>
                <a:effectLst>
                  <a:outerShdw blurRad="38100" dist="19050" dir="2700000" algn="tl" rotWithShape="0">
                    <a:schemeClr val="dk1">
                      <a:alpha val="40000"/>
                    </a:schemeClr>
                  </a:outerShdw>
                </a:effectLst>
              </a:rPr>
            </a:br>
            <a:endParaRPr lang="en-IN" dirty="0"/>
          </a:p>
        </p:txBody>
      </p:sp>
      <p:sp>
        <p:nvSpPr>
          <p:cNvPr id="3" name="Content Placeholder 2">
            <a:extLst>
              <a:ext uri="{FF2B5EF4-FFF2-40B4-BE49-F238E27FC236}">
                <a16:creationId xmlns:a16="http://schemas.microsoft.com/office/drawing/2014/main" id="{43A88795-5194-46AA-B58D-99846FF26F64}"/>
              </a:ext>
            </a:extLst>
          </p:cNvPr>
          <p:cNvSpPr>
            <a:spLocks noGrp="1"/>
          </p:cNvSpPr>
          <p:nvPr>
            <p:ph idx="1"/>
          </p:nvPr>
        </p:nvSpPr>
        <p:spPr>
          <a:xfrm>
            <a:off x="550863" y="914400"/>
            <a:ext cx="11090274" cy="5763753"/>
          </a:xfrm>
        </p:spPr>
        <p:txBody>
          <a:bodyPr>
            <a:noAutofit/>
          </a:bodyPr>
          <a:lstStyle/>
          <a:p>
            <a:r>
              <a:rPr lang="en-US" sz="2000" dirty="0">
                <a:ln w="0"/>
                <a:solidFill>
                  <a:schemeClr val="tx1"/>
                </a:solidFill>
                <a:effectLst>
                  <a:outerShdw blurRad="38100" dist="19050" dir="2700000" algn="tl" rotWithShape="0">
                    <a:schemeClr val="dk1">
                      <a:alpha val="40000"/>
                    </a:schemeClr>
                  </a:outerShdw>
                </a:effectLst>
              </a:rPr>
              <a:t>According to pose of the driver, the system forms either isosceles feature triangle or right feature triangle to acquire potential face region. </a:t>
            </a:r>
          </a:p>
          <a:p>
            <a:r>
              <a:rPr lang="en-US" sz="2000" dirty="0">
                <a:ln w="0"/>
                <a:solidFill>
                  <a:schemeClr val="tx1"/>
                </a:solidFill>
                <a:effectLst>
                  <a:outerShdw blurRad="38100" dist="19050" dir="2700000" algn="tl" rotWithShape="0">
                    <a:schemeClr val="dk1">
                      <a:alpha val="40000"/>
                    </a:schemeClr>
                  </a:outerShdw>
                </a:effectLst>
              </a:rPr>
              <a:t>Image Processing- RGB image is converted to Y, Cr and </a:t>
            </a:r>
            <a:r>
              <a:rPr lang="en-US" sz="2000" dirty="0" err="1">
                <a:ln w="0"/>
                <a:solidFill>
                  <a:schemeClr val="tx1"/>
                </a:solidFill>
                <a:effectLst>
                  <a:outerShdw blurRad="38100" dist="19050" dir="2700000" algn="tl" rotWithShape="0">
                    <a:schemeClr val="dk1">
                      <a:alpha val="40000"/>
                    </a:schemeClr>
                  </a:outerShdw>
                </a:effectLst>
              </a:rPr>
              <a:t>Cb</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colour</a:t>
            </a:r>
            <a:r>
              <a:rPr lang="en-US" sz="2000" dirty="0">
                <a:ln w="0"/>
                <a:solidFill>
                  <a:schemeClr val="tx1"/>
                </a:solidFill>
                <a:effectLst>
                  <a:outerShdw blurRad="38100" dist="19050" dir="2700000" algn="tl" rotWithShape="0">
                    <a:schemeClr val="dk1">
                      <a:alpha val="40000"/>
                    </a:schemeClr>
                  </a:outerShdw>
                </a:effectLst>
              </a:rPr>
              <a:t> space. The eye regions have low intensity (Y), low red chrominance (Cr), and high blue chrominance (</a:t>
            </a:r>
            <a:r>
              <a:rPr lang="en-US" sz="2000" dirty="0" err="1">
                <a:ln w="0"/>
                <a:solidFill>
                  <a:schemeClr val="tx1"/>
                </a:solidFill>
                <a:effectLst>
                  <a:outerShdw blurRad="38100" dist="19050" dir="2700000" algn="tl" rotWithShape="0">
                    <a:schemeClr val="dk1">
                      <a:alpha val="40000"/>
                    </a:schemeClr>
                  </a:outerShdw>
                </a:effectLst>
              </a:rPr>
              <a:t>Cb</a:t>
            </a:r>
            <a:r>
              <a:rPr lang="en-US" sz="2000" dirty="0">
                <a:ln w="0"/>
                <a:solidFill>
                  <a:schemeClr val="tx1"/>
                </a:solidFill>
                <a:effectLst>
                  <a:outerShdw blurRad="38100" dist="19050" dir="2700000" algn="tl" rotWithShape="0">
                    <a:schemeClr val="dk1">
                      <a:alpha val="40000"/>
                    </a:schemeClr>
                  </a:outerShdw>
                </a:effectLst>
              </a:rPr>
              <a:t>), when compared to the forehead region of the face. Using this fact, we will preprocess the input image to a gray level image. </a:t>
            </a:r>
          </a:p>
          <a:p>
            <a:r>
              <a:rPr lang="en-US" sz="2000" dirty="0">
                <a:ln w="0"/>
                <a:solidFill>
                  <a:schemeClr val="tx1"/>
                </a:solidFill>
                <a:effectLst>
                  <a:outerShdw blurRad="38100" dist="19050" dir="2700000" algn="tl" rotWithShape="0">
                    <a:schemeClr val="dk1">
                      <a:alpha val="40000"/>
                    </a:schemeClr>
                  </a:outerShdw>
                </a:effectLst>
              </a:rPr>
              <a:t>Rules for Triangle Formation-For frontal images, we could search the potential face regions that are obtained from the criteria of” the combination of two eyes and one 10 mouth (isosceles triangle)”. For side-view images, we use the rationale of” the combination of one eye, one ear hole, and one mouth (right triangle)”, which is called the Feature Triangle. </a:t>
            </a:r>
          </a:p>
          <a:p>
            <a:r>
              <a:rPr lang="en-US" sz="2000" dirty="0">
                <a:ln w="0"/>
                <a:solidFill>
                  <a:schemeClr val="tx1"/>
                </a:solidFill>
                <a:effectLst>
                  <a:outerShdw blurRad="38100" dist="19050" dir="2700000" algn="tl" rotWithShape="0">
                    <a:schemeClr val="dk1">
                      <a:alpha val="40000"/>
                    </a:schemeClr>
                  </a:outerShdw>
                </a:effectLst>
              </a:rPr>
              <a:t>For Isosceles triangle- Statistics shows that the Euclidean distance between two eyes is about 90-110 percent of the Euclidean distance between the </a:t>
            </a:r>
            <a:r>
              <a:rPr lang="en-US" sz="2000" dirty="0" err="1">
                <a:ln w="0"/>
                <a:solidFill>
                  <a:schemeClr val="tx1"/>
                </a:solidFill>
                <a:effectLst>
                  <a:outerShdw blurRad="38100" dist="19050" dir="2700000" algn="tl" rotWithShape="0">
                    <a:schemeClr val="dk1">
                      <a:alpha val="40000"/>
                    </a:schemeClr>
                  </a:outerShdw>
                </a:effectLst>
              </a:rPr>
              <a:t>centre</a:t>
            </a:r>
            <a:r>
              <a:rPr lang="en-US" sz="2000" dirty="0">
                <a:ln w="0"/>
                <a:solidFill>
                  <a:schemeClr val="tx1"/>
                </a:solidFill>
                <a:effectLst>
                  <a:outerShdw blurRad="38100" dist="19050" dir="2700000" algn="tl" rotWithShape="0">
                    <a:schemeClr val="dk1">
                      <a:alpha val="40000"/>
                    </a:schemeClr>
                  </a:outerShdw>
                </a:effectLst>
              </a:rPr>
              <a:t> of the right/left eye and the mouth. Using this data, we can form an isosceles triangle on the frontal image.</a:t>
            </a:r>
          </a:p>
          <a:p>
            <a:r>
              <a:rPr lang="en-US" sz="2000" dirty="0">
                <a:ln w="0"/>
                <a:solidFill>
                  <a:schemeClr val="tx1"/>
                </a:solidFill>
                <a:effectLst>
                  <a:outerShdw blurRad="38100" dist="19050" dir="2700000" algn="tl" rotWithShape="0">
                    <a:schemeClr val="dk1">
                      <a:alpha val="40000"/>
                    </a:schemeClr>
                  </a:outerShdw>
                </a:effectLst>
              </a:rPr>
              <a:t>Steps for above algorithm are as follows: 1. Initialize the image and convert to Y, Cr, </a:t>
            </a:r>
            <a:r>
              <a:rPr lang="en-US" sz="2000" dirty="0" err="1">
                <a:ln w="0"/>
                <a:solidFill>
                  <a:schemeClr val="tx1"/>
                </a:solidFill>
                <a:effectLst>
                  <a:outerShdw blurRad="38100" dist="19050" dir="2700000" algn="tl" rotWithShape="0">
                    <a:schemeClr val="dk1">
                      <a:alpha val="40000"/>
                    </a:schemeClr>
                  </a:outerShdw>
                </a:effectLst>
              </a:rPr>
              <a:t>Cb</a:t>
            </a:r>
            <a:r>
              <a:rPr lang="en-US" sz="2000" dirty="0">
                <a:ln w="0"/>
                <a:solidFill>
                  <a:schemeClr val="tx1"/>
                </a:solidFill>
                <a:effectLst>
                  <a:outerShdw blurRad="38100" dist="19050" dir="2700000" algn="tl" rotWithShape="0">
                    <a:schemeClr val="dk1">
                      <a:alpha val="40000"/>
                    </a:schemeClr>
                  </a:outerShdw>
                </a:effectLst>
              </a:rPr>
              <a:t> 2. Apply feature triangle rules to form isosceles or right-angle triangle 3. Verify the triangle 4. Eliminate Noise.</a:t>
            </a:r>
            <a:endParaRPr lang="en-IN"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48387484"/>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243341"/>
      </a:dk2>
      <a:lt2>
        <a:srgbClr val="E4E8E2"/>
      </a:lt2>
      <a:accent1>
        <a:srgbClr val="A24DC3"/>
      </a:accent1>
      <a:accent2>
        <a:srgbClr val="6B4AB7"/>
      </a:accent2>
      <a:accent3>
        <a:srgbClr val="4D5AC3"/>
      </a:accent3>
      <a:accent4>
        <a:srgbClr val="3B7AB1"/>
      </a:accent4>
      <a:accent5>
        <a:srgbClr val="48B1B7"/>
      </a:accent5>
      <a:accent6>
        <a:srgbClr val="3BB186"/>
      </a:accent6>
      <a:hlink>
        <a:srgbClr val="378DA5"/>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405</TotalTime>
  <Words>2636</Words>
  <Application>Microsoft Office PowerPoint</Application>
  <PresentationFormat>Widescreen</PresentationFormat>
  <Paragraphs>164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Gill Sans MT</vt:lpstr>
      <vt:lpstr>Times New Roman</vt:lpstr>
      <vt:lpstr>Walbaum Display</vt:lpstr>
      <vt:lpstr>3DFloatVTI</vt:lpstr>
      <vt:lpstr>Driver Fatigue Detection</vt:lpstr>
      <vt:lpstr>Abstract</vt:lpstr>
      <vt:lpstr>Introduction</vt:lpstr>
      <vt:lpstr>PowerPoint Presentation</vt:lpstr>
      <vt:lpstr>PowerPoint Presentation</vt:lpstr>
      <vt:lpstr>Driver Fatigue Detection Based on Eye Tracking </vt:lpstr>
      <vt:lpstr>A New Real-Time Eye Tracking for Driver Fatigue Detection </vt:lpstr>
      <vt:lpstr>Eye Tracking and Dynamic Template Matching </vt:lpstr>
      <vt:lpstr>A Novel Real-time Face Tracking Algorithm </vt:lpstr>
      <vt:lpstr>Driver Fatigue Detection through Pupil Detection and Yawning Analysis </vt:lpstr>
      <vt:lpstr>Flowchart representing the proposed approach for Driver Fatigue Detection</vt:lpstr>
      <vt:lpstr>System Architecture</vt:lpstr>
      <vt:lpstr>Hardware and Software Requirements</vt:lpstr>
      <vt:lpstr>PowerPoint Presentation</vt:lpstr>
      <vt:lpstr>PowerPoint Presentation</vt:lpstr>
      <vt:lpstr>PowerPoint Presentation</vt:lpstr>
      <vt:lpstr>Face Detection</vt:lpstr>
      <vt:lpstr>Pupil detection and eye state analysis </vt:lpstr>
      <vt:lpstr>Yawning Analysis</vt:lpstr>
      <vt:lpstr>Limitations       </vt:lpstr>
      <vt:lpstr>PowerPoint Presentation</vt:lpstr>
      <vt:lpstr>Skin Segmentation</vt:lpstr>
      <vt:lpstr>Eye Binarization</vt:lpstr>
      <vt:lpstr>Mouth Binarization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Fatigue Detection</dc:title>
  <dc:creator>Sankranthi Chinthamaneni</dc:creator>
  <cp:lastModifiedBy>Anurag Sajja</cp:lastModifiedBy>
  <cp:revision>81</cp:revision>
  <dcterms:created xsi:type="dcterms:W3CDTF">2020-08-25T11:05:13Z</dcterms:created>
  <dcterms:modified xsi:type="dcterms:W3CDTF">2020-08-26T12:37:18Z</dcterms:modified>
</cp:coreProperties>
</file>