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Onest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952afb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a952afb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952afb2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a952afb2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3115625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1">
                <a:solidFill>
                  <a:srgbClr val="0BD752"/>
                </a:solidFill>
                <a:latin typeface="Calibri"/>
                <a:ea typeface="Calibri"/>
                <a:cs typeface="Calibri"/>
                <a:sym typeface="Calibri"/>
              </a:rPr>
              <a:t>GUVI</a:t>
            </a:r>
            <a:r>
              <a:rPr lang="en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4000" b="1">
                <a:solidFill>
                  <a:srgbClr val="304443"/>
                </a:solidFill>
                <a:latin typeface="Calibri"/>
                <a:ea typeface="Calibri"/>
                <a:cs typeface="Calibri"/>
                <a:sym typeface="Calibri"/>
              </a:rPr>
              <a:t>Naan Mudhalvan </a:t>
            </a:r>
            <a:endParaRPr sz="4000" b="1">
              <a:solidFill>
                <a:srgbClr val="3044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Hackathon 2025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0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0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506185" y="997000"/>
            <a:ext cx="8131629" cy="8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i="0" u="sng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PROBLEM STATEMENT 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 dirty="0">
                <a:latin typeface="Onest Medium" panose="020B0604020202020204" charset="0"/>
              </a:rPr>
              <a:t>Predictive Maintenance of Rotating Machinery Using Sensor Data and Machine Learning </a:t>
            </a:r>
            <a:r>
              <a:rPr lang="en" sz="1800" b="0" u="none" strike="noStrike" cap="none" dirty="0">
                <a:solidFill>
                  <a:schemeClr val="lt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Pro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TEAM BLAZE 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ams</a:t>
            </a:r>
            <a:endParaRPr sz="1800" b="0" i="0" u="none" strike="noStrike" cap="none" dirty="0">
              <a:solidFill>
                <a:schemeClr val="lt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050" name="Picture 2" descr="AWS Marketplace: Predictive Maintenance Market to Hit USD 19.3 Billion by  2028">
            <a:extLst>
              <a:ext uri="{FF2B5EF4-FFF2-40B4-BE49-F238E27FC236}">
                <a16:creationId xmlns:a16="http://schemas.microsoft.com/office/drawing/2014/main" id="{2B6BF659-CAA0-D528-D1C4-FB968A9D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600623" y="596950"/>
            <a:ext cx="7731577" cy="8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u="sng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DATA DESCRIPTION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: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4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1. Historical Sensor Data: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Onest Medium" panose="020B0604020202020204" charset="0"/>
              </a:rPr>
              <a:t>Vibration level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Onest Medium" panose="020B0604020202020204" charset="0"/>
              </a:rPr>
              <a:t>Temperature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Onest Medium" panose="020B0604020202020204" charset="0"/>
              </a:rPr>
              <a:t>Pressure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Onest Medium" panose="020B0604020202020204" charset="0"/>
              </a:rPr>
              <a:t>Machine runtime hours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Onest Medium" panose="020B0604020202020204" charset="0"/>
              </a:rPr>
              <a:t>Maintenance history </a:t>
            </a:r>
            <a:endParaRPr lang="en-US" sz="1800" dirty="0">
              <a:solidFill>
                <a:schemeClr val="tx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 dirty="0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4098" name="Picture 2" descr="16 Types of IoT Sensors | Built In">
            <a:extLst>
              <a:ext uri="{FF2B5EF4-FFF2-40B4-BE49-F238E27FC236}">
                <a16:creationId xmlns:a16="http://schemas.microsoft.com/office/drawing/2014/main" id="{AC76FDF2-D3D1-D938-51C6-DAEF99BF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 dirty="0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19842-CAE0-8A8A-503D-3E289A2B29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17" t="4898" r="8110" b="38448"/>
          <a:stretch/>
        </p:blipFill>
        <p:spPr>
          <a:xfrm>
            <a:off x="2196193" y="723269"/>
            <a:ext cx="4506686" cy="425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8BBAE-40B1-E87F-686A-FB0DE428B32C}"/>
              </a:ext>
            </a:extLst>
          </p:cNvPr>
          <p:cNvSpPr txBox="1"/>
          <p:nvPr/>
        </p:nvSpPr>
        <p:spPr>
          <a:xfrm>
            <a:off x="424543" y="4749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i="0" u="sng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Data-type and units:</a:t>
            </a:r>
            <a:endParaRPr lang="en" sz="2400" b="0" i="0" u="none" strike="noStrike" cap="none" dirty="0">
              <a:solidFill>
                <a:schemeClr val="tx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522513" y="596950"/>
            <a:ext cx="8303175" cy="4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 b="1" u="sng" dirty="0">
                <a:latin typeface="Onest Medium" panose="020B0604020202020204" charset="0"/>
              </a:rPr>
              <a:t>Model Selection &amp; Justification: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2400" b="1" i="0" u="sng" strike="noStrike" cap="none" dirty="0">
              <a:solidFill>
                <a:schemeClr val="tx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u="sng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Models used :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RandomForest Regresssor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Logistic Regression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IsolationForest – Anomaly Detection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chemeClr val="tx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" sz="1800" dirty="0">
              <a:solidFill>
                <a:schemeClr val="tx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 dirty="0">
                <a:solidFill>
                  <a:schemeClr val="lt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grams</a:t>
            </a:r>
            <a:endParaRPr sz="1800" b="1" i="0" u="sng" strike="noStrike" cap="none" dirty="0">
              <a:solidFill>
                <a:schemeClr val="lt1"/>
              </a:solidFill>
              <a:latin typeface="Onest Medium" panose="020B0604020202020204" charset="0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074" name="Picture 2" descr="Regression vs. Classification in Machine Learning for Beginners |  Simplilearn">
            <a:extLst>
              <a:ext uri="{FF2B5EF4-FFF2-40B4-BE49-F238E27FC236}">
                <a16:creationId xmlns:a16="http://schemas.microsoft.com/office/drawing/2014/main" id="{7988234E-73C3-EFB6-7B07-5CA20F567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17633" r="7298" b="11791"/>
          <a:stretch/>
        </p:blipFill>
        <p:spPr bwMode="auto">
          <a:xfrm>
            <a:off x="522513" y="3022332"/>
            <a:ext cx="3828106" cy="17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498021" y="1149975"/>
            <a:ext cx="7870372" cy="31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400" dirty="0">
                <a:latin typeface="Onest Medium" panose="020B0604020202020204" charset="0"/>
              </a:rPr>
              <a:t>Predicts probability of </a:t>
            </a:r>
            <a:r>
              <a:rPr lang="en-US" sz="2400" b="1" dirty="0">
                <a:latin typeface="Onest Medium" panose="020B0604020202020204" charset="0"/>
              </a:rPr>
              <a:t>failure</a:t>
            </a:r>
            <a:r>
              <a:rPr lang="en-US" sz="2400" dirty="0">
                <a:latin typeface="Onest Medium" panose="020B0604020202020204" charset="0"/>
              </a:rPr>
              <a:t> based on historical sensor data.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400" dirty="0">
                <a:latin typeface="Onest Medium" panose="020B0604020202020204" charset="0"/>
              </a:rPr>
              <a:t>Predicts a binary outcome</a:t>
            </a:r>
            <a:r>
              <a:rPr lang="en-US" sz="2400" dirty="0">
                <a:latin typeface="Onest Medium" panose="020B0604020202020204" charset="0"/>
              </a:rPr>
              <a:t> like 0 or 1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400" dirty="0">
                <a:latin typeface="Onest Medium" panose="020B0604020202020204" charset="0"/>
              </a:rPr>
              <a:t>Predicts unusual behavior or </a:t>
            </a:r>
            <a:r>
              <a:rPr lang="en-US" sz="2400" b="1" dirty="0">
                <a:latin typeface="Onest Medium" panose="020B0604020202020204" charset="0"/>
              </a:rPr>
              <a:t>rare sensor patterns</a:t>
            </a:r>
            <a:r>
              <a:rPr lang="en-US" sz="2400" dirty="0">
                <a:latin typeface="Onest Medium" panose="020B0604020202020204" charset="0"/>
              </a:rPr>
              <a:t> that may indicate early signs of failure.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arning Programs</a:t>
            </a:r>
            <a:endParaRPr sz="1800" b="0" i="0" u="none" strike="noStrike" cap="none" dirty="0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734881" y="347925"/>
            <a:ext cx="8090807" cy="8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 b="1" u="sng" dirty="0">
                <a:latin typeface="Onest Medium" panose="020B0604020202020204" charset="0"/>
              </a:rPr>
              <a:t>Result Dashboard :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o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1" i="0" u="sng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RESULT</a:t>
            </a:r>
            <a:r>
              <a:rPr lang="en-US" sz="1800" b="1" u="sng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Wingdings" panose="05000000000000000000" pitchFamily="2" charset="2"/>
              </a:rPr>
              <a:t>(</a:t>
            </a:r>
            <a:r>
              <a:rPr lang="en-US" sz="1800" b="1" i="0" u="sng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Wingdings" panose="05000000000000000000" pitchFamily="2" charset="2"/>
              </a:rPr>
              <a:t>downtime in hours):</a:t>
            </a:r>
            <a:endParaRPr lang="en-US" sz="1800" b="1" u="sng" dirty="0">
              <a:solidFill>
                <a:schemeClr val="tx1"/>
              </a:solidFill>
              <a:latin typeface="Onest Medium"/>
              <a:ea typeface="Onest Medium"/>
              <a:cs typeface="Onest Medium"/>
              <a:sym typeface="Onest Medium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RandomForest</a:t>
            </a:r>
            <a:r>
              <a:rPr lang="en-US" sz="18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 - 4.257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Logistic – 1 ( score- 56.6%)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IsolationForest</a:t>
            </a:r>
            <a:r>
              <a:rPr lang="en-US" sz="1800" dirty="0">
                <a:solidFill>
                  <a:schemeClr val="tx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 – 4.257 </a:t>
            </a:r>
            <a:endParaRPr lang="en-US" sz="1800" b="1" i="0" u="sng" strike="noStrike" cap="none" dirty="0">
              <a:solidFill>
                <a:schemeClr val="tx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059B7-456D-1096-01E0-647AEE018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17" y="2254663"/>
            <a:ext cx="3920218" cy="2582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8C247-3E15-A5CD-ADBA-908A0997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718" y="2234067"/>
            <a:ext cx="3946555" cy="25824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952afb28_0_30"/>
          <p:cNvSpPr txBox="1"/>
          <p:nvPr/>
        </p:nvSpPr>
        <p:spPr>
          <a:xfrm>
            <a:off x="375556" y="596951"/>
            <a:ext cx="5323981" cy="4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Graph: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u="sng" dirty="0">
                <a:solidFill>
                  <a:schemeClr val="tx1"/>
                </a:solidFill>
                <a:latin typeface="Onest Medium"/>
                <a:ea typeface="Onest Medium"/>
                <a:cs typeface="Onest Medium"/>
                <a:sym typeface="Onest Medium"/>
              </a:rPr>
              <a:t>Correlation Heatmap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Programs</a:t>
            </a:r>
            <a:endParaRPr sz="1800" b="0" i="0" u="none" strike="noStrike" cap="none" dirty="0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28" name="Google Shape;128;g34a952afb2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a952afb28_0_3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4a952afb28_0_3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a952afb28_0_3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FEB12-75BB-46DB-C2A5-2D83F064D3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461" t="3808" r="461" b="3753"/>
          <a:stretch/>
        </p:blipFill>
        <p:spPr>
          <a:xfrm>
            <a:off x="2067889" y="1312008"/>
            <a:ext cx="4640919" cy="3831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952afb28_0_36"/>
          <p:cNvSpPr txBox="1"/>
          <p:nvPr/>
        </p:nvSpPr>
        <p:spPr>
          <a:xfrm>
            <a:off x="677636" y="596950"/>
            <a:ext cx="8017328" cy="381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 b="1" u="sng" dirty="0">
                <a:latin typeface="Onest Medium" panose="020B0604020202020204" charset="0"/>
              </a:rPr>
              <a:t>Business Impact: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Onest Medium" panose="020B0604020202020204" charset="0"/>
              </a:rPr>
              <a:t>Lower Maintenance Costs</a:t>
            </a:r>
            <a:endParaRPr lang="en-IN" sz="2400" b="1" u="sng" dirty="0">
              <a:latin typeface="Onest Medium" panose="020B0604020202020204" charset="0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Onest Medium" panose="020B0604020202020204" charset="0"/>
              </a:rPr>
              <a:t>Extended Lifespan</a:t>
            </a:r>
            <a:endParaRPr lang="en-IN" sz="2400" b="1" u="sng" dirty="0">
              <a:latin typeface="Onest Medium" panose="020B0604020202020204" charset="0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Onest Medium" panose="020B0604020202020204" charset="0"/>
              </a:rPr>
              <a:t>Reduced Downtime</a:t>
            </a:r>
            <a:endParaRPr lang="en-IN" sz="2400" b="1" u="sng" dirty="0">
              <a:latin typeface="Onest Medium" panose="020B0604020202020204" charset="0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Onest Medium" panose="020B0604020202020204" charset="0"/>
              </a:rPr>
              <a:t>Improved Safety and Compliance</a:t>
            </a:r>
            <a:endParaRPr lang="en-IN" sz="2400" b="1" u="sng" dirty="0">
              <a:latin typeface="Onest Medium" panose="020B0604020202020204" charset="0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400" dirty="0">
                <a:latin typeface="Onest Medium" panose="020B0604020202020204" charset="0"/>
              </a:rPr>
              <a:t>Increased Efficiency of Machines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Onest Medium" panose="020B0604020202020204" charset="0"/>
                <a:ea typeface="Onest Medium"/>
                <a:cs typeface="Onest Medium"/>
                <a:sym typeface="Onest Medium"/>
              </a:rPr>
              <a:t>ni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g Programs</a:t>
            </a:r>
            <a:endParaRPr sz="1800" b="0" i="0" u="none" strike="noStrike" cap="none" dirty="0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37" name="Google Shape;137;g34a952afb2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4a952afb28_0_3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34a952afb28_0_3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4a952afb28_0_3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1041" name="Picture 17" descr="Business Impact: 16 Ways Training Can Transform Your Organisation - Growth  Engineering">
            <a:extLst>
              <a:ext uri="{FF2B5EF4-FFF2-40B4-BE49-F238E27FC236}">
                <a16:creationId xmlns:a16="http://schemas.microsoft.com/office/drawing/2014/main" id="{7A41EAB6-F801-1545-FC31-9FA352DA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0" y="-25"/>
            <a:ext cx="9036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207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Neue</vt:lpstr>
      <vt:lpstr>Arial</vt:lpstr>
      <vt:lpstr>Miriam Libre</vt:lpstr>
      <vt:lpstr>Calibri</vt:lpstr>
      <vt:lpstr>Onest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Aakash Thirani</dc:creator>
  <cp:lastModifiedBy>Akshitha Ajaykumar</cp:lastModifiedBy>
  <cp:revision>6</cp:revision>
  <dcterms:modified xsi:type="dcterms:W3CDTF">2025-05-17T10:56:11Z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