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33"/>
  </p:notesMasterIdLst>
  <p:sldIdLst>
    <p:sldId id="256" r:id="rId2"/>
    <p:sldId id="269" r:id="rId3"/>
    <p:sldId id="270" r:id="rId4"/>
    <p:sldId id="258" r:id="rId5"/>
    <p:sldId id="355" r:id="rId6"/>
    <p:sldId id="260" r:id="rId7"/>
    <p:sldId id="283" r:id="rId8"/>
    <p:sldId id="284" r:id="rId9"/>
    <p:sldId id="276" r:id="rId10"/>
    <p:sldId id="277" r:id="rId11"/>
    <p:sldId id="278" r:id="rId12"/>
    <p:sldId id="280" r:id="rId13"/>
    <p:sldId id="285" r:id="rId14"/>
    <p:sldId id="352" r:id="rId15"/>
    <p:sldId id="353" r:id="rId16"/>
    <p:sldId id="354" r:id="rId17"/>
    <p:sldId id="312" r:id="rId18"/>
    <p:sldId id="356" r:id="rId19"/>
    <p:sldId id="313" r:id="rId20"/>
    <p:sldId id="357" r:id="rId21"/>
    <p:sldId id="314" r:id="rId22"/>
    <p:sldId id="359" r:id="rId23"/>
    <p:sldId id="315" r:id="rId24"/>
    <p:sldId id="360" r:id="rId25"/>
    <p:sldId id="316" r:id="rId26"/>
    <p:sldId id="358" r:id="rId27"/>
    <p:sldId id="318" r:id="rId28"/>
    <p:sldId id="319" r:id="rId29"/>
    <p:sldId id="361" r:id="rId30"/>
    <p:sldId id="310" r:id="rId31"/>
    <p:sldId id="263" r:id="rId32"/>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458" autoAdjust="0"/>
    <p:restoredTop sz="86400" autoAdjust="0"/>
  </p:normalViewPr>
  <p:slideViewPr>
    <p:cSldViewPr showGuides="1">
      <p:cViewPr varScale="1">
        <p:scale>
          <a:sx n="94" d="100"/>
          <a:sy n="94" d="100"/>
        </p:scale>
        <p:origin x="-1075" y="-62"/>
      </p:cViewPr>
      <p:guideLst>
        <p:guide orient="horz" pos="2160"/>
        <p:guide pos="2878"/>
      </p:guideLst>
    </p:cSldViewPr>
  </p:slideViewPr>
  <p:outlineViewPr>
    <p:cViewPr varScale="1">
      <p:scale>
        <a:sx n="170" d="200"/>
        <a:sy n="170" d="200"/>
      </p:scale>
      <p:origin x="547" y="0"/>
    </p:cViewPr>
  </p:outlin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ounded Rectangle 2048"/>
          <p:cNvSpPr/>
          <p:nvPr/>
        </p:nvSpPr>
        <p:spPr>
          <a:xfrm>
            <a:off x="0" y="0"/>
            <a:ext cx="7772400" cy="10058400"/>
          </a:xfrm>
          <a:prstGeom prst="roundRect">
            <a:avLst>
              <a:gd name="adj" fmla="val 19"/>
            </a:avLst>
          </a:prstGeom>
          <a:solidFill>
            <a:srgbClr val="FFFFFF"/>
          </a:solidFill>
          <a:ln w="9360">
            <a:noFill/>
          </a:ln>
        </p:spPr>
        <p:txBody>
          <a:bodyPr/>
          <a:lstStyle/>
          <a:p>
            <a:endParaRPr lang="en-US"/>
          </a:p>
        </p:txBody>
      </p:sp>
      <p:sp>
        <p:nvSpPr>
          <p:cNvPr id="2050" name="Rounded Rectangle 2049"/>
          <p:cNvSpPr/>
          <p:nvPr/>
        </p:nvSpPr>
        <p:spPr>
          <a:xfrm>
            <a:off x="0" y="0"/>
            <a:ext cx="7772400" cy="10058400"/>
          </a:xfrm>
          <a:prstGeom prst="roundRect">
            <a:avLst>
              <a:gd name="adj" fmla="val 19"/>
            </a:avLst>
          </a:prstGeom>
          <a:solidFill>
            <a:srgbClr val="FFFFFF"/>
          </a:solidFill>
          <a:ln w="9525">
            <a:noFill/>
          </a:ln>
        </p:spPr>
        <p:txBody>
          <a:bodyPr/>
          <a:lstStyle/>
          <a:p>
            <a:endParaRPr lang="en-US"/>
          </a:p>
        </p:txBody>
      </p:sp>
      <p:sp>
        <p:nvSpPr>
          <p:cNvPr id="2051" name="Rounded Rectangle 2050"/>
          <p:cNvSpPr/>
          <p:nvPr/>
        </p:nvSpPr>
        <p:spPr>
          <a:xfrm>
            <a:off x="0" y="0"/>
            <a:ext cx="7772400" cy="10058400"/>
          </a:xfrm>
          <a:prstGeom prst="roundRect">
            <a:avLst>
              <a:gd name="adj" fmla="val 19"/>
            </a:avLst>
          </a:prstGeom>
          <a:solidFill>
            <a:srgbClr val="FFFFFF"/>
          </a:solidFill>
          <a:ln w="9525">
            <a:noFill/>
          </a:ln>
        </p:spPr>
        <p:txBody>
          <a:bodyPr/>
          <a:lstStyle/>
          <a:p>
            <a:endParaRPr lang="en-US"/>
          </a:p>
        </p:txBody>
      </p:sp>
      <p:sp>
        <p:nvSpPr>
          <p:cNvPr id="2052" name="Slide Image Placeholder 2051"/>
          <p:cNvSpPr>
            <a:spLocks noGrp="1" noRot="1" noChangeAspect="1"/>
          </p:cNvSpPr>
          <p:nvPr>
            <p:ph type="sldImg"/>
          </p:nvPr>
        </p:nvSpPr>
        <p:spPr>
          <a:xfrm>
            <a:off x="1371600" y="763588"/>
            <a:ext cx="5022850" cy="3765550"/>
          </a:xfrm>
          <a:prstGeom prst="rect">
            <a:avLst/>
          </a:prstGeom>
          <a:noFill/>
          <a:ln w="9525">
            <a:noFill/>
          </a:ln>
        </p:spPr>
        <p:txBody>
          <a:bodyPr wrap="square" lIns="0" tIns="0" rIns="0" bIns="0" anchor="ctr"/>
          <a:lstStyle/>
          <a:p>
            <a:pPr lvl="0"/>
            <a:endParaRPr/>
          </a:p>
        </p:txBody>
      </p:sp>
      <p:sp>
        <p:nvSpPr>
          <p:cNvPr id="2053" name="Text Placeholder 2052"/>
          <p:cNvSpPr>
            <a:spLocks noGrp="1"/>
          </p:cNvSpPr>
          <p:nvPr>
            <p:ph type="body"/>
          </p:nvPr>
        </p:nvSpPr>
        <p:spPr>
          <a:xfrm>
            <a:off x="777875" y="4776788"/>
            <a:ext cx="6211888" cy="4519612"/>
          </a:xfrm>
          <a:prstGeom prst="rect">
            <a:avLst/>
          </a:prstGeom>
          <a:noFill/>
          <a:ln w="9525">
            <a:noFill/>
          </a:ln>
        </p:spPr>
        <p:txBody>
          <a:bodyPr wrap="square" lIns="0" tIns="0" rIns="0" bIns="0" anchor="t"/>
          <a:lstStyle/>
          <a:p>
            <a:pPr lvl="0"/>
            <a:endParaRPr/>
          </a:p>
        </p:txBody>
      </p:sp>
      <p:sp>
        <p:nvSpPr>
          <p:cNvPr id="2054" name="Text Box 2053"/>
          <p:cNvSpPr txBox="1"/>
          <p:nvPr/>
        </p:nvSpPr>
        <p:spPr>
          <a:xfrm>
            <a:off x="0" y="0"/>
            <a:ext cx="3370263" cy="500063"/>
          </a:xfrm>
          <a:prstGeom prst="rect">
            <a:avLst/>
          </a:prstGeom>
          <a:noFill/>
          <a:ln w="9525">
            <a:noFill/>
          </a:ln>
        </p:spPr>
        <p:txBody>
          <a:bodyPr/>
          <a:lstStyle/>
          <a:p>
            <a:endParaRPr lang="en-US"/>
          </a:p>
        </p:txBody>
      </p:sp>
      <p:sp>
        <p:nvSpPr>
          <p:cNvPr id="2055" name="Text Box 2054"/>
          <p:cNvSpPr txBox="1"/>
          <p:nvPr/>
        </p:nvSpPr>
        <p:spPr>
          <a:xfrm>
            <a:off x="4398963" y="0"/>
            <a:ext cx="3370262" cy="500063"/>
          </a:xfrm>
          <a:prstGeom prst="rect">
            <a:avLst/>
          </a:prstGeom>
          <a:noFill/>
          <a:ln w="9525">
            <a:noFill/>
          </a:ln>
        </p:spPr>
        <p:txBody>
          <a:bodyPr/>
          <a:lstStyle/>
          <a:p>
            <a:endParaRPr lang="en-US"/>
          </a:p>
        </p:txBody>
      </p:sp>
      <p:sp>
        <p:nvSpPr>
          <p:cNvPr id="2056" name="Text Box 2055"/>
          <p:cNvSpPr txBox="1"/>
          <p:nvPr/>
        </p:nvSpPr>
        <p:spPr>
          <a:xfrm>
            <a:off x="0" y="9555163"/>
            <a:ext cx="3370263" cy="500062"/>
          </a:xfrm>
          <a:prstGeom prst="rect">
            <a:avLst/>
          </a:prstGeom>
          <a:noFill/>
          <a:ln w="9525">
            <a:noFill/>
          </a:ln>
        </p:spPr>
        <p:txBody>
          <a:bodyPr/>
          <a:lstStyle/>
          <a:p>
            <a:endParaRPr lang="en-US"/>
          </a:p>
        </p:txBody>
      </p:sp>
      <p:sp>
        <p:nvSpPr>
          <p:cNvPr id="2057" name="Slide Number Placeholder 2056"/>
          <p:cNvSpPr>
            <a:spLocks noGrp="1"/>
          </p:cNvSpPr>
          <p:nvPr>
            <p:ph type="sldNum"/>
          </p:nvPr>
        </p:nvSpPr>
        <p:spPr>
          <a:xfrm>
            <a:off x="4398963" y="9555163"/>
            <a:ext cx="3367087" cy="496887"/>
          </a:xfrm>
          <a:prstGeom prst="rect">
            <a:avLst/>
          </a:prstGeom>
          <a:noFill/>
          <a:ln w="9525">
            <a:noFill/>
          </a:ln>
        </p:spPr>
        <p:txBody>
          <a:bodyPr wrap="square" lIns="0" tIns="0" rIns="0" bIns="0" anchor="b"/>
          <a:lstStyle/>
          <a:p>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sz="1400" dirty="0" err="1">
              <a:solidFill>
                <a:srgbClr val="000000"/>
              </a:solidFill>
              <a:latin typeface="Times New Roman" panose="02020603050405020304" pitchFamily="16" charset="0"/>
            </a:endParaRPr>
          </a:p>
        </p:txBody>
      </p:sp>
    </p:spTree>
  </p:cSld>
  <p:clrMap bg1="lt1" tx1="dk1" bg2="lt2" tx2="dk2" accent1="accent1" accent2="accent2" accent3="accent3" accent4="accent4" accent5="accent5" accent6="accent6" hlink="hlink" folHlink="folHlink"/>
  <p:hf/>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x-none" sz="1400" dirty="0">
              <a:solidFill>
                <a:srgbClr val="000000"/>
              </a:solidFill>
              <a:latin typeface="Times New Roman" panose="02020603050405020304" pitchFamily="16" charset="0"/>
            </a:endParaRPr>
          </a:p>
        </p:txBody>
      </p:sp>
      <p:sp>
        <p:nvSpPr>
          <p:cNvPr id="11265" name="Text Box 11264"/>
          <p:cNvSpPr txBox="1"/>
          <p:nvPr/>
        </p:nvSpPr>
        <p:spPr>
          <a:xfrm>
            <a:off x="4398963" y="9555163"/>
            <a:ext cx="3370262" cy="500062"/>
          </a:xfrm>
          <a:prstGeom prst="rect">
            <a:avLst/>
          </a:prstGeom>
          <a:noFill/>
          <a:ln w="9525">
            <a:noFill/>
          </a:ln>
        </p:spPr>
        <p:txBody>
          <a:bodyPr wrap="square" lIns="0" tIns="0" rIns="0" bIns="0" anchor="b"/>
          <a:lstStyle/>
          <a:p>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x-none" sz="1400" dirty="0">
              <a:solidFill>
                <a:srgbClr val="000000"/>
              </a:solidFill>
              <a:latin typeface="Times New Roman" panose="02020603050405020304" pitchFamily="16" charset="0"/>
            </a:endParaRPr>
          </a:p>
        </p:txBody>
      </p:sp>
      <p:sp>
        <p:nvSpPr>
          <p:cNvPr id="11266" name="Slide Image Placeholder 11265"/>
          <p:cNvSpPr txBox="1">
            <a:spLocks noGrp="1" noRot="1" noChangeAspect="1"/>
          </p:cNvSpPr>
          <p:nvPr>
            <p:ph type="sldImg"/>
          </p:nvPr>
        </p:nvSpPr>
        <p:spPr>
          <a:xfrm>
            <a:off x="1371600" y="763588"/>
            <a:ext cx="5029200" cy="3771900"/>
          </a:xfrm>
          <a:prstGeom prst="rect">
            <a:avLst/>
          </a:prstGeom>
          <a:solidFill>
            <a:srgbClr val="FFFFFF"/>
          </a:solidFill>
          <a:ln w="9525" cap="flat" cmpd="sng">
            <a:solidFill>
              <a:srgbClr val="000000"/>
            </a:solidFill>
            <a:prstDash val="solid"/>
            <a:miter/>
            <a:headEnd type="none" w="med" len="med"/>
            <a:tailEnd type="none" w="med" len="med"/>
          </a:ln>
        </p:spPr>
      </p:sp>
      <p:sp>
        <p:nvSpPr>
          <p:cNvPr id="11267" name="Text Placeholder 11266"/>
          <p:cNvSpPr txBox="1">
            <a:spLocks noGrp="1"/>
          </p:cNvSpPr>
          <p:nvPr>
            <p:ph type="body" idx="1"/>
          </p:nvPr>
        </p:nvSpPr>
        <p:spPr>
          <a:xfrm>
            <a:off x="777875" y="4776788"/>
            <a:ext cx="6218238" cy="4525962"/>
          </a:xfrm>
          <a:prstGeom prst="rect">
            <a:avLst/>
          </a:prstGeom>
          <a:noFill/>
          <a:ln w="9525">
            <a:noFill/>
          </a:ln>
        </p:spPr>
        <p:txBody>
          <a:bodyPr wrap="none" anchor="ct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altLang="x-none" sz="1400" dirty="0">
              <a:solidFill>
                <a:srgbClr val="000000"/>
              </a:solidFill>
              <a:latin typeface="Times New Roman" panose="02020603050405020304" pitchFamily="16" charset="0"/>
            </a:endParaRPr>
          </a:p>
        </p:txBody>
      </p:sp>
      <p:sp>
        <p:nvSpPr>
          <p:cNvPr id="13313" name="Slide Image Placeholder 13312"/>
          <p:cNvSpPr txBox="1">
            <a:spLocks noGrp="1" noRot="1" noChangeAspect="1"/>
          </p:cNvSpPr>
          <p:nvPr>
            <p:ph type="sldImg"/>
          </p:nvPr>
        </p:nvSpPr>
        <p:spPr>
          <a:xfrm>
            <a:off x="1371600" y="763588"/>
            <a:ext cx="5026025" cy="3768725"/>
          </a:xfrm>
          <a:prstGeom prst="rect">
            <a:avLst/>
          </a:prstGeom>
          <a:solidFill>
            <a:srgbClr val="FFFFFF"/>
          </a:solidFill>
          <a:ln w="9525" cap="flat" cmpd="sng">
            <a:solidFill>
              <a:srgbClr val="000000"/>
            </a:solidFill>
            <a:prstDash val="solid"/>
            <a:miter/>
            <a:headEnd type="none" w="med" len="med"/>
            <a:tailEnd type="none" w="med" len="med"/>
          </a:ln>
        </p:spPr>
      </p:sp>
      <p:sp>
        <p:nvSpPr>
          <p:cNvPr id="13314" name="Text Placeholder 13313"/>
          <p:cNvSpPr txBox="1">
            <a:spLocks noGrp="1"/>
          </p:cNvSpPr>
          <p:nvPr>
            <p:ph type="body" idx="1"/>
          </p:nvPr>
        </p:nvSpPr>
        <p:spPr>
          <a:xfrm>
            <a:off x="777875" y="4776788"/>
            <a:ext cx="6215063" cy="4522787"/>
          </a:xfrm>
          <a:prstGeom prst="rect">
            <a:avLst/>
          </a:prstGeom>
          <a:noFill/>
          <a:ln w="9525">
            <a:noFill/>
          </a:ln>
        </p:spPr>
        <p:txBody>
          <a:bodyPr wrap="none" anchor="ctr"/>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altLang="x-none" sz="1400" dirty="0">
              <a:solidFill>
                <a:srgbClr val="000000"/>
              </a:solidFill>
              <a:latin typeface="Times New Roman" panose="02020603050405020304" pitchFamily="16" charset="0"/>
            </a:endParaRPr>
          </a:p>
        </p:txBody>
      </p:sp>
      <p:sp>
        <p:nvSpPr>
          <p:cNvPr id="15361" name="Text Box 15360"/>
          <p:cNvSpPr txBox="1"/>
          <p:nvPr/>
        </p:nvSpPr>
        <p:spPr>
          <a:xfrm>
            <a:off x="4398963" y="9555163"/>
            <a:ext cx="3370262" cy="500062"/>
          </a:xfrm>
          <a:prstGeom prst="rect">
            <a:avLst/>
          </a:prstGeom>
          <a:noFill/>
          <a:ln w="9525">
            <a:noFill/>
          </a:ln>
        </p:spPr>
        <p:txBody>
          <a:bodyPr wrap="square" lIns="0" tIns="0" rIns="0" bIns="0" anchor="b"/>
          <a:lstStyle/>
          <a:p>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altLang="x-none" sz="1400" dirty="0">
              <a:solidFill>
                <a:srgbClr val="000000"/>
              </a:solidFill>
              <a:latin typeface="Times New Roman" panose="02020603050405020304" pitchFamily="16" charset="0"/>
            </a:endParaRPr>
          </a:p>
        </p:txBody>
      </p:sp>
      <p:sp>
        <p:nvSpPr>
          <p:cNvPr id="15362" name="Slide Image Placeholder 15361"/>
          <p:cNvSpPr txBox="1">
            <a:spLocks noGrp="1" noRot="1" noChangeAspect="1"/>
          </p:cNvSpPr>
          <p:nvPr>
            <p:ph type="sldImg"/>
          </p:nvPr>
        </p:nvSpPr>
        <p:spPr>
          <a:xfrm>
            <a:off x="1371600" y="763588"/>
            <a:ext cx="5029200" cy="3771900"/>
          </a:xfrm>
          <a:prstGeom prst="rect">
            <a:avLst/>
          </a:prstGeom>
          <a:solidFill>
            <a:srgbClr val="FFFFFF"/>
          </a:solidFill>
          <a:ln w="9525" cap="flat" cmpd="sng">
            <a:solidFill>
              <a:srgbClr val="000000"/>
            </a:solidFill>
            <a:prstDash val="solid"/>
            <a:miter/>
            <a:headEnd type="none" w="med" len="med"/>
            <a:tailEnd type="none" w="med" len="med"/>
          </a:ln>
        </p:spPr>
      </p:sp>
      <p:sp>
        <p:nvSpPr>
          <p:cNvPr id="15363" name="Text Placeholder 15362"/>
          <p:cNvSpPr txBox="1">
            <a:spLocks noGrp="1"/>
          </p:cNvSpPr>
          <p:nvPr>
            <p:ph type="body" idx="1"/>
          </p:nvPr>
        </p:nvSpPr>
        <p:spPr>
          <a:xfrm>
            <a:off x="777875" y="4776788"/>
            <a:ext cx="6218238" cy="4525962"/>
          </a:xfrm>
          <a:prstGeom prst="rect">
            <a:avLst/>
          </a:prstGeom>
          <a:noFill/>
          <a:ln w="9525">
            <a:noFill/>
          </a:ln>
        </p:spPr>
        <p:txBody>
          <a:bodyPr wrap="none" anchor="ctr"/>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altLang="x-none" sz="1400" dirty="0" err="1">
              <a:solidFill>
                <a:srgbClr val="000000"/>
              </a:solidFill>
              <a:latin typeface="Times New Roman" panose="02020603050405020304" pitchFamily="16" charset="0"/>
            </a:endParaRPr>
          </a:p>
        </p:txBody>
      </p:sp>
      <p:sp>
        <p:nvSpPr>
          <p:cNvPr id="18433" name="Text Box 18432"/>
          <p:cNvSpPr txBox="1"/>
          <p:nvPr/>
        </p:nvSpPr>
        <p:spPr>
          <a:xfrm>
            <a:off x="4398963" y="9555163"/>
            <a:ext cx="3370262" cy="500062"/>
          </a:xfrm>
          <a:prstGeom prst="rect">
            <a:avLst/>
          </a:prstGeom>
          <a:noFill/>
          <a:ln w="9525">
            <a:noFill/>
          </a:ln>
        </p:spPr>
        <p:txBody>
          <a:bodyPr wrap="square" lIns="0" tIns="0" rIns="0" bIns="0" anchor="b"/>
          <a:lstStyle/>
          <a:p>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400" dirty="0" err="1">
                <a:solidFill>
                  <a:srgbClr val="000000"/>
                </a:solidFill>
                <a:latin typeface="Times New Roman" panose="02020603050405020304" pitchFamily="16" charset="0"/>
              </a:rPr>
              <a:pPr lvl="0" algn="r" defTabSz="457200" rtl="0"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altLang="x-none" sz="1400" dirty="0" err="1">
              <a:solidFill>
                <a:srgbClr val="000000"/>
              </a:solidFill>
              <a:latin typeface="Times New Roman" panose="02020603050405020304" pitchFamily="16" charset="0"/>
            </a:endParaRPr>
          </a:p>
        </p:txBody>
      </p:sp>
      <p:sp>
        <p:nvSpPr>
          <p:cNvPr id="18434" name="Slide Image Placeholder 18433"/>
          <p:cNvSpPr txBox="1">
            <a:spLocks noGrp="1" noRot="1" noChangeAspect="1"/>
          </p:cNvSpPr>
          <p:nvPr>
            <p:ph type="sldImg"/>
          </p:nvPr>
        </p:nvSpPr>
        <p:spPr>
          <a:xfrm>
            <a:off x="1371600" y="763588"/>
            <a:ext cx="5027613" cy="3770312"/>
          </a:xfrm>
          <a:prstGeom prst="rect">
            <a:avLst/>
          </a:prstGeom>
          <a:solidFill>
            <a:srgbClr val="FFFFFF"/>
          </a:solidFill>
          <a:ln w="9525" cap="flat" cmpd="sng">
            <a:solidFill>
              <a:srgbClr val="000000"/>
            </a:solidFill>
            <a:prstDash val="solid"/>
            <a:miter/>
            <a:headEnd type="none" w="med" len="med"/>
            <a:tailEnd type="none" w="med" len="med"/>
          </a:ln>
        </p:spPr>
      </p:sp>
      <p:sp>
        <p:nvSpPr>
          <p:cNvPr id="18435" name="Text Placeholder 18434"/>
          <p:cNvSpPr txBox="1">
            <a:spLocks noGrp="1"/>
          </p:cNvSpPr>
          <p:nvPr>
            <p:ph type="body" idx="1"/>
          </p:nvPr>
        </p:nvSpPr>
        <p:spPr>
          <a:xfrm>
            <a:off x="777875" y="4776788"/>
            <a:ext cx="6216650" cy="4524375"/>
          </a:xfrm>
          <a:prstGeom prst="rect">
            <a:avLst/>
          </a:prstGeom>
          <a:noFill/>
          <a:ln w="9525">
            <a:noFill/>
          </a:ln>
        </p:spPr>
        <p:txBody>
          <a:bodyPr wrap="none" anchor="ctr"/>
          <a:lstStyle/>
          <a:p>
            <a:pPr lvl="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D4A7493-60FA-4FA6-816E-4D3663B525D5}"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291754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93B5EA6-DBD4-40E4-A878-B18970359BE9}"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6" name="Slide Number Placeholder 5"/>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42665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C8BB262-04DF-4C65-A8A3-0142B546FF61}"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6" name="Slide Number Placeholder 5"/>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375765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C7FA3AA-9E67-4071-B094-3FD049A6167D}"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6" name="Slide Number Placeholder 5"/>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383617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0A0209B-F8EB-4A08-8BB4-7162AEEE53D1}"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6" name="Slide Number Placeholder 5"/>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178511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E9A39B-AD54-4FD8-B5F4-9A79EFB9CB50}"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7" name="Slide Number Placeholder 6"/>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369137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C0F4E1C-AED9-4623-AAFE-A72CD5815AFC}"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9" name="Slide Number Placeholder 8"/>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426502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5C68060-8C2B-45AD-BA53-23C7A6E9C450}"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5" name="Slide Number Placeholder 4"/>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4118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152DEEE-8CCD-415A-AEED-1B6ED43BBB8F}"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4" name="Slide Number Placeholder 3"/>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233846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64AEA95-48A9-45DB-B708-5BD91C757D30}"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7" name="Slide Number Placeholder 6"/>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179139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AA1DD12-8CA5-4083-8438-527FD86B85D1}"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7" name="Slide Number Placeholder 6"/>
          <p:cNvSpPr>
            <a:spLocks noGrp="1"/>
          </p:cNvSpPr>
          <p:nvPr>
            <p:ph type="sldNum" sz="quarter" idx="12"/>
          </p:nvPr>
        </p:nvSpPr>
        <p:spPr/>
        <p:txBody>
          <a:body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94875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1D99A94-9894-4450-B2CF-11D95A4CCE9D}" type="datetime1">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2/23/2021</a:t>
            </a:fld>
            <a:endParaRPr lang="en-US" altLang="x-none" dirty="0" err="1"/>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mtClean="0"/>
              <a:pPr lvl="0" defTabSz="457200" eaLnBrk="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US" altLang="x-none" dirty="0" err="1"/>
          </a:p>
        </p:txBody>
      </p:sp>
    </p:spTree>
    <p:extLst>
      <p:ext uri="{BB962C8B-B14F-4D97-AF65-F5344CB8AC3E}">
        <p14:creationId xmlns:p14="http://schemas.microsoft.com/office/powerpoint/2010/main" xmlns="" val="390682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Text Box 3072"/>
          <p:cNvSpPr txBox="1"/>
          <p:nvPr/>
        </p:nvSpPr>
        <p:spPr>
          <a:xfrm>
            <a:off x="611560" y="1988840"/>
            <a:ext cx="8229600" cy="4525962"/>
          </a:xfrm>
          <a:prstGeom prst="rect">
            <a:avLst/>
          </a:prstGeom>
          <a:noFill/>
          <a:ln w="9525">
            <a:noFill/>
          </a:ln>
        </p:spPr>
        <p:txBody>
          <a:bodyPr wrap="square" lIns="90000" tIns="45000" rIns="90000" bIns="45000" anchor="t"/>
          <a:lstStyle/>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700" dirty="0">
              <a:solidFill>
                <a:srgbClr val="000000"/>
              </a:solidFill>
              <a:latin typeface="Lucida Sans Unicode" panose="020B0602030504020204" charset="0"/>
            </a:endParaRPr>
          </a:p>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700" dirty="0">
              <a:solidFill>
                <a:srgbClr val="000000"/>
              </a:solidFill>
              <a:latin typeface="Lucida Sans Unicode" panose="020B0602030504020204" charset="0"/>
            </a:endParaRPr>
          </a:p>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700" dirty="0">
                <a:solidFill>
                  <a:srgbClr val="000000"/>
                </a:solidFill>
                <a:latin typeface="Lucida Sans Unicode" panose="020B0602030504020204" charset="0"/>
              </a:rPr>
              <a:t>                                    </a:t>
            </a:r>
          </a:p>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700" dirty="0">
              <a:solidFill>
                <a:srgbClr val="000000"/>
              </a:solidFill>
              <a:latin typeface="Lucida Sans Unicode" panose="020B0602030504020204" charset="0"/>
            </a:endParaRPr>
          </a:p>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700" dirty="0">
              <a:solidFill>
                <a:srgbClr val="000000"/>
              </a:solidFill>
              <a:latin typeface="Lucida Sans Unicode" panose="020B0602030504020204" charset="0"/>
            </a:endParaRPr>
          </a:p>
          <a:p>
            <a:pPr algn="ct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700" b="1" dirty="0">
              <a:solidFill>
                <a:srgbClr val="000000"/>
              </a:solidFill>
              <a:latin typeface="Lucida Sans Unicode" panose="020B0602030504020204" charset="0"/>
            </a:endParaRPr>
          </a:p>
          <a:p>
            <a:pPr algn="ct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b="1" dirty="0">
                <a:solidFill>
                  <a:srgbClr val="002060"/>
                </a:solidFill>
              </a:rPr>
              <a:t>SWARNA KAMALAM </a:t>
            </a:r>
            <a:r>
              <a:rPr lang="en-US" altLang="x-none" sz="2400" b="1" dirty="0" smtClean="0">
                <a:solidFill>
                  <a:srgbClr val="002060"/>
                </a:solidFill>
              </a:rPr>
              <a:t>V</a:t>
            </a:r>
            <a:r>
              <a:rPr lang="en-US" altLang="x-none" sz="2400" b="1" dirty="0" smtClean="0">
                <a:solidFill>
                  <a:srgbClr val="002060"/>
                </a:solidFill>
              </a:rPr>
              <a:t>             </a:t>
            </a:r>
            <a:r>
              <a:rPr lang="en-US" altLang="x-none" sz="2400" b="1" dirty="0">
                <a:solidFill>
                  <a:srgbClr val="002060"/>
                </a:solidFill>
              </a:rPr>
              <a:t>G.JYOTHI              </a:t>
            </a:r>
            <a:r>
              <a:rPr lang="en-US" altLang="x-none" sz="2400" b="1" dirty="0" smtClean="0">
                <a:solidFill>
                  <a:srgbClr val="002060"/>
                </a:solidFill>
              </a:rPr>
              <a:t>C.MURUGAMANI</a:t>
            </a:r>
            <a:endParaRPr lang="en-US" altLang="x-none" sz="2400" b="1" dirty="0">
              <a:solidFill>
                <a:srgbClr val="002060"/>
              </a:solidFill>
            </a:endParaRPr>
          </a:p>
          <a:p>
            <a:pPr defTabSz="457200" hangingPunct="1">
              <a:lnSpc>
                <a:spcPct val="100000"/>
              </a:lnSpc>
              <a:spcBef>
                <a:spcPts val="400"/>
              </a:spcBef>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dirty="0">
                <a:solidFill>
                  <a:srgbClr val="002060"/>
                </a:solidFill>
              </a:rPr>
              <a:t>           PROJECT GUIDE                     COORDINATOR                                    HOD-IT</a:t>
            </a:r>
          </a:p>
        </p:txBody>
      </p:sp>
      <p:sp>
        <p:nvSpPr>
          <p:cNvPr id="3074" name="Text Box 3073"/>
          <p:cNvSpPr txBox="1"/>
          <p:nvPr/>
        </p:nvSpPr>
        <p:spPr>
          <a:xfrm>
            <a:off x="457200" y="260648"/>
            <a:ext cx="8229600" cy="1143000"/>
          </a:xfrm>
          <a:prstGeom prst="rect">
            <a:avLst/>
          </a:prstGeom>
          <a:noFill/>
          <a:extLst>
            <a:ext uri="{909E8E84-426E-40DD-AFC4-6F175D3DCCD1}">
              <a14:hiddenFill xmlns:a14="http://schemas.microsoft.com/office/drawing/2010/main" xmlns="">
                <a:solidFill>
                  <a:schemeClr val="accent3"/>
                </a:solidFill>
              </a14:hiddenFill>
            </a:ext>
          </a:extLst>
        </p:spPr>
        <p:style>
          <a:lnRef idx="3">
            <a:schemeClr val="lt1"/>
          </a:lnRef>
          <a:fillRef idx="1">
            <a:schemeClr val="accent3"/>
          </a:fillRef>
          <a:effectRef idx="1">
            <a:schemeClr val="accent3"/>
          </a:effectRef>
          <a:fontRef idx="minor">
            <a:schemeClr val="lt1"/>
          </a:fontRef>
        </p:style>
        <p:txBody>
          <a:bodyPr wrap="square" lIns="90000" tIns="45000" rIns="90000" bIns="45000" anchor="t"/>
          <a:lstStyle/>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b="1" dirty="0">
                <a:solidFill>
                  <a:srgbClr val="C00000"/>
                </a:solidFill>
                <a:latin typeface="Arial" panose="020B0604020202020204" pitchFamily="34" charset="0"/>
                <a:cs typeface="Arial" panose="020B0604020202020204" pitchFamily="34" charset="0"/>
              </a:rPr>
              <a:t>BHOJ REDDY ENGINEERING COLLEGE FOR WOMEN </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b="1" dirty="0">
                <a:solidFill>
                  <a:srgbClr val="C00000"/>
                </a:solidFill>
                <a:latin typeface="Arial" panose="020B0604020202020204" pitchFamily="34" charset="0"/>
                <a:cs typeface="Arial" panose="020B0604020202020204" pitchFamily="34" charset="0"/>
              </a:rPr>
              <a:t>DEPARTMENT OF INFORMATION TECHNOLOGY</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b="1" dirty="0">
                <a:solidFill>
                  <a:srgbClr val="C00000"/>
                </a:solidFill>
                <a:latin typeface="Arial" panose="020B0604020202020204" pitchFamily="34" charset="0"/>
                <a:cs typeface="Arial" panose="020B0604020202020204" pitchFamily="34" charset="0"/>
              </a:rPr>
              <a:t>IV BTECH I.SEM.A SEC MINI PROJECT REVIEW</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b="1" dirty="0">
                <a:solidFill>
                  <a:srgbClr val="C00000"/>
                </a:solidFill>
                <a:latin typeface="Arial" panose="020B0604020202020204" pitchFamily="34" charset="0"/>
                <a:cs typeface="Arial" panose="020B0604020202020204" pitchFamily="34" charset="0"/>
              </a:rPr>
              <a:t>Academic year 2020-2021 Date:22-01-2021</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000" b="1" dirty="0">
              <a:solidFill>
                <a:schemeClr val="accent1">
                  <a:lumMod val="50000"/>
                </a:schemeClr>
              </a:solidFill>
              <a:latin typeface="Arial" panose="020B0604020202020204" pitchFamily="34" charset="0"/>
              <a:cs typeface="Arial" panose="020B0604020202020204" pitchFamily="34" charset="0"/>
            </a:endParaRP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000" b="1" dirty="0">
              <a:solidFill>
                <a:schemeClr val="accent1">
                  <a:lumMod val="50000"/>
                </a:schemeClr>
              </a:solidFill>
              <a:latin typeface="Arial" panose="020B0604020202020204" pitchFamily="34" charset="0"/>
              <a:cs typeface="Arial" panose="020B0604020202020204" pitchFamily="34" charset="0"/>
            </a:endParaRP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x-none" sz="3200" b="1" dirty="0">
                <a:solidFill>
                  <a:srgbClr val="FF0000"/>
                </a:solidFill>
                <a:cs typeface="Arial" panose="020B0604020202020204" pitchFamily="34" charset="0"/>
              </a:rPr>
              <a:t>MENTORING STARTUPS</a:t>
            </a:r>
            <a:endParaRPr lang="en-US" altLang="x-none" sz="3200" b="1" dirty="0">
              <a:solidFill>
                <a:srgbClr val="FF0000"/>
              </a:solidFill>
              <a:cs typeface="Arial" panose="020B0604020202020204" pitchFamily="34" charset="0"/>
            </a:endParaRP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000" b="1" dirty="0">
              <a:solidFill>
                <a:schemeClr val="accent1">
                  <a:lumMod val="50000"/>
                </a:schemeClr>
              </a:solidFill>
              <a:latin typeface="Arial" panose="020B0604020202020204" pitchFamily="34" charset="0"/>
              <a:cs typeface="Arial" panose="020B0604020202020204" pitchFamily="34" charset="0"/>
            </a:endParaRP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2000" b="1" dirty="0">
              <a:solidFill>
                <a:schemeClr val="accent1">
                  <a:lumMod val="50000"/>
                </a:schemeClr>
              </a:solidFill>
              <a:latin typeface="Arial" panose="020B0604020202020204" pitchFamily="34" charset="0"/>
              <a:cs typeface="Arial" panose="020B0604020202020204" pitchFamily="34" charset="0"/>
            </a:endParaRP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dirty="0">
                <a:solidFill>
                  <a:schemeClr val="accent1">
                    <a:lumMod val="50000"/>
                  </a:schemeClr>
                </a:solidFill>
                <a:cs typeface="Arial" panose="020B0604020202020204" pitchFamily="34" charset="0"/>
              </a:rPr>
              <a:t>PRESENTED BY</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dirty="0">
                <a:solidFill>
                  <a:schemeClr val="accent1">
                    <a:lumMod val="50000"/>
                  </a:schemeClr>
                </a:solidFill>
                <a:cs typeface="Arial" panose="020B0604020202020204" pitchFamily="34" charset="0"/>
              </a:rPr>
              <a:t>CH.AKSHITHA-17321A1209</a:t>
            </a:r>
          </a:p>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dirty="0">
                <a:solidFill>
                  <a:schemeClr val="accent1">
                    <a:lumMod val="50000"/>
                  </a:schemeClr>
                </a:solidFill>
                <a:cs typeface="Arial" panose="020B0604020202020204" pitchFamily="34" charset="0"/>
              </a:rPr>
              <a:t>B.NKITHA REDDY-17321A1256</a:t>
            </a:r>
          </a:p>
        </p:txBody>
      </p:sp>
      <p:sp>
        <p:nvSpPr>
          <p:cNvPr id="2" name="Footer Placeholder 1">
            <a:extLst>
              <a:ext uri="{FF2B5EF4-FFF2-40B4-BE49-F238E27FC236}">
                <a16:creationId xmlns:a16="http://schemas.microsoft.com/office/drawing/2014/main" xmlns="" id="{8945D72D-D2D7-4238-B9F1-69224339BA7F}"/>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7F406-5B12-4C83-81BE-69C0984A252E}"/>
              </a:ext>
            </a:extLst>
          </p:cNvPr>
          <p:cNvSpPr>
            <a:spLocks noGrp="1"/>
          </p:cNvSpPr>
          <p:nvPr>
            <p:ph type="title"/>
          </p:nvPr>
        </p:nvSpPr>
        <p:spPr/>
        <p:txBody>
          <a:bodyPr/>
          <a:lstStyle/>
          <a:p>
            <a:pPr algn="ctr"/>
            <a:r>
              <a:rPr lang="en-US" b="1" dirty="0">
                <a:solidFill>
                  <a:srgbClr val="C00000"/>
                </a:solidFill>
                <a:latin typeface="+mn-lt"/>
              </a:rPr>
              <a:t>CLASS</a:t>
            </a:r>
            <a:r>
              <a:rPr lang="en-US" b="1" dirty="0">
                <a:solidFill>
                  <a:srgbClr val="C00000"/>
                </a:solidFill>
              </a:rPr>
              <a:t> </a:t>
            </a:r>
            <a:r>
              <a:rPr lang="en-US" b="1" dirty="0">
                <a:solidFill>
                  <a:srgbClr val="C00000"/>
                </a:solidFill>
                <a:latin typeface="+mn-lt"/>
              </a:rPr>
              <a:t>DIAGRAM</a:t>
            </a:r>
            <a:endParaRPr lang="en-IN" b="1" dirty="0">
              <a:solidFill>
                <a:srgbClr val="C00000"/>
              </a:solidFill>
              <a:latin typeface="+mn-lt"/>
            </a:endParaRPr>
          </a:p>
        </p:txBody>
      </p:sp>
      <p:pic>
        <p:nvPicPr>
          <p:cNvPr id="7" name="Content Placeholder 5" descr="class dai.jpeg"/>
          <p:cNvPicPr>
            <a:picLocks noGrp="1" noChangeAspect="1"/>
          </p:cNvPicPr>
          <p:nvPr>
            <p:ph idx="1"/>
          </p:nvPr>
        </p:nvPicPr>
        <p:blipFill>
          <a:blip r:embed="rId2"/>
          <a:srcRect/>
          <a:stretch>
            <a:fillRect/>
          </a:stretch>
        </p:blipFill>
        <p:spPr>
          <a:xfrm>
            <a:off x="1874564" y="1825625"/>
            <a:ext cx="5394872" cy="4351338"/>
          </a:xfrm>
        </p:spPr>
      </p:pic>
      <p:sp>
        <p:nvSpPr>
          <p:cNvPr id="3" name="Footer Placeholder 2">
            <a:extLst>
              <a:ext uri="{FF2B5EF4-FFF2-40B4-BE49-F238E27FC236}">
                <a16:creationId xmlns:a16="http://schemas.microsoft.com/office/drawing/2014/main" xmlns="" id="{D760F77F-7714-431A-842E-C0E173E84A4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28181601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A66CF-6774-4243-97F1-30C3446EB2CA}"/>
              </a:ext>
            </a:extLst>
          </p:cNvPr>
          <p:cNvSpPr>
            <a:spLocks noGrp="1"/>
          </p:cNvSpPr>
          <p:nvPr>
            <p:ph type="title"/>
          </p:nvPr>
        </p:nvSpPr>
        <p:spPr/>
        <p:txBody>
          <a:bodyPr/>
          <a:lstStyle/>
          <a:p>
            <a:pPr algn="ctr"/>
            <a:r>
              <a:rPr lang="en-US" b="1" dirty="0">
                <a:solidFill>
                  <a:srgbClr val="C00000"/>
                </a:solidFill>
                <a:latin typeface="+mn-lt"/>
              </a:rPr>
              <a:t>SEQUENCE DIAGRAM</a:t>
            </a:r>
            <a:endParaRPr lang="en-IN" b="1" dirty="0">
              <a:solidFill>
                <a:srgbClr val="C00000"/>
              </a:solidFill>
              <a:latin typeface="+mn-lt"/>
            </a:endParaRPr>
          </a:p>
        </p:txBody>
      </p:sp>
      <p:cxnSp>
        <p:nvCxnSpPr>
          <p:cNvPr id="7" name="Straight Connector 6">
            <a:extLst>
              <a:ext uri="{FF2B5EF4-FFF2-40B4-BE49-F238E27FC236}">
                <a16:creationId xmlns:a16="http://schemas.microsoft.com/office/drawing/2014/main" xmlns="" id="{CD0A94CA-F3EB-4F79-B336-A46C5C40C043}"/>
              </a:ext>
            </a:extLst>
          </p:cNvPr>
          <p:cNvCxnSpPr/>
          <p:nvPr/>
        </p:nvCxnSpPr>
        <p:spPr>
          <a:xfrm>
            <a:off x="4481986" y="5049252"/>
            <a:ext cx="1260196" cy="0"/>
          </a:xfrm>
          <a:prstGeom prst="line">
            <a:avLst/>
          </a:prstGeom>
        </p:spPr>
        <p:style>
          <a:lnRef idx="3">
            <a:schemeClr val="accent3"/>
          </a:lnRef>
          <a:fillRef idx="0">
            <a:schemeClr val="accent3"/>
          </a:fillRef>
          <a:effectRef idx="2">
            <a:schemeClr val="accent3"/>
          </a:effectRef>
          <a:fontRef idx="minor">
            <a:schemeClr val="tx1"/>
          </a:fontRef>
        </p:style>
      </p:cxnSp>
      <p:pic>
        <p:nvPicPr>
          <p:cNvPr id="31745" name="Picture 1"/>
          <p:cNvPicPr>
            <a:picLocks noGrp="1" noChangeAspect="1" noChangeArrowheads="1"/>
          </p:cNvPicPr>
          <p:nvPr>
            <p:ph idx="1"/>
          </p:nvPr>
        </p:nvPicPr>
        <p:blipFill>
          <a:blip r:embed="rId2"/>
          <a:srcRect/>
          <a:stretch>
            <a:fillRect/>
          </a:stretch>
        </p:blipFill>
        <p:spPr bwMode="auto">
          <a:xfrm>
            <a:off x="1571604" y="1714500"/>
            <a:ext cx="5929354" cy="4429144"/>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51BECB16-9F37-4B03-B0F5-3A8A9FD248E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20671990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77CB5-F25C-4ECF-B7D8-4DF646D66C64}"/>
              </a:ext>
            </a:extLst>
          </p:cNvPr>
          <p:cNvSpPr>
            <a:spLocks noGrp="1"/>
          </p:cNvSpPr>
          <p:nvPr>
            <p:ph type="title"/>
          </p:nvPr>
        </p:nvSpPr>
        <p:spPr/>
        <p:txBody>
          <a:bodyPr/>
          <a:lstStyle/>
          <a:p>
            <a:pPr algn="ctr"/>
            <a:r>
              <a:rPr lang="en-US" b="1" dirty="0">
                <a:solidFill>
                  <a:srgbClr val="C00000"/>
                </a:solidFill>
                <a:latin typeface="+mn-lt"/>
              </a:rPr>
              <a:t>ER DIAGRAM</a:t>
            </a:r>
            <a:endParaRPr lang="en-IN" b="1" dirty="0">
              <a:solidFill>
                <a:srgbClr val="C00000"/>
              </a:solidFill>
              <a:latin typeface="+mn-lt"/>
            </a:endParaRPr>
          </a:p>
        </p:txBody>
      </p:sp>
      <p:sp>
        <p:nvSpPr>
          <p:cNvPr id="3" name="Footer Placeholder 2">
            <a:extLst>
              <a:ext uri="{FF2B5EF4-FFF2-40B4-BE49-F238E27FC236}">
                <a16:creationId xmlns:a16="http://schemas.microsoft.com/office/drawing/2014/main" xmlns="" id="{F0E0B471-0E07-4FE9-AFED-33F43A24192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0" name="Content Placeholder 9">
            <a:extLst>
              <a:ext uri="{FF2B5EF4-FFF2-40B4-BE49-F238E27FC236}">
                <a16:creationId xmlns:a16="http://schemas.microsoft.com/office/drawing/2014/main" xmlns="" id="{4F7C17FD-8D22-448D-B53F-E7AC2E1A6F1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259632" y="1825625"/>
            <a:ext cx="6120679"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91673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E09E9-6D8D-4E8A-BAB6-C6AEBE38B7B5}"/>
              </a:ext>
            </a:extLst>
          </p:cNvPr>
          <p:cNvSpPr>
            <a:spLocks noGrp="1"/>
          </p:cNvSpPr>
          <p:nvPr>
            <p:ph type="title"/>
          </p:nvPr>
        </p:nvSpPr>
        <p:spPr/>
        <p:txBody>
          <a:bodyPr/>
          <a:lstStyle/>
          <a:p>
            <a:pPr algn="ctr"/>
            <a:r>
              <a:rPr lang="en-US" b="1" dirty="0">
                <a:solidFill>
                  <a:srgbClr val="C00000"/>
                </a:solidFill>
                <a:latin typeface="Calibri" panose="020F0502020204030204" pitchFamily="34" charset="0"/>
                <a:cs typeface="Calibri" panose="020F0502020204030204" pitchFamily="34" charset="0"/>
              </a:rPr>
              <a:t>MODULES:</a:t>
            </a:r>
            <a:endParaRPr lang="en-IN" b="1" dirty="0">
              <a:solidFill>
                <a:srgbClr val="C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41DDFC70-AFE9-40F4-8767-E11E55D2505F}"/>
              </a:ext>
            </a:extLst>
          </p:cNvPr>
          <p:cNvSpPr>
            <a:spLocks noGrp="1"/>
          </p:cNvSpPr>
          <p:nvPr>
            <p:ph idx="1"/>
          </p:nvPr>
        </p:nvSpPr>
        <p:spPr/>
        <p:txBody>
          <a:bodyPr>
            <a:normAutofit/>
          </a:bodyPr>
          <a:lstStyle/>
          <a:p>
            <a:r>
              <a:rPr lang="en-US" sz="3600" u="sng" dirty="0"/>
              <a:t>Admin  </a:t>
            </a:r>
          </a:p>
          <a:p>
            <a:pPr>
              <a:buNone/>
            </a:pPr>
            <a:r>
              <a:rPr lang="en-US" sz="2400" dirty="0"/>
              <a:t>The module consists of View mentors and Activates or deactivates mentor accounts.  </a:t>
            </a:r>
          </a:p>
          <a:p>
            <a:r>
              <a:rPr lang="en-IN" sz="3600" u="sng" dirty="0"/>
              <a:t>User</a:t>
            </a:r>
            <a:endParaRPr lang="en-US" sz="3600" u="sng" dirty="0"/>
          </a:p>
          <a:p>
            <a:pPr>
              <a:buNone/>
            </a:pPr>
            <a:r>
              <a:rPr lang="en-US" sz="2400" dirty="0"/>
              <a:t>The module consists of Search Mentors, Send Query, View Query’s, Delete Query’s, View Articles.</a:t>
            </a:r>
          </a:p>
          <a:p>
            <a:pPr marL="0" indent="0"/>
            <a:r>
              <a:rPr lang="en-IN" sz="3600" u="sng" dirty="0"/>
              <a:t>Mentor</a:t>
            </a:r>
          </a:p>
          <a:p>
            <a:pPr marL="0" indent="0">
              <a:buNone/>
            </a:pPr>
            <a:r>
              <a:rPr lang="en-IN" sz="2400" dirty="0"/>
              <a:t>The module consists of </a:t>
            </a:r>
            <a:r>
              <a:rPr lang="en-US" sz="2400" dirty="0"/>
              <a:t>Post Articles, View Articles, Delete Articles, View Query’s, Reply Query’s.</a:t>
            </a:r>
          </a:p>
          <a:p>
            <a:pPr marL="0" indent="0">
              <a:buNone/>
            </a:pPr>
            <a:endParaRPr lang="en-US" sz="2400" dirty="0"/>
          </a:p>
          <a:p>
            <a:pPr marL="0" indent="0">
              <a:buNone/>
            </a:pPr>
            <a:endParaRPr lang="en-IN" dirty="0"/>
          </a:p>
        </p:txBody>
      </p:sp>
      <p:sp>
        <p:nvSpPr>
          <p:cNvPr id="4" name="Footer Placeholder 3">
            <a:extLst>
              <a:ext uri="{FF2B5EF4-FFF2-40B4-BE49-F238E27FC236}">
                <a16:creationId xmlns:a16="http://schemas.microsoft.com/office/drawing/2014/main" xmlns="" id="{3E97DC7F-6339-4E19-AE73-92CF9A07A89D}"/>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42759800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latin typeface="+mn-lt"/>
              </a:rPr>
              <a:t>OUTPUT SCREENS</a:t>
            </a:r>
            <a:endParaRPr lang="en-US" b="1" dirty="0">
              <a:solidFill>
                <a:srgbClr val="C00000"/>
              </a:solidFill>
              <a:latin typeface="+mn-lt"/>
            </a:endParaRPr>
          </a:p>
        </p:txBody>
      </p:sp>
      <p:pic>
        <p:nvPicPr>
          <p:cNvPr id="71682" name="Picture 2"/>
          <p:cNvPicPr>
            <a:picLocks noGrp="1" noChangeAspect="1" noChangeArrowheads="1"/>
          </p:cNvPicPr>
          <p:nvPr>
            <p:ph idx="1"/>
          </p:nvPr>
        </p:nvPicPr>
        <p:blipFill rotWithShape="1">
          <a:blip r:embed="rId2"/>
          <a:srcRect t="16261"/>
          <a:stretch/>
        </p:blipFill>
        <p:spPr bwMode="auto">
          <a:xfrm>
            <a:off x="714348" y="2564904"/>
            <a:ext cx="7886700" cy="3357526"/>
          </a:xfrm>
          <a:prstGeom prst="rect">
            <a:avLst/>
          </a:prstGeom>
          <a:noFill/>
          <a:ln w="9525">
            <a:noFill/>
            <a:miter lim="800000"/>
            <a:headEnd/>
            <a:tailEnd/>
          </a:ln>
          <a:effectLst/>
        </p:spPr>
      </p:pic>
      <p:sp>
        <p:nvSpPr>
          <p:cNvPr id="7" name="TextBox 6"/>
          <p:cNvSpPr txBox="1"/>
          <p:nvPr/>
        </p:nvSpPr>
        <p:spPr>
          <a:xfrm>
            <a:off x="714348" y="1714488"/>
            <a:ext cx="1928826" cy="369332"/>
          </a:xfrm>
          <a:prstGeom prst="rect">
            <a:avLst/>
          </a:prstGeom>
          <a:noFill/>
        </p:spPr>
        <p:txBody>
          <a:bodyPr wrap="square" rtlCol="0">
            <a:spAutoFit/>
          </a:bodyPr>
          <a:lstStyle/>
          <a:p>
            <a:r>
              <a:rPr lang="en-IN" dirty="0"/>
              <a:t>Login page: </a:t>
            </a:r>
            <a:endParaRPr lang="en-US" dirty="0"/>
          </a:p>
        </p:txBody>
      </p:sp>
      <p:sp>
        <p:nvSpPr>
          <p:cNvPr id="3" name="Footer Placeholder 2">
            <a:extLst>
              <a:ext uri="{FF2B5EF4-FFF2-40B4-BE49-F238E27FC236}">
                <a16:creationId xmlns:a16="http://schemas.microsoft.com/office/drawing/2014/main" xmlns="" id="{3A858A5E-EDDF-4F43-A49D-D4F0AA2D782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User Registration:</a:t>
            </a:r>
            <a:endParaRPr lang="en-US" sz="2800" dirty="0"/>
          </a:p>
        </p:txBody>
      </p:sp>
      <p:sp>
        <p:nvSpPr>
          <p:cNvPr id="3" name="Footer Placeholder 2">
            <a:extLst>
              <a:ext uri="{FF2B5EF4-FFF2-40B4-BE49-F238E27FC236}">
                <a16:creationId xmlns:a16="http://schemas.microsoft.com/office/drawing/2014/main" xmlns="" id="{1D82214A-4A12-488B-9562-AA636E27A94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6">
            <a:extLst>
              <a:ext uri="{FF2B5EF4-FFF2-40B4-BE49-F238E27FC236}">
                <a16:creationId xmlns:a16="http://schemas.microsoft.com/office/drawing/2014/main" xmlns="" id="{22C9BFE5-6F7F-43B1-B00D-CB7E6436083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2208672"/>
            <a:ext cx="7886700" cy="358524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Mentor Registration :</a:t>
            </a:r>
            <a:endParaRPr lang="en-US" sz="2800" dirty="0"/>
          </a:p>
        </p:txBody>
      </p:sp>
      <p:sp>
        <p:nvSpPr>
          <p:cNvPr id="3" name="Footer Placeholder 2">
            <a:extLst>
              <a:ext uri="{FF2B5EF4-FFF2-40B4-BE49-F238E27FC236}">
                <a16:creationId xmlns:a16="http://schemas.microsoft.com/office/drawing/2014/main" xmlns="" id="{594281A8-CD49-4705-8D6E-8981E2ACD17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10">
            <a:extLst>
              <a:ext uri="{FF2B5EF4-FFF2-40B4-BE49-F238E27FC236}">
                <a16:creationId xmlns:a16="http://schemas.microsoft.com/office/drawing/2014/main" xmlns="" id="{1CA6C6F3-2D31-41DF-BE49-88E6FAB80E9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1988840"/>
            <a:ext cx="7886700" cy="410445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1939361C-BAD2-48A3-AA8A-2D700828EF31}"/>
              </a:ext>
            </a:extLst>
          </p:cNvPr>
          <p:cNvSpPr>
            <a:spLocks noGrp="1"/>
          </p:cNvSpPr>
          <p:nvPr>
            <p:ph idx="1"/>
          </p:nvPr>
        </p:nvSpPr>
        <p:spPr>
          <a:xfrm>
            <a:off x="508696" y="571480"/>
            <a:ext cx="8006654" cy="5605483"/>
          </a:xfrm>
        </p:spPr>
        <p:txBody>
          <a:bodyPr>
            <a:normAutofit/>
          </a:bodyPr>
          <a:lstStyle/>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p:txBody>
      </p:sp>
      <p:sp>
        <p:nvSpPr>
          <p:cNvPr id="11" name="TextBox 10"/>
          <p:cNvSpPr txBox="1"/>
          <p:nvPr/>
        </p:nvSpPr>
        <p:spPr>
          <a:xfrm>
            <a:off x="500034" y="714356"/>
            <a:ext cx="3286148" cy="369332"/>
          </a:xfrm>
          <a:prstGeom prst="rect">
            <a:avLst/>
          </a:prstGeom>
          <a:noFill/>
        </p:spPr>
        <p:txBody>
          <a:bodyPr wrap="square" rtlCol="0">
            <a:spAutoFit/>
          </a:bodyPr>
          <a:lstStyle/>
          <a:p>
            <a:r>
              <a:rPr lang="en-IN" dirty="0"/>
              <a:t>ADMIN-VIEW MENTOR :</a:t>
            </a:r>
            <a:endParaRPr lang="en-US" dirty="0"/>
          </a:p>
        </p:txBody>
      </p:sp>
      <p:sp>
        <p:nvSpPr>
          <p:cNvPr id="2" name="Footer Placeholder 1">
            <a:extLst>
              <a:ext uri="{FF2B5EF4-FFF2-40B4-BE49-F238E27FC236}">
                <a16:creationId xmlns:a16="http://schemas.microsoft.com/office/drawing/2014/main" xmlns="" id="{CE651EB2-B5BD-4E84-ADDE-D212DCD1567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0" name="Content Placeholder 7">
            <a:extLst>
              <a:ext uri="{FF2B5EF4-FFF2-40B4-BE49-F238E27FC236}">
                <a16:creationId xmlns:a16="http://schemas.microsoft.com/office/drawing/2014/main" xmlns="" id="{010EFC0E-64CD-4DE3-A88D-7A4086EC7A1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8650" y="1628800"/>
            <a:ext cx="7886700" cy="4320480"/>
          </a:xfrm>
          <a:prstGeom prst="rect">
            <a:avLst/>
          </a:prstGeom>
        </p:spPr>
      </p:pic>
    </p:spTree>
    <p:extLst>
      <p:ext uri="{BB962C8B-B14F-4D97-AF65-F5344CB8AC3E}">
        <p14:creationId xmlns:p14="http://schemas.microsoft.com/office/powerpoint/2010/main" xmlns="" val="187184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DD05B8B-EFC5-4117-99AE-7057264AF2BF}"/>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
        <p:nvSpPr>
          <p:cNvPr id="3" name="Content Placeholder 2">
            <a:extLst>
              <a:ext uri="{FF2B5EF4-FFF2-40B4-BE49-F238E27FC236}">
                <a16:creationId xmlns:a16="http://schemas.microsoft.com/office/drawing/2014/main" xmlns="" id="{0699E0B9-7999-4E43-852B-EA69A4C019DC}"/>
              </a:ext>
            </a:extLst>
          </p:cNvPr>
          <p:cNvSpPr>
            <a:spLocks noGrp="1"/>
          </p:cNvSpPr>
          <p:nvPr>
            <p:ph idx="4294967295"/>
          </p:nvPr>
        </p:nvSpPr>
        <p:spPr>
          <a:xfrm>
            <a:off x="0" y="1825625"/>
            <a:ext cx="7886700" cy="4351338"/>
          </a:xfrm>
        </p:spPr>
        <p: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Test case</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Input</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Actual action</a:t>
            </a:r>
            <a:endParaRPr lang="en-IN" sz="1800" b="0" i="0" u="none" strike="noStrike" dirty="0">
              <a:effectLst/>
              <a:latin typeface="Arial" panose="020B0604020202020204" pitchFamily="34" charset="0"/>
            </a:endParaRPr>
          </a:p>
          <a:p>
            <a:pPr marL="0" indent="0">
              <a:buNone/>
            </a:pPr>
            <a:endParaRPr lang="en-IN" dirty="0"/>
          </a:p>
        </p:txBody>
      </p:sp>
      <p:graphicFrame>
        <p:nvGraphicFramePr>
          <p:cNvPr id="5" name="Table 9">
            <a:extLst>
              <a:ext uri="{FF2B5EF4-FFF2-40B4-BE49-F238E27FC236}">
                <a16:creationId xmlns:a16="http://schemas.microsoft.com/office/drawing/2014/main" xmlns="" id="{D533823C-B779-4931-A7F3-E41260D2174D}"/>
              </a:ext>
            </a:extLst>
          </p:cNvPr>
          <p:cNvGraphicFramePr>
            <a:graphicFrameLocks/>
          </p:cNvGraphicFramePr>
          <p:nvPr>
            <p:extLst>
              <p:ext uri="{D42A27DB-BD31-4B8C-83A1-F6EECF244321}">
                <p14:modId xmlns:p14="http://schemas.microsoft.com/office/powerpoint/2010/main" xmlns="" val="2471350625"/>
              </p:ext>
            </p:extLst>
          </p:nvPr>
        </p:nvGraphicFramePr>
        <p:xfrm>
          <a:off x="1421494" y="1700808"/>
          <a:ext cx="6318858" cy="3409157"/>
        </p:xfrm>
        <a:graphic>
          <a:graphicData uri="http://schemas.openxmlformats.org/drawingml/2006/table">
            <a:tbl>
              <a:tblPr firstRow="1" bandRow="1">
                <a:tableStyleId>{5C22544A-7EE6-4342-B048-85BDC9FD1C3A}</a:tableStyleId>
              </a:tblPr>
              <a:tblGrid>
                <a:gridCol w="1215822">
                  <a:extLst>
                    <a:ext uri="{9D8B030D-6E8A-4147-A177-3AD203B41FA5}">
                      <a16:colId xmlns:a16="http://schemas.microsoft.com/office/drawing/2014/main" xmlns="" val="2033559811"/>
                    </a:ext>
                  </a:extLst>
                </a:gridCol>
                <a:gridCol w="1249455">
                  <a:extLst>
                    <a:ext uri="{9D8B030D-6E8A-4147-A177-3AD203B41FA5}">
                      <a16:colId xmlns:a16="http://schemas.microsoft.com/office/drawing/2014/main" xmlns="" val="4022189236"/>
                    </a:ext>
                  </a:extLst>
                </a:gridCol>
                <a:gridCol w="1296950">
                  <a:extLst>
                    <a:ext uri="{9D8B030D-6E8A-4147-A177-3AD203B41FA5}">
                      <a16:colId xmlns:a16="http://schemas.microsoft.com/office/drawing/2014/main" xmlns="" val="311063280"/>
                    </a:ext>
                  </a:extLst>
                </a:gridCol>
                <a:gridCol w="1296950">
                  <a:extLst>
                    <a:ext uri="{9D8B030D-6E8A-4147-A177-3AD203B41FA5}">
                      <a16:colId xmlns:a16="http://schemas.microsoft.com/office/drawing/2014/main" xmlns="" val="2691163787"/>
                    </a:ext>
                  </a:extLst>
                </a:gridCol>
                <a:gridCol w="1259681">
                  <a:extLst>
                    <a:ext uri="{9D8B030D-6E8A-4147-A177-3AD203B41FA5}">
                      <a16:colId xmlns:a16="http://schemas.microsoft.com/office/drawing/2014/main" xmlns="" val="793831018"/>
                    </a:ext>
                  </a:extLst>
                </a:gridCol>
              </a:tblGrid>
              <a:tr h="815050">
                <a:tc>
                  <a:txBody>
                    <a:bodyPr/>
                    <a:lstStyle/>
                    <a:p>
                      <a:r>
                        <a:rPr lang="en-US" dirty="0"/>
                        <a:t>Test case</a:t>
                      </a:r>
                      <a:endParaRPr lang="en-IN" dirty="0"/>
                    </a:p>
                  </a:txBody>
                  <a:tcPr/>
                </a:tc>
                <a:tc>
                  <a:txBody>
                    <a:bodyPr/>
                    <a:lstStyle/>
                    <a:p>
                      <a:r>
                        <a:rPr lang="en-IN" dirty="0"/>
                        <a:t>Input</a:t>
                      </a:r>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1412594">
                <a:tc>
                  <a:txBody>
                    <a:bodyPr/>
                    <a:lstStyle/>
                    <a:p>
                      <a:r>
                        <a:rPr lang="en-IN" dirty="0"/>
                        <a:t>Admin</a:t>
                      </a:r>
                      <a:r>
                        <a:rPr lang="en-IN" baseline="0" dirty="0"/>
                        <a:t> page</a:t>
                      </a:r>
                      <a:endParaRPr lang="en-IN" dirty="0"/>
                    </a:p>
                  </a:txBody>
                  <a:tcPr/>
                </a:tc>
                <a:tc>
                  <a:txBody>
                    <a:bodyPr/>
                    <a:lstStyle/>
                    <a:p>
                      <a:r>
                        <a:rPr lang="en-US" dirty="0"/>
                        <a:t>Admin can view all the mentors here</a:t>
                      </a:r>
                      <a:endParaRPr lang="en-IN" dirty="0"/>
                    </a:p>
                  </a:txBody>
                  <a:tcPr/>
                </a:tc>
                <a:tc>
                  <a:txBody>
                    <a:bodyPr/>
                    <a:lstStyle/>
                    <a:p>
                      <a:r>
                        <a:rPr lang="en-IN" dirty="0"/>
                        <a:t>Mentor</a:t>
                      </a:r>
                      <a:r>
                        <a:rPr lang="en-IN" baseline="0" dirty="0"/>
                        <a:t> accepted</a:t>
                      </a:r>
                      <a:endParaRPr lang="en-IN" dirty="0"/>
                    </a:p>
                  </a:txBody>
                  <a:tcPr/>
                </a:tc>
                <a:tc>
                  <a:txBody>
                    <a:bodyPr/>
                    <a:lstStyle/>
                    <a:p>
                      <a:r>
                        <a:rPr lang="en-US" dirty="0"/>
                        <a:t>Can accept</a:t>
                      </a:r>
                      <a:r>
                        <a:rPr lang="en-US" baseline="0" dirty="0"/>
                        <a:t> mentors</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1181513">
                <a:tc>
                  <a:txBody>
                    <a:bodyPr/>
                    <a:lstStyle/>
                    <a:p>
                      <a:r>
                        <a:rPr lang="en-IN" dirty="0"/>
                        <a:t>Admin page</a:t>
                      </a:r>
                    </a:p>
                  </a:txBody>
                  <a:tcPr/>
                </a:tc>
                <a:tc>
                  <a:txBody>
                    <a:bodyPr/>
                    <a:lstStyle/>
                    <a:p>
                      <a:r>
                        <a:rPr lang="en-IN" dirty="0"/>
                        <a:t>Views</a:t>
                      </a:r>
                      <a:r>
                        <a:rPr lang="en-IN" baseline="0" dirty="0"/>
                        <a:t>  mentors</a:t>
                      </a:r>
                      <a:endParaRPr lang="en-IN" dirty="0"/>
                    </a:p>
                  </a:txBody>
                  <a:tcPr/>
                </a:tc>
                <a:tc>
                  <a:txBody>
                    <a:bodyPr/>
                    <a:lstStyle/>
                    <a:p>
                      <a:r>
                        <a:rPr lang="en-IN" dirty="0"/>
                        <a:t>Mentor rejected</a:t>
                      </a:r>
                    </a:p>
                  </a:txBody>
                  <a:tcPr/>
                </a:tc>
                <a:tc>
                  <a:txBody>
                    <a:bodyPr/>
                    <a:lstStyle/>
                    <a:p>
                      <a:r>
                        <a:rPr lang="en-IN" dirty="0"/>
                        <a:t>Can reject</a:t>
                      </a:r>
                      <a:r>
                        <a:rPr lang="en-IN" baseline="0" dirty="0"/>
                        <a:t> mentors</a:t>
                      </a:r>
                      <a:endParaRPr lang="en-IN" dirty="0"/>
                    </a:p>
                  </a:txBody>
                  <a:tcPr/>
                </a:tc>
                <a:tc>
                  <a:txBody>
                    <a:bodyPr/>
                    <a:lstStyle/>
                    <a:p>
                      <a:r>
                        <a:rPr lang="en-IN" dirty="0"/>
                        <a:t>success</a:t>
                      </a:r>
                    </a:p>
                  </a:txBody>
                  <a:tcPr/>
                </a:tc>
                <a:extLst>
                  <a:ext uri="{0D108BD9-81ED-4DB2-BD59-A6C34878D82A}">
                    <a16:rowId xmlns:a16="http://schemas.microsoft.com/office/drawing/2014/main" xmlns="" val="3917137244"/>
                  </a:ext>
                </a:extLst>
              </a:tr>
            </a:tbl>
          </a:graphicData>
        </a:graphic>
      </p:graphicFrame>
    </p:spTree>
    <p:extLst>
      <p:ext uri="{BB962C8B-B14F-4D97-AF65-F5344CB8AC3E}">
        <p14:creationId xmlns:p14="http://schemas.microsoft.com/office/powerpoint/2010/main" xmlns="" val="3781433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43BF97-90DE-4766-ABC2-A0A926DB155D}"/>
              </a:ext>
            </a:extLst>
          </p:cNvPr>
          <p:cNvSpPr>
            <a:spLocks noGrp="1"/>
          </p:cNvSpPr>
          <p:nvPr>
            <p:ph type="title"/>
          </p:nvPr>
        </p:nvSpPr>
        <p:spPr/>
        <p:txBody>
          <a:bodyPr>
            <a:normAutofit/>
          </a:bodyPr>
          <a:lstStyle/>
          <a:p>
            <a:r>
              <a:rPr lang="en-US" sz="2800" dirty="0"/>
              <a:t>User – view mentor :</a:t>
            </a:r>
            <a:endParaRPr lang="en-IN" sz="2800" dirty="0"/>
          </a:p>
        </p:txBody>
      </p:sp>
      <p:sp>
        <p:nvSpPr>
          <p:cNvPr id="3" name="Footer Placeholder 2">
            <a:extLst>
              <a:ext uri="{FF2B5EF4-FFF2-40B4-BE49-F238E27FC236}">
                <a16:creationId xmlns:a16="http://schemas.microsoft.com/office/drawing/2014/main" xmlns="" id="{11D1D96F-0BD1-4468-B257-CEB679EF5959}"/>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7">
            <a:extLst>
              <a:ext uri="{FF2B5EF4-FFF2-40B4-BE49-F238E27FC236}">
                <a16:creationId xmlns:a16="http://schemas.microsoft.com/office/drawing/2014/main" xmlns="" id="{FAAE545B-876E-4D08-99C3-9A587B9448B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1988840"/>
            <a:ext cx="7886700" cy="3790501"/>
          </a:xfrm>
        </p:spPr>
      </p:pic>
    </p:spTree>
    <p:extLst>
      <p:ext uri="{BB962C8B-B14F-4D97-AF65-F5344CB8AC3E}">
        <p14:creationId xmlns:p14="http://schemas.microsoft.com/office/powerpoint/2010/main" xmlns="" val="2389139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F015F-FD26-470C-B171-FE3C86AAC4E6}"/>
              </a:ext>
            </a:extLst>
          </p:cNvPr>
          <p:cNvSpPr>
            <a:spLocks noGrp="1"/>
          </p:cNvSpPr>
          <p:nvPr>
            <p:ph type="title"/>
          </p:nvPr>
        </p:nvSpPr>
        <p:spPr/>
        <p:txBody>
          <a:bodyPr/>
          <a:lstStyle/>
          <a:p>
            <a:pPr algn="ctr"/>
            <a:r>
              <a:rPr lang="en-US" altLang="en-US" b="1" dirty="0">
                <a:solidFill>
                  <a:srgbClr val="C00000"/>
                </a:solidFill>
                <a:latin typeface="+mn-lt"/>
              </a:rPr>
              <a:t>CONTENTS</a:t>
            </a:r>
            <a:endParaRPr lang="en-IN" dirty="0">
              <a:latin typeface="+mn-lt"/>
            </a:endParaRPr>
          </a:p>
        </p:txBody>
      </p:sp>
      <p:sp>
        <p:nvSpPr>
          <p:cNvPr id="3" name="Content Placeholder 2">
            <a:extLst>
              <a:ext uri="{FF2B5EF4-FFF2-40B4-BE49-F238E27FC236}">
                <a16:creationId xmlns:a16="http://schemas.microsoft.com/office/drawing/2014/main" xmlns="" id="{1E9C5AC0-D48E-4FA4-911A-5B43FD12B211}"/>
              </a:ext>
            </a:extLst>
          </p:cNvPr>
          <p:cNvSpPr>
            <a:spLocks noGrp="1"/>
          </p:cNvSpPr>
          <p:nvPr>
            <p:ph idx="1"/>
          </p:nvPr>
        </p:nvSpPr>
        <p:spPr/>
        <p:txBody>
          <a:bodyPr>
            <a:normAutofit fontScale="92500" lnSpcReduction="10000"/>
          </a:bodyPr>
          <a:lstStyle/>
          <a:p>
            <a:pPr eaLnBrk="1" hangingPunct="1"/>
            <a:r>
              <a:rPr lang="en-IN" altLang="en-US" sz="2400" dirty="0"/>
              <a:t>Introduction</a:t>
            </a:r>
          </a:p>
          <a:p>
            <a:pPr eaLnBrk="1" hangingPunct="1"/>
            <a:r>
              <a:rPr lang="en-IN" altLang="en-US" sz="2400" dirty="0"/>
              <a:t>Requirement Analysis</a:t>
            </a:r>
          </a:p>
          <a:p>
            <a:pPr eaLnBrk="1" hangingPunct="1"/>
            <a:r>
              <a:rPr lang="en-IN" altLang="en-US" sz="2400" dirty="0"/>
              <a:t>Life Cycle model</a:t>
            </a:r>
          </a:p>
          <a:p>
            <a:pPr eaLnBrk="1" hangingPunct="1"/>
            <a:r>
              <a:rPr lang="en-IN" altLang="en-US" sz="2400" dirty="0"/>
              <a:t>Architecture</a:t>
            </a:r>
          </a:p>
          <a:p>
            <a:pPr eaLnBrk="1" hangingPunct="1"/>
            <a:r>
              <a:rPr lang="en-IN" altLang="en-US" sz="2400" dirty="0"/>
              <a:t>Modules </a:t>
            </a:r>
          </a:p>
          <a:p>
            <a:pPr eaLnBrk="1" hangingPunct="1"/>
            <a:r>
              <a:rPr lang="en-IN" altLang="en-US" sz="2400" dirty="0"/>
              <a:t>UML Diagrams</a:t>
            </a:r>
          </a:p>
          <a:p>
            <a:pPr eaLnBrk="1" hangingPunct="1"/>
            <a:r>
              <a:rPr lang="en-IN" altLang="en-US" sz="2400" dirty="0"/>
              <a:t>Implementation </a:t>
            </a:r>
          </a:p>
          <a:p>
            <a:pPr eaLnBrk="1" hangingPunct="1"/>
            <a:r>
              <a:rPr lang="en-IN" altLang="en-US" sz="2400" dirty="0"/>
              <a:t>Screenshots  and test cases</a:t>
            </a:r>
          </a:p>
          <a:p>
            <a:pPr eaLnBrk="1" hangingPunct="1"/>
            <a:r>
              <a:rPr lang="en-IN" altLang="en-US" sz="2400" dirty="0"/>
              <a:t>Conclusion</a:t>
            </a:r>
          </a:p>
          <a:p>
            <a:pPr eaLnBrk="1" hangingPunct="1"/>
            <a:r>
              <a:rPr lang="en-IN" altLang="en-US" sz="2400" dirty="0"/>
              <a:t>Future Scope</a:t>
            </a:r>
          </a:p>
          <a:p>
            <a:pPr eaLnBrk="1" hangingPunct="1"/>
            <a:r>
              <a:rPr lang="en-IN" altLang="en-US" sz="2400" dirty="0"/>
              <a:t>References</a:t>
            </a:r>
          </a:p>
          <a:p>
            <a:endParaRPr lang="en-IN" dirty="0"/>
          </a:p>
        </p:txBody>
      </p:sp>
      <p:sp>
        <p:nvSpPr>
          <p:cNvPr id="4" name="Footer Placeholder 3">
            <a:extLst>
              <a:ext uri="{FF2B5EF4-FFF2-40B4-BE49-F238E27FC236}">
                <a16:creationId xmlns:a16="http://schemas.microsoft.com/office/drawing/2014/main" xmlns="" id="{6FCB143F-E650-47B7-A90A-20E50FFF4665}"/>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15723924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3BB988F-BEFE-4852-A164-AF9567BC307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graphicFrame>
        <p:nvGraphicFramePr>
          <p:cNvPr id="5" name="Table 9">
            <a:extLst>
              <a:ext uri="{FF2B5EF4-FFF2-40B4-BE49-F238E27FC236}">
                <a16:creationId xmlns:a16="http://schemas.microsoft.com/office/drawing/2014/main" xmlns="" id="{51C5EAD6-337D-4829-9508-F3336F026D83}"/>
              </a:ext>
            </a:extLst>
          </p:cNvPr>
          <p:cNvGraphicFramePr>
            <a:graphicFrameLocks noGrp="1"/>
          </p:cNvGraphicFramePr>
          <p:nvPr>
            <p:ph idx="4294967295"/>
            <p:extLst>
              <p:ext uri="{D42A27DB-BD31-4B8C-83A1-F6EECF244321}">
                <p14:modId xmlns:p14="http://schemas.microsoft.com/office/powerpoint/2010/main" xmlns="" val="3543737544"/>
              </p:ext>
            </p:extLst>
          </p:nvPr>
        </p:nvGraphicFramePr>
        <p:xfrm>
          <a:off x="1557917" y="2055813"/>
          <a:ext cx="6254443" cy="3506077"/>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3973487530"/>
                    </a:ext>
                  </a:extLst>
                </a:gridCol>
                <a:gridCol w="1249835">
                  <a:extLst>
                    <a:ext uri="{9D8B030D-6E8A-4147-A177-3AD203B41FA5}">
                      <a16:colId xmlns:a16="http://schemas.microsoft.com/office/drawing/2014/main" xmlns="" val="793831018"/>
                    </a:ext>
                  </a:extLst>
                </a:gridCol>
              </a:tblGrid>
              <a:tr h="977410">
                <a:tc>
                  <a:txBody>
                    <a:bodyPr/>
                    <a:lstStyle/>
                    <a:p>
                      <a:r>
                        <a:rPr lang="en-US" dirty="0"/>
                        <a:t>Test case</a:t>
                      </a:r>
                      <a:endParaRPr lang="en-IN" dirty="0"/>
                    </a:p>
                  </a:txBody>
                  <a:tcPr/>
                </a:tc>
                <a:tc>
                  <a:txBody>
                    <a:bodyPr/>
                    <a:lstStyle/>
                    <a:p>
                      <a:r>
                        <a:rPr lang="en-IN" dirty="0"/>
                        <a:t>Input</a:t>
                      </a:r>
                      <a:r>
                        <a:rPr lang="en-IN" baseline="0" dirty="0"/>
                        <a:t> </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1202030">
                <a:tc>
                  <a:txBody>
                    <a:bodyPr/>
                    <a:lstStyle/>
                    <a:p>
                      <a:r>
                        <a:rPr lang="en-IN" dirty="0"/>
                        <a:t>User</a:t>
                      </a:r>
                      <a:r>
                        <a:rPr lang="en-IN" baseline="0" dirty="0"/>
                        <a:t> page</a:t>
                      </a:r>
                      <a:endParaRPr lang="en-IN" dirty="0"/>
                    </a:p>
                  </a:txBody>
                  <a:tcPr/>
                </a:tc>
                <a:tc>
                  <a:txBody>
                    <a:bodyPr/>
                    <a:lstStyle/>
                    <a:p>
                      <a:r>
                        <a:rPr lang="en-US" dirty="0"/>
                        <a:t>user can view all the mentors here</a:t>
                      </a:r>
                      <a:endParaRPr lang="en-IN" dirty="0"/>
                    </a:p>
                  </a:txBody>
                  <a:tcPr/>
                </a:tc>
                <a:tc>
                  <a:txBody>
                    <a:bodyPr/>
                    <a:lstStyle/>
                    <a:p>
                      <a:r>
                        <a:rPr lang="en-US" dirty="0"/>
                        <a:t>User post query’s </a:t>
                      </a:r>
                      <a:endParaRPr lang="en-IN" dirty="0"/>
                    </a:p>
                  </a:txBody>
                  <a:tcPr/>
                </a:tc>
                <a:tc>
                  <a:txBody>
                    <a:bodyPr/>
                    <a:lstStyle/>
                    <a:p>
                      <a:r>
                        <a:rPr lang="en-US" dirty="0"/>
                        <a:t>Mentor details are viewed and post query’s</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1065627">
                <a:tc>
                  <a:txBody>
                    <a:bodyPr/>
                    <a:lstStyle/>
                    <a:p>
                      <a:r>
                        <a:rPr lang="en-IN" dirty="0"/>
                        <a:t>User page </a:t>
                      </a:r>
                    </a:p>
                  </a:txBody>
                  <a:tcPr/>
                </a:tc>
                <a:tc>
                  <a:txBody>
                    <a:bodyPr/>
                    <a:lstStyle/>
                    <a:p>
                      <a:r>
                        <a:rPr lang="en-IN" dirty="0"/>
                        <a:t>If there are no mentors registered</a:t>
                      </a:r>
                    </a:p>
                  </a:txBody>
                  <a:tcPr/>
                </a:tc>
                <a:tc>
                  <a:txBody>
                    <a:bodyPr/>
                    <a:lstStyle/>
                    <a:p>
                      <a:r>
                        <a:rPr lang="en-IN" dirty="0"/>
                        <a:t>No mentors visible</a:t>
                      </a:r>
                    </a:p>
                  </a:txBody>
                  <a:tcPr/>
                </a:tc>
                <a:tc>
                  <a:txBody>
                    <a:bodyPr/>
                    <a:lstStyle/>
                    <a:p>
                      <a:r>
                        <a:rPr lang="en-IN" dirty="0"/>
                        <a:t>No mentors visible </a:t>
                      </a:r>
                    </a:p>
                  </a:txBody>
                  <a:tcPr/>
                </a:tc>
                <a:tc>
                  <a:txBody>
                    <a:bodyPr/>
                    <a:lstStyle/>
                    <a:p>
                      <a:r>
                        <a:rPr lang="en-IN" dirty="0"/>
                        <a:t>Success</a:t>
                      </a:r>
                    </a:p>
                  </a:txBody>
                  <a:tcPr/>
                </a:tc>
                <a:extLst>
                  <a:ext uri="{0D108BD9-81ED-4DB2-BD59-A6C34878D82A}">
                    <a16:rowId xmlns:a16="http://schemas.microsoft.com/office/drawing/2014/main" xmlns="" val="4121978635"/>
                  </a:ext>
                </a:extLst>
              </a:tr>
            </a:tbl>
          </a:graphicData>
        </a:graphic>
      </p:graphicFrame>
    </p:spTree>
    <p:extLst>
      <p:ext uri="{BB962C8B-B14F-4D97-AF65-F5344CB8AC3E}">
        <p14:creationId xmlns:p14="http://schemas.microsoft.com/office/powerpoint/2010/main" xmlns="" val="1371872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38458-EA9B-41B5-BB29-A78FE1DC14B8}"/>
              </a:ext>
            </a:extLst>
          </p:cNvPr>
          <p:cNvSpPr>
            <a:spLocks noGrp="1"/>
          </p:cNvSpPr>
          <p:nvPr>
            <p:ph type="title"/>
          </p:nvPr>
        </p:nvSpPr>
        <p:spPr/>
        <p:txBody>
          <a:bodyPr>
            <a:normAutofit/>
          </a:bodyPr>
          <a:lstStyle/>
          <a:p>
            <a:r>
              <a:rPr lang="en-US" sz="2800" dirty="0"/>
              <a:t>User-view query :</a:t>
            </a:r>
            <a:endParaRPr lang="en-IN" sz="2800" dirty="0"/>
          </a:p>
        </p:txBody>
      </p:sp>
      <p:sp>
        <p:nvSpPr>
          <p:cNvPr id="3" name="Footer Placeholder 2">
            <a:extLst>
              <a:ext uri="{FF2B5EF4-FFF2-40B4-BE49-F238E27FC236}">
                <a16:creationId xmlns:a16="http://schemas.microsoft.com/office/drawing/2014/main" xmlns="" id="{F238C80B-5E8D-4B29-9857-255FD4B42D8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7">
            <a:extLst>
              <a:ext uri="{FF2B5EF4-FFF2-40B4-BE49-F238E27FC236}">
                <a16:creationId xmlns:a16="http://schemas.microsoft.com/office/drawing/2014/main" xmlns="" id="{86D12AB5-7329-43FB-9B29-4312515434D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1772817"/>
            <a:ext cx="7886700" cy="3995690"/>
          </a:xfrm>
        </p:spPr>
      </p:pic>
    </p:spTree>
    <p:extLst>
      <p:ext uri="{BB962C8B-B14F-4D97-AF65-F5344CB8AC3E}">
        <p14:creationId xmlns:p14="http://schemas.microsoft.com/office/powerpoint/2010/main" xmlns="" val="3804938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D78A1F3-7D00-4747-9FA0-FE9FD77D3A5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graphicFrame>
        <p:nvGraphicFramePr>
          <p:cNvPr id="5" name="Table 9">
            <a:extLst>
              <a:ext uri="{FF2B5EF4-FFF2-40B4-BE49-F238E27FC236}">
                <a16:creationId xmlns:a16="http://schemas.microsoft.com/office/drawing/2014/main" xmlns="" id="{29469C39-1B11-48F4-BED0-8D820BB5FA2A}"/>
              </a:ext>
            </a:extLst>
          </p:cNvPr>
          <p:cNvGraphicFramePr>
            <a:graphicFrameLocks noGrp="1"/>
          </p:cNvGraphicFramePr>
          <p:nvPr>
            <p:ph idx="1"/>
            <p:extLst>
              <p:ext uri="{D42A27DB-BD31-4B8C-83A1-F6EECF244321}">
                <p14:modId xmlns:p14="http://schemas.microsoft.com/office/powerpoint/2010/main" xmlns="" val="1687313759"/>
              </p:ext>
            </p:extLst>
          </p:nvPr>
        </p:nvGraphicFramePr>
        <p:xfrm>
          <a:off x="656109" y="2098200"/>
          <a:ext cx="6254443" cy="3175584"/>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1533259162"/>
                    </a:ext>
                  </a:extLst>
                </a:gridCol>
                <a:gridCol w="1249835">
                  <a:extLst>
                    <a:ext uri="{9D8B030D-6E8A-4147-A177-3AD203B41FA5}">
                      <a16:colId xmlns:a16="http://schemas.microsoft.com/office/drawing/2014/main" xmlns="" val="793831018"/>
                    </a:ext>
                  </a:extLst>
                </a:gridCol>
              </a:tblGrid>
              <a:tr h="370840">
                <a:tc>
                  <a:txBody>
                    <a:bodyPr/>
                    <a:lstStyle/>
                    <a:p>
                      <a:r>
                        <a:rPr lang="en-US" dirty="0"/>
                        <a:t>Test case</a:t>
                      </a:r>
                      <a:endParaRPr lang="en-IN" dirty="0"/>
                    </a:p>
                  </a:txBody>
                  <a:tcPr/>
                </a:tc>
                <a:tc>
                  <a:txBody>
                    <a:bodyPr/>
                    <a:lstStyle/>
                    <a:p>
                      <a:r>
                        <a:rPr lang="en-US" dirty="0"/>
                        <a:t>Description </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370840">
                <a:tc>
                  <a:txBody>
                    <a:bodyPr/>
                    <a:lstStyle/>
                    <a:p>
                      <a:r>
                        <a:rPr lang="en-US" dirty="0"/>
                        <a:t>View query</a:t>
                      </a:r>
                      <a:endParaRPr lang="en-IN" dirty="0"/>
                    </a:p>
                  </a:txBody>
                  <a:tcPr/>
                </a:tc>
                <a:tc>
                  <a:txBody>
                    <a:bodyPr/>
                    <a:lstStyle/>
                    <a:p>
                      <a:r>
                        <a:rPr lang="en-US" dirty="0"/>
                        <a:t>user can view query’s posted by him</a:t>
                      </a:r>
                      <a:endParaRPr lang="en-IN" dirty="0"/>
                    </a:p>
                  </a:txBody>
                  <a:tcPr/>
                </a:tc>
                <a:tc>
                  <a:txBody>
                    <a:bodyPr/>
                    <a:lstStyle/>
                    <a:p>
                      <a:r>
                        <a:rPr lang="en-US" dirty="0"/>
                        <a:t>Delete or view query’s</a:t>
                      </a:r>
                      <a:endParaRPr lang="en-IN" dirty="0"/>
                    </a:p>
                  </a:txBody>
                  <a:tcPr/>
                </a:tc>
                <a:tc>
                  <a:txBody>
                    <a:bodyPr/>
                    <a:lstStyle/>
                    <a:p>
                      <a:r>
                        <a:rPr lang="en-US" dirty="0"/>
                        <a:t>User can view and delete his query’s</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1072464">
                <a:tc>
                  <a:txBody>
                    <a:bodyPr/>
                    <a:lstStyle/>
                    <a:p>
                      <a:r>
                        <a:rPr lang="en-IN" dirty="0"/>
                        <a:t>View query </a:t>
                      </a:r>
                    </a:p>
                  </a:txBody>
                  <a:tcPr/>
                </a:tc>
                <a:tc>
                  <a:txBody>
                    <a:bodyPr/>
                    <a:lstStyle/>
                    <a:p>
                      <a:r>
                        <a:rPr lang="en-IN" dirty="0"/>
                        <a:t>If</a:t>
                      </a:r>
                      <a:r>
                        <a:rPr lang="en-IN" baseline="0" dirty="0"/>
                        <a:t> there no query’s posted</a:t>
                      </a:r>
                      <a:endParaRPr lang="en-IN" dirty="0"/>
                    </a:p>
                  </a:txBody>
                  <a:tcPr/>
                </a:tc>
                <a:tc>
                  <a:txBody>
                    <a:bodyPr/>
                    <a:lstStyle/>
                    <a:p>
                      <a:r>
                        <a:rPr lang="en-IN" dirty="0"/>
                        <a:t>No</a:t>
                      </a:r>
                      <a:r>
                        <a:rPr lang="en-IN" baseline="0" dirty="0"/>
                        <a:t> query’s visible</a:t>
                      </a:r>
                      <a:endParaRPr lang="en-IN" dirty="0"/>
                    </a:p>
                  </a:txBody>
                  <a:tcPr/>
                </a:tc>
                <a:tc>
                  <a:txBody>
                    <a:bodyPr/>
                    <a:lstStyle/>
                    <a:p>
                      <a:r>
                        <a:rPr lang="en-IN" dirty="0"/>
                        <a:t>no query’s visible</a:t>
                      </a:r>
                    </a:p>
                  </a:txBody>
                  <a:tcPr/>
                </a:tc>
                <a:tc>
                  <a:txBody>
                    <a:bodyPr/>
                    <a:lstStyle/>
                    <a:p>
                      <a:r>
                        <a:rPr lang="en-IN" dirty="0"/>
                        <a:t>success</a:t>
                      </a:r>
                    </a:p>
                  </a:txBody>
                  <a:tcPr/>
                </a:tc>
                <a:extLst>
                  <a:ext uri="{0D108BD9-81ED-4DB2-BD59-A6C34878D82A}">
                    <a16:rowId xmlns:a16="http://schemas.microsoft.com/office/drawing/2014/main" xmlns="" val="1107313400"/>
                  </a:ext>
                </a:extLst>
              </a:tr>
            </a:tbl>
          </a:graphicData>
        </a:graphic>
      </p:graphicFrame>
    </p:spTree>
    <p:extLst>
      <p:ext uri="{BB962C8B-B14F-4D97-AF65-F5344CB8AC3E}">
        <p14:creationId xmlns:p14="http://schemas.microsoft.com/office/powerpoint/2010/main" xmlns="" val="2161745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14C53-52F5-48F3-8AED-BD697C3F9134}"/>
              </a:ext>
            </a:extLst>
          </p:cNvPr>
          <p:cNvSpPr>
            <a:spLocks noGrp="1"/>
          </p:cNvSpPr>
          <p:nvPr>
            <p:ph type="title"/>
          </p:nvPr>
        </p:nvSpPr>
        <p:spPr/>
        <p:txBody>
          <a:bodyPr>
            <a:normAutofit/>
          </a:bodyPr>
          <a:lstStyle/>
          <a:p>
            <a:r>
              <a:rPr lang="en-US" sz="2800" dirty="0"/>
              <a:t>User-view article:</a:t>
            </a:r>
            <a:endParaRPr lang="en-IN" sz="2800" dirty="0"/>
          </a:p>
        </p:txBody>
      </p:sp>
      <p:sp>
        <p:nvSpPr>
          <p:cNvPr id="3" name="Footer Placeholder 2">
            <a:extLst>
              <a:ext uri="{FF2B5EF4-FFF2-40B4-BE49-F238E27FC236}">
                <a16:creationId xmlns:a16="http://schemas.microsoft.com/office/drawing/2014/main" xmlns="" id="{29A3AF34-8D12-4F5D-BC26-AE955299853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7">
            <a:extLst>
              <a:ext uri="{FF2B5EF4-FFF2-40B4-BE49-F238E27FC236}">
                <a16:creationId xmlns:a16="http://schemas.microsoft.com/office/drawing/2014/main" xmlns="" id="{658990D6-29C5-4AE0-8199-1A87B0299EA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1690689"/>
            <a:ext cx="7886700" cy="4087187"/>
          </a:xfrm>
        </p:spPr>
      </p:pic>
    </p:spTree>
    <p:extLst>
      <p:ext uri="{BB962C8B-B14F-4D97-AF65-F5344CB8AC3E}">
        <p14:creationId xmlns:p14="http://schemas.microsoft.com/office/powerpoint/2010/main" xmlns="" val="1083653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A0BC988-E482-4512-B95B-ECA8DBBC652F}"/>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graphicFrame>
        <p:nvGraphicFramePr>
          <p:cNvPr id="5" name="Table 9">
            <a:extLst>
              <a:ext uri="{FF2B5EF4-FFF2-40B4-BE49-F238E27FC236}">
                <a16:creationId xmlns:a16="http://schemas.microsoft.com/office/drawing/2014/main" xmlns="" id="{6B0FABA4-ADD9-4605-BBDF-304B99F00DE6}"/>
              </a:ext>
            </a:extLst>
          </p:cNvPr>
          <p:cNvGraphicFramePr>
            <a:graphicFrameLocks noGrp="1"/>
          </p:cNvGraphicFramePr>
          <p:nvPr>
            <p:ph idx="1"/>
            <p:extLst>
              <p:ext uri="{D42A27DB-BD31-4B8C-83A1-F6EECF244321}">
                <p14:modId xmlns:p14="http://schemas.microsoft.com/office/powerpoint/2010/main" xmlns="" val="968640025"/>
              </p:ext>
            </p:extLst>
          </p:nvPr>
        </p:nvGraphicFramePr>
        <p:xfrm>
          <a:off x="628650" y="1825624"/>
          <a:ext cx="6254443" cy="3260736"/>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1920649554"/>
                    </a:ext>
                  </a:extLst>
                </a:gridCol>
                <a:gridCol w="1249835">
                  <a:extLst>
                    <a:ext uri="{9D8B030D-6E8A-4147-A177-3AD203B41FA5}">
                      <a16:colId xmlns:a16="http://schemas.microsoft.com/office/drawing/2014/main" xmlns="" val="793831018"/>
                    </a:ext>
                  </a:extLst>
                </a:gridCol>
              </a:tblGrid>
              <a:tr h="883296">
                <a:tc>
                  <a:txBody>
                    <a:bodyPr/>
                    <a:lstStyle/>
                    <a:p>
                      <a:r>
                        <a:rPr lang="en-US" dirty="0"/>
                        <a:t>Test case</a:t>
                      </a:r>
                      <a:endParaRPr lang="en-IN" dirty="0"/>
                    </a:p>
                  </a:txBody>
                  <a:tcPr/>
                </a:tc>
                <a:tc>
                  <a:txBody>
                    <a:bodyPr/>
                    <a:lstStyle/>
                    <a:p>
                      <a:r>
                        <a:rPr lang="en-IN" dirty="0"/>
                        <a:t>input</a:t>
                      </a:r>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1029538">
                <a:tc>
                  <a:txBody>
                    <a:bodyPr/>
                    <a:lstStyle/>
                    <a:p>
                      <a:r>
                        <a:rPr lang="en-IN" dirty="0"/>
                        <a:t>View</a:t>
                      </a:r>
                      <a:r>
                        <a:rPr lang="en-IN" baseline="0" dirty="0"/>
                        <a:t> article</a:t>
                      </a:r>
                      <a:endParaRPr lang="en-IN" dirty="0"/>
                    </a:p>
                  </a:txBody>
                  <a:tcPr/>
                </a:tc>
                <a:tc>
                  <a:txBody>
                    <a:bodyPr/>
                    <a:lstStyle/>
                    <a:p>
                      <a:r>
                        <a:rPr lang="en-US" dirty="0"/>
                        <a:t>user can view articles</a:t>
                      </a:r>
                      <a:endParaRPr lang="en-IN" dirty="0"/>
                    </a:p>
                  </a:txBody>
                  <a:tcPr/>
                </a:tc>
                <a:tc>
                  <a:txBody>
                    <a:bodyPr/>
                    <a:lstStyle/>
                    <a:p>
                      <a:r>
                        <a:rPr lang="en-US" dirty="0"/>
                        <a:t>View articles </a:t>
                      </a:r>
                      <a:endParaRPr lang="en-IN" dirty="0"/>
                    </a:p>
                  </a:txBody>
                  <a:tcPr/>
                </a:tc>
                <a:tc>
                  <a:txBody>
                    <a:bodyPr/>
                    <a:lstStyle/>
                    <a:p>
                      <a:r>
                        <a:rPr lang="en-US" dirty="0"/>
                        <a:t>View articles , watch if any videos posted</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791370">
                <a:tc>
                  <a:txBody>
                    <a:bodyPr/>
                    <a:lstStyle/>
                    <a:p>
                      <a:r>
                        <a:rPr lang="en-IN" dirty="0"/>
                        <a:t>View article</a:t>
                      </a:r>
                    </a:p>
                  </a:txBody>
                  <a:tcPr/>
                </a:tc>
                <a:tc>
                  <a:txBody>
                    <a:bodyPr/>
                    <a:lstStyle/>
                    <a:p>
                      <a:r>
                        <a:rPr lang="en-IN" dirty="0"/>
                        <a:t>If</a:t>
                      </a:r>
                      <a:r>
                        <a:rPr lang="en-IN" baseline="0" dirty="0"/>
                        <a:t> no articles posted</a:t>
                      </a:r>
                      <a:endParaRPr lang="en-IN" dirty="0"/>
                    </a:p>
                  </a:txBody>
                  <a:tcPr/>
                </a:tc>
                <a:tc>
                  <a:txBody>
                    <a:bodyPr/>
                    <a:lstStyle/>
                    <a:p>
                      <a:r>
                        <a:rPr lang="en-IN" dirty="0"/>
                        <a:t>No article visible</a:t>
                      </a:r>
                    </a:p>
                  </a:txBody>
                  <a:tcPr/>
                </a:tc>
                <a:tc>
                  <a:txBody>
                    <a:bodyPr/>
                    <a:lstStyle/>
                    <a:p>
                      <a:r>
                        <a:rPr lang="en-IN" dirty="0"/>
                        <a:t>No articles visible</a:t>
                      </a:r>
                    </a:p>
                  </a:txBody>
                  <a:tcPr/>
                </a:tc>
                <a:tc>
                  <a:txBody>
                    <a:bodyPr/>
                    <a:lstStyle/>
                    <a:p>
                      <a:r>
                        <a:rPr lang="en-IN" dirty="0"/>
                        <a:t>success</a:t>
                      </a:r>
                    </a:p>
                  </a:txBody>
                  <a:tcPr/>
                </a:tc>
                <a:extLst>
                  <a:ext uri="{0D108BD9-81ED-4DB2-BD59-A6C34878D82A}">
                    <a16:rowId xmlns:a16="http://schemas.microsoft.com/office/drawing/2014/main" xmlns="" val="3430427094"/>
                  </a:ext>
                </a:extLst>
              </a:tr>
            </a:tbl>
          </a:graphicData>
        </a:graphic>
      </p:graphicFrame>
    </p:spTree>
    <p:extLst>
      <p:ext uri="{BB962C8B-B14F-4D97-AF65-F5344CB8AC3E}">
        <p14:creationId xmlns:p14="http://schemas.microsoft.com/office/powerpoint/2010/main" xmlns="" val="506657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FD909-1FB0-4BCF-88BA-C5B4F662FFEC}"/>
              </a:ext>
            </a:extLst>
          </p:cNvPr>
          <p:cNvSpPr>
            <a:spLocks noGrp="1"/>
          </p:cNvSpPr>
          <p:nvPr>
            <p:ph type="title"/>
          </p:nvPr>
        </p:nvSpPr>
        <p:spPr/>
        <p:txBody>
          <a:bodyPr>
            <a:normAutofit/>
          </a:bodyPr>
          <a:lstStyle/>
          <a:p>
            <a:r>
              <a:rPr lang="en-US" sz="2800" dirty="0"/>
              <a:t>Mentor-view query’s:</a:t>
            </a:r>
            <a:endParaRPr lang="en-IN" sz="2800" dirty="0"/>
          </a:p>
        </p:txBody>
      </p:sp>
      <p:sp>
        <p:nvSpPr>
          <p:cNvPr id="3" name="Footer Placeholder 2">
            <a:extLst>
              <a:ext uri="{FF2B5EF4-FFF2-40B4-BE49-F238E27FC236}">
                <a16:creationId xmlns:a16="http://schemas.microsoft.com/office/drawing/2014/main" xmlns="" id="{7647C605-B202-4726-8FD8-C3EE6D84437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1" name="Content Placeholder 8">
            <a:extLst>
              <a:ext uri="{FF2B5EF4-FFF2-40B4-BE49-F238E27FC236}">
                <a16:creationId xmlns:a16="http://schemas.microsoft.com/office/drawing/2014/main" xmlns="" id="{41901717-B308-4071-806F-F005DA16361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1772816"/>
            <a:ext cx="7886700" cy="3996258"/>
          </a:xfrm>
        </p:spPr>
      </p:pic>
    </p:spTree>
    <p:extLst>
      <p:ext uri="{BB962C8B-B14F-4D97-AF65-F5344CB8AC3E}">
        <p14:creationId xmlns:p14="http://schemas.microsoft.com/office/powerpoint/2010/main" xmlns="" val="515816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F7D448D-AB42-43A8-B705-3D80D91C645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graphicFrame>
        <p:nvGraphicFramePr>
          <p:cNvPr id="5" name="Table 9">
            <a:extLst>
              <a:ext uri="{FF2B5EF4-FFF2-40B4-BE49-F238E27FC236}">
                <a16:creationId xmlns:a16="http://schemas.microsoft.com/office/drawing/2014/main" xmlns="" id="{6B3E21DC-4EBF-43DE-BF60-8CDACC8C0D31}"/>
              </a:ext>
            </a:extLst>
          </p:cNvPr>
          <p:cNvGraphicFramePr>
            <a:graphicFrameLocks noGrp="1"/>
          </p:cNvGraphicFramePr>
          <p:nvPr>
            <p:ph idx="1"/>
            <p:extLst>
              <p:ext uri="{D42A27DB-BD31-4B8C-83A1-F6EECF244321}">
                <p14:modId xmlns:p14="http://schemas.microsoft.com/office/powerpoint/2010/main" xmlns="" val="1678280731"/>
              </p:ext>
            </p:extLst>
          </p:nvPr>
        </p:nvGraphicFramePr>
        <p:xfrm>
          <a:off x="628650" y="2132856"/>
          <a:ext cx="6254443" cy="3485184"/>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2073774746"/>
                    </a:ext>
                  </a:extLst>
                </a:gridCol>
                <a:gridCol w="1249835">
                  <a:extLst>
                    <a:ext uri="{9D8B030D-6E8A-4147-A177-3AD203B41FA5}">
                      <a16:colId xmlns:a16="http://schemas.microsoft.com/office/drawing/2014/main" xmlns="" val="793831018"/>
                    </a:ext>
                  </a:extLst>
                </a:gridCol>
              </a:tblGrid>
              <a:tr h="883296">
                <a:tc>
                  <a:txBody>
                    <a:bodyPr/>
                    <a:lstStyle/>
                    <a:p>
                      <a:r>
                        <a:rPr lang="en-US" dirty="0"/>
                        <a:t>Test case</a:t>
                      </a:r>
                      <a:endParaRPr lang="en-IN" dirty="0"/>
                    </a:p>
                  </a:txBody>
                  <a:tcPr/>
                </a:tc>
                <a:tc>
                  <a:txBody>
                    <a:bodyPr/>
                    <a:lstStyle/>
                    <a:p>
                      <a:r>
                        <a:rPr lang="en-IN" dirty="0"/>
                        <a:t>Input</a:t>
                      </a:r>
                      <a:r>
                        <a:rPr lang="en-IN" baseline="0" dirty="0"/>
                        <a:t> </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1080120">
                <a:tc>
                  <a:txBody>
                    <a:bodyPr/>
                    <a:lstStyle/>
                    <a:p>
                      <a:r>
                        <a:rPr lang="en-IN" dirty="0"/>
                        <a:t>View</a:t>
                      </a:r>
                      <a:r>
                        <a:rPr lang="en-IN" baseline="0" dirty="0"/>
                        <a:t> query</a:t>
                      </a:r>
                      <a:endParaRPr lang="en-IN" dirty="0"/>
                    </a:p>
                  </a:txBody>
                  <a:tcPr/>
                </a:tc>
                <a:tc>
                  <a:txBody>
                    <a:bodyPr/>
                    <a:lstStyle/>
                    <a:p>
                      <a:r>
                        <a:rPr lang="en-US" dirty="0"/>
                        <a:t>mentor can see query’s</a:t>
                      </a:r>
                      <a:endParaRPr lang="en-IN" dirty="0"/>
                    </a:p>
                  </a:txBody>
                  <a:tcPr/>
                </a:tc>
                <a:tc>
                  <a:txBody>
                    <a:bodyPr/>
                    <a:lstStyle/>
                    <a:p>
                      <a:r>
                        <a:rPr lang="en-US" dirty="0"/>
                        <a:t>Reply and delete query</a:t>
                      </a:r>
                      <a:endParaRPr lang="en-IN" dirty="0"/>
                    </a:p>
                  </a:txBody>
                  <a:tcPr/>
                </a:tc>
                <a:tc>
                  <a:txBody>
                    <a:bodyPr/>
                    <a:lstStyle/>
                    <a:p>
                      <a:r>
                        <a:rPr lang="en-US" dirty="0"/>
                        <a:t>Can reply and delete  query</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1521768">
                <a:tc>
                  <a:txBody>
                    <a:bodyPr/>
                    <a:lstStyle/>
                    <a:p>
                      <a:r>
                        <a:rPr lang="en-IN" dirty="0"/>
                        <a:t>View</a:t>
                      </a:r>
                      <a:r>
                        <a:rPr lang="en-IN" baseline="0" dirty="0"/>
                        <a:t> query</a:t>
                      </a:r>
                      <a:endParaRPr lang="en-IN" dirty="0"/>
                    </a:p>
                  </a:txBody>
                  <a:tcPr/>
                </a:tc>
                <a:tc>
                  <a:txBody>
                    <a:bodyPr/>
                    <a:lstStyle/>
                    <a:p>
                      <a:r>
                        <a:rPr lang="en-IN" dirty="0"/>
                        <a:t>If no query is posted</a:t>
                      </a:r>
                    </a:p>
                  </a:txBody>
                  <a:tcPr/>
                </a:tc>
                <a:tc>
                  <a:txBody>
                    <a:bodyPr/>
                    <a:lstStyle/>
                    <a:p>
                      <a:r>
                        <a:rPr lang="en-IN" dirty="0"/>
                        <a:t>No query is visible</a:t>
                      </a:r>
                    </a:p>
                  </a:txBody>
                  <a:tcPr/>
                </a:tc>
                <a:tc>
                  <a:txBody>
                    <a:bodyPr/>
                    <a:lstStyle/>
                    <a:p>
                      <a:r>
                        <a:rPr lang="en-IN" dirty="0"/>
                        <a:t>No query is</a:t>
                      </a:r>
                      <a:r>
                        <a:rPr lang="en-IN" baseline="0" dirty="0"/>
                        <a:t> visible</a:t>
                      </a:r>
                      <a:endParaRPr lang="en-IN" dirty="0"/>
                    </a:p>
                  </a:txBody>
                  <a:tcPr/>
                </a:tc>
                <a:tc>
                  <a:txBody>
                    <a:bodyPr/>
                    <a:lstStyle/>
                    <a:p>
                      <a:r>
                        <a:rPr lang="en-IN" dirty="0"/>
                        <a:t>success</a:t>
                      </a:r>
                    </a:p>
                  </a:txBody>
                  <a:tcPr/>
                </a:tc>
                <a:extLst>
                  <a:ext uri="{0D108BD9-81ED-4DB2-BD59-A6C34878D82A}">
                    <a16:rowId xmlns:a16="http://schemas.microsoft.com/office/drawing/2014/main" xmlns="" val="1584107804"/>
                  </a:ext>
                </a:extLst>
              </a:tr>
            </a:tbl>
          </a:graphicData>
        </a:graphic>
      </p:graphicFrame>
    </p:spTree>
    <p:extLst>
      <p:ext uri="{BB962C8B-B14F-4D97-AF65-F5344CB8AC3E}">
        <p14:creationId xmlns:p14="http://schemas.microsoft.com/office/powerpoint/2010/main" xmlns="" val="26825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F8EE3-CD16-44DE-A1FF-83073AAF77AF}"/>
              </a:ext>
            </a:extLst>
          </p:cNvPr>
          <p:cNvSpPr>
            <a:spLocks noGrp="1"/>
          </p:cNvSpPr>
          <p:nvPr>
            <p:ph type="title"/>
          </p:nvPr>
        </p:nvSpPr>
        <p:spPr/>
        <p:txBody>
          <a:bodyPr>
            <a:normAutofit/>
          </a:bodyPr>
          <a:lstStyle/>
          <a:p>
            <a:r>
              <a:rPr lang="en-US" sz="2800" dirty="0"/>
              <a:t>Mentor-Post article:</a:t>
            </a:r>
            <a:endParaRPr lang="en-IN" sz="2800" dirty="0"/>
          </a:p>
        </p:txBody>
      </p:sp>
      <p:graphicFrame>
        <p:nvGraphicFramePr>
          <p:cNvPr id="6" name="Table 9">
            <a:extLst>
              <a:ext uri="{FF2B5EF4-FFF2-40B4-BE49-F238E27FC236}">
                <a16:creationId xmlns:a16="http://schemas.microsoft.com/office/drawing/2014/main" xmlns="" id="{BFDD2AC1-2D55-4F90-8A07-35C0998B2FBC}"/>
              </a:ext>
            </a:extLst>
          </p:cNvPr>
          <p:cNvGraphicFramePr>
            <a:graphicFrameLocks/>
          </p:cNvGraphicFramePr>
          <p:nvPr>
            <p:extLst>
              <p:ext uri="{D42A27DB-BD31-4B8C-83A1-F6EECF244321}">
                <p14:modId xmlns:p14="http://schemas.microsoft.com/office/powerpoint/2010/main" xmlns="" val="3907088723"/>
              </p:ext>
            </p:extLst>
          </p:nvPr>
        </p:nvGraphicFramePr>
        <p:xfrm>
          <a:off x="714348" y="4500570"/>
          <a:ext cx="6254443" cy="1828800"/>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4252412542"/>
                    </a:ext>
                  </a:extLst>
                </a:gridCol>
                <a:gridCol w="1249835">
                  <a:extLst>
                    <a:ext uri="{9D8B030D-6E8A-4147-A177-3AD203B41FA5}">
                      <a16:colId xmlns:a16="http://schemas.microsoft.com/office/drawing/2014/main" xmlns="" val="793831018"/>
                    </a:ext>
                  </a:extLst>
                </a:gridCol>
              </a:tblGrid>
              <a:tr h="370840">
                <a:tc>
                  <a:txBody>
                    <a:bodyPr/>
                    <a:lstStyle/>
                    <a:p>
                      <a:r>
                        <a:rPr lang="en-US" dirty="0"/>
                        <a:t>Test case</a:t>
                      </a:r>
                      <a:endParaRPr lang="en-IN" dirty="0"/>
                    </a:p>
                  </a:txBody>
                  <a:tcPr/>
                </a:tc>
                <a:tc>
                  <a:txBody>
                    <a:bodyPr/>
                    <a:lstStyle/>
                    <a:p>
                      <a:r>
                        <a:rPr lang="en-IN" dirty="0"/>
                        <a:t>Input</a:t>
                      </a:r>
                      <a:r>
                        <a:rPr lang="en-IN" baseline="0" dirty="0"/>
                        <a:t> </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370840">
                <a:tc>
                  <a:txBody>
                    <a:bodyPr/>
                    <a:lstStyle/>
                    <a:p>
                      <a:r>
                        <a:rPr lang="en-IN" dirty="0"/>
                        <a:t>Mentor</a:t>
                      </a:r>
                      <a:r>
                        <a:rPr lang="en-IN" baseline="0" dirty="0"/>
                        <a:t> page</a:t>
                      </a:r>
                      <a:endParaRPr lang="en-IN" dirty="0"/>
                    </a:p>
                  </a:txBody>
                  <a:tcPr/>
                </a:tc>
                <a:tc>
                  <a:txBody>
                    <a:bodyPr/>
                    <a:lstStyle/>
                    <a:p>
                      <a:r>
                        <a:rPr lang="en-US" dirty="0"/>
                        <a:t>mentor can post article</a:t>
                      </a:r>
                      <a:endParaRPr lang="en-IN" dirty="0"/>
                    </a:p>
                  </a:txBody>
                  <a:tcPr/>
                </a:tc>
                <a:tc>
                  <a:txBody>
                    <a:bodyPr/>
                    <a:lstStyle/>
                    <a:p>
                      <a:r>
                        <a:rPr lang="en-US" dirty="0"/>
                        <a:t>Article gets posted and success  displays</a:t>
                      </a:r>
                      <a:endParaRPr lang="en-IN" dirty="0"/>
                    </a:p>
                  </a:txBody>
                  <a:tcPr/>
                </a:tc>
                <a:tc>
                  <a:txBody>
                    <a:bodyPr/>
                    <a:lstStyle/>
                    <a:p>
                      <a:r>
                        <a:rPr lang="en-US" dirty="0"/>
                        <a:t>Article gets posted ,success message</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bl>
          </a:graphicData>
        </a:graphic>
      </p:graphicFrame>
      <p:sp>
        <p:nvSpPr>
          <p:cNvPr id="3" name="Footer Placeholder 2">
            <a:extLst>
              <a:ext uri="{FF2B5EF4-FFF2-40B4-BE49-F238E27FC236}">
                <a16:creationId xmlns:a16="http://schemas.microsoft.com/office/drawing/2014/main" xmlns="" id="{68E5025F-B6B4-43D5-B663-22F5E4E3963A}"/>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3" name="Content Placeholder 12">
            <a:extLst>
              <a:ext uri="{FF2B5EF4-FFF2-40B4-BE49-F238E27FC236}">
                <a16:creationId xmlns:a16="http://schemas.microsoft.com/office/drawing/2014/main" xmlns="" id="{4A23332D-DE8F-4994-B935-B0FF68A3270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28650" y="1628800"/>
            <a:ext cx="7886700" cy="2592289"/>
          </a:xfrm>
        </p:spPr>
      </p:pic>
    </p:spTree>
    <p:extLst>
      <p:ext uri="{BB962C8B-B14F-4D97-AF65-F5344CB8AC3E}">
        <p14:creationId xmlns:p14="http://schemas.microsoft.com/office/powerpoint/2010/main" xmlns="" val="2189934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A7B52-16CB-415F-B4CD-ACB01EDBF56E}"/>
              </a:ext>
            </a:extLst>
          </p:cNvPr>
          <p:cNvSpPr>
            <a:spLocks noGrp="1"/>
          </p:cNvSpPr>
          <p:nvPr>
            <p:ph type="title"/>
          </p:nvPr>
        </p:nvSpPr>
        <p:spPr/>
        <p:txBody>
          <a:bodyPr>
            <a:normAutofit/>
          </a:bodyPr>
          <a:lstStyle/>
          <a:p>
            <a:r>
              <a:rPr lang="en-US" sz="2800" dirty="0"/>
              <a:t>Mentor-view articles:</a:t>
            </a:r>
            <a:endParaRPr lang="en-IN" sz="2800" dirty="0"/>
          </a:p>
        </p:txBody>
      </p:sp>
      <p:sp>
        <p:nvSpPr>
          <p:cNvPr id="3" name="Footer Placeholder 2">
            <a:extLst>
              <a:ext uri="{FF2B5EF4-FFF2-40B4-BE49-F238E27FC236}">
                <a16:creationId xmlns:a16="http://schemas.microsoft.com/office/drawing/2014/main" xmlns="" id="{E46E4DCB-FC16-48E2-90AA-03C0628A5C6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pic>
        <p:nvPicPr>
          <p:cNvPr id="12" name="Content Placeholder 11">
            <a:extLst>
              <a:ext uri="{FF2B5EF4-FFF2-40B4-BE49-F238E27FC236}">
                <a16:creationId xmlns:a16="http://schemas.microsoft.com/office/drawing/2014/main" xmlns="" id="{13A428F7-DC8C-42FD-AFFD-D81770A735D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8650" y="2132856"/>
            <a:ext cx="7886700" cy="3888432"/>
          </a:xfrm>
        </p:spPr>
      </p:pic>
    </p:spTree>
    <p:extLst>
      <p:ext uri="{BB962C8B-B14F-4D97-AF65-F5344CB8AC3E}">
        <p14:creationId xmlns:p14="http://schemas.microsoft.com/office/powerpoint/2010/main" xmlns="" val="299447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B4E2C28-380A-4AAF-BF58-5AD0BC47D72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graphicFrame>
        <p:nvGraphicFramePr>
          <p:cNvPr id="5" name="Table 9">
            <a:extLst>
              <a:ext uri="{FF2B5EF4-FFF2-40B4-BE49-F238E27FC236}">
                <a16:creationId xmlns:a16="http://schemas.microsoft.com/office/drawing/2014/main" xmlns="" id="{70F1CBEC-0248-40B3-8DBA-C769B7C85703}"/>
              </a:ext>
            </a:extLst>
          </p:cNvPr>
          <p:cNvGraphicFramePr>
            <a:graphicFrameLocks noGrp="1"/>
          </p:cNvGraphicFramePr>
          <p:nvPr>
            <p:ph idx="1"/>
            <p:extLst>
              <p:ext uri="{D42A27DB-BD31-4B8C-83A1-F6EECF244321}">
                <p14:modId xmlns:p14="http://schemas.microsoft.com/office/powerpoint/2010/main" xmlns="" val="2408544992"/>
              </p:ext>
            </p:extLst>
          </p:nvPr>
        </p:nvGraphicFramePr>
        <p:xfrm>
          <a:off x="628650" y="1825624"/>
          <a:ext cx="6254443" cy="3557568"/>
        </p:xfrm>
        <a:graphic>
          <a:graphicData uri="http://schemas.openxmlformats.org/drawingml/2006/table">
            <a:tbl>
              <a:tblPr firstRow="1" bandRow="1">
                <a:tableStyleId>{5C22544A-7EE6-4342-B048-85BDC9FD1C3A}</a:tableStyleId>
              </a:tblPr>
              <a:tblGrid>
                <a:gridCol w="1214213">
                  <a:extLst>
                    <a:ext uri="{9D8B030D-6E8A-4147-A177-3AD203B41FA5}">
                      <a16:colId xmlns:a16="http://schemas.microsoft.com/office/drawing/2014/main" xmlns="" val="2033559811"/>
                    </a:ext>
                  </a:extLst>
                </a:gridCol>
                <a:gridCol w="1258013">
                  <a:extLst>
                    <a:ext uri="{9D8B030D-6E8A-4147-A177-3AD203B41FA5}">
                      <a16:colId xmlns:a16="http://schemas.microsoft.com/office/drawing/2014/main" xmlns="" val="4022189236"/>
                    </a:ext>
                  </a:extLst>
                </a:gridCol>
                <a:gridCol w="1266191">
                  <a:extLst>
                    <a:ext uri="{9D8B030D-6E8A-4147-A177-3AD203B41FA5}">
                      <a16:colId xmlns:a16="http://schemas.microsoft.com/office/drawing/2014/main" xmlns="" val="311063280"/>
                    </a:ext>
                  </a:extLst>
                </a:gridCol>
                <a:gridCol w="1266191">
                  <a:extLst>
                    <a:ext uri="{9D8B030D-6E8A-4147-A177-3AD203B41FA5}">
                      <a16:colId xmlns:a16="http://schemas.microsoft.com/office/drawing/2014/main" xmlns="" val="2164634083"/>
                    </a:ext>
                  </a:extLst>
                </a:gridCol>
                <a:gridCol w="1249835">
                  <a:extLst>
                    <a:ext uri="{9D8B030D-6E8A-4147-A177-3AD203B41FA5}">
                      <a16:colId xmlns:a16="http://schemas.microsoft.com/office/drawing/2014/main" xmlns="" val="793831018"/>
                    </a:ext>
                  </a:extLst>
                </a:gridCol>
              </a:tblGrid>
              <a:tr h="883296">
                <a:tc>
                  <a:txBody>
                    <a:bodyPr/>
                    <a:lstStyle/>
                    <a:p>
                      <a:r>
                        <a:rPr lang="en-US" dirty="0"/>
                        <a:t>Test case</a:t>
                      </a:r>
                      <a:endParaRPr lang="en-IN" dirty="0"/>
                    </a:p>
                  </a:txBody>
                  <a:tcPr/>
                </a:tc>
                <a:tc>
                  <a:txBody>
                    <a:bodyPr/>
                    <a:lstStyle/>
                    <a:p>
                      <a:r>
                        <a:rPr lang="en-IN" dirty="0"/>
                        <a:t>input</a:t>
                      </a:r>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Result</a:t>
                      </a:r>
                    </a:p>
                    <a:p>
                      <a:endParaRPr lang="en-IN" dirty="0"/>
                    </a:p>
                  </a:txBody>
                  <a:tcPr/>
                </a:tc>
                <a:extLst>
                  <a:ext uri="{0D108BD9-81ED-4DB2-BD59-A6C34878D82A}">
                    <a16:rowId xmlns:a16="http://schemas.microsoft.com/office/drawing/2014/main" xmlns="" val="3696618124"/>
                  </a:ext>
                </a:extLst>
              </a:tr>
              <a:tr h="1485552">
                <a:tc>
                  <a:txBody>
                    <a:bodyPr/>
                    <a:lstStyle/>
                    <a:p>
                      <a:r>
                        <a:rPr lang="en-IN" dirty="0"/>
                        <a:t>View</a:t>
                      </a:r>
                      <a:r>
                        <a:rPr lang="en-IN" baseline="0" dirty="0"/>
                        <a:t> article</a:t>
                      </a:r>
                      <a:endParaRPr lang="en-IN" dirty="0"/>
                    </a:p>
                  </a:txBody>
                  <a:tcPr/>
                </a:tc>
                <a:tc>
                  <a:txBody>
                    <a:bodyPr/>
                    <a:lstStyle/>
                    <a:p>
                      <a:r>
                        <a:rPr lang="en-US" dirty="0"/>
                        <a:t>mentor can post article</a:t>
                      </a:r>
                      <a:endParaRPr lang="en-IN" dirty="0"/>
                    </a:p>
                  </a:txBody>
                  <a:tcPr/>
                </a:tc>
                <a:tc>
                  <a:txBody>
                    <a:bodyPr/>
                    <a:lstStyle/>
                    <a:p>
                      <a:r>
                        <a:rPr lang="en-US" dirty="0"/>
                        <a:t>Article gets posted and success  displays</a:t>
                      </a:r>
                      <a:endParaRPr lang="en-IN" dirty="0"/>
                    </a:p>
                  </a:txBody>
                  <a:tcPr/>
                </a:tc>
                <a:tc>
                  <a:txBody>
                    <a:bodyPr/>
                    <a:lstStyle/>
                    <a:p>
                      <a:r>
                        <a:rPr lang="en-US" dirty="0"/>
                        <a:t>Article gets posted ,success message</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xmlns="" val="1582266911"/>
                  </a:ext>
                </a:extLst>
              </a:tr>
              <a:tr h="985456">
                <a:tc>
                  <a:txBody>
                    <a:bodyPr/>
                    <a:lstStyle/>
                    <a:p>
                      <a:r>
                        <a:rPr lang="en-IN" dirty="0"/>
                        <a:t>View article</a:t>
                      </a:r>
                    </a:p>
                  </a:txBody>
                  <a:tcPr/>
                </a:tc>
                <a:tc>
                  <a:txBody>
                    <a:bodyPr/>
                    <a:lstStyle/>
                    <a:p>
                      <a:r>
                        <a:rPr lang="en-IN" dirty="0"/>
                        <a:t>Mentor can delete their articles</a:t>
                      </a:r>
                    </a:p>
                  </a:txBody>
                  <a:tcPr/>
                </a:tc>
                <a:tc>
                  <a:txBody>
                    <a:bodyPr/>
                    <a:lstStyle/>
                    <a:p>
                      <a:r>
                        <a:rPr lang="en-IN" dirty="0"/>
                        <a:t>Article deleted</a:t>
                      </a:r>
                    </a:p>
                  </a:txBody>
                  <a:tcPr/>
                </a:tc>
                <a:tc>
                  <a:txBody>
                    <a:bodyPr/>
                    <a:lstStyle/>
                    <a:p>
                      <a:r>
                        <a:rPr lang="en-IN" dirty="0"/>
                        <a:t>Article</a:t>
                      </a:r>
                      <a:r>
                        <a:rPr lang="en-IN" baseline="0" dirty="0"/>
                        <a:t> deleted</a:t>
                      </a:r>
                      <a:endParaRPr lang="en-IN" dirty="0"/>
                    </a:p>
                  </a:txBody>
                  <a:tcPr/>
                </a:tc>
                <a:tc>
                  <a:txBody>
                    <a:bodyPr/>
                    <a:lstStyle/>
                    <a:p>
                      <a:r>
                        <a:rPr lang="en-IN" dirty="0"/>
                        <a:t>success</a:t>
                      </a:r>
                    </a:p>
                  </a:txBody>
                  <a:tcPr/>
                </a:tc>
                <a:extLst>
                  <a:ext uri="{0D108BD9-81ED-4DB2-BD59-A6C34878D82A}">
                    <a16:rowId xmlns:a16="http://schemas.microsoft.com/office/drawing/2014/main" xmlns="" val="3360118603"/>
                  </a:ext>
                </a:extLst>
              </a:tr>
            </a:tbl>
          </a:graphicData>
        </a:graphic>
      </p:graphicFrame>
    </p:spTree>
    <p:extLst>
      <p:ext uri="{BB962C8B-B14F-4D97-AF65-F5344CB8AC3E}">
        <p14:creationId xmlns:p14="http://schemas.microsoft.com/office/powerpoint/2010/main" xmlns="" val="2005005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6E636-643A-4513-9F8C-76F04FD37915}"/>
              </a:ext>
            </a:extLst>
          </p:cNvPr>
          <p:cNvSpPr>
            <a:spLocks noGrp="1"/>
          </p:cNvSpPr>
          <p:nvPr>
            <p:ph type="title"/>
          </p:nvPr>
        </p:nvSpPr>
        <p:spPr/>
        <p:txBody>
          <a:bodyPr/>
          <a:lstStyle/>
          <a:p>
            <a:pPr algn="ctr"/>
            <a:r>
              <a:rPr lang="en-IN" b="1" dirty="0" smtClean="0">
                <a:solidFill>
                  <a:srgbClr val="C00000"/>
                </a:solidFill>
                <a:latin typeface="+mn-lt"/>
              </a:rPr>
              <a:t>PROBLEM STATEMENT</a:t>
            </a:r>
            <a:endParaRPr lang="en-IN" dirty="0">
              <a:latin typeface="+mn-lt"/>
            </a:endParaRPr>
          </a:p>
        </p:txBody>
      </p:sp>
      <p:sp>
        <p:nvSpPr>
          <p:cNvPr id="3" name="Content Placeholder 2">
            <a:extLst>
              <a:ext uri="{FF2B5EF4-FFF2-40B4-BE49-F238E27FC236}">
                <a16:creationId xmlns:a16="http://schemas.microsoft.com/office/drawing/2014/main" xmlns="" id="{9BB906FF-45B8-4627-80D9-48D60458A500}"/>
              </a:ext>
            </a:extLst>
          </p:cNvPr>
          <p:cNvSpPr>
            <a:spLocks noGrp="1"/>
          </p:cNvSpPr>
          <p:nvPr>
            <p:ph idx="1"/>
          </p:nvPr>
        </p:nvSpPr>
        <p:spPr/>
        <p:txBody>
          <a:bodyPr>
            <a:normAutofit/>
          </a:bodyPr>
          <a:lstStyle/>
          <a:p>
            <a:pPr algn="just">
              <a:buNone/>
            </a:pPr>
            <a:r>
              <a:rPr lang="en-US" sz="2400" dirty="0"/>
              <a:t>        </a:t>
            </a:r>
            <a:r>
              <a:rPr lang="en-US" sz="2400" dirty="0" smtClean="0"/>
              <a:t>Students can find teachers that are skilled in different fields. And online mentoring platform development can be a really good idea for your startup since it is what people need. Let's find out more about such platforms and what you need to undertake to create your own mentoring platform.</a:t>
            </a:r>
          </a:p>
          <a:p>
            <a:pPr algn="just">
              <a:buNone/>
            </a:pPr>
            <a:endParaRPr lang="en-US" sz="2400" dirty="0"/>
          </a:p>
          <a:p>
            <a:pPr algn="just">
              <a:buNone/>
            </a:pPr>
            <a:endParaRPr lang="en-US" sz="2400" dirty="0"/>
          </a:p>
        </p:txBody>
      </p:sp>
      <p:sp>
        <p:nvSpPr>
          <p:cNvPr id="4" name="Footer Placeholder 3">
            <a:extLst>
              <a:ext uri="{FF2B5EF4-FFF2-40B4-BE49-F238E27FC236}">
                <a16:creationId xmlns:a16="http://schemas.microsoft.com/office/drawing/2014/main" xmlns="" id="{9B3D4D30-605E-4717-B55F-84A51273D5D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886544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40A13-7357-468E-8DE0-D745B4CB480F}"/>
              </a:ext>
            </a:extLst>
          </p:cNvPr>
          <p:cNvSpPr>
            <a:spLocks noGrp="1"/>
          </p:cNvSpPr>
          <p:nvPr>
            <p:ph type="title"/>
          </p:nvPr>
        </p:nvSpPr>
        <p:spPr>
          <a:xfrm>
            <a:off x="628650" y="365126"/>
            <a:ext cx="7886700" cy="1325563"/>
          </a:xfrm>
        </p:spPr>
        <p:txBody>
          <a:bodyPr/>
          <a:lstStyle/>
          <a:p>
            <a:pPr algn="ctr"/>
            <a:r>
              <a:rPr lang="en-US" b="1" dirty="0">
                <a:solidFill>
                  <a:srgbClr val="C00000"/>
                </a:solidFill>
                <a:latin typeface="+mn-lt"/>
              </a:rPr>
              <a:t>CONCLUSION</a:t>
            </a:r>
            <a:endParaRPr lang="en-IN" b="1" dirty="0">
              <a:solidFill>
                <a:srgbClr val="C00000"/>
              </a:solidFill>
              <a:latin typeface="+mn-lt"/>
            </a:endParaRPr>
          </a:p>
        </p:txBody>
      </p:sp>
      <p:sp>
        <p:nvSpPr>
          <p:cNvPr id="11" name="Content Placeholder 10">
            <a:extLst>
              <a:ext uri="{FF2B5EF4-FFF2-40B4-BE49-F238E27FC236}">
                <a16:creationId xmlns:a16="http://schemas.microsoft.com/office/drawing/2014/main" xmlns="" id="{7371CE09-EBB1-4BD7-95B9-402165562259}"/>
              </a:ext>
            </a:extLst>
          </p:cNvPr>
          <p:cNvSpPr>
            <a:spLocks noGrp="1"/>
          </p:cNvSpPr>
          <p:nvPr>
            <p:ph idx="1"/>
          </p:nvPr>
        </p:nvSpPr>
        <p:spPr/>
        <p:txBody>
          <a:bodyPr/>
          <a:lstStyle/>
          <a:p>
            <a:pPr>
              <a:lnSpc>
                <a:spcPct val="100000"/>
              </a:lnSpc>
            </a:pPr>
            <a:r>
              <a:rPr lang="en-US" sz="2000" dirty="0">
                <a:effectLst/>
                <a:ea typeface="Calibri" panose="020F0502020204030204" pitchFamily="34" charset="0"/>
                <a:cs typeface="Times New Roman" panose="02020603050405020304" pitchFamily="18" charset="0"/>
              </a:rPr>
              <a:t>The proposed application offers startups, entrepreneurs and accelerators a platform for mentoring and coaching success. </a:t>
            </a:r>
          </a:p>
          <a:p>
            <a:pPr>
              <a:lnSpc>
                <a:spcPct val="100000"/>
              </a:lnSpc>
            </a:pPr>
            <a:r>
              <a:rPr lang="en-US" sz="2000" dirty="0">
                <a:effectLst/>
                <a:ea typeface="Calibri" panose="020F0502020204030204" pitchFamily="34" charset="0"/>
                <a:cs typeface="Times New Roman" panose="02020603050405020304" pitchFamily="18" charset="0"/>
              </a:rPr>
              <a:t>Bring your startups and entrepreneurs closer together with the mentoring platform. </a:t>
            </a:r>
          </a:p>
          <a:p>
            <a:pPr>
              <a:lnSpc>
                <a:spcPct val="100000"/>
              </a:lnSpc>
            </a:pPr>
            <a:r>
              <a:rPr lang="en-US" sz="2000" dirty="0">
                <a:effectLst/>
                <a:ea typeface="Calibri" panose="020F0502020204030204" pitchFamily="34" charset="0"/>
                <a:cs typeface="Times New Roman" panose="02020603050405020304" pitchFamily="18" charset="0"/>
              </a:rPr>
              <a:t>Connect experienced mentors with up and coming entrepreneurs and startups.</a:t>
            </a:r>
            <a:endParaRPr lang="en-IN" sz="2000"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3" name="Footer Placeholder 2">
            <a:extLst>
              <a:ext uri="{FF2B5EF4-FFF2-40B4-BE49-F238E27FC236}">
                <a16:creationId xmlns:a16="http://schemas.microsoft.com/office/drawing/2014/main" xmlns="" id="{54457F78-6EA4-4CED-9616-755041205B9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557771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0240"/>
          <p:cNvSpPr txBox="1"/>
          <p:nvPr/>
        </p:nvSpPr>
        <p:spPr>
          <a:xfrm>
            <a:off x="850900" y="1043629"/>
            <a:ext cx="7442200" cy="4020609"/>
          </a:xfrm>
          <a:prstGeom prst="rect">
            <a:avLst/>
          </a:prstGeom>
          <a:noFill/>
          <a:ln w="9525">
            <a:noFill/>
          </a:ln>
        </p:spPr>
        <p:txBody>
          <a:bodyPr wrap="square" lIns="0" tIns="0" rIns="0" bIns="0" anchor="ctr"/>
          <a:lstStyle/>
          <a:p>
            <a:pPr marL="342900" indent="-337820" algn="ctr" defTabSz="457200" hangingPunct="1">
              <a:buClrTx/>
              <a:buSzPct val="100000"/>
              <a:buFontTx/>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altLang="x-none" sz="3200" dirty="0" err="1">
              <a:solidFill>
                <a:srgbClr val="000000"/>
              </a:solidFill>
            </a:endParaRPr>
          </a:p>
          <a:p>
            <a:pPr marL="342900" indent="-337820" algn="ctr" defTabSz="457200" hangingPunct="1">
              <a:buClrTx/>
              <a:buSzPct val="100000"/>
              <a:buFontTx/>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altLang="x-none" sz="8000" b="1" dirty="0">
                <a:solidFill>
                  <a:srgbClr val="C00000"/>
                </a:solidFill>
              </a:rPr>
              <a:t>THANK YOU</a:t>
            </a:r>
          </a:p>
        </p:txBody>
      </p:sp>
      <p:sp>
        <p:nvSpPr>
          <p:cNvPr id="2" name="Footer Placeholder 1">
            <a:extLst>
              <a:ext uri="{FF2B5EF4-FFF2-40B4-BE49-F238E27FC236}">
                <a16:creationId xmlns:a16="http://schemas.microsoft.com/office/drawing/2014/main" xmlns="" id="{152D9464-AC44-4A2E-B9BD-8AA9733058F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itle 5120"/>
          <p:cNvSpPr>
            <a:spLocks noGrp="1"/>
          </p:cNvSpPr>
          <p:nvPr>
            <p:ph type="title"/>
          </p:nvPr>
        </p:nvSpPr>
        <p:spPr>
          <a:xfrm>
            <a:off x="457200" y="274638"/>
            <a:ext cx="8226425" cy="1139825"/>
          </a:xfrm>
        </p:spPr>
        <p:txBody>
          <a:bodyPr wrap="square" lIns="90000" tIns="45000" rIns="90000" bIns="45000" anchor="t">
            <a:normAutofit/>
          </a:bodyPr>
          <a:lstStyle/>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x-none" b="1" dirty="0">
                <a:solidFill>
                  <a:srgbClr val="C00000"/>
                </a:solidFill>
                <a:latin typeface="Calibri" panose="020F0502020204030204" pitchFamily="34" charset="0"/>
                <a:cs typeface="Calibri" panose="020F0502020204030204" pitchFamily="34" charset="0"/>
              </a:rPr>
              <a:t> </a:t>
            </a:r>
            <a:r>
              <a:rPr lang="en-IN" altLang="x-none" b="1" dirty="0" smtClean="0">
                <a:solidFill>
                  <a:srgbClr val="C00000"/>
                </a:solidFill>
                <a:latin typeface="Calibri" panose="020F0502020204030204" pitchFamily="34" charset="0"/>
                <a:cs typeface="Calibri" panose="020F0502020204030204" pitchFamily="34" charset="0"/>
              </a:rPr>
              <a:t>OBJECTIVE</a:t>
            </a:r>
            <a:endParaRPr lang="en-US" altLang="x-none" b="1" dirty="0">
              <a:solidFill>
                <a:srgbClr val="C00000"/>
              </a:solidFill>
              <a:latin typeface="Calibri" panose="020F0502020204030204" pitchFamily="34" charset="0"/>
              <a:cs typeface="Calibri" panose="020F0502020204030204" pitchFamily="34" charset="0"/>
            </a:endParaRPr>
          </a:p>
        </p:txBody>
      </p:sp>
      <p:sp>
        <p:nvSpPr>
          <p:cNvPr id="5122" name="Text Placeholder 5121"/>
          <p:cNvSpPr>
            <a:spLocks noGrp="1"/>
          </p:cNvSpPr>
          <p:nvPr>
            <p:ph idx="1"/>
          </p:nvPr>
        </p:nvSpPr>
        <p:spPr>
          <a:xfrm>
            <a:off x="457200" y="1428736"/>
            <a:ext cx="8226425" cy="4755335"/>
          </a:xfrm>
        </p:spPr>
        <p:txBody>
          <a:bodyPr wrap="square" lIns="90000" tIns="45000" rIns="90000" bIns="45000" anchor="t">
            <a:normAutofit/>
          </a:bodyPr>
          <a:lstStyle/>
          <a:p>
            <a:pPr>
              <a:defRPr/>
            </a:pPr>
            <a:r>
              <a:rPr lang="en-US" sz="2000" dirty="0" smtClean="0"/>
              <a:t>Outcome Intelligence Capture essential outcomes in real-time from all the mentorships in your mentoring groups. </a:t>
            </a:r>
          </a:p>
          <a:p>
            <a:pPr>
              <a:defRPr/>
            </a:pPr>
            <a:r>
              <a:rPr lang="en-US" sz="2000" dirty="0" smtClean="0"/>
              <a:t>Skills development outcomes show how mentees developed from pre-mentorship to post-mentorship. </a:t>
            </a:r>
          </a:p>
          <a:p>
            <a:pPr>
              <a:defRPr/>
            </a:pPr>
            <a:r>
              <a:rPr lang="en-US" sz="2000" dirty="0" smtClean="0"/>
              <a:t>Mentor Pitch compiles Mentoring Outcome Intelligence™ which includes metrics on each individual mentoring relationships and total group outcomes. </a:t>
            </a:r>
          </a:p>
          <a:p>
            <a:pPr algn="just" defTabSz="457200">
              <a:lnSpc>
                <a:spcPct val="120000"/>
              </a:lnSpc>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endParaRPr lang="en-US" altLang="x-none" sz="2200" dirty="0">
              <a:solidFill>
                <a:schemeClr val="accent1">
                  <a:lumMod val="75000"/>
                </a:schemeClr>
              </a:solidFill>
              <a:latin typeface="Comic Sans MS" panose="030F0702030302020204" charset="0"/>
              <a:cs typeface="Comic Sans MS" panose="030F0702030302020204" charset="0"/>
            </a:endParaRPr>
          </a:p>
        </p:txBody>
      </p:sp>
      <p:sp>
        <p:nvSpPr>
          <p:cNvPr id="2" name="Footer Placeholder 1">
            <a:extLst>
              <a:ext uri="{FF2B5EF4-FFF2-40B4-BE49-F238E27FC236}">
                <a16:creationId xmlns:a16="http://schemas.microsoft.com/office/drawing/2014/main" xmlns="" id="{6F1B2A20-6E03-47EE-BF86-9082CFD21F8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latin typeface="+mn-lt"/>
              </a:rPr>
              <a:t>EXISTING SYSTEM</a:t>
            </a:r>
            <a:endParaRPr lang="en-US" b="1" dirty="0">
              <a:solidFill>
                <a:srgbClr val="C00000"/>
              </a:solidFill>
              <a:latin typeface="+mn-lt"/>
            </a:endParaRPr>
          </a:p>
        </p:txBody>
      </p:sp>
      <p:sp>
        <p:nvSpPr>
          <p:cNvPr id="3" name="Content Placeholder 2"/>
          <p:cNvSpPr>
            <a:spLocks noGrp="1"/>
          </p:cNvSpPr>
          <p:nvPr>
            <p:ph idx="1"/>
          </p:nvPr>
        </p:nvSpPr>
        <p:spPr/>
        <p:txBody>
          <a:bodyPr/>
          <a:lstStyle/>
          <a:p>
            <a:pPr marL="228600" lvl="1">
              <a:spcBef>
                <a:spcPts val="1000"/>
              </a:spcBef>
            </a:pPr>
            <a:r>
              <a:rPr lang="en-US" dirty="0"/>
              <a:t>Entrepreneur has to be discovers a problem or identifies an opportunity that has a business potential. </a:t>
            </a:r>
          </a:p>
          <a:p>
            <a:pPr marL="228600" lvl="1">
              <a:spcBef>
                <a:spcPts val="1000"/>
              </a:spcBef>
            </a:pPr>
            <a:r>
              <a:rPr lang="en-US" dirty="0"/>
              <a:t>Mentorship support for entrepreneur is still challenging for entrepreneur, because includes lot of stages to analyze the Concept or idea. </a:t>
            </a:r>
          </a:p>
          <a:p>
            <a:pPr marL="228600" lvl="1">
              <a:spcBef>
                <a:spcPts val="1000"/>
              </a:spcBef>
            </a:pPr>
            <a:r>
              <a:rPr lang="en-US" dirty="0"/>
              <a:t>Currently There is not any single platform which will helps to connect multiple stages of business lifecycle for Startup.</a:t>
            </a:r>
          </a:p>
          <a:p>
            <a:pPr marL="228600" lvl="1">
              <a:spcBef>
                <a:spcPts val="1000"/>
              </a:spcBef>
              <a:buNone/>
            </a:pPr>
            <a:endParaRPr lang="en-US" dirty="0"/>
          </a:p>
          <a:p>
            <a:endParaRPr lang="en-US" dirty="0"/>
          </a:p>
        </p:txBody>
      </p:sp>
      <p:sp>
        <p:nvSpPr>
          <p:cNvPr id="4" name="Footer Placeholder 3">
            <a:extLst>
              <a:ext uri="{FF2B5EF4-FFF2-40B4-BE49-F238E27FC236}">
                <a16:creationId xmlns:a16="http://schemas.microsoft.com/office/drawing/2014/main" xmlns="" id="{2C0494C8-E16B-4225-8E19-B3254FAC57D5}"/>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7168"/>
          <p:cNvSpPr txBox="1"/>
          <p:nvPr/>
        </p:nvSpPr>
        <p:spPr>
          <a:xfrm>
            <a:off x="457199" y="1268664"/>
            <a:ext cx="8390465" cy="4589145"/>
          </a:xfrm>
          <a:prstGeom prst="rect">
            <a:avLst/>
          </a:prstGeom>
          <a:noFill/>
          <a:ln w="9525">
            <a:noFill/>
          </a:ln>
        </p:spPr>
        <p:txBody>
          <a:bodyPr wrap="square" lIns="90000" tIns="45000" rIns="90000" bIns="45000" anchor="t"/>
          <a:lstStyle/>
          <a:p>
            <a:pPr marL="342900" indent="-342900" algn="just">
              <a:lnSpc>
                <a:spcPct val="110000"/>
              </a:lnSpc>
              <a:buFont typeface="Arial" pitchFamily="34" charset="0"/>
              <a:buChar char="•"/>
            </a:pPr>
            <a:r>
              <a:rPr lang="en-US" sz="2400" dirty="0"/>
              <a:t>Entrepreneur also get benefit from this proposed application.</a:t>
            </a:r>
          </a:p>
          <a:p>
            <a:pPr marL="342900" indent="-342900" algn="just">
              <a:lnSpc>
                <a:spcPct val="110000"/>
              </a:lnSpc>
              <a:buFont typeface="Arial" pitchFamily="34" charset="0"/>
              <a:buChar char="•"/>
            </a:pPr>
            <a:r>
              <a:rPr lang="en-US" sz="2400" dirty="0"/>
              <a:t>It is expanding the convenience of online mentorship platforms by allowing users to filter for their specific needs. </a:t>
            </a:r>
          </a:p>
          <a:p>
            <a:pPr marL="342900" indent="-342900" algn="just">
              <a:lnSpc>
                <a:spcPct val="110000"/>
              </a:lnSpc>
              <a:buFont typeface="Arial" pitchFamily="34" charset="0"/>
              <a:buChar char="•"/>
            </a:pPr>
            <a:r>
              <a:rPr lang="en-US" sz="2400" dirty="0"/>
              <a:t>It receive answers on-demand from anywhere in the world, via any communication platform. </a:t>
            </a:r>
          </a:p>
          <a:p>
            <a:pPr marL="342900" indent="-342900" algn="just">
              <a:lnSpc>
                <a:spcPct val="110000"/>
              </a:lnSpc>
            </a:pPr>
            <a:endParaRPr lang="en-US" sz="2400" dirty="0">
              <a:latin typeface="Calibri" panose="020F0502020204030204" pitchFamily="34" charset="0"/>
              <a:cs typeface="Calibri" panose="020F0502020204030204" pitchFamily="34" charset="0"/>
            </a:endParaRPr>
          </a:p>
          <a:p>
            <a:pPr marL="1135380" indent="-342900" algn="just" defTabSz="457200" hangingPunct="1">
              <a:lnSpc>
                <a:spcPct val="90000"/>
              </a:lnSpc>
              <a:spcAft>
                <a:spcPts val="1425"/>
              </a:spcAft>
              <a:buSzPct val="100000"/>
              <a:buFont typeface="Wingdings" panose="05000000000000000000" charset="0"/>
              <a:buChar char="Ø"/>
              <a:tabLst>
                <a:tab pos="1341755" algn="l"/>
                <a:tab pos="1798955" algn="l"/>
                <a:tab pos="2256155" algn="l"/>
                <a:tab pos="2713355" algn="l"/>
                <a:tab pos="3170555" algn="l"/>
                <a:tab pos="3627755" algn="l"/>
                <a:tab pos="4084955" algn="l"/>
                <a:tab pos="4542155" algn="l"/>
                <a:tab pos="4999355" algn="l"/>
                <a:tab pos="5456555" algn="l"/>
                <a:tab pos="5913755" algn="l"/>
                <a:tab pos="6370955" algn="l"/>
                <a:tab pos="6828155" algn="l"/>
                <a:tab pos="7285355" algn="l"/>
                <a:tab pos="7742555" algn="l"/>
                <a:tab pos="8199755" algn="l"/>
                <a:tab pos="8656955" algn="l"/>
                <a:tab pos="9114155" algn="l"/>
                <a:tab pos="9571355" algn="l"/>
                <a:tab pos="10028555" algn="l"/>
                <a:tab pos="10485755" algn="l"/>
              </a:tabLst>
            </a:pPr>
            <a:endParaRPr lang="en-US" altLang="x-none" sz="2200" dirty="0">
              <a:solidFill>
                <a:schemeClr val="accent1">
                  <a:lumMod val="75000"/>
                </a:schemeClr>
              </a:solidFill>
              <a:latin typeface="Comic Sans MS" panose="030F0702030302020204" charset="0"/>
              <a:cs typeface="Comic Sans MS" panose="030F0702030302020204" charset="0"/>
            </a:endParaRPr>
          </a:p>
        </p:txBody>
      </p:sp>
      <p:sp>
        <p:nvSpPr>
          <p:cNvPr id="7170" name="Text Box 7169"/>
          <p:cNvSpPr txBox="1"/>
          <p:nvPr/>
        </p:nvSpPr>
        <p:spPr>
          <a:xfrm>
            <a:off x="457200" y="274955"/>
            <a:ext cx="8486775" cy="1143000"/>
          </a:xfrm>
          <a:prstGeom prst="rect">
            <a:avLst/>
          </a:prstGeom>
          <a:noFill/>
          <a:ln w="9525">
            <a:noFill/>
          </a:ln>
        </p:spPr>
        <p:txBody>
          <a:bodyPr wrap="square" lIns="90000" tIns="45000" rIns="90000" bIns="45000" anchor="t"/>
          <a:lstStyle/>
          <a:p>
            <a:pPr algn="ctr" defTabSz="457200" hangingPunct="1">
              <a:lnSpc>
                <a:spcPct val="100000"/>
              </a:lnSpc>
              <a:buClrTx/>
              <a:buSzPct val="100000"/>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a:solidFill>
                  <a:srgbClr val="C00000"/>
                </a:solidFill>
                <a:latin typeface="Calibri" panose="020F0502020204030204" pitchFamily="34" charset="0"/>
                <a:cs typeface="Calibri" panose="020F0502020204030204" pitchFamily="34" charset="0"/>
              </a:rPr>
              <a:t>PROPOSED SYSTEM</a:t>
            </a:r>
          </a:p>
        </p:txBody>
      </p:sp>
      <p:sp>
        <p:nvSpPr>
          <p:cNvPr id="2" name="Footer Placeholder 1">
            <a:extLst>
              <a:ext uri="{FF2B5EF4-FFF2-40B4-BE49-F238E27FC236}">
                <a16:creationId xmlns:a16="http://schemas.microsoft.com/office/drawing/2014/main" xmlns="" id="{84438644-152D-47A5-9D45-F4CB672869C4}"/>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5E4D9-FFCB-48C7-B286-CE8B15D043CF}"/>
              </a:ext>
            </a:extLst>
          </p:cNvPr>
          <p:cNvSpPr>
            <a:spLocks noGrp="1"/>
          </p:cNvSpPr>
          <p:nvPr>
            <p:ph type="title"/>
          </p:nvPr>
        </p:nvSpPr>
        <p:spPr/>
        <p:txBody>
          <a:bodyPr/>
          <a:lstStyle/>
          <a:p>
            <a:pPr algn="ctr"/>
            <a:r>
              <a:rPr lang="en-IN" b="1" dirty="0" smtClean="0">
                <a:solidFill>
                  <a:srgbClr val="C00000"/>
                </a:solidFill>
                <a:latin typeface="+mn-lt"/>
              </a:rPr>
              <a:t>WORK FLOW</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xmlns="" id="{279E667B-EE0D-4C80-95E8-DA365F63D819}"/>
              </a:ext>
            </a:extLst>
          </p:cNvPr>
          <p:cNvSpPr>
            <a:spLocks noGrp="1"/>
          </p:cNvSpPr>
          <p:nvPr>
            <p:ph idx="1"/>
          </p:nvPr>
        </p:nvSpPr>
        <p:spPr/>
        <p:txBody>
          <a:bodyPr>
            <a:normAutofit/>
          </a:bodyPr>
          <a:lstStyle/>
          <a:p>
            <a:pPr marL="0" indent="0">
              <a:buNone/>
            </a:pPr>
            <a:endParaRPr lang="en-IN" sz="3600" u="sng" dirty="0"/>
          </a:p>
        </p:txBody>
      </p:sp>
      <p:sp>
        <p:nvSpPr>
          <p:cNvPr id="12" name="Rectangle 11"/>
          <p:cNvSpPr/>
          <p:nvPr/>
        </p:nvSpPr>
        <p:spPr>
          <a:xfrm>
            <a:off x="2571736" y="2500306"/>
            <a:ext cx="2428892" cy="335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Mentoring start-ups</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US" dirty="0"/>
          </a:p>
        </p:txBody>
      </p:sp>
      <p:sp>
        <p:nvSpPr>
          <p:cNvPr id="13" name="TextBox 12"/>
          <p:cNvSpPr txBox="1"/>
          <p:nvPr/>
        </p:nvSpPr>
        <p:spPr>
          <a:xfrm>
            <a:off x="1000100" y="3143248"/>
            <a:ext cx="785818" cy="369332"/>
          </a:xfrm>
          <a:prstGeom prst="rect">
            <a:avLst/>
          </a:prstGeom>
          <a:noFill/>
        </p:spPr>
        <p:txBody>
          <a:bodyPr wrap="square" rtlCol="0">
            <a:spAutoFit/>
          </a:bodyPr>
          <a:lstStyle/>
          <a:p>
            <a:r>
              <a:rPr lang="en-IN" dirty="0"/>
              <a:t>User</a:t>
            </a:r>
            <a:endParaRPr lang="en-US" dirty="0"/>
          </a:p>
        </p:txBody>
      </p:sp>
      <p:sp>
        <p:nvSpPr>
          <p:cNvPr id="14" name="TextBox 13"/>
          <p:cNvSpPr txBox="1"/>
          <p:nvPr/>
        </p:nvSpPr>
        <p:spPr>
          <a:xfrm>
            <a:off x="857224" y="4071942"/>
            <a:ext cx="928694" cy="369332"/>
          </a:xfrm>
          <a:prstGeom prst="rect">
            <a:avLst/>
          </a:prstGeom>
          <a:noFill/>
        </p:spPr>
        <p:txBody>
          <a:bodyPr wrap="square" rtlCol="0">
            <a:spAutoFit/>
          </a:bodyPr>
          <a:lstStyle/>
          <a:p>
            <a:r>
              <a:rPr lang="en-IN" dirty="0"/>
              <a:t>Mentor</a:t>
            </a:r>
            <a:endParaRPr lang="en-US" dirty="0"/>
          </a:p>
        </p:txBody>
      </p:sp>
      <p:sp>
        <p:nvSpPr>
          <p:cNvPr id="16" name="TextBox 15"/>
          <p:cNvSpPr txBox="1"/>
          <p:nvPr/>
        </p:nvSpPr>
        <p:spPr>
          <a:xfrm>
            <a:off x="928662" y="5072074"/>
            <a:ext cx="857256" cy="369332"/>
          </a:xfrm>
          <a:prstGeom prst="rect">
            <a:avLst/>
          </a:prstGeom>
          <a:noFill/>
        </p:spPr>
        <p:txBody>
          <a:bodyPr wrap="square" rtlCol="0">
            <a:spAutoFit/>
          </a:bodyPr>
          <a:lstStyle/>
          <a:p>
            <a:r>
              <a:rPr lang="en-IN" dirty="0"/>
              <a:t>Admin</a:t>
            </a:r>
          </a:p>
        </p:txBody>
      </p:sp>
      <p:sp>
        <p:nvSpPr>
          <p:cNvPr id="27" name="Right Arrow 26"/>
          <p:cNvSpPr/>
          <p:nvPr/>
        </p:nvSpPr>
        <p:spPr>
          <a:xfrm>
            <a:off x="1928794" y="321468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1928794" y="4143380"/>
            <a:ext cx="428628"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000232" y="514351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786050" y="3143248"/>
            <a:ext cx="1928826" cy="642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b="1" dirty="0"/>
              <a:t>     </a:t>
            </a:r>
          </a:p>
          <a:p>
            <a:pPr lvl="0"/>
            <a:r>
              <a:rPr lang="en-US" sz="1000" b="1" dirty="0">
                <a:solidFill>
                  <a:schemeClr val="tx1"/>
                </a:solidFill>
              </a:rPr>
              <a:t>Login , Search Mentors, Send Query, View Query's,  Delete Query's, View Articles</a:t>
            </a:r>
            <a:endParaRPr lang="en-US" sz="1000" dirty="0">
              <a:solidFill>
                <a:schemeClr val="tx1"/>
              </a:solidFill>
            </a:endParaRPr>
          </a:p>
          <a:p>
            <a:pPr algn="ctr"/>
            <a:endParaRPr lang="en-US" dirty="0">
              <a:solidFill>
                <a:schemeClr val="tx1"/>
              </a:solidFill>
            </a:endParaRPr>
          </a:p>
        </p:txBody>
      </p:sp>
      <p:sp>
        <p:nvSpPr>
          <p:cNvPr id="33" name="Left-Right Arrow 32"/>
          <p:cNvSpPr/>
          <p:nvPr/>
        </p:nvSpPr>
        <p:spPr>
          <a:xfrm>
            <a:off x="5072066" y="3714752"/>
            <a:ext cx="1143008" cy="7143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6215074" y="3214686"/>
            <a:ext cx="1071570" cy="17145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a:p>
            <a:pPr algn="ctr"/>
            <a:r>
              <a:rPr lang="en-IN" dirty="0"/>
              <a:t>My SQL</a:t>
            </a:r>
            <a:endParaRPr lang="en-US" dirty="0"/>
          </a:p>
        </p:txBody>
      </p:sp>
      <p:sp>
        <p:nvSpPr>
          <p:cNvPr id="35" name="Rounded Rectangle 34"/>
          <p:cNvSpPr/>
          <p:nvPr/>
        </p:nvSpPr>
        <p:spPr>
          <a:xfrm>
            <a:off x="2786050" y="4071942"/>
            <a:ext cx="1928826" cy="71438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b="1" dirty="0">
              <a:solidFill>
                <a:schemeClr val="tx1"/>
              </a:solidFill>
              <a:latin typeface="Verdana" pitchFamily="34" charset="0"/>
              <a:ea typeface="Calibri" pitchFamily="34" charset="0"/>
              <a:cs typeface="Times New Roman" pitchFamily="18" charset="0"/>
            </a:endParaRPr>
          </a:p>
          <a:p>
            <a:pPr lvl="0" algn="ctr"/>
            <a:endParaRPr lang="en-US" sz="900" b="1" dirty="0">
              <a:solidFill>
                <a:schemeClr val="tx1"/>
              </a:solidFill>
              <a:latin typeface="Verdana" pitchFamily="34" charset="0"/>
              <a:ea typeface="Calibri" pitchFamily="34" charset="0"/>
              <a:cs typeface="Times New Roman" pitchFamily="18" charset="0"/>
            </a:endParaRPr>
          </a:p>
          <a:p>
            <a:pPr lvl="0" algn="ctr"/>
            <a:r>
              <a:rPr lang="en-US" sz="900" b="1" dirty="0">
                <a:solidFill>
                  <a:schemeClr val="tx1"/>
                </a:solidFill>
                <a:latin typeface="Verdana" pitchFamily="34" charset="0"/>
                <a:ea typeface="Calibri" pitchFamily="34" charset="0"/>
                <a:cs typeface="Times New Roman" pitchFamily="18" charset="0"/>
              </a:rPr>
              <a:t>Login</a:t>
            </a:r>
          </a:p>
          <a:p>
            <a:pPr lvl="0" algn="ctr"/>
            <a:r>
              <a:rPr lang="en-US" sz="900" b="1" dirty="0">
                <a:solidFill>
                  <a:schemeClr val="tx1"/>
                </a:solidFill>
                <a:latin typeface="Verdana" pitchFamily="34" charset="0"/>
                <a:ea typeface="Calibri" pitchFamily="34" charset="0"/>
                <a:cs typeface="Times New Roman" pitchFamily="18" charset="0"/>
              </a:rPr>
              <a:t>Post Articles</a:t>
            </a:r>
            <a:r>
              <a:rPr lang="en-US" sz="900" dirty="0">
                <a:latin typeface="Arial" pitchFamily="34" charset="0"/>
                <a:ea typeface="Calibri" pitchFamily="34" charset="0"/>
                <a:cs typeface="Arial" pitchFamily="34" charset="0"/>
              </a:rPr>
              <a:t>, </a:t>
            </a:r>
            <a:r>
              <a:rPr lang="en-US" sz="900" b="1" dirty="0">
                <a:solidFill>
                  <a:schemeClr val="tx1"/>
                </a:solidFill>
                <a:latin typeface="Verdana" pitchFamily="34" charset="0"/>
                <a:ea typeface="Calibri" pitchFamily="34" charset="0"/>
                <a:cs typeface="Times New Roman" pitchFamily="18" charset="0"/>
              </a:rPr>
              <a:t>View Articles</a:t>
            </a:r>
            <a:r>
              <a:rPr lang="en-US" sz="900" b="1" dirty="0">
                <a:solidFill>
                  <a:schemeClr val="tx1"/>
                </a:solidFill>
                <a:latin typeface="Arial" pitchFamily="34" charset="0"/>
                <a:ea typeface="Calibri" pitchFamily="34" charset="0"/>
                <a:cs typeface="Arial" pitchFamily="34" charset="0"/>
              </a:rPr>
              <a:t>, </a:t>
            </a:r>
            <a:r>
              <a:rPr lang="en-US" sz="900" b="1" dirty="0">
                <a:solidFill>
                  <a:schemeClr val="tx1"/>
                </a:solidFill>
                <a:latin typeface="Verdana" pitchFamily="34" charset="0"/>
                <a:ea typeface="Calibri" pitchFamily="34" charset="0"/>
                <a:cs typeface="Times New Roman" pitchFamily="18" charset="0"/>
              </a:rPr>
              <a:t>Delete Articles</a:t>
            </a:r>
            <a:r>
              <a:rPr lang="en-US" sz="900" dirty="0">
                <a:latin typeface="Arial" pitchFamily="34" charset="0"/>
                <a:ea typeface="Calibri" pitchFamily="34" charset="0"/>
                <a:cs typeface="Arial" pitchFamily="34" charset="0"/>
              </a:rPr>
              <a:t>, </a:t>
            </a:r>
            <a:r>
              <a:rPr lang="en-US" sz="900" b="1" dirty="0">
                <a:solidFill>
                  <a:schemeClr val="tx1"/>
                </a:solidFill>
                <a:latin typeface="Verdana" pitchFamily="34" charset="0"/>
                <a:ea typeface="Calibri" pitchFamily="34" charset="0"/>
                <a:cs typeface="Times New Roman" pitchFamily="18" charset="0"/>
              </a:rPr>
              <a:t>View Query</a:t>
            </a:r>
            <a:r>
              <a:rPr lang="en-US" sz="900" b="1" dirty="0">
                <a:solidFill>
                  <a:schemeClr val="tx1"/>
                </a:solidFill>
                <a:ea typeface="Calibri" pitchFamily="34" charset="0"/>
                <a:cs typeface="Times New Roman" pitchFamily="18" charset="0"/>
              </a:rPr>
              <a:t>’</a:t>
            </a:r>
            <a:r>
              <a:rPr lang="en-US" sz="900" b="1" dirty="0">
                <a:solidFill>
                  <a:schemeClr val="tx1"/>
                </a:solidFill>
                <a:latin typeface="Verdana" pitchFamily="34" charset="0"/>
                <a:ea typeface="Calibri" pitchFamily="34" charset="0"/>
                <a:cs typeface="Times New Roman" pitchFamily="18" charset="0"/>
              </a:rPr>
              <a:t>s, Reply Query’s</a:t>
            </a:r>
            <a:r>
              <a:rPr lang="en-US" sz="900" dirty="0">
                <a:solidFill>
                  <a:schemeClr val="tx1"/>
                </a:solidFill>
                <a:latin typeface="Arial" pitchFamily="34" charset="0"/>
                <a:cs typeface="Arial" pitchFamily="34" charset="0"/>
              </a:rPr>
              <a:t> </a:t>
            </a:r>
          </a:p>
          <a:p>
            <a:pPr algn="ctr"/>
            <a:endParaRPr lang="en-US" dirty="0"/>
          </a:p>
        </p:txBody>
      </p:sp>
      <p:sp>
        <p:nvSpPr>
          <p:cNvPr id="36" name="Rounded Rectangle 35"/>
          <p:cNvSpPr/>
          <p:nvPr/>
        </p:nvSpPr>
        <p:spPr>
          <a:xfrm>
            <a:off x="2857488" y="5072074"/>
            <a:ext cx="1857388" cy="5715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Login , View mentors, activate or de activated mentors</a:t>
            </a:r>
            <a:endParaRPr lang="en-US" sz="1100" b="1" dirty="0">
              <a:solidFill>
                <a:schemeClr val="tx1"/>
              </a:solidFill>
            </a:endParaRPr>
          </a:p>
        </p:txBody>
      </p:sp>
      <p:sp>
        <p:nvSpPr>
          <p:cNvPr id="4" name="Footer Placeholder 3">
            <a:extLst>
              <a:ext uri="{FF2B5EF4-FFF2-40B4-BE49-F238E27FC236}">
                <a16:creationId xmlns:a16="http://schemas.microsoft.com/office/drawing/2014/main" xmlns="" id="{3D88A002-9838-405B-908F-D8D73993F69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2191002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3D8376-970A-440F-8626-D694C2A7D6DB}"/>
              </a:ext>
            </a:extLst>
          </p:cNvPr>
          <p:cNvSpPr>
            <a:spLocks noGrp="1"/>
          </p:cNvSpPr>
          <p:nvPr>
            <p:ph idx="1"/>
          </p:nvPr>
        </p:nvSpPr>
        <p:spPr/>
        <p:txBody>
          <a:bodyPr>
            <a:normAutofit/>
          </a:bodyPr>
          <a:lstStyle/>
          <a:p>
            <a:r>
              <a:rPr lang="en-US" sz="3600" u="sng" dirty="0"/>
              <a:t>Technical Architecture: </a:t>
            </a:r>
          </a:p>
          <a:p>
            <a:pPr marL="0" indent="0">
              <a:buNone/>
            </a:pPr>
            <a:endParaRPr lang="en-IN" sz="3600" u="sng" dirty="0"/>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7" name="Picture 6" descr="technical arch"/>
          <p:cNvPicPr>
            <a:picLocks noChangeAspect="1" noChangeArrowheads="1"/>
          </p:cNvPicPr>
          <p:nvPr/>
        </p:nvPicPr>
        <p:blipFill>
          <a:blip r:embed="rId2"/>
          <a:srcRect/>
          <a:stretch>
            <a:fillRect/>
          </a:stretch>
        </p:blipFill>
        <p:spPr bwMode="auto">
          <a:xfrm>
            <a:off x="1500166" y="3071810"/>
            <a:ext cx="6553200" cy="2819400"/>
          </a:xfrm>
          <a:prstGeom prst="rect">
            <a:avLst/>
          </a:prstGeom>
          <a:noFill/>
        </p:spPr>
      </p:pic>
      <p:sp>
        <p:nvSpPr>
          <p:cNvPr id="34819" name="Rectangle 3"/>
          <p:cNvSpPr>
            <a:spLocks noChangeArrowheads="1"/>
          </p:cNvSpPr>
          <p:nvPr/>
        </p:nvSpPr>
        <p:spPr bwMode="auto">
          <a:xfrm>
            <a:off x="0" y="3276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Footer Placeholder 1">
            <a:extLst>
              <a:ext uri="{FF2B5EF4-FFF2-40B4-BE49-F238E27FC236}">
                <a16:creationId xmlns:a16="http://schemas.microsoft.com/office/drawing/2014/main" xmlns="" id="{38BC2F70-5994-4431-8B55-7A6AD36BE8FF}"/>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370071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0CACF-5F5B-4CFC-971C-961FBD9FBAB1}"/>
              </a:ext>
            </a:extLst>
          </p:cNvPr>
          <p:cNvSpPr>
            <a:spLocks noGrp="1"/>
          </p:cNvSpPr>
          <p:nvPr>
            <p:ph type="title"/>
          </p:nvPr>
        </p:nvSpPr>
        <p:spPr/>
        <p:txBody>
          <a:bodyPr/>
          <a:lstStyle/>
          <a:p>
            <a:pPr algn="ctr"/>
            <a:r>
              <a:rPr lang="en-US" altLang="en-US" b="1" dirty="0">
                <a:solidFill>
                  <a:srgbClr val="C00000"/>
                </a:solidFill>
                <a:latin typeface="+mn-lt"/>
                <a:cs typeface="Calibri" panose="020F0502020204030204" pitchFamily="34" charset="0"/>
              </a:rPr>
              <a:t>USE CASE DIAGRAM</a:t>
            </a:r>
            <a:endParaRPr lang="en-IN" dirty="0">
              <a:latin typeface="+mn-lt"/>
            </a:endParaRPr>
          </a:p>
        </p:txBody>
      </p:sp>
      <p:pic>
        <p:nvPicPr>
          <p:cNvPr id="9" name="Content Placeholder 5" descr="use case.jpeg"/>
          <p:cNvPicPr>
            <a:picLocks noGrp="1" noChangeAspect="1"/>
          </p:cNvPicPr>
          <p:nvPr>
            <p:ph idx="1"/>
          </p:nvPr>
        </p:nvPicPr>
        <p:blipFill>
          <a:blip r:embed="rId2"/>
          <a:srcRect/>
          <a:stretch>
            <a:fillRect/>
          </a:stretch>
        </p:blipFill>
        <p:spPr>
          <a:xfrm>
            <a:off x="1205259" y="1314450"/>
            <a:ext cx="6255645" cy="4491038"/>
          </a:xfrm>
        </p:spPr>
      </p:pic>
      <p:sp>
        <p:nvSpPr>
          <p:cNvPr id="3" name="Footer Placeholder 2">
            <a:extLst>
              <a:ext uri="{FF2B5EF4-FFF2-40B4-BE49-F238E27FC236}">
                <a16:creationId xmlns:a16="http://schemas.microsoft.com/office/drawing/2014/main" xmlns="" id="{2D5AF1EE-22C2-4ECA-96DD-576EE486EDB4}"/>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Mentoring Startups</a:t>
            </a:r>
          </a:p>
        </p:txBody>
      </p:sp>
    </p:spTree>
    <p:extLst>
      <p:ext uri="{BB962C8B-B14F-4D97-AF65-F5344CB8AC3E}">
        <p14:creationId xmlns:p14="http://schemas.microsoft.com/office/powerpoint/2010/main" xmlns="" val="24121167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1521</TotalTime>
  <Words>804</Words>
  <Application>Microsoft Office PowerPoint</Application>
  <PresentationFormat>On-screen Show (4:3)</PresentationFormat>
  <Paragraphs>243</Paragraphs>
  <Slides>31</Slides>
  <Notes>4</Notes>
  <HiddenSlides>7</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CONTENTS</vt:lpstr>
      <vt:lpstr>PROBLEM STATEMENT</vt:lpstr>
      <vt:lpstr> OBJECTIVE</vt:lpstr>
      <vt:lpstr>EXISTING SYSTEM</vt:lpstr>
      <vt:lpstr>Slide 6</vt:lpstr>
      <vt:lpstr>WORK FLOW</vt:lpstr>
      <vt:lpstr>Slide 8</vt:lpstr>
      <vt:lpstr>USE CASE DIAGRAM</vt:lpstr>
      <vt:lpstr>CLASS DIAGRAM</vt:lpstr>
      <vt:lpstr>SEQUENCE DIAGRAM</vt:lpstr>
      <vt:lpstr>ER DIAGRAM</vt:lpstr>
      <vt:lpstr>MODULES:</vt:lpstr>
      <vt:lpstr>OUTPUT SCREENS</vt:lpstr>
      <vt:lpstr>User Registration:</vt:lpstr>
      <vt:lpstr>Mentor Registration :</vt:lpstr>
      <vt:lpstr>Slide 17</vt:lpstr>
      <vt:lpstr>Slide 18</vt:lpstr>
      <vt:lpstr>User – view mentor :</vt:lpstr>
      <vt:lpstr>Slide 20</vt:lpstr>
      <vt:lpstr>User-view query :</vt:lpstr>
      <vt:lpstr>Slide 22</vt:lpstr>
      <vt:lpstr>User-view article:</vt:lpstr>
      <vt:lpstr>Slide 24</vt:lpstr>
      <vt:lpstr>Mentor-view query’s:</vt:lpstr>
      <vt:lpstr>Slide 26</vt:lpstr>
      <vt:lpstr>Mentor-Post article:</vt:lpstr>
      <vt:lpstr>Mentor-view articles:</vt:lpstr>
      <vt:lpstr>Slide 29</vt:lpstr>
      <vt:lpstr>CONCLUSION</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dc:creator>
  <cp:lastModifiedBy>Akshitha Reddy</cp:lastModifiedBy>
  <cp:revision>195</cp:revision>
  <dcterms:created xsi:type="dcterms:W3CDTF">2020-08-25T02:35:00Z</dcterms:created>
  <dcterms:modified xsi:type="dcterms:W3CDTF">2021-02-23T08:25:27Z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