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75" r:id="rId3"/>
    <p:sldId id="257" r:id="rId4"/>
    <p:sldId id="258" r:id="rId5"/>
    <p:sldId id="276" r:id="rId6"/>
    <p:sldId id="260" r:id="rId7"/>
    <p:sldId id="261" r:id="rId8"/>
    <p:sldId id="262" r:id="rId9"/>
    <p:sldId id="263" r:id="rId10"/>
    <p:sldId id="264" r:id="rId11"/>
    <p:sldId id="278" r:id="rId12"/>
    <p:sldId id="266" r:id="rId13"/>
    <p:sldId id="284" r:id="rId14"/>
    <p:sldId id="269" r:id="rId15"/>
    <p:sldId id="270" r:id="rId16"/>
    <p:sldId id="279" r:id="rId17"/>
    <p:sldId id="280" r:id="rId18"/>
    <p:sldId id="281" r:id="rId19"/>
    <p:sldId id="283" r:id="rId20"/>
    <p:sldId id="271" r:id="rId21"/>
    <p:sldId id="272" r:id="rId22"/>
    <p:sldId id="285" r:id="rId23"/>
    <p:sldId id="273" r:id="rId24"/>
    <p:sldId id="274"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26T08:00:05.63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D4CA2-D7FF-4099-B2B2-6DF9F78E72C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C345-5064-49E4-A09D-52A2D2703A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08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D4CA2-D7FF-4099-B2B2-6DF9F78E72C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257366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D4CA2-D7FF-4099-B2B2-6DF9F78E72C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415452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D4CA2-D7FF-4099-B2B2-6DF9F78E72C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227312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D4CA2-D7FF-4099-B2B2-6DF9F78E72C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C345-5064-49E4-A09D-52A2D2703A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84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D4CA2-D7FF-4099-B2B2-6DF9F78E72C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294190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D4CA2-D7FF-4099-B2B2-6DF9F78E72C3}"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211482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D4CA2-D7FF-4099-B2B2-6DF9F78E72C3}"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427133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DD4CA2-D7FF-4099-B2B2-6DF9F78E72C3}" type="datetimeFigureOut">
              <a:rPr lang="en-US" smtClean="0"/>
              <a:t>5/8/2019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358199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DD4CA2-D7FF-4099-B2B2-6DF9F78E72C3}" type="datetimeFigureOut">
              <a:rPr lang="en-US" smtClean="0"/>
              <a:t>5/8/2019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9EC345-5064-49E4-A09D-52A2D2703A88}" type="slidenum">
              <a:rPr lang="en-US" smtClean="0"/>
              <a:t>‹#›</a:t>
            </a:fld>
            <a:endParaRPr lang="en-US"/>
          </a:p>
        </p:txBody>
      </p:sp>
    </p:spTree>
    <p:extLst>
      <p:ext uri="{BB962C8B-B14F-4D97-AF65-F5344CB8AC3E}">
        <p14:creationId xmlns:p14="http://schemas.microsoft.com/office/powerpoint/2010/main" val="415286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D4CA2-D7FF-4099-B2B2-6DF9F78E72C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C345-5064-49E4-A09D-52A2D2703A88}" type="slidenum">
              <a:rPr lang="en-US" smtClean="0"/>
              <a:t>‹#›</a:t>
            </a:fld>
            <a:endParaRPr lang="en-US"/>
          </a:p>
        </p:txBody>
      </p:sp>
    </p:spTree>
    <p:extLst>
      <p:ext uri="{BB962C8B-B14F-4D97-AF65-F5344CB8AC3E}">
        <p14:creationId xmlns:p14="http://schemas.microsoft.com/office/powerpoint/2010/main" val="132032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DD4CA2-D7FF-4099-B2B2-6DF9F78E72C3}" type="datetimeFigureOut">
              <a:rPr lang="en-US" smtClean="0"/>
              <a:t>5/8/2019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9EC345-5064-49E4-A09D-52A2D2703A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4615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recurrentneuralnetwork" TargetMode="External"/><Relationship Id="rId2" Type="http://schemas.openxmlformats.org/officeDocument/2006/relationships/hyperlink" Target="http://blog.datumbox.com/machine-%20learning-tutorial-the-naive-bayes-text-classier/" TargetMode="External"/><Relationship Id="rId1" Type="http://schemas.openxmlformats.org/officeDocument/2006/relationships/slideLayout" Target="../slideLayouts/slideLayout2.xml"/><Relationship Id="rId5" Type="http://schemas.openxmlformats.org/officeDocument/2006/relationships/hyperlink" Target="https://www.wired.com/story/mobileye-self-%20driving-cars-arizona/" TargetMode="External"/><Relationship Id="rId4" Type="http://schemas.openxmlformats.org/officeDocument/2006/relationships/hyperlink" Target="https://en.wikipedia.org/wiki/supportvectormachin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F2F8F-C04B-44C0-B437-BC1BD2ED6486}"/>
              </a:ext>
            </a:extLst>
          </p:cNvPr>
          <p:cNvSpPr>
            <a:spLocks noGrp="1"/>
          </p:cNvSpPr>
          <p:nvPr>
            <p:ph type="ctrTitle"/>
          </p:nvPr>
        </p:nvSpPr>
        <p:spPr>
          <a:xfrm>
            <a:off x="965201" y="643467"/>
            <a:ext cx="6255026" cy="5054008"/>
          </a:xfrm>
        </p:spPr>
        <p:txBody>
          <a:bodyPr anchor="ctr">
            <a:normAutofit/>
          </a:bodyPr>
          <a:lstStyle/>
          <a:p>
            <a:pPr algn="r"/>
            <a:r>
              <a:rPr lang="en-US" dirty="0"/>
              <a:t>Social Media Data Mining</a:t>
            </a:r>
          </a:p>
        </p:txBody>
      </p:sp>
      <p:sp>
        <p:nvSpPr>
          <p:cNvPr id="3" name="Subtitle 2">
            <a:extLst>
              <a:ext uri="{FF2B5EF4-FFF2-40B4-BE49-F238E27FC236}">
                <a16:creationId xmlns:a16="http://schemas.microsoft.com/office/drawing/2014/main" id="{63BEA3BF-9DB1-4484-881E-3170763D3425}"/>
              </a:ext>
            </a:extLst>
          </p:cNvPr>
          <p:cNvSpPr>
            <a:spLocks noGrp="1"/>
          </p:cNvSpPr>
          <p:nvPr>
            <p:ph type="subTitle" idx="1"/>
          </p:nvPr>
        </p:nvSpPr>
        <p:spPr>
          <a:xfrm>
            <a:off x="7870994" y="643467"/>
            <a:ext cx="3901900" cy="5054008"/>
          </a:xfrm>
        </p:spPr>
        <p:txBody>
          <a:bodyPr anchor="ctr">
            <a:normAutofit/>
          </a:bodyPr>
          <a:lstStyle/>
          <a:p>
            <a:r>
              <a:rPr lang="en-US" dirty="0"/>
              <a:t>Project Presentation</a:t>
            </a:r>
          </a:p>
          <a:p>
            <a:r>
              <a:rPr lang="en-US" dirty="0"/>
              <a:t>4/26/2019</a:t>
            </a:r>
          </a:p>
          <a:p>
            <a:endParaRPr lang="en-US" dirty="0"/>
          </a:p>
          <a:p>
            <a:r>
              <a:rPr lang="en-US" dirty="0"/>
              <a:t>Project Report</a:t>
            </a:r>
          </a:p>
          <a:p>
            <a:r>
              <a:rPr lang="en-US" dirty="0"/>
              <a:t>5/8/2019</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729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52D1-5E75-47A4-A88E-8E7484DDF5FE}"/>
              </a:ext>
            </a:extLst>
          </p:cNvPr>
          <p:cNvSpPr>
            <a:spLocks noGrp="1"/>
          </p:cNvSpPr>
          <p:nvPr>
            <p:ph type="title"/>
          </p:nvPr>
        </p:nvSpPr>
        <p:spPr>
          <a:xfrm>
            <a:off x="1640156" y="597493"/>
            <a:ext cx="8911687" cy="1280890"/>
          </a:xfrm>
        </p:spPr>
        <p:txBody>
          <a:bodyPr/>
          <a:lstStyle/>
          <a:p>
            <a:r>
              <a:rPr lang="en-US" b="1" dirty="0">
                <a:latin typeface="Times New Roman" panose="02020603050405020304" pitchFamily="18" charset="0"/>
                <a:cs typeface="Times New Roman" panose="02020603050405020304" pitchFamily="18" charset="0"/>
              </a:rPr>
              <a:t>Naïve Bayes Classifier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326D78-4A06-44C7-B8A4-CC4056914E8A}"/>
              </a:ext>
            </a:extLst>
          </p:cNvPr>
          <p:cNvSpPr>
            <a:spLocks noGrp="1"/>
          </p:cNvSpPr>
          <p:nvPr>
            <p:ph idx="1"/>
          </p:nvPr>
        </p:nvSpPr>
        <p:spPr>
          <a:xfrm>
            <a:off x="1438275" y="1967386"/>
            <a:ext cx="10515600" cy="4658881"/>
          </a:xfrm>
        </p:spPr>
        <p:txBody>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classifier based on Bayes Theorem</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Multinomial Bayes theorem is used because multiple occurrences of words are considered while performing sentiment analysis.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Works like a bag of words model</a:t>
            </a:r>
          </a:p>
          <a:p>
            <a:pPr marL="0" indent="0" algn="just">
              <a:buNone/>
            </a:pPr>
            <a:r>
              <a:rPr lang="en-US" sz="2400" dirty="0">
                <a:latin typeface="Times New Roman" panose="02020603050405020304" pitchFamily="18" charset="0"/>
                <a:cs typeface="Times New Roman" panose="02020603050405020304" pitchFamily="18" charset="0"/>
              </a:rPr>
              <a:t>	- The score of a particular tweet is calculated based on the occurrence of the words in the respective word lists.</a:t>
            </a:r>
          </a:p>
        </p:txBody>
      </p:sp>
      <p:pic>
        <p:nvPicPr>
          <p:cNvPr id="4" name="Picture 3">
            <a:extLst>
              <a:ext uri="{FF2B5EF4-FFF2-40B4-BE49-F238E27FC236}">
                <a16:creationId xmlns:a16="http://schemas.microsoft.com/office/drawing/2014/main" id="{F379D901-A106-4825-B87B-43A8C44C413A}"/>
              </a:ext>
            </a:extLst>
          </p:cNvPr>
          <p:cNvPicPr>
            <a:picLocks noChangeAspect="1"/>
          </p:cNvPicPr>
          <p:nvPr/>
        </p:nvPicPr>
        <p:blipFill>
          <a:blip r:embed="rId2"/>
          <a:stretch>
            <a:fillRect/>
          </a:stretch>
        </p:blipFill>
        <p:spPr>
          <a:xfrm>
            <a:off x="2082577" y="2373197"/>
            <a:ext cx="2328307" cy="713173"/>
          </a:xfrm>
          <a:prstGeom prst="rect">
            <a:avLst/>
          </a:prstGeom>
        </p:spPr>
      </p:pic>
      <p:pic>
        <p:nvPicPr>
          <p:cNvPr id="6" name="Picture 5">
            <a:extLst>
              <a:ext uri="{FF2B5EF4-FFF2-40B4-BE49-F238E27FC236}">
                <a16:creationId xmlns:a16="http://schemas.microsoft.com/office/drawing/2014/main" id="{5891C957-1248-45A6-B848-F1AAB6DBD102}"/>
              </a:ext>
            </a:extLst>
          </p:cNvPr>
          <p:cNvPicPr>
            <a:picLocks noChangeAspect="1"/>
          </p:cNvPicPr>
          <p:nvPr/>
        </p:nvPicPr>
        <p:blipFill>
          <a:blip r:embed="rId3"/>
          <a:stretch>
            <a:fillRect/>
          </a:stretch>
        </p:blipFill>
        <p:spPr>
          <a:xfrm>
            <a:off x="5055186" y="2577051"/>
            <a:ext cx="1040813" cy="305463"/>
          </a:xfrm>
          <a:prstGeom prst="rect">
            <a:avLst/>
          </a:prstGeom>
        </p:spPr>
      </p:pic>
    </p:spTree>
    <p:extLst>
      <p:ext uri="{BB962C8B-B14F-4D97-AF65-F5344CB8AC3E}">
        <p14:creationId xmlns:p14="http://schemas.microsoft.com/office/powerpoint/2010/main" val="108724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22BE-C8FE-45F6-9FB4-B1B0A5F526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Predicted Output </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Naïve Bayes Predictions</a:t>
            </a:r>
            <a:endParaRPr lang="en-US" sz="3200" dirty="0"/>
          </a:p>
        </p:txBody>
      </p:sp>
      <p:sp>
        <p:nvSpPr>
          <p:cNvPr id="3" name="Content Placeholder 2">
            <a:extLst>
              <a:ext uri="{FF2B5EF4-FFF2-40B4-BE49-F238E27FC236}">
                <a16:creationId xmlns:a16="http://schemas.microsoft.com/office/drawing/2014/main" id="{7F1C13BE-A919-41B9-8C89-41F974BDAC56}"/>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Output generated for Train Data</a:t>
            </a:r>
          </a:p>
          <a:p>
            <a:r>
              <a:rPr lang="en-US" dirty="0">
                <a:solidFill>
                  <a:schemeClr val="tx1"/>
                </a:solidFill>
                <a:latin typeface="Times New Roman" panose="02020603050405020304" pitchFamily="18" charset="0"/>
                <a:cs typeface="Times New Roman" panose="02020603050405020304" pitchFamily="18" charset="0"/>
              </a:rPr>
              <a:t>-----Analysis of Naive Bayes Train Data------</a:t>
            </a:r>
          </a:p>
          <a:p>
            <a:r>
              <a:rPr lang="en-US" dirty="0">
                <a:solidFill>
                  <a:schemeClr val="tx1"/>
                </a:solidFill>
                <a:latin typeface="Times New Roman" panose="02020603050405020304" pitchFamily="18" charset="0"/>
                <a:cs typeface="Times New Roman" panose="02020603050405020304" pitchFamily="18" charset="0"/>
              </a:rPr>
              <a:t>Actual Train data Sentiment Count: Counter({'positive': 463, 'neutral': 358, 'negative': 54})</a:t>
            </a:r>
          </a:p>
          <a:p>
            <a:r>
              <a:rPr lang="en-US" dirty="0">
                <a:solidFill>
                  <a:schemeClr val="tx1"/>
                </a:solidFill>
                <a:latin typeface="Times New Roman" panose="02020603050405020304" pitchFamily="18" charset="0"/>
                <a:cs typeface="Times New Roman" panose="02020603050405020304" pitchFamily="18" charset="0"/>
              </a:rPr>
              <a:t>Naive Bayes Train data Sentiment Count: Counter({'positive': 542, 'neutral': 333})</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Output generated for Test Data</a:t>
            </a:r>
          </a:p>
          <a:p>
            <a:r>
              <a:rPr lang="en-US" dirty="0">
                <a:solidFill>
                  <a:schemeClr val="tx1"/>
                </a:solidFill>
                <a:latin typeface="Times New Roman" panose="02020603050405020304" pitchFamily="18" charset="0"/>
                <a:cs typeface="Times New Roman" panose="02020603050405020304" pitchFamily="18" charset="0"/>
              </a:rPr>
              <a:t>-----Analysis of Naive Bayes Test Data------</a:t>
            </a:r>
          </a:p>
          <a:p>
            <a:r>
              <a:rPr lang="en-US" dirty="0">
                <a:solidFill>
                  <a:schemeClr val="tx1"/>
                </a:solidFill>
                <a:latin typeface="Times New Roman" panose="02020603050405020304" pitchFamily="18" charset="0"/>
                <a:cs typeface="Times New Roman" panose="02020603050405020304" pitchFamily="18" charset="0"/>
              </a:rPr>
              <a:t>Actual Test Data Sentiment Count: Counter({'positive': 150, 'negative': 27, 'neutral': 24})</a:t>
            </a:r>
          </a:p>
          <a:p>
            <a:r>
              <a:rPr lang="en-US" dirty="0">
                <a:solidFill>
                  <a:schemeClr val="tx1"/>
                </a:solidFill>
                <a:latin typeface="Times New Roman" panose="02020603050405020304" pitchFamily="18" charset="0"/>
                <a:cs typeface="Times New Roman" panose="02020603050405020304" pitchFamily="18" charset="0"/>
              </a:rPr>
              <a:t>Naive Bayes Test Data Sentiment Count: Counter({'positive': 151, 'neutral': 50})</a:t>
            </a:r>
          </a:p>
          <a:p>
            <a:endParaRPr lang="en-US" dirty="0">
              <a:solidFill>
                <a:schemeClr val="tx1"/>
              </a:solidFill>
            </a:endParaRPr>
          </a:p>
        </p:txBody>
      </p:sp>
    </p:spTree>
    <p:extLst>
      <p:ext uri="{BB962C8B-B14F-4D97-AF65-F5344CB8AC3E}">
        <p14:creationId xmlns:p14="http://schemas.microsoft.com/office/powerpoint/2010/main" val="39627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5829-8BCB-48C7-B1CB-4B757622E832}"/>
              </a:ext>
            </a:extLst>
          </p:cNvPr>
          <p:cNvSpPr>
            <a:spLocks noGrp="1"/>
          </p:cNvSpPr>
          <p:nvPr>
            <p:ph type="title"/>
          </p:nvPr>
        </p:nvSpPr>
        <p:spPr>
          <a:xfrm>
            <a:off x="1539536" y="-400952"/>
            <a:ext cx="10652464" cy="1894874"/>
          </a:xfrm>
        </p:spPr>
        <p:txBody>
          <a:bodyPr/>
          <a:lstStyle/>
          <a:p>
            <a:r>
              <a:rPr lang="en-US" b="1" dirty="0">
                <a:latin typeface="Times New Roman" panose="02020603050405020304" pitchFamily="18" charset="0"/>
                <a:cs typeface="Times New Roman" panose="02020603050405020304" pitchFamily="18" charset="0"/>
              </a:rPr>
              <a:t>Visualization</a:t>
            </a:r>
            <a:endParaRPr lang="en-US" dirty="0"/>
          </a:p>
        </p:txBody>
      </p:sp>
      <p:sp>
        <p:nvSpPr>
          <p:cNvPr id="5" name="Title 1">
            <a:extLst>
              <a:ext uri="{FF2B5EF4-FFF2-40B4-BE49-F238E27FC236}">
                <a16:creationId xmlns:a16="http://schemas.microsoft.com/office/drawing/2014/main" id="{71F8FA8A-BCC7-41C9-ADA2-416C6884B18E}"/>
              </a:ext>
            </a:extLst>
          </p:cNvPr>
          <p:cNvSpPr txBox="1">
            <a:spLocks/>
          </p:cNvSpPr>
          <p:nvPr/>
        </p:nvSpPr>
        <p:spPr>
          <a:xfrm>
            <a:off x="1427776" y="1576302"/>
            <a:ext cx="10515600" cy="882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Naïve Bayes Predictions – Bar Graph Representation</a:t>
            </a:r>
            <a:endParaRPr lang="en-US"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E2E2C18-134E-494F-94BD-BDFCBD92E21B}"/>
              </a:ext>
            </a:extLst>
          </p:cNvPr>
          <p:cNvPicPr>
            <a:picLocks noGrp="1" noChangeAspect="1"/>
          </p:cNvPicPr>
          <p:nvPr>
            <p:ph idx="1"/>
          </p:nvPr>
        </p:nvPicPr>
        <p:blipFill>
          <a:blip r:embed="rId2"/>
          <a:stretch>
            <a:fillRect/>
          </a:stretch>
        </p:blipFill>
        <p:spPr>
          <a:xfrm>
            <a:off x="1995239" y="2236788"/>
            <a:ext cx="6223498" cy="4022725"/>
          </a:xfrm>
          <a:prstGeom prst="rect">
            <a:avLst/>
          </a:prstGeom>
        </p:spPr>
      </p:pic>
    </p:spTree>
    <p:extLst>
      <p:ext uri="{BB962C8B-B14F-4D97-AF65-F5344CB8AC3E}">
        <p14:creationId xmlns:p14="http://schemas.microsoft.com/office/powerpoint/2010/main" val="425852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ABAC6CD0-9A7E-4019-A2E2-C60D0FF79184}"/>
              </a:ext>
            </a:extLst>
          </p:cNvPr>
          <p:cNvPicPr>
            <a:picLocks noChangeAspect="1"/>
          </p:cNvPicPr>
          <p:nvPr/>
        </p:nvPicPr>
        <p:blipFill>
          <a:blip r:embed="rId2"/>
          <a:stretch>
            <a:fillRect/>
          </a:stretch>
        </p:blipFill>
        <p:spPr>
          <a:xfrm>
            <a:off x="2064027" y="905933"/>
            <a:ext cx="8095949" cy="5039728"/>
          </a:xfrm>
          <a:prstGeom prst="rect">
            <a:avLst/>
          </a:prstGeom>
        </p:spPr>
      </p:pic>
    </p:spTree>
    <p:extLst>
      <p:ext uri="{BB962C8B-B14F-4D97-AF65-F5344CB8AC3E}">
        <p14:creationId xmlns:p14="http://schemas.microsoft.com/office/powerpoint/2010/main" val="313012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4868-B86A-48E6-8E4A-3CD40A9F75CD}"/>
              </a:ext>
            </a:extLst>
          </p:cNvPr>
          <p:cNvSpPr>
            <a:spLocks noGrp="1"/>
          </p:cNvSpPr>
          <p:nvPr>
            <p:ph type="title"/>
          </p:nvPr>
        </p:nvSpPr>
        <p:spPr>
          <a:xfrm>
            <a:off x="1640156" y="601139"/>
            <a:ext cx="8911687" cy="1280890"/>
          </a:xfrm>
        </p:spPr>
        <p:txBody>
          <a:bodyPr/>
          <a:lstStyle/>
          <a:p>
            <a:r>
              <a:rPr lang="en-US" b="1" dirty="0">
                <a:latin typeface="Times New Roman" panose="02020603050405020304" pitchFamily="18" charset="0"/>
                <a:cs typeface="Times New Roman" panose="02020603050405020304" pitchFamily="18" charset="0"/>
              </a:rPr>
              <a:t>Classification Using SVM</a:t>
            </a:r>
            <a:endParaRPr lang="en-US" dirty="0"/>
          </a:p>
        </p:txBody>
      </p:sp>
      <p:sp>
        <p:nvSpPr>
          <p:cNvPr id="3" name="Content Placeholder 2">
            <a:extLst>
              <a:ext uri="{FF2B5EF4-FFF2-40B4-BE49-F238E27FC236}">
                <a16:creationId xmlns:a16="http://schemas.microsoft.com/office/drawing/2014/main" id="{45A427DB-FC0F-4C8C-857B-6610BC6440AA}"/>
              </a:ext>
            </a:extLst>
          </p:cNvPr>
          <p:cNvSpPr>
            <a:spLocks noGrp="1"/>
          </p:cNvSpPr>
          <p:nvPr>
            <p:ph idx="1"/>
          </p:nvPr>
        </p:nvSpPr>
        <p:spPr>
          <a:xfrm>
            <a:off x="1640156" y="2015231"/>
            <a:ext cx="10515600" cy="424163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Why SVM? </a:t>
            </a:r>
          </a:p>
          <a:p>
            <a:pPr marL="0" indent="0" algn="just">
              <a:lnSpc>
                <a:spcPct val="50000"/>
              </a:lnSpc>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Produces pretty good accuracy.</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Works efficiently when data is even inseparable.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Uses subsets of training points called support vectors in decision making thus making it memory efficient.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Can be implemented using multiple kernel methods</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54425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B8DED-9E8F-442D-ACC9-518197961DBD}"/>
              </a:ext>
            </a:extLst>
          </p:cNvPr>
          <p:cNvSpPr>
            <a:spLocks noGrp="1"/>
          </p:cNvSpPr>
          <p:nvPr>
            <p:ph type="title"/>
          </p:nvPr>
        </p:nvSpPr>
        <p:spPr>
          <a:xfrm>
            <a:off x="6411685" y="634946"/>
            <a:ext cx="5127171" cy="1450757"/>
          </a:xfrm>
        </p:spPr>
        <p:txBody>
          <a:bodyPr>
            <a:normAutofit/>
          </a:bodyPr>
          <a:lstStyle/>
          <a:p>
            <a:r>
              <a:rPr lang="en-US" b="1" dirty="0">
                <a:latin typeface="Times New Roman" panose="02020603050405020304" pitchFamily="18" charset="0"/>
                <a:cs typeface="Times New Roman" panose="02020603050405020304" pitchFamily="18" charset="0"/>
              </a:rPr>
              <a:t>SVM Classifier</a:t>
            </a:r>
            <a:endParaRPr lang="en-US" dirty="0"/>
          </a:p>
        </p:txBody>
      </p:sp>
      <p:pic>
        <p:nvPicPr>
          <p:cNvPr id="9" name="Picture 8">
            <a:extLst>
              <a:ext uri="{FF2B5EF4-FFF2-40B4-BE49-F238E27FC236}">
                <a16:creationId xmlns:a16="http://schemas.microsoft.com/office/drawing/2014/main" id="{362B0947-AA16-4BD2-AF64-274B1625B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32" y="645106"/>
            <a:ext cx="5247747" cy="5247747"/>
          </a:xfrm>
          <a:prstGeom prst="rect">
            <a:avLst/>
          </a:prstGeom>
        </p:spPr>
      </p:pic>
      <p:cxnSp>
        <p:nvCxnSpPr>
          <p:cNvPr id="16" name="Straight Connector 1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F6CD63-154C-4289-B1A1-DF763D9DD230}"/>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It is a non-probabilistic binary linear classifier.</a:t>
            </a:r>
          </a:p>
        </p:txBody>
      </p:sp>
      <p:sp>
        <p:nvSpPr>
          <p:cNvPr id="18" name="Rectangle 1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095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D7142-D109-49BD-876A-34237D7DFA34}"/>
              </a:ext>
            </a:extLst>
          </p:cNvPr>
          <p:cNvSpPr/>
          <p:nvPr/>
        </p:nvSpPr>
        <p:spPr>
          <a:xfrm>
            <a:off x="623887" y="981343"/>
            <a:ext cx="10944225" cy="475514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SVM classifier draws a hyperplane that segregates the classes. To find the best hyperplane, the classifier does 2 things.</a:t>
            </a:r>
          </a:p>
          <a:p>
            <a:pPr algn="just"/>
            <a:r>
              <a:rPr lang="en-US" sz="2400" dirty="0">
                <a:latin typeface="Times New Roman" panose="02020603050405020304" pitchFamily="18" charset="0"/>
                <a:cs typeface="Times New Roman" panose="02020603050405020304" pitchFamily="18" charset="0"/>
              </a:rPr>
              <a:t>	1.) Determine all the hyperplanes that best segregates the classes</a:t>
            </a:r>
          </a:p>
          <a:p>
            <a:pPr lvl="0" algn="just"/>
            <a:r>
              <a:rPr lang="en-US" sz="2400" dirty="0">
                <a:latin typeface="Times New Roman" panose="02020603050405020304" pitchFamily="18" charset="0"/>
                <a:cs typeface="Times New Roman" panose="02020603050405020304" pitchFamily="18" charset="0"/>
              </a:rPr>
              <a:t>	2.) Choose the hyperplane from the hyperplanes set which has the highest margin 	between the support vectors</a:t>
            </a:r>
          </a:p>
          <a:p>
            <a:pPr lvl="0" algn="just"/>
            <a:endParaRPr lang="en-US" sz="24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steps performed after extraction of tweets: </a:t>
            </a: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Preprocessing</a:t>
            </a: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Training – Vectorizing the data</a:t>
            </a: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Testing</a:t>
            </a: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Negative tweet analysis</a:t>
            </a:r>
          </a:p>
          <a:p>
            <a:pPr lvl="0" algn="just"/>
            <a:endParaRPr lang="en-US" sz="24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05100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83A5-724C-4577-AB90-1DA059B5EC18}"/>
              </a:ext>
            </a:extLst>
          </p:cNvPr>
          <p:cNvSpPr>
            <a:spLocks noGrp="1"/>
          </p:cNvSpPr>
          <p:nvPr>
            <p:ph type="title"/>
          </p:nvPr>
        </p:nvSpPr>
        <p:spPr>
          <a:xfrm>
            <a:off x="1097280" y="248503"/>
            <a:ext cx="10058400" cy="1450757"/>
          </a:xfrm>
        </p:spPr>
        <p:txBody>
          <a:bodyPr/>
          <a:lstStyle/>
          <a:p>
            <a:r>
              <a:rPr lang="en-US" b="1" dirty="0">
                <a:latin typeface="Times New Roman" panose="02020603050405020304" pitchFamily="18" charset="0"/>
                <a:cs typeface="Times New Roman" panose="02020603050405020304" pitchFamily="18" charset="0"/>
              </a:rPr>
              <a:t>Predicted Output </a:t>
            </a:r>
            <a:br>
              <a:rPr lang="en-US"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SVM Predictions</a:t>
            </a:r>
            <a:endParaRPr lang="en-US" sz="3200" dirty="0"/>
          </a:p>
        </p:txBody>
      </p:sp>
      <p:sp>
        <p:nvSpPr>
          <p:cNvPr id="3" name="Content Placeholder 2">
            <a:extLst>
              <a:ext uri="{FF2B5EF4-FFF2-40B4-BE49-F238E27FC236}">
                <a16:creationId xmlns:a16="http://schemas.microsoft.com/office/drawing/2014/main" id="{08A4F854-4A6B-4085-A27A-37FCC243FA42}"/>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Output generated for Train Data</a:t>
            </a:r>
          </a:p>
          <a:p>
            <a:r>
              <a:rPr lang="en-US" dirty="0">
                <a:solidFill>
                  <a:schemeClr val="tx1"/>
                </a:solidFill>
                <a:latin typeface="Times New Roman" panose="02020603050405020304" pitchFamily="18" charset="0"/>
                <a:cs typeface="Times New Roman" panose="02020603050405020304" pitchFamily="18" charset="0"/>
              </a:rPr>
              <a:t>-----Analysis of SVM Train Data------</a:t>
            </a:r>
          </a:p>
          <a:p>
            <a:r>
              <a:rPr lang="en-US" dirty="0">
                <a:solidFill>
                  <a:schemeClr val="tx1"/>
                </a:solidFill>
                <a:latin typeface="Times New Roman" panose="02020603050405020304" pitchFamily="18" charset="0"/>
                <a:cs typeface="Times New Roman" panose="02020603050405020304" pitchFamily="18" charset="0"/>
              </a:rPr>
              <a:t>Actual Test Data Sentiment Count: Counter({'positive': 463, 'neutral': 358, 'negative': 54})</a:t>
            </a:r>
          </a:p>
          <a:p>
            <a:r>
              <a:rPr lang="en-US" dirty="0">
                <a:solidFill>
                  <a:schemeClr val="tx1"/>
                </a:solidFill>
                <a:latin typeface="Times New Roman" panose="02020603050405020304" pitchFamily="18" charset="0"/>
                <a:cs typeface="Times New Roman" panose="02020603050405020304" pitchFamily="18" charset="0"/>
              </a:rPr>
              <a:t>SVM Test Data Sentiment Count: Counter({'positive': 462, 'neutral': 377, 'negative': 36})</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Output generated for Test Data</a:t>
            </a:r>
          </a:p>
          <a:p>
            <a:r>
              <a:rPr lang="en-US" dirty="0">
                <a:solidFill>
                  <a:schemeClr val="tx1"/>
                </a:solidFill>
                <a:latin typeface="Times New Roman" panose="02020603050405020304" pitchFamily="18" charset="0"/>
                <a:cs typeface="Times New Roman" panose="02020603050405020304" pitchFamily="18" charset="0"/>
              </a:rPr>
              <a:t>-----Analysis of SVM Test Data------</a:t>
            </a:r>
          </a:p>
          <a:p>
            <a:r>
              <a:rPr lang="en-US" dirty="0">
                <a:solidFill>
                  <a:schemeClr val="tx1"/>
                </a:solidFill>
                <a:latin typeface="Times New Roman" panose="02020603050405020304" pitchFamily="18" charset="0"/>
                <a:cs typeface="Times New Roman" panose="02020603050405020304" pitchFamily="18" charset="0"/>
              </a:rPr>
              <a:t>Actual Test Data Sentiment Count: Counter({'positive': 150, 'negative': 28, 'neutral': 24})</a:t>
            </a:r>
          </a:p>
          <a:p>
            <a:r>
              <a:rPr lang="en-US" dirty="0">
                <a:solidFill>
                  <a:schemeClr val="tx1"/>
                </a:solidFill>
                <a:latin typeface="Times New Roman" panose="02020603050405020304" pitchFamily="18" charset="0"/>
                <a:cs typeface="Times New Roman" panose="02020603050405020304" pitchFamily="18" charset="0"/>
              </a:rPr>
              <a:t>SVM Test Data Sentiment Count: Counter({'positive': 141, 'neutral': 60})</a:t>
            </a:r>
          </a:p>
          <a:p>
            <a:endParaRPr lang="en-US" dirty="0">
              <a:solidFill>
                <a:schemeClr val="tx1"/>
              </a:solidFill>
            </a:endParaRPr>
          </a:p>
        </p:txBody>
      </p:sp>
    </p:spTree>
    <p:extLst>
      <p:ext uri="{BB962C8B-B14F-4D97-AF65-F5344CB8AC3E}">
        <p14:creationId xmlns:p14="http://schemas.microsoft.com/office/powerpoint/2010/main" val="97572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5829-8BCB-48C7-B1CB-4B757622E832}"/>
              </a:ext>
            </a:extLst>
          </p:cNvPr>
          <p:cNvSpPr>
            <a:spLocks noGrp="1"/>
          </p:cNvSpPr>
          <p:nvPr>
            <p:ph type="title"/>
          </p:nvPr>
        </p:nvSpPr>
        <p:spPr>
          <a:xfrm>
            <a:off x="1539536" y="-400952"/>
            <a:ext cx="10652464" cy="1894874"/>
          </a:xfrm>
        </p:spPr>
        <p:txBody>
          <a:bodyPr/>
          <a:lstStyle/>
          <a:p>
            <a:r>
              <a:rPr lang="en-US" b="1" dirty="0">
                <a:latin typeface="Times New Roman" panose="02020603050405020304" pitchFamily="18" charset="0"/>
                <a:cs typeface="Times New Roman" panose="02020603050405020304" pitchFamily="18" charset="0"/>
              </a:rPr>
              <a:t>Visualization</a:t>
            </a:r>
            <a:endParaRPr lang="en-US" dirty="0"/>
          </a:p>
        </p:txBody>
      </p:sp>
      <p:sp>
        <p:nvSpPr>
          <p:cNvPr id="5" name="Title 1">
            <a:extLst>
              <a:ext uri="{FF2B5EF4-FFF2-40B4-BE49-F238E27FC236}">
                <a16:creationId xmlns:a16="http://schemas.microsoft.com/office/drawing/2014/main" id="{71F8FA8A-BCC7-41C9-ADA2-416C6884B18E}"/>
              </a:ext>
            </a:extLst>
          </p:cNvPr>
          <p:cNvSpPr txBox="1">
            <a:spLocks/>
          </p:cNvSpPr>
          <p:nvPr/>
        </p:nvSpPr>
        <p:spPr>
          <a:xfrm>
            <a:off x="1427776" y="1576302"/>
            <a:ext cx="10515600" cy="882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   SVM Predictions – Bar Graph Representation</a:t>
            </a:r>
          </a:p>
        </p:txBody>
      </p:sp>
      <p:pic>
        <p:nvPicPr>
          <p:cNvPr id="7" name="Content Placeholder 6">
            <a:extLst>
              <a:ext uri="{FF2B5EF4-FFF2-40B4-BE49-F238E27FC236}">
                <a16:creationId xmlns:a16="http://schemas.microsoft.com/office/drawing/2014/main" id="{C60E539F-3D1E-4B37-B418-14BEF4A44738}"/>
              </a:ext>
            </a:extLst>
          </p:cNvPr>
          <p:cNvPicPr>
            <a:picLocks noGrp="1" noChangeAspect="1"/>
          </p:cNvPicPr>
          <p:nvPr>
            <p:ph idx="1"/>
          </p:nvPr>
        </p:nvPicPr>
        <p:blipFill>
          <a:blip r:embed="rId2"/>
          <a:stretch>
            <a:fillRect/>
          </a:stretch>
        </p:blipFill>
        <p:spPr>
          <a:xfrm>
            <a:off x="1267314" y="2284413"/>
            <a:ext cx="6498248" cy="4022725"/>
          </a:xfrm>
          <a:prstGeom prst="rect">
            <a:avLst/>
          </a:prstGeom>
        </p:spPr>
      </p:pic>
    </p:spTree>
    <p:extLst>
      <p:ext uri="{BB962C8B-B14F-4D97-AF65-F5344CB8AC3E}">
        <p14:creationId xmlns:p14="http://schemas.microsoft.com/office/powerpoint/2010/main" val="23378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30714E77-4C54-42B0-B88A-E38EC74BBEB6}"/>
              </a:ext>
            </a:extLst>
          </p:cNvPr>
          <p:cNvPicPr>
            <a:picLocks noChangeAspect="1"/>
          </p:cNvPicPr>
          <p:nvPr/>
        </p:nvPicPr>
        <p:blipFill rotWithShape="1">
          <a:blip r:embed="rId2"/>
          <a:srcRect l="955"/>
          <a:stretch/>
        </p:blipFill>
        <p:spPr>
          <a:xfrm>
            <a:off x="2352674" y="905933"/>
            <a:ext cx="7591819" cy="5039728"/>
          </a:xfrm>
          <a:prstGeom prst="rect">
            <a:avLst/>
          </a:prstGeom>
        </p:spPr>
      </p:pic>
    </p:spTree>
    <p:extLst>
      <p:ext uri="{BB962C8B-B14F-4D97-AF65-F5344CB8AC3E}">
        <p14:creationId xmlns:p14="http://schemas.microsoft.com/office/powerpoint/2010/main" val="428034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333C1-8DAB-408F-817C-DB045015F5C0}"/>
              </a:ext>
            </a:extLst>
          </p:cNvPr>
          <p:cNvSpPr>
            <a:spLocks noGrp="1"/>
          </p:cNvSpPr>
          <p:nvPr>
            <p:ph idx="1"/>
          </p:nvPr>
        </p:nvSpPr>
        <p:spPr>
          <a:xfrm>
            <a:off x="838200" y="1038687"/>
            <a:ext cx="10515600" cy="5138276"/>
          </a:xfrm>
        </p:spPr>
        <p:txBody>
          <a:bodyPr/>
          <a:lstStyle/>
          <a:p>
            <a:pPr marL="0" indent="0">
              <a:buNone/>
            </a:pPr>
            <a:r>
              <a:rPr lang="en-US"/>
              <a:t>		</a:t>
            </a:r>
            <a:r>
              <a:rPr lang="en-US" sz="4000">
                <a:latin typeface="Times New Roman" panose="02020603050405020304" pitchFamily="18" charset="0"/>
                <a:cs typeface="Times New Roman" panose="02020603050405020304" pitchFamily="18" charset="0"/>
              </a:rPr>
              <a:t>Sentiment Analysis Of Tweets </a:t>
            </a:r>
          </a:p>
          <a:p>
            <a:pPr marL="0" indent="0">
              <a:buNone/>
            </a:pPr>
            <a:r>
              <a:rPr lang="en-US" sz="4000">
                <a:latin typeface="Times New Roman" panose="02020603050405020304" pitchFamily="18" charset="0"/>
                <a:cs typeface="Times New Roman" panose="02020603050405020304" pitchFamily="18" charset="0"/>
              </a:rPr>
              <a:t>			   On Robot Cars</a:t>
            </a:r>
          </a:p>
          <a:p>
            <a:pPr marL="0" indent="0">
              <a:buNone/>
            </a:pPr>
            <a:endParaRPr lang="en-US" dirty="0"/>
          </a:p>
          <a:p>
            <a:pPr marL="0" indent="0">
              <a:buNone/>
            </a:pPr>
            <a:r>
              <a:rPr lang="en-US" dirty="0"/>
              <a:t>							Submitted By</a:t>
            </a:r>
          </a:p>
          <a:p>
            <a:pPr marL="0" indent="0">
              <a:lnSpc>
                <a:spcPct val="70000"/>
              </a:lnSpc>
              <a:buNone/>
            </a:pPr>
            <a:r>
              <a:rPr lang="en-US"/>
              <a:t>							</a:t>
            </a:r>
            <a:r>
              <a:rPr lang="en-US" sz="2000" i="1"/>
              <a:t>Nishanth Reddy Bandaru</a:t>
            </a:r>
          </a:p>
          <a:p>
            <a:pPr marL="0" indent="0">
              <a:lnSpc>
                <a:spcPct val="70000"/>
              </a:lnSpc>
              <a:buNone/>
            </a:pPr>
            <a:r>
              <a:rPr lang="en-US" sz="2000" i="1"/>
              <a:t>							Kavya Sri Barlapudi</a:t>
            </a:r>
          </a:p>
          <a:p>
            <a:pPr marL="0" indent="0">
              <a:lnSpc>
                <a:spcPct val="70000"/>
              </a:lnSpc>
              <a:buNone/>
            </a:pPr>
            <a:r>
              <a:rPr lang="en-US" sz="2000" i="1"/>
              <a:t>							Akshitha Duddala</a:t>
            </a:r>
          </a:p>
          <a:p>
            <a:pPr marL="0" indent="0">
              <a:lnSpc>
                <a:spcPct val="70000"/>
              </a:lnSpc>
              <a:buNone/>
            </a:pPr>
            <a:r>
              <a:rPr lang="en-US" sz="2000" i="1"/>
              <a:t>							Sravya Kongara</a:t>
            </a:r>
          </a:p>
          <a:p>
            <a:pPr marL="0" indent="0">
              <a:lnSpc>
                <a:spcPct val="70000"/>
              </a:lnSpc>
              <a:buNone/>
            </a:pPr>
            <a:r>
              <a:rPr lang="en-US" sz="2000" i="1"/>
              <a:t>							Lakshmi Harshini Kuchibhotla</a:t>
            </a:r>
            <a:endParaRPr lang="en-US" sz="2000" i="1" dirty="0"/>
          </a:p>
        </p:txBody>
      </p:sp>
    </p:spTree>
    <p:extLst>
      <p:ext uri="{BB962C8B-B14F-4D97-AF65-F5344CB8AC3E}">
        <p14:creationId xmlns:p14="http://schemas.microsoft.com/office/powerpoint/2010/main" val="880755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BDB1-DB7A-4BF5-9558-735833AFFC88}"/>
              </a:ext>
            </a:extLst>
          </p:cNvPr>
          <p:cNvSpPr>
            <a:spLocks noGrp="1"/>
          </p:cNvSpPr>
          <p:nvPr>
            <p:ph type="title"/>
          </p:nvPr>
        </p:nvSpPr>
        <p:spPr>
          <a:xfrm>
            <a:off x="1275715" y="623425"/>
            <a:ext cx="10515600" cy="1135201"/>
          </a:xfrm>
        </p:spPr>
        <p:txBody>
          <a:bodyPr/>
          <a:lstStyle/>
          <a:p>
            <a:r>
              <a:rPr lang="en-US" b="1" dirty="0">
                <a:latin typeface="Times New Roman" panose="02020603050405020304" pitchFamily="18" charset="0"/>
                <a:cs typeface="Times New Roman" panose="02020603050405020304" pitchFamily="18" charset="0"/>
              </a:rPr>
              <a:t>Observations</a:t>
            </a:r>
            <a:endParaRPr lang="en-US" dirty="0"/>
          </a:p>
        </p:txBody>
      </p:sp>
      <p:sp>
        <p:nvSpPr>
          <p:cNvPr id="3" name="Content Placeholder 2">
            <a:extLst>
              <a:ext uri="{FF2B5EF4-FFF2-40B4-BE49-F238E27FC236}">
                <a16:creationId xmlns:a16="http://schemas.microsoft.com/office/drawing/2014/main" id="{29E6F3A4-86B5-43B3-BEC4-20E26A46C859}"/>
              </a:ext>
            </a:extLst>
          </p:cNvPr>
          <p:cNvSpPr>
            <a:spLocks noGrp="1"/>
          </p:cNvSpPr>
          <p:nvPr>
            <p:ph idx="1"/>
          </p:nvPr>
        </p:nvSpPr>
        <p:spPr>
          <a:xfrm>
            <a:off x="1386988" y="2057076"/>
            <a:ext cx="10515600" cy="4800924"/>
          </a:xfrm>
        </p:spPr>
        <p:txBody>
          <a:bodyPr>
            <a:normAutofit/>
          </a:bodyPr>
          <a:lstStyle/>
          <a:p>
            <a:pPr marL="0" indent="0" algn="just">
              <a:buNone/>
            </a:pPr>
            <a:r>
              <a:rPr lang="en-US" sz="2400" u="sng" dirty="0">
                <a:latin typeface="Times New Roman" panose="02020603050405020304" pitchFamily="18" charset="0"/>
                <a:cs typeface="Times New Roman" panose="02020603050405020304" pitchFamily="18" charset="0"/>
              </a:rPr>
              <a:t>Naïve Bayes</a:t>
            </a:r>
          </a:p>
          <a:p>
            <a:pPr marL="0" indent="0" algn="just">
              <a:buNone/>
            </a:pPr>
            <a:endParaRPr lang="en-US" sz="2400"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Produced good accuracy with training data but the resultant graphs are not evenly distributed.</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Since the number of positive and neutral tweets are more than the negative tweets and positive tweets are pretty similar, it can not identify the negative tweets during training phase.</a:t>
            </a:r>
          </a:p>
        </p:txBody>
      </p:sp>
    </p:spTree>
    <p:extLst>
      <p:ext uri="{BB962C8B-B14F-4D97-AF65-F5344CB8AC3E}">
        <p14:creationId xmlns:p14="http://schemas.microsoft.com/office/powerpoint/2010/main" val="406867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22A56-794A-408F-AC81-EED2FFC63EDD}"/>
              </a:ext>
            </a:extLst>
          </p:cNvPr>
          <p:cNvSpPr>
            <a:spLocks noGrp="1"/>
          </p:cNvSpPr>
          <p:nvPr>
            <p:ph idx="1"/>
          </p:nvPr>
        </p:nvSpPr>
        <p:spPr>
          <a:xfrm>
            <a:off x="1114425" y="2069421"/>
            <a:ext cx="10048875" cy="4978478"/>
          </a:xfrm>
        </p:spPr>
        <p:txBody>
          <a:bodyPr/>
          <a:lstStyle/>
          <a:p>
            <a:pPr marL="0" indent="0">
              <a:buNone/>
            </a:pPr>
            <a:r>
              <a:rPr lang="en-US" sz="2800" u="sng" dirty="0">
                <a:latin typeface="Times New Roman" panose="02020603050405020304" pitchFamily="18" charset="0"/>
                <a:cs typeface="Times New Roman" panose="02020603050405020304" pitchFamily="18" charset="0"/>
              </a:rPr>
              <a:t>SVM:</a:t>
            </a:r>
          </a:p>
          <a:p>
            <a:pPr marL="0" indent="0">
              <a:lnSpc>
                <a:spcPct val="50000"/>
              </a:lnSpc>
              <a:buNone/>
            </a:pPr>
            <a:endParaRPr lang="en-US"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More efficient results.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Although the number of negative tweets are less than the number of neutral and positive tweets, it is still able to classify the negative tweets, however resulted in poor training for the classifier.</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Hence it is not able to determine robust hyperplanes that could classify the tweets into 3 classes.</a:t>
            </a:r>
          </a:p>
          <a:p>
            <a:pPr marL="0" indent="0">
              <a:buNone/>
            </a:pPr>
            <a:endParaRPr lang="en-US" dirty="0"/>
          </a:p>
        </p:txBody>
      </p:sp>
    </p:spTree>
    <p:extLst>
      <p:ext uri="{BB962C8B-B14F-4D97-AF65-F5344CB8AC3E}">
        <p14:creationId xmlns:p14="http://schemas.microsoft.com/office/powerpoint/2010/main" val="211672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C05A-5CC1-4931-A809-54AAF2404625}"/>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18F1534-0508-46D6-B703-F4BD089017DD}"/>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From the extracted positive and negative collection of tweets we found that more people are optimistic about the future of this product, while some people find self-driving cars dangerous and risky</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analysis is extremely beneficial for the manufacturers so that they can include various functionalities in their product to meet the expectations and needs of the public. </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19173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2AB9-38FB-47DD-B668-F04CE6950D4F}"/>
              </a:ext>
            </a:extLst>
          </p:cNvPr>
          <p:cNvSpPr>
            <a:spLocks noGrp="1"/>
          </p:cNvSpPr>
          <p:nvPr>
            <p:ph type="title"/>
          </p:nvPr>
        </p:nvSpPr>
        <p:spPr>
          <a:xfrm>
            <a:off x="1284556" y="239300"/>
            <a:ext cx="8911687" cy="1280890"/>
          </a:xfrm>
        </p:spPr>
        <p:txBody>
          <a:bodyPr/>
          <a:lstStyle/>
          <a:p>
            <a:r>
              <a:rPr lang="en-US" b="1" dirty="0">
                <a:latin typeface="Times New Roman" panose="02020603050405020304" pitchFamily="18" charset="0"/>
                <a:cs typeface="Times New Roman" panose="02020603050405020304" pitchFamily="18" charset="0"/>
              </a:rPr>
              <a:t>Future Research</a:t>
            </a:r>
            <a:endParaRPr lang="en-US" dirty="0"/>
          </a:p>
        </p:txBody>
      </p:sp>
      <p:sp>
        <p:nvSpPr>
          <p:cNvPr id="3" name="Content Placeholder 2">
            <a:extLst>
              <a:ext uri="{FF2B5EF4-FFF2-40B4-BE49-F238E27FC236}">
                <a16:creationId xmlns:a16="http://schemas.microsoft.com/office/drawing/2014/main" id="{A45E9BFA-5C59-4AF7-8702-B175BE429625}"/>
              </a:ext>
            </a:extLst>
          </p:cNvPr>
          <p:cNvSpPr>
            <a:spLocks noGrp="1"/>
          </p:cNvSpPr>
          <p:nvPr>
            <p:ph idx="1"/>
          </p:nvPr>
        </p:nvSpPr>
        <p:spPr>
          <a:xfrm>
            <a:off x="1379537" y="1962785"/>
            <a:ext cx="8915400" cy="3777622"/>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Our classifiers does not consider the order of the words in the tweets.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Future work should focus on the “connectedness" factor.</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Recurrent Neural Networks will take into account the relationship among different words and help in better classification.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Another area of future research would be related to more detailed analysis of the negative tweets.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could be done by performing testing on the tweets generated from the states where the self driving cars are in use. </a:t>
            </a:r>
          </a:p>
        </p:txBody>
      </p:sp>
    </p:spTree>
    <p:extLst>
      <p:ext uri="{BB962C8B-B14F-4D97-AF65-F5344CB8AC3E}">
        <p14:creationId xmlns:p14="http://schemas.microsoft.com/office/powerpoint/2010/main" val="27892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E2930E-9941-4C22-A692-C5B895D3AADA}"/>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Times New Roman" panose="02020603050405020304" pitchFamily="18" charset="0"/>
                <a:cs typeface="Times New Roman" panose="02020603050405020304" pitchFamily="18" charset="0"/>
              </a:rPr>
              <a:t>References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C639C34-9972-4660-AEA5-D8DE811706AB}"/>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http://blog.datumbox.com/machine- learning-tutorial-the-naive-</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bayes</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-text-classier/</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u="sng" dirty="0">
                <a:solidFill>
                  <a:schemeClr val="tx1"/>
                </a:solidFill>
                <a:latin typeface="Times New Roman" panose="02020603050405020304" pitchFamily="18" charset="0"/>
                <a:cs typeface="Times New Roman" panose="02020603050405020304" pitchFamily="18" charset="0"/>
              </a:rPr>
              <a:t>http://ataspinar.com/2016/02/15/sentiment-analysis- with-the-naive-</a:t>
            </a:r>
            <a:r>
              <a:rPr lang="en-US" u="sng" dirty="0" err="1">
                <a:solidFill>
                  <a:schemeClr val="tx1"/>
                </a:solidFill>
                <a:latin typeface="Times New Roman" panose="02020603050405020304" pitchFamily="18" charset="0"/>
                <a:cs typeface="Times New Roman" panose="02020603050405020304" pitchFamily="18" charset="0"/>
              </a:rPr>
              <a:t>bayes</a:t>
            </a:r>
            <a:r>
              <a:rPr lang="en-US" u="sng" dirty="0">
                <a:solidFill>
                  <a:schemeClr val="tx1"/>
                </a:solidFill>
                <a:latin typeface="Times New Roman" panose="02020603050405020304" pitchFamily="18" charset="0"/>
                <a:cs typeface="Times New Roman" panose="02020603050405020304" pitchFamily="18" charset="0"/>
              </a:rPr>
              <a:t>-classier/. </a:t>
            </a:r>
          </a:p>
          <a:p>
            <a:pPr>
              <a:buFont typeface="Wingdings" panose="05000000000000000000" pitchFamily="2" charset="2"/>
              <a:buChar char="§"/>
            </a:pPr>
            <a:r>
              <a:rPr lang="en-US" u="sng" dirty="0">
                <a:solidFill>
                  <a:schemeClr val="tx1"/>
                </a:solidFill>
                <a:latin typeface="Times New Roman" panose="02020603050405020304" pitchFamily="18" charset="0"/>
                <a:cs typeface="Times New Roman" panose="02020603050405020304" pitchFamily="18" charset="0"/>
              </a:rPr>
              <a:t>https://towardsdatascience.com/creating-the-twitter-sentiment-analysis-program-in-python-with-naive-bayes-classification-672e5589a7ed</a:t>
            </a:r>
          </a:p>
          <a:p>
            <a:pPr>
              <a:buFont typeface="Wingdings" panose="05000000000000000000" pitchFamily="2" charset="2"/>
              <a:buChar char="§"/>
            </a:pPr>
            <a:r>
              <a:rPr lang="en-US" u="sng" dirty="0">
                <a:solidFill>
                  <a:schemeClr val="tx1"/>
                </a:solidFill>
                <a:latin typeface="Times New Roman" panose="02020603050405020304" pitchFamily="18" charset="0"/>
                <a:cs typeface="Times New Roman" panose="02020603050405020304" pitchFamily="18" charset="0"/>
              </a:rPr>
              <a:t>https://github.com/jeerson- </a:t>
            </a:r>
            <a:r>
              <a:rPr lang="en-US" u="sng" dirty="0" err="1">
                <a:solidFill>
                  <a:schemeClr val="tx1"/>
                </a:solidFill>
                <a:latin typeface="Times New Roman" panose="02020603050405020304" pitchFamily="18" charset="0"/>
                <a:cs typeface="Times New Roman" panose="02020603050405020304" pitchFamily="18" charset="0"/>
              </a:rPr>
              <a:t>henrique</a:t>
            </a:r>
            <a:r>
              <a:rPr lang="en-US" u="sng" dirty="0">
                <a:solidFill>
                  <a:schemeClr val="tx1"/>
                </a:solidFill>
                <a:latin typeface="Times New Roman" panose="02020603050405020304" pitchFamily="18" charset="0"/>
                <a:cs typeface="Times New Roman" panose="02020603050405020304" pitchFamily="18" charset="0"/>
              </a:rPr>
              <a:t>/</a:t>
            </a:r>
            <a:r>
              <a:rPr lang="en-US" u="sng" dirty="0" err="1">
                <a:solidFill>
                  <a:schemeClr val="tx1"/>
                </a:solidFill>
                <a:latin typeface="Times New Roman" panose="02020603050405020304" pitchFamily="18" charset="0"/>
                <a:cs typeface="Times New Roman" panose="02020603050405020304" pitchFamily="18" charset="0"/>
              </a:rPr>
              <a:t>getoldtweets</a:t>
            </a:r>
            <a:r>
              <a:rPr lang="en-US" u="sng" dirty="0">
                <a:solidFill>
                  <a:schemeClr val="tx1"/>
                </a:solidFill>
                <a:latin typeface="Times New Roman" panose="02020603050405020304" pitchFamily="18" charset="0"/>
                <a:cs typeface="Times New Roman" panose="02020603050405020304" pitchFamily="18" charset="0"/>
              </a:rPr>
              <a:t>-python/tree/master/got3.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https://en.wikipedia.org/wiki/recurrentneuralnetwork</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https://en.wikipedia.org/wiki/supportvectormachine</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https://www.wired.com/story/mobileye-self- driving-cars-</a:t>
            </a:r>
            <a:r>
              <a:rPr lang="en-US"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arizona</a:t>
            </a:r>
            <a:r>
              <a:rPr lang="en-US"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dirty="0">
              <a:solidFill>
                <a:schemeClr val="tx1"/>
              </a:solidFill>
            </a:endParaRPr>
          </a:p>
        </p:txBody>
      </p:sp>
    </p:spTree>
    <p:extLst>
      <p:ext uri="{BB962C8B-B14F-4D97-AF65-F5344CB8AC3E}">
        <p14:creationId xmlns:p14="http://schemas.microsoft.com/office/powerpoint/2010/main" val="2424870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2600/1*lP3xNo3g4u5qq9mdpt6tYQ.png">
            <a:extLst>
              <a:ext uri="{FF2B5EF4-FFF2-40B4-BE49-F238E27FC236}">
                <a16:creationId xmlns:a16="http://schemas.microsoft.com/office/drawing/2014/main" id="{764FA8AB-5B05-45A7-9556-DBBDB2AEEEF1}"/>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7FE6D64-6FED-40A2-A760-28CA8832106C}"/>
              </a:ext>
            </a:extLst>
          </p:cNvPr>
          <p:cNvSpPr/>
          <p:nvPr/>
        </p:nvSpPr>
        <p:spPr>
          <a:xfrm>
            <a:off x="2873611" y="748010"/>
            <a:ext cx="6444778" cy="1323439"/>
          </a:xfrm>
          <a:prstGeom prst="rect">
            <a:avLst/>
          </a:prstGeom>
          <a:noFill/>
        </p:spPr>
        <p:txBody>
          <a:bodyPr wrap="none" lIns="91440" tIns="45720" rIns="91440" bIns="45720">
            <a:spAutoFit/>
          </a:bodyPr>
          <a:lstStyle/>
          <a:p>
            <a:pPr algn="ctr"/>
            <a:r>
              <a:rPr lang="en-US" sz="8000" b="1" cap="none" spc="0" dirty="0">
                <a:ln w="22225">
                  <a:solidFill>
                    <a:schemeClr val="accent1">
                      <a:lumMod val="75000"/>
                    </a:schemeClr>
                  </a:solidFill>
                  <a:prstDash val="solid"/>
                </a:ln>
                <a:solidFill>
                  <a:schemeClr val="accent1">
                    <a:lumMod val="75000"/>
                  </a:schemeClr>
                </a:solidFill>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1204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2D4D-0E09-47EC-9F84-0EF9F5D1DCAA}"/>
              </a:ext>
            </a:extLst>
          </p:cNvPr>
          <p:cNvSpPr>
            <a:spLocks noGrp="1"/>
          </p:cNvSpPr>
          <p:nvPr>
            <p:ph type="title"/>
          </p:nvPr>
        </p:nvSpPr>
        <p:spPr>
          <a:xfrm>
            <a:off x="1716024" y="533399"/>
            <a:ext cx="3650279" cy="1259894"/>
          </a:xfrm>
        </p:spPr>
        <p:txBody>
          <a:bodyPr>
            <a:normAutofit/>
          </a:bodyPr>
          <a:lstStyle/>
          <a:p>
            <a:pPr>
              <a:lnSpc>
                <a:spcPct val="90000"/>
              </a:lnSpc>
            </a:pPr>
            <a:r>
              <a:rPr lang="en-US" sz="2800" b="1" dirty="0">
                <a:latin typeface="Times New Roman" panose="02020603050405020304" pitchFamily="18" charset="0"/>
                <a:cs typeface="Times New Roman" panose="02020603050405020304" pitchFamily="18" charset="0"/>
              </a:rPr>
              <a:t>Why Analyze The Tweets on Robot Cars?</a:t>
            </a:r>
          </a:p>
        </p:txBody>
      </p:sp>
      <p:sp>
        <p:nvSpPr>
          <p:cNvPr id="3" name="Content Placeholder 2">
            <a:extLst>
              <a:ext uri="{FF2B5EF4-FFF2-40B4-BE49-F238E27FC236}">
                <a16:creationId xmlns:a16="http://schemas.microsoft.com/office/drawing/2014/main" id="{3FB626AA-5828-4748-828C-3273A9121E3F}"/>
              </a:ext>
            </a:extLst>
          </p:cNvPr>
          <p:cNvSpPr>
            <a:spLocks noGrp="1"/>
          </p:cNvSpPr>
          <p:nvPr>
            <p:ph idx="1"/>
          </p:nvPr>
        </p:nvSpPr>
        <p:spPr>
          <a:xfrm>
            <a:off x="649225" y="2133600"/>
            <a:ext cx="4833918" cy="3759253"/>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determine attitude of people towards it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overcome the reason for the negative feedback</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encourage the accepted features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determine the future scope</a:t>
            </a:r>
          </a:p>
        </p:txBody>
      </p:sp>
      <p:pic>
        <p:nvPicPr>
          <p:cNvPr id="5" name="Picture 4">
            <a:extLst>
              <a:ext uri="{FF2B5EF4-FFF2-40B4-BE49-F238E27FC236}">
                <a16:creationId xmlns:a16="http://schemas.microsoft.com/office/drawing/2014/main" id="{D601CDC8-12E5-4EF8-B917-BEF13846D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263" y="1163346"/>
            <a:ext cx="5042617" cy="3342640"/>
          </a:xfrm>
          <a:prstGeom prst="rect">
            <a:avLst/>
          </a:prstGeom>
        </p:spPr>
      </p:pic>
    </p:spTree>
    <p:extLst>
      <p:ext uri="{BB962C8B-B14F-4D97-AF65-F5344CB8AC3E}">
        <p14:creationId xmlns:p14="http://schemas.microsoft.com/office/powerpoint/2010/main" val="236317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B5C9-751D-4D19-A706-391C66BC80A0}"/>
              </a:ext>
            </a:extLst>
          </p:cNvPr>
          <p:cNvSpPr>
            <a:spLocks noGrp="1"/>
          </p:cNvSpPr>
          <p:nvPr>
            <p:ph type="title"/>
          </p:nvPr>
        </p:nvSpPr>
        <p:spPr>
          <a:xfrm>
            <a:off x="1640156" y="624110"/>
            <a:ext cx="8911687" cy="1280890"/>
          </a:xfrm>
        </p:spPr>
        <p:txBody>
          <a:bodyPr/>
          <a:lstStyle/>
          <a:p>
            <a:r>
              <a:rPr lang="en-US" b="1" dirty="0">
                <a:latin typeface="Times New Roman" panose="02020603050405020304" pitchFamily="18" charset="0"/>
                <a:cs typeface="Times New Roman" panose="02020603050405020304" pitchFamily="18" charset="0"/>
              </a:rPr>
              <a:t>Process Flow</a:t>
            </a:r>
          </a:p>
        </p:txBody>
      </p:sp>
      <p:sp>
        <p:nvSpPr>
          <p:cNvPr id="3" name="Content Placeholder 2">
            <a:extLst>
              <a:ext uri="{FF2B5EF4-FFF2-40B4-BE49-F238E27FC236}">
                <a16:creationId xmlns:a16="http://schemas.microsoft.com/office/drawing/2014/main" id="{5A3673D9-25A7-4DC6-B4D2-BA24EB0E2D54}"/>
              </a:ext>
            </a:extLst>
          </p:cNvPr>
          <p:cNvSpPr>
            <a:spLocks noGrp="1"/>
          </p:cNvSpPr>
          <p:nvPr>
            <p:ph idx="1"/>
          </p:nvPr>
        </p:nvSpPr>
        <p:spPr>
          <a:xfrm>
            <a:off x="1636443" y="2109470"/>
            <a:ext cx="8915400" cy="3219450"/>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extraction</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cleaning and processing</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Classification of data:</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perform classification by using two classifiers Naïve Bayes and Support Vector Machine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Depiction of results in the form of bar graphs which helps inferring the results for future suggestions.</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578223-0449-46B3-9C5A-ED37DAE40A04}"/>
                  </a:ext>
                </a:extLst>
              </p14:cNvPr>
              <p14:cNvContentPartPr/>
              <p14:nvPr/>
            </p14:nvContentPartPr>
            <p14:xfrm>
              <a:off x="-676725" y="399420"/>
              <a:ext cx="360" cy="360"/>
            </p14:xfrm>
          </p:contentPart>
        </mc:Choice>
        <mc:Fallback xmlns="">
          <p:pic>
            <p:nvPicPr>
              <p:cNvPr id="4" name="Ink 3">
                <a:extLst>
                  <a:ext uri="{FF2B5EF4-FFF2-40B4-BE49-F238E27FC236}">
                    <a16:creationId xmlns:a16="http://schemas.microsoft.com/office/drawing/2014/main" id="{57578223-0449-46B3-9C5A-ED37DAE40A04}"/>
                  </a:ext>
                </a:extLst>
              </p:cNvPr>
              <p:cNvPicPr/>
              <p:nvPr/>
            </p:nvPicPr>
            <p:blipFill>
              <a:blip r:embed="rId3"/>
              <a:stretch>
                <a:fillRect/>
              </a:stretch>
            </p:blipFill>
            <p:spPr>
              <a:xfrm>
                <a:off x="-685725" y="390420"/>
                <a:ext cx="18000" cy="18000"/>
              </a:xfrm>
              <a:prstGeom prst="rect">
                <a:avLst/>
              </a:prstGeom>
            </p:spPr>
          </p:pic>
        </mc:Fallback>
      </mc:AlternateContent>
    </p:spTree>
    <p:extLst>
      <p:ext uri="{BB962C8B-B14F-4D97-AF65-F5344CB8AC3E}">
        <p14:creationId xmlns:p14="http://schemas.microsoft.com/office/powerpoint/2010/main" val="156936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A581B8-6530-4BEB-9578-481EF9F67D01}"/>
              </a:ext>
            </a:extLst>
          </p:cNvPr>
          <p:cNvSpPr/>
          <p:nvPr/>
        </p:nvSpPr>
        <p:spPr>
          <a:xfrm>
            <a:off x="1186791" y="2400301"/>
            <a:ext cx="1590675" cy="72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Extracted data</a:t>
            </a:r>
          </a:p>
        </p:txBody>
      </p:sp>
      <p:sp>
        <p:nvSpPr>
          <p:cNvPr id="6" name="Rectangle 5">
            <a:extLst>
              <a:ext uri="{FF2B5EF4-FFF2-40B4-BE49-F238E27FC236}">
                <a16:creationId xmlns:a16="http://schemas.microsoft.com/office/drawing/2014/main" id="{DB0B114A-0B3D-4590-91F3-B06D00A865FC}"/>
              </a:ext>
            </a:extLst>
          </p:cNvPr>
          <p:cNvSpPr/>
          <p:nvPr/>
        </p:nvSpPr>
        <p:spPr>
          <a:xfrm>
            <a:off x="4434816" y="2400302"/>
            <a:ext cx="1514475" cy="723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Cleaned data</a:t>
            </a:r>
          </a:p>
        </p:txBody>
      </p:sp>
      <p:sp>
        <p:nvSpPr>
          <p:cNvPr id="7" name="Rectangle 6">
            <a:extLst>
              <a:ext uri="{FF2B5EF4-FFF2-40B4-BE49-F238E27FC236}">
                <a16:creationId xmlns:a16="http://schemas.microsoft.com/office/drawing/2014/main" id="{E870F6CC-0BB4-407C-AA78-533F9223B8BB}"/>
              </a:ext>
            </a:extLst>
          </p:cNvPr>
          <p:cNvSpPr/>
          <p:nvPr/>
        </p:nvSpPr>
        <p:spPr>
          <a:xfrm>
            <a:off x="7242835" y="2762251"/>
            <a:ext cx="1514475" cy="499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Neutral</a:t>
            </a:r>
          </a:p>
        </p:txBody>
      </p:sp>
      <p:cxnSp>
        <p:nvCxnSpPr>
          <p:cNvPr id="8" name="Straight Arrow Connector 7">
            <a:extLst>
              <a:ext uri="{FF2B5EF4-FFF2-40B4-BE49-F238E27FC236}">
                <a16:creationId xmlns:a16="http://schemas.microsoft.com/office/drawing/2014/main" id="{78FC505D-63D8-4816-BA44-F72180A821DF}"/>
              </a:ext>
            </a:extLst>
          </p:cNvPr>
          <p:cNvCxnSpPr>
            <a:stCxn id="5" idx="3"/>
            <a:endCxn id="6" idx="1"/>
          </p:cNvCxnSpPr>
          <p:nvPr/>
        </p:nvCxnSpPr>
        <p:spPr>
          <a:xfrm>
            <a:off x="2777466" y="2762251"/>
            <a:ext cx="16573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93643C-8C96-4EBC-8DFD-0498813E98D1}"/>
              </a:ext>
            </a:extLst>
          </p:cNvPr>
          <p:cNvCxnSpPr>
            <a:cxnSpLocks/>
          </p:cNvCxnSpPr>
          <p:nvPr/>
        </p:nvCxnSpPr>
        <p:spPr>
          <a:xfrm>
            <a:off x="5949291" y="2782657"/>
            <a:ext cx="1293544" cy="135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2C60944-8086-4D06-9E64-DC6428CEC892}"/>
              </a:ext>
            </a:extLst>
          </p:cNvPr>
          <p:cNvCxnSpPr/>
          <p:nvPr/>
        </p:nvCxnSpPr>
        <p:spPr>
          <a:xfrm>
            <a:off x="5949291" y="3012171"/>
            <a:ext cx="1293544" cy="105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EF2F719-C7F5-473C-9528-DC4F422FFB82}"/>
              </a:ext>
            </a:extLst>
          </p:cNvPr>
          <p:cNvSpPr/>
          <p:nvPr/>
        </p:nvSpPr>
        <p:spPr>
          <a:xfrm>
            <a:off x="7242835" y="1619248"/>
            <a:ext cx="1514475" cy="499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Positive	</a:t>
            </a:r>
          </a:p>
        </p:txBody>
      </p:sp>
      <p:sp>
        <p:nvSpPr>
          <p:cNvPr id="13" name="Rectangle 12">
            <a:extLst>
              <a:ext uri="{FF2B5EF4-FFF2-40B4-BE49-F238E27FC236}">
                <a16:creationId xmlns:a16="http://schemas.microsoft.com/office/drawing/2014/main" id="{9BAE0C78-0A01-457B-A313-737455911F24}"/>
              </a:ext>
            </a:extLst>
          </p:cNvPr>
          <p:cNvSpPr/>
          <p:nvPr/>
        </p:nvSpPr>
        <p:spPr>
          <a:xfrm>
            <a:off x="7242835" y="3932472"/>
            <a:ext cx="1514475" cy="466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Negative </a:t>
            </a:r>
          </a:p>
        </p:txBody>
      </p:sp>
      <p:cxnSp>
        <p:nvCxnSpPr>
          <p:cNvPr id="15" name="Straight Arrow Connector 14">
            <a:extLst>
              <a:ext uri="{FF2B5EF4-FFF2-40B4-BE49-F238E27FC236}">
                <a16:creationId xmlns:a16="http://schemas.microsoft.com/office/drawing/2014/main" id="{DA1EC0AD-AA96-4312-BFA1-C46E4A283001}"/>
              </a:ext>
            </a:extLst>
          </p:cNvPr>
          <p:cNvCxnSpPr/>
          <p:nvPr/>
        </p:nvCxnSpPr>
        <p:spPr>
          <a:xfrm flipV="1">
            <a:off x="5949291" y="1906468"/>
            <a:ext cx="1293544" cy="764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D5FA385-DCCB-46F8-BC7F-4F85E346A3DC}"/>
              </a:ext>
            </a:extLst>
          </p:cNvPr>
          <p:cNvSpPr/>
          <p:nvPr/>
        </p:nvSpPr>
        <p:spPr>
          <a:xfrm>
            <a:off x="9953625" y="2590800"/>
            <a:ext cx="1952625"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p>
        </p:txBody>
      </p:sp>
      <p:cxnSp>
        <p:nvCxnSpPr>
          <p:cNvPr id="22" name="Straight Arrow Connector 21">
            <a:extLst>
              <a:ext uri="{FF2B5EF4-FFF2-40B4-BE49-F238E27FC236}">
                <a16:creationId xmlns:a16="http://schemas.microsoft.com/office/drawing/2014/main" id="{4C02487F-480D-4CFE-8015-ED969E376CD1}"/>
              </a:ext>
            </a:extLst>
          </p:cNvPr>
          <p:cNvCxnSpPr>
            <a:stCxn id="12" idx="3"/>
          </p:cNvCxnSpPr>
          <p:nvPr/>
        </p:nvCxnSpPr>
        <p:spPr>
          <a:xfrm>
            <a:off x="8757310" y="1869169"/>
            <a:ext cx="1196315" cy="80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AE6F53-12B8-4E8C-8A98-3FCF04F9EB17}"/>
              </a:ext>
            </a:extLst>
          </p:cNvPr>
          <p:cNvCxnSpPr>
            <a:stCxn id="7" idx="3"/>
            <a:endCxn id="20" idx="1"/>
          </p:cNvCxnSpPr>
          <p:nvPr/>
        </p:nvCxnSpPr>
        <p:spPr>
          <a:xfrm flipV="1">
            <a:off x="8757310" y="2857501"/>
            <a:ext cx="1196315" cy="15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11BC40-D81C-45F7-9AE2-BA5A276FCE14}"/>
              </a:ext>
            </a:extLst>
          </p:cNvPr>
          <p:cNvCxnSpPr>
            <a:stCxn id="13" idx="3"/>
            <a:endCxn id="20" idx="1"/>
          </p:cNvCxnSpPr>
          <p:nvPr/>
        </p:nvCxnSpPr>
        <p:spPr>
          <a:xfrm flipV="1">
            <a:off x="8757310" y="2857501"/>
            <a:ext cx="1196315" cy="130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052582-849E-4A92-B512-AF5DEFE2D0D9}"/>
              </a:ext>
            </a:extLst>
          </p:cNvPr>
          <p:cNvSpPr txBox="1"/>
          <p:nvPr/>
        </p:nvSpPr>
        <p:spPr>
          <a:xfrm>
            <a:off x="3030807" y="2148455"/>
            <a:ext cx="1514475" cy="646331"/>
          </a:xfrm>
          <a:prstGeom prst="rect">
            <a:avLst/>
          </a:prstGeom>
          <a:noFill/>
        </p:spPr>
        <p:txBody>
          <a:bodyPr wrap="square" rtlCol="0">
            <a:spAutoFit/>
          </a:bodyPr>
          <a:lstStyle/>
          <a:p>
            <a:r>
              <a:rPr lang="en-US" dirty="0"/>
              <a:t>regex expression</a:t>
            </a:r>
          </a:p>
        </p:txBody>
      </p:sp>
    </p:spTree>
    <p:extLst>
      <p:ext uri="{BB962C8B-B14F-4D97-AF65-F5344CB8AC3E}">
        <p14:creationId xmlns:p14="http://schemas.microsoft.com/office/powerpoint/2010/main" val="149886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FD53-42B8-4528-8CE7-30F03B870EBF}"/>
              </a:ext>
            </a:extLst>
          </p:cNvPr>
          <p:cNvSpPr>
            <a:spLocks noGrp="1"/>
          </p:cNvSpPr>
          <p:nvPr>
            <p:ph type="title"/>
          </p:nvPr>
        </p:nvSpPr>
        <p:spPr>
          <a:xfrm>
            <a:off x="1640156" y="576485"/>
            <a:ext cx="8911687" cy="1280890"/>
          </a:xfrm>
        </p:spPr>
        <p:txBody>
          <a:bodyPr/>
          <a:lstStyle/>
          <a:p>
            <a:r>
              <a:rPr lang="en-US" b="1" dirty="0">
                <a:latin typeface="Times New Roman" panose="02020603050405020304" pitchFamily="18" charset="0"/>
                <a:cs typeface="Times New Roman" panose="02020603050405020304" pitchFamily="18" charset="0"/>
              </a:rPr>
              <a:t>Data Extraction</a:t>
            </a:r>
          </a:p>
        </p:txBody>
      </p:sp>
      <p:sp>
        <p:nvSpPr>
          <p:cNvPr id="3" name="Content Placeholder 2">
            <a:extLst>
              <a:ext uri="{FF2B5EF4-FFF2-40B4-BE49-F238E27FC236}">
                <a16:creationId xmlns:a16="http://schemas.microsoft.com/office/drawing/2014/main" id="{CAB0E7B4-C3E5-4CC2-8D29-494BD3EAD1DF}"/>
              </a:ext>
            </a:extLst>
          </p:cNvPr>
          <p:cNvSpPr>
            <a:spLocks noGrp="1"/>
          </p:cNvSpPr>
          <p:nvPr>
            <p:ph idx="1"/>
          </p:nvPr>
        </p:nvSpPr>
        <p:spPr>
          <a:xfrm>
            <a:off x="1332865" y="2065452"/>
            <a:ext cx="10515600" cy="465888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t>
            </a:r>
            <a:r>
              <a:rPr lang="en-US" sz="2800" u="sng" dirty="0">
                <a:latin typeface="Times New Roman" panose="02020603050405020304" pitchFamily="18" charset="0"/>
                <a:cs typeface="Times New Roman" panose="02020603050405020304" pitchFamily="18" charset="0"/>
              </a:rPr>
              <a:t>Data Collection</a:t>
            </a:r>
            <a:endParaRPr lang="en-US" sz="2000" u="sng" dirty="0">
              <a:latin typeface="Times New Roman" panose="02020603050405020304" pitchFamily="18" charset="0"/>
              <a:cs typeface="Times New Roman" panose="02020603050405020304" pitchFamily="18" charset="0"/>
            </a:endParaRPr>
          </a:p>
          <a:p>
            <a:pPr marL="0" indent="0" algn="just">
              <a:lnSpc>
                <a:spcPct val="50000"/>
              </a:lnSpc>
              <a:buNone/>
            </a:pPr>
            <a:endParaRPr lang="en-US"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extract the tweets from twitter with hashtags ‘robot cars’, ‘selfdrivingcars’, ‘autonomous vehicle’ or ‘driverless-cars’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got3 module is used to extract older tweets to make up for the smaller data set generated by </a:t>
            </a:r>
            <a:r>
              <a:rPr lang="en-US" sz="2400" dirty="0" err="1">
                <a:latin typeface="Times New Roman" panose="02020603050405020304" pitchFamily="18" charset="0"/>
                <a:cs typeface="Times New Roman" panose="02020603050405020304" pitchFamily="18" charset="0"/>
              </a:rPr>
              <a:t>Tweepy</a:t>
            </a:r>
            <a:r>
              <a:rPr lang="en-US" sz="2400" dirty="0">
                <a:latin typeface="Times New Roman" panose="02020603050405020304" pitchFamily="18" charset="0"/>
                <a:cs typeface="Times New Roman" panose="02020603050405020304" pitchFamily="18" charset="0"/>
              </a:rPr>
              <a:t> API.</a:t>
            </a:r>
          </a:p>
          <a:p>
            <a:pPr marL="0" indent="0" algn="just">
              <a:buNone/>
            </a:pPr>
            <a:r>
              <a:rPr lang="en-US" sz="2400" dirty="0">
                <a:latin typeface="Times New Roman" panose="02020603050405020304" pitchFamily="18" charset="0"/>
                <a:cs typeface="Times New Roman" panose="02020603050405020304" pitchFamily="18" charset="0"/>
              </a:rPr>
              <a:t>	- got3 module automates the calls to the JSON provider which loads the older tweets.</a:t>
            </a: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36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F4C2B2-81E5-472E-921C-484ED3BC36C8}"/>
              </a:ext>
            </a:extLst>
          </p:cNvPr>
          <p:cNvSpPr>
            <a:spLocks noGrp="1"/>
          </p:cNvSpPr>
          <p:nvPr>
            <p:ph idx="1"/>
          </p:nvPr>
        </p:nvSpPr>
        <p:spPr>
          <a:xfrm>
            <a:off x="1097280" y="1086678"/>
            <a:ext cx="10027920" cy="3471467"/>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u="sng" dirty="0">
                <a:latin typeface="Times New Roman" panose="02020603050405020304" pitchFamily="18" charset="0"/>
                <a:cs typeface="Times New Roman" panose="02020603050405020304" pitchFamily="18" charset="0"/>
              </a:rPr>
              <a:t>Data Cleaning</a:t>
            </a:r>
          </a:p>
          <a:p>
            <a:pPr marL="0" indent="0">
              <a:buNone/>
            </a:pP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extracted data needs to be cleaned to produce accurate results.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cleaning is done using regex expressions.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Usernames, URLs, encoded strings etc. are cleaned from the tweets.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922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2D050-81FC-4420-8DB6-5B80E172FBC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a:t>Data Labelling</a:t>
            </a:r>
            <a:endParaRPr lang="en-US"/>
          </a:p>
        </p:txBody>
      </p:sp>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38C0D1C-5405-49DF-9F52-4F01E38E5780}"/>
              </a:ext>
            </a:extLst>
          </p:cNvPr>
          <p:cNvSpPr txBox="1"/>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Manual labelling of the training data is done using IRR.</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Inter-rater reliability (IRR) is defined as the degree of agreement among different raters</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0CE0310-CDAB-4EE5-96DB-F6E3D5D63439}"/>
              </a:ext>
            </a:extLst>
          </p:cNvPr>
          <p:cNvGraphicFramePr>
            <a:graphicFrameLocks noGrp="1"/>
          </p:cNvGraphicFramePr>
          <p:nvPr>
            <p:ph idx="1"/>
            <p:extLst>
              <p:ext uri="{D42A27DB-BD31-4B8C-83A1-F6EECF244321}">
                <p14:modId xmlns:p14="http://schemas.microsoft.com/office/powerpoint/2010/main" val="4111873439"/>
              </p:ext>
            </p:extLst>
          </p:nvPr>
        </p:nvGraphicFramePr>
        <p:xfrm>
          <a:off x="643192" y="1479073"/>
          <a:ext cx="5451629" cy="3579815"/>
        </p:xfrm>
        <a:graphic>
          <a:graphicData uri="http://schemas.openxmlformats.org/drawingml/2006/table">
            <a:tbl>
              <a:tblPr firstRow="1" bandRow="1">
                <a:tableStyleId>{3B4B98B0-60AC-42C2-AFA5-B58CD77FA1E5}</a:tableStyleId>
              </a:tblPr>
              <a:tblGrid>
                <a:gridCol w="1993647">
                  <a:extLst>
                    <a:ext uri="{9D8B030D-6E8A-4147-A177-3AD203B41FA5}">
                      <a16:colId xmlns:a16="http://schemas.microsoft.com/office/drawing/2014/main" val="1800755595"/>
                    </a:ext>
                  </a:extLst>
                </a:gridCol>
                <a:gridCol w="1862806">
                  <a:extLst>
                    <a:ext uri="{9D8B030D-6E8A-4147-A177-3AD203B41FA5}">
                      <a16:colId xmlns:a16="http://schemas.microsoft.com/office/drawing/2014/main" val="237889684"/>
                    </a:ext>
                  </a:extLst>
                </a:gridCol>
                <a:gridCol w="1595176">
                  <a:extLst>
                    <a:ext uri="{9D8B030D-6E8A-4147-A177-3AD203B41FA5}">
                      <a16:colId xmlns:a16="http://schemas.microsoft.com/office/drawing/2014/main" val="3018902845"/>
                    </a:ext>
                  </a:extLst>
                </a:gridCol>
              </a:tblGrid>
              <a:tr h="376823">
                <a:tc>
                  <a:txBody>
                    <a:bodyPr/>
                    <a:lstStyle/>
                    <a:p>
                      <a:pPr algn="ctr"/>
                      <a:r>
                        <a:rPr lang="en-US" sz="1700"/>
                        <a:t>POSITIVE</a:t>
                      </a:r>
                      <a:endParaRPr lang="en-US" sz="1700">
                        <a:latin typeface="Times New Roman" panose="02020603050405020304" pitchFamily="18" charset="0"/>
                        <a:cs typeface="Times New Roman" panose="02020603050405020304" pitchFamily="18" charset="0"/>
                      </a:endParaRPr>
                    </a:p>
                  </a:txBody>
                  <a:tcPr marL="72609" marR="72609" marT="42821" marB="42821"/>
                </a:tc>
                <a:tc>
                  <a:txBody>
                    <a:bodyPr/>
                    <a:lstStyle/>
                    <a:p>
                      <a:pPr algn="ctr"/>
                      <a:r>
                        <a:rPr lang="en-US" sz="1700"/>
                        <a:t>NEGATIVE</a:t>
                      </a:r>
                      <a:endParaRPr lang="en-US" sz="1700">
                        <a:latin typeface="Times New Roman" panose="02020603050405020304" pitchFamily="18" charset="0"/>
                        <a:cs typeface="Times New Roman" panose="02020603050405020304" pitchFamily="18" charset="0"/>
                      </a:endParaRPr>
                    </a:p>
                  </a:txBody>
                  <a:tcPr marL="72609" marR="72609" marT="42821" marB="42821"/>
                </a:tc>
                <a:tc>
                  <a:txBody>
                    <a:bodyPr/>
                    <a:lstStyle/>
                    <a:p>
                      <a:pPr algn="ctr"/>
                      <a:r>
                        <a:rPr lang="en-US" sz="1700"/>
                        <a:t>NEUTRAL</a:t>
                      </a:r>
                      <a:endParaRPr lang="en-US" sz="1700">
                        <a:latin typeface="Times New Roman" panose="02020603050405020304" pitchFamily="18" charset="0"/>
                        <a:cs typeface="Times New Roman" panose="02020603050405020304" pitchFamily="18" charset="0"/>
                      </a:endParaRPr>
                    </a:p>
                  </a:txBody>
                  <a:tcPr marL="72609" marR="72609" marT="42821" marB="42821"/>
                </a:tc>
                <a:extLst>
                  <a:ext uri="{0D108BD9-81ED-4DB2-BD59-A6C34878D82A}">
                    <a16:rowId xmlns:a16="http://schemas.microsoft.com/office/drawing/2014/main" val="236798032"/>
                  </a:ext>
                </a:extLst>
              </a:tr>
              <a:tr h="3202992">
                <a:tc>
                  <a:txBody>
                    <a:bodyPr/>
                    <a:lstStyle/>
                    <a:p>
                      <a:r>
                        <a:rPr lang="en-US" sz="1700"/>
                        <a:t>-Denotes users who are eager and excited about this technology.</a:t>
                      </a:r>
                    </a:p>
                    <a:p>
                      <a:endParaRPr lang="en-US" sz="1700"/>
                    </a:p>
                    <a:p>
                      <a:r>
                        <a:rPr lang="en-US" sz="1700"/>
                        <a:t>Positive words include </a:t>
                      </a:r>
                      <a:r>
                        <a:rPr lang="en-US" sz="1700" u="none" strike="noStrike" kern="1200" baseline="0"/>
                        <a:t>“:)”, “:D”, nice, great, future, do, perfect, express, faster</a:t>
                      </a:r>
                      <a:endParaRPr lang="en-US" sz="1700">
                        <a:latin typeface="Times New Roman" panose="02020603050405020304" pitchFamily="18" charset="0"/>
                        <a:cs typeface="Times New Roman" panose="02020603050405020304" pitchFamily="18" charset="0"/>
                      </a:endParaRPr>
                    </a:p>
                  </a:txBody>
                  <a:tcPr marL="72609" marR="72609" marT="42821" marB="42821"/>
                </a:tc>
                <a:tc>
                  <a:txBody>
                    <a:bodyPr/>
                    <a:lstStyle/>
                    <a:p>
                      <a:r>
                        <a:rPr lang="en-US" sz="1700"/>
                        <a:t>-Denotes users who are not excited or are apprehensive about this technology.</a:t>
                      </a:r>
                    </a:p>
                    <a:p>
                      <a:endParaRPr lang="en-US" sz="1700"/>
                    </a:p>
                    <a:p>
                      <a:r>
                        <a:rPr lang="en-US" sz="1700"/>
                        <a:t>Negative words include </a:t>
                      </a:r>
                      <a:r>
                        <a:rPr lang="en-US" sz="1700" u="none" strike="noStrike" kern="1200" baseline="0"/>
                        <a:t>“:(“, “:’(“, crashes, sleep, liable, disruptive, don’t</a:t>
                      </a:r>
                      <a:endParaRPr lang="en-US" sz="1700">
                        <a:latin typeface="Times New Roman" panose="02020603050405020304" pitchFamily="18" charset="0"/>
                        <a:cs typeface="Times New Roman" panose="02020603050405020304" pitchFamily="18" charset="0"/>
                      </a:endParaRPr>
                    </a:p>
                  </a:txBody>
                  <a:tcPr marL="72609" marR="72609" marT="42821" marB="42821"/>
                </a:tc>
                <a:tc>
                  <a:txBody>
                    <a:bodyPr/>
                    <a:lstStyle/>
                    <a:p>
                      <a:r>
                        <a:rPr lang="en-US" sz="1700"/>
                        <a:t>-Denotes users who do not have any opinion about this technology.</a:t>
                      </a:r>
                    </a:p>
                    <a:p>
                      <a:endParaRPr lang="en-US" sz="1700"/>
                    </a:p>
                    <a:p>
                      <a:r>
                        <a:rPr lang="en-US" sz="1700"/>
                        <a:t>Neutral words include “:|”, questionable, </a:t>
                      </a:r>
                      <a:endParaRPr lang="en-US" sz="1700">
                        <a:latin typeface="Times New Roman" panose="02020603050405020304" pitchFamily="18" charset="0"/>
                        <a:cs typeface="Times New Roman" panose="02020603050405020304" pitchFamily="18" charset="0"/>
                      </a:endParaRPr>
                    </a:p>
                  </a:txBody>
                  <a:tcPr marL="72609" marR="72609" marT="42821" marB="42821"/>
                </a:tc>
                <a:extLst>
                  <a:ext uri="{0D108BD9-81ED-4DB2-BD59-A6C34878D82A}">
                    <a16:rowId xmlns:a16="http://schemas.microsoft.com/office/drawing/2014/main" val="3217025297"/>
                  </a:ext>
                </a:extLst>
              </a:tr>
            </a:tbl>
          </a:graphicData>
        </a:graphic>
      </p:graphicFrame>
    </p:spTree>
    <p:extLst>
      <p:ext uri="{BB962C8B-B14F-4D97-AF65-F5344CB8AC3E}">
        <p14:creationId xmlns:p14="http://schemas.microsoft.com/office/powerpoint/2010/main" val="42703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9700-DA88-485F-839A-E3715016D354}"/>
              </a:ext>
            </a:extLst>
          </p:cNvPr>
          <p:cNvSpPr>
            <a:spLocks noGrp="1"/>
          </p:cNvSpPr>
          <p:nvPr>
            <p:ph type="title"/>
          </p:nvPr>
        </p:nvSpPr>
        <p:spPr>
          <a:xfrm>
            <a:off x="1640156" y="568499"/>
            <a:ext cx="8911687" cy="1280890"/>
          </a:xfrm>
        </p:spPr>
        <p:txBody>
          <a:bodyPr/>
          <a:lstStyle/>
          <a:p>
            <a:r>
              <a:rPr lang="en-US" b="1" dirty="0">
                <a:latin typeface="Times New Roman" panose="02020603050405020304" pitchFamily="18" charset="0"/>
                <a:cs typeface="Times New Roman" panose="02020603050405020304" pitchFamily="18" charset="0"/>
              </a:rPr>
              <a:t>Classification Using Naïve Bayes</a:t>
            </a:r>
            <a:endParaRPr lang="en-US" dirty="0"/>
          </a:p>
        </p:txBody>
      </p:sp>
      <p:sp>
        <p:nvSpPr>
          <p:cNvPr id="3" name="Content Placeholder 2">
            <a:extLst>
              <a:ext uri="{FF2B5EF4-FFF2-40B4-BE49-F238E27FC236}">
                <a16:creationId xmlns:a16="http://schemas.microsoft.com/office/drawing/2014/main" id="{AA58D84C-BBE5-405B-8E9C-9DCCF7D8D71F}"/>
              </a:ext>
            </a:extLst>
          </p:cNvPr>
          <p:cNvSpPr>
            <a:spLocks noGrp="1"/>
          </p:cNvSpPr>
          <p:nvPr>
            <p:ph idx="1"/>
          </p:nvPr>
        </p:nvSpPr>
        <p:spPr>
          <a:xfrm>
            <a:off x="1640156" y="2088244"/>
            <a:ext cx="10515600" cy="435133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Why Naïve Bayes?</a:t>
            </a:r>
          </a:p>
          <a:p>
            <a:pPr marL="0" indent="0" algn="just">
              <a:lnSpc>
                <a:spcPct val="50000"/>
              </a:lnSpc>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Efficient for comparatively less volume of data</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simple and well-formed classifier</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provides optimal standard decision making and also useful for statistical predictions.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data set elements or attributes are independent.</a:t>
            </a:r>
          </a:p>
        </p:txBody>
      </p:sp>
    </p:spTree>
    <p:extLst>
      <p:ext uri="{BB962C8B-B14F-4D97-AF65-F5344CB8AC3E}">
        <p14:creationId xmlns:p14="http://schemas.microsoft.com/office/powerpoint/2010/main" val="32347357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4</TotalTime>
  <Words>957</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Retrospect</vt:lpstr>
      <vt:lpstr>Social Media Data Mining</vt:lpstr>
      <vt:lpstr>PowerPoint Presentation</vt:lpstr>
      <vt:lpstr>Why Analyze The Tweets on Robot Cars?</vt:lpstr>
      <vt:lpstr>Process Flow</vt:lpstr>
      <vt:lpstr>PowerPoint Presentation</vt:lpstr>
      <vt:lpstr>Data Extraction</vt:lpstr>
      <vt:lpstr>PowerPoint Presentation</vt:lpstr>
      <vt:lpstr>Data Labelling</vt:lpstr>
      <vt:lpstr>Classification Using Naïve Bayes</vt:lpstr>
      <vt:lpstr>Naïve Bayes Classifier</vt:lpstr>
      <vt:lpstr>Predicted Output  Naïve Bayes Predictions</vt:lpstr>
      <vt:lpstr>Visualization</vt:lpstr>
      <vt:lpstr>PowerPoint Presentation</vt:lpstr>
      <vt:lpstr>Classification Using SVM</vt:lpstr>
      <vt:lpstr>SVM Classifier</vt:lpstr>
      <vt:lpstr>PowerPoint Presentation</vt:lpstr>
      <vt:lpstr>Predicted Output  SVM Predictions</vt:lpstr>
      <vt:lpstr>Visualization</vt:lpstr>
      <vt:lpstr>PowerPoint Presentation</vt:lpstr>
      <vt:lpstr>Observations</vt:lpstr>
      <vt:lpstr>PowerPoint Presentation</vt:lpstr>
      <vt:lpstr>Conclusion</vt:lpstr>
      <vt:lpstr>Future Research</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Data Mining</dc:title>
  <dc:creator>Akshitha Duddala</dc:creator>
  <cp:lastModifiedBy>Akshitha Duddala</cp:lastModifiedBy>
  <cp:revision>2</cp:revision>
  <dcterms:created xsi:type="dcterms:W3CDTF">2019-05-09T02:04:31Z</dcterms:created>
  <dcterms:modified xsi:type="dcterms:W3CDTF">2019-05-09T02:08:48Z</dcterms:modified>
</cp:coreProperties>
</file>