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82" r:id="rId2"/>
    <p:sldId id="292" r:id="rId3"/>
    <p:sldId id="293" r:id="rId4"/>
    <p:sldId id="262" r:id="rId5"/>
    <p:sldId id="279" r:id="rId6"/>
    <p:sldId id="278" r:id="rId7"/>
    <p:sldId id="304" r:id="rId8"/>
    <p:sldId id="305" r:id="rId9"/>
    <p:sldId id="301" r:id="rId10"/>
    <p:sldId id="302" r:id="rId11"/>
    <p:sldId id="300" r:id="rId12"/>
    <p:sldId id="303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344529"/>
    <a:srgbClr val="FCF7F1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778CE86-875F-4587-BCF6-FA054AFC0D5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6FA2B21-3FCD-4721-B95C-427943F61125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301" y="1209675"/>
            <a:ext cx="11801476" cy="36957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>
                <a:latin typeface="Copperplate Gothic Bold" panose="020E0705020206020404" charset="0"/>
                <a:cs typeface="Copperplate Gothic Bold" panose="020E0705020206020404" charset="0"/>
              </a:rPr>
              <a:t/>
            </a:r>
            <a:br>
              <a:rPr lang="en-US" sz="3100" dirty="0" smtClean="0">
                <a:latin typeface="Copperplate Gothic Bold" panose="020E0705020206020404" charset="0"/>
                <a:cs typeface="Copperplate Gothic Bold" panose="020E0705020206020404" charset="0"/>
              </a:rPr>
            </a:br>
            <a:r>
              <a:rPr lang="en-IN" sz="3100" dirty="0" smtClean="0">
                <a:latin typeface="Copperplate Gothic Bold" panose="020E0705020206020404" charset="0"/>
                <a:cs typeface="Copperplate Gothic Bold" panose="020E0705020206020404" charset="0"/>
              </a:rPr>
              <a:t> </a:t>
            </a:r>
            <a:r>
              <a:rPr lang="en-IN" sz="3100" dirty="0">
                <a:latin typeface="Copperplate Gothic Bold" panose="020E0705020206020404" charset="0"/>
                <a:cs typeface="Copperplate Gothic Bold" panose="020E0705020206020404" charset="0"/>
              </a:rPr>
              <a:t>Capstone Project</a:t>
            </a:r>
            <a:r>
              <a:rPr lang="en-US" altLang="en-IN" sz="3100" dirty="0">
                <a:latin typeface="Copperplate Gothic Bold" panose="020E0705020206020404" charset="0"/>
                <a:cs typeface="Copperplate Gothic Bold" panose="020E0705020206020404" charset="0"/>
              </a:rPr>
              <a:t> </a:t>
            </a:r>
            <a:br>
              <a:rPr lang="en-US" altLang="en-IN" sz="3100" dirty="0">
                <a:latin typeface="Copperplate Gothic Bold" panose="020E0705020206020404" charset="0"/>
                <a:cs typeface="Copperplate Gothic Bold" panose="020E0705020206020404" charset="0"/>
              </a:rPr>
            </a:br>
            <a:r>
              <a:rPr lang="en-US" altLang="en-IN" sz="3100" dirty="0">
                <a:latin typeface="Copperplate Gothic Bold" panose="020E0705020206020404" charset="0"/>
                <a:cs typeface="Copperplate Gothic Bold" panose="020E0705020206020404" charset="0"/>
              </a:rPr>
              <a:t>                     </a:t>
            </a:r>
            <a:r>
              <a:rPr lang="en-IN" sz="3100" dirty="0">
                <a:latin typeface="Copperplate Gothic Bold" panose="020E0705020206020404" charset="0"/>
                <a:cs typeface="Copperplate Gothic Bold" panose="020E0705020206020404" charset="0"/>
              </a:rPr>
              <a:t/>
            </a:r>
            <a:br>
              <a:rPr lang="en-IN" sz="3100" dirty="0">
                <a:latin typeface="Copperplate Gothic Bold" panose="020E0705020206020404" charset="0"/>
                <a:cs typeface="Copperplate Gothic Bold" panose="020E0705020206020404" charset="0"/>
              </a:rPr>
            </a:br>
            <a:r>
              <a:rPr lang="en-IN" sz="3100" dirty="0" smtClean="0">
                <a:latin typeface="Copperplate Gothic Bold" panose="020E0705020206020404" charset="0"/>
                <a:cs typeface="Copperplate Gothic Bold" panose="020E0705020206020404" charset="0"/>
              </a:rPr>
              <a:t>final review</a:t>
            </a:r>
            <a:r>
              <a:rPr lang="en-US" altLang="en-IN" sz="2700" dirty="0">
                <a:latin typeface="Constantia" panose="02030602050306030303" charset="0"/>
                <a:cs typeface="Constantia" panose="02030602050306030303" charset="0"/>
              </a:rPr>
              <a:t/>
            </a:r>
            <a:br>
              <a:rPr lang="en-US" altLang="en-IN" sz="2700" dirty="0">
                <a:latin typeface="Constantia" panose="02030602050306030303" charset="0"/>
                <a:cs typeface="Constantia" panose="02030602050306030303" charset="0"/>
              </a:rPr>
            </a:br>
            <a:r>
              <a:rPr lang="en-US" altLang="en-IN" sz="3100" dirty="0">
                <a:latin typeface="Constantia" panose="02030602050306030303" charset="0"/>
                <a:cs typeface="Constantia" panose="02030602050306030303" charset="0"/>
              </a:rPr>
              <a:t>        </a:t>
            </a:r>
            <a:r>
              <a:rPr lang="en-US" altLang="en-IN" sz="3100" dirty="0"/>
              <a:t>                                   </a:t>
            </a:r>
            <a:r>
              <a:rPr lang="en-US" sz="3100" b="1" dirty="0">
                <a:latin typeface="Bahnschrift" panose="020B0502040204020203" pitchFamily="34" charset="0"/>
              </a:rPr>
              <a:t/>
            </a:r>
            <a:br>
              <a:rPr lang="en-US" sz="3100" b="1" dirty="0">
                <a:latin typeface="Bahnschrift" panose="020B0502040204020203" pitchFamily="34" charset="0"/>
              </a:rPr>
            </a:br>
            <a:r>
              <a:rPr lang="en-US" sz="3100" dirty="0" smtClean="0">
                <a:latin typeface="Copperplate Gothic Bold" panose="020E0705020206020404" charset="0"/>
                <a:cs typeface="Copperplate Gothic Bold" panose="020E0705020206020404" charset="0"/>
              </a:rPr>
              <a:t> EMOJI  PREDECTION  FROM SENTENCE</a:t>
            </a:r>
            <a:endParaRPr lang="en-US" sz="3100" b="1" dirty="0">
              <a:latin typeface="Copperplate Gothic Bold" panose="020E0705020206020404" charset="0"/>
              <a:ea typeface="Amiri" panose="00000500000000000000" pitchFamily="2" charset="-78"/>
              <a:cs typeface="Copperplate Gothic Bold" panose="020E07050202060204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51940" y="2336165"/>
            <a:ext cx="9194800" cy="905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420012" y="402349"/>
            <a:ext cx="2651125" cy="65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GloVe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Word embeddings are basically a form of word representation that bridges the human understanding of language to that of a machine. They have learned representations of text in an n-dimensional space where words that have the same meaning have a similar representation. Meaning  that two similar words are represented by almost similar vectors that are very closely placed in a vector space. These are essential for solving most Natural language processing problems.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GloVe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(Global Vectors for Word Representation) is an alternate method to create word embeddings. It is based on matrix factorization techniques on the word-context matrix. A large matrix of co-occurrence information is constructed and you count each “word” (the rows), and how frequently we see this word in some “context” (the columns) in a large corpus. Usually, we scan our corpus in the following manner: for each term, we look for context terms within some area defined by a window-size before the term and a window-size after the term. Also, we give less weight for more distant words.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714375"/>
            <a:ext cx="10394950" cy="795655"/>
          </a:xfrm>
        </p:spPr>
        <p:txBody>
          <a:bodyPr>
            <a:noAutofit/>
          </a:bodyPr>
          <a:lstStyle/>
          <a:p>
            <a:r>
              <a:rPr lang="en-US" altLang="en-IN" sz="4400" b="1" dirty="0">
                <a:latin typeface="Copperplate Gothic Bold" panose="020E0705020206020404" charset="0"/>
                <a:cs typeface="Copperplate Gothic Bold" panose="020E0705020206020404" charset="0"/>
              </a:rPr>
              <a:t> </a:t>
            </a:r>
            <a:r>
              <a:rPr lang="en-US" altLang="en-IN" sz="4400" b="1" dirty="0" smtClean="0">
                <a:latin typeface="Copperplate Gothic Bold" panose="020E0705020206020404" charset="0"/>
                <a:cs typeface="Copperplate Gothic Bold" panose="020E0705020206020404" charset="0"/>
              </a:rPr>
              <a:t>     Neural network </a:t>
            </a:r>
            <a:r>
              <a:rPr lang="en-IN" sz="4400" b="1" dirty="0" smtClean="0">
                <a:latin typeface="Copperplate Gothic Bold" panose="020E0705020206020404" charset="0"/>
                <a:cs typeface="Copperplate Gothic Bold" panose="020E0705020206020404" charset="0"/>
              </a:rPr>
              <a:t>M</a:t>
            </a:r>
            <a:r>
              <a:rPr lang="en-US" altLang="en-IN" sz="4400" b="1" dirty="0">
                <a:latin typeface="Copperplate Gothic Bold" panose="020E0705020206020404" charset="0"/>
                <a:cs typeface="Copperplate Gothic Bold" panose="020E0705020206020404" charset="0"/>
              </a:rPr>
              <a:t>ODEL </a:t>
            </a:r>
            <a:endParaRPr lang="en-US" altLang="en-IN" b="1" dirty="0">
              <a:latin typeface="Copperplate Gothic Bold" panose="020E0705020206020404" charset="0"/>
              <a:cs typeface="Copperplate Gothic Bold" panose="020E07050202060204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7299" y="1544128"/>
            <a:ext cx="9232422" cy="439566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LSTM 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our project we are using LSTM Model for training an emoji classification model as LSTM can extract the context of the text message. Feasibility-wise, the use of both textual features and numerical features for classification is possible with the LSTM model.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Short-Term Memory (LSTM) is a deep learning model that can process sequential data due to its architecture containing gates for the flow of information and a cell for remembering data points.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model is beneficial for NLP tasks as it can remember the sequence of data which is crucial for language-based models.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Embedding we have used the Glove Model(100d).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9620250" y="127000"/>
            <a:ext cx="2571750" cy="587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For prediction of emoji from a given sentence, we implemented a Long Short-Term Memory (LSTM) model. The LSTM model predicted the emoji with an overall accuracy </a:t>
            </a:r>
            <a:r>
              <a:rPr lang="en-IN" sz="2400" smtClean="0"/>
              <a:t>of </a:t>
            </a:r>
            <a:r>
              <a:rPr lang="en-IN" sz="2400" smtClean="0"/>
              <a:t>99.33%. </a:t>
            </a:r>
            <a:endParaRPr lang="en-IN" sz="2400" dirty="0" smtClean="0"/>
          </a:p>
          <a:p>
            <a:r>
              <a:rPr lang="en-IN" sz="2400" dirty="0" smtClean="0"/>
              <a:t>Following are the graphs of Accuracy and Loss.</a:t>
            </a:r>
          </a:p>
          <a:p>
            <a:endParaRPr lang="en-US" sz="2000" dirty="0"/>
          </a:p>
        </p:txBody>
      </p:sp>
      <p:pic>
        <p:nvPicPr>
          <p:cNvPr id="6" name="Picture 5" descr="C:\Users\DELL\AppData\Local\Packages\5319275A.WhatsAppDesktop_cv1g1gvanyjgm\TempState\D6288499D0083CC34E60A077B7C4B3E1\WhatsApp Image 2022-11-10 at 00.19.3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686" y="3429312"/>
            <a:ext cx="5211314" cy="246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DELL\AppData\Local\Packages\5319275A.WhatsAppDesktop_cv1g1gvanyjgm\TempState\2D3ACD3E240C61820625FFF66A19938F\WhatsApp Image 2022-11-10 at 00.19.4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153" y="3429312"/>
            <a:ext cx="5518247" cy="246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 smtClean="0">
                <a:latin typeface="Copperplate Gothic Bold" pitchFamily="34" charset="0"/>
              </a:rPr>
              <a:t>           </a:t>
            </a:r>
          </a:p>
          <a:p>
            <a:pPr>
              <a:buNone/>
            </a:pPr>
            <a:r>
              <a:rPr lang="en-US" sz="4400" dirty="0" smtClean="0">
                <a:latin typeface="Copperplate Gothic Bold" pitchFamily="34" charset="0"/>
              </a:rPr>
              <a:t>                    </a:t>
            </a:r>
          </a:p>
          <a:p>
            <a:pPr>
              <a:buNone/>
            </a:pPr>
            <a:r>
              <a:rPr lang="en-US" sz="4400" dirty="0" smtClean="0">
                <a:latin typeface="Copperplate Gothic Bold" pitchFamily="34" charset="0"/>
              </a:rPr>
              <a:t>                     </a:t>
            </a:r>
            <a:r>
              <a:rPr lang="en-US" sz="6600" dirty="0" smtClean="0">
                <a:latin typeface="Copperplate Gothic Bold" pitchFamily="34" charset="0"/>
              </a:rPr>
              <a:t>THANK YOU</a:t>
            </a:r>
            <a:endParaRPr lang="en-US" sz="66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8416925" cy="1143000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  TEAM - 20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5" y="1708150"/>
            <a:ext cx="10916285" cy="4916805"/>
          </a:xfrm>
        </p:spPr>
        <p:txBody>
          <a:bodyPr>
            <a:normAutofit fontScale="95000"/>
          </a:bodyPr>
          <a:lstStyle/>
          <a:p>
            <a:pPr lvl="0">
              <a:buFont typeface="Wingdings" panose="05000000000000000000" charset="0"/>
              <a:buChar char="v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sym typeface="+mn-ea"/>
              </a:rPr>
              <a:t>19k41A0416 -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Madipelly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Shashank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sym typeface="+mn-ea"/>
              </a:rPr>
              <a:t>19K41A0503 -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Bakki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Sumanth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sym typeface="+mn-ea"/>
              </a:rPr>
              <a:t>19K41A0508 -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Gopagani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Akshitha</a:t>
            </a:r>
          </a:p>
          <a:p>
            <a:pPr marL="0" indent="0">
              <a:buFont typeface="Wingdings" panose="05000000000000000000" charset="0"/>
              <a:buNone/>
            </a:pPr>
            <a:endParaRPr lang="en-US" sz="3400" dirty="0" err="1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Faculty</a:t>
            </a:r>
            <a:r>
              <a:rPr lang="en-US" altLang="en-I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 :                                                                               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I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            </a:t>
            </a:r>
            <a:r>
              <a:rPr lang="en-IN" altLang="en-IN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Dadi</a:t>
            </a:r>
            <a:r>
              <a:rPr lang="en-IN" altLang="en-I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IN" altLang="en-IN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Ramesh</a:t>
            </a:r>
            <a:r>
              <a:rPr lang="en-IN" altLang="en-I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+mn-ea"/>
              </a:rPr>
              <a:t> Sir</a:t>
            </a:r>
            <a:endParaRPr lang="en-IN" sz="3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buNone/>
            </a:pPr>
            <a:r>
              <a:rPr lang="en-US" alt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  <a:sym typeface="+mn-ea"/>
              </a:rPr>
              <a:t>   </a:t>
            </a:r>
            <a:endParaRPr lang="en-US" sz="3200" dirty="0" smtClean="0">
              <a:latin typeface="Constantia" panose="02030602050306030303" charset="0"/>
              <a:cs typeface="Constantia" panose="02030602050306030303" charset="0"/>
            </a:endParaRPr>
          </a:p>
          <a:p>
            <a:pPr>
              <a:buNone/>
            </a:pPr>
            <a:r>
              <a:rPr lang="en-US" sz="2800" dirty="0" smtClean="0">
                <a:latin typeface="Constantia" panose="02030602050306030303" charset="0"/>
                <a:cs typeface="Constantia" panose="02030602050306030303" charset="0"/>
                <a:sym typeface="+mn-ea"/>
              </a:rPr>
              <a:t>		</a:t>
            </a:r>
            <a:endParaRPr lang="en-US" altLang="en-I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309100" y="410985"/>
            <a:ext cx="2298067" cy="645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7400" y="267494"/>
            <a:ext cx="4981576" cy="1151731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charset="0"/>
                <a:cs typeface="Copperplate Gothic Bold" panose="020E070502020602040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147" y="1408083"/>
            <a:ext cx="9858375" cy="5286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Insight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Pre-Processing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GloVe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Neural Network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800" dirty="0" smtClean="0">
              <a:latin typeface="Constantia" panose="02030602050306030303" charset="0"/>
              <a:cs typeface="Constantia" panose="02030602050306030303" charset="0"/>
            </a:endParaRPr>
          </a:p>
          <a:p>
            <a:endParaRPr lang="en-US" sz="2400" dirty="0" smtClean="0">
              <a:latin typeface="Constantia" panose="02030602050306030303" charset="0"/>
              <a:cs typeface="Constantia" panose="02030602050306030303" charset="0"/>
            </a:endParaRPr>
          </a:p>
          <a:p>
            <a:endParaRPr lang="en-US" sz="2400" dirty="0" smtClean="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781416" y="489590"/>
            <a:ext cx="2651125" cy="744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4620" y="361315"/>
            <a:ext cx="9610091" cy="1013460"/>
          </a:xfrm>
        </p:spPr>
        <p:txBody>
          <a:bodyPr>
            <a:normAutofit/>
          </a:bodyPr>
          <a:lstStyle/>
          <a:p>
            <a:r>
              <a:rPr lang="en-US" altLang="en-IN" sz="6000" b="1" dirty="0">
                <a:latin typeface="Copperplate Gothic Bold" panose="020E0705020206020404" charset="0"/>
                <a:cs typeface="Copperplate Gothic Bold" panose="020E0705020206020404" charset="0"/>
              </a:rPr>
              <a:t>      </a:t>
            </a:r>
            <a:r>
              <a:rPr lang="en-US" altLang="en-IN" sz="6000" dirty="0">
                <a:latin typeface="Copperplate Gothic Bold" panose="020E0705020206020404" charset="0"/>
                <a:cs typeface="Copperplate Gothic Bold" panose="020E0705020206020404" charset="0"/>
              </a:rPr>
              <a:t> </a:t>
            </a:r>
            <a:r>
              <a:rPr lang="en-IN" sz="4800" dirty="0">
                <a:latin typeface="Copperplate Gothic Bold" panose="020E0705020206020404" charset="0"/>
                <a:cs typeface="Copperplate Gothic Bold" panose="020E0705020206020404" charset="0"/>
              </a:rPr>
              <a:t>I</a:t>
            </a:r>
            <a:r>
              <a:rPr lang="en-US" altLang="en-IN" sz="4800" dirty="0">
                <a:latin typeface="Copperplate Gothic Bold" panose="020E0705020206020404" charset="0"/>
                <a:cs typeface="Copperplate Gothic Bold" panose="020E0705020206020404" charset="0"/>
              </a:rPr>
              <a:t>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6545"/>
            <a:ext cx="10506075" cy="46266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use emojis every day. Emojis have become a new language that can more effectively express an idea or emotion. This visual language is now a standard for online communication, available on all social media platforms. Right now, the keyboard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emojis but only based on certain keywords and tags that are associated with emojis.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machine learning project, we predict the emoji from the given text. This means we build a text classifier that returns an emoji that suits the given text and we will do this using the Long Short-Term Memory algorithm and glove model for embedding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trained model takes as input a sentence and finds the most appropriate emoji to be used with that sentence.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alt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31" y="342900"/>
            <a:ext cx="5341396" cy="1562100"/>
          </a:xfrm>
        </p:spPr>
        <p:txBody>
          <a:bodyPr/>
          <a:lstStyle/>
          <a:p>
            <a:r>
              <a:rPr lang="en-US" sz="4400" dirty="0"/>
              <a:t>  </a:t>
            </a:r>
            <a:r>
              <a:rPr lang="en-US" sz="4800" dirty="0" smtClean="0">
                <a:latin typeface="Copperplate Gothic Bold" panose="020E0705020206020404" charset="0"/>
                <a:cs typeface="Copperplate Gothic Bold" panose="020E0705020206020404" charset="0"/>
              </a:rPr>
              <a:t>OBJECTIVE</a:t>
            </a:r>
            <a:endParaRPr lang="en-US" sz="4800" dirty="0">
              <a:latin typeface="Copperplate Gothic Bold" panose="020E0705020206020404" charset="0"/>
              <a:cs typeface="Copperplate Gothic Bold" panose="020E0705020206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90" y="1534160"/>
            <a:ext cx="11136630" cy="515556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objective of  our project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emoji from a given text/sentence.</a:t>
            </a:r>
          </a:p>
          <a:p>
            <a:pPr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9659938" y="403225"/>
            <a:ext cx="2532062" cy="746125"/>
          </a:xfrm>
          <a:prstGeom prst="rect">
            <a:avLst/>
          </a:prstGeom>
        </p:spPr>
      </p:pic>
      <p:pic>
        <p:nvPicPr>
          <p:cNvPr id="6146" name="Picture 2" descr="emoj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3938" y="3232090"/>
            <a:ext cx="5553075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621" y="2"/>
            <a:ext cx="10475916" cy="145593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Copperplate Gothic Bold" panose="020E0705020206020404" charset="0"/>
                <a:cs typeface="Copperplate Gothic Bold" panose="020E0705020206020404" charset="0"/>
              </a:rPr>
              <a:t>          D</a:t>
            </a:r>
            <a:r>
              <a:rPr lang="en-US" altLang="en-IN" sz="4000" b="1" dirty="0">
                <a:latin typeface="Copperplate Gothic Bold" panose="020E0705020206020404" charset="0"/>
                <a:cs typeface="Copperplate Gothic Bold" panose="020E0705020206020404" charset="0"/>
              </a:rPr>
              <a:t>ATA</a:t>
            </a:r>
            <a:r>
              <a:rPr lang="en-IN" sz="4000" b="1" dirty="0">
                <a:latin typeface="Copperplate Gothic Bold" panose="020E0705020206020404" charset="0"/>
                <a:cs typeface="Copperplate Gothic Bold" panose="020E0705020206020404" charset="0"/>
              </a:rPr>
              <a:t> S</a:t>
            </a:r>
            <a:r>
              <a:rPr lang="en-US" altLang="en-IN" sz="4000" b="1" dirty="0">
                <a:latin typeface="Copperplate Gothic Bold" panose="020E0705020206020404" charset="0"/>
                <a:cs typeface="Copperplate Gothic Bold" panose="020E0705020206020404" charset="0"/>
              </a:rPr>
              <a:t>ET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312" y="1638500"/>
            <a:ext cx="11099965" cy="4725987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datset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which we used is downloaded from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which contains all the information regarding the emojis. Our first goal is to extract feature texts from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dataset, which will help this model to learn. The dataset contains 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316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instances of text categorized into five categories: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    0:  red heart,</a:t>
            </a:r>
          </a:p>
          <a:p>
            <a:r>
              <a:rPr lang="en-US" sz="2400" dirty="0"/>
              <a:t>    </a:t>
            </a:r>
            <a:r>
              <a:rPr lang="en-US" sz="2400" dirty="0"/>
              <a:t>1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baseball,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/>
              <a:t>2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happy face,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/>
              <a:t>3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disappointed face,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/>
              <a:t>4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fork and knife with plate</a:t>
            </a:r>
            <a:r>
              <a:rPr lang="en-US" sz="2400" dirty="0"/>
              <a:t>.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0155238" y="182563"/>
            <a:ext cx="2036762" cy="550862"/>
          </a:xfrm>
          <a:prstGeom prst="rect">
            <a:avLst/>
          </a:prstGeom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9453" y="3358321"/>
            <a:ext cx="4352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815513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188012"/>
              </p:ext>
            </p:extLst>
          </p:nvPr>
        </p:nvGraphicFramePr>
        <p:xfrm>
          <a:off x="609600" y="1545996"/>
          <a:ext cx="10777978" cy="519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930">
                  <a:extLst>
                    <a:ext uri="{9D8B030D-6E8A-4147-A177-3AD203B41FA5}">
                      <a16:colId xmlns:a16="http://schemas.microsoft.com/office/drawing/2014/main" xmlns="" val="524924743"/>
                    </a:ext>
                  </a:extLst>
                </a:gridCol>
                <a:gridCol w="2743261">
                  <a:extLst>
                    <a:ext uri="{9D8B030D-6E8A-4147-A177-3AD203B41FA5}">
                      <a16:colId xmlns:a16="http://schemas.microsoft.com/office/drawing/2014/main" xmlns="" val="2636524239"/>
                    </a:ext>
                  </a:extLst>
                </a:gridCol>
                <a:gridCol w="3266110">
                  <a:extLst>
                    <a:ext uri="{9D8B030D-6E8A-4147-A177-3AD203B41FA5}">
                      <a16:colId xmlns:a16="http://schemas.microsoft.com/office/drawing/2014/main" xmlns="" val="830448388"/>
                    </a:ext>
                  </a:extLst>
                </a:gridCol>
                <a:gridCol w="1045081">
                  <a:extLst>
                    <a:ext uri="{9D8B030D-6E8A-4147-A177-3AD203B41FA5}">
                      <a16:colId xmlns:a16="http://schemas.microsoft.com/office/drawing/2014/main" xmlns="" val="3445350542"/>
                    </a:ext>
                  </a:extLst>
                </a:gridCol>
                <a:gridCol w="2155596">
                  <a:extLst>
                    <a:ext uri="{9D8B030D-6E8A-4147-A177-3AD203B41FA5}">
                      <a16:colId xmlns:a16="http://schemas.microsoft.com/office/drawing/2014/main" xmlns="" val="1277234214"/>
                    </a:ext>
                  </a:extLst>
                </a:gridCol>
              </a:tblGrid>
              <a:tr h="609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Conversion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935384"/>
                  </a:ext>
                </a:extLst>
              </a:tr>
              <a:tr h="2787734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Context-Aware emoji prediction using deep learning</a:t>
                      </a:r>
                      <a:endParaRPr kumimoji="0" lang="en-IN" sz="16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0250" algn="l"/>
                          <a:tab pos="2865755" algn="ctr"/>
                          <a:tab pos="3625850" algn="l"/>
                        </a:tabLst>
                      </a:pPr>
                      <a:r>
                        <a:rPr lang="en-IN" sz="16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paper presents a novel dataset consisting of conversational text messages. Along with text messages, the dataset also includes the user’s location and time  because it impacts the context of the message.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0250" algn="l"/>
                          <a:tab pos="2865755" algn="ctr"/>
                          <a:tab pos="3625850" algn="l"/>
                        </a:tabLst>
                      </a:pPr>
                      <a:r>
                        <a:rPr lang="en-IN" sz="16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methodology comprises a hybrid model that uses neural networks and score-based metrics: semantic and cosine similarity.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approach differs from existing studies and improves the accuracy of emoji prediction up to 73.32% using BERT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6464390"/>
                  </a:ext>
                </a:extLst>
              </a:tr>
              <a:tr h="1655217"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Neural Networks to Predict Emoji Usage from Twitter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obtained a set of tweets dating from June 2016 from the Internet Archives[2]. The tweets were obtained by the Twitter Stream API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Glove embedding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-RNN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1-layer LSTM-37.2%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1-layer LSTM-GloVe-37.8%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– 40%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871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50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711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27174"/>
              </p:ext>
            </p:extLst>
          </p:nvPr>
        </p:nvGraphicFramePr>
        <p:xfrm>
          <a:off x="609600" y="1765398"/>
          <a:ext cx="109728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xmlns="" val="166752397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869670983"/>
                    </a:ext>
                  </a:extLst>
                </a:gridCol>
                <a:gridCol w="1911127">
                  <a:extLst>
                    <a:ext uri="{9D8B030D-6E8A-4147-A177-3AD203B41FA5}">
                      <a16:colId xmlns:a16="http://schemas.microsoft.com/office/drawing/2014/main" xmlns="" val="2461883868"/>
                    </a:ext>
                  </a:extLst>
                </a:gridCol>
                <a:gridCol w="2477993">
                  <a:extLst>
                    <a:ext uri="{9D8B030D-6E8A-4147-A177-3AD203B41FA5}">
                      <a16:colId xmlns:a16="http://schemas.microsoft.com/office/drawing/2014/main" xmlns="" val="405483848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2247917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Conversion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12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0250" algn="l"/>
                          <a:tab pos="2865755" algn="ctr"/>
                          <a:tab pos="3625850" algn="l"/>
                        </a:tabLst>
                      </a:pPr>
                      <a:r>
                        <a:rPr lang="en-IN" sz="16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0250" algn="l"/>
                          <a:tab pos="2865755" algn="ctr"/>
                          <a:tab pos="3625850" algn="l"/>
                        </a:tabLst>
                      </a:pPr>
                      <a:r>
                        <a:rPr lang="en-IN" sz="16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Multimodal Emoji Prediction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gathered Instagram posts published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between July 2016 and October 2016, dataset is composed of 299,809 posts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GloVe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Embedding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ResNets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FastText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Bi-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Baseleine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 comparing all the models used, Bi-LSTM performed well with an overall accuracy of 72%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552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Sentimental Analysis – Emoji Prediction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 is downloaded from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Kaggle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0250" algn="l"/>
                          <a:tab pos="2865755" algn="ctr"/>
                          <a:tab pos="3625850" algn="l"/>
                        </a:tabLst>
                      </a:pPr>
                      <a:r>
                        <a:rPr lang="en-IN" sz="16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Glove Vector(</a:t>
                      </a:r>
                      <a:r>
                        <a:rPr lang="en-IN" sz="1600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GloVe</a:t>
                      </a:r>
                      <a:r>
                        <a:rPr lang="en-IN" sz="16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embedding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is created by using Global Vector (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GloVe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embedding representation, combination of long short-term memory (LSTM) network and convolutional neural network (CNN) and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layers.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LSTM-GloVe-32.5%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CNN-35.4%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SVM-32.5%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901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8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are the pre-processing techniques that we used in our project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1. Removing Unnecessary columns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2. Checking for duplicate data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3.Checking for empty data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4.Converting to lowercase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5. Removing Punctuations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446</TotalTime>
  <Words>781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Amiri</vt:lpstr>
      <vt:lpstr>Arial</vt:lpstr>
      <vt:lpstr>Bahnschrift</vt:lpstr>
      <vt:lpstr>Calibri</vt:lpstr>
      <vt:lpstr>Constantia</vt:lpstr>
      <vt:lpstr>Copperplate Gothic Bold</vt:lpstr>
      <vt:lpstr>Corbel</vt:lpstr>
      <vt:lpstr>Times New Roman</vt:lpstr>
      <vt:lpstr>Wingdings</vt:lpstr>
      <vt:lpstr>Wingdings 2</vt:lpstr>
      <vt:lpstr>Wingdings 3</vt:lpstr>
      <vt:lpstr>Module</vt:lpstr>
      <vt:lpstr>  Capstone Project                        final review                                              EMOJI  PREDECTION  FROM SENTENCE</vt:lpstr>
      <vt:lpstr>  TEAM - 20  </vt:lpstr>
      <vt:lpstr>Contents</vt:lpstr>
      <vt:lpstr>       INTRODUCTION</vt:lpstr>
      <vt:lpstr>  OBJECTIVE</vt:lpstr>
      <vt:lpstr>          DATA SET INSIGHT</vt:lpstr>
      <vt:lpstr>Literature Survey</vt:lpstr>
      <vt:lpstr>Literature Survey</vt:lpstr>
      <vt:lpstr>Pre-Processing</vt:lpstr>
      <vt:lpstr>GloVe Model</vt:lpstr>
      <vt:lpstr>      Neural network MODEL 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predictor</dc:title>
  <dc:creator>BHASKAR RAO V</dc:creator>
  <cp:lastModifiedBy>RAMESH</cp:lastModifiedBy>
  <cp:revision>134</cp:revision>
  <dcterms:created xsi:type="dcterms:W3CDTF">2020-10-20T13:51:00Z</dcterms:created>
  <dcterms:modified xsi:type="dcterms:W3CDTF">2022-11-10T09:34:42Z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1033-11.2.0.11029</vt:lpwstr>
  </property>
  <property fmtid="{D5CDD505-2E9C-101B-9397-08002B2CF9AE}" pid="4" name="ICV">
    <vt:lpwstr>E145AD2FD4BC44B08B112565BFBF4C4F</vt:lpwstr>
  </property>
</Properties>
</file>