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14"/>
  </p:notesMasterIdLst>
  <p:sldIdLst>
    <p:sldId id="256" r:id="rId2"/>
    <p:sldId id="257" r:id="rId3"/>
    <p:sldId id="258" r:id="rId4"/>
    <p:sldId id="262" r:id="rId5"/>
    <p:sldId id="259" r:id="rId6"/>
    <p:sldId id="260" r:id="rId7"/>
    <p:sldId id="261" r:id="rId8"/>
    <p:sldId id="264" r:id="rId9"/>
    <p:sldId id="265" r:id="rId10"/>
    <p:sldId id="263"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E1C488-F6D3-44BF-842D-DA94A7D59F19}"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2D1A6F-7344-4165-BA6E-70BEA10534E8}" type="slidenum">
              <a:rPr lang="en-IN" smtClean="0"/>
              <a:t>‹#›</a:t>
            </a:fld>
            <a:endParaRPr lang="en-IN"/>
          </a:p>
        </p:txBody>
      </p:sp>
    </p:spTree>
    <p:extLst>
      <p:ext uri="{BB962C8B-B14F-4D97-AF65-F5344CB8AC3E}">
        <p14:creationId xmlns:p14="http://schemas.microsoft.com/office/powerpoint/2010/main" val="621195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D2D1A6F-7344-4165-BA6E-70BEA10534E8}" type="slidenum">
              <a:rPr lang="en-IN" smtClean="0"/>
              <a:t>7</a:t>
            </a:fld>
            <a:endParaRPr lang="en-IN"/>
          </a:p>
        </p:txBody>
      </p:sp>
    </p:spTree>
    <p:extLst>
      <p:ext uri="{BB962C8B-B14F-4D97-AF65-F5344CB8AC3E}">
        <p14:creationId xmlns:p14="http://schemas.microsoft.com/office/powerpoint/2010/main" val="2029433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7591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4249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86654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16442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2/22/2025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7686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65618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2/22/2025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38643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2/22/2025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65580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A4E7D1B-D673-4CF6-8672-009D42ABD2A0}" type="datetimeFigureOut">
              <a:rPr lang="en-US" smtClean="0"/>
              <a:t>2/22/2025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60435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A16AA21-1863-4931-97CB-99D0A168701B}" type="datetimeFigureOut">
              <a:rPr lang="en-US" smtClean="0"/>
              <a:t>2/22/2025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66589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2/22/2025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644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664C608-40B1-4030-A28D-5B74BC98ADCE}" type="datetimeFigureOut">
              <a:rPr lang="en-US" smtClean="0"/>
              <a:t>2/22/2025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638908"/>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8114-7083-BD91-7CB2-48A5AD5FF3AF}"/>
              </a:ext>
            </a:extLst>
          </p:cNvPr>
          <p:cNvSpPr>
            <a:spLocks noGrp="1"/>
          </p:cNvSpPr>
          <p:nvPr>
            <p:ph type="ctrTitle"/>
          </p:nvPr>
        </p:nvSpPr>
        <p:spPr>
          <a:xfrm>
            <a:off x="1189747" y="758952"/>
            <a:ext cx="10058400" cy="3566160"/>
          </a:xfrm>
        </p:spPr>
        <p:txBody>
          <a:bodyPr/>
          <a:lstStyle/>
          <a:p>
            <a:r>
              <a:rPr lang="en-IN" b="1">
                <a:latin typeface="Times New Roman" panose="02020603050405020304" pitchFamily="18" charset="0"/>
                <a:cs typeface="Times New Roman" panose="02020603050405020304" pitchFamily="18" charset="0"/>
              </a:rPr>
              <a:t>SMARTBOT 360</a:t>
            </a:r>
            <a:br>
              <a:rPr lang="en-IN"/>
            </a:br>
            <a:endParaRPr lang="en-IN"/>
          </a:p>
        </p:txBody>
      </p:sp>
      <p:sp>
        <p:nvSpPr>
          <p:cNvPr id="3" name="Subtitle 2">
            <a:extLst>
              <a:ext uri="{FF2B5EF4-FFF2-40B4-BE49-F238E27FC236}">
                <a16:creationId xmlns:a16="http://schemas.microsoft.com/office/drawing/2014/main" id="{126D607A-7AFA-5671-0716-47C608684454}"/>
              </a:ext>
            </a:extLst>
          </p:cNvPr>
          <p:cNvSpPr>
            <a:spLocks noGrp="1"/>
          </p:cNvSpPr>
          <p:nvPr>
            <p:ph type="subTitle" idx="1"/>
          </p:nvPr>
        </p:nvSpPr>
        <p:spPr/>
        <p:txBody>
          <a:bodyPr/>
          <a:lstStyle/>
          <a:p>
            <a:r>
              <a:rPr lang="en-IN">
                <a:latin typeface="Times New Roman" panose="02020603050405020304" pitchFamily="18" charset="0"/>
                <a:cs typeface="Times New Roman" panose="02020603050405020304" pitchFamily="18" charset="0"/>
              </a:rPr>
              <a:t>Virtual Healthcare Assistant for Patient engagement and Symptom assessment</a:t>
            </a:r>
          </a:p>
        </p:txBody>
      </p:sp>
      <p:pic>
        <p:nvPicPr>
          <p:cNvPr id="1026" name="Picture 2" descr="Chatbot Logo Images - Free Download on Freepik">
            <a:extLst>
              <a:ext uri="{FF2B5EF4-FFF2-40B4-BE49-F238E27FC236}">
                <a16:creationId xmlns:a16="http://schemas.microsoft.com/office/drawing/2014/main" id="{BEE2123A-9D87-0633-A61E-0AF1E6480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0162" y="-113598"/>
            <a:ext cx="3056667" cy="3740375"/>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Recruitment Chatbot: A How-to Guide for Recruiters">
            <a:extLst>
              <a:ext uri="{FF2B5EF4-FFF2-40B4-BE49-F238E27FC236}">
                <a16:creationId xmlns:a16="http://schemas.microsoft.com/office/drawing/2014/main" id="{67659173-38F3-064A-DDA6-E2B1ED0F928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379550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69FDB-0202-A849-885E-8A2702A207D2}"/>
              </a:ext>
            </a:extLst>
          </p:cNvPr>
          <p:cNvSpPr>
            <a:spLocks noGrp="1"/>
          </p:cNvSpPr>
          <p:nvPr>
            <p:ph type="title"/>
          </p:nvPr>
        </p:nvSpPr>
        <p:spPr/>
        <p:txBody>
          <a:bodyPr/>
          <a:lstStyle/>
          <a:p>
            <a:r>
              <a:rPr lang="en-IN" b="1">
                <a:latin typeface="Times New Roman" panose="02020603050405020304" pitchFamily="18" charset="0"/>
                <a:cs typeface="Times New Roman" panose="02020603050405020304" pitchFamily="18" charset="0"/>
              </a:rPr>
              <a:t>FUTURE IMPROVEMENTS</a:t>
            </a:r>
          </a:p>
        </p:txBody>
      </p:sp>
      <p:sp>
        <p:nvSpPr>
          <p:cNvPr id="3" name="Content Placeholder 2">
            <a:extLst>
              <a:ext uri="{FF2B5EF4-FFF2-40B4-BE49-F238E27FC236}">
                <a16:creationId xmlns:a16="http://schemas.microsoft.com/office/drawing/2014/main" id="{438AB5C3-0A8A-FA1A-A8A4-3F2FF2E49844}"/>
              </a:ext>
            </a:extLst>
          </p:cNvPr>
          <p:cNvSpPr>
            <a:spLocks noGrp="1"/>
          </p:cNvSpPr>
          <p:nvPr>
            <p:ph idx="1"/>
          </p:nvPr>
        </p:nvSpPr>
        <p:spPr/>
        <p:txBody>
          <a:bodyPr/>
          <a:lstStyle/>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Integration with AI to Provide individualized health guidance.</a:t>
            </a:r>
          </a:p>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Integrate with a investigate system the integration of real-time data monitoring features, which will enable users to monitor important health metrics and get prompt feedback or alerts for possible health issues.</a:t>
            </a:r>
          </a:p>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Implementing Medication reminders</a:t>
            </a:r>
          </a:p>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First aid recommendations</a:t>
            </a:r>
          </a:p>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Access to general Resources(appointment scheduling)</a:t>
            </a:r>
            <a:endParaRPr lang="en-IN">
              <a:latin typeface="Times New Roman" panose="02020603050405020304" pitchFamily="18" charset="0"/>
              <a:cs typeface="Times New Roman" panose="02020603050405020304" pitchFamily="18" charset="0"/>
            </a:endParaRPr>
          </a:p>
        </p:txBody>
      </p:sp>
      <p:pic>
        <p:nvPicPr>
          <p:cNvPr id="4" name="Picture 6" descr="SmartBot360: Chatbot Built For Healthcare">
            <a:extLst>
              <a:ext uri="{FF2B5EF4-FFF2-40B4-BE49-F238E27FC236}">
                <a16:creationId xmlns:a16="http://schemas.microsoft.com/office/drawing/2014/main" id="{555B3FCE-68DE-06BC-0AD3-9783A66D1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2225" y="178229"/>
            <a:ext cx="2207574"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3430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DD6920-8185-9832-9482-50DC1BEA7D83}"/>
              </a:ext>
            </a:extLst>
          </p:cNvPr>
          <p:cNvSpPr txBox="1"/>
          <p:nvPr/>
        </p:nvSpPr>
        <p:spPr>
          <a:xfrm>
            <a:off x="1284270" y="873303"/>
            <a:ext cx="9154274" cy="584775"/>
          </a:xfrm>
          <a:prstGeom prst="rect">
            <a:avLst/>
          </a:prstGeom>
          <a:noFill/>
        </p:spPr>
        <p:txBody>
          <a:bodyPr wrap="square" rtlCol="0">
            <a:spAutoFit/>
          </a:bodyPr>
          <a:lstStyle/>
          <a:p>
            <a:r>
              <a:rPr lang="en-IN"/>
              <a:t>                                                              </a:t>
            </a:r>
            <a:r>
              <a:rPr lang="en-IN" sz="3200" b="1"/>
              <a:t>TEAM MEMBERS</a:t>
            </a:r>
          </a:p>
        </p:txBody>
      </p:sp>
      <p:sp>
        <p:nvSpPr>
          <p:cNvPr id="3" name="TextBox 2">
            <a:extLst>
              <a:ext uri="{FF2B5EF4-FFF2-40B4-BE49-F238E27FC236}">
                <a16:creationId xmlns:a16="http://schemas.microsoft.com/office/drawing/2014/main" id="{5DA0AF0E-C13F-22A0-AB1B-490B6EB7A82A}"/>
              </a:ext>
            </a:extLst>
          </p:cNvPr>
          <p:cNvSpPr txBox="1"/>
          <p:nvPr/>
        </p:nvSpPr>
        <p:spPr>
          <a:xfrm>
            <a:off x="1588213" y="2196553"/>
            <a:ext cx="1530850" cy="1508105"/>
          </a:xfrm>
          <a:prstGeom prst="rect">
            <a:avLst/>
          </a:prstGeom>
          <a:noFill/>
        </p:spPr>
        <p:txBody>
          <a:bodyPr wrap="square" rtlCol="0">
            <a:spAutoFit/>
          </a:bodyPr>
          <a:lstStyle/>
          <a:p>
            <a:r>
              <a:rPr lang="en-IN" sz="2000" b="1"/>
              <a:t>FRONTEND</a:t>
            </a:r>
          </a:p>
          <a:p>
            <a:r>
              <a:rPr lang="en-IN"/>
              <a:t>AKSHITHA</a:t>
            </a:r>
          </a:p>
          <a:p>
            <a:r>
              <a:rPr lang="en-IN"/>
              <a:t>DEEKSHITH</a:t>
            </a:r>
          </a:p>
          <a:p>
            <a:r>
              <a:rPr lang="en-IN"/>
              <a:t>REVANTH</a:t>
            </a:r>
          </a:p>
          <a:p>
            <a:endParaRPr lang="en-IN"/>
          </a:p>
        </p:txBody>
      </p:sp>
      <p:sp>
        <p:nvSpPr>
          <p:cNvPr id="4" name="TextBox 3">
            <a:extLst>
              <a:ext uri="{FF2B5EF4-FFF2-40B4-BE49-F238E27FC236}">
                <a16:creationId xmlns:a16="http://schemas.microsoft.com/office/drawing/2014/main" id="{C8F3C2D8-1176-350F-159D-65B301170415}"/>
              </a:ext>
            </a:extLst>
          </p:cNvPr>
          <p:cNvSpPr txBox="1"/>
          <p:nvPr/>
        </p:nvSpPr>
        <p:spPr>
          <a:xfrm>
            <a:off x="5095982" y="2120771"/>
            <a:ext cx="1530850" cy="2123658"/>
          </a:xfrm>
          <a:prstGeom prst="rect">
            <a:avLst/>
          </a:prstGeom>
          <a:noFill/>
        </p:spPr>
        <p:txBody>
          <a:bodyPr wrap="square" rtlCol="0">
            <a:spAutoFit/>
          </a:bodyPr>
          <a:lstStyle/>
          <a:p>
            <a:r>
              <a:rPr lang="en-IN" sz="2000" b="1"/>
              <a:t>BACKEND AND DATABASE</a:t>
            </a:r>
          </a:p>
          <a:p>
            <a:r>
              <a:rPr lang="en-IN"/>
              <a:t>SANTHOSH</a:t>
            </a:r>
          </a:p>
          <a:p>
            <a:r>
              <a:rPr lang="en-IN"/>
              <a:t>SAMIULLA SHEIKH</a:t>
            </a:r>
          </a:p>
          <a:p>
            <a:endParaRPr lang="en-IN"/>
          </a:p>
        </p:txBody>
      </p:sp>
      <p:sp>
        <p:nvSpPr>
          <p:cNvPr id="5" name="TextBox 4">
            <a:extLst>
              <a:ext uri="{FF2B5EF4-FFF2-40B4-BE49-F238E27FC236}">
                <a16:creationId xmlns:a16="http://schemas.microsoft.com/office/drawing/2014/main" id="{15DF5242-B419-D3F2-7679-63B68B8AC3CC}"/>
              </a:ext>
            </a:extLst>
          </p:cNvPr>
          <p:cNvSpPr txBox="1"/>
          <p:nvPr/>
        </p:nvSpPr>
        <p:spPr>
          <a:xfrm>
            <a:off x="8279258" y="2120771"/>
            <a:ext cx="1768867" cy="1785104"/>
          </a:xfrm>
          <a:prstGeom prst="rect">
            <a:avLst/>
          </a:prstGeom>
          <a:noFill/>
        </p:spPr>
        <p:txBody>
          <a:bodyPr wrap="square" rtlCol="0">
            <a:spAutoFit/>
          </a:bodyPr>
          <a:lstStyle/>
          <a:p>
            <a:r>
              <a:rPr lang="en-IN" sz="2000" b="1"/>
              <a:t>PRESENTATION </a:t>
            </a:r>
          </a:p>
          <a:p>
            <a:r>
              <a:rPr lang="en-IN"/>
              <a:t>DEEPTI</a:t>
            </a:r>
          </a:p>
          <a:p>
            <a:r>
              <a:rPr lang="en-IN"/>
              <a:t>JYOTHI</a:t>
            </a:r>
          </a:p>
          <a:p>
            <a:r>
              <a:rPr lang="en-IN"/>
              <a:t>CHETHAN</a:t>
            </a:r>
          </a:p>
          <a:p>
            <a:endParaRPr lang="en-IN"/>
          </a:p>
          <a:p>
            <a:endParaRPr lang="en-IN"/>
          </a:p>
        </p:txBody>
      </p:sp>
    </p:spTree>
    <p:extLst>
      <p:ext uri="{BB962C8B-B14F-4D97-AF65-F5344CB8AC3E}">
        <p14:creationId xmlns:p14="http://schemas.microsoft.com/office/powerpoint/2010/main" val="736924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BE55-F4CC-1A4E-C456-CDE29CAB42D0}"/>
              </a:ext>
            </a:extLst>
          </p:cNvPr>
          <p:cNvSpPr>
            <a:spLocks noGrp="1"/>
          </p:cNvSpPr>
          <p:nvPr>
            <p:ph type="title"/>
          </p:nvPr>
        </p:nvSpPr>
        <p:spPr>
          <a:xfrm>
            <a:off x="1799313" y="2624328"/>
            <a:ext cx="10058400" cy="1609344"/>
          </a:xfrm>
        </p:spPr>
        <p:txBody>
          <a:bodyPr/>
          <a:lstStyle/>
          <a:p>
            <a:r>
              <a:rPr lang="en-IN"/>
              <a:t>               </a:t>
            </a:r>
            <a:r>
              <a:rPr lang="en-IN" b="1">
                <a:latin typeface="Times New Roman" panose="02020603050405020304" pitchFamily="18" charset="0"/>
                <a:cs typeface="Times New Roman" panose="02020603050405020304" pitchFamily="18" charset="0"/>
              </a:rPr>
              <a:t>THANK YOU!</a:t>
            </a:r>
          </a:p>
        </p:txBody>
      </p:sp>
      <p:pic>
        <p:nvPicPr>
          <p:cNvPr id="3" name="Picture 6" descr="SmartBot360: Chatbot Built For Healthcare">
            <a:extLst>
              <a:ext uri="{FF2B5EF4-FFF2-40B4-BE49-F238E27FC236}">
                <a16:creationId xmlns:a16="http://schemas.microsoft.com/office/drawing/2014/main" id="{C0820838-C958-467A-AF30-01DD5463D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7209" y="1787703"/>
            <a:ext cx="2207574" cy="1382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930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934DA-CFA4-A051-38BE-8293C85CA055}"/>
              </a:ext>
            </a:extLst>
          </p:cNvPr>
          <p:cNvSpPr>
            <a:spLocks noGrp="1"/>
          </p:cNvSpPr>
          <p:nvPr>
            <p:ph type="title"/>
          </p:nvPr>
        </p:nvSpPr>
        <p:spPr/>
        <p:txBody>
          <a:bodyPr/>
          <a:lstStyle/>
          <a:p>
            <a:r>
              <a:rPr lang="en-IN" b="1"/>
              <a:t>INTRODUCTION</a:t>
            </a:r>
          </a:p>
        </p:txBody>
      </p:sp>
      <p:sp>
        <p:nvSpPr>
          <p:cNvPr id="3" name="Content Placeholder 2">
            <a:extLst>
              <a:ext uri="{FF2B5EF4-FFF2-40B4-BE49-F238E27FC236}">
                <a16:creationId xmlns:a16="http://schemas.microsoft.com/office/drawing/2014/main" id="{C66C5757-6DDB-E6CC-FA51-5E12A275D613}"/>
              </a:ext>
            </a:extLst>
          </p:cNvPr>
          <p:cNvSpPr>
            <a:spLocks noGrp="1"/>
          </p:cNvSpPr>
          <p:nvPr>
            <p:ph idx="1"/>
          </p:nvPr>
        </p:nvSpPr>
        <p:spPr/>
        <p:txBody>
          <a:bodyPr>
            <a:normAutofit/>
          </a:bodyPr>
          <a:lstStyle/>
          <a:p>
            <a:pPr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Virtual Healthcare Assistants (VHAs) are digital tools designed to support patients, healthcare providers, and medical facilities by automating administrative tasks, offering medical guidance, and improving patient engagement. </a:t>
            </a:r>
          </a:p>
          <a:p>
            <a:pPr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These assistants use various technologies to provide real-time assistance, schedule appointments, answer health-related queries, and even monitor patient health remotely.</a:t>
            </a:r>
          </a:p>
          <a:p>
            <a:pPr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With the increasing demand for efficient healthcare solutions, VHAs are transforming the industry by reducing the burden on medical professionals, enhancing patient experience, and ensuring 24/7 accessibility to healthcare services. </a:t>
            </a:r>
          </a:p>
          <a:p>
            <a:pPr algn="just">
              <a:buFont typeface="Wingdings" panose="05000000000000000000" pitchFamily="2" charset="2"/>
              <a:buChar char="Ø"/>
            </a:pPr>
            <a:r>
              <a:rPr lang="en-US">
                <a:latin typeface="Times New Roman" panose="02020603050405020304" pitchFamily="18" charset="0"/>
                <a:cs typeface="Times New Roman" panose="02020603050405020304" pitchFamily="18" charset="0"/>
              </a:rPr>
              <a:t>They play a crucial role in telemedicine, chronic disease management, and post-treatment care, making healthcare more accessible, personalized, and cost-effective.</a:t>
            </a:r>
          </a:p>
          <a:p>
            <a:pPr algn="just">
              <a:buFont typeface="Wingdings" panose="05000000000000000000" pitchFamily="2" charset="2"/>
              <a:buChar char="Ø"/>
            </a:pPr>
            <a:endParaRPr lang="en-IN">
              <a:latin typeface="Times New Roman" panose="02020603050405020304" pitchFamily="18" charset="0"/>
              <a:cs typeface="Times New Roman" panose="02020603050405020304" pitchFamily="18" charset="0"/>
            </a:endParaRPr>
          </a:p>
        </p:txBody>
      </p:sp>
      <p:pic>
        <p:nvPicPr>
          <p:cNvPr id="2054" name="Picture 6" descr="SmartBot360: Chatbot Built For Healthcare">
            <a:extLst>
              <a:ext uri="{FF2B5EF4-FFF2-40B4-BE49-F238E27FC236}">
                <a16:creationId xmlns:a16="http://schemas.microsoft.com/office/drawing/2014/main" id="{52E744FA-6672-CA8E-75E9-3BC6014EC6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2225" y="178229"/>
            <a:ext cx="2207574"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0380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55F26-5102-93FB-C63B-F3A9560B9D94}"/>
              </a:ext>
            </a:extLst>
          </p:cNvPr>
          <p:cNvSpPr>
            <a:spLocks noGrp="1"/>
          </p:cNvSpPr>
          <p:nvPr>
            <p:ph type="title"/>
          </p:nvPr>
        </p:nvSpPr>
        <p:spPr/>
        <p:txBody>
          <a:bodyPr/>
          <a:lstStyle/>
          <a:p>
            <a:r>
              <a:rPr lang="en-IN" b="1"/>
              <a:t>PROBLEM STATEMENT</a:t>
            </a:r>
          </a:p>
        </p:txBody>
      </p:sp>
      <p:sp>
        <p:nvSpPr>
          <p:cNvPr id="3" name="Content Placeholder 2">
            <a:extLst>
              <a:ext uri="{FF2B5EF4-FFF2-40B4-BE49-F238E27FC236}">
                <a16:creationId xmlns:a16="http://schemas.microsoft.com/office/drawing/2014/main" id="{AE155A8D-263C-64D2-303A-31B59414897A}"/>
              </a:ext>
            </a:extLst>
          </p:cNvPr>
          <p:cNvSpPr>
            <a:spLocks noGrp="1"/>
          </p:cNvSpPr>
          <p:nvPr>
            <p:ph idx="1"/>
          </p:nvPr>
        </p:nvSpPr>
        <p:spPr/>
        <p:txBody>
          <a:bodyPr/>
          <a:lstStyle/>
          <a:p>
            <a:pPr marL="0" indent="0" algn="just">
              <a:buNone/>
            </a:pPr>
            <a:r>
              <a:rPr lang="en-US" b="0" i="0">
                <a:solidFill>
                  <a:srgbClr val="001D35"/>
                </a:solidFill>
                <a:effectLst/>
                <a:latin typeface="Times New Roman" panose="02020603050405020304" pitchFamily="18" charset="0"/>
                <a:cs typeface="Times New Roman" panose="02020603050405020304" pitchFamily="18" charset="0"/>
              </a:rPr>
              <a:t>A key problem statement for a virtual health assistant is to develop a user-friendly, secure, and accurate system that can effectively answer basic health questions, provide personalized health reminders, and facilitate communication with healthcare providers, while mitigating concerns around data privacy and ensuring reliable medical information delivery, especially for individuals with limited access to healthcare; aiming to improve patient engagement, health literacy, and overall health outcomes by providing readily available, accessible health support. </a:t>
            </a:r>
            <a:endParaRPr lang="en-IN">
              <a:latin typeface="Times New Roman" panose="02020603050405020304" pitchFamily="18" charset="0"/>
              <a:cs typeface="Times New Roman" panose="02020603050405020304" pitchFamily="18" charset="0"/>
            </a:endParaRPr>
          </a:p>
        </p:txBody>
      </p:sp>
      <p:pic>
        <p:nvPicPr>
          <p:cNvPr id="4" name="Picture 6" descr="SmartBot360: Chatbot Built For Healthcare">
            <a:extLst>
              <a:ext uri="{FF2B5EF4-FFF2-40B4-BE49-F238E27FC236}">
                <a16:creationId xmlns:a16="http://schemas.microsoft.com/office/drawing/2014/main" id="{BEF56164-4060-30B7-61CC-CA3136C46F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2225" y="178229"/>
            <a:ext cx="2207574"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1241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CC749-3B09-1E85-96A9-FA61103D39AD}"/>
              </a:ext>
            </a:extLst>
          </p:cNvPr>
          <p:cNvSpPr>
            <a:spLocks noGrp="1"/>
          </p:cNvSpPr>
          <p:nvPr>
            <p:ph type="title"/>
          </p:nvPr>
        </p:nvSpPr>
        <p:spPr/>
        <p:txBody>
          <a:bodyPr/>
          <a:lstStyle/>
          <a:p>
            <a:r>
              <a:rPr lang="en-IN" b="1"/>
              <a:t>OBJECTIVE</a:t>
            </a:r>
          </a:p>
        </p:txBody>
      </p:sp>
      <p:sp>
        <p:nvSpPr>
          <p:cNvPr id="3" name="Content Placeholder 2">
            <a:extLst>
              <a:ext uri="{FF2B5EF4-FFF2-40B4-BE49-F238E27FC236}">
                <a16:creationId xmlns:a16="http://schemas.microsoft.com/office/drawing/2014/main" id="{1F96A751-9BFF-55C2-83D4-754F342B4364}"/>
              </a:ext>
            </a:extLst>
          </p:cNvPr>
          <p:cNvSpPr>
            <a:spLocks noGrp="1"/>
          </p:cNvSpPr>
          <p:nvPr>
            <p:ph idx="1"/>
          </p:nvPr>
        </p:nvSpPr>
        <p:spPr/>
        <p:txBody>
          <a:bodyPr/>
          <a:lstStyle/>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 To automate the existing system, in healthcare domain. </a:t>
            </a:r>
          </a:p>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 To decrease the paperwork and enable the process with efficient, reliable record maintenance by using centralized database, thereby reducing chances of data loss. </a:t>
            </a:r>
          </a:p>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To bridge the gap between individual users and doctors through online web facility</a:t>
            </a:r>
            <a:endParaRPr lang="en-IN">
              <a:latin typeface="Times New Roman" panose="02020603050405020304" pitchFamily="18" charset="0"/>
              <a:cs typeface="Times New Roman" panose="02020603050405020304" pitchFamily="18" charset="0"/>
            </a:endParaRPr>
          </a:p>
        </p:txBody>
      </p:sp>
      <p:pic>
        <p:nvPicPr>
          <p:cNvPr id="4" name="Picture 6" descr="SmartBot360: Chatbot Built For Healthcare">
            <a:extLst>
              <a:ext uri="{FF2B5EF4-FFF2-40B4-BE49-F238E27FC236}">
                <a16:creationId xmlns:a16="http://schemas.microsoft.com/office/drawing/2014/main" id="{6746A927-3C07-1C30-FE42-D3C4AEEED0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2225" y="178229"/>
            <a:ext cx="2207574"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562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E1163-4D2B-6617-C7FA-530D7B773CF2}"/>
              </a:ext>
            </a:extLst>
          </p:cNvPr>
          <p:cNvSpPr>
            <a:spLocks noGrp="1"/>
          </p:cNvSpPr>
          <p:nvPr>
            <p:ph type="title"/>
          </p:nvPr>
        </p:nvSpPr>
        <p:spPr/>
        <p:txBody>
          <a:bodyPr/>
          <a:lstStyle/>
          <a:p>
            <a:r>
              <a:rPr lang="en-IN" b="1"/>
              <a:t>PROPOSED SOLUTION</a:t>
            </a:r>
          </a:p>
        </p:txBody>
      </p:sp>
      <p:sp>
        <p:nvSpPr>
          <p:cNvPr id="3" name="Content Placeholder 2">
            <a:extLst>
              <a:ext uri="{FF2B5EF4-FFF2-40B4-BE49-F238E27FC236}">
                <a16:creationId xmlns:a16="http://schemas.microsoft.com/office/drawing/2014/main" id="{59BF3AFA-B0A3-CFD3-B74A-2B2B1FA57E4C}"/>
              </a:ext>
            </a:extLst>
          </p:cNvPr>
          <p:cNvSpPr>
            <a:spLocks noGrp="1"/>
          </p:cNvSpPr>
          <p:nvPr>
            <p:ph idx="1"/>
          </p:nvPr>
        </p:nvSpPr>
        <p:spPr/>
        <p:txBody>
          <a:bodyPr>
            <a:normAutofit/>
          </a:bodyPr>
          <a:lstStyle/>
          <a:p>
            <a:r>
              <a:rPr lang="en-US">
                <a:latin typeface="Times New Roman" panose="02020603050405020304" pitchFamily="18" charset="0"/>
                <a:cs typeface="Times New Roman" panose="02020603050405020304" pitchFamily="18" charset="0"/>
              </a:rPr>
              <a:t>Our proposed project seeks to create a virtual healthcare assistant in order to transform general healthcare support. Our goal is to develop a comprehensive and user-friendly assistant that can handle a range of health issues </a:t>
            </a:r>
          </a:p>
          <a:p>
            <a:r>
              <a:rPr lang="en-US">
                <a:latin typeface="Times New Roman" panose="02020603050405020304" pitchFamily="18" charset="0"/>
                <a:cs typeface="Times New Roman" panose="02020603050405020304" pitchFamily="18" charset="0"/>
              </a:rPr>
              <a:t>Our design will prioritize ethical considerations, guaranteeing the secure handling of user data, protecting privacy, and emphasizing transparency in all interactions. We envision a user-centric design approach that prioritizes accessibility across multiple devices and user-friendly interfaces, thereby enabling users to easily access healthcare guidance within the virtual environment.</a:t>
            </a:r>
            <a:endParaRPr lang="en-IN">
              <a:latin typeface="Times New Roman" panose="02020603050405020304" pitchFamily="18" charset="0"/>
              <a:cs typeface="Times New Roman" panose="02020603050405020304" pitchFamily="18" charset="0"/>
            </a:endParaRPr>
          </a:p>
        </p:txBody>
      </p:sp>
      <p:pic>
        <p:nvPicPr>
          <p:cNvPr id="4" name="Picture 6" descr="SmartBot360: Chatbot Built For Healthcare">
            <a:extLst>
              <a:ext uri="{FF2B5EF4-FFF2-40B4-BE49-F238E27FC236}">
                <a16:creationId xmlns:a16="http://schemas.microsoft.com/office/drawing/2014/main" id="{B949956B-282C-29C4-C995-95D803463B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2225" y="178229"/>
            <a:ext cx="2207574"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20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6595-659B-BB80-735B-39C146D94223}"/>
              </a:ext>
            </a:extLst>
          </p:cNvPr>
          <p:cNvSpPr>
            <a:spLocks noGrp="1"/>
          </p:cNvSpPr>
          <p:nvPr>
            <p:ph type="title"/>
          </p:nvPr>
        </p:nvSpPr>
        <p:spPr/>
        <p:txBody>
          <a:bodyPr/>
          <a:lstStyle/>
          <a:p>
            <a:r>
              <a:rPr lang="en-IN" b="1"/>
              <a:t>CHATBOT</a:t>
            </a:r>
          </a:p>
        </p:txBody>
      </p:sp>
      <p:sp>
        <p:nvSpPr>
          <p:cNvPr id="3" name="Content Placeholder 2">
            <a:extLst>
              <a:ext uri="{FF2B5EF4-FFF2-40B4-BE49-F238E27FC236}">
                <a16:creationId xmlns:a16="http://schemas.microsoft.com/office/drawing/2014/main" id="{B371B114-9BB9-2D58-BF94-F4575F259355}"/>
              </a:ext>
            </a:extLst>
          </p:cNvPr>
          <p:cNvSpPr>
            <a:spLocks noGrp="1"/>
          </p:cNvSpPr>
          <p:nvPr>
            <p:ph idx="1"/>
          </p:nvPr>
        </p:nvSpPr>
        <p:spPr/>
        <p:txBody>
          <a:bodyPr/>
          <a:lstStyle/>
          <a:p>
            <a:pPr marL="0" indent="0">
              <a:buNone/>
            </a:pPr>
            <a:r>
              <a:rPr lang="en-IN">
                <a:latin typeface="Times New Roman" panose="02020603050405020304" pitchFamily="18" charset="0"/>
                <a:cs typeface="Times New Roman" panose="02020603050405020304" pitchFamily="18" charset="0"/>
              </a:rPr>
              <a:t>                                                        </a:t>
            </a:r>
            <a:r>
              <a:rPr lang="en-IN" b="1">
                <a:latin typeface="Times New Roman" panose="02020603050405020304" pitchFamily="18" charset="0"/>
                <a:cs typeface="Times New Roman" panose="02020603050405020304" pitchFamily="18" charset="0"/>
              </a:rPr>
              <a:t>USER INTERFACE</a:t>
            </a:r>
          </a:p>
          <a:p>
            <a:pPr marL="0" indent="0">
              <a:buNone/>
            </a:pPr>
            <a:endParaRPr lang="en-IN" b="1">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a:latin typeface="Times New Roman" panose="02020603050405020304" pitchFamily="18" charset="0"/>
                <a:cs typeface="Times New Roman" panose="02020603050405020304" pitchFamily="18" charset="0"/>
              </a:rPr>
              <a:t>Register: </a:t>
            </a:r>
            <a:r>
              <a:rPr lang="en-IN">
                <a:latin typeface="Times New Roman" panose="02020603050405020304" pitchFamily="18" charset="0"/>
                <a:cs typeface="Times New Roman" panose="02020603050405020304" pitchFamily="18" charset="0"/>
              </a:rPr>
              <a:t>Signup with user details</a:t>
            </a:r>
          </a:p>
          <a:p>
            <a:pPr>
              <a:buFont typeface="Wingdings" panose="05000000000000000000" pitchFamily="2" charset="2"/>
              <a:buChar char="Ø"/>
            </a:pPr>
            <a:r>
              <a:rPr lang="en-IN" b="1">
                <a:latin typeface="Times New Roman" panose="02020603050405020304" pitchFamily="18" charset="0"/>
                <a:cs typeface="Times New Roman" panose="02020603050405020304" pitchFamily="18" charset="0"/>
              </a:rPr>
              <a:t>Login: </a:t>
            </a:r>
            <a:r>
              <a:rPr lang="en-IN">
                <a:latin typeface="Times New Roman" panose="02020603050405020304" pitchFamily="18" charset="0"/>
                <a:cs typeface="Times New Roman" panose="02020603050405020304" pitchFamily="18" charset="0"/>
              </a:rPr>
              <a:t>Sign in using login credentials</a:t>
            </a:r>
          </a:p>
          <a:p>
            <a:pPr>
              <a:buFont typeface="Wingdings" panose="05000000000000000000" pitchFamily="2" charset="2"/>
              <a:buChar char="Ø"/>
            </a:pPr>
            <a:r>
              <a:rPr lang="en-IN" b="1">
                <a:latin typeface="Times New Roman" panose="02020603050405020304" pitchFamily="18" charset="0"/>
                <a:cs typeface="Times New Roman" panose="02020603050405020304" pitchFamily="18" charset="0"/>
              </a:rPr>
              <a:t>Pop up </a:t>
            </a:r>
            <a:r>
              <a:rPr lang="en-IN">
                <a:latin typeface="Times New Roman" panose="02020603050405020304" pitchFamily="18" charset="0"/>
                <a:cs typeface="Times New Roman" panose="02020603050405020304" pitchFamily="18" charset="0"/>
              </a:rPr>
              <a:t>: Age, Symptoms</a:t>
            </a:r>
          </a:p>
          <a:p>
            <a:pPr>
              <a:buFont typeface="Wingdings" panose="05000000000000000000" pitchFamily="2" charset="2"/>
              <a:buChar char="Ø"/>
            </a:pPr>
            <a:r>
              <a:rPr lang="en-IN" b="1">
                <a:latin typeface="Times New Roman" panose="02020603050405020304" pitchFamily="18" charset="0"/>
                <a:cs typeface="Times New Roman" panose="02020603050405020304" pitchFamily="18" charset="0"/>
              </a:rPr>
              <a:t>Predict : </a:t>
            </a:r>
            <a:r>
              <a:rPr lang="en-IN">
                <a:latin typeface="Times New Roman" panose="02020603050405020304" pitchFamily="18" charset="0"/>
                <a:cs typeface="Times New Roman" panose="02020603050405020304" pitchFamily="18" charset="0"/>
              </a:rPr>
              <a:t>based on the symptoms the chatbot will predict and show the disease</a:t>
            </a:r>
            <a:endParaRPr lang="en-IN" b="1">
              <a:latin typeface="Times New Roman" panose="02020603050405020304" pitchFamily="18" charset="0"/>
              <a:cs typeface="Times New Roman" panose="02020603050405020304" pitchFamily="18" charset="0"/>
            </a:endParaRPr>
          </a:p>
        </p:txBody>
      </p:sp>
      <p:pic>
        <p:nvPicPr>
          <p:cNvPr id="4" name="Picture 6" descr="SmartBot360: Chatbot Built For Healthcare">
            <a:extLst>
              <a:ext uri="{FF2B5EF4-FFF2-40B4-BE49-F238E27FC236}">
                <a16:creationId xmlns:a16="http://schemas.microsoft.com/office/drawing/2014/main" id="{E30BBECC-8105-471E-4ABA-70B5D49A84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2225" y="178229"/>
            <a:ext cx="2207574"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443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36B99-240D-E2D0-F691-815F12211AD0}"/>
              </a:ext>
            </a:extLst>
          </p:cNvPr>
          <p:cNvSpPr>
            <a:spLocks noGrp="1"/>
          </p:cNvSpPr>
          <p:nvPr>
            <p:ph type="title"/>
          </p:nvPr>
        </p:nvSpPr>
        <p:spPr/>
        <p:txBody>
          <a:bodyPr/>
          <a:lstStyle/>
          <a:p>
            <a:r>
              <a:rPr lang="en-IN" b="1"/>
              <a:t>TECHNOLOGIES USED</a:t>
            </a:r>
          </a:p>
        </p:txBody>
      </p:sp>
      <p:sp>
        <p:nvSpPr>
          <p:cNvPr id="3" name="Content Placeholder 2">
            <a:extLst>
              <a:ext uri="{FF2B5EF4-FFF2-40B4-BE49-F238E27FC236}">
                <a16:creationId xmlns:a16="http://schemas.microsoft.com/office/drawing/2014/main" id="{9B4D6DA0-33D4-9B86-5245-E440C1BE410F}"/>
              </a:ext>
            </a:extLst>
          </p:cNvPr>
          <p:cNvSpPr>
            <a:spLocks noGrp="1"/>
          </p:cNvSpPr>
          <p:nvPr>
            <p:ph idx="1"/>
          </p:nvPr>
        </p:nvSpPr>
        <p:spPr/>
        <p:txBody>
          <a:bodyPr/>
          <a:lstStyle/>
          <a:p>
            <a:pPr>
              <a:buFont typeface="Wingdings" panose="05000000000000000000" pitchFamily="2" charset="2"/>
              <a:buChar char="Ø"/>
            </a:pPr>
            <a:r>
              <a:rPr lang="en-IN" b="1"/>
              <a:t>Front End </a:t>
            </a:r>
            <a:r>
              <a:rPr lang="en-IN"/>
              <a:t>: HTMl, CSS, Javascript</a:t>
            </a:r>
          </a:p>
          <a:p>
            <a:pPr>
              <a:buFont typeface="Wingdings" panose="05000000000000000000" pitchFamily="2" charset="2"/>
              <a:buChar char="Ø"/>
            </a:pPr>
            <a:r>
              <a:rPr lang="en-IN" b="1"/>
              <a:t>Backend</a:t>
            </a:r>
            <a:r>
              <a:rPr lang="en-IN"/>
              <a:t> : Java Springboot</a:t>
            </a:r>
          </a:p>
          <a:p>
            <a:pPr>
              <a:buFont typeface="Wingdings" panose="05000000000000000000" pitchFamily="2" charset="2"/>
              <a:buChar char="Ø"/>
            </a:pPr>
            <a:r>
              <a:rPr lang="en-IN" b="1"/>
              <a:t>Dataset</a:t>
            </a:r>
            <a:r>
              <a:rPr lang="en-IN"/>
              <a:t> : Kaggle dataset for Reference</a:t>
            </a:r>
          </a:p>
          <a:p>
            <a:pPr>
              <a:buFont typeface="Wingdings" panose="05000000000000000000" pitchFamily="2" charset="2"/>
              <a:buChar char="Ø"/>
            </a:pPr>
            <a:r>
              <a:rPr lang="en-IN" b="1"/>
              <a:t>Database</a:t>
            </a:r>
            <a:r>
              <a:rPr lang="en-IN"/>
              <a:t> : MySQL </a:t>
            </a:r>
          </a:p>
        </p:txBody>
      </p:sp>
      <p:pic>
        <p:nvPicPr>
          <p:cNvPr id="4" name="Picture 6" descr="SmartBot360: Chatbot Built For Healthcare">
            <a:extLst>
              <a:ext uri="{FF2B5EF4-FFF2-40B4-BE49-F238E27FC236}">
                <a16:creationId xmlns:a16="http://schemas.microsoft.com/office/drawing/2014/main" id="{B3A3CF91-57D6-378D-CC5D-DCCF1FEFFE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2225" y="178229"/>
            <a:ext cx="2207574"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218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12B7-2D55-7CBF-ECF6-CAC7530A3149}"/>
              </a:ext>
            </a:extLst>
          </p:cNvPr>
          <p:cNvSpPr>
            <a:spLocks noGrp="1"/>
          </p:cNvSpPr>
          <p:nvPr>
            <p:ph type="title"/>
          </p:nvPr>
        </p:nvSpPr>
        <p:spPr/>
        <p:txBody>
          <a:bodyPr/>
          <a:lstStyle/>
          <a:p>
            <a:r>
              <a:rPr lang="en-IN" b="1"/>
              <a:t>BENEFITS OF CHATBOT</a:t>
            </a:r>
          </a:p>
        </p:txBody>
      </p:sp>
      <p:sp>
        <p:nvSpPr>
          <p:cNvPr id="3" name="Content Placeholder 2">
            <a:extLst>
              <a:ext uri="{FF2B5EF4-FFF2-40B4-BE49-F238E27FC236}">
                <a16:creationId xmlns:a16="http://schemas.microsoft.com/office/drawing/2014/main" id="{7820A286-CA11-7C74-509F-FAB96110FB5E}"/>
              </a:ext>
            </a:extLst>
          </p:cNvPr>
          <p:cNvSpPr>
            <a:spLocks noGrp="1"/>
          </p:cNvSpPr>
          <p:nvPr>
            <p:ph idx="1"/>
          </p:nvPr>
        </p:nvSpPr>
        <p:spPr/>
        <p:txBody>
          <a:bodyPr/>
          <a:lstStyle/>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Easily accessible healthcare guidance and support within the virtual Assistant</a:t>
            </a:r>
          </a:p>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Personalized healthcare guidance is made possible by specific recommendations and advice based on user data, which increases the efficacy and relevance of interventions. </a:t>
            </a:r>
          </a:p>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Instant access to healthcare information allows users to get fast answers to questions or concerns about their health and cuts down on consultation wait times. </a:t>
            </a:r>
          </a:p>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 Time and cost saving. </a:t>
            </a:r>
          </a:p>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Guarantees strict access control, data encryption, and adherence to healthcare laws for strong patient information security.</a:t>
            </a:r>
            <a:endParaRPr lang="en-IN">
              <a:latin typeface="Times New Roman" panose="02020603050405020304" pitchFamily="18" charset="0"/>
              <a:cs typeface="Times New Roman" panose="02020603050405020304" pitchFamily="18" charset="0"/>
            </a:endParaRPr>
          </a:p>
        </p:txBody>
      </p:sp>
      <p:pic>
        <p:nvPicPr>
          <p:cNvPr id="4" name="Picture 6" descr="SmartBot360: Chatbot Built For Healthcare">
            <a:extLst>
              <a:ext uri="{FF2B5EF4-FFF2-40B4-BE49-F238E27FC236}">
                <a16:creationId xmlns:a16="http://schemas.microsoft.com/office/drawing/2014/main" id="{AC7EDD4A-4949-F8B7-ACF2-82B2D9E277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2225" y="178229"/>
            <a:ext cx="2207574"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622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F9C9E-9264-51CA-84B8-176F05DDFFD0}"/>
              </a:ext>
            </a:extLst>
          </p:cNvPr>
          <p:cNvSpPr>
            <a:spLocks noGrp="1"/>
          </p:cNvSpPr>
          <p:nvPr>
            <p:ph type="title"/>
          </p:nvPr>
        </p:nvSpPr>
        <p:spPr/>
        <p:txBody>
          <a:bodyPr/>
          <a:lstStyle/>
          <a:p>
            <a:r>
              <a:rPr lang="en-IN" b="1">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6F31224-38D8-45BD-C24F-90B8226DEF90}"/>
              </a:ext>
            </a:extLst>
          </p:cNvPr>
          <p:cNvSpPr>
            <a:spLocks noGrp="1"/>
          </p:cNvSpPr>
          <p:nvPr>
            <p:ph idx="1"/>
          </p:nvPr>
        </p:nvSpPr>
        <p:spPr/>
        <p:txBody>
          <a:bodyPr>
            <a:normAutofit lnSpcReduction="10000"/>
          </a:bodyPr>
          <a:lstStyle/>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An important development in healthcare accessibility, personalization, and security is the virtual healthcare assistant. </a:t>
            </a:r>
          </a:p>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It reduces patients' time and financial burdens by providing instant, personalized healthcare guidance and a user-centric approach. </a:t>
            </a:r>
          </a:p>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It provides a productive substitute for locating health-related information and advice because of its 24/7 accessibility and user-friendly interface. </a:t>
            </a:r>
          </a:p>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Strict security protocols and moral data management—including encryption and legal observance—are given top priority, guaranteeing the highest level of patient privacy and confidentiality. </a:t>
            </a:r>
          </a:p>
          <a:p>
            <a:pPr>
              <a:buFont typeface="Wingdings" panose="05000000000000000000" pitchFamily="2" charset="2"/>
              <a:buChar char="Ø"/>
            </a:pPr>
            <a:r>
              <a:rPr lang="en-US">
                <a:latin typeface="Times New Roman" panose="02020603050405020304" pitchFamily="18" charset="0"/>
                <a:cs typeface="Times New Roman" panose="02020603050405020304" pitchFamily="18" charset="0"/>
              </a:rPr>
              <a:t>This innovation promises to be a transformative and reliable answer to contemporary healthcare challenges. It has the potential to transcend geographic boundaries, improve patient engagement, and redefine healthcare delivery within the dynamic landscape of virtual environments.</a:t>
            </a:r>
            <a:endParaRPr lang="en-IN">
              <a:latin typeface="Times New Roman" panose="02020603050405020304" pitchFamily="18" charset="0"/>
              <a:cs typeface="Times New Roman" panose="02020603050405020304" pitchFamily="18" charset="0"/>
            </a:endParaRPr>
          </a:p>
        </p:txBody>
      </p:sp>
      <p:pic>
        <p:nvPicPr>
          <p:cNvPr id="4" name="Picture 6" descr="SmartBot360: Chatbot Built For Healthcare">
            <a:extLst>
              <a:ext uri="{FF2B5EF4-FFF2-40B4-BE49-F238E27FC236}">
                <a16:creationId xmlns:a16="http://schemas.microsoft.com/office/drawing/2014/main" id="{884A8EB1-BFDE-D75E-092C-9ACD9E0486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2225" y="178229"/>
            <a:ext cx="2207574" cy="1450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50087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136</TotalTime>
  <Words>717</Words>
  <Application>Microsoft Office PowerPoint</Application>
  <PresentationFormat>Widescreen</PresentationFormat>
  <Paragraphs>60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Retrospect</vt:lpstr>
      <vt:lpstr>SMARTBOT 360 </vt:lpstr>
      <vt:lpstr>INTRODUCTION</vt:lpstr>
      <vt:lpstr>PROBLEM STATEMENT</vt:lpstr>
      <vt:lpstr>OBJECTIVE</vt:lpstr>
      <vt:lpstr>PROPOSED SOLUTION</vt:lpstr>
      <vt:lpstr>CHATBOT</vt:lpstr>
      <vt:lpstr>TECHNOLOGIES USED</vt:lpstr>
      <vt:lpstr>BENEFITS OF CHATBOT</vt:lpstr>
      <vt:lpstr>CONCLUSION</vt:lpstr>
      <vt:lpstr>FUTURE IMPROVEMENTS</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Deepti</dc:creator>
  <cp:lastModifiedBy>K Deepti</cp:lastModifiedBy>
  <cp:revision>7</cp:revision>
  <dcterms:created xsi:type="dcterms:W3CDTF">2025-02-22T06:58:29Z</dcterms:created>
  <dcterms:modified xsi:type="dcterms:W3CDTF">2025-02-22T09:14:40Z</dcterms:modified>
</cp:coreProperties>
</file>