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
        <p:nvSpPr>
          <p:cNvPr id="4" name="Google Shape;4;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 name="Google Shape;5;n"/>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p:nvPr/>
        </p:nvSpPr>
        <p:spPr>
          <a:xfrm>
            <a:off x="5754687" y="674687"/>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rgbClr val="618FFD"/>
              </a:buClr>
              <a:buSzPts val="2400"/>
              <a:buFont typeface="Times New Roman"/>
              <a:buNone/>
            </a:pPr>
            <a:fld id="{00000000-1234-1234-1234-123412341234}" type="slidenum">
              <a:rPr b="0" i="0" lang="en-US" sz="2400" u="none">
                <a:solidFill>
                  <a:srgbClr val="618FFD"/>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914400" y="3768725"/>
            <a:ext cx="5029200" cy="4689475"/>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This lecture introduces heaps, which are used in the Priority Queue project of Chapter 11. The lecture includes the algorithms for adding to a heap (including reheapification upward), removing the top of a heap (including reheapification downward), and implementing a heap in a partially-filled array.</a:t>
            </a:r>
            <a:endParaRPr/>
          </a:p>
          <a:p>
            <a:pPr indent="0" lvl="0" marL="0" rtl="0" algn="l">
              <a:spcBef>
                <a:spcPts val="1500"/>
              </a:spcBef>
              <a:spcAft>
                <a:spcPts val="0"/>
              </a:spcAft>
              <a:buSzPts val="1800"/>
              <a:buFont typeface="Arial"/>
              <a:buNone/>
            </a:pPr>
            <a:r>
              <a:rPr lang="en-US">
                <a:latin typeface="Arial"/>
                <a:ea typeface="Arial"/>
                <a:cs typeface="Arial"/>
                <a:sym typeface="Arial"/>
              </a:rPr>
              <a:t>Prior to this lecture, the students need a good understanding of complete binary trees. It would also help if they have seen binary search trees and the priority queue class.</a:t>
            </a:r>
            <a:endParaRPr/>
          </a:p>
        </p:txBody>
      </p:sp>
      <p:sp>
        <p:nvSpPr>
          <p:cNvPr id="54" name="Google Shape;54;p1:notes"/>
          <p:cNvSpPr/>
          <p:nvPr>
            <p:ph idx="2" type="sldImg"/>
          </p:nvPr>
        </p:nvSpPr>
        <p:spPr>
          <a:xfrm>
            <a:off x="1152525" y="692150"/>
            <a:ext cx="3963987" cy="29733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...and when a level is filled you start the next level at the left.</a:t>
            </a:r>
            <a:endParaRPr/>
          </a:p>
        </p:txBody>
      </p:sp>
      <p:sp>
        <p:nvSpPr>
          <p:cNvPr id="195" name="Google Shape;195;p1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So, a heap is a complete binary tree. Each node in a heap contains a key, and these keys must be organized in a particular manner. Notice that this is </a:t>
            </a:r>
            <a:r>
              <a:rPr lang="en-US" u="sng">
                <a:latin typeface="Arial"/>
                <a:ea typeface="Arial"/>
                <a:cs typeface="Arial"/>
                <a:sym typeface="Arial"/>
              </a:rPr>
              <a:t>not</a:t>
            </a:r>
            <a:r>
              <a:rPr lang="en-US">
                <a:latin typeface="Arial"/>
                <a:ea typeface="Arial"/>
                <a:cs typeface="Arial"/>
                <a:sym typeface="Arial"/>
              </a:rPr>
              <a:t> a binary search tree, but the keys do follow some semblance of order.</a:t>
            </a:r>
            <a:endParaRPr/>
          </a:p>
          <a:p>
            <a:pPr indent="0" lvl="0" marL="0" rtl="0" algn="l">
              <a:spcBef>
                <a:spcPts val="400"/>
              </a:spcBef>
              <a:spcAft>
                <a:spcPts val="0"/>
              </a:spcAft>
              <a:buSzPts val="1800"/>
              <a:buNone/>
            </a:pPr>
            <a:r>
              <a:t/>
            </a:r>
            <a:endParaRPr>
              <a:latin typeface="Arial"/>
              <a:ea typeface="Arial"/>
              <a:cs typeface="Arial"/>
              <a:sym typeface="Arial"/>
            </a:endParaRPr>
          </a:p>
          <a:p>
            <a:pPr indent="0" lvl="0" marL="0" rtl="0" algn="l">
              <a:spcBef>
                <a:spcPts val="400"/>
              </a:spcBef>
              <a:spcAft>
                <a:spcPts val="0"/>
              </a:spcAft>
              <a:buSzPts val="1800"/>
              <a:buFont typeface="Arial"/>
              <a:buNone/>
            </a:pPr>
            <a:r>
              <a:rPr lang="en-US">
                <a:latin typeface="Arial"/>
                <a:ea typeface="Arial"/>
                <a:cs typeface="Arial"/>
                <a:sym typeface="Arial"/>
              </a:rPr>
              <a:t>Can you see what rule is being enforced here?</a:t>
            </a:r>
            <a:endParaRPr/>
          </a:p>
        </p:txBody>
      </p:sp>
      <p:sp>
        <p:nvSpPr>
          <p:cNvPr id="221" name="Google Shape;221;p1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The heap property requires that each node's key is &gt;= to the keys of its children.</a:t>
            </a:r>
            <a:endParaRPr/>
          </a:p>
          <a:p>
            <a:pPr indent="0" lvl="0" marL="0" rtl="0" algn="l">
              <a:spcBef>
                <a:spcPts val="400"/>
              </a:spcBef>
              <a:spcAft>
                <a:spcPts val="0"/>
              </a:spcAft>
              <a:buSzPts val="1800"/>
              <a:buNone/>
            </a:pPr>
            <a:r>
              <a:t/>
            </a:r>
            <a:endParaRPr>
              <a:latin typeface="Arial"/>
              <a:ea typeface="Arial"/>
              <a:cs typeface="Arial"/>
              <a:sym typeface="Arial"/>
            </a:endParaRPr>
          </a:p>
          <a:p>
            <a:pPr indent="0" lvl="0" marL="0" rtl="0" algn="l">
              <a:spcBef>
                <a:spcPts val="400"/>
              </a:spcBef>
              <a:spcAft>
                <a:spcPts val="0"/>
              </a:spcAft>
              <a:buSzPts val="1800"/>
              <a:buFont typeface="Arial"/>
              <a:buNone/>
            </a:pPr>
            <a:r>
              <a:rPr lang="en-US">
                <a:latin typeface="Arial"/>
                <a:ea typeface="Arial"/>
                <a:cs typeface="Arial"/>
                <a:sym typeface="Arial"/>
              </a:rPr>
              <a:t>This is a handy property because the biggest node is always at the top. Because of this, a heap can easily implement a priority queue (where we need quick access to the highest priority item).</a:t>
            </a:r>
            <a:endParaRPr/>
          </a:p>
        </p:txBody>
      </p:sp>
      <p:sp>
        <p:nvSpPr>
          <p:cNvPr id="261" name="Google Shape;261;p1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We can add new elements to a heap whenever we like. Because the heap is a complete binary search tree, we must add the new element at the next available location, filling in the levels from left-to-right. </a:t>
            </a:r>
            <a:endParaRPr/>
          </a:p>
          <a:p>
            <a:pPr indent="0" lvl="0" marL="0" rtl="0" algn="l">
              <a:spcBef>
                <a:spcPts val="400"/>
              </a:spcBef>
              <a:spcAft>
                <a:spcPts val="0"/>
              </a:spcAft>
              <a:buSzPts val="1800"/>
              <a:buNone/>
            </a:pPr>
            <a:r>
              <a:t/>
            </a:r>
            <a:endParaRPr>
              <a:latin typeface="Arial"/>
              <a:ea typeface="Arial"/>
              <a:cs typeface="Arial"/>
              <a:sym typeface="Arial"/>
            </a:endParaRPr>
          </a:p>
          <a:p>
            <a:pPr indent="0" lvl="0" marL="0" rtl="0" algn="l">
              <a:spcBef>
                <a:spcPts val="400"/>
              </a:spcBef>
              <a:spcAft>
                <a:spcPts val="0"/>
              </a:spcAft>
              <a:buSzPts val="1800"/>
              <a:buFont typeface="Arial"/>
              <a:buNone/>
            </a:pPr>
            <a:r>
              <a:rPr lang="en-US">
                <a:latin typeface="Arial"/>
                <a:ea typeface="Arial"/>
                <a:cs typeface="Arial"/>
                <a:sym typeface="Arial"/>
              </a:rPr>
              <a:t>In this example, I have just added the new element with a key of 42.</a:t>
            </a:r>
            <a:endParaRPr/>
          </a:p>
          <a:p>
            <a:pPr indent="0" lvl="0" marL="0" rtl="0" algn="l">
              <a:spcBef>
                <a:spcPts val="400"/>
              </a:spcBef>
              <a:spcAft>
                <a:spcPts val="0"/>
              </a:spcAft>
              <a:buSzPts val="1800"/>
              <a:buNone/>
            </a:pPr>
            <a:r>
              <a:t/>
            </a:r>
            <a:endParaRPr>
              <a:latin typeface="Arial"/>
              <a:ea typeface="Arial"/>
              <a:cs typeface="Arial"/>
              <a:sym typeface="Arial"/>
            </a:endParaRPr>
          </a:p>
          <a:p>
            <a:pPr indent="0" lvl="0" marL="0" rtl="0" algn="l">
              <a:spcBef>
                <a:spcPts val="400"/>
              </a:spcBef>
              <a:spcAft>
                <a:spcPts val="0"/>
              </a:spcAft>
              <a:buSzPts val="1800"/>
              <a:buFont typeface="Arial"/>
              <a:buNone/>
            </a:pPr>
            <a:r>
              <a:rPr lang="en-US">
                <a:latin typeface="Arial"/>
                <a:ea typeface="Arial"/>
                <a:cs typeface="Arial"/>
                <a:sym typeface="Arial"/>
              </a:rPr>
              <a:t>Of course, we now have a problem: The heap property is no longer valid. The 42 is bigger than its parent 27.  </a:t>
            </a:r>
            <a:endParaRPr/>
          </a:p>
          <a:p>
            <a:pPr indent="0" lvl="0" marL="0" rtl="0" algn="l">
              <a:spcBef>
                <a:spcPts val="400"/>
              </a:spcBef>
              <a:spcAft>
                <a:spcPts val="0"/>
              </a:spcAft>
              <a:buSzPts val="1800"/>
              <a:buNone/>
            </a:pPr>
            <a:r>
              <a:t/>
            </a:r>
            <a:endParaRPr>
              <a:latin typeface="Arial"/>
              <a:ea typeface="Arial"/>
              <a:cs typeface="Arial"/>
              <a:sym typeface="Arial"/>
            </a:endParaRPr>
          </a:p>
          <a:p>
            <a:pPr indent="0" lvl="0" marL="0" rtl="0" algn="l">
              <a:spcBef>
                <a:spcPts val="400"/>
              </a:spcBef>
              <a:spcAft>
                <a:spcPts val="0"/>
              </a:spcAft>
              <a:buSzPts val="1800"/>
              <a:buFont typeface="Arial"/>
              <a:buNone/>
            </a:pPr>
            <a:r>
              <a:rPr lang="en-US">
                <a:latin typeface="Arial"/>
                <a:ea typeface="Arial"/>
                <a:cs typeface="Arial"/>
                <a:sym typeface="Arial"/>
              </a:rPr>
              <a:t>To fix the problem, we will push the new node upwards until it reaches an acceptable location.</a:t>
            </a:r>
            <a:endParaRPr/>
          </a:p>
        </p:txBody>
      </p:sp>
      <p:sp>
        <p:nvSpPr>
          <p:cNvPr id="301" name="Google Shape;301;p1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Here we have pushed the 42 upward one level, swapping it with its smaller parent 27.  </a:t>
            </a:r>
            <a:endParaRPr/>
          </a:p>
          <a:p>
            <a:pPr indent="0" lvl="0" marL="0" rtl="0" algn="l">
              <a:spcBef>
                <a:spcPts val="400"/>
              </a:spcBef>
              <a:spcAft>
                <a:spcPts val="0"/>
              </a:spcAft>
              <a:buSzPts val="1800"/>
              <a:buNone/>
            </a:pPr>
            <a:r>
              <a:t/>
            </a:r>
            <a:endParaRPr>
              <a:latin typeface="Arial"/>
              <a:ea typeface="Arial"/>
              <a:cs typeface="Arial"/>
              <a:sym typeface="Arial"/>
            </a:endParaRPr>
          </a:p>
          <a:p>
            <a:pPr indent="0" lvl="0" marL="0" rtl="0" algn="l">
              <a:spcBef>
                <a:spcPts val="400"/>
              </a:spcBef>
              <a:spcAft>
                <a:spcPts val="0"/>
              </a:spcAft>
              <a:buSzPts val="1800"/>
              <a:buFont typeface="Arial"/>
              <a:buNone/>
            </a:pPr>
            <a:r>
              <a:rPr lang="en-US">
                <a:latin typeface="Arial"/>
                <a:ea typeface="Arial"/>
                <a:cs typeface="Arial"/>
                <a:sym typeface="Arial"/>
              </a:rPr>
              <a:t>We can't stop here though, because the parent 35 is still smaller than the new node 42.</a:t>
            </a:r>
            <a:endParaRPr/>
          </a:p>
        </p:txBody>
      </p:sp>
      <p:sp>
        <p:nvSpPr>
          <p:cNvPr id="342" name="Google Shape;342;p1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5: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Can we stop now?  Yes, because the 42 is less than or equal to its parent. </a:t>
            </a:r>
            <a:endParaRPr/>
          </a:p>
        </p:txBody>
      </p:sp>
      <p:sp>
        <p:nvSpPr>
          <p:cNvPr id="383" name="Google Shape;383;p1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6: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In general, there are two conditions that can stop the pushing upward:</a:t>
            </a:r>
            <a:endParaRPr/>
          </a:p>
          <a:p>
            <a:pPr indent="0" lvl="0" marL="0" rtl="0" algn="l">
              <a:spcBef>
                <a:spcPts val="400"/>
              </a:spcBef>
              <a:spcAft>
                <a:spcPts val="0"/>
              </a:spcAft>
              <a:buSzPts val="1800"/>
              <a:buFont typeface="Arial"/>
              <a:buNone/>
            </a:pPr>
            <a:r>
              <a:rPr lang="en-US">
                <a:latin typeface="Arial"/>
                <a:ea typeface="Arial"/>
                <a:cs typeface="Arial"/>
                <a:sym typeface="Arial"/>
              </a:rPr>
              <a:t>1. We reach a spot where the parent is &gt;= the new node, or</a:t>
            </a:r>
            <a:endParaRPr/>
          </a:p>
          <a:p>
            <a:pPr indent="0" lvl="0" marL="0" rtl="0" algn="l">
              <a:spcBef>
                <a:spcPts val="400"/>
              </a:spcBef>
              <a:spcAft>
                <a:spcPts val="0"/>
              </a:spcAft>
              <a:buSzPts val="1800"/>
              <a:buFont typeface="Arial"/>
              <a:buNone/>
            </a:pPr>
            <a:r>
              <a:rPr lang="en-US">
                <a:latin typeface="Arial"/>
                <a:ea typeface="Arial"/>
                <a:cs typeface="Arial"/>
                <a:sym typeface="Arial"/>
              </a:rPr>
              <a:t>2. We reach the root.</a:t>
            </a:r>
            <a:endParaRPr/>
          </a:p>
          <a:p>
            <a:pPr indent="0" lvl="0" marL="0" rtl="0" algn="l">
              <a:spcBef>
                <a:spcPts val="400"/>
              </a:spcBef>
              <a:spcAft>
                <a:spcPts val="0"/>
              </a:spcAft>
              <a:buSzPts val="1800"/>
              <a:buNone/>
            </a:pPr>
            <a:r>
              <a:t/>
            </a:r>
            <a:endParaRPr>
              <a:latin typeface="Arial"/>
              <a:ea typeface="Arial"/>
              <a:cs typeface="Arial"/>
              <a:sym typeface="Arial"/>
            </a:endParaRPr>
          </a:p>
          <a:p>
            <a:pPr indent="0" lvl="0" marL="0" rtl="0" algn="l">
              <a:spcBef>
                <a:spcPts val="400"/>
              </a:spcBef>
              <a:spcAft>
                <a:spcPts val="0"/>
              </a:spcAft>
              <a:buSzPts val="1800"/>
              <a:buFont typeface="Arial"/>
              <a:buNone/>
            </a:pPr>
            <a:r>
              <a:rPr lang="en-US">
                <a:latin typeface="Arial"/>
                <a:ea typeface="Arial"/>
                <a:cs typeface="Arial"/>
                <a:sym typeface="Arial"/>
              </a:rPr>
              <a:t>This process is called </a:t>
            </a:r>
            <a:r>
              <a:rPr lang="en-US" u="sng">
                <a:latin typeface="Arial"/>
                <a:ea typeface="Arial"/>
                <a:cs typeface="Arial"/>
                <a:sym typeface="Arial"/>
              </a:rPr>
              <a:t>reheapification upward </a:t>
            </a:r>
            <a:r>
              <a:rPr lang="en-US">
                <a:latin typeface="Arial"/>
                <a:ea typeface="Arial"/>
                <a:cs typeface="Arial"/>
                <a:sym typeface="Arial"/>
              </a:rPr>
              <a:t>(I didn't just make up that name, really).</a:t>
            </a:r>
            <a:endParaRPr/>
          </a:p>
        </p:txBody>
      </p:sp>
      <p:sp>
        <p:nvSpPr>
          <p:cNvPr id="424" name="Google Shape;424;p1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7: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We can also remove the top node from a heap. The first step of the removal is to move the last node of the tree onto the root. In this example we move the 27 onto the root.</a:t>
            </a:r>
            <a:endParaRPr/>
          </a:p>
        </p:txBody>
      </p:sp>
      <p:sp>
        <p:nvSpPr>
          <p:cNvPr id="465" name="Google Shape;465;p1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8: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Now the 27 is on top of the heap, and the original root (45) is no longer around. But the heap property is once again violated. </a:t>
            </a:r>
            <a:endParaRPr/>
          </a:p>
        </p:txBody>
      </p:sp>
      <p:sp>
        <p:nvSpPr>
          <p:cNvPr id="509" name="Google Shape;509;p1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19: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We'll fix the problem by pushing the out-of-place node downward. Perhaps you can guess what the downward pushing is called....</a:t>
            </a:r>
            <a:r>
              <a:rPr lang="en-US" u="sng">
                <a:latin typeface="Arial"/>
                <a:ea typeface="Arial"/>
                <a:cs typeface="Arial"/>
                <a:sym typeface="Arial"/>
              </a:rPr>
              <a:t>reheapification downward</a:t>
            </a:r>
            <a:r>
              <a:rPr lang="en-US">
                <a:latin typeface="Arial"/>
                <a:ea typeface="Arial"/>
                <a:cs typeface="Arial"/>
                <a:sym typeface="Arial"/>
              </a:rPr>
              <a:t>.</a:t>
            </a:r>
            <a:endParaRPr/>
          </a:p>
        </p:txBody>
      </p:sp>
      <p:sp>
        <p:nvSpPr>
          <p:cNvPr id="546" name="Google Shape;546;p1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A heap is a data structure with several applications, including a way to implement Priority Queues, as shown in Chapter 11. The definition of a heap is a special kind of complete binary tree.</a:t>
            </a:r>
            <a:endParaRPr/>
          </a:p>
          <a:p>
            <a:pPr indent="0" lvl="0" marL="0" rtl="0" algn="l">
              <a:spcBef>
                <a:spcPts val="400"/>
              </a:spcBef>
              <a:spcAft>
                <a:spcPts val="0"/>
              </a:spcAft>
              <a:buSzPts val="1800"/>
              <a:buNone/>
            </a:pPr>
            <a:r>
              <a:t/>
            </a:r>
            <a:endParaRPr>
              <a:latin typeface="Arial"/>
              <a:ea typeface="Arial"/>
              <a:cs typeface="Arial"/>
              <a:sym typeface="Arial"/>
            </a:endParaRPr>
          </a:p>
          <a:p>
            <a:pPr indent="0" lvl="0" marL="0" rtl="0" algn="l">
              <a:spcBef>
                <a:spcPts val="400"/>
              </a:spcBef>
              <a:spcAft>
                <a:spcPts val="0"/>
              </a:spcAft>
              <a:buSzPts val="1800"/>
              <a:buFont typeface="Arial"/>
              <a:buNone/>
            </a:pPr>
            <a:r>
              <a:rPr lang="en-US">
                <a:latin typeface="Arial"/>
                <a:ea typeface="Arial"/>
                <a:cs typeface="Arial"/>
                <a:sym typeface="Arial"/>
              </a:rPr>
              <a:t>You probably recall that a complete binary tree requires that its nodes are added in a particular order...</a:t>
            </a:r>
            <a:endParaRPr/>
          </a:p>
        </p:txBody>
      </p:sp>
      <p:sp>
        <p:nvSpPr>
          <p:cNvPr id="64" name="Google Shape;64;p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0: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When we push a node downward it is important to swap it with its largest child.  (Otherwise we are creating extra problems by placing the smaller child on top of the larger child.) This is what the tree looks like after one swap. </a:t>
            </a:r>
            <a:endParaRPr/>
          </a:p>
          <a:p>
            <a:pPr indent="0" lvl="0" marL="0" rtl="0" algn="l">
              <a:spcBef>
                <a:spcPts val="400"/>
              </a:spcBef>
              <a:spcAft>
                <a:spcPts val="0"/>
              </a:spcAft>
              <a:buSzPts val="1800"/>
              <a:buNone/>
            </a:pPr>
            <a:r>
              <a:t/>
            </a:r>
            <a:endParaRPr>
              <a:latin typeface="Arial"/>
              <a:ea typeface="Arial"/>
              <a:cs typeface="Arial"/>
              <a:sym typeface="Arial"/>
            </a:endParaRPr>
          </a:p>
          <a:p>
            <a:pPr indent="0" lvl="0" marL="0" rtl="0" algn="l">
              <a:spcBef>
                <a:spcPts val="400"/>
              </a:spcBef>
              <a:spcAft>
                <a:spcPts val="0"/>
              </a:spcAft>
              <a:buSzPts val="1800"/>
              <a:buFont typeface="Arial"/>
              <a:buNone/>
            </a:pPr>
            <a:r>
              <a:rPr lang="en-US">
                <a:latin typeface="Arial"/>
                <a:ea typeface="Arial"/>
                <a:cs typeface="Arial"/>
                <a:sym typeface="Arial"/>
              </a:rPr>
              <a:t>Should I continue with the reheapification downward?</a:t>
            </a:r>
            <a:endParaRPr/>
          </a:p>
        </p:txBody>
      </p:sp>
      <p:sp>
        <p:nvSpPr>
          <p:cNvPr id="583" name="Google Shape;583;p2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21: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Yes, I swap again, and now the 27 is in an acceptable location.</a:t>
            </a:r>
            <a:endParaRPr/>
          </a:p>
        </p:txBody>
      </p:sp>
      <p:sp>
        <p:nvSpPr>
          <p:cNvPr id="620" name="Google Shape;620;p2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22: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Reheapification downward can stop under two circumstances:</a:t>
            </a:r>
            <a:endParaRPr/>
          </a:p>
          <a:p>
            <a:pPr indent="0" lvl="0" marL="0" rtl="0" algn="l">
              <a:spcBef>
                <a:spcPts val="400"/>
              </a:spcBef>
              <a:spcAft>
                <a:spcPts val="0"/>
              </a:spcAft>
              <a:buSzPts val="1800"/>
              <a:buFont typeface="Arial"/>
              <a:buNone/>
            </a:pPr>
            <a:r>
              <a:rPr lang="en-US">
                <a:latin typeface="Arial"/>
                <a:ea typeface="Arial"/>
                <a:cs typeface="Arial"/>
                <a:sym typeface="Arial"/>
              </a:rPr>
              <a:t>1. The children all have keys that are &lt;= the out-of-place node.</a:t>
            </a:r>
            <a:endParaRPr/>
          </a:p>
          <a:p>
            <a:pPr indent="0" lvl="0" marL="0" rtl="0" algn="l">
              <a:spcBef>
                <a:spcPts val="400"/>
              </a:spcBef>
              <a:spcAft>
                <a:spcPts val="0"/>
              </a:spcAft>
              <a:buSzPts val="1800"/>
              <a:buFont typeface="Arial"/>
              <a:buNone/>
            </a:pPr>
            <a:r>
              <a:rPr lang="en-US">
                <a:latin typeface="Arial"/>
                <a:ea typeface="Arial"/>
                <a:cs typeface="Arial"/>
                <a:sym typeface="Arial"/>
              </a:rPr>
              <a:t>2. The out-of-place node reaches a leaf.</a:t>
            </a:r>
            <a:endParaRPr/>
          </a:p>
        </p:txBody>
      </p:sp>
      <p:sp>
        <p:nvSpPr>
          <p:cNvPr id="657" name="Google Shape;657;p22: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23: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This slide shows the typical way that a heap is implemented. For the most part, there is nothing new here, because you already know how to implement a complete binary tree using a partially-filled array. That is what we are doing with the heap.</a:t>
            </a:r>
            <a:endParaRPr/>
          </a:p>
        </p:txBody>
      </p:sp>
      <p:sp>
        <p:nvSpPr>
          <p:cNvPr id="694" name="Google Shape;694;p2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24: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Following the usual technique for implementing a complete binary tree, the data from the root is stored in the first entry of the array.</a:t>
            </a:r>
            <a:endParaRPr/>
          </a:p>
          <a:p>
            <a:pPr indent="0" lvl="0" marL="0" rtl="0" algn="l">
              <a:spcBef>
                <a:spcPts val="0"/>
              </a:spcBef>
              <a:spcAft>
                <a:spcPts val="0"/>
              </a:spcAft>
              <a:buNone/>
            </a:pPr>
            <a:r>
              <a:t/>
            </a:r>
            <a:endParaRPr>
              <a:latin typeface="Arial"/>
              <a:ea typeface="Arial"/>
              <a:cs typeface="Arial"/>
              <a:sym typeface="Arial"/>
            </a:endParaRPr>
          </a:p>
        </p:txBody>
      </p:sp>
      <p:sp>
        <p:nvSpPr>
          <p:cNvPr id="728" name="Google Shape;728;p2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25: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The next two nodes go in the next two locations of the array.</a:t>
            </a:r>
            <a:endParaRPr/>
          </a:p>
        </p:txBody>
      </p:sp>
      <p:sp>
        <p:nvSpPr>
          <p:cNvPr id="766" name="Google Shape;766;p2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26: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and so on.</a:t>
            </a:r>
            <a:endParaRPr/>
          </a:p>
        </p:txBody>
      </p:sp>
      <p:sp>
        <p:nvSpPr>
          <p:cNvPr id="809" name="Google Shape;809;p2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27: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As with any partially-filled array, we are only concerned with the front part of the array. If the tree has five nodes, then we are only concerned with the entries in the first five components of the array.</a:t>
            </a:r>
            <a:endParaRPr/>
          </a:p>
        </p:txBody>
      </p:sp>
      <p:sp>
        <p:nvSpPr>
          <p:cNvPr id="850" name="Google Shape;850;p2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28: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With this implementation of a heap, there are no pointers. The only way that we know that the array is a heap is the manner in which we manipulate it.</a:t>
            </a:r>
            <a:endParaRPr/>
          </a:p>
        </p:txBody>
      </p:sp>
      <p:sp>
        <p:nvSpPr>
          <p:cNvPr id="891" name="Google Shape;891;p2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29: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The manipulations are the same manipulations that you've used for a complete binary tree, making it easy to compute the index where various nodes are stored.</a:t>
            </a:r>
            <a:endParaRPr/>
          </a:p>
        </p:txBody>
      </p:sp>
      <p:sp>
        <p:nvSpPr>
          <p:cNvPr id="930" name="Google Shape;930;p2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The first node of a complete binary tree is always the root...</a:t>
            </a:r>
            <a:endParaRPr/>
          </a:p>
        </p:txBody>
      </p:sp>
      <p:sp>
        <p:nvSpPr>
          <p:cNvPr id="70" name="Google Shape;70;p3: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30: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A quick summary . . .</a:t>
            </a:r>
            <a:endParaRPr/>
          </a:p>
        </p:txBody>
      </p:sp>
      <p:sp>
        <p:nvSpPr>
          <p:cNvPr id="969" name="Google Shape;969;p30: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31: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Feel free to send your ideas to:</a:t>
            </a:r>
            <a:endParaRPr/>
          </a:p>
          <a:p>
            <a:pPr indent="0" lvl="0" marL="0" rtl="0" algn="l">
              <a:spcBef>
                <a:spcPts val="400"/>
              </a:spcBef>
              <a:spcAft>
                <a:spcPts val="0"/>
              </a:spcAft>
              <a:buSzPts val="1800"/>
              <a:buFont typeface="Arial"/>
              <a:buNone/>
            </a:pPr>
            <a:r>
              <a:rPr lang="en-US">
                <a:latin typeface="Arial"/>
                <a:ea typeface="Arial"/>
                <a:cs typeface="Arial"/>
                <a:sym typeface="Arial"/>
              </a:rPr>
              <a:t>  Michael Main</a:t>
            </a:r>
            <a:endParaRPr/>
          </a:p>
          <a:p>
            <a:pPr indent="0" lvl="0" marL="0" rtl="0" algn="l">
              <a:spcBef>
                <a:spcPts val="400"/>
              </a:spcBef>
              <a:spcAft>
                <a:spcPts val="0"/>
              </a:spcAft>
              <a:buSzPts val="1800"/>
              <a:buFont typeface="Arial"/>
              <a:buNone/>
            </a:pPr>
            <a:r>
              <a:rPr lang="en-US">
                <a:latin typeface="Arial"/>
                <a:ea typeface="Arial"/>
                <a:cs typeface="Arial"/>
                <a:sym typeface="Arial"/>
              </a:rPr>
              <a:t>  main@colorado.edu</a:t>
            </a:r>
            <a:endParaRPr/>
          </a:p>
        </p:txBody>
      </p:sp>
      <p:sp>
        <p:nvSpPr>
          <p:cNvPr id="976" name="Google Shape;976;p31: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...the second node is always the left child of the root...</a:t>
            </a:r>
            <a:endParaRPr/>
          </a:p>
        </p:txBody>
      </p:sp>
      <p:sp>
        <p:nvSpPr>
          <p:cNvPr id="81" name="Google Shape;81;p4: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...then the right child of the root...</a:t>
            </a:r>
            <a:endParaRPr/>
          </a:p>
        </p:txBody>
      </p:sp>
      <p:sp>
        <p:nvSpPr>
          <p:cNvPr id="94" name="Google Shape;94;p5: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...and so on. The nodes always fill each level from left-to-right...</a:t>
            </a:r>
            <a:endParaRPr/>
          </a:p>
          <a:p>
            <a:pPr indent="0" lvl="0" marL="0" rtl="0" algn="l">
              <a:spcBef>
                <a:spcPts val="0"/>
              </a:spcBef>
              <a:spcAft>
                <a:spcPts val="0"/>
              </a:spcAft>
              <a:buNone/>
            </a:pPr>
            <a:r>
              <a:t/>
            </a:r>
            <a:endParaRPr>
              <a:latin typeface="Arial"/>
              <a:ea typeface="Arial"/>
              <a:cs typeface="Arial"/>
              <a:sym typeface="Arial"/>
            </a:endParaRPr>
          </a:p>
        </p:txBody>
      </p:sp>
      <p:sp>
        <p:nvSpPr>
          <p:cNvPr id="109" name="Google Shape;109;p6: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...from left-to-right...</a:t>
            </a:r>
            <a:endParaRPr/>
          </a:p>
        </p:txBody>
      </p:sp>
      <p:sp>
        <p:nvSpPr>
          <p:cNvPr id="126" name="Google Shape;126;p7: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...from left-to-right...</a:t>
            </a:r>
            <a:endParaRPr/>
          </a:p>
        </p:txBody>
      </p:sp>
      <p:sp>
        <p:nvSpPr>
          <p:cNvPr id="146" name="Google Shape;146;p8: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914400" y="4343400"/>
            <a:ext cx="5029200" cy="4114800"/>
          </a:xfrm>
          <a:prstGeom prst="rect">
            <a:avLst/>
          </a:prstGeom>
          <a:noFill/>
          <a:ln>
            <a:noFill/>
          </a:ln>
        </p:spPr>
        <p:txBody>
          <a:bodyPr anchorCtr="0" anchor="t" bIns="44275" lIns="90350" spcFirstLastPara="1" rIns="90350" wrap="square" tIns="44275">
            <a:noAutofit/>
          </a:bodyPr>
          <a:lstStyle/>
          <a:p>
            <a:pPr indent="0" lvl="0" marL="0" rtl="0" algn="l">
              <a:lnSpc>
                <a:spcPct val="93000"/>
              </a:lnSpc>
              <a:spcBef>
                <a:spcPts val="0"/>
              </a:spcBef>
              <a:spcAft>
                <a:spcPts val="0"/>
              </a:spcAft>
              <a:buSzPts val="1800"/>
              <a:buFont typeface="Arial"/>
              <a:buNone/>
            </a:pPr>
            <a:r>
              <a:rPr lang="en-US">
                <a:latin typeface="Arial"/>
                <a:ea typeface="Arial"/>
                <a:cs typeface="Arial"/>
                <a:sym typeface="Arial"/>
              </a:rPr>
              <a:t>...from left-to-right...</a:t>
            </a:r>
            <a:endParaRPr/>
          </a:p>
        </p:txBody>
      </p:sp>
      <p:sp>
        <p:nvSpPr>
          <p:cNvPr id="169" name="Google Shape;169;p9:notes"/>
          <p:cNvSpPr/>
          <p:nvPr>
            <p:ph idx="2" type="sldImg"/>
          </p:nvPr>
        </p:nvSpPr>
        <p:spPr>
          <a:xfrm>
            <a:off x="1150937" y="692150"/>
            <a:ext cx="4556125" cy="34163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2" name="Shape 12"/>
        <p:cNvGrpSpPr/>
        <p:nvPr/>
      </p:nvGrpSpPr>
      <p:grpSpPr>
        <a:xfrm>
          <a:off x="0" y="0"/>
          <a:ext cx="0" cy="0"/>
          <a:chOff x="0" y="0"/>
          <a:chExt cx="0" cy="0"/>
        </a:xfrm>
      </p:grpSpPr>
      <p:sp>
        <p:nvSpPr>
          <p:cNvPr id="13" name="Google Shape;13;p2"/>
          <p:cNvSpPr txBox="1"/>
          <p:nvPr>
            <p:ph type="title"/>
          </p:nvPr>
        </p:nvSpPr>
        <p:spPr>
          <a:xfrm>
            <a:off x="304800" y="342900"/>
            <a:ext cx="7770813" cy="1141413"/>
          </a:xfrm>
          <a:prstGeom prst="rect">
            <a:avLst/>
          </a:prstGeom>
          <a:noFill/>
          <a:ln>
            <a:noFill/>
          </a:ln>
        </p:spPr>
        <p:txBody>
          <a:bodyPr anchorCtr="0" anchor="ctr" bIns="44275" lIns="90350" spcFirstLastPara="1" rIns="90350" wrap="square" tIns="4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body"/>
          </p:nvPr>
        </p:nvSpPr>
        <p:spPr>
          <a:xfrm>
            <a:off x="685800" y="1981200"/>
            <a:ext cx="3808413" cy="4113213"/>
          </a:xfrm>
          <a:prstGeom prst="rect">
            <a:avLst/>
          </a:prstGeom>
          <a:noFill/>
          <a:ln>
            <a:noFill/>
          </a:ln>
        </p:spPr>
        <p:txBody>
          <a:bodyPr anchorCtr="0" anchor="t" bIns="44275" lIns="90350" spcFirstLastPara="1" rIns="90350" wrap="square" tIns="44275">
            <a:noAutofit/>
          </a:bodyPr>
          <a:lstStyle>
            <a:lvl1pPr indent="-314325" lvl="0" marL="457200" algn="l">
              <a:spcBef>
                <a:spcPts val="800"/>
              </a:spcBef>
              <a:spcAft>
                <a:spcPts val="0"/>
              </a:spcAft>
              <a:buSzPts val="1350"/>
              <a:buChar char="●"/>
              <a:defRPr/>
            </a:lvl1pPr>
            <a:lvl2pPr indent="-314325" lvl="1" marL="914400" algn="l">
              <a:spcBef>
                <a:spcPts val="700"/>
              </a:spcBef>
              <a:spcAft>
                <a:spcPts val="0"/>
              </a:spcAft>
              <a:buSzPts val="1350"/>
              <a:buChar char="●"/>
              <a:defRPr/>
            </a:lvl2pPr>
            <a:lvl3pPr indent="-302894" lvl="2" marL="1371600" algn="l">
              <a:spcBef>
                <a:spcPts val="600"/>
              </a:spcBef>
              <a:spcAft>
                <a:spcPts val="0"/>
              </a:spcAft>
              <a:buSzPts val="1170"/>
              <a:buChar char="●"/>
              <a:defRPr/>
            </a:lvl3pPr>
            <a:lvl4pPr indent="-302894" lvl="3" marL="1828800" algn="l">
              <a:spcBef>
                <a:spcPts val="500"/>
              </a:spcBef>
              <a:spcAft>
                <a:spcPts val="0"/>
              </a:spcAft>
              <a:buSzPts val="1170"/>
              <a:buChar char="●"/>
              <a:defRPr/>
            </a:lvl4pPr>
            <a:lvl5pPr indent="-302895" lvl="4" marL="2286000" algn="l">
              <a:spcBef>
                <a:spcPts val="500"/>
              </a:spcBef>
              <a:spcAft>
                <a:spcPts val="0"/>
              </a:spcAft>
              <a:buSzPts val="1170"/>
              <a:buChar char="●"/>
              <a:defRPr/>
            </a:lvl5pPr>
            <a:lvl6pPr indent="-302895" lvl="5" marL="2743200" algn="l">
              <a:spcBef>
                <a:spcPts val="500"/>
              </a:spcBef>
              <a:spcAft>
                <a:spcPts val="0"/>
              </a:spcAft>
              <a:buSzPts val="1170"/>
              <a:buChar char="●"/>
              <a:defRPr/>
            </a:lvl6pPr>
            <a:lvl7pPr indent="-302895" lvl="6" marL="3200400" algn="l">
              <a:spcBef>
                <a:spcPts val="500"/>
              </a:spcBef>
              <a:spcAft>
                <a:spcPts val="0"/>
              </a:spcAft>
              <a:buSzPts val="1170"/>
              <a:buChar char="●"/>
              <a:defRPr/>
            </a:lvl7pPr>
            <a:lvl8pPr indent="-302895" lvl="7" marL="3657600" algn="l">
              <a:spcBef>
                <a:spcPts val="500"/>
              </a:spcBef>
              <a:spcAft>
                <a:spcPts val="0"/>
              </a:spcAft>
              <a:buSzPts val="1170"/>
              <a:buChar char="●"/>
              <a:defRPr/>
            </a:lvl8pPr>
            <a:lvl9pPr indent="-302895" lvl="8" marL="4114800" algn="l">
              <a:spcBef>
                <a:spcPts val="500"/>
              </a:spcBef>
              <a:spcAft>
                <a:spcPts val="0"/>
              </a:spcAft>
              <a:buSzPts val="1170"/>
              <a:buChar char="●"/>
              <a:defRPr/>
            </a:lvl9pPr>
          </a:lstStyle>
          <a:p/>
        </p:txBody>
      </p:sp>
      <p:sp>
        <p:nvSpPr>
          <p:cNvPr id="15" name="Google Shape;15;p2"/>
          <p:cNvSpPr/>
          <p:nvPr>
            <p:ph idx="2" type="clipArt"/>
          </p:nvPr>
        </p:nvSpPr>
        <p:spPr>
          <a:xfrm>
            <a:off x="4646613" y="1981200"/>
            <a:ext cx="3810000" cy="4113213"/>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4275" lIns="90350" spcFirstLastPara="1" rIns="90350" wrap="square" tIns="4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4275" lIns="90350" spcFirstLastPara="1" rIns="90350" wrap="square" tIns="44275">
            <a:noAutofit/>
          </a:bodyPr>
          <a:lstStyle>
            <a:lvl1pPr indent="-228600" lvl="0" marL="457200" algn="l">
              <a:spcBef>
                <a:spcPts val="800"/>
              </a:spcBef>
              <a:spcAft>
                <a:spcPts val="0"/>
              </a:spcAft>
              <a:buSzPts val="1800"/>
              <a:buNone/>
              <a:defRPr b="1" sz="2400"/>
            </a:lvl1pPr>
            <a:lvl2pPr indent="-228600" lvl="1" marL="914400" algn="l">
              <a:spcBef>
                <a:spcPts val="700"/>
              </a:spcBef>
              <a:spcAft>
                <a:spcPts val="0"/>
              </a:spcAft>
              <a:buSzPts val="1500"/>
              <a:buNone/>
              <a:defRPr b="1" sz="2000"/>
            </a:lvl2pPr>
            <a:lvl3pPr indent="-228600" lvl="2" marL="1371600" algn="l">
              <a:spcBef>
                <a:spcPts val="600"/>
              </a:spcBef>
              <a:spcAft>
                <a:spcPts val="0"/>
              </a:spcAft>
              <a:buSzPts val="1170"/>
              <a:buNone/>
              <a:defRPr b="1" sz="1800"/>
            </a:lvl3pPr>
            <a:lvl4pPr indent="-228600" lvl="3" marL="1828800" algn="l">
              <a:spcBef>
                <a:spcPts val="500"/>
              </a:spcBef>
              <a:spcAft>
                <a:spcPts val="0"/>
              </a:spcAft>
              <a:buSzPts val="1040"/>
              <a:buNone/>
              <a:defRPr b="1" sz="1600"/>
            </a:lvl4pPr>
            <a:lvl5pPr indent="-228600" lvl="4" marL="2286000" algn="l">
              <a:spcBef>
                <a:spcPts val="500"/>
              </a:spcBef>
              <a:spcAft>
                <a:spcPts val="0"/>
              </a:spcAft>
              <a:buSzPts val="1040"/>
              <a:buNone/>
              <a:defRPr b="1" sz="1600"/>
            </a:lvl5pPr>
            <a:lvl6pPr indent="-228600" lvl="5" marL="2743200" algn="l">
              <a:spcBef>
                <a:spcPts val="500"/>
              </a:spcBef>
              <a:spcAft>
                <a:spcPts val="0"/>
              </a:spcAft>
              <a:buSzPts val="1040"/>
              <a:buNone/>
              <a:defRPr b="1" sz="1600"/>
            </a:lvl6pPr>
            <a:lvl7pPr indent="-228600" lvl="6" marL="3200400" algn="l">
              <a:spcBef>
                <a:spcPts val="500"/>
              </a:spcBef>
              <a:spcAft>
                <a:spcPts val="0"/>
              </a:spcAft>
              <a:buSzPts val="1040"/>
              <a:buNone/>
              <a:defRPr b="1" sz="1600"/>
            </a:lvl7pPr>
            <a:lvl8pPr indent="-228600" lvl="7" marL="3657600" algn="l">
              <a:spcBef>
                <a:spcPts val="500"/>
              </a:spcBef>
              <a:spcAft>
                <a:spcPts val="0"/>
              </a:spcAft>
              <a:buSzPts val="1040"/>
              <a:buNone/>
              <a:defRPr b="1" sz="1600"/>
            </a:lvl8pPr>
            <a:lvl9pPr indent="-228600" lvl="8" marL="4114800" algn="l">
              <a:spcBef>
                <a:spcPts val="500"/>
              </a:spcBef>
              <a:spcAft>
                <a:spcPts val="0"/>
              </a:spcAft>
              <a:buSzPts val="104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4275" lIns="90350" spcFirstLastPara="1" rIns="90350" wrap="square" tIns="44275">
            <a:noAutofit/>
          </a:bodyPr>
          <a:lstStyle>
            <a:lvl1pPr indent="-342900" lvl="0" marL="457200" algn="l">
              <a:spcBef>
                <a:spcPts val="800"/>
              </a:spcBef>
              <a:spcAft>
                <a:spcPts val="0"/>
              </a:spcAft>
              <a:buSzPts val="1800"/>
              <a:buChar char="●"/>
              <a:defRPr sz="2400"/>
            </a:lvl1pPr>
            <a:lvl2pPr indent="-323850" lvl="1" marL="914400" algn="l">
              <a:spcBef>
                <a:spcPts val="700"/>
              </a:spcBef>
              <a:spcAft>
                <a:spcPts val="0"/>
              </a:spcAft>
              <a:buSzPts val="1500"/>
              <a:buChar char="●"/>
              <a:defRPr sz="2000"/>
            </a:lvl2pPr>
            <a:lvl3pPr indent="-302894" lvl="2" marL="1371600" algn="l">
              <a:spcBef>
                <a:spcPts val="600"/>
              </a:spcBef>
              <a:spcAft>
                <a:spcPts val="0"/>
              </a:spcAft>
              <a:buSzPts val="1170"/>
              <a:buChar char="●"/>
              <a:defRPr sz="1800"/>
            </a:lvl3pPr>
            <a:lvl4pPr indent="-294639" lvl="3" marL="1828800" algn="l">
              <a:spcBef>
                <a:spcPts val="500"/>
              </a:spcBef>
              <a:spcAft>
                <a:spcPts val="0"/>
              </a:spcAft>
              <a:buSzPts val="1040"/>
              <a:buChar char="●"/>
              <a:defRPr sz="1600"/>
            </a:lvl4pPr>
            <a:lvl5pPr indent="-294639" lvl="4" marL="2286000" algn="l">
              <a:spcBef>
                <a:spcPts val="500"/>
              </a:spcBef>
              <a:spcAft>
                <a:spcPts val="0"/>
              </a:spcAft>
              <a:buSzPts val="1040"/>
              <a:buChar char="●"/>
              <a:defRPr sz="1600"/>
            </a:lvl5pPr>
            <a:lvl6pPr indent="-294639" lvl="5" marL="2743200" algn="l">
              <a:spcBef>
                <a:spcPts val="500"/>
              </a:spcBef>
              <a:spcAft>
                <a:spcPts val="0"/>
              </a:spcAft>
              <a:buSzPts val="1040"/>
              <a:buChar char="●"/>
              <a:defRPr sz="1600"/>
            </a:lvl6pPr>
            <a:lvl7pPr indent="-294639" lvl="6" marL="3200400" algn="l">
              <a:spcBef>
                <a:spcPts val="500"/>
              </a:spcBef>
              <a:spcAft>
                <a:spcPts val="0"/>
              </a:spcAft>
              <a:buSzPts val="1040"/>
              <a:buChar char="●"/>
              <a:defRPr sz="1600"/>
            </a:lvl7pPr>
            <a:lvl8pPr indent="-294640" lvl="7" marL="3657600" algn="l">
              <a:spcBef>
                <a:spcPts val="500"/>
              </a:spcBef>
              <a:spcAft>
                <a:spcPts val="0"/>
              </a:spcAft>
              <a:buSzPts val="1040"/>
              <a:buChar char="●"/>
              <a:defRPr sz="1600"/>
            </a:lvl8pPr>
            <a:lvl9pPr indent="-294640" lvl="8" marL="4114800" algn="l">
              <a:spcBef>
                <a:spcPts val="500"/>
              </a:spcBef>
              <a:spcAft>
                <a:spcPts val="0"/>
              </a:spcAft>
              <a:buSzPts val="104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4275" lIns="90350" spcFirstLastPara="1" rIns="90350" wrap="square" tIns="44275">
            <a:noAutofit/>
          </a:bodyPr>
          <a:lstStyle>
            <a:lvl1pPr indent="-228600" lvl="0" marL="457200" algn="l">
              <a:spcBef>
                <a:spcPts val="800"/>
              </a:spcBef>
              <a:spcAft>
                <a:spcPts val="0"/>
              </a:spcAft>
              <a:buSzPts val="1800"/>
              <a:buNone/>
              <a:defRPr b="1" sz="2400"/>
            </a:lvl1pPr>
            <a:lvl2pPr indent="-228600" lvl="1" marL="914400" algn="l">
              <a:spcBef>
                <a:spcPts val="700"/>
              </a:spcBef>
              <a:spcAft>
                <a:spcPts val="0"/>
              </a:spcAft>
              <a:buSzPts val="1500"/>
              <a:buNone/>
              <a:defRPr b="1" sz="2000"/>
            </a:lvl2pPr>
            <a:lvl3pPr indent="-228600" lvl="2" marL="1371600" algn="l">
              <a:spcBef>
                <a:spcPts val="600"/>
              </a:spcBef>
              <a:spcAft>
                <a:spcPts val="0"/>
              </a:spcAft>
              <a:buSzPts val="1170"/>
              <a:buNone/>
              <a:defRPr b="1" sz="1800"/>
            </a:lvl3pPr>
            <a:lvl4pPr indent="-228600" lvl="3" marL="1828800" algn="l">
              <a:spcBef>
                <a:spcPts val="500"/>
              </a:spcBef>
              <a:spcAft>
                <a:spcPts val="0"/>
              </a:spcAft>
              <a:buSzPts val="1040"/>
              <a:buNone/>
              <a:defRPr b="1" sz="1600"/>
            </a:lvl4pPr>
            <a:lvl5pPr indent="-228600" lvl="4" marL="2286000" algn="l">
              <a:spcBef>
                <a:spcPts val="500"/>
              </a:spcBef>
              <a:spcAft>
                <a:spcPts val="0"/>
              </a:spcAft>
              <a:buSzPts val="1040"/>
              <a:buNone/>
              <a:defRPr b="1" sz="1600"/>
            </a:lvl5pPr>
            <a:lvl6pPr indent="-228600" lvl="5" marL="2743200" algn="l">
              <a:spcBef>
                <a:spcPts val="500"/>
              </a:spcBef>
              <a:spcAft>
                <a:spcPts val="0"/>
              </a:spcAft>
              <a:buSzPts val="1040"/>
              <a:buNone/>
              <a:defRPr b="1" sz="1600"/>
            </a:lvl6pPr>
            <a:lvl7pPr indent="-228600" lvl="6" marL="3200400" algn="l">
              <a:spcBef>
                <a:spcPts val="500"/>
              </a:spcBef>
              <a:spcAft>
                <a:spcPts val="0"/>
              </a:spcAft>
              <a:buSzPts val="1040"/>
              <a:buNone/>
              <a:defRPr b="1" sz="1600"/>
            </a:lvl7pPr>
            <a:lvl8pPr indent="-228600" lvl="7" marL="3657600" algn="l">
              <a:spcBef>
                <a:spcPts val="500"/>
              </a:spcBef>
              <a:spcAft>
                <a:spcPts val="0"/>
              </a:spcAft>
              <a:buSzPts val="1040"/>
              <a:buNone/>
              <a:defRPr b="1" sz="1600"/>
            </a:lvl8pPr>
            <a:lvl9pPr indent="-228600" lvl="8" marL="4114800" algn="l">
              <a:spcBef>
                <a:spcPts val="500"/>
              </a:spcBef>
              <a:spcAft>
                <a:spcPts val="0"/>
              </a:spcAft>
              <a:buSzPts val="104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4275" lIns="90350" spcFirstLastPara="1" rIns="90350" wrap="square" tIns="44275">
            <a:noAutofit/>
          </a:bodyPr>
          <a:lstStyle>
            <a:lvl1pPr indent="-342900" lvl="0" marL="457200" algn="l">
              <a:spcBef>
                <a:spcPts val="800"/>
              </a:spcBef>
              <a:spcAft>
                <a:spcPts val="0"/>
              </a:spcAft>
              <a:buSzPts val="1800"/>
              <a:buChar char="●"/>
              <a:defRPr sz="2400"/>
            </a:lvl1pPr>
            <a:lvl2pPr indent="-323850" lvl="1" marL="914400" algn="l">
              <a:spcBef>
                <a:spcPts val="700"/>
              </a:spcBef>
              <a:spcAft>
                <a:spcPts val="0"/>
              </a:spcAft>
              <a:buSzPts val="1500"/>
              <a:buChar char="●"/>
              <a:defRPr sz="2000"/>
            </a:lvl2pPr>
            <a:lvl3pPr indent="-302894" lvl="2" marL="1371600" algn="l">
              <a:spcBef>
                <a:spcPts val="600"/>
              </a:spcBef>
              <a:spcAft>
                <a:spcPts val="0"/>
              </a:spcAft>
              <a:buSzPts val="1170"/>
              <a:buChar char="●"/>
              <a:defRPr sz="1800"/>
            </a:lvl3pPr>
            <a:lvl4pPr indent="-294639" lvl="3" marL="1828800" algn="l">
              <a:spcBef>
                <a:spcPts val="500"/>
              </a:spcBef>
              <a:spcAft>
                <a:spcPts val="0"/>
              </a:spcAft>
              <a:buSzPts val="1040"/>
              <a:buChar char="●"/>
              <a:defRPr sz="1600"/>
            </a:lvl4pPr>
            <a:lvl5pPr indent="-294639" lvl="4" marL="2286000" algn="l">
              <a:spcBef>
                <a:spcPts val="500"/>
              </a:spcBef>
              <a:spcAft>
                <a:spcPts val="0"/>
              </a:spcAft>
              <a:buSzPts val="1040"/>
              <a:buChar char="●"/>
              <a:defRPr sz="1600"/>
            </a:lvl5pPr>
            <a:lvl6pPr indent="-294639" lvl="5" marL="2743200" algn="l">
              <a:spcBef>
                <a:spcPts val="500"/>
              </a:spcBef>
              <a:spcAft>
                <a:spcPts val="0"/>
              </a:spcAft>
              <a:buSzPts val="1040"/>
              <a:buChar char="●"/>
              <a:defRPr sz="1600"/>
            </a:lvl6pPr>
            <a:lvl7pPr indent="-294639" lvl="6" marL="3200400" algn="l">
              <a:spcBef>
                <a:spcPts val="500"/>
              </a:spcBef>
              <a:spcAft>
                <a:spcPts val="0"/>
              </a:spcAft>
              <a:buSzPts val="1040"/>
              <a:buChar char="●"/>
              <a:defRPr sz="1600"/>
            </a:lvl7pPr>
            <a:lvl8pPr indent="-294640" lvl="7" marL="3657600" algn="l">
              <a:spcBef>
                <a:spcPts val="500"/>
              </a:spcBef>
              <a:spcAft>
                <a:spcPts val="0"/>
              </a:spcAft>
              <a:buSzPts val="1040"/>
              <a:buChar char="●"/>
              <a:defRPr sz="1600"/>
            </a:lvl8pPr>
            <a:lvl9pPr indent="-294640" lvl="8" marL="4114800" algn="l">
              <a:spcBef>
                <a:spcPts val="500"/>
              </a:spcBef>
              <a:spcAft>
                <a:spcPts val="0"/>
              </a:spcAft>
              <a:buSzPts val="104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2"/>
          <p:cNvSpPr txBox="1"/>
          <p:nvPr>
            <p:ph type="title"/>
          </p:nvPr>
        </p:nvSpPr>
        <p:spPr>
          <a:xfrm>
            <a:off x="722313" y="4406900"/>
            <a:ext cx="7772400" cy="1362075"/>
          </a:xfrm>
          <a:prstGeom prst="rect">
            <a:avLst/>
          </a:prstGeom>
          <a:noFill/>
          <a:ln>
            <a:noFill/>
          </a:ln>
        </p:spPr>
        <p:txBody>
          <a:bodyPr anchorCtr="0" anchor="t" bIns="44275" lIns="90350" spcFirstLastPara="1" rIns="90350" wrap="square" tIns="44275">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722313" y="2906713"/>
            <a:ext cx="7772400" cy="1500187"/>
          </a:xfrm>
          <a:prstGeom prst="rect">
            <a:avLst/>
          </a:prstGeom>
          <a:noFill/>
          <a:ln>
            <a:noFill/>
          </a:ln>
        </p:spPr>
        <p:txBody>
          <a:bodyPr anchorCtr="0" anchor="b" bIns="44275" lIns="90350" spcFirstLastPara="1" rIns="90350" wrap="square" tIns="44275">
            <a:noAutofit/>
          </a:bodyPr>
          <a:lstStyle>
            <a:lvl1pPr indent="-228600" lvl="0" marL="457200" algn="l">
              <a:spcBef>
                <a:spcPts val="800"/>
              </a:spcBef>
              <a:spcAft>
                <a:spcPts val="0"/>
              </a:spcAft>
              <a:buSzPts val="1500"/>
              <a:buNone/>
              <a:defRPr sz="2000"/>
            </a:lvl1pPr>
            <a:lvl2pPr indent="-228600" lvl="1" marL="914400" algn="l">
              <a:spcBef>
                <a:spcPts val="700"/>
              </a:spcBef>
              <a:spcAft>
                <a:spcPts val="0"/>
              </a:spcAft>
              <a:buSzPts val="1350"/>
              <a:buNone/>
              <a:defRPr sz="1800"/>
            </a:lvl2pPr>
            <a:lvl3pPr indent="-228600" lvl="2" marL="1371600" algn="l">
              <a:spcBef>
                <a:spcPts val="600"/>
              </a:spcBef>
              <a:spcAft>
                <a:spcPts val="0"/>
              </a:spcAft>
              <a:buSzPts val="1040"/>
              <a:buNone/>
              <a:defRPr sz="1600"/>
            </a:lvl3pPr>
            <a:lvl4pPr indent="-228600" lvl="3" marL="1828800" algn="l">
              <a:spcBef>
                <a:spcPts val="500"/>
              </a:spcBef>
              <a:spcAft>
                <a:spcPts val="0"/>
              </a:spcAft>
              <a:buSzPts val="910"/>
              <a:buNone/>
              <a:defRPr sz="1400"/>
            </a:lvl4pPr>
            <a:lvl5pPr indent="-228600" lvl="4" marL="2286000" algn="l">
              <a:spcBef>
                <a:spcPts val="500"/>
              </a:spcBef>
              <a:spcAft>
                <a:spcPts val="0"/>
              </a:spcAft>
              <a:buSzPts val="910"/>
              <a:buNone/>
              <a:defRPr sz="1400"/>
            </a:lvl5pPr>
            <a:lvl6pPr indent="-228600" lvl="5" marL="2743200" algn="l">
              <a:spcBef>
                <a:spcPts val="500"/>
              </a:spcBef>
              <a:spcAft>
                <a:spcPts val="0"/>
              </a:spcAft>
              <a:buSzPts val="910"/>
              <a:buNone/>
              <a:defRPr sz="1400"/>
            </a:lvl6pPr>
            <a:lvl7pPr indent="-228600" lvl="6" marL="3200400" algn="l">
              <a:spcBef>
                <a:spcPts val="500"/>
              </a:spcBef>
              <a:spcAft>
                <a:spcPts val="0"/>
              </a:spcAft>
              <a:buSzPts val="910"/>
              <a:buNone/>
              <a:defRPr sz="1400"/>
            </a:lvl7pPr>
            <a:lvl8pPr indent="-228600" lvl="7" marL="3657600" algn="l">
              <a:spcBef>
                <a:spcPts val="500"/>
              </a:spcBef>
              <a:spcAft>
                <a:spcPts val="0"/>
              </a:spcAft>
              <a:buSzPts val="910"/>
              <a:buNone/>
              <a:defRPr sz="1400"/>
            </a:lvl8pPr>
            <a:lvl9pPr indent="-228600" lvl="8" marL="4114800" algn="l">
              <a:spcBef>
                <a:spcPts val="500"/>
              </a:spcBef>
              <a:spcAft>
                <a:spcPts val="0"/>
              </a:spcAft>
              <a:buSzPts val="910"/>
              <a:buNone/>
              <a:defRPr sz="1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3"/>
          <p:cNvSpPr txBox="1"/>
          <p:nvPr>
            <p:ph type="ctrTitle"/>
          </p:nvPr>
        </p:nvSpPr>
        <p:spPr>
          <a:xfrm>
            <a:off x="685800" y="2130425"/>
            <a:ext cx="7772400" cy="1470025"/>
          </a:xfrm>
          <a:prstGeom prst="rect">
            <a:avLst/>
          </a:prstGeom>
          <a:noFill/>
          <a:ln>
            <a:noFill/>
          </a:ln>
        </p:spPr>
        <p:txBody>
          <a:bodyPr anchorCtr="0" anchor="ctr" bIns="44275" lIns="90350" spcFirstLastPara="1" rIns="90350" wrap="square" tIns="4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subTitle"/>
          </p:nvPr>
        </p:nvSpPr>
        <p:spPr>
          <a:xfrm>
            <a:off x="1371600" y="3886200"/>
            <a:ext cx="6400800" cy="1752600"/>
          </a:xfrm>
          <a:prstGeom prst="rect">
            <a:avLst/>
          </a:prstGeom>
          <a:noFill/>
          <a:ln>
            <a:noFill/>
          </a:ln>
        </p:spPr>
        <p:txBody>
          <a:bodyPr anchorCtr="0" anchor="t" bIns="44275" lIns="90350" spcFirstLastPara="1" rIns="90350" wrap="square" tIns="44275">
            <a:noAutofit/>
          </a:bodyPr>
          <a:lstStyle>
            <a:lvl1pPr lvl="0" algn="ctr">
              <a:spcBef>
                <a:spcPts val="800"/>
              </a:spcBef>
              <a:spcAft>
                <a:spcPts val="0"/>
              </a:spcAft>
              <a:buSzPts val="2400"/>
              <a:buNone/>
              <a:defRPr/>
            </a:lvl1pPr>
            <a:lvl2pPr lvl="1" algn="ctr">
              <a:spcBef>
                <a:spcPts val="700"/>
              </a:spcBef>
              <a:spcAft>
                <a:spcPts val="0"/>
              </a:spcAft>
              <a:buSzPts val="2100"/>
              <a:buNone/>
              <a:defRPr/>
            </a:lvl2pPr>
            <a:lvl3pPr lvl="2" algn="ctr">
              <a:spcBef>
                <a:spcPts val="600"/>
              </a:spcBef>
              <a:spcAft>
                <a:spcPts val="0"/>
              </a:spcAft>
              <a:buSzPts val="1560"/>
              <a:buNone/>
              <a:defRPr/>
            </a:lvl3pPr>
            <a:lvl4pPr lvl="3" algn="ctr">
              <a:spcBef>
                <a:spcPts val="500"/>
              </a:spcBef>
              <a:spcAft>
                <a:spcPts val="0"/>
              </a:spcAft>
              <a:buSzPts val="1300"/>
              <a:buNone/>
              <a:defRPr/>
            </a:lvl4pPr>
            <a:lvl5pPr lvl="4" algn="ctr">
              <a:spcBef>
                <a:spcPts val="500"/>
              </a:spcBef>
              <a:spcAft>
                <a:spcPts val="0"/>
              </a:spcAft>
              <a:buSzPts val="1300"/>
              <a:buNone/>
              <a:defRPr/>
            </a:lvl5pPr>
            <a:lvl6pPr lvl="5" algn="ctr">
              <a:spcBef>
                <a:spcPts val="500"/>
              </a:spcBef>
              <a:spcAft>
                <a:spcPts val="0"/>
              </a:spcAft>
              <a:buSzPts val="1300"/>
              <a:buNone/>
              <a:defRPr/>
            </a:lvl6pPr>
            <a:lvl7pPr lvl="6" algn="ctr">
              <a:spcBef>
                <a:spcPts val="500"/>
              </a:spcBef>
              <a:spcAft>
                <a:spcPts val="0"/>
              </a:spcAft>
              <a:buSzPts val="1300"/>
              <a:buNone/>
              <a:defRPr/>
            </a:lvl7pPr>
            <a:lvl8pPr lvl="7" algn="ctr">
              <a:spcBef>
                <a:spcPts val="500"/>
              </a:spcBef>
              <a:spcAft>
                <a:spcPts val="0"/>
              </a:spcAft>
              <a:buSzPts val="1300"/>
              <a:buNone/>
              <a:defRPr/>
            </a:lvl8pPr>
            <a:lvl9pPr lvl="8" algn="ctr">
              <a:spcBef>
                <a:spcPts val="500"/>
              </a:spcBef>
              <a:spcAft>
                <a:spcPts val="0"/>
              </a:spcAft>
              <a:buSzPts val="1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304800" y="342900"/>
            <a:ext cx="7770812" cy="1141412"/>
          </a:xfrm>
          <a:prstGeom prst="rect">
            <a:avLst/>
          </a:prstGeom>
          <a:noFill/>
          <a:ln>
            <a:noFill/>
          </a:ln>
        </p:spPr>
        <p:txBody>
          <a:bodyPr anchorCtr="0" anchor="ctr" bIns="44275" lIns="90350" spcFirstLastPara="1" rIns="90350" wrap="square" tIns="4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 type="body"/>
          </p:nvPr>
        </p:nvSpPr>
        <p:spPr>
          <a:xfrm>
            <a:off x="685800" y="1981200"/>
            <a:ext cx="7770812" cy="4113212"/>
          </a:xfrm>
          <a:prstGeom prst="rect">
            <a:avLst/>
          </a:prstGeom>
          <a:noFill/>
          <a:ln>
            <a:noFill/>
          </a:ln>
        </p:spPr>
        <p:txBody>
          <a:bodyPr anchorCtr="0" anchor="t" bIns="44275" lIns="90350" spcFirstLastPara="1" rIns="90350" wrap="square" tIns="44275">
            <a:noAutofit/>
          </a:bodyPr>
          <a:lstStyle>
            <a:lvl1pPr indent="-314325" lvl="0" marL="457200" algn="l">
              <a:spcBef>
                <a:spcPts val="800"/>
              </a:spcBef>
              <a:spcAft>
                <a:spcPts val="0"/>
              </a:spcAft>
              <a:buSzPts val="1350"/>
              <a:buChar char="●"/>
              <a:defRPr/>
            </a:lvl1pPr>
            <a:lvl2pPr indent="-314325" lvl="1" marL="914400" algn="l">
              <a:spcBef>
                <a:spcPts val="700"/>
              </a:spcBef>
              <a:spcAft>
                <a:spcPts val="0"/>
              </a:spcAft>
              <a:buSzPts val="1350"/>
              <a:buChar char="●"/>
              <a:defRPr/>
            </a:lvl2pPr>
            <a:lvl3pPr indent="-302894" lvl="2" marL="1371600" algn="l">
              <a:spcBef>
                <a:spcPts val="600"/>
              </a:spcBef>
              <a:spcAft>
                <a:spcPts val="0"/>
              </a:spcAft>
              <a:buSzPts val="1170"/>
              <a:buChar char="●"/>
              <a:defRPr/>
            </a:lvl3pPr>
            <a:lvl4pPr indent="-302894" lvl="3" marL="1828800" algn="l">
              <a:spcBef>
                <a:spcPts val="500"/>
              </a:spcBef>
              <a:spcAft>
                <a:spcPts val="0"/>
              </a:spcAft>
              <a:buSzPts val="1170"/>
              <a:buChar char="●"/>
              <a:defRPr/>
            </a:lvl4pPr>
            <a:lvl5pPr indent="-302895" lvl="4" marL="2286000" algn="l">
              <a:spcBef>
                <a:spcPts val="500"/>
              </a:spcBef>
              <a:spcAft>
                <a:spcPts val="0"/>
              </a:spcAft>
              <a:buSzPts val="1170"/>
              <a:buChar char="●"/>
              <a:defRPr/>
            </a:lvl5pPr>
            <a:lvl6pPr indent="-302895" lvl="5" marL="2743200" algn="l">
              <a:spcBef>
                <a:spcPts val="500"/>
              </a:spcBef>
              <a:spcAft>
                <a:spcPts val="0"/>
              </a:spcAft>
              <a:buSzPts val="1170"/>
              <a:buChar char="●"/>
              <a:defRPr/>
            </a:lvl6pPr>
            <a:lvl7pPr indent="-302895" lvl="6" marL="3200400" algn="l">
              <a:spcBef>
                <a:spcPts val="500"/>
              </a:spcBef>
              <a:spcAft>
                <a:spcPts val="0"/>
              </a:spcAft>
              <a:buSzPts val="1170"/>
              <a:buChar char="●"/>
              <a:defRPr/>
            </a:lvl7pPr>
            <a:lvl8pPr indent="-302895" lvl="7" marL="3657600" algn="l">
              <a:spcBef>
                <a:spcPts val="500"/>
              </a:spcBef>
              <a:spcAft>
                <a:spcPts val="0"/>
              </a:spcAft>
              <a:buSzPts val="1170"/>
              <a:buChar char="●"/>
              <a:defRPr/>
            </a:lvl8pPr>
            <a:lvl9pPr indent="-302895" lvl="8" marL="4114800" algn="l">
              <a:spcBef>
                <a:spcPts val="500"/>
              </a:spcBef>
              <a:spcAft>
                <a:spcPts val="0"/>
              </a:spcAft>
              <a:buSzPts val="117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4"/>
          <p:cNvSpPr txBox="1"/>
          <p:nvPr>
            <p:ph type="title"/>
          </p:nvPr>
        </p:nvSpPr>
        <p:spPr>
          <a:xfrm>
            <a:off x="304800" y="342900"/>
            <a:ext cx="7770812" cy="1141412"/>
          </a:xfrm>
          <a:prstGeom prst="rect">
            <a:avLst/>
          </a:prstGeom>
          <a:noFill/>
          <a:ln>
            <a:noFill/>
          </a:ln>
        </p:spPr>
        <p:txBody>
          <a:bodyPr anchorCtr="0" anchor="ctr" bIns="44275" lIns="90350" spcFirstLastPara="1" rIns="90350" wrap="square" tIns="4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685800" y="1981200"/>
            <a:ext cx="3808413" cy="4113213"/>
          </a:xfrm>
          <a:prstGeom prst="rect">
            <a:avLst/>
          </a:prstGeom>
          <a:noFill/>
          <a:ln>
            <a:noFill/>
          </a:ln>
        </p:spPr>
        <p:txBody>
          <a:bodyPr anchorCtr="0" anchor="t" bIns="44275" lIns="90350" spcFirstLastPara="1" rIns="90350" wrap="square" tIns="44275">
            <a:noAutofit/>
          </a:bodyPr>
          <a:lstStyle>
            <a:lvl1pPr indent="-361950" lvl="0" marL="457200" algn="l">
              <a:spcBef>
                <a:spcPts val="800"/>
              </a:spcBef>
              <a:spcAft>
                <a:spcPts val="0"/>
              </a:spcAft>
              <a:buSzPts val="2100"/>
              <a:buChar char="●"/>
              <a:defRPr sz="2800"/>
            </a:lvl1pPr>
            <a:lvl2pPr indent="-342900" lvl="1" marL="914400" algn="l">
              <a:spcBef>
                <a:spcPts val="700"/>
              </a:spcBef>
              <a:spcAft>
                <a:spcPts val="0"/>
              </a:spcAft>
              <a:buSzPts val="1800"/>
              <a:buChar char="●"/>
              <a:defRPr sz="2400"/>
            </a:lvl2pPr>
            <a:lvl3pPr indent="-311150" lvl="2" marL="1371600" algn="l">
              <a:spcBef>
                <a:spcPts val="600"/>
              </a:spcBef>
              <a:spcAft>
                <a:spcPts val="0"/>
              </a:spcAft>
              <a:buSzPts val="1300"/>
              <a:buChar char="●"/>
              <a:defRPr sz="2000"/>
            </a:lvl3pPr>
            <a:lvl4pPr indent="-302894" lvl="3" marL="1828800" algn="l">
              <a:spcBef>
                <a:spcPts val="500"/>
              </a:spcBef>
              <a:spcAft>
                <a:spcPts val="0"/>
              </a:spcAft>
              <a:buSzPts val="1170"/>
              <a:buChar char="●"/>
              <a:defRPr sz="1800"/>
            </a:lvl4pPr>
            <a:lvl5pPr indent="-302895" lvl="4" marL="2286000" algn="l">
              <a:spcBef>
                <a:spcPts val="500"/>
              </a:spcBef>
              <a:spcAft>
                <a:spcPts val="0"/>
              </a:spcAft>
              <a:buSzPts val="1170"/>
              <a:buChar char="●"/>
              <a:defRPr sz="1800"/>
            </a:lvl5pPr>
            <a:lvl6pPr indent="-302895" lvl="5" marL="2743200" algn="l">
              <a:spcBef>
                <a:spcPts val="500"/>
              </a:spcBef>
              <a:spcAft>
                <a:spcPts val="0"/>
              </a:spcAft>
              <a:buSzPts val="1170"/>
              <a:buChar char="●"/>
              <a:defRPr sz="1800"/>
            </a:lvl6pPr>
            <a:lvl7pPr indent="-302895" lvl="6" marL="3200400" algn="l">
              <a:spcBef>
                <a:spcPts val="500"/>
              </a:spcBef>
              <a:spcAft>
                <a:spcPts val="0"/>
              </a:spcAft>
              <a:buSzPts val="1170"/>
              <a:buChar char="●"/>
              <a:defRPr sz="1800"/>
            </a:lvl7pPr>
            <a:lvl8pPr indent="-302895" lvl="7" marL="3657600" algn="l">
              <a:spcBef>
                <a:spcPts val="500"/>
              </a:spcBef>
              <a:spcAft>
                <a:spcPts val="0"/>
              </a:spcAft>
              <a:buSzPts val="1170"/>
              <a:buChar char="●"/>
              <a:defRPr sz="1800"/>
            </a:lvl8pPr>
            <a:lvl9pPr indent="-302895" lvl="8" marL="4114800" algn="l">
              <a:spcBef>
                <a:spcPts val="500"/>
              </a:spcBef>
              <a:spcAft>
                <a:spcPts val="0"/>
              </a:spcAft>
              <a:buSzPts val="1170"/>
              <a:buChar char="●"/>
              <a:defRPr sz="1800"/>
            </a:lvl9pPr>
          </a:lstStyle>
          <a:p/>
        </p:txBody>
      </p:sp>
      <p:sp>
        <p:nvSpPr>
          <p:cNvPr id="22" name="Google Shape;22;p4"/>
          <p:cNvSpPr txBox="1"/>
          <p:nvPr>
            <p:ph idx="2" type="body"/>
          </p:nvPr>
        </p:nvSpPr>
        <p:spPr>
          <a:xfrm>
            <a:off x="4646613" y="1981200"/>
            <a:ext cx="3810000" cy="4113213"/>
          </a:xfrm>
          <a:prstGeom prst="rect">
            <a:avLst/>
          </a:prstGeom>
          <a:noFill/>
          <a:ln>
            <a:noFill/>
          </a:ln>
        </p:spPr>
        <p:txBody>
          <a:bodyPr anchorCtr="0" anchor="t" bIns="44275" lIns="90350" spcFirstLastPara="1" rIns="90350" wrap="square" tIns="44275">
            <a:noAutofit/>
          </a:bodyPr>
          <a:lstStyle>
            <a:lvl1pPr indent="-361950" lvl="0" marL="457200" algn="l">
              <a:spcBef>
                <a:spcPts val="800"/>
              </a:spcBef>
              <a:spcAft>
                <a:spcPts val="0"/>
              </a:spcAft>
              <a:buSzPts val="2100"/>
              <a:buChar char="●"/>
              <a:defRPr sz="2800"/>
            </a:lvl1pPr>
            <a:lvl2pPr indent="-342900" lvl="1" marL="914400" algn="l">
              <a:spcBef>
                <a:spcPts val="700"/>
              </a:spcBef>
              <a:spcAft>
                <a:spcPts val="0"/>
              </a:spcAft>
              <a:buSzPts val="1800"/>
              <a:buChar char="●"/>
              <a:defRPr sz="2400"/>
            </a:lvl2pPr>
            <a:lvl3pPr indent="-311150" lvl="2" marL="1371600" algn="l">
              <a:spcBef>
                <a:spcPts val="600"/>
              </a:spcBef>
              <a:spcAft>
                <a:spcPts val="0"/>
              </a:spcAft>
              <a:buSzPts val="1300"/>
              <a:buChar char="●"/>
              <a:defRPr sz="2000"/>
            </a:lvl3pPr>
            <a:lvl4pPr indent="-302894" lvl="3" marL="1828800" algn="l">
              <a:spcBef>
                <a:spcPts val="500"/>
              </a:spcBef>
              <a:spcAft>
                <a:spcPts val="0"/>
              </a:spcAft>
              <a:buSzPts val="1170"/>
              <a:buChar char="●"/>
              <a:defRPr sz="1800"/>
            </a:lvl4pPr>
            <a:lvl5pPr indent="-302895" lvl="4" marL="2286000" algn="l">
              <a:spcBef>
                <a:spcPts val="500"/>
              </a:spcBef>
              <a:spcAft>
                <a:spcPts val="0"/>
              </a:spcAft>
              <a:buSzPts val="1170"/>
              <a:buChar char="●"/>
              <a:defRPr sz="1800"/>
            </a:lvl5pPr>
            <a:lvl6pPr indent="-302895" lvl="5" marL="2743200" algn="l">
              <a:spcBef>
                <a:spcPts val="500"/>
              </a:spcBef>
              <a:spcAft>
                <a:spcPts val="0"/>
              </a:spcAft>
              <a:buSzPts val="1170"/>
              <a:buChar char="●"/>
              <a:defRPr sz="1800"/>
            </a:lvl6pPr>
            <a:lvl7pPr indent="-302895" lvl="6" marL="3200400" algn="l">
              <a:spcBef>
                <a:spcPts val="500"/>
              </a:spcBef>
              <a:spcAft>
                <a:spcPts val="0"/>
              </a:spcAft>
              <a:buSzPts val="1170"/>
              <a:buChar char="●"/>
              <a:defRPr sz="1800"/>
            </a:lvl7pPr>
            <a:lvl8pPr indent="-302895" lvl="7" marL="3657600" algn="l">
              <a:spcBef>
                <a:spcPts val="500"/>
              </a:spcBef>
              <a:spcAft>
                <a:spcPts val="0"/>
              </a:spcAft>
              <a:buSzPts val="1170"/>
              <a:buChar char="●"/>
              <a:defRPr sz="1800"/>
            </a:lvl8pPr>
            <a:lvl9pPr indent="-302895" lvl="8" marL="4114800" algn="l">
              <a:spcBef>
                <a:spcPts val="500"/>
              </a:spcBef>
              <a:spcAft>
                <a:spcPts val="0"/>
              </a:spcAft>
              <a:buSzPts val="117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5"/>
          <p:cNvSpPr txBox="1"/>
          <p:nvPr>
            <p:ph type="title"/>
          </p:nvPr>
        </p:nvSpPr>
        <p:spPr>
          <a:xfrm rot="5400000">
            <a:off x="4562475" y="2200275"/>
            <a:ext cx="5751513" cy="2036763"/>
          </a:xfrm>
          <a:prstGeom prst="rect">
            <a:avLst/>
          </a:prstGeom>
          <a:noFill/>
          <a:ln>
            <a:noFill/>
          </a:ln>
        </p:spPr>
        <p:txBody>
          <a:bodyPr anchorCtr="0" anchor="ctr" bIns="44275" lIns="90350" spcFirstLastPara="1" rIns="90350" wrap="square" tIns="4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 type="body"/>
          </p:nvPr>
        </p:nvSpPr>
        <p:spPr>
          <a:xfrm rot="5400000">
            <a:off x="410369" y="237331"/>
            <a:ext cx="5751513" cy="5962650"/>
          </a:xfrm>
          <a:prstGeom prst="rect">
            <a:avLst/>
          </a:prstGeom>
          <a:noFill/>
          <a:ln>
            <a:noFill/>
          </a:ln>
        </p:spPr>
        <p:txBody>
          <a:bodyPr anchorCtr="0" anchor="t" bIns="44275" lIns="90350" spcFirstLastPara="1" rIns="90350" wrap="square" tIns="44275">
            <a:noAutofit/>
          </a:bodyPr>
          <a:lstStyle>
            <a:lvl1pPr indent="-314325" lvl="0" marL="457200" algn="l">
              <a:spcBef>
                <a:spcPts val="800"/>
              </a:spcBef>
              <a:spcAft>
                <a:spcPts val="0"/>
              </a:spcAft>
              <a:buSzPts val="1350"/>
              <a:buChar char="●"/>
              <a:defRPr/>
            </a:lvl1pPr>
            <a:lvl2pPr indent="-314325" lvl="1" marL="914400" algn="l">
              <a:spcBef>
                <a:spcPts val="700"/>
              </a:spcBef>
              <a:spcAft>
                <a:spcPts val="0"/>
              </a:spcAft>
              <a:buSzPts val="1350"/>
              <a:buChar char="●"/>
              <a:defRPr/>
            </a:lvl2pPr>
            <a:lvl3pPr indent="-302894" lvl="2" marL="1371600" algn="l">
              <a:spcBef>
                <a:spcPts val="600"/>
              </a:spcBef>
              <a:spcAft>
                <a:spcPts val="0"/>
              </a:spcAft>
              <a:buSzPts val="1170"/>
              <a:buChar char="●"/>
              <a:defRPr/>
            </a:lvl3pPr>
            <a:lvl4pPr indent="-302894" lvl="3" marL="1828800" algn="l">
              <a:spcBef>
                <a:spcPts val="500"/>
              </a:spcBef>
              <a:spcAft>
                <a:spcPts val="0"/>
              </a:spcAft>
              <a:buSzPts val="1170"/>
              <a:buChar char="●"/>
              <a:defRPr/>
            </a:lvl4pPr>
            <a:lvl5pPr indent="-302895" lvl="4" marL="2286000" algn="l">
              <a:spcBef>
                <a:spcPts val="500"/>
              </a:spcBef>
              <a:spcAft>
                <a:spcPts val="0"/>
              </a:spcAft>
              <a:buSzPts val="1170"/>
              <a:buChar char="●"/>
              <a:defRPr/>
            </a:lvl5pPr>
            <a:lvl6pPr indent="-302895" lvl="5" marL="2743200" algn="l">
              <a:spcBef>
                <a:spcPts val="500"/>
              </a:spcBef>
              <a:spcAft>
                <a:spcPts val="0"/>
              </a:spcAft>
              <a:buSzPts val="1170"/>
              <a:buChar char="●"/>
              <a:defRPr/>
            </a:lvl6pPr>
            <a:lvl7pPr indent="-302895" lvl="6" marL="3200400" algn="l">
              <a:spcBef>
                <a:spcPts val="500"/>
              </a:spcBef>
              <a:spcAft>
                <a:spcPts val="0"/>
              </a:spcAft>
              <a:buSzPts val="1170"/>
              <a:buChar char="●"/>
              <a:defRPr/>
            </a:lvl7pPr>
            <a:lvl8pPr indent="-302895" lvl="7" marL="3657600" algn="l">
              <a:spcBef>
                <a:spcPts val="500"/>
              </a:spcBef>
              <a:spcAft>
                <a:spcPts val="0"/>
              </a:spcAft>
              <a:buSzPts val="1170"/>
              <a:buChar char="●"/>
              <a:defRPr/>
            </a:lvl8pPr>
            <a:lvl9pPr indent="-302895" lvl="8" marL="4114800" algn="l">
              <a:spcBef>
                <a:spcPts val="500"/>
              </a:spcBef>
              <a:spcAft>
                <a:spcPts val="0"/>
              </a:spcAft>
              <a:buSzPts val="117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 name="Shape 26"/>
        <p:cNvGrpSpPr/>
        <p:nvPr/>
      </p:nvGrpSpPr>
      <p:grpSpPr>
        <a:xfrm>
          <a:off x="0" y="0"/>
          <a:ext cx="0" cy="0"/>
          <a:chOff x="0" y="0"/>
          <a:chExt cx="0" cy="0"/>
        </a:xfrm>
      </p:grpSpPr>
      <p:sp>
        <p:nvSpPr>
          <p:cNvPr id="27" name="Google Shape;27;p6"/>
          <p:cNvSpPr txBox="1"/>
          <p:nvPr>
            <p:ph type="title"/>
          </p:nvPr>
        </p:nvSpPr>
        <p:spPr>
          <a:xfrm>
            <a:off x="304800" y="342900"/>
            <a:ext cx="7770812" cy="1141412"/>
          </a:xfrm>
          <a:prstGeom prst="rect">
            <a:avLst/>
          </a:prstGeom>
          <a:noFill/>
          <a:ln>
            <a:noFill/>
          </a:ln>
        </p:spPr>
        <p:txBody>
          <a:bodyPr anchorCtr="0" anchor="ctr" bIns="44275" lIns="90350" spcFirstLastPara="1" rIns="90350" wrap="square" tIns="4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 type="body"/>
          </p:nvPr>
        </p:nvSpPr>
        <p:spPr>
          <a:xfrm rot="5400000">
            <a:off x="2514600" y="152400"/>
            <a:ext cx="4113212" cy="7770812"/>
          </a:xfrm>
          <a:prstGeom prst="rect">
            <a:avLst/>
          </a:prstGeom>
          <a:noFill/>
          <a:ln>
            <a:noFill/>
          </a:ln>
        </p:spPr>
        <p:txBody>
          <a:bodyPr anchorCtr="0" anchor="t" bIns="44275" lIns="90350" spcFirstLastPara="1" rIns="90350" wrap="square" tIns="44275">
            <a:noAutofit/>
          </a:bodyPr>
          <a:lstStyle>
            <a:lvl1pPr indent="-314325" lvl="0" marL="457200" algn="l">
              <a:spcBef>
                <a:spcPts val="800"/>
              </a:spcBef>
              <a:spcAft>
                <a:spcPts val="0"/>
              </a:spcAft>
              <a:buSzPts val="1350"/>
              <a:buChar char="●"/>
              <a:defRPr/>
            </a:lvl1pPr>
            <a:lvl2pPr indent="-314325" lvl="1" marL="914400" algn="l">
              <a:spcBef>
                <a:spcPts val="700"/>
              </a:spcBef>
              <a:spcAft>
                <a:spcPts val="0"/>
              </a:spcAft>
              <a:buSzPts val="1350"/>
              <a:buChar char="●"/>
              <a:defRPr/>
            </a:lvl2pPr>
            <a:lvl3pPr indent="-302894" lvl="2" marL="1371600" algn="l">
              <a:spcBef>
                <a:spcPts val="600"/>
              </a:spcBef>
              <a:spcAft>
                <a:spcPts val="0"/>
              </a:spcAft>
              <a:buSzPts val="1170"/>
              <a:buChar char="●"/>
              <a:defRPr/>
            </a:lvl3pPr>
            <a:lvl4pPr indent="-302894" lvl="3" marL="1828800" algn="l">
              <a:spcBef>
                <a:spcPts val="500"/>
              </a:spcBef>
              <a:spcAft>
                <a:spcPts val="0"/>
              </a:spcAft>
              <a:buSzPts val="1170"/>
              <a:buChar char="●"/>
              <a:defRPr/>
            </a:lvl4pPr>
            <a:lvl5pPr indent="-302895" lvl="4" marL="2286000" algn="l">
              <a:spcBef>
                <a:spcPts val="500"/>
              </a:spcBef>
              <a:spcAft>
                <a:spcPts val="0"/>
              </a:spcAft>
              <a:buSzPts val="1170"/>
              <a:buChar char="●"/>
              <a:defRPr/>
            </a:lvl5pPr>
            <a:lvl6pPr indent="-302895" lvl="5" marL="2743200" algn="l">
              <a:spcBef>
                <a:spcPts val="500"/>
              </a:spcBef>
              <a:spcAft>
                <a:spcPts val="0"/>
              </a:spcAft>
              <a:buSzPts val="1170"/>
              <a:buChar char="●"/>
              <a:defRPr/>
            </a:lvl6pPr>
            <a:lvl7pPr indent="-302895" lvl="6" marL="3200400" algn="l">
              <a:spcBef>
                <a:spcPts val="500"/>
              </a:spcBef>
              <a:spcAft>
                <a:spcPts val="0"/>
              </a:spcAft>
              <a:buSzPts val="1170"/>
              <a:buChar char="●"/>
              <a:defRPr/>
            </a:lvl7pPr>
            <a:lvl8pPr indent="-302895" lvl="7" marL="3657600" algn="l">
              <a:spcBef>
                <a:spcPts val="500"/>
              </a:spcBef>
              <a:spcAft>
                <a:spcPts val="0"/>
              </a:spcAft>
              <a:buSzPts val="1170"/>
              <a:buChar char="●"/>
              <a:defRPr/>
            </a:lvl8pPr>
            <a:lvl9pPr indent="-302895" lvl="8" marL="4114800" algn="l">
              <a:spcBef>
                <a:spcPts val="500"/>
              </a:spcBef>
              <a:spcAft>
                <a:spcPts val="0"/>
              </a:spcAft>
              <a:buSzPts val="117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7"/>
          <p:cNvSpPr txBox="1"/>
          <p:nvPr>
            <p:ph type="title"/>
          </p:nvPr>
        </p:nvSpPr>
        <p:spPr>
          <a:xfrm>
            <a:off x="1792288" y="4800600"/>
            <a:ext cx="5486400" cy="566738"/>
          </a:xfrm>
          <a:prstGeom prst="rect">
            <a:avLst/>
          </a:prstGeom>
          <a:noFill/>
          <a:ln>
            <a:noFill/>
          </a:ln>
        </p:spPr>
        <p:txBody>
          <a:bodyPr anchorCtr="0" anchor="b" bIns="44275" lIns="90350" spcFirstLastPara="1" rIns="90350" wrap="square" tIns="4427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p:nvPr>
            <p:ph idx="2" type="pic"/>
          </p:nvPr>
        </p:nvSpPr>
        <p:spPr>
          <a:xfrm>
            <a:off x="1792288" y="612775"/>
            <a:ext cx="5486400" cy="4114800"/>
          </a:xfrm>
          <a:prstGeom prst="rect">
            <a:avLst/>
          </a:prstGeom>
          <a:noFill/>
          <a:ln>
            <a:noFill/>
          </a:ln>
        </p:spPr>
      </p:sp>
      <p:sp>
        <p:nvSpPr>
          <p:cNvPr id="32" name="Google Shape;32;p7"/>
          <p:cNvSpPr txBox="1"/>
          <p:nvPr>
            <p:ph idx="1" type="body"/>
          </p:nvPr>
        </p:nvSpPr>
        <p:spPr>
          <a:xfrm>
            <a:off x="1792288" y="5367338"/>
            <a:ext cx="5486400" cy="804862"/>
          </a:xfrm>
          <a:prstGeom prst="rect">
            <a:avLst/>
          </a:prstGeom>
          <a:noFill/>
          <a:ln>
            <a:noFill/>
          </a:ln>
        </p:spPr>
        <p:txBody>
          <a:bodyPr anchorCtr="0" anchor="t" bIns="44275" lIns="90350" spcFirstLastPara="1" rIns="90350" wrap="square" tIns="44275">
            <a:noAutofit/>
          </a:bodyPr>
          <a:lstStyle>
            <a:lvl1pPr indent="-228600" lvl="0" marL="457200" algn="l">
              <a:spcBef>
                <a:spcPts val="800"/>
              </a:spcBef>
              <a:spcAft>
                <a:spcPts val="0"/>
              </a:spcAft>
              <a:buSzPts val="1050"/>
              <a:buNone/>
              <a:defRPr sz="1400"/>
            </a:lvl1pPr>
            <a:lvl2pPr indent="-228600" lvl="1" marL="914400" algn="l">
              <a:spcBef>
                <a:spcPts val="700"/>
              </a:spcBef>
              <a:spcAft>
                <a:spcPts val="0"/>
              </a:spcAft>
              <a:buSzPts val="900"/>
              <a:buNone/>
              <a:defRPr sz="1200"/>
            </a:lvl2pPr>
            <a:lvl3pPr indent="-228600" lvl="2" marL="1371600" algn="l">
              <a:spcBef>
                <a:spcPts val="600"/>
              </a:spcBef>
              <a:spcAft>
                <a:spcPts val="0"/>
              </a:spcAft>
              <a:buSzPts val="650"/>
              <a:buNone/>
              <a:defRPr sz="1000"/>
            </a:lvl3pPr>
            <a:lvl4pPr indent="-228600" lvl="3" marL="1828800" algn="l">
              <a:spcBef>
                <a:spcPts val="500"/>
              </a:spcBef>
              <a:spcAft>
                <a:spcPts val="0"/>
              </a:spcAft>
              <a:buSzPts val="585"/>
              <a:buNone/>
              <a:defRPr sz="900"/>
            </a:lvl4pPr>
            <a:lvl5pPr indent="-228600" lvl="4" marL="2286000" algn="l">
              <a:spcBef>
                <a:spcPts val="500"/>
              </a:spcBef>
              <a:spcAft>
                <a:spcPts val="0"/>
              </a:spcAft>
              <a:buSzPts val="585"/>
              <a:buNone/>
              <a:defRPr sz="900"/>
            </a:lvl5pPr>
            <a:lvl6pPr indent="-228600" lvl="5" marL="2743200" algn="l">
              <a:spcBef>
                <a:spcPts val="500"/>
              </a:spcBef>
              <a:spcAft>
                <a:spcPts val="0"/>
              </a:spcAft>
              <a:buSzPts val="585"/>
              <a:buNone/>
              <a:defRPr sz="900"/>
            </a:lvl6pPr>
            <a:lvl7pPr indent="-228600" lvl="6" marL="3200400" algn="l">
              <a:spcBef>
                <a:spcPts val="500"/>
              </a:spcBef>
              <a:spcAft>
                <a:spcPts val="0"/>
              </a:spcAft>
              <a:buSzPts val="585"/>
              <a:buNone/>
              <a:defRPr sz="900"/>
            </a:lvl7pPr>
            <a:lvl8pPr indent="-228600" lvl="7" marL="3657600" algn="l">
              <a:spcBef>
                <a:spcPts val="500"/>
              </a:spcBef>
              <a:spcAft>
                <a:spcPts val="0"/>
              </a:spcAft>
              <a:buSzPts val="585"/>
              <a:buNone/>
              <a:defRPr sz="900"/>
            </a:lvl8pPr>
            <a:lvl9pPr indent="-228600" lvl="8" marL="4114800" algn="l">
              <a:spcBef>
                <a:spcPts val="500"/>
              </a:spcBef>
              <a:spcAft>
                <a:spcPts val="0"/>
              </a:spcAft>
              <a:buSzPts val="585"/>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3050"/>
            <a:ext cx="3008313" cy="1162050"/>
          </a:xfrm>
          <a:prstGeom prst="rect">
            <a:avLst/>
          </a:prstGeom>
          <a:noFill/>
          <a:ln>
            <a:noFill/>
          </a:ln>
        </p:spPr>
        <p:txBody>
          <a:bodyPr anchorCtr="0" anchor="b" bIns="44275" lIns="90350" spcFirstLastPara="1" rIns="90350" wrap="square" tIns="44275">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 type="body"/>
          </p:nvPr>
        </p:nvSpPr>
        <p:spPr>
          <a:xfrm>
            <a:off x="3575050" y="273050"/>
            <a:ext cx="5111750" cy="5853113"/>
          </a:xfrm>
          <a:prstGeom prst="rect">
            <a:avLst/>
          </a:prstGeom>
          <a:noFill/>
          <a:ln>
            <a:noFill/>
          </a:ln>
        </p:spPr>
        <p:txBody>
          <a:bodyPr anchorCtr="0" anchor="t" bIns="44275" lIns="90350" spcFirstLastPara="1" rIns="90350" wrap="square" tIns="44275">
            <a:noAutofit/>
          </a:bodyPr>
          <a:lstStyle>
            <a:lvl1pPr indent="-381000" lvl="0" marL="457200" algn="l">
              <a:spcBef>
                <a:spcPts val="800"/>
              </a:spcBef>
              <a:spcAft>
                <a:spcPts val="0"/>
              </a:spcAft>
              <a:buSzPts val="2400"/>
              <a:buChar char="●"/>
              <a:defRPr sz="3200"/>
            </a:lvl1pPr>
            <a:lvl2pPr indent="-361950" lvl="1" marL="914400" algn="l">
              <a:spcBef>
                <a:spcPts val="700"/>
              </a:spcBef>
              <a:spcAft>
                <a:spcPts val="0"/>
              </a:spcAft>
              <a:buSzPts val="2100"/>
              <a:buChar char="●"/>
              <a:defRPr sz="2800"/>
            </a:lvl2pPr>
            <a:lvl3pPr indent="-327660" lvl="2" marL="1371600" algn="l">
              <a:spcBef>
                <a:spcPts val="600"/>
              </a:spcBef>
              <a:spcAft>
                <a:spcPts val="0"/>
              </a:spcAft>
              <a:buSzPts val="1560"/>
              <a:buChar char="●"/>
              <a:defRPr sz="2400"/>
            </a:lvl3pPr>
            <a:lvl4pPr indent="-311150" lvl="3" marL="1828800" algn="l">
              <a:spcBef>
                <a:spcPts val="500"/>
              </a:spcBef>
              <a:spcAft>
                <a:spcPts val="0"/>
              </a:spcAft>
              <a:buSzPts val="1300"/>
              <a:buChar char="●"/>
              <a:defRPr sz="2000"/>
            </a:lvl4pPr>
            <a:lvl5pPr indent="-311150" lvl="4" marL="2286000" algn="l">
              <a:spcBef>
                <a:spcPts val="500"/>
              </a:spcBef>
              <a:spcAft>
                <a:spcPts val="0"/>
              </a:spcAft>
              <a:buSzPts val="1300"/>
              <a:buChar char="●"/>
              <a:defRPr sz="2000"/>
            </a:lvl5pPr>
            <a:lvl6pPr indent="-311150" lvl="5" marL="2743200" algn="l">
              <a:spcBef>
                <a:spcPts val="500"/>
              </a:spcBef>
              <a:spcAft>
                <a:spcPts val="0"/>
              </a:spcAft>
              <a:buSzPts val="1300"/>
              <a:buChar char="●"/>
              <a:defRPr sz="2000"/>
            </a:lvl6pPr>
            <a:lvl7pPr indent="-311150" lvl="6" marL="3200400" algn="l">
              <a:spcBef>
                <a:spcPts val="500"/>
              </a:spcBef>
              <a:spcAft>
                <a:spcPts val="0"/>
              </a:spcAft>
              <a:buSzPts val="1300"/>
              <a:buChar char="●"/>
              <a:defRPr sz="2000"/>
            </a:lvl7pPr>
            <a:lvl8pPr indent="-311150" lvl="7" marL="3657600" algn="l">
              <a:spcBef>
                <a:spcPts val="500"/>
              </a:spcBef>
              <a:spcAft>
                <a:spcPts val="0"/>
              </a:spcAft>
              <a:buSzPts val="1300"/>
              <a:buChar char="●"/>
              <a:defRPr sz="2000"/>
            </a:lvl8pPr>
            <a:lvl9pPr indent="-311150" lvl="8" marL="4114800" algn="l">
              <a:spcBef>
                <a:spcPts val="500"/>
              </a:spcBef>
              <a:spcAft>
                <a:spcPts val="0"/>
              </a:spcAft>
              <a:buSzPts val="1300"/>
              <a:buChar char="●"/>
              <a:defRPr sz="2000"/>
            </a:lvl9pPr>
          </a:lstStyle>
          <a:p/>
        </p:txBody>
      </p:sp>
      <p:sp>
        <p:nvSpPr>
          <p:cNvPr id="36" name="Google Shape;36;p8"/>
          <p:cNvSpPr txBox="1"/>
          <p:nvPr>
            <p:ph idx="2" type="body"/>
          </p:nvPr>
        </p:nvSpPr>
        <p:spPr>
          <a:xfrm>
            <a:off x="457200" y="1435100"/>
            <a:ext cx="3008313" cy="4691063"/>
          </a:xfrm>
          <a:prstGeom prst="rect">
            <a:avLst/>
          </a:prstGeom>
          <a:noFill/>
          <a:ln>
            <a:noFill/>
          </a:ln>
        </p:spPr>
        <p:txBody>
          <a:bodyPr anchorCtr="0" anchor="t" bIns="44275" lIns="90350" spcFirstLastPara="1" rIns="90350" wrap="square" tIns="44275">
            <a:noAutofit/>
          </a:bodyPr>
          <a:lstStyle>
            <a:lvl1pPr indent="-228600" lvl="0" marL="457200" algn="l">
              <a:spcBef>
                <a:spcPts val="800"/>
              </a:spcBef>
              <a:spcAft>
                <a:spcPts val="0"/>
              </a:spcAft>
              <a:buSzPts val="1050"/>
              <a:buNone/>
              <a:defRPr sz="1400"/>
            </a:lvl1pPr>
            <a:lvl2pPr indent="-228600" lvl="1" marL="914400" algn="l">
              <a:spcBef>
                <a:spcPts val="700"/>
              </a:spcBef>
              <a:spcAft>
                <a:spcPts val="0"/>
              </a:spcAft>
              <a:buSzPts val="900"/>
              <a:buNone/>
              <a:defRPr sz="1200"/>
            </a:lvl2pPr>
            <a:lvl3pPr indent="-228600" lvl="2" marL="1371600" algn="l">
              <a:spcBef>
                <a:spcPts val="600"/>
              </a:spcBef>
              <a:spcAft>
                <a:spcPts val="0"/>
              </a:spcAft>
              <a:buSzPts val="650"/>
              <a:buNone/>
              <a:defRPr sz="1000"/>
            </a:lvl3pPr>
            <a:lvl4pPr indent="-228600" lvl="3" marL="1828800" algn="l">
              <a:spcBef>
                <a:spcPts val="500"/>
              </a:spcBef>
              <a:spcAft>
                <a:spcPts val="0"/>
              </a:spcAft>
              <a:buSzPts val="585"/>
              <a:buNone/>
              <a:defRPr sz="900"/>
            </a:lvl4pPr>
            <a:lvl5pPr indent="-228600" lvl="4" marL="2286000" algn="l">
              <a:spcBef>
                <a:spcPts val="500"/>
              </a:spcBef>
              <a:spcAft>
                <a:spcPts val="0"/>
              </a:spcAft>
              <a:buSzPts val="585"/>
              <a:buNone/>
              <a:defRPr sz="900"/>
            </a:lvl5pPr>
            <a:lvl6pPr indent="-228600" lvl="5" marL="2743200" algn="l">
              <a:spcBef>
                <a:spcPts val="500"/>
              </a:spcBef>
              <a:spcAft>
                <a:spcPts val="0"/>
              </a:spcAft>
              <a:buSzPts val="585"/>
              <a:buNone/>
              <a:defRPr sz="900"/>
            </a:lvl6pPr>
            <a:lvl7pPr indent="-228600" lvl="6" marL="3200400" algn="l">
              <a:spcBef>
                <a:spcPts val="500"/>
              </a:spcBef>
              <a:spcAft>
                <a:spcPts val="0"/>
              </a:spcAft>
              <a:buSzPts val="585"/>
              <a:buNone/>
              <a:defRPr sz="900"/>
            </a:lvl7pPr>
            <a:lvl8pPr indent="-228600" lvl="7" marL="3657600" algn="l">
              <a:spcBef>
                <a:spcPts val="500"/>
              </a:spcBef>
              <a:spcAft>
                <a:spcPts val="0"/>
              </a:spcAft>
              <a:buSzPts val="585"/>
              <a:buNone/>
              <a:defRPr sz="900"/>
            </a:lvl8pPr>
            <a:lvl9pPr indent="-228600" lvl="8" marL="4114800" algn="l">
              <a:spcBef>
                <a:spcPts val="500"/>
              </a:spcBef>
              <a:spcAft>
                <a:spcPts val="0"/>
              </a:spcAft>
              <a:buSzPts val="585"/>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10"/>
          <p:cNvSpPr txBox="1"/>
          <p:nvPr>
            <p:ph type="title"/>
          </p:nvPr>
        </p:nvSpPr>
        <p:spPr>
          <a:xfrm>
            <a:off x="304800" y="342900"/>
            <a:ext cx="7770812" cy="1141412"/>
          </a:xfrm>
          <a:prstGeom prst="rect">
            <a:avLst/>
          </a:prstGeom>
          <a:noFill/>
          <a:ln>
            <a:noFill/>
          </a:ln>
        </p:spPr>
        <p:txBody>
          <a:bodyPr anchorCtr="0" anchor="ctr" bIns="44275" lIns="90350" spcFirstLastPara="1" rIns="90350" wrap="square" tIns="442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4B"/>
            </a:gs>
            <a:gs pos="100000">
              <a:srgbClr val="0000FF"/>
            </a:gs>
          </a:gsLst>
          <a:lin ang="5400000" scaled="0"/>
        </a:gradFill>
      </p:bgPr>
    </p:bg>
    <p:spTree>
      <p:nvGrpSpPr>
        <p:cNvPr id="7" name="Shape 7"/>
        <p:cNvGrpSpPr/>
        <p:nvPr/>
      </p:nvGrpSpPr>
      <p:grpSpPr>
        <a:xfrm>
          <a:off x="0" y="0"/>
          <a:ext cx="0" cy="0"/>
          <a:chOff x="0" y="0"/>
          <a:chExt cx="0" cy="0"/>
        </a:xfrm>
      </p:grpSpPr>
      <p:sp>
        <p:nvSpPr>
          <p:cNvPr id="8" name="Google Shape;8;p1"/>
          <p:cNvSpPr/>
          <p:nvPr/>
        </p:nvSpPr>
        <p:spPr>
          <a:xfrm>
            <a:off x="0" y="1524000"/>
            <a:ext cx="9131300" cy="114300"/>
          </a:xfrm>
          <a:prstGeom prst="roundRect">
            <a:avLst>
              <a:gd fmla="val 300" name="adj"/>
            </a:avLst>
          </a:prstGeom>
          <a:gradFill>
            <a:gsLst>
              <a:gs pos="0">
                <a:srgbClr val="00CECE"/>
              </a:gs>
              <a:gs pos="100000">
                <a:srgbClr val="002929"/>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 name="Google Shape;9;p1"/>
          <p:cNvSpPr/>
          <p:nvPr/>
        </p:nvSpPr>
        <p:spPr>
          <a:xfrm>
            <a:off x="0" y="1733550"/>
            <a:ext cx="9131300" cy="38100"/>
          </a:xfrm>
          <a:prstGeom prst="roundRect">
            <a:avLst>
              <a:gd fmla="val 900" name="adj"/>
            </a:avLst>
          </a:prstGeom>
          <a:gradFill>
            <a:gsLst>
              <a:gs pos="0">
                <a:srgbClr val="E4E4E7"/>
              </a:gs>
              <a:gs pos="100000">
                <a:srgbClr val="000020"/>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0" name="Google Shape;10;p1"/>
          <p:cNvSpPr txBox="1"/>
          <p:nvPr>
            <p:ph type="title"/>
          </p:nvPr>
        </p:nvSpPr>
        <p:spPr>
          <a:xfrm>
            <a:off x="304800" y="342900"/>
            <a:ext cx="7770812" cy="1141412"/>
          </a:xfrm>
          <a:prstGeom prst="rect">
            <a:avLst/>
          </a:prstGeom>
          <a:noFill/>
          <a:ln>
            <a:noFill/>
          </a:ln>
        </p:spPr>
        <p:txBody>
          <a:bodyPr anchorCtr="0" anchor="ctr" bIns="44275" lIns="90350" spcFirstLastPara="1" rIns="90350" wrap="square" tIns="44275">
            <a:noAutofit/>
          </a:bodyPr>
          <a:lstStyle>
            <a:lvl1pPr lvl="0" marR="0" rtl="0" algn="l">
              <a:spcBef>
                <a:spcPts val="0"/>
              </a:spcBef>
              <a:spcAft>
                <a:spcPts val="0"/>
              </a:spcAft>
              <a:buSzPts val="1400"/>
              <a:buNone/>
              <a:defRPr b="0" i="0" sz="4400" u="none" cap="none" strike="noStrike">
                <a:solidFill>
                  <a:srgbClr val="00CECE"/>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rgbClr val="00CECE"/>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rgbClr val="00CECE"/>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rgbClr val="00CECE"/>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rgbClr val="00CECE"/>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0812" cy="4113212"/>
          </a:xfrm>
          <a:prstGeom prst="rect">
            <a:avLst/>
          </a:prstGeom>
          <a:noFill/>
          <a:ln>
            <a:noFill/>
          </a:ln>
        </p:spPr>
        <p:txBody>
          <a:bodyPr anchorCtr="0" anchor="t" bIns="44275" lIns="90350" spcFirstLastPara="1" rIns="90350" wrap="square" tIns="44275">
            <a:noAutofit/>
          </a:bodyPr>
          <a:lstStyle>
            <a:lvl1pPr indent="-381000" lvl="0" marL="457200" marR="0" rtl="0" algn="l">
              <a:spcBef>
                <a:spcPts val="800"/>
              </a:spcBef>
              <a:spcAft>
                <a:spcPts val="0"/>
              </a:spcAft>
              <a:buClr>
                <a:srgbClr val="00CECE"/>
              </a:buClr>
              <a:buSzPts val="2400"/>
              <a:buFont typeface="Arial"/>
              <a:buChar char="●"/>
              <a:defRPr b="0" i="0" sz="3200" u="none" cap="none" strike="noStrike">
                <a:solidFill>
                  <a:srgbClr val="E0E0E0"/>
                </a:solidFill>
                <a:latin typeface="Times New Roman"/>
                <a:ea typeface="Times New Roman"/>
                <a:cs typeface="Times New Roman"/>
                <a:sym typeface="Times New Roman"/>
              </a:defRPr>
            </a:lvl1pPr>
            <a:lvl2pPr indent="-361950" lvl="1" marL="914400" marR="0" rtl="0" algn="l">
              <a:spcBef>
                <a:spcPts val="700"/>
              </a:spcBef>
              <a:spcAft>
                <a:spcPts val="0"/>
              </a:spcAft>
              <a:buClr>
                <a:srgbClr val="00CECE"/>
              </a:buClr>
              <a:buSzPts val="2100"/>
              <a:buFont typeface="Arial"/>
              <a:buChar char="●"/>
              <a:defRPr b="0" i="0" sz="2800" u="none" cap="none" strike="noStrike">
                <a:solidFill>
                  <a:srgbClr val="E0E0E0"/>
                </a:solidFill>
                <a:latin typeface="Times New Roman"/>
                <a:ea typeface="Times New Roman"/>
                <a:cs typeface="Times New Roman"/>
                <a:sym typeface="Times New Roman"/>
              </a:defRPr>
            </a:lvl2pPr>
            <a:lvl3pPr indent="-327660" lvl="2" marL="1371600" marR="0" rtl="0" algn="l">
              <a:spcBef>
                <a:spcPts val="600"/>
              </a:spcBef>
              <a:spcAft>
                <a:spcPts val="0"/>
              </a:spcAft>
              <a:buClr>
                <a:srgbClr val="00CECE"/>
              </a:buClr>
              <a:buSzPts val="1560"/>
              <a:buFont typeface="Arial"/>
              <a:buChar char="●"/>
              <a:defRPr b="0" i="0" sz="2400" u="none" cap="none" strike="noStrike">
                <a:solidFill>
                  <a:srgbClr val="E0E0E0"/>
                </a:solidFill>
                <a:latin typeface="Times New Roman"/>
                <a:ea typeface="Times New Roman"/>
                <a:cs typeface="Times New Roman"/>
                <a:sym typeface="Times New Roman"/>
              </a:defRPr>
            </a:lvl3pPr>
            <a:lvl4pPr indent="-311150" lvl="3" marL="1828800" marR="0" rtl="0" algn="l">
              <a:spcBef>
                <a:spcPts val="500"/>
              </a:spcBef>
              <a:spcAft>
                <a:spcPts val="0"/>
              </a:spcAft>
              <a:buClr>
                <a:srgbClr val="00CECE"/>
              </a:buClr>
              <a:buSzPts val="1300"/>
              <a:buFont typeface="Arial"/>
              <a:buChar char="●"/>
              <a:defRPr b="0" i="0" sz="2000" u="none" cap="none" strike="noStrike">
                <a:solidFill>
                  <a:srgbClr val="E0E0E0"/>
                </a:solidFill>
                <a:latin typeface="Times New Roman"/>
                <a:ea typeface="Times New Roman"/>
                <a:cs typeface="Times New Roman"/>
                <a:sym typeface="Times New Roman"/>
              </a:defRPr>
            </a:lvl4pPr>
            <a:lvl5pPr indent="-311150" lvl="4" marL="2286000" marR="0" rtl="0" algn="l">
              <a:spcBef>
                <a:spcPts val="500"/>
              </a:spcBef>
              <a:spcAft>
                <a:spcPts val="0"/>
              </a:spcAft>
              <a:buClr>
                <a:srgbClr val="00CECE"/>
              </a:buClr>
              <a:buSzPts val="1300"/>
              <a:buFont typeface="Arial"/>
              <a:buChar char="●"/>
              <a:defRPr b="0" i="0" sz="2000" u="none" cap="none" strike="noStrike">
                <a:solidFill>
                  <a:srgbClr val="E0E0E0"/>
                </a:solidFill>
                <a:latin typeface="Times New Roman"/>
                <a:ea typeface="Times New Roman"/>
                <a:cs typeface="Times New Roman"/>
                <a:sym typeface="Times New Roman"/>
              </a:defRPr>
            </a:lvl5pPr>
            <a:lvl6pPr indent="-311150" lvl="5" marL="2743200" marR="0" rtl="0" algn="l">
              <a:spcBef>
                <a:spcPts val="500"/>
              </a:spcBef>
              <a:spcAft>
                <a:spcPts val="0"/>
              </a:spcAft>
              <a:buClr>
                <a:srgbClr val="00CECE"/>
              </a:buClr>
              <a:buSzPts val="1300"/>
              <a:buFont typeface="Arial"/>
              <a:buChar char="●"/>
              <a:defRPr b="0" i="0" sz="2000" u="none" cap="none" strike="noStrike">
                <a:solidFill>
                  <a:srgbClr val="E0E0E0"/>
                </a:solidFill>
                <a:latin typeface="Times New Roman"/>
                <a:ea typeface="Times New Roman"/>
                <a:cs typeface="Times New Roman"/>
                <a:sym typeface="Times New Roman"/>
              </a:defRPr>
            </a:lvl6pPr>
            <a:lvl7pPr indent="-311150" lvl="6" marL="3200400" marR="0" rtl="0" algn="l">
              <a:spcBef>
                <a:spcPts val="500"/>
              </a:spcBef>
              <a:spcAft>
                <a:spcPts val="0"/>
              </a:spcAft>
              <a:buClr>
                <a:srgbClr val="00CECE"/>
              </a:buClr>
              <a:buSzPts val="1300"/>
              <a:buFont typeface="Arial"/>
              <a:buChar char="●"/>
              <a:defRPr b="0" i="0" sz="2000" u="none" cap="none" strike="noStrike">
                <a:solidFill>
                  <a:srgbClr val="E0E0E0"/>
                </a:solidFill>
                <a:latin typeface="Times New Roman"/>
                <a:ea typeface="Times New Roman"/>
                <a:cs typeface="Times New Roman"/>
                <a:sym typeface="Times New Roman"/>
              </a:defRPr>
            </a:lvl7pPr>
            <a:lvl8pPr indent="-311150" lvl="7" marL="3657600" marR="0" rtl="0" algn="l">
              <a:spcBef>
                <a:spcPts val="500"/>
              </a:spcBef>
              <a:spcAft>
                <a:spcPts val="0"/>
              </a:spcAft>
              <a:buClr>
                <a:srgbClr val="00CECE"/>
              </a:buClr>
              <a:buSzPts val="1300"/>
              <a:buFont typeface="Arial"/>
              <a:buChar char="●"/>
              <a:defRPr b="0" i="0" sz="2000" u="none" cap="none" strike="noStrike">
                <a:solidFill>
                  <a:srgbClr val="E0E0E0"/>
                </a:solidFill>
                <a:latin typeface="Times New Roman"/>
                <a:ea typeface="Times New Roman"/>
                <a:cs typeface="Times New Roman"/>
                <a:sym typeface="Times New Roman"/>
              </a:defRPr>
            </a:lvl8pPr>
            <a:lvl9pPr indent="-311150" lvl="8" marL="4114800" marR="0" rtl="0" algn="l">
              <a:spcBef>
                <a:spcPts val="500"/>
              </a:spcBef>
              <a:spcAft>
                <a:spcPts val="0"/>
              </a:spcAft>
              <a:buClr>
                <a:srgbClr val="00CECE"/>
              </a:buClr>
              <a:buSzPts val="1300"/>
              <a:buFont typeface="Arial"/>
              <a:buChar char="●"/>
              <a:defRPr b="0" i="0" sz="2000" u="none" cap="none" strike="noStrike">
                <a:solidFill>
                  <a:srgbClr val="E0E0E0"/>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ph idx="1" type="body"/>
          </p:nvPr>
        </p:nvSpPr>
        <p:spPr>
          <a:xfrm>
            <a:off x="3573462" y="1981200"/>
            <a:ext cx="5516562" cy="4114800"/>
          </a:xfrm>
          <a:prstGeom prst="rect">
            <a:avLst/>
          </a:prstGeom>
          <a:noFill/>
          <a:ln>
            <a:noFill/>
          </a:ln>
        </p:spPr>
        <p:txBody>
          <a:bodyPr anchorCtr="0" anchor="t" bIns="44275" lIns="90350" spcFirstLastPara="1" rIns="90350" wrap="square" tIns="44275">
            <a:noAutofit/>
          </a:bodyPr>
          <a:lstStyle/>
          <a:p>
            <a:pPr indent="-341312" lvl="0" marL="341312" rtl="0" algn="l">
              <a:lnSpc>
                <a:spcPct val="95000"/>
              </a:lnSpc>
              <a:spcBef>
                <a:spcPts val="0"/>
              </a:spcBef>
              <a:spcAft>
                <a:spcPts val="0"/>
              </a:spcAft>
              <a:buClr>
                <a:srgbClr val="00CECE"/>
              </a:buClr>
              <a:buSzPts val="2100"/>
              <a:buFont typeface="Arial"/>
              <a:buChar char="●"/>
            </a:pPr>
            <a:r>
              <a:rPr b="0" i="0" lang="en-US" sz="2800" u="none">
                <a:solidFill>
                  <a:srgbClr val="E0E0E0"/>
                </a:solidFill>
                <a:latin typeface="Times New Roman"/>
                <a:ea typeface="Times New Roman"/>
                <a:cs typeface="Times New Roman"/>
                <a:sym typeface="Times New Roman"/>
              </a:rPr>
              <a:t>Chapter 11 has several programming projects, including a project that uses </a:t>
            </a:r>
            <a:r>
              <a:rPr b="1" i="0" lang="en-US" sz="2800" u="sng">
                <a:solidFill>
                  <a:srgbClr val="FF8000"/>
                </a:solidFill>
                <a:latin typeface="Times New Roman"/>
                <a:ea typeface="Times New Roman"/>
                <a:cs typeface="Times New Roman"/>
                <a:sym typeface="Times New Roman"/>
              </a:rPr>
              <a:t>heaps</a:t>
            </a:r>
            <a:r>
              <a:rPr b="0" i="0" lang="en-US" sz="2800" u="none">
                <a:solidFill>
                  <a:srgbClr val="E0E0E0"/>
                </a:solidFill>
                <a:latin typeface="Times New Roman"/>
                <a:ea typeface="Times New Roman"/>
                <a:cs typeface="Times New Roman"/>
                <a:sym typeface="Times New Roman"/>
              </a:rPr>
              <a:t>. </a:t>
            </a:r>
            <a:endParaRPr/>
          </a:p>
          <a:p>
            <a:pPr indent="-341312" lvl="0" marL="341312" rtl="0" algn="l">
              <a:lnSpc>
                <a:spcPct val="100000"/>
              </a:lnSpc>
              <a:spcBef>
                <a:spcPts val="700"/>
              </a:spcBef>
              <a:spcAft>
                <a:spcPts val="0"/>
              </a:spcAft>
              <a:buClr>
                <a:srgbClr val="00CECE"/>
              </a:buClr>
              <a:buSzPts val="2100"/>
              <a:buFont typeface="Arial"/>
              <a:buChar char="●"/>
            </a:pPr>
            <a:r>
              <a:rPr b="0" i="0" lang="en-US" sz="2800" u="none">
                <a:solidFill>
                  <a:srgbClr val="E0E0E0"/>
                </a:solidFill>
                <a:latin typeface="Times New Roman"/>
                <a:ea typeface="Times New Roman"/>
                <a:cs typeface="Times New Roman"/>
                <a:sym typeface="Times New Roman"/>
              </a:rPr>
              <a:t>This presentation shows you what a heap is, and demonstrates two of the important heap algorithms.</a:t>
            </a:r>
            <a:endParaRPr/>
          </a:p>
        </p:txBody>
      </p:sp>
      <p:pic>
        <p:nvPicPr>
          <p:cNvPr id="57" name="Google Shape;57;p14"/>
          <p:cNvPicPr preferRelativeResize="0"/>
          <p:nvPr/>
        </p:nvPicPr>
        <p:blipFill rotWithShape="1">
          <a:blip r:embed="rId3">
            <a:alphaModFix/>
          </a:blip>
          <a:srcRect b="0" l="0" r="0" t="0"/>
          <a:stretch/>
        </p:blipFill>
        <p:spPr>
          <a:xfrm>
            <a:off x="0" y="2189162"/>
            <a:ext cx="4019550" cy="3178175"/>
          </a:xfrm>
          <a:prstGeom prst="rect">
            <a:avLst/>
          </a:prstGeom>
          <a:noFill/>
          <a:ln>
            <a:noFill/>
          </a:ln>
        </p:spPr>
      </p:pic>
      <p:pic>
        <p:nvPicPr>
          <p:cNvPr id="58" name="Google Shape;58;p14"/>
          <p:cNvPicPr preferRelativeResize="0"/>
          <p:nvPr/>
        </p:nvPicPr>
        <p:blipFill rotWithShape="1">
          <a:blip r:embed="rId4">
            <a:alphaModFix/>
          </a:blip>
          <a:srcRect b="0" l="21888" r="0" t="0"/>
          <a:stretch/>
        </p:blipFill>
        <p:spPr>
          <a:xfrm>
            <a:off x="41275" y="0"/>
            <a:ext cx="1625600" cy="1833562"/>
          </a:xfrm>
          <a:prstGeom prst="rect">
            <a:avLst/>
          </a:prstGeom>
          <a:noFill/>
          <a:ln>
            <a:noFill/>
          </a:ln>
        </p:spPr>
      </p:pic>
      <p:sp>
        <p:nvSpPr>
          <p:cNvPr id="59" name="Google Shape;59;p14"/>
          <p:cNvSpPr txBox="1"/>
          <p:nvPr>
            <p:ph type="title"/>
          </p:nvPr>
        </p:nvSpPr>
        <p:spPr>
          <a:xfrm>
            <a:off x="990600" y="2667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pic>
        <p:nvPicPr>
          <p:cNvPr id="60" name="Google Shape;60;p14"/>
          <p:cNvPicPr preferRelativeResize="0"/>
          <p:nvPr/>
        </p:nvPicPr>
        <p:blipFill rotWithShape="1">
          <a:blip r:embed="rId5">
            <a:alphaModFix/>
          </a:blip>
          <a:srcRect b="0" l="0" r="0" t="0"/>
          <a:stretch/>
        </p:blipFill>
        <p:spPr>
          <a:xfrm>
            <a:off x="7559675" y="382587"/>
            <a:ext cx="1301750" cy="1206500"/>
          </a:xfrm>
          <a:prstGeom prst="rect">
            <a:avLst/>
          </a:prstGeom>
          <a:noFill/>
          <a:ln>
            <a:noFill/>
          </a:ln>
        </p:spPr>
      </p:pic>
      <p:sp>
        <p:nvSpPr>
          <p:cNvPr id="61" name="Google Shape;61;p14"/>
          <p:cNvSpPr/>
          <p:nvPr/>
        </p:nvSpPr>
        <p:spPr>
          <a:xfrm>
            <a:off x="365125" y="5422900"/>
            <a:ext cx="2620962" cy="1541462"/>
          </a:xfrm>
          <a:prstGeom prst="roundRect">
            <a:avLst>
              <a:gd fmla="val 23" name="adj"/>
            </a:avLst>
          </a:prstGeom>
          <a:noFill/>
          <a:ln>
            <a:noFill/>
          </a:ln>
        </p:spPr>
        <p:txBody>
          <a:bodyPr anchorCtr="0" anchor="t" bIns="44275" lIns="90350" spcFirstLastPara="1" rIns="90350" wrap="square" tIns="44275">
            <a:noAutofit/>
          </a:bodyPr>
          <a:lstStyle/>
          <a:p>
            <a:pPr indent="0" lvl="0" marL="0" marR="0" rtl="0" algn="l">
              <a:lnSpc>
                <a:spcPct val="93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Data Structures</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and Other Objects</a:t>
            </a:r>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Using C++</a:t>
            </a:r>
            <a:endParaRPr/>
          </a:p>
          <a:p>
            <a:pPr indent="0" lvl="0" marL="0" marR="0" rtl="0" algn="l">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23"/>
          <p:cNvGrpSpPr/>
          <p:nvPr/>
        </p:nvGrpSpPr>
        <p:grpSpPr>
          <a:xfrm>
            <a:off x="3917950" y="3883025"/>
            <a:ext cx="1160462" cy="1104899"/>
            <a:chOff x="2468" y="2446"/>
            <a:chExt cx="731" cy="696"/>
          </a:xfrm>
        </p:grpSpPr>
        <p:cxnSp>
          <p:nvCxnSpPr>
            <p:cNvPr id="198" name="Google Shape;198;p23"/>
            <p:cNvCxnSpPr/>
            <p:nvPr/>
          </p:nvCxnSpPr>
          <p:spPr>
            <a:xfrm flipH="1">
              <a:off x="2842" y="2446"/>
              <a:ext cx="357" cy="403"/>
            </a:xfrm>
            <a:prstGeom prst="straightConnector1">
              <a:avLst/>
            </a:prstGeom>
            <a:noFill/>
            <a:ln cap="flat" cmpd="sng" w="12600">
              <a:solidFill>
                <a:srgbClr val="FF8000"/>
              </a:solidFill>
              <a:prstDash val="solid"/>
              <a:miter lim="800000"/>
              <a:headEnd len="med" w="med" type="none"/>
              <a:tailEnd len="med" w="med" type="none"/>
            </a:ln>
          </p:spPr>
        </p:cxnSp>
        <p:sp>
          <p:nvSpPr>
            <p:cNvPr id="199" name="Google Shape;199;p23"/>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grpSp>
        <p:nvGrpSpPr>
          <p:cNvPr id="200" name="Google Shape;200;p23"/>
          <p:cNvGrpSpPr/>
          <p:nvPr/>
        </p:nvGrpSpPr>
        <p:grpSpPr>
          <a:xfrm>
            <a:off x="7697787" y="2941637"/>
            <a:ext cx="1158874" cy="1104899"/>
            <a:chOff x="4849" y="1853"/>
            <a:chExt cx="730" cy="696"/>
          </a:xfrm>
        </p:grpSpPr>
        <p:cxnSp>
          <p:nvCxnSpPr>
            <p:cNvPr id="201" name="Google Shape;201;p23"/>
            <p:cNvCxnSpPr/>
            <p:nvPr/>
          </p:nvCxnSpPr>
          <p:spPr>
            <a:xfrm>
              <a:off x="4849" y="1853"/>
              <a:ext cx="355" cy="403"/>
            </a:xfrm>
            <a:prstGeom prst="straightConnector1">
              <a:avLst/>
            </a:prstGeom>
            <a:noFill/>
            <a:ln cap="flat" cmpd="sng" w="12600">
              <a:solidFill>
                <a:srgbClr val="FF8000"/>
              </a:solidFill>
              <a:prstDash val="solid"/>
              <a:miter lim="800000"/>
              <a:headEnd len="med" w="med" type="none"/>
              <a:tailEnd len="med" w="med" type="none"/>
            </a:ln>
          </p:spPr>
        </p:cxnSp>
        <p:sp>
          <p:nvSpPr>
            <p:cNvPr id="202" name="Google Shape;202;p23"/>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
        <p:nvSpPr>
          <p:cNvPr id="203" name="Google Shape;203;p23"/>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204" name="Google Shape;204;p23"/>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Complete binary tree.</a:t>
            </a:r>
            <a:endParaRPr/>
          </a:p>
        </p:txBody>
      </p:sp>
      <p:grpSp>
        <p:nvGrpSpPr>
          <p:cNvPr id="205" name="Google Shape;205;p23"/>
          <p:cNvGrpSpPr/>
          <p:nvPr/>
        </p:nvGrpSpPr>
        <p:grpSpPr>
          <a:xfrm>
            <a:off x="6892925" y="2941637"/>
            <a:ext cx="1160462" cy="1104899"/>
            <a:chOff x="4342" y="1853"/>
            <a:chExt cx="731" cy="696"/>
          </a:xfrm>
        </p:grpSpPr>
        <p:cxnSp>
          <p:nvCxnSpPr>
            <p:cNvPr id="206" name="Google Shape;206;p23"/>
            <p:cNvCxnSpPr/>
            <p:nvPr/>
          </p:nvCxnSpPr>
          <p:spPr>
            <a:xfrm flipH="1">
              <a:off x="4716" y="1853"/>
              <a:ext cx="357" cy="403"/>
            </a:xfrm>
            <a:prstGeom prst="straightConnector1">
              <a:avLst/>
            </a:prstGeom>
            <a:noFill/>
            <a:ln cap="flat" cmpd="sng" w="12600">
              <a:solidFill>
                <a:srgbClr val="FF8000"/>
              </a:solidFill>
              <a:prstDash val="solid"/>
              <a:miter lim="800000"/>
              <a:headEnd len="med" w="med" type="none"/>
              <a:tailEnd len="med" w="med" type="none"/>
            </a:ln>
          </p:spPr>
        </p:cxnSp>
        <p:sp>
          <p:nvSpPr>
            <p:cNvPr id="207" name="Google Shape;207;p23"/>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grpSp>
        <p:nvGrpSpPr>
          <p:cNvPr id="208" name="Google Shape;208;p23"/>
          <p:cNvGrpSpPr/>
          <p:nvPr/>
        </p:nvGrpSpPr>
        <p:grpSpPr>
          <a:xfrm>
            <a:off x="5516562" y="2941637"/>
            <a:ext cx="1158874" cy="1104899"/>
            <a:chOff x="3475" y="1853"/>
            <a:chExt cx="730" cy="696"/>
          </a:xfrm>
        </p:grpSpPr>
        <p:cxnSp>
          <p:nvCxnSpPr>
            <p:cNvPr id="209" name="Google Shape;209;p23"/>
            <p:cNvCxnSpPr/>
            <p:nvPr/>
          </p:nvCxnSpPr>
          <p:spPr>
            <a:xfrm>
              <a:off x="3475" y="1853"/>
              <a:ext cx="355" cy="403"/>
            </a:xfrm>
            <a:prstGeom prst="straightConnector1">
              <a:avLst/>
            </a:prstGeom>
            <a:noFill/>
            <a:ln cap="flat" cmpd="sng" w="12600">
              <a:solidFill>
                <a:srgbClr val="FF8000"/>
              </a:solidFill>
              <a:prstDash val="solid"/>
              <a:miter lim="800000"/>
              <a:headEnd len="med" w="med" type="none"/>
              <a:tailEnd len="med" w="med" type="none"/>
            </a:ln>
          </p:spPr>
        </p:cxnSp>
        <p:sp>
          <p:nvSpPr>
            <p:cNvPr id="210" name="Google Shape;210;p23"/>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grpSp>
        <p:nvGrpSpPr>
          <p:cNvPr id="211" name="Google Shape;211;p23"/>
          <p:cNvGrpSpPr/>
          <p:nvPr/>
        </p:nvGrpSpPr>
        <p:grpSpPr>
          <a:xfrm>
            <a:off x="4679950" y="2941637"/>
            <a:ext cx="1160462" cy="1104899"/>
            <a:chOff x="2948" y="1853"/>
            <a:chExt cx="731" cy="696"/>
          </a:xfrm>
        </p:grpSpPr>
        <p:cxnSp>
          <p:nvCxnSpPr>
            <p:cNvPr id="212" name="Google Shape;212;p23"/>
            <p:cNvCxnSpPr/>
            <p:nvPr/>
          </p:nvCxnSpPr>
          <p:spPr>
            <a:xfrm flipH="1">
              <a:off x="3322" y="1853"/>
              <a:ext cx="357" cy="403"/>
            </a:xfrm>
            <a:prstGeom prst="straightConnector1">
              <a:avLst/>
            </a:prstGeom>
            <a:noFill/>
            <a:ln cap="flat" cmpd="sng" w="12600">
              <a:solidFill>
                <a:srgbClr val="FF8000"/>
              </a:solidFill>
              <a:prstDash val="solid"/>
              <a:miter lim="800000"/>
              <a:headEnd len="med" w="med" type="none"/>
              <a:tailEnd len="med" w="med" type="none"/>
            </a:ln>
          </p:spPr>
        </p:cxnSp>
        <p:sp>
          <p:nvSpPr>
            <p:cNvPr id="213" name="Google Shape;213;p23"/>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cxnSp>
        <p:nvCxnSpPr>
          <p:cNvPr id="214" name="Google Shape;214;p23"/>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215" name="Google Shape;215;p23"/>
          <p:cNvSpPr/>
          <p:nvPr/>
        </p:nvSpPr>
        <p:spPr>
          <a:xfrm>
            <a:off x="7437437"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216" name="Google Shape;216;p23"/>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sp>
        <p:nvSpPr>
          <p:cNvPr id="217" name="Google Shape;217;p23"/>
          <p:cNvSpPr/>
          <p:nvPr/>
        </p:nvSpPr>
        <p:spPr>
          <a:xfrm>
            <a:off x="6376987" y="13319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18" name="Google Shape;218;p23"/>
          <p:cNvSpPr/>
          <p:nvPr/>
        </p:nvSpPr>
        <p:spPr>
          <a:xfrm>
            <a:off x="5273675"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224" name="Google Shape;224;p24"/>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A heap is a </a:t>
            </a:r>
            <a:r>
              <a:rPr b="1" i="0" lang="en-US" sz="3200" u="sng">
                <a:solidFill>
                  <a:srgbClr val="FF8000"/>
                </a:solidFill>
                <a:latin typeface="Times New Roman"/>
                <a:ea typeface="Times New Roman"/>
                <a:cs typeface="Times New Roman"/>
                <a:sym typeface="Times New Roman"/>
              </a:rPr>
              <a:t>certain</a:t>
            </a:r>
            <a:r>
              <a:rPr b="0" i="0" lang="en-US" sz="3200" u="none">
                <a:solidFill>
                  <a:srgbClr val="E0E0E0"/>
                </a:solidFill>
                <a:latin typeface="Times New Roman"/>
                <a:ea typeface="Times New Roman"/>
                <a:cs typeface="Times New Roman"/>
                <a:sym typeface="Times New Roman"/>
              </a:rPr>
              <a:t> kind of complete binary tree.</a:t>
            </a:r>
            <a:endParaRPr/>
          </a:p>
        </p:txBody>
      </p:sp>
      <p:grpSp>
        <p:nvGrpSpPr>
          <p:cNvPr id="225" name="Google Shape;225;p24"/>
          <p:cNvGrpSpPr/>
          <p:nvPr/>
        </p:nvGrpSpPr>
        <p:grpSpPr>
          <a:xfrm>
            <a:off x="4975225" y="4610100"/>
            <a:ext cx="3187699" cy="1571624"/>
            <a:chOff x="3134" y="2904"/>
            <a:chExt cx="2008" cy="990"/>
          </a:xfrm>
        </p:grpSpPr>
        <p:sp>
          <p:nvSpPr>
            <p:cNvPr id="226" name="Google Shape;226;p24"/>
            <p:cNvSpPr/>
            <p:nvPr/>
          </p:nvSpPr>
          <p:spPr>
            <a:xfrm>
              <a:off x="3134" y="2904"/>
              <a:ext cx="2008" cy="990"/>
            </a:xfrm>
            <a:prstGeom prst="roundRect">
              <a:avLst>
                <a:gd fmla="val 2705" name="adj"/>
              </a:avLst>
            </a:prstGeom>
            <a:solidFill>
              <a:srgbClr val="8080FF"/>
            </a:solidFill>
            <a:ln cap="flat" cmpd="sng" w="12600">
              <a:solidFill>
                <a:srgbClr val="000000"/>
              </a:solidFill>
              <a:prstDash val="solid"/>
              <a:miter lim="800000"/>
              <a:headEnd len="sm" w="sm" type="none"/>
              <a:tailEnd len="sm" w="sm" type="none"/>
            </a:ln>
            <a:effectLst>
              <a:outerShdw blurRad="63500" dir="2700000" dist="107932">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27" name="Google Shape;227;p24"/>
            <p:cNvSpPr/>
            <p:nvPr/>
          </p:nvSpPr>
          <p:spPr>
            <a:xfrm>
              <a:off x="3175" y="2945"/>
              <a:ext cx="1926" cy="908"/>
            </a:xfrm>
            <a:prstGeom prst="roundRect">
              <a:avLst>
                <a:gd fmla="val 23" name="adj"/>
              </a:avLst>
            </a:prstGeom>
            <a:noFill/>
            <a:ln>
              <a:noFill/>
            </a:ln>
          </p:spPr>
          <p:txBody>
            <a:bodyPr anchorCtr="0" anchor="ctr" bIns="44275" lIns="90350" spcFirstLastPara="1" rIns="90350" wrap="square" tIns="44275">
              <a:no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Each node in a heap</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contains a key that</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can be compared to</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other nodes' keys.</a:t>
              </a:r>
              <a:endParaRPr/>
            </a:p>
          </p:txBody>
        </p:sp>
      </p:grpSp>
      <p:cxnSp>
        <p:nvCxnSpPr>
          <p:cNvPr id="228" name="Google Shape;228;p24"/>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29" name="Google Shape;229;p24"/>
          <p:cNvGrpSpPr/>
          <p:nvPr/>
        </p:nvGrpSpPr>
        <p:grpSpPr>
          <a:xfrm>
            <a:off x="3917950" y="4254500"/>
            <a:ext cx="795338" cy="733424"/>
            <a:chOff x="2468" y="2680"/>
            <a:chExt cx="501" cy="462"/>
          </a:xfrm>
        </p:grpSpPr>
        <p:sp>
          <p:nvSpPr>
            <p:cNvPr id="230" name="Google Shape;230;p24"/>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31" name="Google Shape;231;p24"/>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232" name="Google Shape;232;p24"/>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33" name="Google Shape;233;p24"/>
          <p:cNvGrpSpPr/>
          <p:nvPr/>
        </p:nvGrpSpPr>
        <p:grpSpPr>
          <a:xfrm>
            <a:off x="8061325" y="3313112"/>
            <a:ext cx="795338" cy="733424"/>
            <a:chOff x="5078" y="2087"/>
            <a:chExt cx="501" cy="462"/>
          </a:xfrm>
        </p:grpSpPr>
        <p:sp>
          <p:nvSpPr>
            <p:cNvPr id="234" name="Google Shape;234;p24"/>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35" name="Google Shape;235;p24"/>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236" name="Google Shape;236;p24"/>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37" name="Google Shape;237;p24"/>
          <p:cNvGrpSpPr/>
          <p:nvPr/>
        </p:nvGrpSpPr>
        <p:grpSpPr>
          <a:xfrm>
            <a:off x="6892925" y="3313112"/>
            <a:ext cx="795338" cy="733424"/>
            <a:chOff x="4342" y="2087"/>
            <a:chExt cx="501" cy="462"/>
          </a:xfrm>
        </p:grpSpPr>
        <p:sp>
          <p:nvSpPr>
            <p:cNvPr id="238" name="Google Shape;238;p24"/>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39" name="Google Shape;239;p24"/>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240" name="Google Shape;240;p24"/>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41" name="Google Shape;241;p24"/>
          <p:cNvGrpSpPr/>
          <p:nvPr/>
        </p:nvGrpSpPr>
        <p:grpSpPr>
          <a:xfrm>
            <a:off x="5880100" y="3313112"/>
            <a:ext cx="795338" cy="733424"/>
            <a:chOff x="3704" y="2087"/>
            <a:chExt cx="501" cy="462"/>
          </a:xfrm>
        </p:grpSpPr>
        <p:sp>
          <p:nvSpPr>
            <p:cNvPr id="242" name="Google Shape;242;p24"/>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43" name="Google Shape;243;p24"/>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244" name="Google Shape;244;p24"/>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45" name="Google Shape;245;p24"/>
          <p:cNvGrpSpPr/>
          <p:nvPr/>
        </p:nvGrpSpPr>
        <p:grpSpPr>
          <a:xfrm>
            <a:off x="4679950" y="3313112"/>
            <a:ext cx="795338" cy="733424"/>
            <a:chOff x="2948" y="2087"/>
            <a:chExt cx="501" cy="462"/>
          </a:xfrm>
        </p:grpSpPr>
        <p:sp>
          <p:nvSpPr>
            <p:cNvPr id="246" name="Google Shape;246;p24"/>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47" name="Google Shape;247;p24"/>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248" name="Google Shape;248;p24"/>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49" name="Google Shape;249;p24"/>
          <p:cNvGrpSpPr/>
          <p:nvPr/>
        </p:nvGrpSpPr>
        <p:grpSpPr>
          <a:xfrm>
            <a:off x="7437437" y="2398712"/>
            <a:ext cx="795338" cy="733424"/>
            <a:chOff x="4685" y="1511"/>
            <a:chExt cx="501" cy="462"/>
          </a:xfrm>
        </p:grpSpPr>
        <p:sp>
          <p:nvSpPr>
            <p:cNvPr id="250" name="Google Shape;250;p24"/>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51" name="Google Shape;251;p24"/>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252" name="Google Shape;252;p24"/>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53" name="Google Shape;253;p24"/>
          <p:cNvGrpSpPr/>
          <p:nvPr/>
        </p:nvGrpSpPr>
        <p:grpSpPr>
          <a:xfrm>
            <a:off x="6376987" y="1331912"/>
            <a:ext cx="795337" cy="733424"/>
            <a:chOff x="4017" y="839"/>
            <a:chExt cx="501" cy="462"/>
          </a:xfrm>
        </p:grpSpPr>
        <p:sp>
          <p:nvSpPr>
            <p:cNvPr id="254" name="Google Shape;254;p24"/>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55" name="Google Shape;255;p24"/>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45</a:t>
              </a:r>
              <a:endParaRPr/>
            </a:p>
          </p:txBody>
        </p:sp>
      </p:grpSp>
      <p:grpSp>
        <p:nvGrpSpPr>
          <p:cNvPr id="256" name="Google Shape;256;p24"/>
          <p:cNvGrpSpPr/>
          <p:nvPr/>
        </p:nvGrpSpPr>
        <p:grpSpPr>
          <a:xfrm>
            <a:off x="5273675" y="2398712"/>
            <a:ext cx="795337" cy="733424"/>
            <a:chOff x="3322" y="1511"/>
            <a:chExt cx="501" cy="462"/>
          </a:xfrm>
        </p:grpSpPr>
        <p:sp>
          <p:nvSpPr>
            <p:cNvPr id="257" name="Google Shape;257;p24"/>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58" name="Google Shape;258;p24"/>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35</a:t>
              </a:r>
              <a:endParaRPr/>
            </a:p>
          </p:txBody>
        </p:sp>
      </p:gr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264" name="Google Shape;264;p25"/>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A heap is a </a:t>
            </a:r>
            <a:r>
              <a:rPr b="1" i="0" lang="en-US" sz="3200" u="sng">
                <a:solidFill>
                  <a:srgbClr val="FF8000"/>
                </a:solidFill>
                <a:latin typeface="Times New Roman"/>
                <a:ea typeface="Times New Roman"/>
                <a:cs typeface="Times New Roman"/>
                <a:sym typeface="Times New Roman"/>
              </a:rPr>
              <a:t>certain</a:t>
            </a:r>
            <a:r>
              <a:rPr b="0" i="0" lang="en-US" sz="3200" u="none">
                <a:solidFill>
                  <a:srgbClr val="E0E0E0"/>
                </a:solidFill>
                <a:latin typeface="Times New Roman"/>
                <a:ea typeface="Times New Roman"/>
                <a:cs typeface="Times New Roman"/>
                <a:sym typeface="Times New Roman"/>
              </a:rPr>
              <a:t> kind of complete binary tree.</a:t>
            </a:r>
            <a:endParaRPr/>
          </a:p>
        </p:txBody>
      </p:sp>
      <p:grpSp>
        <p:nvGrpSpPr>
          <p:cNvPr id="265" name="Google Shape;265;p25"/>
          <p:cNvGrpSpPr/>
          <p:nvPr/>
        </p:nvGrpSpPr>
        <p:grpSpPr>
          <a:xfrm>
            <a:off x="4975225" y="4610100"/>
            <a:ext cx="3187699" cy="1571624"/>
            <a:chOff x="3134" y="2904"/>
            <a:chExt cx="2008" cy="990"/>
          </a:xfrm>
        </p:grpSpPr>
        <p:sp>
          <p:nvSpPr>
            <p:cNvPr id="266" name="Google Shape;266;p25"/>
            <p:cNvSpPr/>
            <p:nvPr/>
          </p:nvSpPr>
          <p:spPr>
            <a:xfrm>
              <a:off x="3134" y="2904"/>
              <a:ext cx="2008" cy="990"/>
            </a:xfrm>
            <a:prstGeom prst="roundRect">
              <a:avLst>
                <a:gd fmla="val 2705" name="adj"/>
              </a:avLst>
            </a:prstGeom>
            <a:solidFill>
              <a:srgbClr val="8080FF"/>
            </a:solidFill>
            <a:ln cap="flat" cmpd="sng" w="12600">
              <a:solidFill>
                <a:srgbClr val="000000"/>
              </a:solidFill>
              <a:prstDash val="solid"/>
              <a:miter lim="800000"/>
              <a:headEnd len="sm" w="sm" type="none"/>
              <a:tailEnd len="sm" w="sm" type="none"/>
            </a:ln>
            <a:effectLst>
              <a:outerShdw blurRad="63500" dir="2700000" dist="107932">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67" name="Google Shape;267;p25"/>
            <p:cNvSpPr/>
            <p:nvPr/>
          </p:nvSpPr>
          <p:spPr>
            <a:xfrm>
              <a:off x="3175" y="2945"/>
              <a:ext cx="1926" cy="908"/>
            </a:xfrm>
            <a:prstGeom prst="roundRect">
              <a:avLst>
                <a:gd fmla="val 23" name="adj"/>
              </a:avLst>
            </a:prstGeom>
            <a:noFill/>
            <a:ln>
              <a:noFill/>
            </a:ln>
          </p:spPr>
          <p:txBody>
            <a:bodyPr anchorCtr="0" anchor="ctr" bIns="44275" lIns="90350" spcFirstLastPara="1" rIns="90350" wrap="square" tIns="44275">
              <a:no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"heap property"</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requires that each</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node's key is &gt;= the</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keys of its children</a:t>
              </a:r>
              <a:endParaRPr/>
            </a:p>
          </p:txBody>
        </p:sp>
      </p:grpSp>
      <p:cxnSp>
        <p:nvCxnSpPr>
          <p:cNvPr id="268" name="Google Shape;268;p25"/>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69" name="Google Shape;269;p25"/>
          <p:cNvGrpSpPr/>
          <p:nvPr/>
        </p:nvGrpSpPr>
        <p:grpSpPr>
          <a:xfrm>
            <a:off x="3917950" y="4254500"/>
            <a:ext cx="795338" cy="733424"/>
            <a:chOff x="2468" y="2680"/>
            <a:chExt cx="501" cy="462"/>
          </a:xfrm>
        </p:grpSpPr>
        <p:sp>
          <p:nvSpPr>
            <p:cNvPr id="270" name="Google Shape;270;p25"/>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71" name="Google Shape;271;p25"/>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272" name="Google Shape;272;p25"/>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73" name="Google Shape;273;p25"/>
          <p:cNvGrpSpPr/>
          <p:nvPr/>
        </p:nvGrpSpPr>
        <p:grpSpPr>
          <a:xfrm>
            <a:off x="8061325" y="3313112"/>
            <a:ext cx="795338" cy="733424"/>
            <a:chOff x="5078" y="2087"/>
            <a:chExt cx="501" cy="462"/>
          </a:xfrm>
        </p:grpSpPr>
        <p:sp>
          <p:nvSpPr>
            <p:cNvPr id="274" name="Google Shape;274;p25"/>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75" name="Google Shape;275;p25"/>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276" name="Google Shape;276;p25"/>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77" name="Google Shape;277;p25"/>
          <p:cNvGrpSpPr/>
          <p:nvPr/>
        </p:nvGrpSpPr>
        <p:grpSpPr>
          <a:xfrm>
            <a:off x="6892925" y="3313112"/>
            <a:ext cx="795338" cy="733424"/>
            <a:chOff x="4342" y="2087"/>
            <a:chExt cx="501" cy="462"/>
          </a:xfrm>
        </p:grpSpPr>
        <p:sp>
          <p:nvSpPr>
            <p:cNvPr id="278" name="Google Shape;278;p25"/>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79" name="Google Shape;279;p25"/>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280" name="Google Shape;280;p25"/>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81" name="Google Shape;281;p25"/>
          <p:cNvGrpSpPr/>
          <p:nvPr/>
        </p:nvGrpSpPr>
        <p:grpSpPr>
          <a:xfrm>
            <a:off x="5880100" y="3313112"/>
            <a:ext cx="795338" cy="733424"/>
            <a:chOff x="3704" y="2087"/>
            <a:chExt cx="501" cy="462"/>
          </a:xfrm>
        </p:grpSpPr>
        <p:sp>
          <p:nvSpPr>
            <p:cNvPr id="282" name="Google Shape;282;p25"/>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83" name="Google Shape;283;p25"/>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284" name="Google Shape;284;p25"/>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85" name="Google Shape;285;p25"/>
          <p:cNvGrpSpPr/>
          <p:nvPr/>
        </p:nvGrpSpPr>
        <p:grpSpPr>
          <a:xfrm>
            <a:off x="4679950" y="3313112"/>
            <a:ext cx="795338" cy="733424"/>
            <a:chOff x="2948" y="2087"/>
            <a:chExt cx="501" cy="462"/>
          </a:xfrm>
        </p:grpSpPr>
        <p:sp>
          <p:nvSpPr>
            <p:cNvPr id="286" name="Google Shape;286;p25"/>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87" name="Google Shape;287;p25"/>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288" name="Google Shape;288;p25"/>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89" name="Google Shape;289;p25"/>
          <p:cNvGrpSpPr/>
          <p:nvPr/>
        </p:nvGrpSpPr>
        <p:grpSpPr>
          <a:xfrm>
            <a:off x="7437437" y="2398712"/>
            <a:ext cx="795338" cy="733424"/>
            <a:chOff x="4685" y="1511"/>
            <a:chExt cx="501" cy="462"/>
          </a:xfrm>
        </p:grpSpPr>
        <p:sp>
          <p:nvSpPr>
            <p:cNvPr id="290" name="Google Shape;290;p25"/>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91" name="Google Shape;291;p25"/>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292" name="Google Shape;292;p25"/>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293" name="Google Shape;293;p25"/>
          <p:cNvGrpSpPr/>
          <p:nvPr/>
        </p:nvGrpSpPr>
        <p:grpSpPr>
          <a:xfrm>
            <a:off x="6376987" y="1331912"/>
            <a:ext cx="795337" cy="733424"/>
            <a:chOff x="4017" y="839"/>
            <a:chExt cx="501" cy="462"/>
          </a:xfrm>
        </p:grpSpPr>
        <p:sp>
          <p:nvSpPr>
            <p:cNvPr id="294" name="Google Shape;294;p25"/>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95" name="Google Shape;295;p25"/>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45</a:t>
              </a:r>
              <a:endParaRPr/>
            </a:p>
          </p:txBody>
        </p:sp>
      </p:grpSp>
      <p:grpSp>
        <p:nvGrpSpPr>
          <p:cNvPr id="296" name="Google Shape;296;p25"/>
          <p:cNvGrpSpPr/>
          <p:nvPr/>
        </p:nvGrpSpPr>
        <p:grpSpPr>
          <a:xfrm>
            <a:off x="5273675" y="2398712"/>
            <a:ext cx="795337" cy="733424"/>
            <a:chOff x="3322" y="1511"/>
            <a:chExt cx="501" cy="462"/>
          </a:xfrm>
        </p:grpSpPr>
        <p:sp>
          <p:nvSpPr>
            <p:cNvPr id="297" name="Google Shape;297;p25"/>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298" name="Google Shape;298;p25"/>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35</a:t>
              </a:r>
              <a:endParaRPr/>
            </a:p>
          </p:txBody>
        </p:sp>
      </p:gr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cxnSp>
        <p:nvCxnSpPr>
          <p:cNvPr id="303" name="Google Shape;303;p26"/>
          <p:cNvCxnSpPr/>
          <p:nvPr/>
        </p:nvCxnSpPr>
        <p:spPr>
          <a:xfrm>
            <a:off x="5181600" y="3886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304" name="Google Shape;304;p26"/>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Adding a Node to a Heap</a:t>
            </a:r>
            <a:endParaRPr/>
          </a:p>
        </p:txBody>
      </p:sp>
      <p:sp>
        <p:nvSpPr>
          <p:cNvPr id="305" name="Google Shape;305;p26"/>
          <p:cNvSpPr txBox="1"/>
          <p:nvPr>
            <p:ph idx="1" type="body"/>
          </p:nvPr>
        </p:nvSpPr>
        <p:spPr>
          <a:xfrm>
            <a:off x="685800" y="1981200"/>
            <a:ext cx="3565525" cy="3717925"/>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Put the new node in the next available spot.</a:t>
            </a:r>
            <a:endParaRPr/>
          </a:p>
          <a:p>
            <a:pPr indent="-287337" lvl="0" marL="287337" rtl="0" algn="l">
              <a:lnSpc>
                <a:spcPct val="100000"/>
              </a:lnSpc>
              <a:spcBef>
                <a:spcPts val="60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Push the new node upward, swapping with its parent until the new node reaches an acceptable location.</a:t>
            </a:r>
            <a:endParaRPr/>
          </a:p>
        </p:txBody>
      </p:sp>
      <p:cxnSp>
        <p:nvCxnSpPr>
          <p:cNvPr id="306" name="Google Shape;306;p26"/>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07" name="Google Shape;307;p26"/>
          <p:cNvGrpSpPr/>
          <p:nvPr/>
        </p:nvGrpSpPr>
        <p:grpSpPr>
          <a:xfrm>
            <a:off x="3917950" y="4254500"/>
            <a:ext cx="795338" cy="733424"/>
            <a:chOff x="2468" y="2680"/>
            <a:chExt cx="501" cy="462"/>
          </a:xfrm>
        </p:grpSpPr>
        <p:sp>
          <p:nvSpPr>
            <p:cNvPr id="308" name="Google Shape;308;p26"/>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09" name="Google Shape;309;p26"/>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310" name="Google Shape;310;p26"/>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11" name="Google Shape;311;p26"/>
          <p:cNvGrpSpPr/>
          <p:nvPr/>
        </p:nvGrpSpPr>
        <p:grpSpPr>
          <a:xfrm>
            <a:off x="8061325" y="3313112"/>
            <a:ext cx="795338" cy="733424"/>
            <a:chOff x="5078" y="2087"/>
            <a:chExt cx="501" cy="462"/>
          </a:xfrm>
        </p:grpSpPr>
        <p:sp>
          <p:nvSpPr>
            <p:cNvPr id="312" name="Google Shape;312;p26"/>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13" name="Google Shape;313;p26"/>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314" name="Google Shape;314;p26"/>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15" name="Google Shape;315;p26"/>
          <p:cNvGrpSpPr/>
          <p:nvPr/>
        </p:nvGrpSpPr>
        <p:grpSpPr>
          <a:xfrm>
            <a:off x="6892925" y="3313112"/>
            <a:ext cx="795338" cy="733424"/>
            <a:chOff x="4342" y="2087"/>
            <a:chExt cx="501" cy="462"/>
          </a:xfrm>
        </p:grpSpPr>
        <p:sp>
          <p:nvSpPr>
            <p:cNvPr id="316" name="Google Shape;316;p26"/>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17" name="Google Shape;317;p26"/>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318" name="Google Shape;318;p26"/>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19" name="Google Shape;319;p26"/>
          <p:cNvGrpSpPr/>
          <p:nvPr/>
        </p:nvGrpSpPr>
        <p:grpSpPr>
          <a:xfrm>
            <a:off x="5880100" y="3313112"/>
            <a:ext cx="795338" cy="733424"/>
            <a:chOff x="3704" y="2087"/>
            <a:chExt cx="501" cy="462"/>
          </a:xfrm>
        </p:grpSpPr>
        <p:sp>
          <p:nvSpPr>
            <p:cNvPr id="320" name="Google Shape;320;p26"/>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21" name="Google Shape;321;p26"/>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322" name="Google Shape;322;p26"/>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23" name="Google Shape;323;p26"/>
          <p:cNvGrpSpPr/>
          <p:nvPr/>
        </p:nvGrpSpPr>
        <p:grpSpPr>
          <a:xfrm>
            <a:off x="4679950" y="3313112"/>
            <a:ext cx="795338" cy="733424"/>
            <a:chOff x="2948" y="2087"/>
            <a:chExt cx="501" cy="462"/>
          </a:xfrm>
        </p:grpSpPr>
        <p:sp>
          <p:nvSpPr>
            <p:cNvPr id="324" name="Google Shape;324;p26"/>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25" name="Google Shape;325;p26"/>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326" name="Google Shape;326;p26"/>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27" name="Google Shape;327;p26"/>
          <p:cNvGrpSpPr/>
          <p:nvPr/>
        </p:nvGrpSpPr>
        <p:grpSpPr>
          <a:xfrm>
            <a:off x="7437437" y="2398712"/>
            <a:ext cx="795338" cy="733424"/>
            <a:chOff x="4685" y="1511"/>
            <a:chExt cx="501" cy="462"/>
          </a:xfrm>
        </p:grpSpPr>
        <p:sp>
          <p:nvSpPr>
            <p:cNvPr id="328" name="Google Shape;328;p26"/>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29" name="Google Shape;329;p26"/>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330" name="Google Shape;330;p26"/>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31" name="Google Shape;331;p26"/>
          <p:cNvGrpSpPr/>
          <p:nvPr/>
        </p:nvGrpSpPr>
        <p:grpSpPr>
          <a:xfrm>
            <a:off x="6376987" y="1331912"/>
            <a:ext cx="795337" cy="733424"/>
            <a:chOff x="4017" y="839"/>
            <a:chExt cx="501" cy="462"/>
          </a:xfrm>
        </p:grpSpPr>
        <p:sp>
          <p:nvSpPr>
            <p:cNvPr id="332" name="Google Shape;332;p26"/>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33" name="Google Shape;333;p26"/>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45</a:t>
              </a:r>
              <a:endParaRPr/>
            </a:p>
          </p:txBody>
        </p:sp>
      </p:grpSp>
      <p:grpSp>
        <p:nvGrpSpPr>
          <p:cNvPr id="334" name="Google Shape;334;p26"/>
          <p:cNvGrpSpPr/>
          <p:nvPr/>
        </p:nvGrpSpPr>
        <p:grpSpPr>
          <a:xfrm>
            <a:off x="5273675" y="2398712"/>
            <a:ext cx="795337" cy="733424"/>
            <a:chOff x="3322" y="1511"/>
            <a:chExt cx="501" cy="462"/>
          </a:xfrm>
        </p:grpSpPr>
        <p:sp>
          <p:nvSpPr>
            <p:cNvPr id="335" name="Google Shape;335;p26"/>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36" name="Google Shape;336;p26"/>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35</a:t>
              </a:r>
              <a:endParaRPr/>
            </a:p>
          </p:txBody>
        </p:sp>
      </p:grpSp>
      <p:grpSp>
        <p:nvGrpSpPr>
          <p:cNvPr id="337" name="Google Shape;337;p26"/>
          <p:cNvGrpSpPr/>
          <p:nvPr/>
        </p:nvGrpSpPr>
        <p:grpSpPr>
          <a:xfrm>
            <a:off x="5545137" y="4257675"/>
            <a:ext cx="795338" cy="733424"/>
            <a:chOff x="3493" y="2682"/>
            <a:chExt cx="501" cy="462"/>
          </a:xfrm>
        </p:grpSpPr>
        <p:sp>
          <p:nvSpPr>
            <p:cNvPr id="338" name="Google Shape;338;p26"/>
            <p:cNvSpPr/>
            <p:nvPr/>
          </p:nvSpPr>
          <p:spPr>
            <a:xfrm>
              <a:off x="3493" y="2682"/>
              <a:ext cx="501" cy="462"/>
            </a:xfrm>
            <a:prstGeom prst="roundRect">
              <a:avLst>
                <a:gd fmla="val 2711" name="adj"/>
              </a:avLst>
            </a:prstGeom>
            <a:blipFill rotWithShape="1">
              <a:blip r:embed="rId3">
                <a:alphaModFix/>
              </a:blip>
              <a:stretch>
                <a:fillRect b="0" l="0" r="0" t="0"/>
              </a:stretch>
            </a:blipFill>
            <a:ln cap="flat" cmpd="sng" w="12600">
              <a:solidFill>
                <a:srgbClr val="FF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39" name="Google Shape;339;p26"/>
            <p:cNvSpPr/>
            <p:nvPr/>
          </p:nvSpPr>
          <p:spPr>
            <a:xfrm>
              <a:off x="3512" y="2701"/>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rgbClr val="FF8000"/>
                </a:buClr>
                <a:buSzPts val="2400"/>
                <a:buFont typeface="Times New Roman"/>
                <a:buNone/>
              </a:pPr>
              <a:r>
                <a:rPr b="1" i="0" lang="en-US" sz="2400" u="none">
                  <a:solidFill>
                    <a:srgbClr val="FF8000"/>
                  </a:solidFill>
                  <a:latin typeface="Times New Roman"/>
                  <a:ea typeface="Times New Roman"/>
                  <a:cs typeface="Times New Roman"/>
                  <a:sym typeface="Times New Roman"/>
                </a:rPr>
                <a:t>42</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500"/>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500"/>
                                        <p:tgtEl>
                                          <p:spTgt spid="3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cxnSp>
        <p:nvCxnSpPr>
          <p:cNvPr id="344" name="Google Shape;344;p27"/>
          <p:cNvCxnSpPr/>
          <p:nvPr/>
        </p:nvCxnSpPr>
        <p:spPr>
          <a:xfrm>
            <a:off x="5181600" y="3886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345" name="Google Shape;345;p27"/>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Adding a Node to a Heap</a:t>
            </a:r>
            <a:endParaRPr/>
          </a:p>
        </p:txBody>
      </p:sp>
      <p:sp>
        <p:nvSpPr>
          <p:cNvPr id="346" name="Google Shape;346;p27"/>
          <p:cNvSpPr txBox="1"/>
          <p:nvPr>
            <p:ph idx="1" type="body"/>
          </p:nvPr>
        </p:nvSpPr>
        <p:spPr>
          <a:xfrm>
            <a:off x="685800" y="1981200"/>
            <a:ext cx="3565525" cy="3717925"/>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Put the new node in the next available spot.</a:t>
            </a:r>
            <a:endParaRPr/>
          </a:p>
          <a:p>
            <a:pPr indent="-287337" lvl="0" marL="287337" rtl="0" algn="l">
              <a:lnSpc>
                <a:spcPct val="100000"/>
              </a:lnSpc>
              <a:spcBef>
                <a:spcPts val="60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Push the new node upward, swapping with its parent until the new node reaches an acceptable location.</a:t>
            </a:r>
            <a:endParaRPr/>
          </a:p>
        </p:txBody>
      </p:sp>
      <p:cxnSp>
        <p:nvCxnSpPr>
          <p:cNvPr id="347" name="Google Shape;347;p27"/>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48" name="Google Shape;348;p27"/>
          <p:cNvGrpSpPr/>
          <p:nvPr/>
        </p:nvGrpSpPr>
        <p:grpSpPr>
          <a:xfrm>
            <a:off x="3917950" y="4254500"/>
            <a:ext cx="795338" cy="733424"/>
            <a:chOff x="2468" y="2680"/>
            <a:chExt cx="501" cy="462"/>
          </a:xfrm>
        </p:grpSpPr>
        <p:sp>
          <p:nvSpPr>
            <p:cNvPr id="349" name="Google Shape;349;p27"/>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50" name="Google Shape;350;p27"/>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351" name="Google Shape;351;p27"/>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52" name="Google Shape;352;p27"/>
          <p:cNvGrpSpPr/>
          <p:nvPr/>
        </p:nvGrpSpPr>
        <p:grpSpPr>
          <a:xfrm>
            <a:off x="8061325" y="3313112"/>
            <a:ext cx="795338" cy="733424"/>
            <a:chOff x="5078" y="2087"/>
            <a:chExt cx="501" cy="462"/>
          </a:xfrm>
        </p:grpSpPr>
        <p:sp>
          <p:nvSpPr>
            <p:cNvPr id="353" name="Google Shape;353;p27"/>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54" name="Google Shape;354;p27"/>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355" name="Google Shape;355;p27"/>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56" name="Google Shape;356;p27"/>
          <p:cNvGrpSpPr/>
          <p:nvPr/>
        </p:nvGrpSpPr>
        <p:grpSpPr>
          <a:xfrm>
            <a:off x="6892925" y="3313112"/>
            <a:ext cx="795338" cy="733424"/>
            <a:chOff x="4342" y="2087"/>
            <a:chExt cx="501" cy="462"/>
          </a:xfrm>
        </p:grpSpPr>
        <p:sp>
          <p:nvSpPr>
            <p:cNvPr id="357" name="Google Shape;357;p27"/>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58" name="Google Shape;358;p27"/>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359" name="Google Shape;359;p27"/>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60" name="Google Shape;360;p27"/>
          <p:cNvGrpSpPr/>
          <p:nvPr/>
        </p:nvGrpSpPr>
        <p:grpSpPr>
          <a:xfrm>
            <a:off x="5880100" y="3313112"/>
            <a:ext cx="795338" cy="733424"/>
            <a:chOff x="3704" y="2087"/>
            <a:chExt cx="501" cy="462"/>
          </a:xfrm>
        </p:grpSpPr>
        <p:sp>
          <p:nvSpPr>
            <p:cNvPr id="361" name="Google Shape;361;p27"/>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62" name="Google Shape;362;p27"/>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363" name="Google Shape;363;p27"/>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64" name="Google Shape;364;p27"/>
          <p:cNvGrpSpPr/>
          <p:nvPr/>
        </p:nvGrpSpPr>
        <p:grpSpPr>
          <a:xfrm>
            <a:off x="4679950" y="3313112"/>
            <a:ext cx="795338" cy="733424"/>
            <a:chOff x="2948" y="2087"/>
            <a:chExt cx="501" cy="462"/>
          </a:xfrm>
        </p:grpSpPr>
        <p:sp>
          <p:nvSpPr>
            <p:cNvPr id="365" name="Google Shape;365;p27"/>
            <p:cNvSpPr/>
            <p:nvPr/>
          </p:nvSpPr>
          <p:spPr>
            <a:xfrm>
              <a:off x="2948" y="2087"/>
              <a:ext cx="501" cy="462"/>
            </a:xfrm>
            <a:prstGeom prst="roundRect">
              <a:avLst>
                <a:gd fmla="val 2711" name="adj"/>
              </a:avLst>
            </a:prstGeom>
            <a:blipFill rotWithShape="1">
              <a:blip r:embed="rId3">
                <a:alphaModFix/>
              </a:blip>
              <a:stretch>
                <a:fillRect b="0" l="0" r="0" t="0"/>
              </a:stretch>
            </a:blipFill>
            <a:ln cap="flat" cmpd="sng" w="12600">
              <a:solidFill>
                <a:srgbClr val="FF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66" name="Google Shape;366;p27"/>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rgbClr val="FF8000"/>
                </a:buClr>
                <a:buSzPts val="2400"/>
                <a:buFont typeface="Times New Roman"/>
                <a:buNone/>
              </a:pPr>
              <a:r>
                <a:rPr b="1" i="0" lang="en-US" sz="2400" u="none">
                  <a:solidFill>
                    <a:srgbClr val="FF8000"/>
                  </a:solidFill>
                  <a:latin typeface="Times New Roman"/>
                  <a:ea typeface="Times New Roman"/>
                  <a:cs typeface="Times New Roman"/>
                  <a:sym typeface="Times New Roman"/>
                </a:rPr>
                <a:t>42</a:t>
              </a:r>
              <a:endParaRPr/>
            </a:p>
          </p:txBody>
        </p:sp>
      </p:grpSp>
      <p:cxnSp>
        <p:nvCxnSpPr>
          <p:cNvPr id="367" name="Google Shape;367;p27"/>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68" name="Google Shape;368;p27"/>
          <p:cNvGrpSpPr/>
          <p:nvPr/>
        </p:nvGrpSpPr>
        <p:grpSpPr>
          <a:xfrm>
            <a:off x="7437437" y="2398712"/>
            <a:ext cx="795338" cy="733424"/>
            <a:chOff x="4685" y="1511"/>
            <a:chExt cx="501" cy="462"/>
          </a:xfrm>
        </p:grpSpPr>
        <p:sp>
          <p:nvSpPr>
            <p:cNvPr id="369" name="Google Shape;369;p27"/>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70" name="Google Shape;370;p27"/>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371" name="Google Shape;371;p27"/>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72" name="Google Shape;372;p27"/>
          <p:cNvGrpSpPr/>
          <p:nvPr/>
        </p:nvGrpSpPr>
        <p:grpSpPr>
          <a:xfrm>
            <a:off x="6376987" y="1331912"/>
            <a:ext cx="795337" cy="733424"/>
            <a:chOff x="4017" y="839"/>
            <a:chExt cx="501" cy="462"/>
          </a:xfrm>
        </p:grpSpPr>
        <p:sp>
          <p:nvSpPr>
            <p:cNvPr id="373" name="Google Shape;373;p27"/>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74" name="Google Shape;374;p27"/>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45</a:t>
              </a:r>
              <a:endParaRPr/>
            </a:p>
          </p:txBody>
        </p:sp>
      </p:grpSp>
      <p:grpSp>
        <p:nvGrpSpPr>
          <p:cNvPr id="375" name="Google Shape;375;p27"/>
          <p:cNvGrpSpPr/>
          <p:nvPr/>
        </p:nvGrpSpPr>
        <p:grpSpPr>
          <a:xfrm>
            <a:off x="5273675" y="2398712"/>
            <a:ext cx="795337" cy="733424"/>
            <a:chOff x="3322" y="1511"/>
            <a:chExt cx="501" cy="462"/>
          </a:xfrm>
        </p:grpSpPr>
        <p:sp>
          <p:nvSpPr>
            <p:cNvPr id="376" name="Google Shape;376;p27"/>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77" name="Google Shape;377;p27"/>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35</a:t>
              </a:r>
              <a:endParaRPr/>
            </a:p>
          </p:txBody>
        </p:sp>
      </p:grpSp>
      <p:grpSp>
        <p:nvGrpSpPr>
          <p:cNvPr id="378" name="Google Shape;378;p27"/>
          <p:cNvGrpSpPr/>
          <p:nvPr/>
        </p:nvGrpSpPr>
        <p:grpSpPr>
          <a:xfrm>
            <a:off x="5545137" y="4257675"/>
            <a:ext cx="795338" cy="733424"/>
            <a:chOff x="3493" y="2682"/>
            <a:chExt cx="501" cy="462"/>
          </a:xfrm>
        </p:grpSpPr>
        <p:sp>
          <p:nvSpPr>
            <p:cNvPr id="379" name="Google Shape;379;p27"/>
            <p:cNvSpPr/>
            <p:nvPr/>
          </p:nvSpPr>
          <p:spPr>
            <a:xfrm>
              <a:off x="3493" y="2682"/>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80" name="Google Shape;380;p27"/>
            <p:cNvSpPr/>
            <p:nvPr/>
          </p:nvSpPr>
          <p:spPr>
            <a:xfrm>
              <a:off x="3512" y="2701"/>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cxnSp>
        <p:nvCxnSpPr>
          <p:cNvPr id="385" name="Google Shape;385;p28"/>
          <p:cNvCxnSpPr/>
          <p:nvPr/>
        </p:nvCxnSpPr>
        <p:spPr>
          <a:xfrm>
            <a:off x="5181600" y="3886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386" name="Google Shape;386;p28"/>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Adding a Node to a Heap</a:t>
            </a:r>
            <a:endParaRPr/>
          </a:p>
        </p:txBody>
      </p:sp>
      <p:sp>
        <p:nvSpPr>
          <p:cNvPr id="387" name="Google Shape;387;p28"/>
          <p:cNvSpPr txBox="1"/>
          <p:nvPr>
            <p:ph idx="1" type="body"/>
          </p:nvPr>
        </p:nvSpPr>
        <p:spPr>
          <a:xfrm>
            <a:off x="685800" y="1981200"/>
            <a:ext cx="3565525" cy="3717925"/>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Put the new node in the next available spot.</a:t>
            </a:r>
            <a:endParaRPr/>
          </a:p>
          <a:p>
            <a:pPr indent="-287337" lvl="0" marL="287337" rtl="0" algn="l">
              <a:lnSpc>
                <a:spcPct val="100000"/>
              </a:lnSpc>
              <a:spcBef>
                <a:spcPts val="60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Push the new node upward, swapping with its parent until the new node reaches an acceptable location.</a:t>
            </a:r>
            <a:endParaRPr/>
          </a:p>
        </p:txBody>
      </p:sp>
      <p:cxnSp>
        <p:nvCxnSpPr>
          <p:cNvPr id="388" name="Google Shape;388;p28"/>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89" name="Google Shape;389;p28"/>
          <p:cNvGrpSpPr/>
          <p:nvPr/>
        </p:nvGrpSpPr>
        <p:grpSpPr>
          <a:xfrm>
            <a:off x="3917950" y="4254500"/>
            <a:ext cx="795338" cy="733424"/>
            <a:chOff x="2468" y="2680"/>
            <a:chExt cx="501" cy="462"/>
          </a:xfrm>
        </p:grpSpPr>
        <p:sp>
          <p:nvSpPr>
            <p:cNvPr id="390" name="Google Shape;390;p28"/>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91" name="Google Shape;391;p28"/>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392" name="Google Shape;392;p28"/>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93" name="Google Shape;393;p28"/>
          <p:cNvGrpSpPr/>
          <p:nvPr/>
        </p:nvGrpSpPr>
        <p:grpSpPr>
          <a:xfrm>
            <a:off x="8061325" y="3313112"/>
            <a:ext cx="795338" cy="733424"/>
            <a:chOff x="5078" y="2087"/>
            <a:chExt cx="501" cy="462"/>
          </a:xfrm>
        </p:grpSpPr>
        <p:sp>
          <p:nvSpPr>
            <p:cNvPr id="394" name="Google Shape;394;p28"/>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95" name="Google Shape;395;p28"/>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396" name="Google Shape;396;p28"/>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397" name="Google Shape;397;p28"/>
          <p:cNvGrpSpPr/>
          <p:nvPr/>
        </p:nvGrpSpPr>
        <p:grpSpPr>
          <a:xfrm>
            <a:off x="6892925" y="3313112"/>
            <a:ext cx="795338" cy="733424"/>
            <a:chOff x="4342" y="2087"/>
            <a:chExt cx="501" cy="462"/>
          </a:xfrm>
        </p:grpSpPr>
        <p:sp>
          <p:nvSpPr>
            <p:cNvPr id="398" name="Google Shape;398;p28"/>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399" name="Google Shape;399;p28"/>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400" name="Google Shape;400;p28"/>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01" name="Google Shape;401;p28"/>
          <p:cNvGrpSpPr/>
          <p:nvPr/>
        </p:nvGrpSpPr>
        <p:grpSpPr>
          <a:xfrm>
            <a:off x="5880100" y="3313112"/>
            <a:ext cx="795338" cy="733424"/>
            <a:chOff x="3704" y="2087"/>
            <a:chExt cx="501" cy="462"/>
          </a:xfrm>
        </p:grpSpPr>
        <p:sp>
          <p:nvSpPr>
            <p:cNvPr id="402" name="Google Shape;402;p28"/>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03" name="Google Shape;403;p28"/>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404" name="Google Shape;404;p28"/>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05" name="Google Shape;405;p28"/>
          <p:cNvGrpSpPr/>
          <p:nvPr/>
        </p:nvGrpSpPr>
        <p:grpSpPr>
          <a:xfrm>
            <a:off x="4679950" y="3313112"/>
            <a:ext cx="795338" cy="733424"/>
            <a:chOff x="2948" y="2087"/>
            <a:chExt cx="501" cy="462"/>
          </a:xfrm>
        </p:grpSpPr>
        <p:sp>
          <p:nvSpPr>
            <p:cNvPr id="406" name="Google Shape;406;p28"/>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07" name="Google Shape;407;p28"/>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cxnSp>
        <p:nvCxnSpPr>
          <p:cNvPr id="408" name="Google Shape;408;p28"/>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09" name="Google Shape;409;p28"/>
          <p:cNvGrpSpPr/>
          <p:nvPr/>
        </p:nvGrpSpPr>
        <p:grpSpPr>
          <a:xfrm>
            <a:off x="7437437" y="2398712"/>
            <a:ext cx="795338" cy="733424"/>
            <a:chOff x="4685" y="1511"/>
            <a:chExt cx="501" cy="462"/>
          </a:xfrm>
        </p:grpSpPr>
        <p:sp>
          <p:nvSpPr>
            <p:cNvPr id="410" name="Google Shape;410;p28"/>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11" name="Google Shape;411;p28"/>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412" name="Google Shape;412;p28"/>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13" name="Google Shape;413;p28"/>
          <p:cNvGrpSpPr/>
          <p:nvPr/>
        </p:nvGrpSpPr>
        <p:grpSpPr>
          <a:xfrm>
            <a:off x="6376987" y="1331912"/>
            <a:ext cx="795337" cy="733424"/>
            <a:chOff x="4017" y="839"/>
            <a:chExt cx="501" cy="462"/>
          </a:xfrm>
        </p:grpSpPr>
        <p:sp>
          <p:nvSpPr>
            <p:cNvPr id="414" name="Google Shape;414;p28"/>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15" name="Google Shape;415;p28"/>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45</a:t>
              </a:r>
              <a:endParaRPr/>
            </a:p>
          </p:txBody>
        </p:sp>
      </p:grpSp>
      <p:grpSp>
        <p:nvGrpSpPr>
          <p:cNvPr id="416" name="Google Shape;416;p28"/>
          <p:cNvGrpSpPr/>
          <p:nvPr/>
        </p:nvGrpSpPr>
        <p:grpSpPr>
          <a:xfrm>
            <a:off x="5273675" y="2398712"/>
            <a:ext cx="795337" cy="733424"/>
            <a:chOff x="3322" y="1511"/>
            <a:chExt cx="501" cy="462"/>
          </a:xfrm>
        </p:grpSpPr>
        <p:sp>
          <p:nvSpPr>
            <p:cNvPr id="417" name="Google Shape;417;p28"/>
            <p:cNvSpPr/>
            <p:nvPr/>
          </p:nvSpPr>
          <p:spPr>
            <a:xfrm>
              <a:off x="3322" y="1511"/>
              <a:ext cx="501" cy="462"/>
            </a:xfrm>
            <a:prstGeom prst="roundRect">
              <a:avLst>
                <a:gd fmla="val 2711" name="adj"/>
              </a:avLst>
            </a:prstGeom>
            <a:blipFill rotWithShape="1">
              <a:blip r:embed="rId3">
                <a:alphaModFix/>
              </a:blip>
              <a:stretch>
                <a:fillRect b="0" l="0" r="0" t="0"/>
              </a:stretch>
            </a:blipFill>
            <a:ln cap="flat" cmpd="sng" w="12600">
              <a:solidFill>
                <a:srgbClr val="FF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18" name="Google Shape;418;p28"/>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rgbClr val="FF8000"/>
                </a:buClr>
                <a:buSzPts val="2400"/>
                <a:buFont typeface="Times New Roman"/>
                <a:buNone/>
              </a:pPr>
              <a:r>
                <a:rPr b="1" i="0" lang="en-US" sz="2400" u="none">
                  <a:solidFill>
                    <a:srgbClr val="FF8000"/>
                  </a:solidFill>
                  <a:latin typeface="Times New Roman"/>
                  <a:ea typeface="Times New Roman"/>
                  <a:cs typeface="Times New Roman"/>
                  <a:sym typeface="Times New Roman"/>
                </a:rPr>
                <a:t>42</a:t>
              </a:r>
              <a:endParaRPr/>
            </a:p>
          </p:txBody>
        </p:sp>
      </p:grpSp>
      <p:grpSp>
        <p:nvGrpSpPr>
          <p:cNvPr id="419" name="Google Shape;419;p28"/>
          <p:cNvGrpSpPr/>
          <p:nvPr/>
        </p:nvGrpSpPr>
        <p:grpSpPr>
          <a:xfrm>
            <a:off x="5545137" y="4257675"/>
            <a:ext cx="795338" cy="733424"/>
            <a:chOff x="3493" y="2682"/>
            <a:chExt cx="501" cy="462"/>
          </a:xfrm>
        </p:grpSpPr>
        <p:sp>
          <p:nvSpPr>
            <p:cNvPr id="420" name="Google Shape;420;p28"/>
            <p:cNvSpPr/>
            <p:nvPr/>
          </p:nvSpPr>
          <p:spPr>
            <a:xfrm>
              <a:off x="3493" y="2682"/>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21" name="Google Shape;421;p28"/>
            <p:cNvSpPr/>
            <p:nvPr/>
          </p:nvSpPr>
          <p:spPr>
            <a:xfrm>
              <a:off x="3512" y="2701"/>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cxnSp>
        <p:nvCxnSpPr>
          <p:cNvPr id="426" name="Google Shape;426;p29"/>
          <p:cNvCxnSpPr/>
          <p:nvPr/>
        </p:nvCxnSpPr>
        <p:spPr>
          <a:xfrm>
            <a:off x="5181600" y="3886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427" name="Google Shape;427;p29"/>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Adding a Node to a Heap</a:t>
            </a:r>
            <a:endParaRPr/>
          </a:p>
        </p:txBody>
      </p:sp>
      <p:sp>
        <p:nvSpPr>
          <p:cNvPr id="428" name="Google Shape;428;p29"/>
          <p:cNvSpPr txBox="1"/>
          <p:nvPr>
            <p:ph idx="1" type="body"/>
          </p:nvPr>
        </p:nvSpPr>
        <p:spPr>
          <a:xfrm>
            <a:off x="685800" y="1981200"/>
            <a:ext cx="3565525" cy="3475037"/>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FF00"/>
              </a:buClr>
              <a:buSzPts val="1800"/>
              <a:buFont typeface="Noto Sans Symbols"/>
              <a:buChar char="❑"/>
            </a:pPr>
            <a:r>
              <a:rPr b="0" i="0" lang="en-US" sz="2400" u="none">
                <a:solidFill>
                  <a:srgbClr val="E0E0E0"/>
                </a:solidFill>
                <a:latin typeface="Times New Roman"/>
                <a:ea typeface="Times New Roman"/>
                <a:cs typeface="Times New Roman"/>
                <a:sym typeface="Times New Roman"/>
              </a:rPr>
              <a:t>The parent has a  key that is &gt;= new node, or</a:t>
            </a:r>
            <a:endParaRPr/>
          </a:p>
          <a:p>
            <a:pPr indent="-287337" lvl="0" marL="287337" rtl="0" algn="l">
              <a:lnSpc>
                <a:spcPct val="100000"/>
              </a:lnSpc>
              <a:spcBef>
                <a:spcPts val="600"/>
              </a:spcBef>
              <a:spcAft>
                <a:spcPts val="0"/>
              </a:spcAft>
              <a:buClr>
                <a:srgbClr val="00FF00"/>
              </a:buClr>
              <a:buSzPts val="1800"/>
              <a:buFont typeface="Noto Sans Symbols"/>
              <a:buChar char="❑"/>
            </a:pPr>
            <a:r>
              <a:rPr b="0" i="0" lang="en-US" sz="2400" u="none">
                <a:solidFill>
                  <a:srgbClr val="E0E0E0"/>
                </a:solidFill>
                <a:latin typeface="Times New Roman"/>
                <a:ea typeface="Times New Roman"/>
                <a:cs typeface="Times New Roman"/>
                <a:sym typeface="Times New Roman"/>
              </a:rPr>
              <a:t>The node reaches the root.</a:t>
            </a:r>
            <a:endParaRPr/>
          </a:p>
          <a:p>
            <a:pPr indent="-287337" lvl="0" marL="287337" rtl="0" algn="l">
              <a:lnSpc>
                <a:spcPct val="100000"/>
              </a:lnSpc>
              <a:spcBef>
                <a:spcPts val="600"/>
              </a:spcBef>
              <a:spcAft>
                <a:spcPts val="0"/>
              </a:spcAft>
              <a:buClr>
                <a:srgbClr val="00FF00"/>
              </a:buClr>
              <a:buSzPts val="1800"/>
              <a:buFont typeface="Noto Sans Symbols"/>
              <a:buChar char="❑"/>
            </a:pPr>
            <a:r>
              <a:rPr b="0" i="0" lang="en-US" sz="2400" u="none">
                <a:solidFill>
                  <a:srgbClr val="E0E0E0"/>
                </a:solidFill>
                <a:latin typeface="Times New Roman"/>
                <a:ea typeface="Times New Roman"/>
                <a:cs typeface="Times New Roman"/>
                <a:sym typeface="Times New Roman"/>
              </a:rPr>
              <a:t>The process of pushing the new node upward       is called                       </a:t>
            </a:r>
            <a:r>
              <a:rPr b="1" i="0" lang="en-US" sz="2400" u="sng">
                <a:solidFill>
                  <a:srgbClr val="FF8000"/>
                </a:solidFill>
                <a:latin typeface="Times New Roman"/>
                <a:ea typeface="Times New Roman"/>
                <a:cs typeface="Times New Roman"/>
                <a:sym typeface="Times New Roman"/>
              </a:rPr>
              <a:t>reheapification</a:t>
            </a:r>
            <a:r>
              <a:rPr b="0" i="0" lang="en-US" sz="2400" u="none">
                <a:solidFill>
                  <a:srgbClr val="FF8000"/>
                </a:solidFill>
                <a:latin typeface="Times New Roman"/>
                <a:ea typeface="Times New Roman"/>
                <a:cs typeface="Times New Roman"/>
                <a:sym typeface="Times New Roman"/>
              </a:rPr>
              <a:t>          </a:t>
            </a:r>
            <a:r>
              <a:rPr b="1" i="0" lang="en-US" sz="2400" u="sng">
                <a:solidFill>
                  <a:srgbClr val="FF8000"/>
                </a:solidFill>
                <a:latin typeface="Times New Roman"/>
                <a:ea typeface="Times New Roman"/>
                <a:cs typeface="Times New Roman"/>
                <a:sym typeface="Times New Roman"/>
              </a:rPr>
              <a:t>upward</a:t>
            </a:r>
            <a:r>
              <a:rPr b="0" i="0" lang="en-US" sz="2400" u="none">
                <a:solidFill>
                  <a:srgbClr val="E0E0E0"/>
                </a:solidFill>
                <a:latin typeface="Times New Roman"/>
                <a:ea typeface="Times New Roman"/>
                <a:cs typeface="Times New Roman"/>
                <a:sym typeface="Times New Roman"/>
              </a:rPr>
              <a:t>.</a:t>
            </a:r>
            <a:endParaRPr/>
          </a:p>
        </p:txBody>
      </p:sp>
      <p:cxnSp>
        <p:nvCxnSpPr>
          <p:cNvPr id="429" name="Google Shape;429;p29"/>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30" name="Google Shape;430;p29"/>
          <p:cNvGrpSpPr/>
          <p:nvPr/>
        </p:nvGrpSpPr>
        <p:grpSpPr>
          <a:xfrm>
            <a:off x="3917950" y="4254500"/>
            <a:ext cx="795338" cy="733424"/>
            <a:chOff x="2468" y="2680"/>
            <a:chExt cx="501" cy="462"/>
          </a:xfrm>
        </p:grpSpPr>
        <p:sp>
          <p:nvSpPr>
            <p:cNvPr id="431" name="Google Shape;431;p29"/>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32" name="Google Shape;432;p29"/>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433" name="Google Shape;433;p29"/>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34" name="Google Shape;434;p29"/>
          <p:cNvGrpSpPr/>
          <p:nvPr/>
        </p:nvGrpSpPr>
        <p:grpSpPr>
          <a:xfrm>
            <a:off x="8061325" y="3313112"/>
            <a:ext cx="795338" cy="733424"/>
            <a:chOff x="5078" y="2087"/>
            <a:chExt cx="501" cy="462"/>
          </a:xfrm>
        </p:grpSpPr>
        <p:sp>
          <p:nvSpPr>
            <p:cNvPr id="435" name="Google Shape;435;p29"/>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36" name="Google Shape;436;p29"/>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437" name="Google Shape;437;p29"/>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38" name="Google Shape;438;p29"/>
          <p:cNvGrpSpPr/>
          <p:nvPr/>
        </p:nvGrpSpPr>
        <p:grpSpPr>
          <a:xfrm>
            <a:off x="6892925" y="3313112"/>
            <a:ext cx="795338" cy="733424"/>
            <a:chOff x="4342" y="2087"/>
            <a:chExt cx="501" cy="462"/>
          </a:xfrm>
        </p:grpSpPr>
        <p:sp>
          <p:nvSpPr>
            <p:cNvPr id="439" name="Google Shape;439;p29"/>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40" name="Google Shape;440;p29"/>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441" name="Google Shape;441;p29"/>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42" name="Google Shape;442;p29"/>
          <p:cNvGrpSpPr/>
          <p:nvPr/>
        </p:nvGrpSpPr>
        <p:grpSpPr>
          <a:xfrm>
            <a:off x="5880100" y="3313112"/>
            <a:ext cx="795338" cy="733424"/>
            <a:chOff x="3704" y="2087"/>
            <a:chExt cx="501" cy="462"/>
          </a:xfrm>
        </p:grpSpPr>
        <p:sp>
          <p:nvSpPr>
            <p:cNvPr id="443" name="Google Shape;443;p29"/>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44" name="Google Shape;444;p29"/>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445" name="Google Shape;445;p29"/>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46" name="Google Shape;446;p29"/>
          <p:cNvGrpSpPr/>
          <p:nvPr/>
        </p:nvGrpSpPr>
        <p:grpSpPr>
          <a:xfrm>
            <a:off x="4679950" y="3313112"/>
            <a:ext cx="795338" cy="733424"/>
            <a:chOff x="2948" y="2087"/>
            <a:chExt cx="501" cy="462"/>
          </a:xfrm>
        </p:grpSpPr>
        <p:sp>
          <p:nvSpPr>
            <p:cNvPr id="447" name="Google Shape;447;p29"/>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48" name="Google Shape;448;p29"/>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cxnSp>
        <p:nvCxnSpPr>
          <p:cNvPr id="449" name="Google Shape;449;p29"/>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50" name="Google Shape;450;p29"/>
          <p:cNvGrpSpPr/>
          <p:nvPr/>
        </p:nvGrpSpPr>
        <p:grpSpPr>
          <a:xfrm>
            <a:off x="7437437" y="2398712"/>
            <a:ext cx="795338" cy="733424"/>
            <a:chOff x="4685" y="1511"/>
            <a:chExt cx="501" cy="462"/>
          </a:xfrm>
        </p:grpSpPr>
        <p:sp>
          <p:nvSpPr>
            <p:cNvPr id="451" name="Google Shape;451;p29"/>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52" name="Google Shape;452;p29"/>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453" name="Google Shape;453;p29"/>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54" name="Google Shape;454;p29"/>
          <p:cNvGrpSpPr/>
          <p:nvPr/>
        </p:nvGrpSpPr>
        <p:grpSpPr>
          <a:xfrm>
            <a:off x="6376987" y="1331912"/>
            <a:ext cx="795337" cy="733424"/>
            <a:chOff x="4017" y="839"/>
            <a:chExt cx="501" cy="462"/>
          </a:xfrm>
        </p:grpSpPr>
        <p:sp>
          <p:nvSpPr>
            <p:cNvPr id="455" name="Google Shape;455;p29"/>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56" name="Google Shape;456;p29"/>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45</a:t>
              </a:r>
              <a:endParaRPr/>
            </a:p>
          </p:txBody>
        </p:sp>
      </p:grpSp>
      <p:grpSp>
        <p:nvGrpSpPr>
          <p:cNvPr id="457" name="Google Shape;457;p29"/>
          <p:cNvGrpSpPr/>
          <p:nvPr/>
        </p:nvGrpSpPr>
        <p:grpSpPr>
          <a:xfrm>
            <a:off x="5273675" y="2398712"/>
            <a:ext cx="795337" cy="733424"/>
            <a:chOff x="3322" y="1511"/>
            <a:chExt cx="501" cy="462"/>
          </a:xfrm>
        </p:grpSpPr>
        <p:sp>
          <p:nvSpPr>
            <p:cNvPr id="458" name="Google Shape;458;p29"/>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59" name="Google Shape;459;p29"/>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460" name="Google Shape;460;p29"/>
          <p:cNvGrpSpPr/>
          <p:nvPr/>
        </p:nvGrpSpPr>
        <p:grpSpPr>
          <a:xfrm>
            <a:off x="5545137" y="4257675"/>
            <a:ext cx="795338" cy="733424"/>
            <a:chOff x="3493" y="2682"/>
            <a:chExt cx="501" cy="462"/>
          </a:xfrm>
        </p:grpSpPr>
        <p:sp>
          <p:nvSpPr>
            <p:cNvPr id="461" name="Google Shape;461;p29"/>
            <p:cNvSpPr/>
            <p:nvPr/>
          </p:nvSpPr>
          <p:spPr>
            <a:xfrm>
              <a:off x="3493" y="2682"/>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62" name="Google Shape;462;p29"/>
            <p:cNvSpPr/>
            <p:nvPr/>
          </p:nvSpPr>
          <p:spPr>
            <a:xfrm>
              <a:off x="3512" y="2701"/>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0" st="0"/>
                                            </p:txEl>
                                          </p:spTgt>
                                        </p:tgtEl>
                                        <p:attrNameLst>
                                          <p:attrName>style.visibility</p:attrName>
                                        </p:attrNameLst>
                                      </p:cBhvr>
                                      <p:to>
                                        <p:strVal val="visible"/>
                                      </p:to>
                                    </p:set>
                                    <p:animEffect filter="fade" transition="in">
                                      <p:cBhvr>
                                        <p:cTn dur="500"/>
                                        <p:tgtEl>
                                          <p:spTgt spid="4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1" st="1"/>
                                            </p:txEl>
                                          </p:spTgt>
                                        </p:tgtEl>
                                        <p:attrNameLst>
                                          <p:attrName>style.visibility</p:attrName>
                                        </p:attrNameLst>
                                      </p:cBhvr>
                                      <p:to>
                                        <p:strVal val="visible"/>
                                      </p:to>
                                    </p:set>
                                    <p:animEffect filter="fade" transition="in">
                                      <p:cBhvr>
                                        <p:cTn dur="500"/>
                                        <p:tgtEl>
                                          <p:spTgt spid="4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xEl>
                                              <p:pRg end="2" st="2"/>
                                            </p:txEl>
                                          </p:spTgt>
                                        </p:tgtEl>
                                        <p:attrNameLst>
                                          <p:attrName>style.visibility</p:attrName>
                                        </p:attrNameLst>
                                      </p:cBhvr>
                                      <p:to>
                                        <p:strVal val="visible"/>
                                      </p:to>
                                    </p:set>
                                    <p:animEffect filter="fade" transition="in">
                                      <p:cBhvr>
                                        <p:cTn dur="500"/>
                                        <p:tgtEl>
                                          <p:spTgt spid="42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0"/>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Removing the Top of a Heap</a:t>
            </a:r>
            <a:endParaRPr/>
          </a:p>
        </p:txBody>
      </p:sp>
      <p:sp>
        <p:nvSpPr>
          <p:cNvPr id="468" name="Google Shape;468;p30"/>
          <p:cNvSpPr txBox="1"/>
          <p:nvPr>
            <p:ph idx="1" type="body"/>
          </p:nvPr>
        </p:nvSpPr>
        <p:spPr>
          <a:xfrm>
            <a:off x="685800" y="1981200"/>
            <a:ext cx="3565525" cy="3717925"/>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Move the last node onto the root.</a:t>
            </a:r>
            <a:endParaRPr/>
          </a:p>
        </p:txBody>
      </p:sp>
      <p:cxnSp>
        <p:nvCxnSpPr>
          <p:cNvPr id="469" name="Google Shape;469;p30"/>
          <p:cNvCxnSpPr/>
          <p:nvPr/>
        </p:nvCxnSpPr>
        <p:spPr>
          <a:xfrm>
            <a:off x="5181600" y="3886200"/>
            <a:ext cx="563562" cy="639762"/>
          </a:xfrm>
          <a:prstGeom prst="straightConnector1">
            <a:avLst/>
          </a:prstGeom>
          <a:noFill/>
          <a:ln cap="flat" cmpd="sng" w="12600">
            <a:solidFill>
              <a:srgbClr val="FF8000"/>
            </a:solidFill>
            <a:prstDash val="solid"/>
            <a:miter lim="800000"/>
            <a:headEnd len="med" w="med" type="none"/>
            <a:tailEnd len="med" w="med" type="none"/>
          </a:ln>
        </p:spPr>
      </p:cxnSp>
      <p:cxnSp>
        <p:nvCxnSpPr>
          <p:cNvPr id="470" name="Google Shape;470;p30"/>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71" name="Google Shape;471;p30"/>
          <p:cNvGrpSpPr/>
          <p:nvPr/>
        </p:nvGrpSpPr>
        <p:grpSpPr>
          <a:xfrm>
            <a:off x="3917950" y="4254500"/>
            <a:ext cx="795338" cy="733424"/>
            <a:chOff x="2468" y="2680"/>
            <a:chExt cx="501" cy="462"/>
          </a:xfrm>
        </p:grpSpPr>
        <p:sp>
          <p:nvSpPr>
            <p:cNvPr id="472" name="Google Shape;472;p30"/>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73" name="Google Shape;473;p30"/>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474" name="Google Shape;474;p30"/>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75" name="Google Shape;475;p30"/>
          <p:cNvGrpSpPr/>
          <p:nvPr/>
        </p:nvGrpSpPr>
        <p:grpSpPr>
          <a:xfrm>
            <a:off x="8061325" y="3313112"/>
            <a:ext cx="795338" cy="733424"/>
            <a:chOff x="5078" y="2087"/>
            <a:chExt cx="501" cy="462"/>
          </a:xfrm>
        </p:grpSpPr>
        <p:sp>
          <p:nvSpPr>
            <p:cNvPr id="476" name="Google Shape;476;p30"/>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77" name="Google Shape;477;p30"/>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478" name="Google Shape;478;p30"/>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79" name="Google Shape;479;p30"/>
          <p:cNvGrpSpPr/>
          <p:nvPr/>
        </p:nvGrpSpPr>
        <p:grpSpPr>
          <a:xfrm>
            <a:off x="6892925" y="3313112"/>
            <a:ext cx="795338" cy="733424"/>
            <a:chOff x="4342" y="2087"/>
            <a:chExt cx="501" cy="462"/>
          </a:xfrm>
        </p:grpSpPr>
        <p:sp>
          <p:nvSpPr>
            <p:cNvPr id="480" name="Google Shape;480;p30"/>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81" name="Google Shape;481;p30"/>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482" name="Google Shape;482;p30"/>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83" name="Google Shape;483;p30"/>
          <p:cNvGrpSpPr/>
          <p:nvPr/>
        </p:nvGrpSpPr>
        <p:grpSpPr>
          <a:xfrm>
            <a:off x="5880100" y="3313112"/>
            <a:ext cx="795338" cy="733424"/>
            <a:chOff x="3704" y="2087"/>
            <a:chExt cx="501" cy="462"/>
          </a:xfrm>
        </p:grpSpPr>
        <p:sp>
          <p:nvSpPr>
            <p:cNvPr id="484" name="Google Shape;484;p30"/>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85" name="Google Shape;485;p30"/>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486" name="Google Shape;486;p30"/>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87" name="Google Shape;487;p30"/>
          <p:cNvGrpSpPr/>
          <p:nvPr/>
        </p:nvGrpSpPr>
        <p:grpSpPr>
          <a:xfrm>
            <a:off x="4679950" y="3313112"/>
            <a:ext cx="795338" cy="733424"/>
            <a:chOff x="2948" y="2087"/>
            <a:chExt cx="501" cy="462"/>
          </a:xfrm>
        </p:grpSpPr>
        <p:sp>
          <p:nvSpPr>
            <p:cNvPr id="488" name="Google Shape;488;p30"/>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89" name="Google Shape;489;p30"/>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cxnSp>
        <p:nvCxnSpPr>
          <p:cNvPr id="490" name="Google Shape;490;p30"/>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91" name="Google Shape;491;p30"/>
          <p:cNvGrpSpPr/>
          <p:nvPr/>
        </p:nvGrpSpPr>
        <p:grpSpPr>
          <a:xfrm>
            <a:off x="7437437" y="2398712"/>
            <a:ext cx="795338" cy="733424"/>
            <a:chOff x="4685" y="1511"/>
            <a:chExt cx="501" cy="462"/>
          </a:xfrm>
        </p:grpSpPr>
        <p:sp>
          <p:nvSpPr>
            <p:cNvPr id="492" name="Google Shape;492;p30"/>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93" name="Google Shape;493;p30"/>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494" name="Google Shape;494;p30"/>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495" name="Google Shape;495;p30"/>
          <p:cNvGrpSpPr/>
          <p:nvPr/>
        </p:nvGrpSpPr>
        <p:grpSpPr>
          <a:xfrm>
            <a:off x="6376987" y="1331912"/>
            <a:ext cx="795337" cy="733424"/>
            <a:chOff x="4017" y="839"/>
            <a:chExt cx="501" cy="462"/>
          </a:xfrm>
        </p:grpSpPr>
        <p:sp>
          <p:nvSpPr>
            <p:cNvPr id="496" name="Google Shape;496;p30"/>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497" name="Google Shape;497;p30"/>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45</a:t>
              </a:r>
              <a:endParaRPr/>
            </a:p>
          </p:txBody>
        </p:sp>
      </p:grpSp>
      <p:grpSp>
        <p:nvGrpSpPr>
          <p:cNvPr id="498" name="Google Shape;498;p30"/>
          <p:cNvGrpSpPr/>
          <p:nvPr/>
        </p:nvGrpSpPr>
        <p:grpSpPr>
          <a:xfrm>
            <a:off x="5273675" y="2398712"/>
            <a:ext cx="795337" cy="733424"/>
            <a:chOff x="3322" y="1511"/>
            <a:chExt cx="501" cy="462"/>
          </a:xfrm>
        </p:grpSpPr>
        <p:sp>
          <p:nvSpPr>
            <p:cNvPr id="499" name="Google Shape;499;p30"/>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00" name="Google Shape;500;p30"/>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501" name="Google Shape;501;p30"/>
          <p:cNvGrpSpPr/>
          <p:nvPr/>
        </p:nvGrpSpPr>
        <p:grpSpPr>
          <a:xfrm>
            <a:off x="5545137" y="4257675"/>
            <a:ext cx="795338" cy="733424"/>
            <a:chOff x="3493" y="2682"/>
            <a:chExt cx="501" cy="462"/>
          </a:xfrm>
        </p:grpSpPr>
        <p:sp>
          <p:nvSpPr>
            <p:cNvPr id="502" name="Google Shape;502;p30"/>
            <p:cNvSpPr/>
            <p:nvPr/>
          </p:nvSpPr>
          <p:spPr>
            <a:xfrm>
              <a:off x="3493" y="2682"/>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03" name="Google Shape;503;p30"/>
            <p:cNvSpPr/>
            <p:nvPr/>
          </p:nvSpPr>
          <p:spPr>
            <a:xfrm>
              <a:off x="3512" y="2701"/>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grpSp>
        <p:nvGrpSpPr>
          <p:cNvPr id="504" name="Google Shape;504;p30"/>
          <p:cNvGrpSpPr/>
          <p:nvPr/>
        </p:nvGrpSpPr>
        <p:grpSpPr>
          <a:xfrm>
            <a:off x="6126162" y="2301875"/>
            <a:ext cx="761999" cy="2133599"/>
            <a:chOff x="3859" y="1450"/>
            <a:chExt cx="480" cy="1344"/>
          </a:xfrm>
        </p:grpSpPr>
        <p:sp>
          <p:nvSpPr>
            <p:cNvPr id="505" name="Google Shape;505;p30"/>
            <p:cNvSpPr/>
            <p:nvPr/>
          </p:nvSpPr>
          <p:spPr>
            <a:xfrm>
              <a:off x="3859" y="1450"/>
              <a:ext cx="480" cy="1344"/>
            </a:xfrm>
            <a:prstGeom prst="roundRect">
              <a:avLst>
                <a:gd fmla="val 45" name="adj"/>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06" name="Google Shape;506;p30"/>
            <p:cNvSpPr/>
            <p:nvPr/>
          </p:nvSpPr>
          <p:spPr>
            <a:xfrm>
              <a:off x="3859" y="1450"/>
              <a:ext cx="480" cy="1344"/>
            </a:xfrm>
            <a:custGeom>
              <a:rect b="b" l="l" r="r" t="t"/>
              <a:pathLst>
                <a:path extrusionOk="0" h="5928" w="2118">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cap="flat" cmpd="sng" w="76300">
              <a:solidFill>
                <a:srgbClr val="FF8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1"/>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Removing the Top of a Heap</a:t>
            </a:r>
            <a:endParaRPr/>
          </a:p>
        </p:txBody>
      </p:sp>
      <p:sp>
        <p:nvSpPr>
          <p:cNvPr id="512" name="Google Shape;512;p31"/>
          <p:cNvSpPr txBox="1"/>
          <p:nvPr>
            <p:ph idx="1" type="body"/>
          </p:nvPr>
        </p:nvSpPr>
        <p:spPr>
          <a:xfrm>
            <a:off x="685800" y="1981200"/>
            <a:ext cx="3565525" cy="3717925"/>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Move the last node onto the root.</a:t>
            </a:r>
            <a:endParaRPr/>
          </a:p>
        </p:txBody>
      </p:sp>
      <p:cxnSp>
        <p:nvCxnSpPr>
          <p:cNvPr id="513" name="Google Shape;513;p31"/>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14" name="Google Shape;514;p31"/>
          <p:cNvGrpSpPr/>
          <p:nvPr/>
        </p:nvGrpSpPr>
        <p:grpSpPr>
          <a:xfrm>
            <a:off x="3917950" y="4254500"/>
            <a:ext cx="795338" cy="733424"/>
            <a:chOff x="2468" y="2680"/>
            <a:chExt cx="501" cy="462"/>
          </a:xfrm>
        </p:grpSpPr>
        <p:sp>
          <p:nvSpPr>
            <p:cNvPr id="515" name="Google Shape;515;p31"/>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16" name="Google Shape;516;p31"/>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517" name="Google Shape;517;p31"/>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18" name="Google Shape;518;p31"/>
          <p:cNvGrpSpPr/>
          <p:nvPr/>
        </p:nvGrpSpPr>
        <p:grpSpPr>
          <a:xfrm>
            <a:off x="8061325" y="3313112"/>
            <a:ext cx="795338" cy="733424"/>
            <a:chOff x="5078" y="2087"/>
            <a:chExt cx="501" cy="462"/>
          </a:xfrm>
        </p:grpSpPr>
        <p:sp>
          <p:nvSpPr>
            <p:cNvPr id="519" name="Google Shape;519;p31"/>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20" name="Google Shape;520;p31"/>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521" name="Google Shape;521;p31"/>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22" name="Google Shape;522;p31"/>
          <p:cNvGrpSpPr/>
          <p:nvPr/>
        </p:nvGrpSpPr>
        <p:grpSpPr>
          <a:xfrm>
            <a:off x="6892925" y="3313112"/>
            <a:ext cx="795338" cy="733424"/>
            <a:chOff x="4342" y="2087"/>
            <a:chExt cx="501" cy="462"/>
          </a:xfrm>
        </p:grpSpPr>
        <p:sp>
          <p:nvSpPr>
            <p:cNvPr id="523" name="Google Shape;523;p31"/>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24" name="Google Shape;524;p31"/>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525" name="Google Shape;525;p31"/>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26" name="Google Shape;526;p31"/>
          <p:cNvGrpSpPr/>
          <p:nvPr/>
        </p:nvGrpSpPr>
        <p:grpSpPr>
          <a:xfrm>
            <a:off x="5880100" y="3313112"/>
            <a:ext cx="795338" cy="733424"/>
            <a:chOff x="3704" y="2087"/>
            <a:chExt cx="501" cy="462"/>
          </a:xfrm>
        </p:grpSpPr>
        <p:sp>
          <p:nvSpPr>
            <p:cNvPr id="527" name="Google Shape;527;p31"/>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28" name="Google Shape;528;p31"/>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529" name="Google Shape;529;p31"/>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30" name="Google Shape;530;p31"/>
          <p:cNvGrpSpPr/>
          <p:nvPr/>
        </p:nvGrpSpPr>
        <p:grpSpPr>
          <a:xfrm>
            <a:off x="4679950" y="3313112"/>
            <a:ext cx="795338" cy="733424"/>
            <a:chOff x="2948" y="2087"/>
            <a:chExt cx="501" cy="462"/>
          </a:xfrm>
        </p:grpSpPr>
        <p:sp>
          <p:nvSpPr>
            <p:cNvPr id="531" name="Google Shape;531;p31"/>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32" name="Google Shape;532;p31"/>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cxnSp>
        <p:nvCxnSpPr>
          <p:cNvPr id="533" name="Google Shape;533;p31"/>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34" name="Google Shape;534;p31"/>
          <p:cNvGrpSpPr/>
          <p:nvPr/>
        </p:nvGrpSpPr>
        <p:grpSpPr>
          <a:xfrm>
            <a:off x="7437437" y="2398712"/>
            <a:ext cx="795338" cy="733424"/>
            <a:chOff x="4685" y="1511"/>
            <a:chExt cx="501" cy="462"/>
          </a:xfrm>
        </p:grpSpPr>
        <p:sp>
          <p:nvSpPr>
            <p:cNvPr id="535" name="Google Shape;535;p31"/>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36" name="Google Shape;536;p31"/>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537" name="Google Shape;537;p31"/>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38" name="Google Shape;538;p31"/>
          <p:cNvGrpSpPr/>
          <p:nvPr/>
        </p:nvGrpSpPr>
        <p:grpSpPr>
          <a:xfrm>
            <a:off x="6376987" y="1331912"/>
            <a:ext cx="795337" cy="733424"/>
            <a:chOff x="4017" y="839"/>
            <a:chExt cx="501" cy="462"/>
          </a:xfrm>
        </p:grpSpPr>
        <p:sp>
          <p:nvSpPr>
            <p:cNvPr id="539" name="Google Shape;539;p31"/>
            <p:cNvSpPr/>
            <p:nvPr/>
          </p:nvSpPr>
          <p:spPr>
            <a:xfrm>
              <a:off x="4017" y="839"/>
              <a:ext cx="501" cy="462"/>
            </a:xfrm>
            <a:prstGeom prst="roundRect">
              <a:avLst>
                <a:gd fmla="val 2711" name="adj"/>
              </a:avLst>
            </a:prstGeom>
            <a:blipFill rotWithShape="1">
              <a:blip r:embed="rId3">
                <a:alphaModFix/>
              </a:blip>
              <a:stretch>
                <a:fillRect b="0" l="0" r="0" t="0"/>
              </a:stretch>
            </a:blipFill>
            <a:ln cap="flat" cmpd="sng" w="12600">
              <a:solidFill>
                <a:srgbClr val="FF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40" name="Google Shape;540;p31"/>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rgbClr val="FF8000"/>
                </a:buClr>
                <a:buSzPts val="2400"/>
                <a:buFont typeface="Times New Roman"/>
                <a:buNone/>
              </a:pPr>
              <a:r>
                <a:rPr b="1" i="0" lang="en-US" sz="2400" u="none">
                  <a:solidFill>
                    <a:srgbClr val="FF8000"/>
                  </a:solidFill>
                  <a:latin typeface="Times New Roman"/>
                  <a:ea typeface="Times New Roman"/>
                  <a:cs typeface="Times New Roman"/>
                  <a:sym typeface="Times New Roman"/>
                </a:rPr>
                <a:t>27</a:t>
              </a:r>
              <a:endParaRPr/>
            </a:p>
          </p:txBody>
        </p:sp>
      </p:grpSp>
      <p:grpSp>
        <p:nvGrpSpPr>
          <p:cNvPr id="541" name="Google Shape;541;p31"/>
          <p:cNvGrpSpPr/>
          <p:nvPr/>
        </p:nvGrpSpPr>
        <p:grpSpPr>
          <a:xfrm>
            <a:off x="5273675" y="2398712"/>
            <a:ext cx="795337" cy="733424"/>
            <a:chOff x="3322" y="1511"/>
            <a:chExt cx="501" cy="462"/>
          </a:xfrm>
        </p:grpSpPr>
        <p:sp>
          <p:nvSpPr>
            <p:cNvPr id="542" name="Google Shape;542;p31"/>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43" name="Google Shape;543;p31"/>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2"/>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Removing the Top of a Heap</a:t>
            </a:r>
            <a:endParaRPr/>
          </a:p>
        </p:txBody>
      </p:sp>
      <p:sp>
        <p:nvSpPr>
          <p:cNvPr id="549" name="Google Shape;549;p32"/>
          <p:cNvSpPr txBox="1"/>
          <p:nvPr>
            <p:ph idx="1" type="body"/>
          </p:nvPr>
        </p:nvSpPr>
        <p:spPr>
          <a:xfrm>
            <a:off x="685800" y="1981200"/>
            <a:ext cx="3565525" cy="3717925"/>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Move the last node onto the root.</a:t>
            </a:r>
            <a:endParaRPr/>
          </a:p>
          <a:p>
            <a:pPr indent="-287337" lvl="0" marL="287337" rtl="0" algn="l">
              <a:lnSpc>
                <a:spcPct val="100000"/>
              </a:lnSpc>
              <a:spcBef>
                <a:spcPts val="60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Push the out-of-place node downward, swapping with its larger child until the new node reaches an acceptable location.</a:t>
            </a:r>
            <a:endParaRPr/>
          </a:p>
        </p:txBody>
      </p:sp>
      <p:cxnSp>
        <p:nvCxnSpPr>
          <p:cNvPr id="550" name="Google Shape;550;p32"/>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51" name="Google Shape;551;p32"/>
          <p:cNvGrpSpPr/>
          <p:nvPr/>
        </p:nvGrpSpPr>
        <p:grpSpPr>
          <a:xfrm>
            <a:off x="3917950" y="4254500"/>
            <a:ext cx="795338" cy="733424"/>
            <a:chOff x="2468" y="2680"/>
            <a:chExt cx="501" cy="462"/>
          </a:xfrm>
        </p:grpSpPr>
        <p:sp>
          <p:nvSpPr>
            <p:cNvPr id="552" name="Google Shape;552;p32"/>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53" name="Google Shape;553;p32"/>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554" name="Google Shape;554;p32"/>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55" name="Google Shape;555;p32"/>
          <p:cNvGrpSpPr/>
          <p:nvPr/>
        </p:nvGrpSpPr>
        <p:grpSpPr>
          <a:xfrm>
            <a:off x="8061325" y="3313112"/>
            <a:ext cx="795338" cy="733424"/>
            <a:chOff x="5078" y="2087"/>
            <a:chExt cx="501" cy="462"/>
          </a:xfrm>
        </p:grpSpPr>
        <p:sp>
          <p:nvSpPr>
            <p:cNvPr id="556" name="Google Shape;556;p32"/>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57" name="Google Shape;557;p32"/>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558" name="Google Shape;558;p32"/>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59" name="Google Shape;559;p32"/>
          <p:cNvGrpSpPr/>
          <p:nvPr/>
        </p:nvGrpSpPr>
        <p:grpSpPr>
          <a:xfrm>
            <a:off x="6892925" y="3313112"/>
            <a:ext cx="795338" cy="733424"/>
            <a:chOff x="4342" y="2087"/>
            <a:chExt cx="501" cy="462"/>
          </a:xfrm>
        </p:grpSpPr>
        <p:sp>
          <p:nvSpPr>
            <p:cNvPr id="560" name="Google Shape;560;p32"/>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61" name="Google Shape;561;p32"/>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562" name="Google Shape;562;p32"/>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63" name="Google Shape;563;p32"/>
          <p:cNvGrpSpPr/>
          <p:nvPr/>
        </p:nvGrpSpPr>
        <p:grpSpPr>
          <a:xfrm>
            <a:off x="5880100" y="3313112"/>
            <a:ext cx="795338" cy="733424"/>
            <a:chOff x="3704" y="2087"/>
            <a:chExt cx="501" cy="462"/>
          </a:xfrm>
        </p:grpSpPr>
        <p:sp>
          <p:nvSpPr>
            <p:cNvPr id="564" name="Google Shape;564;p32"/>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65" name="Google Shape;565;p32"/>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566" name="Google Shape;566;p32"/>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67" name="Google Shape;567;p32"/>
          <p:cNvGrpSpPr/>
          <p:nvPr/>
        </p:nvGrpSpPr>
        <p:grpSpPr>
          <a:xfrm>
            <a:off x="4679950" y="3313112"/>
            <a:ext cx="795338" cy="733424"/>
            <a:chOff x="2948" y="2087"/>
            <a:chExt cx="501" cy="462"/>
          </a:xfrm>
        </p:grpSpPr>
        <p:sp>
          <p:nvSpPr>
            <p:cNvPr id="568" name="Google Shape;568;p32"/>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69" name="Google Shape;569;p32"/>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cxnSp>
        <p:nvCxnSpPr>
          <p:cNvPr id="570" name="Google Shape;570;p32"/>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71" name="Google Shape;571;p32"/>
          <p:cNvGrpSpPr/>
          <p:nvPr/>
        </p:nvGrpSpPr>
        <p:grpSpPr>
          <a:xfrm>
            <a:off x="7437437" y="2398712"/>
            <a:ext cx="795338" cy="733424"/>
            <a:chOff x="4685" y="1511"/>
            <a:chExt cx="501" cy="462"/>
          </a:xfrm>
        </p:grpSpPr>
        <p:sp>
          <p:nvSpPr>
            <p:cNvPr id="572" name="Google Shape;572;p32"/>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73" name="Google Shape;573;p32"/>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574" name="Google Shape;574;p32"/>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75" name="Google Shape;575;p32"/>
          <p:cNvGrpSpPr/>
          <p:nvPr/>
        </p:nvGrpSpPr>
        <p:grpSpPr>
          <a:xfrm>
            <a:off x="6376987" y="1331912"/>
            <a:ext cx="795337" cy="733424"/>
            <a:chOff x="4017" y="839"/>
            <a:chExt cx="501" cy="462"/>
          </a:xfrm>
        </p:grpSpPr>
        <p:sp>
          <p:nvSpPr>
            <p:cNvPr id="576" name="Google Shape;576;p32"/>
            <p:cNvSpPr/>
            <p:nvPr/>
          </p:nvSpPr>
          <p:spPr>
            <a:xfrm>
              <a:off x="4017" y="839"/>
              <a:ext cx="501" cy="462"/>
            </a:xfrm>
            <a:prstGeom prst="roundRect">
              <a:avLst>
                <a:gd fmla="val 2711" name="adj"/>
              </a:avLst>
            </a:prstGeom>
            <a:blipFill rotWithShape="1">
              <a:blip r:embed="rId3">
                <a:alphaModFix/>
              </a:blip>
              <a:stretch>
                <a:fillRect b="0" l="0" r="0" t="0"/>
              </a:stretch>
            </a:blipFill>
            <a:ln cap="flat" cmpd="sng" w="12600">
              <a:solidFill>
                <a:srgbClr val="FF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77" name="Google Shape;577;p32"/>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rgbClr val="FF8000"/>
                </a:buClr>
                <a:buSzPts val="2400"/>
                <a:buFont typeface="Times New Roman"/>
                <a:buNone/>
              </a:pPr>
              <a:r>
                <a:rPr b="1" i="0" lang="en-US" sz="2400" u="none">
                  <a:solidFill>
                    <a:srgbClr val="FF8000"/>
                  </a:solidFill>
                  <a:latin typeface="Times New Roman"/>
                  <a:ea typeface="Times New Roman"/>
                  <a:cs typeface="Times New Roman"/>
                  <a:sym typeface="Times New Roman"/>
                </a:rPr>
                <a:t>27</a:t>
              </a:r>
              <a:endParaRPr/>
            </a:p>
          </p:txBody>
        </p:sp>
      </p:grpSp>
      <p:grpSp>
        <p:nvGrpSpPr>
          <p:cNvPr id="578" name="Google Shape;578;p32"/>
          <p:cNvGrpSpPr/>
          <p:nvPr/>
        </p:nvGrpSpPr>
        <p:grpSpPr>
          <a:xfrm>
            <a:off x="5273675" y="2398712"/>
            <a:ext cx="795337" cy="733424"/>
            <a:chOff x="3322" y="1511"/>
            <a:chExt cx="501" cy="462"/>
          </a:xfrm>
        </p:grpSpPr>
        <p:sp>
          <p:nvSpPr>
            <p:cNvPr id="579" name="Google Shape;579;p32"/>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80" name="Google Shape;580;p32"/>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67" name="Google Shape;67;p15"/>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A </a:t>
            </a:r>
            <a:r>
              <a:rPr b="1" i="0" lang="en-US" sz="3200" u="sng">
                <a:solidFill>
                  <a:srgbClr val="FF8000"/>
                </a:solidFill>
                <a:latin typeface="Times New Roman"/>
                <a:ea typeface="Times New Roman"/>
                <a:cs typeface="Times New Roman"/>
                <a:sym typeface="Times New Roman"/>
              </a:rPr>
              <a:t>heap </a:t>
            </a:r>
            <a:r>
              <a:rPr b="0" i="0" lang="en-US" sz="3200" u="none">
                <a:solidFill>
                  <a:srgbClr val="E0E0E0"/>
                </a:solidFill>
                <a:latin typeface="Times New Roman"/>
                <a:ea typeface="Times New Roman"/>
                <a:cs typeface="Times New Roman"/>
                <a:sym typeface="Times New Roman"/>
              </a:rPr>
              <a:t>is a certain kind of complete binary tree.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3"/>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Removing the Top of a Heap</a:t>
            </a:r>
            <a:endParaRPr/>
          </a:p>
        </p:txBody>
      </p:sp>
      <p:sp>
        <p:nvSpPr>
          <p:cNvPr id="586" name="Google Shape;586;p33"/>
          <p:cNvSpPr txBox="1"/>
          <p:nvPr>
            <p:ph idx="1" type="body"/>
          </p:nvPr>
        </p:nvSpPr>
        <p:spPr>
          <a:xfrm>
            <a:off x="685800" y="1981200"/>
            <a:ext cx="3565525" cy="3717925"/>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Move the last node onto the root.</a:t>
            </a:r>
            <a:endParaRPr/>
          </a:p>
          <a:p>
            <a:pPr indent="-287337" lvl="0" marL="287337" rtl="0" algn="l">
              <a:lnSpc>
                <a:spcPct val="100000"/>
              </a:lnSpc>
              <a:spcBef>
                <a:spcPts val="60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Push the out-of-place node downward, swapping with its larger child until the new node reaches an acceptable location.</a:t>
            </a:r>
            <a:endParaRPr/>
          </a:p>
        </p:txBody>
      </p:sp>
      <p:cxnSp>
        <p:nvCxnSpPr>
          <p:cNvPr id="587" name="Google Shape;587;p33"/>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88" name="Google Shape;588;p33"/>
          <p:cNvGrpSpPr/>
          <p:nvPr/>
        </p:nvGrpSpPr>
        <p:grpSpPr>
          <a:xfrm>
            <a:off x="3917950" y="4254500"/>
            <a:ext cx="795338" cy="733424"/>
            <a:chOff x="2468" y="2680"/>
            <a:chExt cx="501" cy="462"/>
          </a:xfrm>
        </p:grpSpPr>
        <p:sp>
          <p:nvSpPr>
            <p:cNvPr id="589" name="Google Shape;589;p33"/>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90" name="Google Shape;590;p33"/>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591" name="Google Shape;591;p33"/>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92" name="Google Shape;592;p33"/>
          <p:cNvGrpSpPr/>
          <p:nvPr/>
        </p:nvGrpSpPr>
        <p:grpSpPr>
          <a:xfrm>
            <a:off x="8061325" y="3313112"/>
            <a:ext cx="795338" cy="733424"/>
            <a:chOff x="5078" y="2087"/>
            <a:chExt cx="501" cy="462"/>
          </a:xfrm>
        </p:grpSpPr>
        <p:sp>
          <p:nvSpPr>
            <p:cNvPr id="593" name="Google Shape;593;p33"/>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94" name="Google Shape;594;p33"/>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595" name="Google Shape;595;p33"/>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596" name="Google Shape;596;p33"/>
          <p:cNvGrpSpPr/>
          <p:nvPr/>
        </p:nvGrpSpPr>
        <p:grpSpPr>
          <a:xfrm>
            <a:off x="6892925" y="3313112"/>
            <a:ext cx="795338" cy="733424"/>
            <a:chOff x="4342" y="2087"/>
            <a:chExt cx="501" cy="462"/>
          </a:xfrm>
        </p:grpSpPr>
        <p:sp>
          <p:nvSpPr>
            <p:cNvPr id="597" name="Google Shape;597;p33"/>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598" name="Google Shape;598;p33"/>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599" name="Google Shape;599;p33"/>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00" name="Google Shape;600;p33"/>
          <p:cNvGrpSpPr/>
          <p:nvPr/>
        </p:nvGrpSpPr>
        <p:grpSpPr>
          <a:xfrm>
            <a:off x="5880100" y="3313112"/>
            <a:ext cx="795338" cy="733424"/>
            <a:chOff x="3704" y="2087"/>
            <a:chExt cx="501" cy="462"/>
          </a:xfrm>
        </p:grpSpPr>
        <p:sp>
          <p:nvSpPr>
            <p:cNvPr id="601" name="Google Shape;601;p33"/>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02" name="Google Shape;602;p33"/>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603" name="Google Shape;603;p33"/>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04" name="Google Shape;604;p33"/>
          <p:cNvGrpSpPr/>
          <p:nvPr/>
        </p:nvGrpSpPr>
        <p:grpSpPr>
          <a:xfrm>
            <a:off x="4679950" y="3313112"/>
            <a:ext cx="795338" cy="733424"/>
            <a:chOff x="2948" y="2087"/>
            <a:chExt cx="501" cy="462"/>
          </a:xfrm>
        </p:grpSpPr>
        <p:sp>
          <p:nvSpPr>
            <p:cNvPr id="605" name="Google Shape;605;p33"/>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06" name="Google Shape;606;p33"/>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cxnSp>
        <p:nvCxnSpPr>
          <p:cNvPr id="607" name="Google Shape;607;p33"/>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08" name="Google Shape;608;p33"/>
          <p:cNvGrpSpPr/>
          <p:nvPr/>
        </p:nvGrpSpPr>
        <p:grpSpPr>
          <a:xfrm>
            <a:off x="7437437" y="2398712"/>
            <a:ext cx="795338" cy="733424"/>
            <a:chOff x="4685" y="1511"/>
            <a:chExt cx="501" cy="462"/>
          </a:xfrm>
        </p:grpSpPr>
        <p:sp>
          <p:nvSpPr>
            <p:cNvPr id="609" name="Google Shape;609;p33"/>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10" name="Google Shape;610;p33"/>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611" name="Google Shape;611;p33"/>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12" name="Google Shape;612;p33"/>
          <p:cNvGrpSpPr/>
          <p:nvPr/>
        </p:nvGrpSpPr>
        <p:grpSpPr>
          <a:xfrm>
            <a:off x="6376987" y="1331912"/>
            <a:ext cx="795337" cy="733424"/>
            <a:chOff x="4017" y="839"/>
            <a:chExt cx="501" cy="462"/>
          </a:xfrm>
        </p:grpSpPr>
        <p:sp>
          <p:nvSpPr>
            <p:cNvPr id="613" name="Google Shape;613;p33"/>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14" name="Google Shape;614;p33"/>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615" name="Google Shape;615;p33"/>
          <p:cNvGrpSpPr/>
          <p:nvPr/>
        </p:nvGrpSpPr>
        <p:grpSpPr>
          <a:xfrm>
            <a:off x="5273675" y="2398712"/>
            <a:ext cx="795337" cy="733424"/>
            <a:chOff x="3322" y="1511"/>
            <a:chExt cx="501" cy="462"/>
          </a:xfrm>
        </p:grpSpPr>
        <p:sp>
          <p:nvSpPr>
            <p:cNvPr id="616" name="Google Shape;616;p33"/>
            <p:cNvSpPr/>
            <p:nvPr/>
          </p:nvSpPr>
          <p:spPr>
            <a:xfrm>
              <a:off x="3322" y="1511"/>
              <a:ext cx="501" cy="462"/>
            </a:xfrm>
            <a:prstGeom prst="roundRect">
              <a:avLst>
                <a:gd fmla="val 2711" name="adj"/>
              </a:avLst>
            </a:prstGeom>
            <a:blipFill rotWithShape="1">
              <a:blip r:embed="rId3">
                <a:alphaModFix/>
              </a:blip>
              <a:stretch>
                <a:fillRect b="0" l="0" r="0" t="0"/>
              </a:stretch>
            </a:blipFill>
            <a:ln cap="flat" cmpd="sng" w="12600">
              <a:solidFill>
                <a:srgbClr val="FF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17" name="Google Shape;617;p33"/>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rgbClr val="FF8000"/>
                </a:buClr>
                <a:buSzPts val="2400"/>
                <a:buFont typeface="Times New Roman"/>
                <a:buNone/>
              </a:pPr>
              <a:r>
                <a:rPr b="1" i="0" lang="en-US" sz="2400" u="none">
                  <a:solidFill>
                    <a:srgbClr val="FF8000"/>
                  </a:solidFill>
                  <a:latin typeface="Times New Roman"/>
                  <a:ea typeface="Times New Roman"/>
                  <a:cs typeface="Times New Roman"/>
                  <a:sym typeface="Times New Roman"/>
                </a:rPr>
                <a:t>27</a:t>
              </a:r>
              <a:endParaRPr/>
            </a:p>
          </p:txBody>
        </p:sp>
      </p:gr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4"/>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Removing the Top of a Heap</a:t>
            </a:r>
            <a:endParaRPr/>
          </a:p>
        </p:txBody>
      </p:sp>
      <p:sp>
        <p:nvSpPr>
          <p:cNvPr id="623" name="Google Shape;623;p34"/>
          <p:cNvSpPr txBox="1"/>
          <p:nvPr>
            <p:ph idx="1" type="body"/>
          </p:nvPr>
        </p:nvSpPr>
        <p:spPr>
          <a:xfrm>
            <a:off x="685800" y="1981200"/>
            <a:ext cx="3565525" cy="3717925"/>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Move the last node onto the root.</a:t>
            </a:r>
            <a:endParaRPr/>
          </a:p>
          <a:p>
            <a:pPr indent="-287337" lvl="0" marL="287337" rtl="0" algn="l">
              <a:lnSpc>
                <a:spcPct val="100000"/>
              </a:lnSpc>
              <a:spcBef>
                <a:spcPts val="600"/>
              </a:spcBef>
              <a:spcAft>
                <a:spcPts val="0"/>
              </a:spcAft>
              <a:buClr>
                <a:srgbClr val="00CECE"/>
              </a:buClr>
              <a:buSzPts val="1800"/>
              <a:buFont typeface="Noto Sans Symbols"/>
              <a:buChar char="❑"/>
            </a:pPr>
            <a:r>
              <a:rPr b="0" i="0" lang="en-US" sz="2400" u="none">
                <a:solidFill>
                  <a:srgbClr val="E0E0E0"/>
                </a:solidFill>
                <a:latin typeface="Times New Roman"/>
                <a:ea typeface="Times New Roman"/>
                <a:cs typeface="Times New Roman"/>
                <a:sym typeface="Times New Roman"/>
              </a:rPr>
              <a:t>Push the out-of-place node downward, swapping with its larger child until the new node reaches an acceptable location.</a:t>
            </a:r>
            <a:endParaRPr/>
          </a:p>
        </p:txBody>
      </p:sp>
      <p:cxnSp>
        <p:nvCxnSpPr>
          <p:cNvPr id="624" name="Google Shape;624;p34"/>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25" name="Google Shape;625;p34"/>
          <p:cNvGrpSpPr/>
          <p:nvPr/>
        </p:nvGrpSpPr>
        <p:grpSpPr>
          <a:xfrm>
            <a:off x="3917950" y="4254500"/>
            <a:ext cx="795338" cy="733424"/>
            <a:chOff x="2468" y="2680"/>
            <a:chExt cx="501" cy="462"/>
          </a:xfrm>
        </p:grpSpPr>
        <p:sp>
          <p:nvSpPr>
            <p:cNvPr id="626" name="Google Shape;626;p34"/>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27" name="Google Shape;627;p34"/>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628" name="Google Shape;628;p34"/>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29" name="Google Shape;629;p34"/>
          <p:cNvGrpSpPr/>
          <p:nvPr/>
        </p:nvGrpSpPr>
        <p:grpSpPr>
          <a:xfrm>
            <a:off x="8061325" y="3313112"/>
            <a:ext cx="795338" cy="733424"/>
            <a:chOff x="5078" y="2087"/>
            <a:chExt cx="501" cy="462"/>
          </a:xfrm>
        </p:grpSpPr>
        <p:sp>
          <p:nvSpPr>
            <p:cNvPr id="630" name="Google Shape;630;p34"/>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31" name="Google Shape;631;p34"/>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632" name="Google Shape;632;p34"/>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33" name="Google Shape;633;p34"/>
          <p:cNvGrpSpPr/>
          <p:nvPr/>
        </p:nvGrpSpPr>
        <p:grpSpPr>
          <a:xfrm>
            <a:off x="6892925" y="3313112"/>
            <a:ext cx="795338" cy="733424"/>
            <a:chOff x="4342" y="2087"/>
            <a:chExt cx="501" cy="462"/>
          </a:xfrm>
        </p:grpSpPr>
        <p:sp>
          <p:nvSpPr>
            <p:cNvPr id="634" name="Google Shape;634;p34"/>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35" name="Google Shape;635;p34"/>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636" name="Google Shape;636;p34"/>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37" name="Google Shape;637;p34"/>
          <p:cNvGrpSpPr/>
          <p:nvPr/>
        </p:nvGrpSpPr>
        <p:grpSpPr>
          <a:xfrm>
            <a:off x="5880100" y="3313112"/>
            <a:ext cx="795338" cy="733424"/>
            <a:chOff x="3704" y="2087"/>
            <a:chExt cx="501" cy="462"/>
          </a:xfrm>
        </p:grpSpPr>
        <p:sp>
          <p:nvSpPr>
            <p:cNvPr id="638" name="Google Shape;638;p34"/>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39" name="Google Shape;639;p34"/>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640" name="Google Shape;640;p34"/>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41" name="Google Shape;641;p34"/>
          <p:cNvGrpSpPr/>
          <p:nvPr/>
        </p:nvGrpSpPr>
        <p:grpSpPr>
          <a:xfrm>
            <a:off x="4679950" y="3313112"/>
            <a:ext cx="795338" cy="733424"/>
            <a:chOff x="2948" y="2087"/>
            <a:chExt cx="501" cy="462"/>
          </a:xfrm>
        </p:grpSpPr>
        <p:sp>
          <p:nvSpPr>
            <p:cNvPr id="642" name="Google Shape;642;p34"/>
            <p:cNvSpPr/>
            <p:nvPr/>
          </p:nvSpPr>
          <p:spPr>
            <a:xfrm>
              <a:off x="2948" y="2087"/>
              <a:ext cx="501" cy="462"/>
            </a:xfrm>
            <a:prstGeom prst="roundRect">
              <a:avLst>
                <a:gd fmla="val 2711" name="adj"/>
              </a:avLst>
            </a:prstGeom>
            <a:blipFill rotWithShape="1">
              <a:blip r:embed="rId3">
                <a:alphaModFix/>
              </a:blip>
              <a:stretch>
                <a:fillRect b="0" l="0" r="0" t="0"/>
              </a:stretch>
            </a:blipFill>
            <a:ln cap="flat" cmpd="sng" w="12600">
              <a:solidFill>
                <a:srgbClr val="FF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43" name="Google Shape;643;p34"/>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rgbClr val="FF8000"/>
                </a:buClr>
                <a:buSzPts val="2400"/>
                <a:buFont typeface="Times New Roman"/>
                <a:buNone/>
              </a:pPr>
              <a:r>
                <a:rPr b="1" i="0" lang="en-US" sz="2400" u="none">
                  <a:solidFill>
                    <a:srgbClr val="FF8000"/>
                  </a:solidFill>
                  <a:latin typeface="Times New Roman"/>
                  <a:ea typeface="Times New Roman"/>
                  <a:cs typeface="Times New Roman"/>
                  <a:sym typeface="Times New Roman"/>
                </a:rPr>
                <a:t>27</a:t>
              </a:r>
              <a:endParaRPr/>
            </a:p>
          </p:txBody>
        </p:sp>
      </p:grpSp>
      <p:cxnSp>
        <p:nvCxnSpPr>
          <p:cNvPr id="644" name="Google Shape;644;p34"/>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45" name="Google Shape;645;p34"/>
          <p:cNvGrpSpPr/>
          <p:nvPr/>
        </p:nvGrpSpPr>
        <p:grpSpPr>
          <a:xfrm>
            <a:off x="7437437" y="2398712"/>
            <a:ext cx="795338" cy="733424"/>
            <a:chOff x="4685" y="1511"/>
            <a:chExt cx="501" cy="462"/>
          </a:xfrm>
        </p:grpSpPr>
        <p:sp>
          <p:nvSpPr>
            <p:cNvPr id="646" name="Google Shape;646;p34"/>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47" name="Google Shape;647;p34"/>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648" name="Google Shape;648;p34"/>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49" name="Google Shape;649;p34"/>
          <p:cNvGrpSpPr/>
          <p:nvPr/>
        </p:nvGrpSpPr>
        <p:grpSpPr>
          <a:xfrm>
            <a:off x="6376987" y="1331912"/>
            <a:ext cx="795337" cy="733424"/>
            <a:chOff x="4017" y="839"/>
            <a:chExt cx="501" cy="462"/>
          </a:xfrm>
        </p:grpSpPr>
        <p:sp>
          <p:nvSpPr>
            <p:cNvPr id="650" name="Google Shape;650;p34"/>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51" name="Google Shape;651;p34"/>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652" name="Google Shape;652;p34"/>
          <p:cNvGrpSpPr/>
          <p:nvPr/>
        </p:nvGrpSpPr>
        <p:grpSpPr>
          <a:xfrm>
            <a:off x="5273675" y="2398712"/>
            <a:ext cx="795337" cy="733424"/>
            <a:chOff x="3322" y="1511"/>
            <a:chExt cx="501" cy="462"/>
          </a:xfrm>
        </p:grpSpPr>
        <p:sp>
          <p:nvSpPr>
            <p:cNvPr id="653" name="Google Shape;653;p34"/>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54" name="Google Shape;654;p34"/>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5"/>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Removing the Top of a Heap</a:t>
            </a:r>
            <a:endParaRPr/>
          </a:p>
        </p:txBody>
      </p:sp>
      <p:sp>
        <p:nvSpPr>
          <p:cNvPr id="660" name="Google Shape;660;p35"/>
          <p:cNvSpPr txBox="1"/>
          <p:nvPr>
            <p:ph idx="1" type="body"/>
          </p:nvPr>
        </p:nvSpPr>
        <p:spPr>
          <a:xfrm>
            <a:off x="685800" y="1981200"/>
            <a:ext cx="3565525" cy="3833812"/>
          </a:xfrm>
          <a:prstGeom prst="rect">
            <a:avLst/>
          </a:prstGeom>
          <a:noFill/>
          <a:ln>
            <a:noFill/>
          </a:ln>
        </p:spPr>
        <p:txBody>
          <a:bodyPr anchorCtr="0" anchor="t" bIns="44275" lIns="90350" spcFirstLastPara="1" rIns="90350" wrap="square" tIns="44275">
            <a:noAutofit/>
          </a:bodyPr>
          <a:lstStyle/>
          <a:p>
            <a:pPr indent="-287337" lvl="0" marL="287337" rtl="0" algn="l">
              <a:lnSpc>
                <a:spcPct val="95000"/>
              </a:lnSpc>
              <a:spcBef>
                <a:spcPts val="0"/>
              </a:spcBef>
              <a:spcAft>
                <a:spcPts val="0"/>
              </a:spcAft>
              <a:buClr>
                <a:srgbClr val="00FF00"/>
              </a:buClr>
              <a:buSzPts val="1800"/>
              <a:buFont typeface="Noto Sans Symbols"/>
              <a:buChar char="❑"/>
            </a:pPr>
            <a:r>
              <a:rPr b="0" i="0" lang="en-US" sz="2400" u="none">
                <a:solidFill>
                  <a:srgbClr val="E0E0E0"/>
                </a:solidFill>
                <a:latin typeface="Times New Roman"/>
                <a:ea typeface="Times New Roman"/>
                <a:cs typeface="Times New Roman"/>
                <a:sym typeface="Times New Roman"/>
              </a:rPr>
              <a:t>The children all have keys &lt;= the out-of-place node, or</a:t>
            </a:r>
            <a:endParaRPr/>
          </a:p>
          <a:p>
            <a:pPr indent="-287337" lvl="0" marL="287337" rtl="0" algn="l">
              <a:lnSpc>
                <a:spcPct val="100000"/>
              </a:lnSpc>
              <a:spcBef>
                <a:spcPts val="600"/>
              </a:spcBef>
              <a:spcAft>
                <a:spcPts val="0"/>
              </a:spcAft>
              <a:buClr>
                <a:srgbClr val="00FF00"/>
              </a:buClr>
              <a:buSzPts val="1800"/>
              <a:buFont typeface="Noto Sans Symbols"/>
              <a:buChar char="❑"/>
            </a:pPr>
            <a:r>
              <a:rPr b="0" i="0" lang="en-US" sz="2400" u="none">
                <a:solidFill>
                  <a:srgbClr val="E0E0E0"/>
                </a:solidFill>
                <a:latin typeface="Times New Roman"/>
                <a:ea typeface="Times New Roman"/>
                <a:cs typeface="Times New Roman"/>
                <a:sym typeface="Times New Roman"/>
              </a:rPr>
              <a:t>The node reaches the leaf.</a:t>
            </a:r>
            <a:endParaRPr/>
          </a:p>
          <a:p>
            <a:pPr indent="-287337" lvl="0" marL="287337" rtl="0" algn="l">
              <a:lnSpc>
                <a:spcPct val="100000"/>
              </a:lnSpc>
              <a:spcBef>
                <a:spcPts val="600"/>
              </a:spcBef>
              <a:spcAft>
                <a:spcPts val="0"/>
              </a:spcAft>
              <a:buClr>
                <a:srgbClr val="00FF00"/>
              </a:buClr>
              <a:buSzPts val="1800"/>
              <a:buFont typeface="Noto Sans Symbols"/>
              <a:buChar char="❑"/>
            </a:pPr>
            <a:r>
              <a:rPr b="0" i="0" lang="en-US" sz="2400" u="none">
                <a:solidFill>
                  <a:srgbClr val="E0E0E0"/>
                </a:solidFill>
                <a:latin typeface="Times New Roman"/>
                <a:ea typeface="Times New Roman"/>
                <a:cs typeface="Times New Roman"/>
                <a:sym typeface="Times New Roman"/>
              </a:rPr>
              <a:t>The process of pushing the new node    downward is called                       </a:t>
            </a:r>
            <a:r>
              <a:rPr b="1" i="0" lang="en-US" sz="2400" u="sng">
                <a:solidFill>
                  <a:srgbClr val="FF8000"/>
                </a:solidFill>
                <a:latin typeface="Times New Roman"/>
                <a:ea typeface="Times New Roman"/>
                <a:cs typeface="Times New Roman"/>
                <a:sym typeface="Times New Roman"/>
              </a:rPr>
              <a:t>reheapification</a:t>
            </a:r>
            <a:r>
              <a:rPr b="0" i="0" lang="en-US" sz="2400" u="none">
                <a:solidFill>
                  <a:srgbClr val="FF8000"/>
                </a:solidFill>
                <a:latin typeface="Times New Roman"/>
                <a:ea typeface="Times New Roman"/>
                <a:cs typeface="Times New Roman"/>
                <a:sym typeface="Times New Roman"/>
              </a:rPr>
              <a:t>          </a:t>
            </a:r>
            <a:r>
              <a:rPr b="1" i="0" lang="en-US" sz="2400" u="sng">
                <a:solidFill>
                  <a:srgbClr val="FF8000"/>
                </a:solidFill>
                <a:latin typeface="Times New Roman"/>
                <a:ea typeface="Times New Roman"/>
                <a:cs typeface="Times New Roman"/>
                <a:sym typeface="Times New Roman"/>
              </a:rPr>
              <a:t>downward</a:t>
            </a:r>
            <a:r>
              <a:rPr b="0" i="0" lang="en-US" sz="2400" u="none">
                <a:solidFill>
                  <a:srgbClr val="E0E0E0"/>
                </a:solidFill>
                <a:latin typeface="Times New Roman"/>
                <a:ea typeface="Times New Roman"/>
                <a:cs typeface="Times New Roman"/>
                <a:sym typeface="Times New Roman"/>
              </a:rPr>
              <a:t>.</a:t>
            </a:r>
            <a:endParaRPr/>
          </a:p>
        </p:txBody>
      </p:sp>
      <p:cxnSp>
        <p:nvCxnSpPr>
          <p:cNvPr id="661" name="Google Shape;661;p35"/>
          <p:cNvCxnSpPr/>
          <p:nvPr/>
        </p:nvCxnSpPr>
        <p:spPr>
          <a:xfrm flipH="1">
            <a:off x="4511675" y="3883025"/>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62" name="Google Shape;662;p35"/>
          <p:cNvGrpSpPr/>
          <p:nvPr/>
        </p:nvGrpSpPr>
        <p:grpSpPr>
          <a:xfrm>
            <a:off x="3917950" y="4254500"/>
            <a:ext cx="795338" cy="733424"/>
            <a:chOff x="2468" y="2680"/>
            <a:chExt cx="501" cy="462"/>
          </a:xfrm>
        </p:grpSpPr>
        <p:sp>
          <p:nvSpPr>
            <p:cNvPr id="663" name="Google Shape;663;p35"/>
            <p:cNvSpPr/>
            <p:nvPr/>
          </p:nvSpPr>
          <p:spPr>
            <a:xfrm>
              <a:off x="2468" y="2680"/>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64" name="Google Shape;664;p35"/>
            <p:cNvSpPr/>
            <p:nvPr/>
          </p:nvSpPr>
          <p:spPr>
            <a:xfrm>
              <a:off x="2487" y="2699"/>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19</a:t>
              </a:r>
              <a:endParaRPr/>
            </a:p>
          </p:txBody>
        </p:sp>
      </p:grpSp>
      <p:cxnSp>
        <p:nvCxnSpPr>
          <p:cNvPr id="665" name="Google Shape;665;p35"/>
          <p:cNvCxnSpPr/>
          <p:nvPr/>
        </p:nvCxnSpPr>
        <p:spPr>
          <a:xfrm>
            <a:off x="76977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66" name="Google Shape;666;p35"/>
          <p:cNvGrpSpPr/>
          <p:nvPr/>
        </p:nvGrpSpPr>
        <p:grpSpPr>
          <a:xfrm>
            <a:off x="8061325" y="3313112"/>
            <a:ext cx="795338" cy="733424"/>
            <a:chOff x="5078" y="2087"/>
            <a:chExt cx="501" cy="462"/>
          </a:xfrm>
        </p:grpSpPr>
        <p:sp>
          <p:nvSpPr>
            <p:cNvPr id="667" name="Google Shape;667;p35"/>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68" name="Google Shape;668;p35"/>
            <p:cNvSpPr/>
            <p:nvPr/>
          </p:nvSpPr>
          <p:spPr>
            <a:xfrm>
              <a:off x="509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a:t>
              </a:r>
              <a:endParaRPr/>
            </a:p>
          </p:txBody>
        </p:sp>
      </p:grpSp>
      <p:cxnSp>
        <p:nvCxnSpPr>
          <p:cNvPr id="669" name="Google Shape;669;p35"/>
          <p:cNvCxnSpPr/>
          <p:nvPr/>
        </p:nvCxnSpPr>
        <p:spPr>
          <a:xfrm flipH="1">
            <a:off x="748665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70" name="Google Shape;670;p35"/>
          <p:cNvGrpSpPr/>
          <p:nvPr/>
        </p:nvGrpSpPr>
        <p:grpSpPr>
          <a:xfrm>
            <a:off x="6892925" y="3313112"/>
            <a:ext cx="795338" cy="733424"/>
            <a:chOff x="4342" y="2087"/>
            <a:chExt cx="501" cy="462"/>
          </a:xfrm>
        </p:grpSpPr>
        <p:sp>
          <p:nvSpPr>
            <p:cNvPr id="671" name="Google Shape;671;p35"/>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72" name="Google Shape;672;p35"/>
            <p:cNvSpPr/>
            <p:nvPr/>
          </p:nvSpPr>
          <p:spPr>
            <a:xfrm>
              <a:off x="4361"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22</a:t>
              </a:r>
              <a:endParaRPr/>
            </a:p>
          </p:txBody>
        </p:sp>
      </p:grpSp>
      <p:cxnSp>
        <p:nvCxnSpPr>
          <p:cNvPr id="673" name="Google Shape;673;p35"/>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74" name="Google Shape;674;p35"/>
          <p:cNvGrpSpPr/>
          <p:nvPr/>
        </p:nvGrpSpPr>
        <p:grpSpPr>
          <a:xfrm>
            <a:off x="5880100" y="3313112"/>
            <a:ext cx="795338" cy="733424"/>
            <a:chOff x="3704" y="2087"/>
            <a:chExt cx="501" cy="462"/>
          </a:xfrm>
        </p:grpSpPr>
        <p:sp>
          <p:nvSpPr>
            <p:cNvPr id="675" name="Google Shape;675;p35"/>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76" name="Google Shape;676;p35"/>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677" name="Google Shape;677;p35"/>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78" name="Google Shape;678;p35"/>
          <p:cNvGrpSpPr/>
          <p:nvPr/>
        </p:nvGrpSpPr>
        <p:grpSpPr>
          <a:xfrm>
            <a:off x="4679950" y="3313112"/>
            <a:ext cx="795338" cy="733424"/>
            <a:chOff x="2948" y="2087"/>
            <a:chExt cx="501" cy="462"/>
          </a:xfrm>
        </p:grpSpPr>
        <p:sp>
          <p:nvSpPr>
            <p:cNvPr id="679" name="Google Shape;679;p35"/>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80" name="Google Shape;680;p35"/>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681" name="Google Shape;681;p35"/>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82" name="Google Shape;682;p35"/>
          <p:cNvGrpSpPr/>
          <p:nvPr/>
        </p:nvGrpSpPr>
        <p:grpSpPr>
          <a:xfrm>
            <a:off x="7437437" y="2398712"/>
            <a:ext cx="795338" cy="733424"/>
            <a:chOff x="4685" y="1511"/>
            <a:chExt cx="501" cy="462"/>
          </a:xfrm>
        </p:grpSpPr>
        <p:sp>
          <p:nvSpPr>
            <p:cNvPr id="683" name="Google Shape;683;p35"/>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84" name="Google Shape;684;p35"/>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685" name="Google Shape;685;p35"/>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686" name="Google Shape;686;p35"/>
          <p:cNvGrpSpPr/>
          <p:nvPr/>
        </p:nvGrpSpPr>
        <p:grpSpPr>
          <a:xfrm>
            <a:off x="6376987" y="1331912"/>
            <a:ext cx="795337" cy="733424"/>
            <a:chOff x="4017" y="839"/>
            <a:chExt cx="501" cy="462"/>
          </a:xfrm>
        </p:grpSpPr>
        <p:sp>
          <p:nvSpPr>
            <p:cNvPr id="687" name="Google Shape;687;p35"/>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88" name="Google Shape;688;p35"/>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689" name="Google Shape;689;p35"/>
          <p:cNvGrpSpPr/>
          <p:nvPr/>
        </p:nvGrpSpPr>
        <p:grpSpPr>
          <a:xfrm>
            <a:off x="5273675" y="2398712"/>
            <a:ext cx="795337" cy="733424"/>
            <a:chOff x="3322" y="1511"/>
            <a:chExt cx="501" cy="462"/>
          </a:xfrm>
        </p:grpSpPr>
        <p:sp>
          <p:nvSpPr>
            <p:cNvPr id="690" name="Google Shape;690;p35"/>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691" name="Google Shape;691;p35"/>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36"/>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Implementing a Heap</a:t>
            </a:r>
            <a:endParaRPr/>
          </a:p>
        </p:txBody>
      </p:sp>
      <p:sp>
        <p:nvSpPr>
          <p:cNvPr id="697" name="Google Shape;697;p36"/>
          <p:cNvSpPr txBox="1"/>
          <p:nvPr>
            <p:ph idx="1" type="body"/>
          </p:nvPr>
        </p:nvSpPr>
        <p:spPr>
          <a:xfrm>
            <a:off x="685800" y="1981200"/>
            <a:ext cx="3276600" cy="4114800"/>
          </a:xfrm>
          <a:prstGeom prst="rect">
            <a:avLst/>
          </a:prstGeom>
          <a:noFill/>
          <a:ln>
            <a:noFill/>
          </a:ln>
        </p:spPr>
        <p:txBody>
          <a:bodyPr anchorCtr="0" anchor="t" bIns="44275" lIns="90350" spcFirstLastPara="1" rIns="90350" wrap="square" tIns="44275">
            <a:noAutofit/>
          </a:bodyPr>
          <a:lstStyle/>
          <a:p>
            <a:pPr indent="-341312" lvl="0" marL="341312" rtl="0" algn="l">
              <a:lnSpc>
                <a:spcPct val="95000"/>
              </a:lnSpc>
              <a:spcBef>
                <a:spcPts val="0"/>
              </a:spcBef>
              <a:spcAft>
                <a:spcPts val="0"/>
              </a:spcAft>
              <a:buClr>
                <a:srgbClr val="00CECE"/>
              </a:buClr>
              <a:buSzPts val="2100"/>
              <a:buFont typeface="Noto Sans Symbols"/>
              <a:buChar char="❑"/>
            </a:pPr>
            <a:r>
              <a:rPr b="0" i="0" lang="en-US" sz="2800" u="none">
                <a:solidFill>
                  <a:srgbClr val="E0E0E0"/>
                </a:solidFill>
                <a:latin typeface="Times New Roman"/>
                <a:ea typeface="Times New Roman"/>
                <a:cs typeface="Times New Roman"/>
                <a:sym typeface="Times New Roman"/>
              </a:rPr>
              <a:t>We will store the data from the nodes in a partially-filled array.</a:t>
            </a:r>
            <a:endParaRPr/>
          </a:p>
        </p:txBody>
      </p:sp>
      <p:sp>
        <p:nvSpPr>
          <p:cNvPr id="698" name="Google Shape;698;p36"/>
          <p:cNvSpPr/>
          <p:nvPr/>
        </p:nvSpPr>
        <p:spPr>
          <a:xfrm>
            <a:off x="1708150" y="4670425"/>
            <a:ext cx="6046787" cy="785812"/>
          </a:xfrm>
          <a:prstGeom prst="roundRect">
            <a:avLst>
              <a:gd fmla="val 43"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699" name="Google Shape;699;p36"/>
          <p:cNvCxnSpPr/>
          <p:nvPr/>
        </p:nvCxnSpPr>
        <p:spPr>
          <a:xfrm>
            <a:off x="26209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700" name="Google Shape;700;p36"/>
          <p:cNvCxnSpPr/>
          <p:nvPr/>
        </p:nvCxnSpPr>
        <p:spPr>
          <a:xfrm>
            <a:off x="35353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701" name="Google Shape;701;p36"/>
          <p:cNvCxnSpPr/>
          <p:nvPr/>
        </p:nvCxnSpPr>
        <p:spPr>
          <a:xfrm>
            <a:off x="4448175"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702" name="Google Shape;702;p36"/>
          <p:cNvCxnSpPr/>
          <p:nvPr/>
        </p:nvCxnSpPr>
        <p:spPr>
          <a:xfrm>
            <a:off x="53641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703" name="Google Shape;703;p36"/>
          <p:cNvCxnSpPr/>
          <p:nvPr/>
        </p:nvCxnSpPr>
        <p:spPr>
          <a:xfrm>
            <a:off x="62785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704" name="Google Shape;704;p36"/>
          <p:cNvCxnSpPr/>
          <p:nvPr/>
        </p:nvCxnSpPr>
        <p:spPr>
          <a:xfrm>
            <a:off x="7192962" y="4665662"/>
            <a:ext cx="1587" cy="793750"/>
          </a:xfrm>
          <a:prstGeom prst="straightConnector1">
            <a:avLst/>
          </a:prstGeom>
          <a:noFill/>
          <a:ln cap="flat" cmpd="sng" w="12600">
            <a:solidFill>
              <a:srgbClr val="E0E0E0"/>
            </a:solidFill>
            <a:prstDash val="solid"/>
            <a:miter lim="800000"/>
            <a:headEnd len="med" w="med" type="none"/>
            <a:tailEnd len="med" w="med" type="none"/>
          </a:ln>
        </p:spPr>
      </p:cxnSp>
      <p:sp>
        <p:nvSpPr>
          <p:cNvPr id="705" name="Google Shape;705;p36"/>
          <p:cNvSpPr/>
          <p:nvPr/>
        </p:nvSpPr>
        <p:spPr>
          <a:xfrm>
            <a:off x="1096962" y="5565775"/>
            <a:ext cx="2189162" cy="433387"/>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An array of data</a:t>
            </a:r>
            <a:endParaRPr/>
          </a:p>
        </p:txBody>
      </p:sp>
      <p:sp>
        <p:nvSpPr>
          <p:cNvPr id="706" name="Google Shape;706;p36"/>
          <p:cNvSpPr/>
          <p:nvPr/>
        </p:nvSpPr>
        <p:spPr>
          <a:xfrm>
            <a:off x="7464425" y="4160837"/>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707" name="Google Shape;707;p36"/>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08" name="Google Shape;708;p36"/>
          <p:cNvGrpSpPr/>
          <p:nvPr/>
        </p:nvGrpSpPr>
        <p:grpSpPr>
          <a:xfrm>
            <a:off x="5880100" y="3313112"/>
            <a:ext cx="795338" cy="733424"/>
            <a:chOff x="3704" y="2087"/>
            <a:chExt cx="501" cy="462"/>
          </a:xfrm>
        </p:grpSpPr>
        <p:sp>
          <p:nvSpPr>
            <p:cNvPr id="709" name="Google Shape;709;p36"/>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10" name="Google Shape;710;p36"/>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711" name="Google Shape;711;p36"/>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12" name="Google Shape;712;p36"/>
          <p:cNvGrpSpPr/>
          <p:nvPr/>
        </p:nvGrpSpPr>
        <p:grpSpPr>
          <a:xfrm>
            <a:off x="4679950" y="3313112"/>
            <a:ext cx="795338" cy="733424"/>
            <a:chOff x="2948" y="2087"/>
            <a:chExt cx="501" cy="462"/>
          </a:xfrm>
        </p:grpSpPr>
        <p:sp>
          <p:nvSpPr>
            <p:cNvPr id="713" name="Google Shape;713;p36"/>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14" name="Google Shape;714;p36"/>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715" name="Google Shape;715;p36"/>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16" name="Google Shape;716;p36"/>
          <p:cNvGrpSpPr/>
          <p:nvPr/>
        </p:nvGrpSpPr>
        <p:grpSpPr>
          <a:xfrm>
            <a:off x="7437437" y="2398712"/>
            <a:ext cx="795338" cy="733424"/>
            <a:chOff x="4685" y="1511"/>
            <a:chExt cx="501" cy="462"/>
          </a:xfrm>
        </p:grpSpPr>
        <p:sp>
          <p:nvSpPr>
            <p:cNvPr id="717" name="Google Shape;717;p36"/>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18" name="Google Shape;718;p36"/>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719" name="Google Shape;719;p36"/>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20" name="Google Shape;720;p36"/>
          <p:cNvGrpSpPr/>
          <p:nvPr/>
        </p:nvGrpSpPr>
        <p:grpSpPr>
          <a:xfrm>
            <a:off x="6376987" y="1331912"/>
            <a:ext cx="795337" cy="733424"/>
            <a:chOff x="4017" y="839"/>
            <a:chExt cx="501" cy="462"/>
          </a:xfrm>
        </p:grpSpPr>
        <p:sp>
          <p:nvSpPr>
            <p:cNvPr id="721" name="Google Shape;721;p36"/>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22" name="Google Shape;722;p36"/>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723" name="Google Shape;723;p36"/>
          <p:cNvGrpSpPr/>
          <p:nvPr/>
        </p:nvGrpSpPr>
        <p:grpSpPr>
          <a:xfrm>
            <a:off x="5273675" y="2398712"/>
            <a:ext cx="795337" cy="733424"/>
            <a:chOff x="3322" y="1511"/>
            <a:chExt cx="501" cy="462"/>
          </a:xfrm>
        </p:grpSpPr>
        <p:sp>
          <p:nvSpPr>
            <p:cNvPr id="724" name="Google Shape;724;p36"/>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25" name="Google Shape;725;p36"/>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grpSp>
        <p:nvGrpSpPr>
          <p:cNvPr id="730" name="Google Shape;730;p37"/>
          <p:cNvGrpSpPr/>
          <p:nvPr/>
        </p:nvGrpSpPr>
        <p:grpSpPr>
          <a:xfrm>
            <a:off x="2257425" y="1782762"/>
            <a:ext cx="4022724" cy="2743199"/>
            <a:chOff x="1422" y="1123"/>
            <a:chExt cx="2534" cy="1728"/>
          </a:xfrm>
        </p:grpSpPr>
        <p:sp>
          <p:nvSpPr>
            <p:cNvPr id="731" name="Google Shape;731;p37"/>
            <p:cNvSpPr/>
            <p:nvPr/>
          </p:nvSpPr>
          <p:spPr>
            <a:xfrm>
              <a:off x="1422" y="1123"/>
              <a:ext cx="2534" cy="1728"/>
            </a:xfrm>
            <a:prstGeom prst="roundRect">
              <a:avLst>
                <a:gd fmla="val 12" name="adj"/>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32" name="Google Shape;732;p37"/>
            <p:cNvSpPr/>
            <p:nvPr/>
          </p:nvSpPr>
          <p:spPr>
            <a:xfrm>
              <a:off x="1422" y="1123"/>
              <a:ext cx="2534" cy="1728"/>
            </a:xfrm>
            <a:custGeom>
              <a:rect b="b" l="l" r="r" t="t"/>
              <a:pathLst>
                <a:path extrusionOk="0" h="7621" w="11175">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cap="flat" cmpd="sng" w="76300">
              <a:solidFill>
                <a:srgbClr val="FF8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
        <p:nvSpPr>
          <p:cNvPr id="733" name="Google Shape;733;p37"/>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Implementing a Heap</a:t>
            </a:r>
            <a:endParaRPr/>
          </a:p>
        </p:txBody>
      </p:sp>
      <p:sp>
        <p:nvSpPr>
          <p:cNvPr id="734" name="Google Shape;734;p37"/>
          <p:cNvSpPr txBox="1"/>
          <p:nvPr>
            <p:ph idx="1" type="body"/>
          </p:nvPr>
        </p:nvSpPr>
        <p:spPr>
          <a:xfrm>
            <a:off x="685800" y="1981200"/>
            <a:ext cx="3398837" cy="4114800"/>
          </a:xfrm>
          <a:prstGeom prst="rect">
            <a:avLst/>
          </a:prstGeom>
          <a:noFill/>
          <a:ln>
            <a:noFill/>
          </a:ln>
        </p:spPr>
        <p:txBody>
          <a:bodyPr anchorCtr="0" anchor="t" bIns="44275" lIns="90350" spcFirstLastPara="1" rIns="90350" wrap="square" tIns="44275">
            <a:noAutofit/>
          </a:bodyPr>
          <a:lstStyle/>
          <a:p>
            <a:pPr indent="-341312" lvl="0" marL="341312" rtl="0" algn="l">
              <a:lnSpc>
                <a:spcPct val="95000"/>
              </a:lnSpc>
              <a:spcBef>
                <a:spcPts val="0"/>
              </a:spcBef>
              <a:spcAft>
                <a:spcPts val="0"/>
              </a:spcAft>
              <a:buClr>
                <a:srgbClr val="00CECE"/>
              </a:buClr>
              <a:buSzPts val="2100"/>
              <a:buFont typeface="Arial"/>
              <a:buChar char="●"/>
            </a:pPr>
            <a:r>
              <a:rPr b="0" i="0" lang="en-US" sz="2800" u="none">
                <a:solidFill>
                  <a:srgbClr val="E0E0E0"/>
                </a:solidFill>
                <a:latin typeface="Times New Roman"/>
                <a:ea typeface="Times New Roman"/>
                <a:cs typeface="Times New Roman"/>
                <a:sym typeface="Times New Roman"/>
              </a:rPr>
              <a:t>Data from the root goes in the         first              location                 of the               array.</a:t>
            </a:r>
            <a:endParaRPr/>
          </a:p>
        </p:txBody>
      </p:sp>
      <p:sp>
        <p:nvSpPr>
          <p:cNvPr id="735" name="Google Shape;735;p37"/>
          <p:cNvSpPr/>
          <p:nvPr/>
        </p:nvSpPr>
        <p:spPr>
          <a:xfrm>
            <a:off x="1708150" y="4670425"/>
            <a:ext cx="6046787" cy="785812"/>
          </a:xfrm>
          <a:prstGeom prst="roundRect">
            <a:avLst>
              <a:gd fmla="val 43"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736" name="Google Shape;736;p37"/>
          <p:cNvCxnSpPr/>
          <p:nvPr/>
        </p:nvCxnSpPr>
        <p:spPr>
          <a:xfrm>
            <a:off x="26209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737" name="Google Shape;737;p37"/>
          <p:cNvCxnSpPr/>
          <p:nvPr/>
        </p:nvCxnSpPr>
        <p:spPr>
          <a:xfrm>
            <a:off x="35353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738" name="Google Shape;738;p37"/>
          <p:cNvCxnSpPr/>
          <p:nvPr/>
        </p:nvCxnSpPr>
        <p:spPr>
          <a:xfrm>
            <a:off x="4448175"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739" name="Google Shape;739;p37"/>
          <p:cNvCxnSpPr/>
          <p:nvPr/>
        </p:nvCxnSpPr>
        <p:spPr>
          <a:xfrm>
            <a:off x="53641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740" name="Google Shape;740;p37"/>
          <p:cNvCxnSpPr/>
          <p:nvPr/>
        </p:nvCxnSpPr>
        <p:spPr>
          <a:xfrm>
            <a:off x="62785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741" name="Google Shape;741;p37"/>
          <p:cNvCxnSpPr/>
          <p:nvPr/>
        </p:nvCxnSpPr>
        <p:spPr>
          <a:xfrm>
            <a:off x="7192962" y="4665662"/>
            <a:ext cx="1587" cy="793750"/>
          </a:xfrm>
          <a:prstGeom prst="straightConnector1">
            <a:avLst/>
          </a:prstGeom>
          <a:noFill/>
          <a:ln cap="flat" cmpd="sng" w="12600">
            <a:solidFill>
              <a:srgbClr val="E0E0E0"/>
            </a:solidFill>
            <a:prstDash val="solid"/>
            <a:miter lim="800000"/>
            <a:headEnd len="med" w="med" type="none"/>
            <a:tailEnd len="med" w="med" type="none"/>
          </a:ln>
        </p:spPr>
      </p:cxnSp>
      <p:sp>
        <p:nvSpPr>
          <p:cNvPr id="742" name="Google Shape;742;p37"/>
          <p:cNvSpPr/>
          <p:nvPr/>
        </p:nvSpPr>
        <p:spPr>
          <a:xfrm>
            <a:off x="1096962" y="5565775"/>
            <a:ext cx="2189162" cy="433387"/>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An array of data</a:t>
            </a:r>
            <a:endParaRPr/>
          </a:p>
        </p:txBody>
      </p:sp>
      <p:sp>
        <p:nvSpPr>
          <p:cNvPr id="743" name="Google Shape;743;p37"/>
          <p:cNvSpPr/>
          <p:nvPr/>
        </p:nvSpPr>
        <p:spPr>
          <a:xfrm>
            <a:off x="7464425" y="4160837"/>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744" name="Google Shape;744;p37"/>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45" name="Google Shape;745;p37"/>
          <p:cNvGrpSpPr/>
          <p:nvPr/>
        </p:nvGrpSpPr>
        <p:grpSpPr>
          <a:xfrm>
            <a:off x="5880100" y="3313112"/>
            <a:ext cx="795338" cy="733424"/>
            <a:chOff x="3704" y="2087"/>
            <a:chExt cx="501" cy="462"/>
          </a:xfrm>
        </p:grpSpPr>
        <p:sp>
          <p:nvSpPr>
            <p:cNvPr id="746" name="Google Shape;746;p37"/>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47" name="Google Shape;747;p37"/>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748" name="Google Shape;748;p37"/>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49" name="Google Shape;749;p37"/>
          <p:cNvGrpSpPr/>
          <p:nvPr/>
        </p:nvGrpSpPr>
        <p:grpSpPr>
          <a:xfrm>
            <a:off x="4679950" y="3313112"/>
            <a:ext cx="795338" cy="733424"/>
            <a:chOff x="2948" y="2087"/>
            <a:chExt cx="501" cy="462"/>
          </a:xfrm>
        </p:grpSpPr>
        <p:sp>
          <p:nvSpPr>
            <p:cNvPr id="750" name="Google Shape;750;p37"/>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51" name="Google Shape;751;p37"/>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752" name="Google Shape;752;p37"/>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53" name="Google Shape;753;p37"/>
          <p:cNvGrpSpPr/>
          <p:nvPr/>
        </p:nvGrpSpPr>
        <p:grpSpPr>
          <a:xfrm>
            <a:off x="7437437" y="2398712"/>
            <a:ext cx="795338" cy="733424"/>
            <a:chOff x="4685" y="1511"/>
            <a:chExt cx="501" cy="462"/>
          </a:xfrm>
        </p:grpSpPr>
        <p:sp>
          <p:nvSpPr>
            <p:cNvPr id="754" name="Google Shape;754;p37"/>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55" name="Google Shape;755;p37"/>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756" name="Google Shape;756;p37"/>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57" name="Google Shape;757;p37"/>
          <p:cNvGrpSpPr/>
          <p:nvPr/>
        </p:nvGrpSpPr>
        <p:grpSpPr>
          <a:xfrm>
            <a:off x="6376987" y="1331912"/>
            <a:ext cx="795337" cy="733424"/>
            <a:chOff x="4017" y="839"/>
            <a:chExt cx="501" cy="462"/>
          </a:xfrm>
        </p:grpSpPr>
        <p:sp>
          <p:nvSpPr>
            <p:cNvPr id="758" name="Google Shape;758;p37"/>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59" name="Google Shape;759;p37"/>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760" name="Google Shape;760;p37"/>
          <p:cNvGrpSpPr/>
          <p:nvPr/>
        </p:nvGrpSpPr>
        <p:grpSpPr>
          <a:xfrm>
            <a:off x="5273675" y="2398712"/>
            <a:ext cx="795337" cy="733424"/>
            <a:chOff x="3322" y="1511"/>
            <a:chExt cx="501" cy="462"/>
          </a:xfrm>
        </p:grpSpPr>
        <p:sp>
          <p:nvSpPr>
            <p:cNvPr id="761" name="Google Shape;761;p37"/>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62" name="Google Shape;762;p37"/>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sp>
        <p:nvSpPr>
          <p:cNvPr id="763" name="Google Shape;763;p37"/>
          <p:cNvSpPr/>
          <p:nvPr/>
        </p:nvSpPr>
        <p:spPr>
          <a:xfrm>
            <a:off x="1914525"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grpSp>
        <p:nvGrpSpPr>
          <p:cNvPr id="768" name="Google Shape;768;p38"/>
          <p:cNvGrpSpPr/>
          <p:nvPr/>
        </p:nvGrpSpPr>
        <p:grpSpPr>
          <a:xfrm>
            <a:off x="3001962" y="2743200"/>
            <a:ext cx="2408237" cy="1904999"/>
            <a:chOff x="1891" y="1728"/>
            <a:chExt cx="1517" cy="1200"/>
          </a:xfrm>
        </p:grpSpPr>
        <p:sp>
          <p:nvSpPr>
            <p:cNvPr id="769" name="Google Shape;769;p38"/>
            <p:cNvSpPr/>
            <p:nvPr/>
          </p:nvSpPr>
          <p:spPr>
            <a:xfrm>
              <a:off x="1891" y="1728"/>
              <a:ext cx="1517" cy="1200"/>
            </a:xfrm>
            <a:prstGeom prst="roundRect">
              <a:avLst>
                <a:gd fmla="val 18" name="adj"/>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70" name="Google Shape;770;p38"/>
            <p:cNvSpPr/>
            <p:nvPr/>
          </p:nvSpPr>
          <p:spPr>
            <a:xfrm>
              <a:off x="1891" y="1728"/>
              <a:ext cx="1517" cy="1200"/>
            </a:xfrm>
            <a:custGeom>
              <a:rect b="b" l="l" r="r" t="t"/>
              <a:pathLst>
                <a:path extrusionOk="0" h="5293" w="6690">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cap="flat" cmpd="sng" w="76300">
              <a:solidFill>
                <a:srgbClr val="FF8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
        <p:nvSpPr>
          <p:cNvPr id="771" name="Google Shape;771;p38"/>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Implementing a Heap</a:t>
            </a:r>
            <a:endParaRPr/>
          </a:p>
        </p:txBody>
      </p:sp>
      <p:sp>
        <p:nvSpPr>
          <p:cNvPr id="772" name="Google Shape;772;p38"/>
          <p:cNvSpPr txBox="1"/>
          <p:nvPr>
            <p:ph idx="1" type="body"/>
          </p:nvPr>
        </p:nvSpPr>
        <p:spPr>
          <a:xfrm>
            <a:off x="685800" y="1981200"/>
            <a:ext cx="3398837" cy="4114800"/>
          </a:xfrm>
          <a:prstGeom prst="rect">
            <a:avLst/>
          </a:prstGeom>
          <a:noFill/>
          <a:ln>
            <a:noFill/>
          </a:ln>
        </p:spPr>
        <p:txBody>
          <a:bodyPr anchorCtr="0" anchor="t" bIns="44275" lIns="90350" spcFirstLastPara="1" rIns="90350" wrap="square" tIns="44275">
            <a:noAutofit/>
          </a:bodyPr>
          <a:lstStyle/>
          <a:p>
            <a:pPr indent="-341312" lvl="0" marL="341312" rtl="0" algn="l">
              <a:lnSpc>
                <a:spcPct val="95000"/>
              </a:lnSpc>
              <a:spcBef>
                <a:spcPts val="0"/>
              </a:spcBef>
              <a:spcAft>
                <a:spcPts val="0"/>
              </a:spcAft>
              <a:buClr>
                <a:srgbClr val="00CECE"/>
              </a:buClr>
              <a:buSzPts val="2100"/>
              <a:buFont typeface="Arial"/>
              <a:buChar char="●"/>
            </a:pPr>
            <a:r>
              <a:rPr b="0" i="0" lang="en-US" sz="2800" u="none">
                <a:solidFill>
                  <a:srgbClr val="E0E0E0"/>
                </a:solidFill>
                <a:latin typeface="Times New Roman"/>
                <a:ea typeface="Times New Roman"/>
                <a:cs typeface="Times New Roman"/>
                <a:sym typeface="Times New Roman"/>
              </a:rPr>
              <a:t>Data from the next row goes in the next two array locations.                  </a:t>
            </a:r>
            <a:endParaRPr/>
          </a:p>
        </p:txBody>
      </p:sp>
      <p:sp>
        <p:nvSpPr>
          <p:cNvPr id="773" name="Google Shape;773;p38"/>
          <p:cNvSpPr/>
          <p:nvPr/>
        </p:nvSpPr>
        <p:spPr>
          <a:xfrm>
            <a:off x="1708150" y="4670425"/>
            <a:ext cx="6046787" cy="785812"/>
          </a:xfrm>
          <a:prstGeom prst="roundRect">
            <a:avLst>
              <a:gd fmla="val 43"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774" name="Google Shape;774;p38"/>
          <p:cNvCxnSpPr/>
          <p:nvPr/>
        </p:nvCxnSpPr>
        <p:spPr>
          <a:xfrm>
            <a:off x="26209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775" name="Google Shape;775;p38"/>
          <p:cNvCxnSpPr/>
          <p:nvPr/>
        </p:nvCxnSpPr>
        <p:spPr>
          <a:xfrm>
            <a:off x="35353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776" name="Google Shape;776;p38"/>
          <p:cNvCxnSpPr/>
          <p:nvPr/>
        </p:nvCxnSpPr>
        <p:spPr>
          <a:xfrm>
            <a:off x="4448175"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777" name="Google Shape;777;p38"/>
          <p:cNvCxnSpPr/>
          <p:nvPr/>
        </p:nvCxnSpPr>
        <p:spPr>
          <a:xfrm>
            <a:off x="53641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778" name="Google Shape;778;p38"/>
          <p:cNvCxnSpPr/>
          <p:nvPr/>
        </p:nvCxnSpPr>
        <p:spPr>
          <a:xfrm>
            <a:off x="62785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779" name="Google Shape;779;p38"/>
          <p:cNvCxnSpPr/>
          <p:nvPr/>
        </p:nvCxnSpPr>
        <p:spPr>
          <a:xfrm>
            <a:off x="7192962" y="4665662"/>
            <a:ext cx="1587" cy="793750"/>
          </a:xfrm>
          <a:prstGeom prst="straightConnector1">
            <a:avLst/>
          </a:prstGeom>
          <a:noFill/>
          <a:ln cap="flat" cmpd="sng" w="12600">
            <a:solidFill>
              <a:srgbClr val="E0E0E0"/>
            </a:solidFill>
            <a:prstDash val="solid"/>
            <a:miter lim="800000"/>
            <a:headEnd len="med" w="med" type="none"/>
            <a:tailEnd len="med" w="med" type="none"/>
          </a:ln>
        </p:spPr>
      </p:cxnSp>
      <p:sp>
        <p:nvSpPr>
          <p:cNvPr id="780" name="Google Shape;780;p38"/>
          <p:cNvSpPr/>
          <p:nvPr/>
        </p:nvSpPr>
        <p:spPr>
          <a:xfrm>
            <a:off x="1096962" y="5565775"/>
            <a:ext cx="2189162" cy="433387"/>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An array of data</a:t>
            </a:r>
            <a:endParaRPr/>
          </a:p>
        </p:txBody>
      </p:sp>
      <p:sp>
        <p:nvSpPr>
          <p:cNvPr id="781" name="Google Shape;781;p38"/>
          <p:cNvSpPr/>
          <p:nvPr/>
        </p:nvSpPr>
        <p:spPr>
          <a:xfrm>
            <a:off x="7464425" y="4160837"/>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782" name="Google Shape;782;p38"/>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83" name="Google Shape;783;p38"/>
          <p:cNvGrpSpPr/>
          <p:nvPr/>
        </p:nvGrpSpPr>
        <p:grpSpPr>
          <a:xfrm>
            <a:off x="5880100" y="3313112"/>
            <a:ext cx="795338" cy="733424"/>
            <a:chOff x="3704" y="2087"/>
            <a:chExt cx="501" cy="462"/>
          </a:xfrm>
        </p:grpSpPr>
        <p:sp>
          <p:nvSpPr>
            <p:cNvPr id="784" name="Google Shape;784;p38"/>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85" name="Google Shape;785;p38"/>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786" name="Google Shape;786;p38"/>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87" name="Google Shape;787;p38"/>
          <p:cNvGrpSpPr/>
          <p:nvPr/>
        </p:nvGrpSpPr>
        <p:grpSpPr>
          <a:xfrm>
            <a:off x="4679950" y="3313112"/>
            <a:ext cx="795338" cy="733424"/>
            <a:chOff x="2948" y="2087"/>
            <a:chExt cx="501" cy="462"/>
          </a:xfrm>
        </p:grpSpPr>
        <p:sp>
          <p:nvSpPr>
            <p:cNvPr id="788" name="Google Shape;788;p38"/>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89" name="Google Shape;789;p38"/>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790" name="Google Shape;790;p38"/>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91" name="Google Shape;791;p38"/>
          <p:cNvGrpSpPr/>
          <p:nvPr/>
        </p:nvGrpSpPr>
        <p:grpSpPr>
          <a:xfrm>
            <a:off x="7437437" y="2398712"/>
            <a:ext cx="795338" cy="733424"/>
            <a:chOff x="4685" y="1511"/>
            <a:chExt cx="501" cy="462"/>
          </a:xfrm>
        </p:grpSpPr>
        <p:sp>
          <p:nvSpPr>
            <p:cNvPr id="792" name="Google Shape;792;p38"/>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93" name="Google Shape;793;p38"/>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794" name="Google Shape;794;p38"/>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795" name="Google Shape;795;p38"/>
          <p:cNvGrpSpPr/>
          <p:nvPr/>
        </p:nvGrpSpPr>
        <p:grpSpPr>
          <a:xfrm>
            <a:off x="6376987" y="1331912"/>
            <a:ext cx="795337" cy="733424"/>
            <a:chOff x="4017" y="839"/>
            <a:chExt cx="501" cy="462"/>
          </a:xfrm>
        </p:grpSpPr>
        <p:sp>
          <p:nvSpPr>
            <p:cNvPr id="796" name="Google Shape;796;p38"/>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97" name="Google Shape;797;p38"/>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798" name="Google Shape;798;p38"/>
          <p:cNvGrpSpPr/>
          <p:nvPr/>
        </p:nvGrpSpPr>
        <p:grpSpPr>
          <a:xfrm>
            <a:off x="5273675" y="2398712"/>
            <a:ext cx="795337" cy="733424"/>
            <a:chOff x="3322" y="1511"/>
            <a:chExt cx="501" cy="462"/>
          </a:xfrm>
        </p:grpSpPr>
        <p:sp>
          <p:nvSpPr>
            <p:cNvPr id="799" name="Google Shape;799;p38"/>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00" name="Google Shape;800;p38"/>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sp>
        <p:nvSpPr>
          <p:cNvPr id="801" name="Google Shape;801;p38"/>
          <p:cNvSpPr/>
          <p:nvPr/>
        </p:nvSpPr>
        <p:spPr>
          <a:xfrm>
            <a:off x="1914525"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nvGrpSpPr>
          <p:cNvPr id="802" name="Google Shape;802;p38"/>
          <p:cNvGrpSpPr/>
          <p:nvPr/>
        </p:nvGrpSpPr>
        <p:grpSpPr>
          <a:xfrm>
            <a:off x="4433887" y="3108325"/>
            <a:ext cx="3321844" cy="1908968"/>
            <a:chOff x="2793" y="1958"/>
            <a:chExt cx="2093" cy="1203"/>
          </a:xfrm>
        </p:grpSpPr>
        <p:sp>
          <p:nvSpPr>
            <p:cNvPr id="803" name="Google Shape;803;p38"/>
            <p:cNvSpPr/>
            <p:nvPr/>
          </p:nvSpPr>
          <p:spPr>
            <a:xfrm rot="5400000">
              <a:off x="3239" y="1514"/>
              <a:ext cx="1202" cy="2091"/>
            </a:xfrm>
            <a:prstGeom prst="roundRect">
              <a:avLst>
                <a:gd fmla="val 17" name="adj"/>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04" name="Google Shape;804;p38"/>
            <p:cNvSpPr/>
            <p:nvPr/>
          </p:nvSpPr>
          <p:spPr>
            <a:xfrm>
              <a:off x="2793" y="1958"/>
              <a:ext cx="2091" cy="1202"/>
            </a:xfrm>
            <a:custGeom>
              <a:rect b="b" l="l" r="r" t="t"/>
              <a:pathLst>
                <a:path extrusionOk="0" h="5302" w="9222">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cap="flat" cmpd="sng" w="76300">
              <a:solidFill>
                <a:srgbClr val="FF8000"/>
              </a:solidFill>
              <a:prstDash val="solid"/>
              <a:round/>
              <a:headEnd len="med" w="med" type="triangl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
        <p:nvSpPr>
          <p:cNvPr id="805" name="Google Shape;805;p38"/>
          <p:cNvSpPr/>
          <p:nvPr/>
        </p:nvSpPr>
        <p:spPr>
          <a:xfrm>
            <a:off x="2798762"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sp>
        <p:nvSpPr>
          <p:cNvPr id="806" name="Google Shape;806;p38"/>
          <p:cNvSpPr/>
          <p:nvPr/>
        </p:nvSpPr>
        <p:spPr>
          <a:xfrm>
            <a:off x="3683000"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9"/>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Implementing a Heap</a:t>
            </a:r>
            <a:endParaRPr/>
          </a:p>
        </p:txBody>
      </p:sp>
      <p:sp>
        <p:nvSpPr>
          <p:cNvPr id="812" name="Google Shape;812;p39"/>
          <p:cNvSpPr txBox="1"/>
          <p:nvPr>
            <p:ph idx="1" type="body"/>
          </p:nvPr>
        </p:nvSpPr>
        <p:spPr>
          <a:xfrm>
            <a:off x="685800" y="1981200"/>
            <a:ext cx="3398837" cy="4114800"/>
          </a:xfrm>
          <a:prstGeom prst="rect">
            <a:avLst/>
          </a:prstGeom>
          <a:noFill/>
          <a:ln>
            <a:noFill/>
          </a:ln>
        </p:spPr>
        <p:txBody>
          <a:bodyPr anchorCtr="0" anchor="t" bIns="44275" lIns="90350" spcFirstLastPara="1" rIns="90350" wrap="square" tIns="44275">
            <a:noAutofit/>
          </a:bodyPr>
          <a:lstStyle/>
          <a:p>
            <a:pPr indent="-341312" lvl="0" marL="341312" rtl="0" algn="l">
              <a:lnSpc>
                <a:spcPct val="95000"/>
              </a:lnSpc>
              <a:spcBef>
                <a:spcPts val="0"/>
              </a:spcBef>
              <a:spcAft>
                <a:spcPts val="0"/>
              </a:spcAft>
              <a:buClr>
                <a:srgbClr val="00CECE"/>
              </a:buClr>
              <a:buSzPts val="2100"/>
              <a:buFont typeface="Arial"/>
              <a:buChar char="●"/>
            </a:pPr>
            <a:r>
              <a:rPr b="0" i="0" lang="en-US" sz="2800" u="none">
                <a:solidFill>
                  <a:srgbClr val="E0E0E0"/>
                </a:solidFill>
                <a:latin typeface="Times New Roman"/>
                <a:ea typeface="Times New Roman"/>
                <a:cs typeface="Times New Roman"/>
                <a:sym typeface="Times New Roman"/>
              </a:rPr>
              <a:t>Data from the next row goes in the next two array locations.                  </a:t>
            </a:r>
            <a:endParaRPr/>
          </a:p>
        </p:txBody>
      </p:sp>
      <p:sp>
        <p:nvSpPr>
          <p:cNvPr id="813" name="Google Shape;813;p39"/>
          <p:cNvSpPr/>
          <p:nvPr/>
        </p:nvSpPr>
        <p:spPr>
          <a:xfrm>
            <a:off x="1708150" y="4670425"/>
            <a:ext cx="6046787" cy="785812"/>
          </a:xfrm>
          <a:prstGeom prst="roundRect">
            <a:avLst>
              <a:gd fmla="val 43"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814" name="Google Shape;814;p39"/>
          <p:cNvCxnSpPr/>
          <p:nvPr/>
        </p:nvCxnSpPr>
        <p:spPr>
          <a:xfrm>
            <a:off x="26209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815" name="Google Shape;815;p39"/>
          <p:cNvCxnSpPr/>
          <p:nvPr/>
        </p:nvCxnSpPr>
        <p:spPr>
          <a:xfrm>
            <a:off x="35353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816" name="Google Shape;816;p39"/>
          <p:cNvCxnSpPr/>
          <p:nvPr/>
        </p:nvCxnSpPr>
        <p:spPr>
          <a:xfrm>
            <a:off x="4448175"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817" name="Google Shape;817;p39"/>
          <p:cNvCxnSpPr/>
          <p:nvPr/>
        </p:nvCxnSpPr>
        <p:spPr>
          <a:xfrm>
            <a:off x="53641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818" name="Google Shape;818;p39"/>
          <p:cNvCxnSpPr/>
          <p:nvPr/>
        </p:nvCxnSpPr>
        <p:spPr>
          <a:xfrm>
            <a:off x="62785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819" name="Google Shape;819;p39"/>
          <p:cNvCxnSpPr/>
          <p:nvPr/>
        </p:nvCxnSpPr>
        <p:spPr>
          <a:xfrm>
            <a:off x="7192962" y="4665662"/>
            <a:ext cx="1587" cy="793750"/>
          </a:xfrm>
          <a:prstGeom prst="straightConnector1">
            <a:avLst/>
          </a:prstGeom>
          <a:noFill/>
          <a:ln cap="flat" cmpd="sng" w="12600">
            <a:solidFill>
              <a:srgbClr val="E0E0E0"/>
            </a:solidFill>
            <a:prstDash val="solid"/>
            <a:miter lim="800000"/>
            <a:headEnd len="med" w="med" type="none"/>
            <a:tailEnd len="med" w="med" type="none"/>
          </a:ln>
        </p:spPr>
      </p:cxnSp>
      <p:sp>
        <p:nvSpPr>
          <p:cNvPr id="820" name="Google Shape;820;p39"/>
          <p:cNvSpPr/>
          <p:nvPr/>
        </p:nvSpPr>
        <p:spPr>
          <a:xfrm>
            <a:off x="1096962" y="5565775"/>
            <a:ext cx="2189162" cy="433387"/>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An array of data</a:t>
            </a:r>
            <a:endParaRPr/>
          </a:p>
        </p:txBody>
      </p:sp>
      <p:sp>
        <p:nvSpPr>
          <p:cNvPr id="821" name="Google Shape;821;p39"/>
          <p:cNvSpPr/>
          <p:nvPr/>
        </p:nvSpPr>
        <p:spPr>
          <a:xfrm>
            <a:off x="7464425" y="4160837"/>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822" name="Google Shape;822;p39"/>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823" name="Google Shape;823;p39"/>
          <p:cNvGrpSpPr/>
          <p:nvPr/>
        </p:nvGrpSpPr>
        <p:grpSpPr>
          <a:xfrm>
            <a:off x="5880100" y="3313112"/>
            <a:ext cx="795338" cy="733424"/>
            <a:chOff x="3704" y="2087"/>
            <a:chExt cx="501" cy="462"/>
          </a:xfrm>
        </p:grpSpPr>
        <p:sp>
          <p:nvSpPr>
            <p:cNvPr id="824" name="Google Shape;824;p39"/>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25" name="Google Shape;825;p39"/>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826" name="Google Shape;826;p39"/>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827" name="Google Shape;827;p39"/>
          <p:cNvGrpSpPr/>
          <p:nvPr/>
        </p:nvGrpSpPr>
        <p:grpSpPr>
          <a:xfrm>
            <a:off x="4679950" y="3313112"/>
            <a:ext cx="795338" cy="733424"/>
            <a:chOff x="2948" y="2087"/>
            <a:chExt cx="501" cy="462"/>
          </a:xfrm>
        </p:grpSpPr>
        <p:sp>
          <p:nvSpPr>
            <p:cNvPr id="828" name="Google Shape;828;p39"/>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29" name="Google Shape;829;p39"/>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830" name="Google Shape;830;p39"/>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831" name="Google Shape;831;p39"/>
          <p:cNvGrpSpPr/>
          <p:nvPr/>
        </p:nvGrpSpPr>
        <p:grpSpPr>
          <a:xfrm>
            <a:off x="7437437" y="2398712"/>
            <a:ext cx="795338" cy="733424"/>
            <a:chOff x="4685" y="1511"/>
            <a:chExt cx="501" cy="462"/>
          </a:xfrm>
        </p:grpSpPr>
        <p:sp>
          <p:nvSpPr>
            <p:cNvPr id="832" name="Google Shape;832;p39"/>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33" name="Google Shape;833;p39"/>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834" name="Google Shape;834;p39"/>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835" name="Google Shape;835;p39"/>
          <p:cNvGrpSpPr/>
          <p:nvPr/>
        </p:nvGrpSpPr>
        <p:grpSpPr>
          <a:xfrm>
            <a:off x="6376987" y="1331912"/>
            <a:ext cx="795337" cy="733424"/>
            <a:chOff x="4017" y="839"/>
            <a:chExt cx="501" cy="462"/>
          </a:xfrm>
        </p:grpSpPr>
        <p:sp>
          <p:nvSpPr>
            <p:cNvPr id="836" name="Google Shape;836;p39"/>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37" name="Google Shape;837;p39"/>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838" name="Google Shape;838;p39"/>
          <p:cNvGrpSpPr/>
          <p:nvPr/>
        </p:nvGrpSpPr>
        <p:grpSpPr>
          <a:xfrm>
            <a:off x="5273675" y="2398712"/>
            <a:ext cx="795337" cy="733424"/>
            <a:chOff x="3322" y="1511"/>
            <a:chExt cx="501" cy="462"/>
          </a:xfrm>
        </p:grpSpPr>
        <p:sp>
          <p:nvSpPr>
            <p:cNvPr id="839" name="Google Shape;839;p39"/>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40" name="Google Shape;840;p39"/>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sp>
        <p:nvSpPr>
          <p:cNvPr id="841" name="Google Shape;841;p39"/>
          <p:cNvSpPr/>
          <p:nvPr/>
        </p:nvSpPr>
        <p:spPr>
          <a:xfrm>
            <a:off x="1914525"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sp>
        <p:nvSpPr>
          <p:cNvPr id="842" name="Google Shape;842;p39"/>
          <p:cNvSpPr/>
          <p:nvPr/>
        </p:nvSpPr>
        <p:spPr>
          <a:xfrm>
            <a:off x="2798762"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sp>
        <p:nvSpPr>
          <p:cNvPr id="843" name="Google Shape;843;p39"/>
          <p:cNvSpPr/>
          <p:nvPr/>
        </p:nvSpPr>
        <p:spPr>
          <a:xfrm>
            <a:off x="3683000"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cxnSp>
        <p:nvCxnSpPr>
          <p:cNvPr id="844" name="Google Shape;844;p39"/>
          <p:cNvCxnSpPr/>
          <p:nvPr/>
        </p:nvCxnSpPr>
        <p:spPr>
          <a:xfrm flipH="1">
            <a:off x="4891087" y="3856037"/>
            <a:ext cx="155575" cy="838200"/>
          </a:xfrm>
          <a:prstGeom prst="straightConnector1">
            <a:avLst/>
          </a:prstGeom>
          <a:noFill/>
          <a:ln cap="flat" cmpd="sng" w="76300">
            <a:solidFill>
              <a:srgbClr val="FF8000"/>
            </a:solidFill>
            <a:prstDash val="solid"/>
            <a:miter lim="800000"/>
            <a:headEnd len="med" w="med" type="none"/>
            <a:tailEnd len="med" w="med" type="triangle"/>
          </a:ln>
        </p:spPr>
      </p:cxnSp>
      <p:cxnSp>
        <p:nvCxnSpPr>
          <p:cNvPr id="845" name="Google Shape;845;p39"/>
          <p:cNvCxnSpPr/>
          <p:nvPr/>
        </p:nvCxnSpPr>
        <p:spPr>
          <a:xfrm flipH="1">
            <a:off x="5759450" y="3916362"/>
            <a:ext cx="612775" cy="914400"/>
          </a:xfrm>
          <a:prstGeom prst="straightConnector1">
            <a:avLst/>
          </a:prstGeom>
          <a:noFill/>
          <a:ln cap="flat" cmpd="sng" w="76300">
            <a:solidFill>
              <a:srgbClr val="FF8000"/>
            </a:solidFill>
            <a:prstDash val="solid"/>
            <a:miter lim="800000"/>
            <a:headEnd len="med" w="med" type="none"/>
            <a:tailEnd len="med" w="med" type="triangle"/>
          </a:ln>
        </p:spPr>
      </p:cxnSp>
      <p:sp>
        <p:nvSpPr>
          <p:cNvPr id="846" name="Google Shape;846;p39"/>
          <p:cNvSpPr/>
          <p:nvPr/>
        </p:nvSpPr>
        <p:spPr>
          <a:xfrm>
            <a:off x="4611687" y="4862512"/>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sp>
        <p:nvSpPr>
          <p:cNvPr id="847" name="Google Shape;847;p39"/>
          <p:cNvSpPr/>
          <p:nvPr/>
        </p:nvSpPr>
        <p:spPr>
          <a:xfrm>
            <a:off x="5495925" y="4862512"/>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40"/>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Implementing a Heap</a:t>
            </a:r>
            <a:endParaRPr/>
          </a:p>
        </p:txBody>
      </p:sp>
      <p:sp>
        <p:nvSpPr>
          <p:cNvPr id="853" name="Google Shape;853;p40"/>
          <p:cNvSpPr txBox="1"/>
          <p:nvPr>
            <p:ph idx="1" type="body"/>
          </p:nvPr>
        </p:nvSpPr>
        <p:spPr>
          <a:xfrm>
            <a:off x="685800" y="1981200"/>
            <a:ext cx="3398837" cy="4114800"/>
          </a:xfrm>
          <a:prstGeom prst="rect">
            <a:avLst/>
          </a:prstGeom>
          <a:noFill/>
          <a:ln>
            <a:noFill/>
          </a:ln>
        </p:spPr>
        <p:txBody>
          <a:bodyPr anchorCtr="0" anchor="t" bIns="44275" lIns="90350" spcFirstLastPara="1" rIns="90350" wrap="square" tIns="44275">
            <a:noAutofit/>
          </a:bodyPr>
          <a:lstStyle/>
          <a:p>
            <a:pPr indent="-341312" lvl="0" marL="341312" rtl="0" algn="l">
              <a:lnSpc>
                <a:spcPct val="95000"/>
              </a:lnSpc>
              <a:spcBef>
                <a:spcPts val="0"/>
              </a:spcBef>
              <a:spcAft>
                <a:spcPts val="0"/>
              </a:spcAft>
              <a:buClr>
                <a:srgbClr val="00CECE"/>
              </a:buClr>
              <a:buSzPts val="2100"/>
              <a:buFont typeface="Arial"/>
              <a:buChar char="●"/>
            </a:pPr>
            <a:r>
              <a:rPr b="0" i="0" lang="en-US" sz="2800" u="none">
                <a:solidFill>
                  <a:srgbClr val="E0E0E0"/>
                </a:solidFill>
                <a:latin typeface="Times New Roman"/>
                <a:ea typeface="Times New Roman"/>
                <a:cs typeface="Times New Roman"/>
                <a:sym typeface="Times New Roman"/>
              </a:rPr>
              <a:t>Data from the next row goes in the next two array locations.                  </a:t>
            </a:r>
            <a:endParaRPr/>
          </a:p>
        </p:txBody>
      </p:sp>
      <p:sp>
        <p:nvSpPr>
          <p:cNvPr id="854" name="Google Shape;854;p40"/>
          <p:cNvSpPr/>
          <p:nvPr/>
        </p:nvSpPr>
        <p:spPr>
          <a:xfrm>
            <a:off x="1708150" y="4670425"/>
            <a:ext cx="6046787" cy="785812"/>
          </a:xfrm>
          <a:prstGeom prst="roundRect">
            <a:avLst>
              <a:gd fmla="val 43"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855" name="Google Shape;855;p40"/>
          <p:cNvCxnSpPr/>
          <p:nvPr/>
        </p:nvCxnSpPr>
        <p:spPr>
          <a:xfrm>
            <a:off x="26209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856" name="Google Shape;856;p40"/>
          <p:cNvCxnSpPr/>
          <p:nvPr/>
        </p:nvCxnSpPr>
        <p:spPr>
          <a:xfrm>
            <a:off x="35353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857" name="Google Shape;857;p40"/>
          <p:cNvCxnSpPr/>
          <p:nvPr/>
        </p:nvCxnSpPr>
        <p:spPr>
          <a:xfrm>
            <a:off x="4448175"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858" name="Google Shape;858;p40"/>
          <p:cNvCxnSpPr/>
          <p:nvPr/>
        </p:nvCxnSpPr>
        <p:spPr>
          <a:xfrm>
            <a:off x="53641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859" name="Google Shape;859;p40"/>
          <p:cNvCxnSpPr/>
          <p:nvPr/>
        </p:nvCxnSpPr>
        <p:spPr>
          <a:xfrm>
            <a:off x="62785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860" name="Google Shape;860;p40"/>
          <p:cNvCxnSpPr/>
          <p:nvPr/>
        </p:nvCxnSpPr>
        <p:spPr>
          <a:xfrm>
            <a:off x="7192962" y="4665662"/>
            <a:ext cx="1587" cy="793750"/>
          </a:xfrm>
          <a:prstGeom prst="straightConnector1">
            <a:avLst/>
          </a:prstGeom>
          <a:noFill/>
          <a:ln cap="flat" cmpd="sng" w="12600">
            <a:solidFill>
              <a:srgbClr val="E0E0E0"/>
            </a:solidFill>
            <a:prstDash val="solid"/>
            <a:miter lim="800000"/>
            <a:headEnd len="med" w="med" type="none"/>
            <a:tailEnd len="med" w="med" type="none"/>
          </a:ln>
        </p:spPr>
      </p:cxnSp>
      <p:sp>
        <p:nvSpPr>
          <p:cNvPr id="861" name="Google Shape;861;p40"/>
          <p:cNvSpPr/>
          <p:nvPr/>
        </p:nvSpPr>
        <p:spPr>
          <a:xfrm>
            <a:off x="1096962" y="5565775"/>
            <a:ext cx="2189162" cy="433387"/>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An array of data</a:t>
            </a:r>
            <a:endParaRPr/>
          </a:p>
        </p:txBody>
      </p:sp>
      <p:sp>
        <p:nvSpPr>
          <p:cNvPr id="862" name="Google Shape;862;p40"/>
          <p:cNvSpPr/>
          <p:nvPr/>
        </p:nvSpPr>
        <p:spPr>
          <a:xfrm>
            <a:off x="7464425" y="4160837"/>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863" name="Google Shape;863;p40"/>
          <p:cNvCxnSpPr/>
          <p:nvPr/>
        </p:nvCxnSpPr>
        <p:spPr>
          <a:xfrm>
            <a:off x="5516562"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864" name="Google Shape;864;p40"/>
          <p:cNvGrpSpPr/>
          <p:nvPr/>
        </p:nvGrpSpPr>
        <p:grpSpPr>
          <a:xfrm>
            <a:off x="5880100" y="3313112"/>
            <a:ext cx="795338" cy="733424"/>
            <a:chOff x="3704" y="2087"/>
            <a:chExt cx="501" cy="462"/>
          </a:xfrm>
        </p:grpSpPr>
        <p:sp>
          <p:nvSpPr>
            <p:cNvPr id="865" name="Google Shape;865;p40"/>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66" name="Google Shape;866;p40"/>
            <p:cNvSpPr/>
            <p:nvPr/>
          </p:nvSpPr>
          <p:spPr>
            <a:xfrm>
              <a:off x="372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867" name="Google Shape;867;p40"/>
          <p:cNvCxnSpPr/>
          <p:nvPr/>
        </p:nvCxnSpPr>
        <p:spPr>
          <a:xfrm flipH="1">
            <a:off x="5273675"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868" name="Google Shape;868;p40"/>
          <p:cNvGrpSpPr/>
          <p:nvPr/>
        </p:nvGrpSpPr>
        <p:grpSpPr>
          <a:xfrm>
            <a:off x="4679950" y="3313112"/>
            <a:ext cx="795338" cy="733424"/>
            <a:chOff x="2948" y="2087"/>
            <a:chExt cx="501" cy="462"/>
          </a:xfrm>
        </p:grpSpPr>
        <p:sp>
          <p:nvSpPr>
            <p:cNvPr id="869" name="Google Shape;869;p40"/>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70" name="Google Shape;870;p40"/>
            <p:cNvSpPr/>
            <p:nvPr/>
          </p:nvSpPr>
          <p:spPr>
            <a:xfrm>
              <a:off x="296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871" name="Google Shape;871;p40"/>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872" name="Google Shape;872;p40"/>
          <p:cNvGrpSpPr/>
          <p:nvPr/>
        </p:nvGrpSpPr>
        <p:grpSpPr>
          <a:xfrm>
            <a:off x="7437437" y="2398712"/>
            <a:ext cx="795338" cy="733424"/>
            <a:chOff x="4685" y="1511"/>
            <a:chExt cx="501" cy="462"/>
          </a:xfrm>
        </p:grpSpPr>
        <p:sp>
          <p:nvSpPr>
            <p:cNvPr id="873" name="Google Shape;873;p40"/>
            <p:cNvSpPr/>
            <p:nvPr/>
          </p:nvSpPr>
          <p:spPr>
            <a:xfrm>
              <a:off x="468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74" name="Google Shape;874;p40"/>
            <p:cNvSpPr/>
            <p:nvPr/>
          </p:nvSpPr>
          <p:spPr>
            <a:xfrm>
              <a:off x="470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875" name="Google Shape;875;p40"/>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876" name="Google Shape;876;p40"/>
          <p:cNvGrpSpPr/>
          <p:nvPr/>
        </p:nvGrpSpPr>
        <p:grpSpPr>
          <a:xfrm>
            <a:off x="6376987" y="1331912"/>
            <a:ext cx="795337" cy="733424"/>
            <a:chOff x="4017" y="839"/>
            <a:chExt cx="501" cy="462"/>
          </a:xfrm>
        </p:grpSpPr>
        <p:sp>
          <p:nvSpPr>
            <p:cNvPr id="877" name="Google Shape;877;p40"/>
            <p:cNvSpPr/>
            <p:nvPr/>
          </p:nvSpPr>
          <p:spPr>
            <a:xfrm>
              <a:off x="401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78" name="Google Shape;878;p40"/>
            <p:cNvSpPr/>
            <p:nvPr/>
          </p:nvSpPr>
          <p:spPr>
            <a:xfrm>
              <a:off x="403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879" name="Google Shape;879;p40"/>
          <p:cNvGrpSpPr/>
          <p:nvPr/>
        </p:nvGrpSpPr>
        <p:grpSpPr>
          <a:xfrm>
            <a:off x="5273675" y="2398712"/>
            <a:ext cx="795337" cy="733424"/>
            <a:chOff x="3322" y="1511"/>
            <a:chExt cx="501" cy="462"/>
          </a:xfrm>
        </p:grpSpPr>
        <p:sp>
          <p:nvSpPr>
            <p:cNvPr id="880" name="Google Shape;880;p40"/>
            <p:cNvSpPr/>
            <p:nvPr/>
          </p:nvSpPr>
          <p:spPr>
            <a:xfrm>
              <a:off x="332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81" name="Google Shape;881;p40"/>
            <p:cNvSpPr/>
            <p:nvPr/>
          </p:nvSpPr>
          <p:spPr>
            <a:xfrm>
              <a:off x="334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sp>
        <p:nvSpPr>
          <p:cNvPr id="882" name="Google Shape;882;p40"/>
          <p:cNvSpPr/>
          <p:nvPr/>
        </p:nvSpPr>
        <p:spPr>
          <a:xfrm>
            <a:off x="1914525"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sp>
        <p:nvSpPr>
          <p:cNvPr id="883" name="Google Shape;883;p40"/>
          <p:cNvSpPr/>
          <p:nvPr/>
        </p:nvSpPr>
        <p:spPr>
          <a:xfrm>
            <a:off x="2798762"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sp>
        <p:nvSpPr>
          <p:cNvPr id="884" name="Google Shape;884;p40"/>
          <p:cNvSpPr/>
          <p:nvPr/>
        </p:nvSpPr>
        <p:spPr>
          <a:xfrm>
            <a:off x="3683000"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sp>
        <p:nvSpPr>
          <p:cNvPr id="885" name="Google Shape;885;p40"/>
          <p:cNvSpPr/>
          <p:nvPr/>
        </p:nvSpPr>
        <p:spPr>
          <a:xfrm>
            <a:off x="4611687" y="4862512"/>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sp>
        <p:nvSpPr>
          <p:cNvPr id="886" name="Google Shape;886;p40"/>
          <p:cNvSpPr/>
          <p:nvPr/>
        </p:nvSpPr>
        <p:spPr>
          <a:xfrm>
            <a:off x="5495925" y="4862512"/>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sp>
        <p:nvSpPr>
          <p:cNvPr id="887" name="Google Shape;887;p40"/>
          <p:cNvSpPr/>
          <p:nvPr/>
        </p:nvSpPr>
        <p:spPr>
          <a:xfrm>
            <a:off x="6232525" y="5573712"/>
            <a:ext cx="2898775" cy="422275"/>
          </a:xfrm>
          <a:custGeom>
            <a:rect b="b" l="l" r="r" t="t"/>
            <a:pathLst>
              <a:path extrusionOk="0" h="1174" w="8053">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cap="flat" cmpd="sng" w="1260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88" name="Google Shape;888;p40"/>
          <p:cNvSpPr txBox="1"/>
          <p:nvPr/>
        </p:nvSpPr>
        <p:spPr>
          <a:xfrm>
            <a:off x="5116512" y="5927725"/>
            <a:ext cx="3849687" cy="822325"/>
          </a:xfrm>
          <a:prstGeom prst="rect">
            <a:avLst/>
          </a:prstGeom>
          <a:noFill/>
          <a:ln>
            <a:noFill/>
          </a:ln>
        </p:spPr>
        <p:txBody>
          <a:bodyPr anchorCtr="0" anchor="t" bIns="44275" lIns="90350" spcFirstLastPara="1" rIns="90350" wrap="square" tIns="44275">
            <a:sp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We don't care what's in</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this part of the array.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41"/>
          <p:cNvSpPr txBox="1"/>
          <p:nvPr>
            <p:ph type="title"/>
          </p:nvPr>
        </p:nvSpPr>
        <p:spPr>
          <a:xfrm>
            <a:off x="304800" y="236537"/>
            <a:ext cx="7772400" cy="1357312"/>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Important Points about the Implementation</a:t>
            </a:r>
            <a:endParaRPr/>
          </a:p>
        </p:txBody>
      </p:sp>
      <p:sp>
        <p:nvSpPr>
          <p:cNvPr id="894" name="Google Shape;894;p41"/>
          <p:cNvSpPr txBox="1"/>
          <p:nvPr>
            <p:ph idx="1" type="body"/>
          </p:nvPr>
        </p:nvSpPr>
        <p:spPr>
          <a:xfrm>
            <a:off x="685800" y="1981200"/>
            <a:ext cx="4449762" cy="4114800"/>
          </a:xfrm>
          <a:prstGeom prst="rect">
            <a:avLst/>
          </a:prstGeom>
          <a:noFill/>
          <a:ln>
            <a:noFill/>
          </a:ln>
        </p:spPr>
        <p:txBody>
          <a:bodyPr anchorCtr="0" anchor="t" bIns="44275" lIns="90350" spcFirstLastPara="1" rIns="90350" wrap="square" tIns="44275">
            <a:noAutofit/>
          </a:bodyPr>
          <a:lstStyle/>
          <a:p>
            <a:pPr indent="-341312" lvl="0" marL="341312" rtl="0" algn="l">
              <a:lnSpc>
                <a:spcPct val="95000"/>
              </a:lnSpc>
              <a:spcBef>
                <a:spcPts val="0"/>
              </a:spcBef>
              <a:spcAft>
                <a:spcPts val="0"/>
              </a:spcAft>
              <a:buClr>
                <a:srgbClr val="00CECE"/>
              </a:buClr>
              <a:buSzPts val="1800"/>
              <a:buFont typeface="Arial"/>
              <a:buChar char="●"/>
            </a:pPr>
            <a:r>
              <a:rPr b="0" i="0" lang="en-US" sz="2400" u="none">
                <a:solidFill>
                  <a:srgbClr val="E0E0E0"/>
                </a:solidFill>
                <a:latin typeface="Times New Roman"/>
                <a:ea typeface="Times New Roman"/>
                <a:cs typeface="Times New Roman"/>
                <a:sym typeface="Times New Roman"/>
              </a:rPr>
              <a:t>The links between the tree's nodes are not actually stored as pointers, or in any other way.</a:t>
            </a:r>
            <a:endParaRPr/>
          </a:p>
          <a:p>
            <a:pPr indent="-341312" lvl="0" marL="341312" rtl="0" algn="l">
              <a:lnSpc>
                <a:spcPct val="100000"/>
              </a:lnSpc>
              <a:spcBef>
                <a:spcPts val="600"/>
              </a:spcBef>
              <a:spcAft>
                <a:spcPts val="0"/>
              </a:spcAft>
              <a:buClr>
                <a:srgbClr val="00CECE"/>
              </a:buClr>
              <a:buSzPts val="1800"/>
              <a:buFont typeface="Arial"/>
              <a:buChar char="●"/>
            </a:pPr>
            <a:r>
              <a:rPr b="0" i="0" lang="en-US" sz="2400" u="none">
                <a:solidFill>
                  <a:srgbClr val="E0E0E0"/>
                </a:solidFill>
                <a:latin typeface="Times New Roman"/>
                <a:ea typeface="Times New Roman"/>
                <a:cs typeface="Times New Roman"/>
                <a:sym typeface="Times New Roman"/>
              </a:rPr>
              <a:t>The only way we "know" that "the array is a tree" is from the way we manipulate the data.</a:t>
            </a:r>
            <a:endParaRPr/>
          </a:p>
        </p:txBody>
      </p:sp>
      <p:sp>
        <p:nvSpPr>
          <p:cNvPr id="895" name="Google Shape;895;p41"/>
          <p:cNvSpPr/>
          <p:nvPr/>
        </p:nvSpPr>
        <p:spPr>
          <a:xfrm>
            <a:off x="1708150" y="4670425"/>
            <a:ext cx="6046787" cy="785812"/>
          </a:xfrm>
          <a:prstGeom prst="roundRect">
            <a:avLst>
              <a:gd fmla="val 43"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896" name="Google Shape;896;p41"/>
          <p:cNvCxnSpPr/>
          <p:nvPr/>
        </p:nvCxnSpPr>
        <p:spPr>
          <a:xfrm>
            <a:off x="26209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897" name="Google Shape;897;p41"/>
          <p:cNvCxnSpPr/>
          <p:nvPr/>
        </p:nvCxnSpPr>
        <p:spPr>
          <a:xfrm>
            <a:off x="35353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898" name="Google Shape;898;p41"/>
          <p:cNvCxnSpPr/>
          <p:nvPr/>
        </p:nvCxnSpPr>
        <p:spPr>
          <a:xfrm>
            <a:off x="4448175"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899" name="Google Shape;899;p41"/>
          <p:cNvCxnSpPr/>
          <p:nvPr/>
        </p:nvCxnSpPr>
        <p:spPr>
          <a:xfrm>
            <a:off x="53641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900" name="Google Shape;900;p41"/>
          <p:cNvCxnSpPr/>
          <p:nvPr/>
        </p:nvCxnSpPr>
        <p:spPr>
          <a:xfrm>
            <a:off x="62785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901" name="Google Shape;901;p41"/>
          <p:cNvCxnSpPr/>
          <p:nvPr/>
        </p:nvCxnSpPr>
        <p:spPr>
          <a:xfrm>
            <a:off x="7192962" y="4665662"/>
            <a:ext cx="1587" cy="793750"/>
          </a:xfrm>
          <a:prstGeom prst="straightConnector1">
            <a:avLst/>
          </a:prstGeom>
          <a:noFill/>
          <a:ln cap="flat" cmpd="sng" w="12600">
            <a:solidFill>
              <a:srgbClr val="E0E0E0"/>
            </a:solidFill>
            <a:prstDash val="solid"/>
            <a:miter lim="800000"/>
            <a:headEnd len="med" w="med" type="none"/>
            <a:tailEnd len="med" w="med" type="none"/>
          </a:ln>
        </p:spPr>
      </p:cxnSp>
      <p:sp>
        <p:nvSpPr>
          <p:cNvPr id="902" name="Google Shape;902;p41"/>
          <p:cNvSpPr/>
          <p:nvPr/>
        </p:nvSpPr>
        <p:spPr>
          <a:xfrm>
            <a:off x="1096962" y="5565775"/>
            <a:ext cx="2189162" cy="433387"/>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An array of data</a:t>
            </a:r>
            <a:endParaRPr/>
          </a:p>
        </p:txBody>
      </p:sp>
      <p:sp>
        <p:nvSpPr>
          <p:cNvPr id="903" name="Google Shape;903;p41"/>
          <p:cNvSpPr/>
          <p:nvPr/>
        </p:nvSpPr>
        <p:spPr>
          <a:xfrm>
            <a:off x="7464425" y="4160837"/>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904" name="Google Shape;904;p41"/>
          <p:cNvCxnSpPr/>
          <p:nvPr/>
        </p:nvCxnSpPr>
        <p:spPr>
          <a:xfrm>
            <a:off x="58181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905" name="Google Shape;905;p41"/>
          <p:cNvGrpSpPr/>
          <p:nvPr/>
        </p:nvGrpSpPr>
        <p:grpSpPr>
          <a:xfrm>
            <a:off x="6181725" y="3313112"/>
            <a:ext cx="795338" cy="733424"/>
            <a:chOff x="3894" y="2087"/>
            <a:chExt cx="501" cy="462"/>
          </a:xfrm>
        </p:grpSpPr>
        <p:sp>
          <p:nvSpPr>
            <p:cNvPr id="906" name="Google Shape;906;p41"/>
            <p:cNvSpPr/>
            <p:nvPr/>
          </p:nvSpPr>
          <p:spPr>
            <a:xfrm>
              <a:off x="389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07" name="Google Shape;907;p41"/>
            <p:cNvSpPr/>
            <p:nvPr/>
          </p:nvSpPr>
          <p:spPr>
            <a:xfrm>
              <a:off x="391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908" name="Google Shape;908;p41"/>
          <p:cNvCxnSpPr/>
          <p:nvPr/>
        </p:nvCxnSpPr>
        <p:spPr>
          <a:xfrm flipH="1">
            <a:off x="557530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909" name="Google Shape;909;p41"/>
          <p:cNvGrpSpPr/>
          <p:nvPr/>
        </p:nvGrpSpPr>
        <p:grpSpPr>
          <a:xfrm>
            <a:off x="4981575" y="3313112"/>
            <a:ext cx="795338" cy="733424"/>
            <a:chOff x="3138" y="2087"/>
            <a:chExt cx="501" cy="462"/>
          </a:xfrm>
        </p:grpSpPr>
        <p:sp>
          <p:nvSpPr>
            <p:cNvPr id="910" name="Google Shape;910;p41"/>
            <p:cNvSpPr/>
            <p:nvPr/>
          </p:nvSpPr>
          <p:spPr>
            <a:xfrm>
              <a:off x="313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11" name="Google Shape;911;p41"/>
            <p:cNvSpPr/>
            <p:nvPr/>
          </p:nvSpPr>
          <p:spPr>
            <a:xfrm>
              <a:off x="315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912" name="Google Shape;912;p41"/>
          <p:cNvCxnSpPr/>
          <p:nvPr/>
        </p:nvCxnSpPr>
        <p:spPr>
          <a:xfrm>
            <a:off x="7404100"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913" name="Google Shape;913;p41"/>
          <p:cNvGrpSpPr/>
          <p:nvPr/>
        </p:nvGrpSpPr>
        <p:grpSpPr>
          <a:xfrm>
            <a:off x="7739062" y="2398712"/>
            <a:ext cx="795338" cy="733424"/>
            <a:chOff x="4875" y="1511"/>
            <a:chExt cx="501" cy="462"/>
          </a:xfrm>
        </p:grpSpPr>
        <p:sp>
          <p:nvSpPr>
            <p:cNvPr id="914" name="Google Shape;914;p41"/>
            <p:cNvSpPr/>
            <p:nvPr/>
          </p:nvSpPr>
          <p:spPr>
            <a:xfrm>
              <a:off x="487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15" name="Google Shape;915;p41"/>
            <p:cNvSpPr/>
            <p:nvPr/>
          </p:nvSpPr>
          <p:spPr>
            <a:xfrm>
              <a:off x="489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916" name="Google Shape;916;p41"/>
          <p:cNvCxnSpPr/>
          <p:nvPr/>
        </p:nvCxnSpPr>
        <p:spPr>
          <a:xfrm flipH="1">
            <a:off x="6169025"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917" name="Google Shape;917;p41"/>
          <p:cNvGrpSpPr/>
          <p:nvPr/>
        </p:nvGrpSpPr>
        <p:grpSpPr>
          <a:xfrm>
            <a:off x="6678612" y="1331912"/>
            <a:ext cx="795338" cy="733424"/>
            <a:chOff x="4207" y="839"/>
            <a:chExt cx="501" cy="462"/>
          </a:xfrm>
        </p:grpSpPr>
        <p:sp>
          <p:nvSpPr>
            <p:cNvPr id="918" name="Google Shape;918;p41"/>
            <p:cNvSpPr/>
            <p:nvPr/>
          </p:nvSpPr>
          <p:spPr>
            <a:xfrm>
              <a:off x="420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19" name="Google Shape;919;p41"/>
            <p:cNvSpPr/>
            <p:nvPr/>
          </p:nvSpPr>
          <p:spPr>
            <a:xfrm>
              <a:off x="422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920" name="Google Shape;920;p41"/>
          <p:cNvGrpSpPr/>
          <p:nvPr/>
        </p:nvGrpSpPr>
        <p:grpSpPr>
          <a:xfrm>
            <a:off x="5575300" y="2398712"/>
            <a:ext cx="795338" cy="733424"/>
            <a:chOff x="3512" y="1511"/>
            <a:chExt cx="501" cy="462"/>
          </a:xfrm>
        </p:grpSpPr>
        <p:sp>
          <p:nvSpPr>
            <p:cNvPr id="921" name="Google Shape;921;p41"/>
            <p:cNvSpPr/>
            <p:nvPr/>
          </p:nvSpPr>
          <p:spPr>
            <a:xfrm>
              <a:off x="351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22" name="Google Shape;922;p41"/>
            <p:cNvSpPr/>
            <p:nvPr/>
          </p:nvSpPr>
          <p:spPr>
            <a:xfrm>
              <a:off x="353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sp>
        <p:nvSpPr>
          <p:cNvPr id="923" name="Google Shape;923;p41"/>
          <p:cNvSpPr/>
          <p:nvPr/>
        </p:nvSpPr>
        <p:spPr>
          <a:xfrm>
            <a:off x="1914525"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sp>
        <p:nvSpPr>
          <p:cNvPr id="924" name="Google Shape;924;p41"/>
          <p:cNvSpPr/>
          <p:nvPr/>
        </p:nvSpPr>
        <p:spPr>
          <a:xfrm>
            <a:off x="2798762"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sp>
        <p:nvSpPr>
          <p:cNvPr id="925" name="Google Shape;925;p41"/>
          <p:cNvSpPr/>
          <p:nvPr/>
        </p:nvSpPr>
        <p:spPr>
          <a:xfrm>
            <a:off x="3683000"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sp>
        <p:nvSpPr>
          <p:cNvPr id="926" name="Google Shape;926;p41"/>
          <p:cNvSpPr/>
          <p:nvPr/>
        </p:nvSpPr>
        <p:spPr>
          <a:xfrm>
            <a:off x="4611687" y="4862512"/>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sp>
        <p:nvSpPr>
          <p:cNvPr id="927" name="Google Shape;927;p41"/>
          <p:cNvSpPr/>
          <p:nvPr/>
        </p:nvSpPr>
        <p:spPr>
          <a:xfrm>
            <a:off x="5495925" y="4862512"/>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2"/>
          <p:cNvSpPr txBox="1"/>
          <p:nvPr>
            <p:ph type="title"/>
          </p:nvPr>
        </p:nvSpPr>
        <p:spPr>
          <a:xfrm>
            <a:off x="304800" y="236537"/>
            <a:ext cx="7772400" cy="1357312"/>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Important Points about the Implementation</a:t>
            </a:r>
            <a:endParaRPr/>
          </a:p>
        </p:txBody>
      </p:sp>
      <p:sp>
        <p:nvSpPr>
          <p:cNvPr id="933" name="Google Shape;933;p42"/>
          <p:cNvSpPr txBox="1"/>
          <p:nvPr>
            <p:ph idx="1" type="body"/>
          </p:nvPr>
        </p:nvSpPr>
        <p:spPr>
          <a:xfrm>
            <a:off x="685800" y="1981200"/>
            <a:ext cx="4449762" cy="4114800"/>
          </a:xfrm>
          <a:prstGeom prst="rect">
            <a:avLst/>
          </a:prstGeom>
          <a:noFill/>
          <a:ln>
            <a:noFill/>
          </a:ln>
        </p:spPr>
        <p:txBody>
          <a:bodyPr anchorCtr="0" anchor="t" bIns="44275" lIns="90350" spcFirstLastPara="1" rIns="90350" wrap="square" tIns="44275">
            <a:noAutofit/>
          </a:bodyPr>
          <a:lstStyle/>
          <a:p>
            <a:pPr indent="-341312" lvl="0" marL="341312" rtl="0" algn="l">
              <a:lnSpc>
                <a:spcPct val="95000"/>
              </a:lnSpc>
              <a:spcBef>
                <a:spcPts val="0"/>
              </a:spcBef>
              <a:spcAft>
                <a:spcPts val="0"/>
              </a:spcAft>
              <a:buClr>
                <a:srgbClr val="00CECE"/>
              </a:buClr>
              <a:buSzPts val="1800"/>
              <a:buFont typeface="Arial"/>
              <a:buChar char="●"/>
            </a:pPr>
            <a:r>
              <a:rPr b="0" i="0" lang="en-US" sz="2400" u="none">
                <a:solidFill>
                  <a:srgbClr val="E0E0E0"/>
                </a:solidFill>
                <a:latin typeface="Times New Roman"/>
                <a:ea typeface="Times New Roman"/>
                <a:cs typeface="Times New Roman"/>
                <a:sym typeface="Times New Roman"/>
              </a:rPr>
              <a:t>If you know the index of a node, then it is easy to figure out the indexes of that node's parent and children. Formulas are given in the book.</a:t>
            </a:r>
            <a:endParaRPr/>
          </a:p>
        </p:txBody>
      </p:sp>
      <p:sp>
        <p:nvSpPr>
          <p:cNvPr id="934" name="Google Shape;934;p42"/>
          <p:cNvSpPr/>
          <p:nvPr/>
        </p:nvSpPr>
        <p:spPr>
          <a:xfrm>
            <a:off x="1708150" y="4670425"/>
            <a:ext cx="6046787" cy="785812"/>
          </a:xfrm>
          <a:prstGeom prst="roundRect">
            <a:avLst>
              <a:gd fmla="val 43"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935" name="Google Shape;935;p42"/>
          <p:cNvCxnSpPr/>
          <p:nvPr/>
        </p:nvCxnSpPr>
        <p:spPr>
          <a:xfrm>
            <a:off x="26209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936" name="Google Shape;936;p42"/>
          <p:cNvCxnSpPr/>
          <p:nvPr/>
        </p:nvCxnSpPr>
        <p:spPr>
          <a:xfrm>
            <a:off x="3535362"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937" name="Google Shape;937;p42"/>
          <p:cNvCxnSpPr/>
          <p:nvPr/>
        </p:nvCxnSpPr>
        <p:spPr>
          <a:xfrm>
            <a:off x="4448175" y="4667250"/>
            <a:ext cx="1587" cy="792162"/>
          </a:xfrm>
          <a:prstGeom prst="straightConnector1">
            <a:avLst/>
          </a:prstGeom>
          <a:noFill/>
          <a:ln cap="flat" cmpd="sng" w="12600">
            <a:solidFill>
              <a:srgbClr val="E0E0E0"/>
            </a:solidFill>
            <a:prstDash val="solid"/>
            <a:miter lim="800000"/>
            <a:headEnd len="med" w="med" type="none"/>
            <a:tailEnd len="med" w="med" type="none"/>
          </a:ln>
        </p:spPr>
      </p:cxnSp>
      <p:cxnSp>
        <p:nvCxnSpPr>
          <p:cNvPr id="938" name="Google Shape;938;p42"/>
          <p:cNvCxnSpPr/>
          <p:nvPr/>
        </p:nvCxnSpPr>
        <p:spPr>
          <a:xfrm>
            <a:off x="53641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939" name="Google Shape;939;p42"/>
          <p:cNvCxnSpPr/>
          <p:nvPr/>
        </p:nvCxnSpPr>
        <p:spPr>
          <a:xfrm>
            <a:off x="6278562" y="4670425"/>
            <a:ext cx="1587" cy="784225"/>
          </a:xfrm>
          <a:prstGeom prst="straightConnector1">
            <a:avLst/>
          </a:prstGeom>
          <a:noFill/>
          <a:ln cap="flat" cmpd="sng" w="12600">
            <a:solidFill>
              <a:srgbClr val="E0E0E0"/>
            </a:solidFill>
            <a:prstDash val="solid"/>
            <a:miter lim="800000"/>
            <a:headEnd len="med" w="med" type="none"/>
            <a:tailEnd len="med" w="med" type="none"/>
          </a:ln>
        </p:spPr>
      </p:cxnSp>
      <p:cxnSp>
        <p:nvCxnSpPr>
          <p:cNvPr id="940" name="Google Shape;940;p42"/>
          <p:cNvCxnSpPr/>
          <p:nvPr/>
        </p:nvCxnSpPr>
        <p:spPr>
          <a:xfrm>
            <a:off x="7192962" y="4665662"/>
            <a:ext cx="1587" cy="793750"/>
          </a:xfrm>
          <a:prstGeom prst="straightConnector1">
            <a:avLst/>
          </a:prstGeom>
          <a:noFill/>
          <a:ln cap="flat" cmpd="sng" w="12600">
            <a:solidFill>
              <a:srgbClr val="E0E0E0"/>
            </a:solidFill>
            <a:prstDash val="solid"/>
            <a:miter lim="800000"/>
            <a:headEnd len="med" w="med" type="none"/>
            <a:tailEnd len="med" w="med" type="none"/>
          </a:ln>
        </p:spPr>
      </p:cxnSp>
      <p:sp>
        <p:nvSpPr>
          <p:cNvPr id="941" name="Google Shape;941;p42"/>
          <p:cNvSpPr txBox="1"/>
          <p:nvPr/>
        </p:nvSpPr>
        <p:spPr>
          <a:xfrm>
            <a:off x="1920875" y="5565775"/>
            <a:ext cx="5861050" cy="433387"/>
          </a:xfrm>
          <a:prstGeom prst="rect">
            <a:avLst/>
          </a:prstGeom>
          <a:noFill/>
          <a:ln>
            <a:noFill/>
          </a:ln>
        </p:spPr>
        <p:txBody>
          <a:bodyPr anchorCtr="0" anchor="t" bIns="44275" lIns="90350" spcFirstLastPara="1" rIns="90350" wrap="square" tIns="44275">
            <a:spAutoFit/>
          </a:bodyPr>
          <a:lstStyle/>
          <a:p>
            <a:pPr indent="0" lvl="0" marL="0" marR="0" rtl="0" algn="l">
              <a:lnSpc>
                <a:spcPct val="93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      [2]       [3]       [4]      [5]</a:t>
            </a:r>
            <a:endParaRPr/>
          </a:p>
        </p:txBody>
      </p:sp>
      <p:sp>
        <p:nvSpPr>
          <p:cNvPr id="942" name="Google Shape;942;p42"/>
          <p:cNvSpPr/>
          <p:nvPr/>
        </p:nvSpPr>
        <p:spPr>
          <a:xfrm>
            <a:off x="7464425" y="4160837"/>
            <a:ext cx="982662" cy="1725612"/>
          </a:xfrm>
          <a:custGeom>
            <a:rect b="b" l="l" r="r" t="t"/>
            <a:pathLst>
              <a:path extrusionOk="0" h="4795" w="2731">
                <a:moveTo>
                  <a:pt x="1588" y="0"/>
                </a:moveTo>
                <a:lnTo>
                  <a:pt x="0" y="1971"/>
                </a:lnTo>
                <a:lnTo>
                  <a:pt x="445" y="2677"/>
                </a:lnTo>
                <a:lnTo>
                  <a:pt x="189" y="3171"/>
                </a:lnTo>
                <a:lnTo>
                  <a:pt x="886" y="4794"/>
                </a:lnTo>
                <a:lnTo>
                  <a:pt x="2730" y="4230"/>
                </a:lnTo>
                <a:lnTo>
                  <a:pt x="158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943" name="Google Shape;943;p42"/>
          <p:cNvCxnSpPr/>
          <p:nvPr/>
        </p:nvCxnSpPr>
        <p:spPr>
          <a:xfrm>
            <a:off x="5818187" y="2941637"/>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944" name="Google Shape;944;p42"/>
          <p:cNvGrpSpPr/>
          <p:nvPr/>
        </p:nvGrpSpPr>
        <p:grpSpPr>
          <a:xfrm>
            <a:off x="6181725" y="3313112"/>
            <a:ext cx="795338" cy="733424"/>
            <a:chOff x="3894" y="2087"/>
            <a:chExt cx="501" cy="462"/>
          </a:xfrm>
        </p:grpSpPr>
        <p:sp>
          <p:nvSpPr>
            <p:cNvPr id="945" name="Google Shape;945;p42"/>
            <p:cNvSpPr/>
            <p:nvPr/>
          </p:nvSpPr>
          <p:spPr>
            <a:xfrm>
              <a:off x="389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46" name="Google Shape;946;p42"/>
            <p:cNvSpPr/>
            <p:nvPr/>
          </p:nvSpPr>
          <p:spPr>
            <a:xfrm>
              <a:off x="3913"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grpSp>
      <p:cxnSp>
        <p:nvCxnSpPr>
          <p:cNvPr id="947" name="Google Shape;947;p42"/>
          <p:cNvCxnSpPr/>
          <p:nvPr/>
        </p:nvCxnSpPr>
        <p:spPr>
          <a:xfrm flipH="1">
            <a:off x="5575300" y="29416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948" name="Google Shape;948;p42"/>
          <p:cNvGrpSpPr/>
          <p:nvPr/>
        </p:nvGrpSpPr>
        <p:grpSpPr>
          <a:xfrm>
            <a:off x="4981575" y="3313112"/>
            <a:ext cx="795338" cy="733424"/>
            <a:chOff x="3138" y="2087"/>
            <a:chExt cx="501" cy="462"/>
          </a:xfrm>
        </p:grpSpPr>
        <p:sp>
          <p:nvSpPr>
            <p:cNvPr id="949" name="Google Shape;949;p42"/>
            <p:cNvSpPr/>
            <p:nvPr/>
          </p:nvSpPr>
          <p:spPr>
            <a:xfrm>
              <a:off x="313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50" name="Google Shape;950;p42"/>
            <p:cNvSpPr/>
            <p:nvPr/>
          </p:nvSpPr>
          <p:spPr>
            <a:xfrm>
              <a:off x="3157" y="2106"/>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grpSp>
      <p:cxnSp>
        <p:nvCxnSpPr>
          <p:cNvPr id="951" name="Google Shape;951;p42"/>
          <p:cNvCxnSpPr/>
          <p:nvPr/>
        </p:nvCxnSpPr>
        <p:spPr>
          <a:xfrm>
            <a:off x="7404100" y="1981200"/>
            <a:ext cx="563562"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952" name="Google Shape;952;p42"/>
          <p:cNvGrpSpPr/>
          <p:nvPr/>
        </p:nvGrpSpPr>
        <p:grpSpPr>
          <a:xfrm>
            <a:off x="7739062" y="2398712"/>
            <a:ext cx="795338" cy="733424"/>
            <a:chOff x="4875" y="1511"/>
            <a:chExt cx="501" cy="462"/>
          </a:xfrm>
        </p:grpSpPr>
        <p:sp>
          <p:nvSpPr>
            <p:cNvPr id="953" name="Google Shape;953;p42"/>
            <p:cNvSpPr/>
            <p:nvPr/>
          </p:nvSpPr>
          <p:spPr>
            <a:xfrm>
              <a:off x="4875"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54" name="Google Shape;954;p42"/>
            <p:cNvSpPr/>
            <p:nvPr/>
          </p:nvSpPr>
          <p:spPr>
            <a:xfrm>
              <a:off x="4894"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grpSp>
      <p:cxnSp>
        <p:nvCxnSpPr>
          <p:cNvPr id="955" name="Google Shape;955;p42"/>
          <p:cNvCxnSpPr/>
          <p:nvPr/>
        </p:nvCxnSpPr>
        <p:spPr>
          <a:xfrm flipH="1">
            <a:off x="6169025" y="2027237"/>
            <a:ext cx="566737" cy="639762"/>
          </a:xfrm>
          <a:prstGeom prst="straightConnector1">
            <a:avLst/>
          </a:prstGeom>
          <a:noFill/>
          <a:ln cap="flat" cmpd="sng" w="12600">
            <a:solidFill>
              <a:srgbClr val="FF8000"/>
            </a:solidFill>
            <a:prstDash val="solid"/>
            <a:miter lim="800000"/>
            <a:headEnd len="med" w="med" type="none"/>
            <a:tailEnd len="med" w="med" type="none"/>
          </a:ln>
        </p:spPr>
      </p:cxnSp>
      <p:grpSp>
        <p:nvGrpSpPr>
          <p:cNvPr id="956" name="Google Shape;956;p42"/>
          <p:cNvGrpSpPr/>
          <p:nvPr/>
        </p:nvGrpSpPr>
        <p:grpSpPr>
          <a:xfrm>
            <a:off x="6678612" y="1331912"/>
            <a:ext cx="795338" cy="733424"/>
            <a:chOff x="4207" y="839"/>
            <a:chExt cx="501" cy="462"/>
          </a:xfrm>
        </p:grpSpPr>
        <p:sp>
          <p:nvSpPr>
            <p:cNvPr id="957" name="Google Shape;957;p42"/>
            <p:cNvSpPr/>
            <p:nvPr/>
          </p:nvSpPr>
          <p:spPr>
            <a:xfrm>
              <a:off x="4207" y="839"/>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58" name="Google Shape;958;p42"/>
            <p:cNvSpPr/>
            <p:nvPr/>
          </p:nvSpPr>
          <p:spPr>
            <a:xfrm>
              <a:off x="4226" y="858"/>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grpSp>
      <p:grpSp>
        <p:nvGrpSpPr>
          <p:cNvPr id="959" name="Google Shape;959;p42"/>
          <p:cNvGrpSpPr/>
          <p:nvPr/>
        </p:nvGrpSpPr>
        <p:grpSpPr>
          <a:xfrm>
            <a:off x="5575300" y="2398712"/>
            <a:ext cx="795338" cy="733424"/>
            <a:chOff x="3512" y="1511"/>
            <a:chExt cx="501" cy="462"/>
          </a:xfrm>
        </p:grpSpPr>
        <p:sp>
          <p:nvSpPr>
            <p:cNvPr id="960" name="Google Shape;960;p42"/>
            <p:cNvSpPr/>
            <p:nvPr/>
          </p:nvSpPr>
          <p:spPr>
            <a:xfrm>
              <a:off x="3512" y="1511"/>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61" name="Google Shape;961;p42"/>
            <p:cNvSpPr/>
            <p:nvPr/>
          </p:nvSpPr>
          <p:spPr>
            <a:xfrm>
              <a:off x="3531" y="1530"/>
              <a:ext cx="463" cy="424"/>
            </a:xfrm>
            <a:prstGeom prst="roundRect">
              <a:avLst>
                <a:gd fmla="val 50" name="adj"/>
              </a:avLst>
            </a:prstGeom>
            <a:noFill/>
            <a:ln>
              <a:noFill/>
            </a:ln>
          </p:spPr>
          <p:txBody>
            <a:bodyPr anchorCtr="0" anchor="ctr" bIns="44275" lIns="90350" spcFirstLastPara="1" rIns="90350" wrap="square" tIns="44275">
              <a:noAutofit/>
            </a:bodyPr>
            <a:lstStyle/>
            <a:p>
              <a:pPr indent="0" lvl="0" marL="0" marR="0" rtl="0" algn="ctr">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grpSp>
      <p:sp>
        <p:nvSpPr>
          <p:cNvPr id="962" name="Google Shape;962;p42"/>
          <p:cNvSpPr/>
          <p:nvPr/>
        </p:nvSpPr>
        <p:spPr>
          <a:xfrm>
            <a:off x="1914525"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42</a:t>
            </a:r>
            <a:endParaRPr/>
          </a:p>
        </p:txBody>
      </p:sp>
      <p:sp>
        <p:nvSpPr>
          <p:cNvPr id="963" name="Google Shape;963;p42"/>
          <p:cNvSpPr/>
          <p:nvPr/>
        </p:nvSpPr>
        <p:spPr>
          <a:xfrm>
            <a:off x="2798762"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35</a:t>
            </a:r>
            <a:endParaRPr/>
          </a:p>
        </p:txBody>
      </p:sp>
      <p:sp>
        <p:nvSpPr>
          <p:cNvPr id="964" name="Google Shape;964;p42"/>
          <p:cNvSpPr/>
          <p:nvPr/>
        </p:nvSpPr>
        <p:spPr>
          <a:xfrm>
            <a:off x="3683000" y="4860925"/>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23</a:t>
            </a:r>
            <a:endParaRPr/>
          </a:p>
        </p:txBody>
      </p:sp>
      <p:sp>
        <p:nvSpPr>
          <p:cNvPr id="965" name="Google Shape;965;p42"/>
          <p:cNvSpPr/>
          <p:nvPr/>
        </p:nvSpPr>
        <p:spPr>
          <a:xfrm>
            <a:off x="4611687" y="4862512"/>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27</a:t>
            </a:r>
            <a:endParaRPr/>
          </a:p>
        </p:txBody>
      </p:sp>
      <p:sp>
        <p:nvSpPr>
          <p:cNvPr id="966" name="Google Shape;966;p42"/>
          <p:cNvSpPr/>
          <p:nvPr/>
        </p:nvSpPr>
        <p:spPr>
          <a:xfrm>
            <a:off x="5495925" y="4862512"/>
            <a:ext cx="488950"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73" name="Google Shape;73;p16"/>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A </a:t>
            </a:r>
            <a:r>
              <a:rPr b="1" i="0" lang="en-US" sz="3200" u="sng">
                <a:solidFill>
                  <a:srgbClr val="FF8000"/>
                </a:solidFill>
                <a:latin typeface="Times New Roman"/>
                <a:ea typeface="Times New Roman"/>
                <a:cs typeface="Times New Roman"/>
                <a:sym typeface="Times New Roman"/>
              </a:rPr>
              <a:t>heap</a:t>
            </a:r>
            <a:r>
              <a:rPr b="0" i="0" lang="en-US" sz="3200" u="none">
                <a:solidFill>
                  <a:srgbClr val="E0E0E0"/>
                </a:solidFill>
                <a:latin typeface="Times New Roman"/>
                <a:ea typeface="Times New Roman"/>
                <a:cs typeface="Times New Roman"/>
                <a:sym typeface="Times New Roman"/>
              </a:rPr>
              <a:t> is a certain kind of complete binary tree.</a:t>
            </a:r>
            <a:endParaRPr/>
          </a:p>
        </p:txBody>
      </p:sp>
      <p:grpSp>
        <p:nvGrpSpPr>
          <p:cNvPr id="74" name="Google Shape;74;p16"/>
          <p:cNvGrpSpPr/>
          <p:nvPr/>
        </p:nvGrpSpPr>
        <p:grpSpPr>
          <a:xfrm>
            <a:off x="2871787" y="4610100"/>
            <a:ext cx="3187699" cy="1571624"/>
            <a:chOff x="1809" y="2904"/>
            <a:chExt cx="2008" cy="990"/>
          </a:xfrm>
        </p:grpSpPr>
        <p:sp>
          <p:nvSpPr>
            <p:cNvPr id="75" name="Google Shape;75;p16"/>
            <p:cNvSpPr/>
            <p:nvPr/>
          </p:nvSpPr>
          <p:spPr>
            <a:xfrm>
              <a:off x="1809" y="2904"/>
              <a:ext cx="2008" cy="990"/>
            </a:xfrm>
            <a:prstGeom prst="roundRect">
              <a:avLst>
                <a:gd fmla="val 2705" name="adj"/>
              </a:avLst>
            </a:prstGeom>
            <a:solidFill>
              <a:srgbClr val="8080FF"/>
            </a:solidFill>
            <a:ln cap="flat" cmpd="sng" w="12600">
              <a:solidFill>
                <a:srgbClr val="000000"/>
              </a:solidFill>
              <a:prstDash val="solid"/>
              <a:miter lim="800000"/>
              <a:headEnd len="sm" w="sm" type="none"/>
              <a:tailEnd len="sm" w="sm" type="none"/>
            </a:ln>
            <a:effectLst>
              <a:outerShdw blurRad="63500" dir="2700000" dist="107932">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6" name="Google Shape;76;p16"/>
            <p:cNvSpPr/>
            <p:nvPr/>
          </p:nvSpPr>
          <p:spPr>
            <a:xfrm>
              <a:off x="1850" y="2945"/>
              <a:ext cx="1926" cy="908"/>
            </a:xfrm>
            <a:prstGeom prst="roundRect">
              <a:avLst>
                <a:gd fmla="val 23" name="adj"/>
              </a:avLst>
            </a:prstGeom>
            <a:noFill/>
            <a:ln>
              <a:noFill/>
            </a:ln>
          </p:spPr>
          <p:txBody>
            <a:bodyPr anchorCtr="0" anchor="ctr" bIns="44275" lIns="90350" spcFirstLastPara="1" rIns="90350" wrap="square" tIns="44275">
              <a:no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When a complete</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binary tree is built,</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its first node must be</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root.</a:t>
              </a:r>
              <a:endParaRPr/>
            </a:p>
          </p:txBody>
        </p:sp>
      </p:grpSp>
      <p:sp>
        <p:nvSpPr>
          <p:cNvPr id="77" name="Google Shape;77;p16"/>
          <p:cNvSpPr/>
          <p:nvPr/>
        </p:nvSpPr>
        <p:spPr>
          <a:xfrm>
            <a:off x="6376987" y="13319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78" name="Google Shape;78;p16"/>
          <p:cNvSpPr/>
          <p:nvPr/>
        </p:nvSpPr>
        <p:spPr>
          <a:xfrm>
            <a:off x="7299325" y="1081087"/>
            <a:ext cx="776287" cy="457200"/>
          </a:xfrm>
          <a:prstGeom prst="roundRect">
            <a:avLst>
              <a:gd fmla="val 75"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Root</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43"/>
          <p:cNvSpPr txBox="1"/>
          <p:nvPr>
            <p:ph idx="1" type="body"/>
          </p:nvPr>
        </p:nvSpPr>
        <p:spPr>
          <a:xfrm>
            <a:off x="685800" y="1981200"/>
            <a:ext cx="7772400" cy="4114800"/>
          </a:xfrm>
          <a:prstGeom prst="rect">
            <a:avLst/>
          </a:prstGeom>
          <a:noFill/>
          <a:ln>
            <a:noFill/>
          </a:ln>
        </p:spPr>
        <p:txBody>
          <a:bodyPr anchorCtr="0" anchor="t" bIns="44275" lIns="90350" spcFirstLastPara="1" rIns="90350" wrap="square" tIns="44275">
            <a:noAutofit/>
          </a:bodyPr>
          <a:lstStyle/>
          <a:p>
            <a:pPr indent="-341312" lvl="0" marL="341312" rtl="0" algn="l">
              <a:lnSpc>
                <a:spcPct val="95000"/>
              </a:lnSpc>
              <a:spcBef>
                <a:spcPts val="0"/>
              </a:spcBef>
              <a:spcAft>
                <a:spcPts val="0"/>
              </a:spcAft>
              <a:buClr>
                <a:srgbClr val="00CECE"/>
              </a:buClr>
              <a:buSzPts val="2100"/>
              <a:buFont typeface="Arial"/>
              <a:buChar char="●"/>
            </a:pPr>
            <a:r>
              <a:rPr b="0" i="0" lang="en-US" sz="2800" u="none">
                <a:solidFill>
                  <a:srgbClr val="E0E0E0"/>
                </a:solidFill>
                <a:latin typeface="Times New Roman"/>
                <a:ea typeface="Times New Roman"/>
                <a:cs typeface="Times New Roman"/>
                <a:sym typeface="Times New Roman"/>
              </a:rPr>
              <a:t>A heap is a complete binary tree, where the entry at each node is greater than or equal to the entries in its children.</a:t>
            </a:r>
            <a:endParaRPr/>
          </a:p>
          <a:p>
            <a:pPr indent="-341312" lvl="0" marL="341312" rtl="0" algn="l">
              <a:lnSpc>
                <a:spcPct val="100000"/>
              </a:lnSpc>
              <a:spcBef>
                <a:spcPts val="700"/>
              </a:spcBef>
              <a:spcAft>
                <a:spcPts val="0"/>
              </a:spcAft>
              <a:buClr>
                <a:srgbClr val="00CECE"/>
              </a:buClr>
              <a:buSzPts val="2100"/>
              <a:buFont typeface="Arial"/>
              <a:buChar char="●"/>
            </a:pPr>
            <a:r>
              <a:rPr b="0" i="0" lang="en-US" sz="2800" u="none">
                <a:solidFill>
                  <a:srgbClr val="E0E0E0"/>
                </a:solidFill>
                <a:latin typeface="Times New Roman"/>
                <a:ea typeface="Times New Roman"/>
                <a:cs typeface="Times New Roman"/>
                <a:sym typeface="Times New Roman"/>
              </a:rPr>
              <a:t>To add an entry to a heap, place the new entry at the next available spot, and perform a reheapification upward.</a:t>
            </a:r>
            <a:endParaRPr/>
          </a:p>
          <a:p>
            <a:pPr indent="-341312" lvl="0" marL="341312" rtl="0" algn="l">
              <a:lnSpc>
                <a:spcPct val="100000"/>
              </a:lnSpc>
              <a:spcBef>
                <a:spcPts val="700"/>
              </a:spcBef>
              <a:spcAft>
                <a:spcPts val="0"/>
              </a:spcAft>
              <a:buClr>
                <a:srgbClr val="00CECE"/>
              </a:buClr>
              <a:buSzPts val="2100"/>
              <a:buFont typeface="Arial"/>
              <a:buChar char="●"/>
            </a:pPr>
            <a:r>
              <a:rPr b="0" i="0" lang="en-US" sz="2800" u="none">
                <a:solidFill>
                  <a:srgbClr val="E0E0E0"/>
                </a:solidFill>
                <a:latin typeface="Times New Roman"/>
                <a:ea typeface="Times New Roman"/>
                <a:cs typeface="Times New Roman"/>
                <a:sym typeface="Times New Roman"/>
              </a:rPr>
              <a:t>To remove the biggest entry, move the last node onto the root, and perform a reheapification downward.</a:t>
            </a:r>
            <a:endParaRPr/>
          </a:p>
        </p:txBody>
      </p:sp>
      <p:pic>
        <p:nvPicPr>
          <p:cNvPr id="972" name="Google Shape;972;p43"/>
          <p:cNvPicPr preferRelativeResize="0"/>
          <p:nvPr/>
        </p:nvPicPr>
        <p:blipFill rotWithShape="1">
          <a:blip r:embed="rId3">
            <a:alphaModFix/>
          </a:blip>
          <a:srcRect b="0" l="21888" r="0" t="0"/>
          <a:stretch/>
        </p:blipFill>
        <p:spPr>
          <a:xfrm>
            <a:off x="41275" y="0"/>
            <a:ext cx="1625600" cy="1833562"/>
          </a:xfrm>
          <a:prstGeom prst="rect">
            <a:avLst/>
          </a:prstGeom>
          <a:noFill/>
          <a:ln>
            <a:noFill/>
          </a:ln>
        </p:spPr>
      </p:pic>
      <p:sp>
        <p:nvSpPr>
          <p:cNvPr id="973" name="Google Shape;973;p43"/>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   Summary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4"/>
          <p:cNvSpPr txBox="1"/>
          <p:nvPr>
            <p:ph type="title"/>
          </p:nvPr>
        </p:nvSpPr>
        <p:spPr>
          <a:xfrm>
            <a:off x="7239000" y="5219700"/>
            <a:ext cx="1600200" cy="1143000"/>
          </a:xfrm>
          <a:prstGeom prst="rect">
            <a:avLst/>
          </a:prstGeom>
          <a:noFill/>
          <a:ln>
            <a:noFill/>
          </a:ln>
        </p:spPr>
        <p:txBody>
          <a:bodyPr anchorCtr="0" anchor="ctr" bIns="44275" lIns="90350" spcFirstLastPara="1" rIns="90350" wrap="square" tIns="44275">
            <a:noAutofit/>
          </a:bodyPr>
          <a:lstStyle/>
          <a:p>
            <a:pPr indent="0" lvl="0" marL="0" rtl="0" algn="l">
              <a:lnSpc>
                <a:spcPct val="93000"/>
              </a:lnSpc>
              <a:spcBef>
                <a:spcPts val="0"/>
              </a:spcBef>
              <a:spcAft>
                <a:spcPts val="0"/>
              </a:spcAft>
              <a:buSzPts val="2400"/>
              <a:buNone/>
            </a:pPr>
            <a:r>
              <a:rPr b="0" i="0" lang="en-US" sz="2400" u="none">
                <a:solidFill>
                  <a:srgbClr val="00CECE"/>
                </a:solidFill>
                <a:latin typeface="Arial"/>
                <a:ea typeface="Arial"/>
                <a:cs typeface="Arial"/>
                <a:sym typeface="Arial"/>
              </a:rPr>
              <a:t>T</a:t>
            </a:r>
            <a:r>
              <a:rPr b="0" i="0" lang="en-US" sz="1800" u="none">
                <a:solidFill>
                  <a:srgbClr val="00CECE"/>
                </a:solidFill>
                <a:latin typeface="Arial"/>
                <a:ea typeface="Arial"/>
                <a:cs typeface="Arial"/>
                <a:sym typeface="Arial"/>
              </a:rPr>
              <a:t>HE  </a:t>
            </a:r>
            <a:r>
              <a:rPr b="0" i="0" lang="en-US" sz="2400" u="none">
                <a:solidFill>
                  <a:srgbClr val="00CECE"/>
                </a:solidFill>
                <a:latin typeface="Arial"/>
                <a:ea typeface="Arial"/>
                <a:cs typeface="Arial"/>
                <a:sym typeface="Arial"/>
              </a:rPr>
              <a:t>E</a:t>
            </a:r>
            <a:r>
              <a:rPr b="0" i="0" lang="en-US" sz="1800" u="none">
                <a:solidFill>
                  <a:srgbClr val="00CECE"/>
                </a:solidFill>
                <a:latin typeface="Arial"/>
                <a:ea typeface="Arial"/>
                <a:cs typeface="Arial"/>
                <a:sym typeface="Arial"/>
              </a:rPr>
              <a:t>ND</a:t>
            </a:r>
            <a:endParaRPr/>
          </a:p>
        </p:txBody>
      </p:sp>
      <p:pic>
        <p:nvPicPr>
          <p:cNvPr id="979" name="Google Shape;979;p44"/>
          <p:cNvPicPr preferRelativeResize="0"/>
          <p:nvPr/>
        </p:nvPicPr>
        <p:blipFill rotWithShape="1">
          <a:blip r:embed="rId3">
            <a:alphaModFix/>
          </a:blip>
          <a:srcRect b="0" l="0" r="0" t="0"/>
          <a:stretch/>
        </p:blipFill>
        <p:spPr>
          <a:xfrm>
            <a:off x="6934200" y="4476750"/>
            <a:ext cx="1878012" cy="1162050"/>
          </a:xfrm>
          <a:prstGeom prst="rect">
            <a:avLst/>
          </a:prstGeom>
          <a:noFill/>
          <a:ln>
            <a:noFill/>
          </a:ln>
        </p:spPr>
      </p:pic>
      <p:sp>
        <p:nvSpPr>
          <p:cNvPr id="980" name="Google Shape;980;p44"/>
          <p:cNvSpPr/>
          <p:nvPr/>
        </p:nvSpPr>
        <p:spPr>
          <a:xfrm>
            <a:off x="1355725" y="2079625"/>
            <a:ext cx="6991350" cy="2659062"/>
          </a:xfrm>
          <a:prstGeom prst="roundRect">
            <a:avLst>
              <a:gd fmla="val 12" name="adj"/>
            </a:avLst>
          </a:prstGeom>
          <a:noFill/>
          <a:ln>
            <a:noFill/>
          </a:ln>
        </p:spPr>
        <p:txBody>
          <a:bodyPr anchorCtr="0" anchor="t" bIns="44275" lIns="90350" spcFirstLastPara="1" rIns="90350" wrap="square" tIns="44275">
            <a:noAutofit/>
          </a:bodyPr>
          <a:lstStyle/>
          <a:p>
            <a:pPr indent="0" lvl="0" marL="0" marR="0" rtl="0" algn="l">
              <a:lnSpc>
                <a:spcPct val="93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Presentation copyright 2010 Addison Wesley Longman,</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For use with </a:t>
            </a:r>
            <a:r>
              <a:rPr b="0" i="1" lang="en-US" sz="1400" u="none">
                <a:solidFill>
                  <a:schemeClr val="dk1"/>
                </a:solidFill>
                <a:latin typeface="Times New Roman"/>
                <a:ea typeface="Times New Roman"/>
                <a:cs typeface="Times New Roman"/>
                <a:sym typeface="Times New Roman"/>
              </a:rPr>
              <a:t>Data Structures and Other Objects Using C++</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by Michael Main and Walter Savitch.</a:t>
            </a:r>
            <a:endParaRPr/>
          </a:p>
          <a:p>
            <a:pPr indent="0" lvl="0" marL="0" marR="0" rtl="0" algn="l">
              <a:lnSpc>
                <a:spcPct val="100000"/>
              </a:lnSpc>
              <a:spcBef>
                <a:spcPts val="0"/>
              </a:spcBef>
              <a:spcAft>
                <a:spcPts val="0"/>
              </a:spcAft>
              <a:buClr>
                <a:schemeClr val="lt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Some artwork in the presentation is used with permission from Presentation Task Force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(copyright New Vision Technologies Inc) and Corel Gallery Clipart Catalog (copyright</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Corel Corporation, 3G Graphics Inc, Archive Arts, Cartesia Software, Image Club</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Graphics Inc, One Mile Up Inc, TechPool Studios, Totem Graphics Inc).</a:t>
            </a:r>
            <a:endParaRPr/>
          </a:p>
          <a:p>
            <a:pPr indent="0" lvl="0" marL="0" marR="0" rtl="0" algn="l">
              <a:lnSpc>
                <a:spcPct val="100000"/>
              </a:lnSpc>
              <a:spcBef>
                <a:spcPts val="0"/>
              </a:spcBef>
              <a:spcAft>
                <a:spcPts val="0"/>
              </a:spcAft>
              <a:buClr>
                <a:schemeClr val="lt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Students and instructors who use </a:t>
            </a:r>
            <a:r>
              <a:rPr b="0" i="1" lang="en-US" sz="1400" u="none">
                <a:solidFill>
                  <a:schemeClr val="dk1"/>
                </a:solidFill>
                <a:latin typeface="Times New Roman"/>
                <a:ea typeface="Times New Roman"/>
                <a:cs typeface="Times New Roman"/>
                <a:sym typeface="Times New Roman"/>
              </a:rPr>
              <a:t>Data Structures and Other Objects  Using C++ </a:t>
            </a:r>
            <a:r>
              <a:rPr b="0" i="0" lang="en-US" sz="1400" u="none">
                <a:solidFill>
                  <a:schemeClr val="dk1"/>
                </a:solidFill>
                <a:latin typeface="Times New Roman"/>
                <a:ea typeface="Times New Roman"/>
                <a:cs typeface="Times New Roman"/>
                <a:sym typeface="Times New Roman"/>
              </a:rPr>
              <a:t>are welcome</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to use this presentation however they see fit, so long as this copyright notice remains</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intact.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cxnSp>
        <p:nvCxnSpPr>
          <p:cNvPr id="83" name="Google Shape;83;p17"/>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sp>
        <p:nvSpPr>
          <p:cNvPr id="84" name="Google Shape;84;p17"/>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85" name="Google Shape;85;p17"/>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Complete binary tree.</a:t>
            </a:r>
            <a:endParaRPr/>
          </a:p>
        </p:txBody>
      </p:sp>
      <p:sp>
        <p:nvSpPr>
          <p:cNvPr id="86" name="Google Shape;86;p17"/>
          <p:cNvSpPr/>
          <p:nvPr/>
        </p:nvSpPr>
        <p:spPr>
          <a:xfrm>
            <a:off x="6376987" y="13319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87" name="Google Shape;87;p17"/>
          <p:cNvSpPr/>
          <p:nvPr/>
        </p:nvSpPr>
        <p:spPr>
          <a:xfrm>
            <a:off x="4271962" y="1857375"/>
            <a:ext cx="1377950" cy="1187450"/>
          </a:xfrm>
          <a:prstGeom prst="roundRect">
            <a:avLst>
              <a:gd fmla="val 28" name="adj"/>
            </a:avLst>
          </a:prstGeom>
          <a:noFill/>
          <a:ln>
            <a:noFill/>
          </a:ln>
        </p:spPr>
        <p:txBody>
          <a:bodyPr anchorCtr="0" anchor="t" bIns="44275" lIns="90350" spcFirstLastPara="1" rIns="90350" wrap="square" tIns="44275">
            <a:noAutofit/>
          </a:bodyPr>
          <a:lstStyle/>
          <a:p>
            <a:pPr indent="0" lvl="0" marL="0" marR="0" rtl="0" algn="l">
              <a:lnSpc>
                <a:spcPct val="95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Left child</a:t>
            </a:r>
            <a:endParaRPr/>
          </a:p>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of the</a:t>
            </a:r>
            <a:endParaRPr/>
          </a:p>
          <a:p>
            <a:pPr indent="0" lvl="0" marL="0" marR="0" rtl="0" algn="l">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root</a:t>
            </a:r>
            <a:endParaRPr/>
          </a:p>
        </p:txBody>
      </p:sp>
      <p:grpSp>
        <p:nvGrpSpPr>
          <p:cNvPr id="88" name="Google Shape;88;p17"/>
          <p:cNvGrpSpPr/>
          <p:nvPr/>
        </p:nvGrpSpPr>
        <p:grpSpPr>
          <a:xfrm>
            <a:off x="2871787" y="4610100"/>
            <a:ext cx="3187699" cy="1571624"/>
            <a:chOff x="1809" y="2904"/>
            <a:chExt cx="2008" cy="990"/>
          </a:xfrm>
        </p:grpSpPr>
        <p:sp>
          <p:nvSpPr>
            <p:cNvPr id="89" name="Google Shape;89;p17"/>
            <p:cNvSpPr/>
            <p:nvPr/>
          </p:nvSpPr>
          <p:spPr>
            <a:xfrm>
              <a:off x="1809" y="2904"/>
              <a:ext cx="2008" cy="990"/>
            </a:xfrm>
            <a:prstGeom prst="roundRect">
              <a:avLst>
                <a:gd fmla="val 2705" name="adj"/>
              </a:avLst>
            </a:prstGeom>
            <a:solidFill>
              <a:srgbClr val="8080FF"/>
            </a:solidFill>
            <a:ln cap="flat" cmpd="sng" w="12600">
              <a:solidFill>
                <a:srgbClr val="000000"/>
              </a:solidFill>
              <a:prstDash val="solid"/>
              <a:miter lim="800000"/>
              <a:headEnd len="sm" w="sm" type="none"/>
              <a:tailEnd len="sm" w="sm" type="none"/>
            </a:ln>
            <a:effectLst>
              <a:outerShdw blurRad="63500" dir="2700000" dist="107932">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90" name="Google Shape;90;p17"/>
            <p:cNvSpPr/>
            <p:nvPr/>
          </p:nvSpPr>
          <p:spPr>
            <a:xfrm>
              <a:off x="1850" y="2945"/>
              <a:ext cx="1926" cy="908"/>
            </a:xfrm>
            <a:prstGeom prst="roundRect">
              <a:avLst>
                <a:gd fmla="val 23" name="adj"/>
              </a:avLst>
            </a:prstGeom>
            <a:noFill/>
            <a:ln>
              <a:noFill/>
            </a:ln>
          </p:spPr>
          <p:txBody>
            <a:bodyPr anchorCtr="0" anchor="ctr" bIns="44275" lIns="90350" spcFirstLastPara="1" rIns="90350" wrap="square" tIns="44275">
              <a:no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second node is</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always the left child</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of the root.</a:t>
              </a:r>
              <a:endParaRPr/>
            </a:p>
          </p:txBody>
        </p:sp>
      </p:grpSp>
      <p:sp>
        <p:nvSpPr>
          <p:cNvPr id="91" name="Google Shape;91;p17"/>
          <p:cNvSpPr/>
          <p:nvPr/>
        </p:nvSpPr>
        <p:spPr>
          <a:xfrm>
            <a:off x="5273675"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cxnSp>
        <p:nvCxnSpPr>
          <p:cNvPr id="96" name="Google Shape;96;p18"/>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97" name="Google Shape;97;p18"/>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98" name="Google Shape;98;p18"/>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Complete binary tree.</a:t>
            </a:r>
            <a:endParaRPr/>
          </a:p>
        </p:txBody>
      </p:sp>
      <p:sp>
        <p:nvSpPr>
          <p:cNvPr id="99" name="Google Shape;99;p18"/>
          <p:cNvSpPr/>
          <p:nvPr/>
        </p:nvSpPr>
        <p:spPr>
          <a:xfrm>
            <a:off x="7580312" y="1919287"/>
            <a:ext cx="1547812" cy="1187450"/>
          </a:xfrm>
          <a:prstGeom prst="roundRect">
            <a:avLst>
              <a:gd fmla="val 28" name="adj"/>
            </a:avLst>
          </a:prstGeom>
          <a:noFill/>
          <a:ln>
            <a:noFill/>
          </a:ln>
        </p:spPr>
        <p:txBody>
          <a:bodyPr anchorCtr="0" anchor="t" bIns="44275" lIns="90350" spcFirstLastPara="1" rIns="90350" wrap="square" tIns="44275">
            <a:noAutofit/>
          </a:bodyPr>
          <a:lstStyle/>
          <a:p>
            <a:pPr indent="0" lvl="0" marL="0" marR="0" rtl="0" algn="r">
              <a:lnSpc>
                <a:spcPct val="95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Right child</a:t>
            </a:r>
            <a:endParaRPr/>
          </a:p>
          <a:p>
            <a:pPr indent="0" lvl="0" marL="0" marR="0" rtl="0" algn="r">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of the</a:t>
            </a:r>
            <a:endParaRPr/>
          </a:p>
          <a:p>
            <a:pPr indent="0" lvl="0" marL="0" marR="0" rtl="0" algn="r">
              <a:lnSpc>
                <a:spcPct val="10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root</a:t>
            </a:r>
            <a:endParaRPr/>
          </a:p>
        </p:txBody>
      </p:sp>
      <p:grpSp>
        <p:nvGrpSpPr>
          <p:cNvPr id="100" name="Google Shape;100;p18"/>
          <p:cNvGrpSpPr/>
          <p:nvPr/>
        </p:nvGrpSpPr>
        <p:grpSpPr>
          <a:xfrm>
            <a:off x="2871787" y="4610100"/>
            <a:ext cx="3187699" cy="1571624"/>
            <a:chOff x="1809" y="2904"/>
            <a:chExt cx="2008" cy="990"/>
          </a:xfrm>
        </p:grpSpPr>
        <p:sp>
          <p:nvSpPr>
            <p:cNvPr id="101" name="Google Shape;101;p18"/>
            <p:cNvSpPr/>
            <p:nvPr/>
          </p:nvSpPr>
          <p:spPr>
            <a:xfrm>
              <a:off x="1809" y="2904"/>
              <a:ext cx="2008" cy="990"/>
            </a:xfrm>
            <a:prstGeom prst="roundRect">
              <a:avLst>
                <a:gd fmla="val 2705" name="adj"/>
              </a:avLst>
            </a:prstGeom>
            <a:solidFill>
              <a:srgbClr val="8080FF"/>
            </a:solidFill>
            <a:ln cap="flat" cmpd="sng" w="12600">
              <a:solidFill>
                <a:srgbClr val="000000"/>
              </a:solidFill>
              <a:prstDash val="solid"/>
              <a:miter lim="800000"/>
              <a:headEnd len="sm" w="sm" type="none"/>
              <a:tailEnd len="sm" w="sm" type="none"/>
            </a:ln>
            <a:effectLst>
              <a:outerShdw blurRad="63500" dir="2700000" dist="107932">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02" name="Google Shape;102;p18"/>
            <p:cNvSpPr/>
            <p:nvPr/>
          </p:nvSpPr>
          <p:spPr>
            <a:xfrm>
              <a:off x="1850" y="2945"/>
              <a:ext cx="1926" cy="908"/>
            </a:xfrm>
            <a:prstGeom prst="roundRect">
              <a:avLst>
                <a:gd fmla="val 23" name="adj"/>
              </a:avLst>
            </a:prstGeom>
            <a:noFill/>
            <a:ln>
              <a:noFill/>
            </a:ln>
          </p:spPr>
          <p:txBody>
            <a:bodyPr anchorCtr="0" anchor="ctr" bIns="44275" lIns="90350" spcFirstLastPara="1" rIns="90350" wrap="square" tIns="44275">
              <a:no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third node is</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always the right child</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of the root.</a:t>
              </a:r>
              <a:endParaRPr/>
            </a:p>
          </p:txBody>
        </p:sp>
      </p:grpSp>
      <p:sp>
        <p:nvSpPr>
          <p:cNvPr id="103" name="Google Shape;103;p18"/>
          <p:cNvSpPr/>
          <p:nvPr/>
        </p:nvSpPr>
        <p:spPr>
          <a:xfrm>
            <a:off x="7437437"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104" name="Google Shape;104;p18"/>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sp>
        <p:nvSpPr>
          <p:cNvPr id="105" name="Google Shape;105;p18"/>
          <p:cNvSpPr/>
          <p:nvPr/>
        </p:nvSpPr>
        <p:spPr>
          <a:xfrm>
            <a:off x="6376987" y="13319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06" name="Google Shape;106;p18"/>
          <p:cNvSpPr/>
          <p:nvPr/>
        </p:nvSpPr>
        <p:spPr>
          <a:xfrm>
            <a:off x="5273675"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19"/>
          <p:cNvGrpSpPr/>
          <p:nvPr/>
        </p:nvGrpSpPr>
        <p:grpSpPr>
          <a:xfrm>
            <a:off x="4679950" y="2941637"/>
            <a:ext cx="1160462" cy="1104899"/>
            <a:chOff x="2948" y="1853"/>
            <a:chExt cx="731" cy="696"/>
          </a:xfrm>
        </p:grpSpPr>
        <p:cxnSp>
          <p:nvCxnSpPr>
            <p:cNvPr id="112" name="Google Shape;112;p19"/>
            <p:cNvCxnSpPr/>
            <p:nvPr/>
          </p:nvCxnSpPr>
          <p:spPr>
            <a:xfrm flipH="1">
              <a:off x="3322" y="1853"/>
              <a:ext cx="357" cy="403"/>
            </a:xfrm>
            <a:prstGeom prst="straightConnector1">
              <a:avLst/>
            </a:prstGeom>
            <a:noFill/>
            <a:ln cap="flat" cmpd="sng" w="12600">
              <a:solidFill>
                <a:srgbClr val="FF8000"/>
              </a:solidFill>
              <a:prstDash val="solid"/>
              <a:miter lim="800000"/>
              <a:headEnd len="med" w="med" type="none"/>
              <a:tailEnd len="med" w="med" type="none"/>
            </a:ln>
          </p:spPr>
        </p:cxnSp>
        <p:sp>
          <p:nvSpPr>
            <p:cNvPr id="113" name="Google Shape;113;p19"/>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
        <p:nvSpPr>
          <p:cNvPr id="114" name="Google Shape;114;p19"/>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115" name="Google Shape;115;p19"/>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Complete binary tree.</a:t>
            </a:r>
            <a:endParaRPr/>
          </a:p>
        </p:txBody>
      </p:sp>
      <p:grpSp>
        <p:nvGrpSpPr>
          <p:cNvPr id="116" name="Google Shape;116;p19"/>
          <p:cNvGrpSpPr/>
          <p:nvPr/>
        </p:nvGrpSpPr>
        <p:grpSpPr>
          <a:xfrm>
            <a:off x="2871787" y="4610100"/>
            <a:ext cx="3187699" cy="1571624"/>
            <a:chOff x="1809" y="2904"/>
            <a:chExt cx="2008" cy="990"/>
          </a:xfrm>
        </p:grpSpPr>
        <p:sp>
          <p:nvSpPr>
            <p:cNvPr id="117" name="Google Shape;117;p19"/>
            <p:cNvSpPr/>
            <p:nvPr/>
          </p:nvSpPr>
          <p:spPr>
            <a:xfrm>
              <a:off x="1809" y="2904"/>
              <a:ext cx="2008" cy="990"/>
            </a:xfrm>
            <a:prstGeom prst="roundRect">
              <a:avLst>
                <a:gd fmla="val 2705" name="adj"/>
              </a:avLst>
            </a:prstGeom>
            <a:solidFill>
              <a:srgbClr val="8080FF"/>
            </a:solidFill>
            <a:ln cap="flat" cmpd="sng" w="12600">
              <a:solidFill>
                <a:srgbClr val="000000"/>
              </a:solidFill>
              <a:prstDash val="solid"/>
              <a:miter lim="800000"/>
              <a:headEnd len="sm" w="sm" type="none"/>
              <a:tailEnd len="sm" w="sm" type="none"/>
            </a:ln>
            <a:effectLst>
              <a:outerShdw blurRad="63500" dir="2700000" dist="107932">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18" name="Google Shape;118;p19"/>
            <p:cNvSpPr/>
            <p:nvPr/>
          </p:nvSpPr>
          <p:spPr>
            <a:xfrm>
              <a:off x="1850" y="2945"/>
              <a:ext cx="1926" cy="908"/>
            </a:xfrm>
            <a:prstGeom prst="roundRect">
              <a:avLst>
                <a:gd fmla="val 23" name="adj"/>
              </a:avLst>
            </a:prstGeom>
            <a:noFill/>
            <a:ln>
              <a:noFill/>
            </a:ln>
          </p:spPr>
          <p:txBody>
            <a:bodyPr anchorCtr="1" anchor="ctr" bIns="44275" lIns="90350" spcFirstLastPara="1" rIns="90350" wrap="square" tIns="44275">
              <a:no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next nodes</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always fill the next</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level from left-to-right.</a:t>
              </a:r>
              <a:endParaRPr/>
            </a:p>
          </p:txBody>
        </p:sp>
      </p:grpSp>
      <p:cxnSp>
        <p:nvCxnSpPr>
          <p:cNvPr id="119" name="Google Shape;119;p19"/>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120" name="Google Shape;120;p19"/>
          <p:cNvSpPr/>
          <p:nvPr/>
        </p:nvSpPr>
        <p:spPr>
          <a:xfrm>
            <a:off x="7437437"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121" name="Google Shape;121;p19"/>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sp>
        <p:nvSpPr>
          <p:cNvPr id="122" name="Google Shape;122;p19"/>
          <p:cNvSpPr/>
          <p:nvPr/>
        </p:nvSpPr>
        <p:spPr>
          <a:xfrm>
            <a:off x="6376987" y="13319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23" name="Google Shape;123;p19"/>
          <p:cNvSpPr/>
          <p:nvPr/>
        </p:nvSpPr>
        <p:spPr>
          <a:xfrm>
            <a:off x="5273675"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20"/>
          <p:cNvGrpSpPr/>
          <p:nvPr/>
        </p:nvGrpSpPr>
        <p:grpSpPr>
          <a:xfrm>
            <a:off x="5516562" y="2941637"/>
            <a:ext cx="1158874" cy="1104899"/>
            <a:chOff x="3475" y="1853"/>
            <a:chExt cx="730" cy="696"/>
          </a:xfrm>
        </p:grpSpPr>
        <p:cxnSp>
          <p:nvCxnSpPr>
            <p:cNvPr id="129" name="Google Shape;129;p20"/>
            <p:cNvCxnSpPr/>
            <p:nvPr/>
          </p:nvCxnSpPr>
          <p:spPr>
            <a:xfrm>
              <a:off x="3475" y="1853"/>
              <a:ext cx="355" cy="403"/>
            </a:xfrm>
            <a:prstGeom prst="straightConnector1">
              <a:avLst/>
            </a:prstGeom>
            <a:noFill/>
            <a:ln cap="flat" cmpd="sng" w="12600">
              <a:solidFill>
                <a:srgbClr val="FF8000"/>
              </a:solidFill>
              <a:prstDash val="solid"/>
              <a:miter lim="800000"/>
              <a:headEnd len="med" w="med" type="none"/>
              <a:tailEnd len="med" w="med" type="none"/>
            </a:ln>
          </p:spPr>
        </p:cxnSp>
        <p:sp>
          <p:nvSpPr>
            <p:cNvPr id="130" name="Google Shape;130;p20"/>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
        <p:nvSpPr>
          <p:cNvPr id="131" name="Google Shape;131;p20"/>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132" name="Google Shape;132;p20"/>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Complete binary tree.</a:t>
            </a:r>
            <a:endParaRPr/>
          </a:p>
        </p:txBody>
      </p:sp>
      <p:grpSp>
        <p:nvGrpSpPr>
          <p:cNvPr id="133" name="Google Shape;133;p20"/>
          <p:cNvGrpSpPr/>
          <p:nvPr/>
        </p:nvGrpSpPr>
        <p:grpSpPr>
          <a:xfrm>
            <a:off x="2871787" y="4610100"/>
            <a:ext cx="3187699" cy="1571624"/>
            <a:chOff x="1809" y="2904"/>
            <a:chExt cx="2008" cy="990"/>
          </a:xfrm>
        </p:grpSpPr>
        <p:sp>
          <p:nvSpPr>
            <p:cNvPr id="134" name="Google Shape;134;p20"/>
            <p:cNvSpPr/>
            <p:nvPr/>
          </p:nvSpPr>
          <p:spPr>
            <a:xfrm>
              <a:off x="1809" y="2904"/>
              <a:ext cx="2008" cy="990"/>
            </a:xfrm>
            <a:prstGeom prst="roundRect">
              <a:avLst>
                <a:gd fmla="val 2705" name="adj"/>
              </a:avLst>
            </a:prstGeom>
            <a:solidFill>
              <a:srgbClr val="8080FF"/>
            </a:solidFill>
            <a:ln cap="flat" cmpd="sng" w="12600">
              <a:solidFill>
                <a:srgbClr val="000000"/>
              </a:solidFill>
              <a:prstDash val="solid"/>
              <a:miter lim="800000"/>
              <a:headEnd len="sm" w="sm" type="none"/>
              <a:tailEnd len="sm" w="sm" type="none"/>
            </a:ln>
            <a:effectLst>
              <a:outerShdw blurRad="63500" dir="2700000" dist="107932">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35" name="Google Shape;135;p20"/>
            <p:cNvSpPr/>
            <p:nvPr/>
          </p:nvSpPr>
          <p:spPr>
            <a:xfrm>
              <a:off x="1850" y="2945"/>
              <a:ext cx="1926" cy="908"/>
            </a:xfrm>
            <a:prstGeom prst="roundRect">
              <a:avLst>
                <a:gd fmla="val 23" name="adj"/>
              </a:avLst>
            </a:prstGeom>
            <a:noFill/>
            <a:ln>
              <a:noFill/>
            </a:ln>
          </p:spPr>
          <p:txBody>
            <a:bodyPr anchorCtr="1" anchor="ctr" bIns="44275" lIns="90350" spcFirstLastPara="1" rIns="90350" wrap="square" tIns="44275">
              <a:no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next nodes</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always fill the next</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level from left-to-right.</a:t>
              </a:r>
              <a:endParaRPr/>
            </a:p>
          </p:txBody>
        </p:sp>
      </p:grpSp>
      <p:grpSp>
        <p:nvGrpSpPr>
          <p:cNvPr id="136" name="Google Shape;136;p20"/>
          <p:cNvGrpSpPr/>
          <p:nvPr/>
        </p:nvGrpSpPr>
        <p:grpSpPr>
          <a:xfrm>
            <a:off x="4679950" y="2941637"/>
            <a:ext cx="1160462" cy="1104899"/>
            <a:chOff x="2948" y="1853"/>
            <a:chExt cx="731" cy="696"/>
          </a:xfrm>
        </p:grpSpPr>
        <p:cxnSp>
          <p:nvCxnSpPr>
            <p:cNvPr id="137" name="Google Shape;137;p20"/>
            <p:cNvCxnSpPr/>
            <p:nvPr/>
          </p:nvCxnSpPr>
          <p:spPr>
            <a:xfrm flipH="1">
              <a:off x="3322" y="1853"/>
              <a:ext cx="357" cy="403"/>
            </a:xfrm>
            <a:prstGeom prst="straightConnector1">
              <a:avLst/>
            </a:prstGeom>
            <a:noFill/>
            <a:ln cap="flat" cmpd="sng" w="12600">
              <a:solidFill>
                <a:srgbClr val="FF8000"/>
              </a:solidFill>
              <a:prstDash val="solid"/>
              <a:miter lim="800000"/>
              <a:headEnd len="med" w="med" type="none"/>
              <a:tailEnd len="med" w="med" type="none"/>
            </a:ln>
          </p:spPr>
        </p:cxnSp>
        <p:sp>
          <p:nvSpPr>
            <p:cNvPr id="138" name="Google Shape;138;p20"/>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cxnSp>
        <p:nvCxnSpPr>
          <p:cNvPr id="139" name="Google Shape;139;p20"/>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140" name="Google Shape;140;p20"/>
          <p:cNvSpPr/>
          <p:nvPr/>
        </p:nvSpPr>
        <p:spPr>
          <a:xfrm>
            <a:off x="7437437"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141" name="Google Shape;141;p20"/>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sp>
        <p:nvSpPr>
          <p:cNvPr id="142" name="Google Shape;142;p20"/>
          <p:cNvSpPr/>
          <p:nvPr/>
        </p:nvSpPr>
        <p:spPr>
          <a:xfrm>
            <a:off x="6376987" y="13319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43" name="Google Shape;143;p20"/>
          <p:cNvSpPr/>
          <p:nvPr/>
        </p:nvSpPr>
        <p:spPr>
          <a:xfrm>
            <a:off x="5273675"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149" name="Google Shape;149;p21"/>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Complete binary tree.</a:t>
            </a:r>
            <a:endParaRPr/>
          </a:p>
        </p:txBody>
      </p:sp>
      <p:grpSp>
        <p:nvGrpSpPr>
          <p:cNvPr id="150" name="Google Shape;150;p21"/>
          <p:cNvGrpSpPr/>
          <p:nvPr/>
        </p:nvGrpSpPr>
        <p:grpSpPr>
          <a:xfrm>
            <a:off x="2871787" y="4610100"/>
            <a:ext cx="3187699" cy="1571624"/>
            <a:chOff x="1809" y="2904"/>
            <a:chExt cx="2008" cy="990"/>
          </a:xfrm>
        </p:grpSpPr>
        <p:sp>
          <p:nvSpPr>
            <p:cNvPr id="151" name="Google Shape;151;p21"/>
            <p:cNvSpPr/>
            <p:nvPr/>
          </p:nvSpPr>
          <p:spPr>
            <a:xfrm>
              <a:off x="1809" y="2904"/>
              <a:ext cx="2008" cy="990"/>
            </a:xfrm>
            <a:prstGeom prst="roundRect">
              <a:avLst>
                <a:gd fmla="val 2705" name="adj"/>
              </a:avLst>
            </a:prstGeom>
            <a:solidFill>
              <a:srgbClr val="8080FF"/>
            </a:solidFill>
            <a:ln cap="flat" cmpd="sng" w="12600">
              <a:solidFill>
                <a:srgbClr val="000000"/>
              </a:solidFill>
              <a:prstDash val="solid"/>
              <a:miter lim="800000"/>
              <a:headEnd len="sm" w="sm" type="none"/>
              <a:tailEnd len="sm" w="sm" type="none"/>
            </a:ln>
            <a:effectLst>
              <a:outerShdw blurRad="63500" dir="2700000" dist="107932">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52" name="Google Shape;152;p21"/>
            <p:cNvSpPr/>
            <p:nvPr/>
          </p:nvSpPr>
          <p:spPr>
            <a:xfrm>
              <a:off x="1850" y="2945"/>
              <a:ext cx="1926" cy="908"/>
            </a:xfrm>
            <a:prstGeom prst="roundRect">
              <a:avLst>
                <a:gd fmla="val 23" name="adj"/>
              </a:avLst>
            </a:prstGeom>
            <a:noFill/>
            <a:ln>
              <a:noFill/>
            </a:ln>
          </p:spPr>
          <p:txBody>
            <a:bodyPr anchorCtr="1" anchor="ctr" bIns="44275" lIns="90350" spcFirstLastPara="1" rIns="90350" wrap="square" tIns="44275">
              <a:no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next nodes</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always fill the next</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level from left-to-right.</a:t>
              </a:r>
              <a:endParaRPr/>
            </a:p>
          </p:txBody>
        </p:sp>
      </p:grpSp>
      <p:grpSp>
        <p:nvGrpSpPr>
          <p:cNvPr id="153" name="Google Shape;153;p21"/>
          <p:cNvGrpSpPr/>
          <p:nvPr/>
        </p:nvGrpSpPr>
        <p:grpSpPr>
          <a:xfrm>
            <a:off x="6892925" y="2941637"/>
            <a:ext cx="1160462" cy="1104899"/>
            <a:chOff x="4342" y="1853"/>
            <a:chExt cx="731" cy="696"/>
          </a:xfrm>
        </p:grpSpPr>
        <p:cxnSp>
          <p:nvCxnSpPr>
            <p:cNvPr id="154" name="Google Shape;154;p21"/>
            <p:cNvCxnSpPr/>
            <p:nvPr/>
          </p:nvCxnSpPr>
          <p:spPr>
            <a:xfrm flipH="1">
              <a:off x="4716" y="1853"/>
              <a:ext cx="357" cy="403"/>
            </a:xfrm>
            <a:prstGeom prst="straightConnector1">
              <a:avLst/>
            </a:prstGeom>
            <a:noFill/>
            <a:ln cap="flat" cmpd="sng" w="12600">
              <a:solidFill>
                <a:srgbClr val="FF8000"/>
              </a:solidFill>
              <a:prstDash val="solid"/>
              <a:miter lim="800000"/>
              <a:headEnd len="med" w="med" type="none"/>
              <a:tailEnd len="med" w="med" type="none"/>
            </a:ln>
          </p:spPr>
        </p:cxnSp>
        <p:sp>
          <p:nvSpPr>
            <p:cNvPr id="155" name="Google Shape;155;p21"/>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grpSp>
        <p:nvGrpSpPr>
          <p:cNvPr id="156" name="Google Shape;156;p21"/>
          <p:cNvGrpSpPr/>
          <p:nvPr/>
        </p:nvGrpSpPr>
        <p:grpSpPr>
          <a:xfrm>
            <a:off x="5516562" y="2941637"/>
            <a:ext cx="1158874" cy="1104899"/>
            <a:chOff x="3475" y="1853"/>
            <a:chExt cx="730" cy="696"/>
          </a:xfrm>
        </p:grpSpPr>
        <p:cxnSp>
          <p:nvCxnSpPr>
            <p:cNvPr id="157" name="Google Shape;157;p21"/>
            <p:cNvCxnSpPr/>
            <p:nvPr/>
          </p:nvCxnSpPr>
          <p:spPr>
            <a:xfrm>
              <a:off x="3475" y="1853"/>
              <a:ext cx="355" cy="403"/>
            </a:xfrm>
            <a:prstGeom prst="straightConnector1">
              <a:avLst/>
            </a:prstGeom>
            <a:noFill/>
            <a:ln cap="flat" cmpd="sng" w="12600">
              <a:solidFill>
                <a:srgbClr val="FF8000"/>
              </a:solidFill>
              <a:prstDash val="solid"/>
              <a:miter lim="800000"/>
              <a:headEnd len="med" w="med" type="none"/>
              <a:tailEnd len="med" w="med" type="none"/>
            </a:ln>
          </p:spPr>
        </p:cxnSp>
        <p:sp>
          <p:nvSpPr>
            <p:cNvPr id="158" name="Google Shape;158;p21"/>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grpSp>
        <p:nvGrpSpPr>
          <p:cNvPr id="159" name="Google Shape;159;p21"/>
          <p:cNvGrpSpPr/>
          <p:nvPr/>
        </p:nvGrpSpPr>
        <p:grpSpPr>
          <a:xfrm>
            <a:off x="4679950" y="2941637"/>
            <a:ext cx="1160462" cy="1104899"/>
            <a:chOff x="2948" y="1853"/>
            <a:chExt cx="731" cy="696"/>
          </a:xfrm>
        </p:grpSpPr>
        <p:cxnSp>
          <p:nvCxnSpPr>
            <p:cNvPr id="160" name="Google Shape;160;p21"/>
            <p:cNvCxnSpPr/>
            <p:nvPr/>
          </p:nvCxnSpPr>
          <p:spPr>
            <a:xfrm flipH="1">
              <a:off x="3322" y="1853"/>
              <a:ext cx="357" cy="403"/>
            </a:xfrm>
            <a:prstGeom prst="straightConnector1">
              <a:avLst/>
            </a:prstGeom>
            <a:noFill/>
            <a:ln cap="flat" cmpd="sng" w="12600">
              <a:solidFill>
                <a:srgbClr val="FF8000"/>
              </a:solidFill>
              <a:prstDash val="solid"/>
              <a:miter lim="800000"/>
              <a:headEnd len="med" w="med" type="none"/>
              <a:tailEnd len="med" w="med" type="none"/>
            </a:ln>
          </p:spPr>
        </p:cxnSp>
        <p:sp>
          <p:nvSpPr>
            <p:cNvPr id="161" name="Google Shape;161;p21"/>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cxnSp>
        <p:nvCxnSpPr>
          <p:cNvPr id="162" name="Google Shape;162;p21"/>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163" name="Google Shape;163;p21"/>
          <p:cNvSpPr/>
          <p:nvPr/>
        </p:nvSpPr>
        <p:spPr>
          <a:xfrm>
            <a:off x="7437437"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164" name="Google Shape;164;p21"/>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sp>
        <p:nvSpPr>
          <p:cNvPr id="165" name="Google Shape;165;p21"/>
          <p:cNvSpPr/>
          <p:nvPr/>
        </p:nvSpPr>
        <p:spPr>
          <a:xfrm>
            <a:off x="6376987" y="13319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66" name="Google Shape;166;p21"/>
          <p:cNvSpPr/>
          <p:nvPr/>
        </p:nvSpPr>
        <p:spPr>
          <a:xfrm>
            <a:off x="5273675"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pSp>
        <p:nvGrpSpPr>
          <p:cNvPr id="171" name="Google Shape;171;p22"/>
          <p:cNvGrpSpPr/>
          <p:nvPr/>
        </p:nvGrpSpPr>
        <p:grpSpPr>
          <a:xfrm>
            <a:off x="7697787" y="2941637"/>
            <a:ext cx="1158874" cy="1104899"/>
            <a:chOff x="4849" y="1853"/>
            <a:chExt cx="730" cy="696"/>
          </a:xfrm>
        </p:grpSpPr>
        <p:cxnSp>
          <p:nvCxnSpPr>
            <p:cNvPr id="172" name="Google Shape;172;p22"/>
            <p:cNvCxnSpPr/>
            <p:nvPr/>
          </p:nvCxnSpPr>
          <p:spPr>
            <a:xfrm>
              <a:off x="4849" y="1853"/>
              <a:ext cx="355" cy="403"/>
            </a:xfrm>
            <a:prstGeom prst="straightConnector1">
              <a:avLst/>
            </a:prstGeom>
            <a:noFill/>
            <a:ln cap="flat" cmpd="sng" w="12600">
              <a:solidFill>
                <a:srgbClr val="FF8000"/>
              </a:solidFill>
              <a:prstDash val="solid"/>
              <a:miter lim="800000"/>
              <a:headEnd len="med" w="med" type="none"/>
              <a:tailEnd len="med" w="med" type="none"/>
            </a:ln>
          </p:spPr>
        </p:cxnSp>
        <p:sp>
          <p:nvSpPr>
            <p:cNvPr id="173" name="Google Shape;173;p22"/>
            <p:cNvSpPr/>
            <p:nvPr/>
          </p:nvSpPr>
          <p:spPr>
            <a:xfrm>
              <a:off x="507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sp>
        <p:nvSpPr>
          <p:cNvPr id="174" name="Google Shape;174;p22"/>
          <p:cNvSpPr txBox="1"/>
          <p:nvPr>
            <p:ph type="title"/>
          </p:nvPr>
        </p:nvSpPr>
        <p:spPr>
          <a:xfrm>
            <a:off x="304800" y="342900"/>
            <a:ext cx="7772400" cy="1143000"/>
          </a:xfrm>
          <a:prstGeom prst="rect">
            <a:avLst/>
          </a:prstGeom>
          <a:noFill/>
          <a:ln>
            <a:noFill/>
          </a:ln>
        </p:spPr>
        <p:txBody>
          <a:bodyPr anchorCtr="0" anchor="ctr" bIns="44275" lIns="90350" spcFirstLastPara="1" rIns="90350" wrap="square" tIns="44275">
            <a:noAutofit/>
          </a:bodyPr>
          <a:lstStyle/>
          <a:p>
            <a:pPr indent="0" lvl="0" marL="0" rtl="0" algn="l">
              <a:lnSpc>
                <a:spcPct val="95000"/>
              </a:lnSpc>
              <a:spcBef>
                <a:spcPts val="0"/>
              </a:spcBef>
              <a:spcAft>
                <a:spcPts val="0"/>
              </a:spcAft>
              <a:buSzPts val="4400"/>
              <a:buNone/>
            </a:pPr>
            <a:r>
              <a:rPr b="0" i="0" lang="en-US" sz="4400" u="none">
                <a:solidFill>
                  <a:srgbClr val="00CECE"/>
                </a:solidFill>
                <a:latin typeface="Times New Roman"/>
                <a:ea typeface="Times New Roman"/>
                <a:cs typeface="Times New Roman"/>
                <a:sym typeface="Times New Roman"/>
              </a:rPr>
              <a:t>Heaps</a:t>
            </a:r>
            <a:endParaRPr/>
          </a:p>
        </p:txBody>
      </p:sp>
      <p:sp>
        <p:nvSpPr>
          <p:cNvPr id="175" name="Google Shape;175;p22"/>
          <p:cNvSpPr txBox="1"/>
          <p:nvPr>
            <p:ph idx="1" type="body"/>
          </p:nvPr>
        </p:nvSpPr>
        <p:spPr>
          <a:xfrm>
            <a:off x="685800" y="1981200"/>
            <a:ext cx="2651125" cy="4114800"/>
          </a:xfrm>
          <a:prstGeom prst="rect">
            <a:avLst/>
          </a:prstGeom>
          <a:noFill/>
          <a:ln>
            <a:noFill/>
          </a:ln>
        </p:spPr>
        <p:txBody>
          <a:bodyPr anchorCtr="0" anchor="t" bIns="44275" lIns="90350" spcFirstLastPara="1" rIns="90350" wrap="square" tIns="44275">
            <a:noAutofit/>
          </a:bodyPr>
          <a:lstStyle/>
          <a:p>
            <a:pPr indent="0" lvl="0" marL="0" rtl="0" algn="l">
              <a:lnSpc>
                <a:spcPct val="95000"/>
              </a:lnSpc>
              <a:spcBef>
                <a:spcPts val="0"/>
              </a:spcBef>
              <a:spcAft>
                <a:spcPts val="0"/>
              </a:spcAft>
              <a:buSzPts val="2400"/>
              <a:buNone/>
            </a:pPr>
            <a:r>
              <a:rPr b="0" i="0" lang="en-US" sz="3200" u="none">
                <a:solidFill>
                  <a:srgbClr val="E0E0E0"/>
                </a:solidFill>
                <a:latin typeface="Times New Roman"/>
                <a:ea typeface="Times New Roman"/>
                <a:cs typeface="Times New Roman"/>
                <a:sym typeface="Times New Roman"/>
              </a:rPr>
              <a:t>Complete binary tree.</a:t>
            </a:r>
            <a:endParaRPr/>
          </a:p>
        </p:txBody>
      </p:sp>
      <p:grpSp>
        <p:nvGrpSpPr>
          <p:cNvPr id="176" name="Google Shape;176;p22"/>
          <p:cNvGrpSpPr/>
          <p:nvPr/>
        </p:nvGrpSpPr>
        <p:grpSpPr>
          <a:xfrm>
            <a:off x="2871787" y="4610100"/>
            <a:ext cx="3187699" cy="1571624"/>
            <a:chOff x="1809" y="2904"/>
            <a:chExt cx="2008" cy="990"/>
          </a:xfrm>
        </p:grpSpPr>
        <p:sp>
          <p:nvSpPr>
            <p:cNvPr id="177" name="Google Shape;177;p22"/>
            <p:cNvSpPr/>
            <p:nvPr/>
          </p:nvSpPr>
          <p:spPr>
            <a:xfrm>
              <a:off x="1809" y="2904"/>
              <a:ext cx="2008" cy="990"/>
            </a:xfrm>
            <a:prstGeom prst="roundRect">
              <a:avLst>
                <a:gd fmla="val 2705" name="adj"/>
              </a:avLst>
            </a:prstGeom>
            <a:solidFill>
              <a:srgbClr val="8080FF"/>
            </a:solidFill>
            <a:ln cap="flat" cmpd="sng" w="12600">
              <a:solidFill>
                <a:srgbClr val="000000"/>
              </a:solidFill>
              <a:prstDash val="solid"/>
              <a:miter lim="800000"/>
              <a:headEnd len="sm" w="sm" type="none"/>
              <a:tailEnd len="sm" w="sm" type="none"/>
            </a:ln>
            <a:effectLst>
              <a:outerShdw blurRad="63500" dir="2700000" dist="107932">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78" name="Google Shape;178;p22"/>
            <p:cNvSpPr/>
            <p:nvPr/>
          </p:nvSpPr>
          <p:spPr>
            <a:xfrm>
              <a:off x="1850" y="2945"/>
              <a:ext cx="1926" cy="908"/>
            </a:xfrm>
            <a:prstGeom prst="roundRect">
              <a:avLst>
                <a:gd fmla="val 23" name="adj"/>
              </a:avLst>
            </a:prstGeom>
            <a:noFill/>
            <a:ln>
              <a:noFill/>
            </a:ln>
          </p:spPr>
          <p:txBody>
            <a:bodyPr anchorCtr="1" anchor="ctr" bIns="44275" lIns="90350" spcFirstLastPara="1" rIns="90350" wrap="square" tIns="44275">
              <a:noAutofit/>
            </a:bodyPr>
            <a:lstStyle/>
            <a:p>
              <a:pPr indent="0" lvl="0" marL="0" marR="0" rtl="0" algn="ctr">
                <a:lnSpc>
                  <a:spcPct val="93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next nodes</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always fill the next</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level from left-to-right.</a:t>
              </a:r>
              <a:endParaRPr/>
            </a:p>
          </p:txBody>
        </p:sp>
      </p:grpSp>
      <p:grpSp>
        <p:nvGrpSpPr>
          <p:cNvPr id="179" name="Google Shape;179;p22"/>
          <p:cNvGrpSpPr/>
          <p:nvPr/>
        </p:nvGrpSpPr>
        <p:grpSpPr>
          <a:xfrm>
            <a:off x="6892925" y="2941637"/>
            <a:ext cx="1160462" cy="1104899"/>
            <a:chOff x="4342" y="1853"/>
            <a:chExt cx="731" cy="696"/>
          </a:xfrm>
        </p:grpSpPr>
        <p:cxnSp>
          <p:nvCxnSpPr>
            <p:cNvPr id="180" name="Google Shape;180;p22"/>
            <p:cNvCxnSpPr/>
            <p:nvPr/>
          </p:nvCxnSpPr>
          <p:spPr>
            <a:xfrm flipH="1">
              <a:off x="4716" y="1853"/>
              <a:ext cx="357" cy="403"/>
            </a:xfrm>
            <a:prstGeom prst="straightConnector1">
              <a:avLst/>
            </a:prstGeom>
            <a:noFill/>
            <a:ln cap="flat" cmpd="sng" w="12600">
              <a:solidFill>
                <a:srgbClr val="FF8000"/>
              </a:solidFill>
              <a:prstDash val="solid"/>
              <a:miter lim="800000"/>
              <a:headEnd len="med" w="med" type="none"/>
              <a:tailEnd len="med" w="med" type="none"/>
            </a:ln>
          </p:spPr>
        </p:cxnSp>
        <p:sp>
          <p:nvSpPr>
            <p:cNvPr id="181" name="Google Shape;181;p22"/>
            <p:cNvSpPr/>
            <p:nvPr/>
          </p:nvSpPr>
          <p:spPr>
            <a:xfrm>
              <a:off x="4342"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grpSp>
        <p:nvGrpSpPr>
          <p:cNvPr id="182" name="Google Shape;182;p22"/>
          <p:cNvGrpSpPr/>
          <p:nvPr/>
        </p:nvGrpSpPr>
        <p:grpSpPr>
          <a:xfrm>
            <a:off x="5516562" y="2941637"/>
            <a:ext cx="1158874" cy="1104899"/>
            <a:chOff x="3475" y="1853"/>
            <a:chExt cx="730" cy="696"/>
          </a:xfrm>
        </p:grpSpPr>
        <p:cxnSp>
          <p:nvCxnSpPr>
            <p:cNvPr id="183" name="Google Shape;183;p22"/>
            <p:cNvCxnSpPr/>
            <p:nvPr/>
          </p:nvCxnSpPr>
          <p:spPr>
            <a:xfrm>
              <a:off x="3475" y="1853"/>
              <a:ext cx="355" cy="403"/>
            </a:xfrm>
            <a:prstGeom prst="straightConnector1">
              <a:avLst/>
            </a:prstGeom>
            <a:noFill/>
            <a:ln cap="flat" cmpd="sng" w="12600">
              <a:solidFill>
                <a:srgbClr val="FF8000"/>
              </a:solidFill>
              <a:prstDash val="solid"/>
              <a:miter lim="800000"/>
              <a:headEnd len="med" w="med" type="none"/>
              <a:tailEnd len="med" w="med" type="none"/>
            </a:ln>
          </p:spPr>
        </p:cxnSp>
        <p:sp>
          <p:nvSpPr>
            <p:cNvPr id="184" name="Google Shape;184;p22"/>
            <p:cNvSpPr/>
            <p:nvPr/>
          </p:nvSpPr>
          <p:spPr>
            <a:xfrm>
              <a:off x="3704"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grpSp>
        <p:nvGrpSpPr>
          <p:cNvPr id="185" name="Google Shape;185;p22"/>
          <p:cNvGrpSpPr/>
          <p:nvPr/>
        </p:nvGrpSpPr>
        <p:grpSpPr>
          <a:xfrm>
            <a:off x="4679950" y="2941637"/>
            <a:ext cx="1160462" cy="1104899"/>
            <a:chOff x="2948" y="1853"/>
            <a:chExt cx="731" cy="696"/>
          </a:xfrm>
        </p:grpSpPr>
        <p:cxnSp>
          <p:nvCxnSpPr>
            <p:cNvPr id="186" name="Google Shape;186;p22"/>
            <p:cNvCxnSpPr/>
            <p:nvPr/>
          </p:nvCxnSpPr>
          <p:spPr>
            <a:xfrm flipH="1">
              <a:off x="3322" y="1853"/>
              <a:ext cx="357" cy="403"/>
            </a:xfrm>
            <a:prstGeom prst="straightConnector1">
              <a:avLst/>
            </a:prstGeom>
            <a:noFill/>
            <a:ln cap="flat" cmpd="sng" w="12600">
              <a:solidFill>
                <a:srgbClr val="FF8000"/>
              </a:solidFill>
              <a:prstDash val="solid"/>
              <a:miter lim="800000"/>
              <a:headEnd len="med" w="med" type="none"/>
              <a:tailEnd len="med" w="med" type="none"/>
            </a:ln>
          </p:spPr>
        </p:cxnSp>
        <p:sp>
          <p:nvSpPr>
            <p:cNvPr id="187" name="Google Shape;187;p22"/>
            <p:cNvSpPr/>
            <p:nvPr/>
          </p:nvSpPr>
          <p:spPr>
            <a:xfrm>
              <a:off x="2948" y="2087"/>
              <a:ext cx="501" cy="462"/>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grpSp>
      <p:cxnSp>
        <p:nvCxnSpPr>
          <p:cNvPr id="188" name="Google Shape;188;p22"/>
          <p:cNvCxnSpPr/>
          <p:nvPr/>
        </p:nvCxnSpPr>
        <p:spPr>
          <a:xfrm>
            <a:off x="7102475" y="1981200"/>
            <a:ext cx="563562" cy="639762"/>
          </a:xfrm>
          <a:prstGeom prst="straightConnector1">
            <a:avLst/>
          </a:prstGeom>
          <a:noFill/>
          <a:ln cap="flat" cmpd="sng" w="12600">
            <a:solidFill>
              <a:srgbClr val="FF8000"/>
            </a:solidFill>
            <a:prstDash val="solid"/>
            <a:miter lim="800000"/>
            <a:headEnd len="med" w="med" type="none"/>
            <a:tailEnd len="med" w="med" type="none"/>
          </a:ln>
        </p:spPr>
      </p:cxnSp>
      <p:sp>
        <p:nvSpPr>
          <p:cNvPr id="189" name="Google Shape;189;p22"/>
          <p:cNvSpPr/>
          <p:nvPr/>
        </p:nvSpPr>
        <p:spPr>
          <a:xfrm>
            <a:off x="7437437"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cxnSp>
        <p:nvCxnSpPr>
          <p:cNvPr id="190" name="Google Shape;190;p22"/>
          <p:cNvCxnSpPr/>
          <p:nvPr/>
        </p:nvCxnSpPr>
        <p:spPr>
          <a:xfrm flipH="1">
            <a:off x="5867400" y="2027237"/>
            <a:ext cx="566737" cy="639762"/>
          </a:xfrm>
          <a:prstGeom prst="straightConnector1">
            <a:avLst/>
          </a:prstGeom>
          <a:noFill/>
          <a:ln cap="flat" cmpd="sng" w="12600">
            <a:solidFill>
              <a:srgbClr val="FF8000"/>
            </a:solidFill>
            <a:prstDash val="solid"/>
            <a:miter lim="800000"/>
            <a:headEnd len="med" w="med" type="none"/>
            <a:tailEnd len="med" w="med" type="none"/>
          </a:ln>
        </p:spPr>
      </p:cxnSp>
      <p:sp>
        <p:nvSpPr>
          <p:cNvPr id="191" name="Google Shape;191;p22"/>
          <p:cNvSpPr/>
          <p:nvPr/>
        </p:nvSpPr>
        <p:spPr>
          <a:xfrm>
            <a:off x="6376987" y="13319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
        <p:nvSpPr>
          <p:cNvPr id="192" name="Google Shape;192;p22"/>
          <p:cNvSpPr/>
          <p:nvPr/>
        </p:nvSpPr>
        <p:spPr>
          <a:xfrm>
            <a:off x="5273675" y="2398712"/>
            <a:ext cx="795337" cy="733425"/>
          </a:xfrm>
          <a:prstGeom prst="roundRect">
            <a:avLst>
              <a:gd fmla="val 2711" name="adj"/>
            </a:avLst>
          </a:prstGeom>
          <a:solidFill>
            <a:srgbClr val="8080FF"/>
          </a:solidFill>
          <a:ln cap="flat" cmpd="sng" w="12600">
            <a:solidFill>
              <a:srgbClr val="E0E0E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imes New Roman"/>
              <a:ea typeface="Times New Roman"/>
              <a:cs typeface="Times New Roman"/>
              <a:sym typeface="Times New Roman"/>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