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108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CC79A-AA33-4397-9EA5-8EFE0034979A}"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60C2F-5E8A-472C-8D10-EFB97E00742D}" type="slidenum">
              <a:rPr lang="en-IN" smtClean="0"/>
              <a:t>‹#›</a:t>
            </a:fld>
            <a:endParaRPr lang="en-IN"/>
          </a:p>
        </p:txBody>
      </p:sp>
    </p:spTree>
    <p:extLst>
      <p:ext uri="{BB962C8B-B14F-4D97-AF65-F5344CB8AC3E}">
        <p14:creationId xmlns:p14="http://schemas.microsoft.com/office/powerpoint/2010/main" val="696248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E60C2F-5E8A-472C-8D10-EFB97E00742D}" type="slidenum">
              <a:rPr lang="en-IN" smtClean="0"/>
              <a:t>6</a:t>
            </a:fld>
            <a:endParaRPr lang="en-IN"/>
          </a:p>
        </p:txBody>
      </p:sp>
    </p:spTree>
    <p:extLst>
      <p:ext uri="{BB962C8B-B14F-4D97-AF65-F5344CB8AC3E}">
        <p14:creationId xmlns:p14="http://schemas.microsoft.com/office/powerpoint/2010/main" val="307414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F4F5-4339-4810-12A4-27A0E823E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F5AD77-6C9D-9F24-1BF0-82CFDA1E4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9331CC-BBAE-4449-863E-58FCBC45301E}"/>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5" name="Footer Placeholder 4">
            <a:extLst>
              <a:ext uri="{FF2B5EF4-FFF2-40B4-BE49-F238E27FC236}">
                <a16:creationId xmlns:a16="http://schemas.microsoft.com/office/drawing/2014/main" id="{70C38ACD-4DA2-9E4D-F6C2-DE0F5E590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04637-7E66-D8BF-52A9-DD8871010836}"/>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311292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B90E-68EF-9869-FC89-5B42D9908A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DE36F9-FA1C-9ECA-C356-0531C4E55C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DF968-374E-3E19-6B23-DBF6E27FAA79}"/>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5" name="Footer Placeholder 4">
            <a:extLst>
              <a:ext uri="{FF2B5EF4-FFF2-40B4-BE49-F238E27FC236}">
                <a16:creationId xmlns:a16="http://schemas.microsoft.com/office/drawing/2014/main" id="{DC2A3E60-D9D6-B594-9F4B-149EEB6AF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72577-204C-1A71-D9EB-DB409E414C9D}"/>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2593073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8394B5-B634-F584-6354-EDA51E539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A7F69E-CB61-9090-3BC7-04F37DC831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E0611-8C0A-874D-983A-0B20A451D461}"/>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5" name="Footer Placeholder 4">
            <a:extLst>
              <a:ext uri="{FF2B5EF4-FFF2-40B4-BE49-F238E27FC236}">
                <a16:creationId xmlns:a16="http://schemas.microsoft.com/office/drawing/2014/main" id="{6CB2A7A1-875B-929F-920C-C134CB904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3F4C9-FEDC-76C4-6964-D8BEA8D87837}"/>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1363620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DD5B-0906-BB90-5392-663408E6F2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65FBAC-5299-C74E-5025-4E5CC1E61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B0826-F94C-FBF6-7851-4DFFA74512B0}"/>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5" name="Footer Placeholder 4">
            <a:extLst>
              <a:ext uri="{FF2B5EF4-FFF2-40B4-BE49-F238E27FC236}">
                <a16:creationId xmlns:a16="http://schemas.microsoft.com/office/drawing/2014/main" id="{58A34040-81DA-8C7B-9979-40F0BD9C8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A8176-E857-86A2-4F21-5E63C419D3D8}"/>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2559522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FB23-39F1-6B30-F02F-2ED0134B65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454F38-6D9A-0C59-4C75-61184A266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2F5060-8D56-D388-0ED6-47293804FA08}"/>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5" name="Footer Placeholder 4">
            <a:extLst>
              <a:ext uri="{FF2B5EF4-FFF2-40B4-BE49-F238E27FC236}">
                <a16:creationId xmlns:a16="http://schemas.microsoft.com/office/drawing/2014/main" id="{D2C73932-B5E8-1D98-54E0-061F2413B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75D1C-62E9-2A67-0673-9F84ABC4819F}"/>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1198182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3730-D5A5-D2E4-3918-4B07ED292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3DCDAE-EEB7-1AE7-9096-584273A17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45E23-15DA-2293-997B-A1868EA74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5CBDC-00CD-3964-A38C-30BD63945583}"/>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6" name="Footer Placeholder 5">
            <a:extLst>
              <a:ext uri="{FF2B5EF4-FFF2-40B4-BE49-F238E27FC236}">
                <a16:creationId xmlns:a16="http://schemas.microsoft.com/office/drawing/2014/main" id="{4A404727-6A6D-0830-F4CD-6AC724B7B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5D231-7E07-60ED-C0B0-EAF6375AFDA0}"/>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98453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4B09-D49B-360E-5ECA-BB59ABECBE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1FCDA-F48C-912D-9824-70DD8D7DA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55CBA3-CF87-2528-D484-98C0DE50B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5810B-C972-A7C0-6BE8-D8AC9AA90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330BBF-8B56-E283-A64F-7895E226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B5E51D-AA15-867C-1478-650AFFD8F5E7}"/>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8" name="Footer Placeholder 7">
            <a:extLst>
              <a:ext uri="{FF2B5EF4-FFF2-40B4-BE49-F238E27FC236}">
                <a16:creationId xmlns:a16="http://schemas.microsoft.com/office/drawing/2014/main" id="{9CB96F3E-2AA8-9854-DA1F-D4D0C248E4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6154A-3FAD-14BE-0101-6963AD27AB45}"/>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741178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5B8D-78C0-A5C7-E3D8-DDDAA45EDB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32D472-7B4A-9D63-D099-AB322E91ED8F}"/>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4" name="Footer Placeholder 3">
            <a:extLst>
              <a:ext uri="{FF2B5EF4-FFF2-40B4-BE49-F238E27FC236}">
                <a16:creationId xmlns:a16="http://schemas.microsoft.com/office/drawing/2014/main" id="{DAB73849-F141-E32D-5149-7F189CE6F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BDEBB2-210E-1522-D594-6543C1968B71}"/>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1748693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CB1258-414C-831C-D25A-B5351BBF98D2}"/>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3" name="Footer Placeholder 2">
            <a:extLst>
              <a:ext uri="{FF2B5EF4-FFF2-40B4-BE49-F238E27FC236}">
                <a16:creationId xmlns:a16="http://schemas.microsoft.com/office/drawing/2014/main" id="{4D4DF7BA-A4A9-A1E7-0FAF-7CE873C53A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EFDC2E-0E81-407D-FA7D-C78DAFB5D283}"/>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1404068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FD3F-46FC-C4E3-11C8-B3AC8E015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EF37B-CB84-4895-20ED-3DF3932E18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9D6D4A-C181-97EB-266E-7ABD78FA1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5F528-C068-DA5C-791B-C18780C1B586}"/>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6" name="Footer Placeholder 5">
            <a:extLst>
              <a:ext uri="{FF2B5EF4-FFF2-40B4-BE49-F238E27FC236}">
                <a16:creationId xmlns:a16="http://schemas.microsoft.com/office/drawing/2014/main" id="{6D55F4ED-9D62-1161-BE3D-26E08FC14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65DD1-E088-CCFD-6D22-9A48C80B81D7}"/>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244428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829E-5246-6942-862B-2B671EF8C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5B5D72-FDDA-1F3C-8B18-E0BC82B1B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3DD2BC-60AC-861D-221D-FFFA34FED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8E066-707E-3094-8145-D933BC73D411}"/>
              </a:ext>
            </a:extLst>
          </p:cNvPr>
          <p:cNvSpPr>
            <a:spLocks noGrp="1"/>
          </p:cNvSpPr>
          <p:nvPr>
            <p:ph type="dt" sz="half" idx="10"/>
          </p:nvPr>
        </p:nvSpPr>
        <p:spPr/>
        <p:txBody>
          <a:bodyPr/>
          <a:lstStyle/>
          <a:p>
            <a:fld id="{764F84C8-74C5-4981-A691-C63360739DE6}" type="datetimeFigureOut">
              <a:rPr lang="en-US" smtClean="0"/>
              <a:t>12/5/2024</a:t>
            </a:fld>
            <a:endParaRPr lang="en-US"/>
          </a:p>
        </p:txBody>
      </p:sp>
      <p:sp>
        <p:nvSpPr>
          <p:cNvPr id="6" name="Footer Placeholder 5">
            <a:extLst>
              <a:ext uri="{FF2B5EF4-FFF2-40B4-BE49-F238E27FC236}">
                <a16:creationId xmlns:a16="http://schemas.microsoft.com/office/drawing/2014/main" id="{0F00BFC5-9FCF-27E4-583A-7C3E12218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92B98-A76A-3C5D-D39F-6F9A61980CA0}"/>
              </a:ext>
            </a:extLst>
          </p:cNvPr>
          <p:cNvSpPr>
            <a:spLocks noGrp="1"/>
          </p:cNvSpPr>
          <p:nvPr>
            <p:ph type="sldNum" sz="quarter" idx="12"/>
          </p:nvPr>
        </p:nvSpPr>
        <p:spPr/>
        <p:txBody>
          <a:bodyPr/>
          <a:lstStyle/>
          <a:p>
            <a:fld id="{B53482B6-B0CF-4B98-BA2B-7036492CE039}" type="slidenum">
              <a:rPr lang="en-US" smtClean="0"/>
              <a:t>‹#›</a:t>
            </a:fld>
            <a:endParaRPr lang="en-US"/>
          </a:p>
        </p:txBody>
      </p:sp>
    </p:spTree>
    <p:extLst>
      <p:ext uri="{BB962C8B-B14F-4D97-AF65-F5344CB8AC3E}">
        <p14:creationId xmlns:p14="http://schemas.microsoft.com/office/powerpoint/2010/main" val="3992128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E3002-1B88-1B21-DB63-283CEADD6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57685-6761-507F-0E19-C983AFA036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65E54-58B4-AED3-C250-14FA0E52E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F84C8-74C5-4981-A691-C63360739DE6}" type="datetimeFigureOut">
              <a:rPr lang="en-US" smtClean="0"/>
              <a:t>12/5/2024</a:t>
            </a:fld>
            <a:endParaRPr lang="en-US"/>
          </a:p>
        </p:txBody>
      </p:sp>
      <p:sp>
        <p:nvSpPr>
          <p:cNvPr id="5" name="Footer Placeholder 4">
            <a:extLst>
              <a:ext uri="{FF2B5EF4-FFF2-40B4-BE49-F238E27FC236}">
                <a16:creationId xmlns:a16="http://schemas.microsoft.com/office/drawing/2014/main" id="{FA504791-B633-8686-752E-AF5FFC737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9FC5F9-A0E0-B0D1-12BF-0163B92F4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482B6-B0CF-4B98-BA2B-7036492CE039}" type="slidenum">
              <a:rPr lang="en-US" smtClean="0"/>
              <a:t>‹#›</a:t>
            </a:fld>
            <a:endParaRPr lang="en-US"/>
          </a:p>
        </p:txBody>
      </p:sp>
    </p:spTree>
    <p:extLst>
      <p:ext uri="{BB962C8B-B14F-4D97-AF65-F5344CB8AC3E}">
        <p14:creationId xmlns:p14="http://schemas.microsoft.com/office/powerpoint/2010/main" val="392487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8C121598-D249-3FE2-26A8-7A747AEC05DC}"/>
              </a:ext>
            </a:extLst>
          </p:cNvPr>
          <p:cNvGrpSpPr/>
          <p:nvPr/>
        </p:nvGrpSpPr>
        <p:grpSpPr>
          <a:xfrm>
            <a:off x="-10185721" y="0"/>
            <a:ext cx="12192000" cy="6858000"/>
            <a:chOff x="1" y="0"/>
            <a:chExt cx="12192000" cy="6858000"/>
          </a:xfrm>
        </p:grpSpPr>
        <p:sp>
          <p:nvSpPr>
            <p:cNvPr id="4" name="Rectangle 3">
              <a:extLst>
                <a:ext uri="{FF2B5EF4-FFF2-40B4-BE49-F238E27FC236}">
                  <a16:creationId xmlns:a16="http://schemas.microsoft.com/office/drawing/2014/main" id="{936201D1-DE08-C985-52FE-516CE1674FAA}"/>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EF6522F0-0355-1E9B-1394-A074F907B791}"/>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D317E868-826C-F048-4561-934CC6B29BED}"/>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12E29894-DF32-C183-35AE-A70C71836B00}"/>
              </a:ext>
            </a:extLst>
          </p:cNvPr>
          <p:cNvGrpSpPr/>
          <p:nvPr/>
        </p:nvGrpSpPr>
        <p:grpSpPr>
          <a:xfrm>
            <a:off x="-10508889" y="-1"/>
            <a:ext cx="12192001" cy="6858000"/>
            <a:chOff x="0" y="0"/>
            <a:chExt cx="12192001" cy="6858000"/>
          </a:xfrm>
        </p:grpSpPr>
        <p:sp>
          <p:nvSpPr>
            <p:cNvPr id="31" name="Rectangle 30">
              <a:extLst>
                <a:ext uri="{FF2B5EF4-FFF2-40B4-BE49-F238E27FC236}">
                  <a16:creationId xmlns:a16="http://schemas.microsoft.com/office/drawing/2014/main" id="{6BA92405-7B6B-07A5-B2F8-4A543EE3AE8C}"/>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A77A022-FF65-9858-6AC4-20D94AD93F20}"/>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95302F89-B679-BE8C-18A4-030524E22DEB}"/>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DFBECB6D-A3C9-22AA-42FB-E4077A735337}"/>
              </a:ext>
            </a:extLst>
          </p:cNvPr>
          <p:cNvGrpSpPr/>
          <p:nvPr/>
        </p:nvGrpSpPr>
        <p:grpSpPr>
          <a:xfrm>
            <a:off x="-10832056" y="-2"/>
            <a:ext cx="12192000" cy="6858000"/>
            <a:chOff x="1" y="0"/>
            <a:chExt cx="12192000" cy="6858000"/>
          </a:xfrm>
        </p:grpSpPr>
        <p:sp>
          <p:nvSpPr>
            <p:cNvPr id="35" name="Rectangle 34">
              <a:extLst>
                <a:ext uri="{FF2B5EF4-FFF2-40B4-BE49-F238E27FC236}">
                  <a16:creationId xmlns:a16="http://schemas.microsoft.com/office/drawing/2014/main" id="{068CFCBB-112A-2A7C-C48F-0409D275B679}"/>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2339F310-EFA5-7E55-6734-0B4C937A403F}"/>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09ED898B-4495-F286-0BD1-3D6194BB8425}"/>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F7C7DDD0-30AD-0D1C-7741-F3A18BD63F6A}"/>
              </a:ext>
            </a:extLst>
          </p:cNvPr>
          <p:cNvGrpSpPr/>
          <p:nvPr/>
        </p:nvGrpSpPr>
        <p:grpSpPr>
          <a:xfrm>
            <a:off x="-11183907" y="-6"/>
            <a:ext cx="12192000" cy="6858000"/>
            <a:chOff x="1" y="0"/>
            <a:chExt cx="12192000" cy="6858000"/>
          </a:xfrm>
        </p:grpSpPr>
        <p:sp>
          <p:nvSpPr>
            <p:cNvPr id="39" name="Rectangle 38">
              <a:extLst>
                <a:ext uri="{FF2B5EF4-FFF2-40B4-BE49-F238E27FC236}">
                  <a16:creationId xmlns:a16="http://schemas.microsoft.com/office/drawing/2014/main" id="{097DF3AE-C769-80DC-AC1E-388ED573C90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E8D8C2B-0959-C16E-B1C5-5BDA7905C2F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181F9EDB-14AC-990A-0965-A175DBB8D0E5}"/>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A02F7F35-80D9-7CA1-A662-7294185AA2AC}"/>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7E480D38-6FC7-337F-2E59-F58493725E4F}"/>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17C18A0-3122-1C90-BA5A-323F1E11AE1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42872750-A51F-475F-88E1-7E5DFFABFB41}"/>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6E0910E8-B666-2D38-425D-BBD5DA182709}"/>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AFC1D037-D995-AC9A-6F35-6AE6CA450F0D}"/>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92E76D29-D44C-BF77-9504-4DB90A6E132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5DE156E0-EC54-0E65-A8FD-9556DA18660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54" name="Title 1">
            <a:extLst>
              <a:ext uri="{FF2B5EF4-FFF2-40B4-BE49-F238E27FC236}">
                <a16:creationId xmlns:a16="http://schemas.microsoft.com/office/drawing/2014/main" id="{A4B3F548-F866-E645-1028-909DCBE7706F}"/>
              </a:ext>
            </a:extLst>
          </p:cNvPr>
          <p:cNvSpPr>
            <a:spLocks noGrp="1"/>
          </p:cNvSpPr>
          <p:nvPr>
            <p:ph type="ctrTitle"/>
          </p:nvPr>
        </p:nvSpPr>
        <p:spPr>
          <a:xfrm>
            <a:off x="2556418" y="549776"/>
            <a:ext cx="9144000" cy="2387600"/>
          </a:xfrm>
        </p:spPr>
        <p:txBody>
          <a:bodyPr>
            <a:normAutofit/>
          </a:bodyPr>
          <a:lstStyle/>
          <a:p>
            <a:r>
              <a:rPr lang="en-US" sz="5000" b="1" dirty="0">
                <a:solidFill>
                  <a:schemeClr val="accent5">
                    <a:lumMod val="75000"/>
                  </a:schemeClr>
                </a:solidFill>
                <a:latin typeface="Tw Cen MT" panose="020B0602020104020603" pitchFamily="34" charset="0"/>
              </a:rPr>
              <a:t>SUPERSTORE SALES DASHBOARD</a:t>
            </a:r>
          </a:p>
        </p:txBody>
      </p:sp>
      <p:sp>
        <p:nvSpPr>
          <p:cNvPr id="55" name="Subtitle 2">
            <a:extLst>
              <a:ext uri="{FF2B5EF4-FFF2-40B4-BE49-F238E27FC236}">
                <a16:creationId xmlns:a16="http://schemas.microsoft.com/office/drawing/2014/main" id="{042127E6-A4D9-5941-D41E-BE24BE848422}"/>
              </a:ext>
            </a:extLst>
          </p:cNvPr>
          <p:cNvSpPr>
            <a:spLocks noGrp="1"/>
          </p:cNvSpPr>
          <p:nvPr>
            <p:ph type="subTitle" idx="1"/>
          </p:nvPr>
        </p:nvSpPr>
        <p:spPr>
          <a:xfrm>
            <a:off x="2652614" y="2984201"/>
            <a:ext cx="9144000" cy="655330"/>
          </a:xfrm>
        </p:spPr>
        <p:txBody>
          <a:bodyPr>
            <a:normAutofit/>
          </a:bodyPr>
          <a:lstStyle/>
          <a:p>
            <a:r>
              <a:rPr lang="en-US" sz="2600" b="1" dirty="0">
                <a:latin typeface="Tw Cen MT" panose="020B0602020104020603" pitchFamily="34" charset="0"/>
              </a:rPr>
              <a:t>USING POWER BI</a:t>
            </a:r>
          </a:p>
        </p:txBody>
      </p:sp>
      <p:sp>
        <p:nvSpPr>
          <p:cNvPr id="2" name="Subtitle 2">
            <a:extLst>
              <a:ext uri="{FF2B5EF4-FFF2-40B4-BE49-F238E27FC236}">
                <a16:creationId xmlns:a16="http://schemas.microsoft.com/office/drawing/2014/main" id="{0D57FF08-142B-6946-7618-AA05A2DF9369}"/>
              </a:ext>
            </a:extLst>
          </p:cNvPr>
          <p:cNvSpPr txBox="1">
            <a:spLocks/>
          </p:cNvSpPr>
          <p:nvPr/>
        </p:nvSpPr>
        <p:spPr>
          <a:xfrm>
            <a:off x="9481377" y="5305247"/>
            <a:ext cx="2431852" cy="8005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i="1" dirty="0">
                <a:latin typeface="Tw Cen MT" panose="020B0602020104020603" pitchFamily="34" charset="0"/>
              </a:rPr>
              <a:t>Presented by:</a:t>
            </a:r>
          </a:p>
          <a:p>
            <a:pPr lvl="1" algn="l"/>
            <a:r>
              <a:rPr lang="en-US" sz="1800" dirty="0">
                <a:latin typeface="Tw Cen MT" panose="020B0602020104020603" pitchFamily="34" charset="0"/>
              </a:rPr>
              <a:t>Akshitha Pothula</a:t>
            </a:r>
          </a:p>
        </p:txBody>
      </p:sp>
    </p:spTree>
    <p:extLst>
      <p:ext uri="{BB962C8B-B14F-4D97-AF65-F5344CB8AC3E}">
        <p14:creationId xmlns:p14="http://schemas.microsoft.com/office/powerpoint/2010/main" val="1698641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7DC8FFA7-57E3-B415-25D7-45660AC015F4}"/>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66A63AB0-9CAB-2EDA-BF77-8E810F7CCF8A}"/>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66C5545F-7659-E398-EBFC-C1550A4CB236}"/>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F733F139-E824-011D-D157-EC2146F4E45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5FE14362-DD02-29BA-C47A-D33594F19071}"/>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336E3D98-8C58-39D1-E76F-2A9EC954D0D1}"/>
              </a:ext>
            </a:extLst>
          </p:cNvPr>
          <p:cNvGrpSpPr/>
          <p:nvPr/>
        </p:nvGrpSpPr>
        <p:grpSpPr>
          <a:xfrm>
            <a:off x="-10508889" y="-1"/>
            <a:ext cx="12192001" cy="6858000"/>
            <a:chOff x="0" y="0"/>
            <a:chExt cx="12192001" cy="6858000"/>
          </a:xfrm>
        </p:grpSpPr>
        <p:sp>
          <p:nvSpPr>
            <p:cNvPr id="31" name="Rectangle 30">
              <a:extLst>
                <a:ext uri="{FF2B5EF4-FFF2-40B4-BE49-F238E27FC236}">
                  <a16:creationId xmlns:a16="http://schemas.microsoft.com/office/drawing/2014/main" id="{7B159E8A-03B6-CE29-18C5-48D1194EC8EC}"/>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7BC11467-4A27-84C9-B5D4-F85A1BBC4D7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1C8065E7-95D2-CD41-2A3B-84758D77BE9D}"/>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AB763A22-DC9D-63BB-9E58-BD4D4ABC42C4}"/>
              </a:ext>
            </a:extLst>
          </p:cNvPr>
          <p:cNvGrpSpPr/>
          <p:nvPr/>
        </p:nvGrpSpPr>
        <p:grpSpPr>
          <a:xfrm>
            <a:off x="-10832056" y="-2"/>
            <a:ext cx="12192000" cy="6858000"/>
            <a:chOff x="1" y="0"/>
            <a:chExt cx="12192000" cy="6858000"/>
          </a:xfrm>
        </p:grpSpPr>
        <p:sp>
          <p:nvSpPr>
            <p:cNvPr id="35" name="Rectangle 34">
              <a:extLst>
                <a:ext uri="{FF2B5EF4-FFF2-40B4-BE49-F238E27FC236}">
                  <a16:creationId xmlns:a16="http://schemas.microsoft.com/office/drawing/2014/main" id="{15CD1B73-FB2C-9AE7-3032-2ACF7AA09A97}"/>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24D7A58-669C-AFF8-8E92-1E9A73A45F3B}"/>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474DB2D2-2D36-BA22-EE52-3B619B75B709}"/>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71AF4732-37A6-839D-9AB0-A76F1429B816}"/>
              </a:ext>
            </a:extLst>
          </p:cNvPr>
          <p:cNvGrpSpPr/>
          <p:nvPr/>
        </p:nvGrpSpPr>
        <p:grpSpPr>
          <a:xfrm>
            <a:off x="-11183907" y="-6"/>
            <a:ext cx="12192000" cy="6858000"/>
            <a:chOff x="1" y="0"/>
            <a:chExt cx="12192000" cy="6858000"/>
          </a:xfrm>
        </p:grpSpPr>
        <p:sp>
          <p:nvSpPr>
            <p:cNvPr id="39" name="Rectangle 38">
              <a:extLst>
                <a:ext uri="{FF2B5EF4-FFF2-40B4-BE49-F238E27FC236}">
                  <a16:creationId xmlns:a16="http://schemas.microsoft.com/office/drawing/2014/main" id="{4D80DE98-4723-3B1C-FFF1-C6401CFFF980}"/>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D646171-C539-BC47-4CD0-711C0EE7FFBA}"/>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73CB3F44-17B6-D287-0872-4456003A2ED5}"/>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258112E3-4B85-6CB3-DA2F-BF1D76D13E56}"/>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DCF0A81A-7674-5D3E-49CF-43545AE78604}"/>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973B2AE-CF60-A90E-A363-05540BC6DF7F}"/>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76F8BA89-A41A-C415-3797-A2769E8D3D46}"/>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C0C7E293-9EB8-5203-58FB-F9306632A725}"/>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EE2BFA0F-8DBB-03A6-AE94-0F25D0977BE3}"/>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42EFC9A4-6940-C6A0-B340-12EB5693E844}"/>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3073BC05-8CCF-4AEF-02AF-662B774401CA}"/>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2" name="Content Placeholder 2">
            <a:extLst>
              <a:ext uri="{FF2B5EF4-FFF2-40B4-BE49-F238E27FC236}">
                <a16:creationId xmlns:a16="http://schemas.microsoft.com/office/drawing/2014/main" id="{76193243-60BC-F6CA-52E7-D2D1D7AF2263}"/>
              </a:ext>
            </a:extLst>
          </p:cNvPr>
          <p:cNvSpPr txBox="1">
            <a:spLocks/>
          </p:cNvSpPr>
          <p:nvPr/>
        </p:nvSpPr>
        <p:spPr>
          <a:xfrm>
            <a:off x="3001418" y="1137570"/>
            <a:ext cx="7194755" cy="34460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Clr>
                <a:schemeClr val="accent2">
                  <a:lumMod val="75000"/>
                </a:schemeClr>
              </a:buClr>
              <a:buFont typeface="Arial" panose="020B0604020202020204" pitchFamily="34" charset="0"/>
              <a:buChar char="•"/>
            </a:pPr>
            <a:r>
              <a:rPr lang="en-US" sz="2000" dirty="0">
                <a:latin typeface="Tw Cen MT" panose="020B0602020104020603" pitchFamily="34" charset="0"/>
              </a:rPr>
              <a:t>Power BI is a powerful business analytics tool by Microsoft that enables users to visualize data, create interactive dashboards, and generate insights. It simplifies data analysis and sharing, empowering better decision-making across organizations. And </a:t>
            </a:r>
            <a:r>
              <a:rPr lang="en-IN" sz="2000" kern="100" dirty="0">
                <a:effectLst/>
                <a:latin typeface="Tw Cen MT" panose="020B0602020104020603" pitchFamily="34" charset="0"/>
                <a:ea typeface="Calibri" panose="020F0502020204030204" pitchFamily="34" charset="0"/>
                <a:cs typeface="Mangal" panose="02040503050203030202" pitchFamily="18" charset="0"/>
              </a:rPr>
              <a:t>Excel is used for initial data cleaning and preparation.</a:t>
            </a:r>
            <a:endParaRPr lang="en-US" sz="2000" dirty="0">
              <a:latin typeface="Tw Cen MT" panose="020B0602020104020603" pitchFamily="34" charset="0"/>
            </a:endParaRPr>
          </a:p>
          <a:p>
            <a:pPr marL="285750" indent="-285750" algn="l">
              <a:buClr>
                <a:schemeClr val="accent2">
                  <a:lumMod val="75000"/>
                </a:schemeClr>
              </a:buClr>
              <a:buFont typeface="Arial" panose="020B0604020202020204" pitchFamily="34" charset="0"/>
              <a:buChar char="•"/>
            </a:pP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Analyze and visualize the Superstore Sales dataset to extract valuable insights on sales performance, regional trends and product segments.</a:t>
            </a:r>
          </a:p>
          <a:p>
            <a:pPr marL="285750" indent="-285750" algn="l">
              <a:buClr>
                <a:schemeClr val="accent2">
                  <a:lumMod val="75000"/>
                </a:schemeClr>
              </a:buClr>
              <a:buFont typeface="Arial" panose="020B0604020202020204" pitchFamily="34" charset="0"/>
              <a:buChar char="•"/>
            </a:pPr>
            <a:r>
              <a:rPr lang="en-US" sz="2000" kern="100" dirty="0">
                <a:latin typeface="Tw Cen MT" panose="020B0602020104020603" pitchFamily="34" charset="0"/>
                <a:ea typeface="Calibri" panose="020F0502020204030204" pitchFamily="34" charset="0"/>
                <a:cs typeface="Times New Roman" panose="02020603050405020304" pitchFamily="18" charset="0"/>
              </a:rPr>
              <a:t>Primary audience are </a:t>
            </a: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Business stakeholders and Sales team who requested the data-driven insights for decision-making.</a:t>
            </a:r>
          </a:p>
          <a:p>
            <a:pPr marL="285750" indent="-285750" algn="l">
              <a:buClr>
                <a:schemeClr val="accent2">
                  <a:lumMod val="75000"/>
                </a:schemeClr>
              </a:buClr>
              <a:buFont typeface="Arial" panose="020B0604020202020204" pitchFamily="34" charset="0"/>
              <a:buChar char="•"/>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A7ACD15-CFD6-FF85-BB22-0C634864F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329" y="5033927"/>
            <a:ext cx="2252984" cy="1501027"/>
          </a:xfrm>
          <a:prstGeom prst="rect">
            <a:avLst/>
          </a:prstGeom>
        </p:spPr>
      </p:pic>
      <p:pic>
        <p:nvPicPr>
          <p:cNvPr id="7" name="Picture 6">
            <a:extLst>
              <a:ext uri="{FF2B5EF4-FFF2-40B4-BE49-F238E27FC236}">
                <a16:creationId xmlns:a16="http://schemas.microsoft.com/office/drawing/2014/main" id="{4D3A3F4F-06AF-56E0-F9F6-D32E4BBDF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751" y="4456589"/>
            <a:ext cx="2655704" cy="2655704"/>
          </a:xfrm>
          <a:prstGeom prst="rect">
            <a:avLst/>
          </a:prstGeom>
        </p:spPr>
      </p:pic>
    </p:spTree>
    <p:extLst>
      <p:ext uri="{BB962C8B-B14F-4D97-AF65-F5344CB8AC3E}">
        <p14:creationId xmlns:p14="http://schemas.microsoft.com/office/powerpoint/2010/main" val="31424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5ED3D09F-97AA-0432-08E1-6EAEA2442E0A}"/>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6BDECA2A-1685-56BC-D055-948720133583}"/>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5B8C5DF5-B96D-D974-D1D2-F43FEBA4E9A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CF32B904-51E7-8CD5-3307-D2B161DEAE4C}"/>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F1AB7EEE-849C-7852-0BF5-270A6FFCC240}"/>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F7ECBCE2-4B24-BC47-2D2D-CAF9A70C3578}"/>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F6A991B1-EFA1-55A3-F94B-95C716BA981C}"/>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13F9842-809A-5B72-DE3F-C43FC94C6E71}"/>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6C8F3E15-DDD1-FB8B-4C28-56435F65F768}"/>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03E16538-C715-8723-C77B-333A00CA5F92}"/>
              </a:ext>
            </a:extLst>
          </p:cNvPr>
          <p:cNvGrpSpPr/>
          <p:nvPr/>
        </p:nvGrpSpPr>
        <p:grpSpPr>
          <a:xfrm>
            <a:off x="-10832056" y="-2"/>
            <a:ext cx="12192000" cy="6858000"/>
            <a:chOff x="1" y="0"/>
            <a:chExt cx="12192000" cy="6858000"/>
          </a:xfrm>
        </p:grpSpPr>
        <p:sp>
          <p:nvSpPr>
            <p:cNvPr id="35" name="Rectangle 34">
              <a:extLst>
                <a:ext uri="{FF2B5EF4-FFF2-40B4-BE49-F238E27FC236}">
                  <a16:creationId xmlns:a16="http://schemas.microsoft.com/office/drawing/2014/main" id="{09355B2F-4226-056B-F836-B210C222E6E4}"/>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70EF5A0-5F75-ED9A-445E-64B1E930FD62}"/>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C13C98C2-0600-73D3-4EB1-30DBD3C9B6CE}"/>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226E3C59-4BE0-5DDF-BC33-3B69AD7AA71E}"/>
              </a:ext>
            </a:extLst>
          </p:cNvPr>
          <p:cNvGrpSpPr/>
          <p:nvPr/>
        </p:nvGrpSpPr>
        <p:grpSpPr>
          <a:xfrm>
            <a:off x="-11183907" y="-6"/>
            <a:ext cx="12192000" cy="6858000"/>
            <a:chOff x="1" y="0"/>
            <a:chExt cx="12192000" cy="6858000"/>
          </a:xfrm>
        </p:grpSpPr>
        <p:sp>
          <p:nvSpPr>
            <p:cNvPr id="39" name="Rectangle 38">
              <a:extLst>
                <a:ext uri="{FF2B5EF4-FFF2-40B4-BE49-F238E27FC236}">
                  <a16:creationId xmlns:a16="http://schemas.microsoft.com/office/drawing/2014/main" id="{C177D625-6BB3-05D9-D8A3-2E18F2408EE1}"/>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2D7DE8F-B713-38EA-4483-C455E2E124AB}"/>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0C1C7404-35C5-63B1-9F52-1347B16D0AA9}"/>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6844EACD-3BE0-CC76-A158-566356B8C640}"/>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B223044A-DCBC-C2B9-B6F8-78F7517BA191}"/>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B1136F6-F60E-7C9B-ACDA-D7C06B4C09AE}"/>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A5E5426B-99A0-3BC8-CD9E-C9527FEF3F37}"/>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00BE8B2B-D491-203E-DB0E-0CC87FD4700E}"/>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22773204-5AA4-ADD7-46A4-FBF86F4714F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4097CCF4-075F-5DC9-769B-A278A17B5E8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BFD08D57-D6CA-DE1D-57CA-7D21DE309205}"/>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2" name="Rectangle 3">
            <a:extLst>
              <a:ext uri="{FF2B5EF4-FFF2-40B4-BE49-F238E27FC236}">
                <a16:creationId xmlns:a16="http://schemas.microsoft.com/office/drawing/2014/main" id="{52FE8681-E4C2-DB94-9A4E-A5B8632D5C3F}"/>
              </a:ext>
            </a:extLst>
          </p:cNvPr>
          <p:cNvSpPr txBox="1">
            <a:spLocks noChangeArrowheads="1"/>
          </p:cNvSpPr>
          <p:nvPr/>
        </p:nvSpPr>
        <p:spPr bwMode="auto">
          <a:xfrm>
            <a:off x="1701276" y="46378"/>
            <a:ext cx="9443189" cy="6936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sz="1800" dirty="0"/>
              <a:t>The dataset consists of 20 columns, each containing specific information about sales transactions. </a:t>
            </a:r>
          </a:p>
          <a:p>
            <a:pPr marL="342900" indent="-342900" algn="l" eaLnBrk="0" fontAlgn="base" hangingPunct="0">
              <a:lnSpc>
                <a:spcPct val="100000"/>
              </a:lnSpc>
              <a:spcBef>
                <a:spcPct val="0"/>
              </a:spcBef>
              <a:spcAft>
                <a:spcPct val="0"/>
              </a:spcAft>
              <a:buFont typeface="+mj-lt"/>
              <a:buAutoNum type="arabicPeriod"/>
            </a:pPr>
            <a:r>
              <a:rPr lang="en-US" sz="1800" b="1" dirty="0"/>
              <a:t>Category</a:t>
            </a:r>
            <a:r>
              <a:rPr lang="en-US" sz="1800" dirty="0"/>
              <a:t>: Represents the product category (e.g., Electronics, Furniture).</a:t>
            </a:r>
          </a:p>
          <a:p>
            <a:pPr marL="342900" indent="-342900" algn="l">
              <a:buFont typeface="+mj-lt"/>
              <a:buAutoNum type="arabicPeriod"/>
            </a:pPr>
            <a:r>
              <a:rPr lang="en-US" sz="1800" b="1" dirty="0"/>
              <a:t>City</a:t>
            </a:r>
            <a:r>
              <a:rPr lang="en-US" sz="1800" dirty="0"/>
              <a:t>: The city where the customer is located.</a:t>
            </a:r>
          </a:p>
          <a:p>
            <a:pPr marL="342900" indent="-342900" algn="l">
              <a:buFont typeface="+mj-lt"/>
              <a:buAutoNum type="arabicPeriod"/>
            </a:pPr>
            <a:r>
              <a:rPr lang="en-US" sz="1800" b="1" dirty="0"/>
              <a:t>Country</a:t>
            </a:r>
            <a:r>
              <a:rPr lang="en-US" sz="1800" dirty="0"/>
              <a:t>: The country of the customer.</a:t>
            </a:r>
          </a:p>
          <a:p>
            <a:pPr marL="342900" indent="-342900" algn="l">
              <a:buFont typeface="+mj-lt"/>
              <a:buAutoNum type="arabicPeriod"/>
            </a:pPr>
            <a:r>
              <a:rPr lang="en-US" sz="1800" b="1" dirty="0"/>
              <a:t>Customer Name</a:t>
            </a:r>
            <a:r>
              <a:rPr lang="en-US" sz="1800" dirty="0"/>
              <a:t>: Name of the customer.</a:t>
            </a:r>
          </a:p>
          <a:p>
            <a:pPr marL="342900" indent="-342900" algn="l">
              <a:buFont typeface="+mj-lt"/>
              <a:buAutoNum type="arabicPeriod"/>
            </a:pPr>
            <a:r>
              <a:rPr lang="en-US" sz="1800" b="1" dirty="0"/>
              <a:t>Discount</a:t>
            </a:r>
            <a:r>
              <a:rPr lang="en-US" sz="1800" dirty="0"/>
              <a:t>: The discount applied to the product.</a:t>
            </a:r>
          </a:p>
          <a:p>
            <a:pPr marL="342900" indent="-342900" algn="l">
              <a:buFont typeface="+mj-lt"/>
              <a:buAutoNum type="arabicPeriod"/>
            </a:pPr>
            <a:r>
              <a:rPr lang="en-US" sz="1800" b="1" dirty="0"/>
              <a:t>Order Date</a:t>
            </a:r>
            <a:r>
              <a:rPr lang="en-US" sz="1800" dirty="0"/>
              <a:t>: The date when the order was placed.</a:t>
            </a:r>
          </a:p>
          <a:p>
            <a:pPr marL="342900" indent="-342900" algn="l">
              <a:buFont typeface="+mj-lt"/>
              <a:buAutoNum type="arabicPeriod"/>
            </a:pPr>
            <a:r>
              <a:rPr lang="en-US" sz="1800" b="1" dirty="0"/>
              <a:t>Order ID, Product ID &amp; Customer ID </a:t>
            </a:r>
            <a:r>
              <a:rPr lang="en-US" sz="1800" dirty="0"/>
              <a:t>: A unique identifier for each order, product and customer.</a:t>
            </a:r>
          </a:p>
          <a:p>
            <a:pPr marL="342900" indent="-342900" algn="l">
              <a:buFont typeface="+mj-lt"/>
              <a:buAutoNum type="arabicPeriod"/>
            </a:pPr>
            <a:r>
              <a:rPr lang="en-US" sz="1800" b="1" dirty="0"/>
              <a:t>Product Name</a:t>
            </a:r>
            <a:r>
              <a:rPr lang="en-US" sz="1800" dirty="0"/>
              <a:t>: Name of the product purchased.</a:t>
            </a:r>
          </a:p>
          <a:p>
            <a:pPr marL="342900" indent="-342900" algn="l">
              <a:buFont typeface="+mj-lt"/>
              <a:buAutoNum type="arabicPeriod"/>
            </a:pPr>
            <a:r>
              <a:rPr lang="en-US" sz="1800" b="1" dirty="0"/>
              <a:t>Postal Code</a:t>
            </a:r>
            <a:r>
              <a:rPr lang="en-US" sz="1800" dirty="0"/>
              <a:t>: The postal code of the customer's location.</a:t>
            </a:r>
          </a:p>
          <a:p>
            <a:pPr marL="342900" indent="-342900" algn="l">
              <a:buFont typeface="+mj-lt"/>
              <a:buAutoNum type="arabicPeriod"/>
            </a:pPr>
            <a:r>
              <a:rPr lang="en-US" sz="1800" b="1" dirty="0"/>
              <a:t>Quantity</a:t>
            </a:r>
            <a:r>
              <a:rPr lang="en-US" sz="1800" dirty="0"/>
              <a:t>: The number of items ordered.</a:t>
            </a:r>
          </a:p>
          <a:p>
            <a:pPr marL="342900" indent="-342900" algn="l">
              <a:buFont typeface="+mj-lt"/>
              <a:buAutoNum type="arabicPeriod"/>
            </a:pPr>
            <a:r>
              <a:rPr lang="en-US" sz="1800" b="1" dirty="0"/>
              <a:t>Region</a:t>
            </a:r>
            <a:r>
              <a:rPr lang="en-US" sz="1800" dirty="0"/>
              <a:t>: The region within the country where the customer resides.</a:t>
            </a:r>
          </a:p>
          <a:p>
            <a:pPr marL="342900" indent="-342900" algn="l">
              <a:buFont typeface="+mj-lt"/>
              <a:buAutoNum type="arabicPeriod"/>
            </a:pPr>
            <a:r>
              <a:rPr lang="en-US" sz="1800" b="1" dirty="0"/>
              <a:t>Sales Price</a:t>
            </a:r>
            <a:r>
              <a:rPr lang="en-US" sz="1800" dirty="0"/>
              <a:t>: The price at which the product is sold before any discount.</a:t>
            </a:r>
          </a:p>
          <a:p>
            <a:pPr marL="342900" indent="-342900" algn="l">
              <a:buFont typeface="+mj-lt"/>
              <a:buAutoNum type="arabicPeriod"/>
            </a:pPr>
            <a:r>
              <a:rPr lang="en-US" sz="1800" b="1" dirty="0"/>
              <a:t>Segment</a:t>
            </a:r>
            <a:r>
              <a:rPr lang="en-US" sz="1800" dirty="0"/>
              <a:t>: The customer </a:t>
            </a:r>
            <a:r>
              <a:rPr lang="en-US" sz="1800"/>
              <a:t>segment (Consumer</a:t>
            </a:r>
            <a:r>
              <a:rPr lang="en-US" sz="1800" dirty="0"/>
              <a:t>, Corporate).</a:t>
            </a:r>
          </a:p>
          <a:p>
            <a:pPr marL="342900" indent="-342900" algn="l">
              <a:buFont typeface="+mj-lt"/>
              <a:buAutoNum type="arabicPeriod"/>
            </a:pPr>
            <a:r>
              <a:rPr lang="en-US" sz="1800" b="1" dirty="0"/>
              <a:t>Ship Date &amp; Ship Mode </a:t>
            </a:r>
            <a:r>
              <a:rPr lang="en-US" sz="1800" dirty="0"/>
              <a:t>: The date the order was shipped and method used (Standard, Express).</a:t>
            </a:r>
          </a:p>
          <a:p>
            <a:pPr marL="342900" indent="-342900" algn="l">
              <a:buFont typeface="+mj-lt"/>
              <a:buAutoNum type="arabicPeriod"/>
            </a:pPr>
            <a:r>
              <a:rPr lang="en-US" sz="1800" b="1" dirty="0"/>
              <a:t>Ship Mode</a:t>
            </a:r>
            <a:r>
              <a:rPr lang="en-US" sz="1800" dirty="0"/>
              <a:t>: The method used to ship the order (Standard, Express).</a:t>
            </a:r>
          </a:p>
          <a:p>
            <a:pPr marL="342900" indent="-342900" algn="l">
              <a:buFont typeface="+mj-lt"/>
              <a:buAutoNum type="arabicPeriod"/>
            </a:pPr>
            <a:r>
              <a:rPr lang="en-US" sz="1800" b="1" dirty="0"/>
              <a:t>Sub-category</a:t>
            </a:r>
            <a:r>
              <a:rPr lang="en-US" sz="1800" dirty="0"/>
              <a:t>: A product classification within main category (Office Chairs within Furniture).</a:t>
            </a:r>
          </a:p>
          <a:p>
            <a:pPr marL="342900" indent="-342900" algn="just">
              <a:buFont typeface="+mj-lt"/>
              <a:buAutoNum type="arabicPeriod"/>
            </a:pPr>
            <a:r>
              <a:rPr lang="en-US" sz="1800" b="1" dirty="0"/>
              <a:t>Turnover</a:t>
            </a:r>
            <a:r>
              <a:rPr lang="en-US" sz="1800" dirty="0"/>
              <a:t>: Total revenue or sales generated by the order.</a:t>
            </a:r>
          </a:p>
        </p:txBody>
      </p:sp>
    </p:spTree>
    <p:extLst>
      <p:ext uri="{BB962C8B-B14F-4D97-AF65-F5344CB8AC3E}">
        <p14:creationId xmlns:p14="http://schemas.microsoft.com/office/powerpoint/2010/main" val="816790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9F260E8B-71BE-A602-AF29-4EEE94D2B0D1}"/>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91651CFE-D196-830F-714B-E81992925E44}"/>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DCE56B14-03E1-C708-8465-F52B3DAD1320}"/>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60B6787-DF8E-F1BE-0A4A-CCE32FA0B0FB}"/>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C109BD90-DE5F-A847-7CBE-310DC0CEFDAF}"/>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3F505439-FA36-EE65-F56E-9883AE96FE89}"/>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E7CD8274-F035-8120-051C-2724B056569B}"/>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A93244B-9C4E-EC4B-3772-C477979D26A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D70205C2-F01B-935D-DAA6-6FC390789351}"/>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DEB1D908-6AFD-C727-02BA-B5B0F89609A6}"/>
              </a:ext>
            </a:extLst>
          </p:cNvPr>
          <p:cNvGrpSpPr/>
          <p:nvPr/>
        </p:nvGrpSpPr>
        <p:grpSpPr>
          <a:xfrm>
            <a:off x="-695684" y="0"/>
            <a:ext cx="12192000" cy="6858000"/>
            <a:chOff x="1" y="0"/>
            <a:chExt cx="12192000" cy="6858000"/>
          </a:xfrm>
        </p:grpSpPr>
        <p:sp>
          <p:nvSpPr>
            <p:cNvPr id="35" name="Rectangle 34">
              <a:extLst>
                <a:ext uri="{FF2B5EF4-FFF2-40B4-BE49-F238E27FC236}">
                  <a16:creationId xmlns:a16="http://schemas.microsoft.com/office/drawing/2014/main" id="{BD194A91-92B2-7D2F-9DF9-4FD172184583}"/>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431929D-D7D9-61F3-0AB4-D6FFB602C71E}"/>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D255CA3E-8AD1-2076-0918-F59656EA282D}"/>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708C9CB7-887A-81D2-E39B-6EB8CEE03027}"/>
              </a:ext>
            </a:extLst>
          </p:cNvPr>
          <p:cNvGrpSpPr/>
          <p:nvPr/>
        </p:nvGrpSpPr>
        <p:grpSpPr>
          <a:xfrm>
            <a:off x="-11183907" y="-6"/>
            <a:ext cx="12192000" cy="6858000"/>
            <a:chOff x="1" y="0"/>
            <a:chExt cx="12192000" cy="6858000"/>
          </a:xfrm>
        </p:grpSpPr>
        <p:sp>
          <p:nvSpPr>
            <p:cNvPr id="39" name="Rectangle 38">
              <a:extLst>
                <a:ext uri="{FF2B5EF4-FFF2-40B4-BE49-F238E27FC236}">
                  <a16:creationId xmlns:a16="http://schemas.microsoft.com/office/drawing/2014/main" id="{1770538A-CB5F-58E2-FEC7-EFF9D52E6B81}"/>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11F95A4-1545-B581-0853-5900BA62153D}"/>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F326B008-FB64-3EE9-81F0-F158D1EB2C7F}"/>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54EB49F3-FE7C-DB3C-B958-4B3D341FA7C0}"/>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70455521-D373-E7DC-CDC9-49BD8AE769F4}"/>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99A60D3-8839-BA4C-5780-1423DE0661D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06F44B2F-CC6C-CA98-4A92-DED9CC3B7BB5}"/>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7E7CB842-7FE9-AEF2-DF17-2A3C11941E4D}"/>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A1467820-4B26-DB35-27F9-B7E64FB26864}"/>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7E6FDC9D-ACB3-F6D7-3D52-AE0648149BBF}"/>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FB5AC9B1-623B-05B5-CAE4-226BA8145B4C}"/>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pic>
        <p:nvPicPr>
          <p:cNvPr id="7" name="Picture 6">
            <a:extLst>
              <a:ext uri="{FF2B5EF4-FFF2-40B4-BE49-F238E27FC236}">
                <a16:creationId xmlns:a16="http://schemas.microsoft.com/office/drawing/2014/main" id="{89270081-C3A9-947E-9DA1-B1E69D9B1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300" y="921277"/>
            <a:ext cx="9023666" cy="5015416"/>
          </a:xfrm>
          <a:prstGeom prst="rect">
            <a:avLst/>
          </a:prstGeom>
        </p:spPr>
      </p:pic>
    </p:spTree>
    <p:extLst>
      <p:ext uri="{BB962C8B-B14F-4D97-AF65-F5344CB8AC3E}">
        <p14:creationId xmlns:p14="http://schemas.microsoft.com/office/powerpoint/2010/main" val="1709768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4E51F610-614E-9FC7-0A6E-0647A3F0BDD2}"/>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338617AC-CBA7-E780-C839-B3FA892146C5}"/>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772B0D5C-AD79-BE65-5340-2DE39552C5A3}"/>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4416D35-F9DE-AB4D-3A89-0FE23E411AA3}"/>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F4D42774-0035-233E-8E24-FE9E865C7E6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67531CB8-4AD3-5206-3BBF-D30A543A3C47}"/>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A732AD63-DC5B-C05C-9DEF-FF54F403218F}"/>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F67C5B8-E877-ACE4-D547-278A38A5F7F4}"/>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D706E5D7-23CF-4B37-9793-687655D5EA63}"/>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7D3BA3C5-FB0E-5417-3B0E-AB00986930DB}"/>
              </a:ext>
            </a:extLst>
          </p:cNvPr>
          <p:cNvGrpSpPr/>
          <p:nvPr/>
        </p:nvGrpSpPr>
        <p:grpSpPr>
          <a:xfrm>
            <a:off x="-695684" y="0"/>
            <a:ext cx="12192000" cy="6858000"/>
            <a:chOff x="1" y="0"/>
            <a:chExt cx="12192000" cy="6858000"/>
          </a:xfrm>
        </p:grpSpPr>
        <p:sp>
          <p:nvSpPr>
            <p:cNvPr id="35" name="Rectangle 34">
              <a:extLst>
                <a:ext uri="{FF2B5EF4-FFF2-40B4-BE49-F238E27FC236}">
                  <a16:creationId xmlns:a16="http://schemas.microsoft.com/office/drawing/2014/main" id="{8BD8622A-EE1E-A584-1A3B-2822EEA44B49}"/>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834FABE9-A431-B9A3-9DC2-233BC238B08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0CA54B58-71F8-E21A-AD38-5B86BD0E852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E43BC0D7-0399-5236-911C-84BA0501A46B}"/>
              </a:ext>
            </a:extLst>
          </p:cNvPr>
          <p:cNvGrpSpPr/>
          <p:nvPr/>
        </p:nvGrpSpPr>
        <p:grpSpPr>
          <a:xfrm>
            <a:off x="-1065700" y="0"/>
            <a:ext cx="12192000" cy="6858000"/>
            <a:chOff x="1" y="0"/>
            <a:chExt cx="12192000" cy="6858000"/>
          </a:xfrm>
        </p:grpSpPr>
        <p:sp>
          <p:nvSpPr>
            <p:cNvPr id="39" name="Rectangle 38">
              <a:extLst>
                <a:ext uri="{FF2B5EF4-FFF2-40B4-BE49-F238E27FC236}">
                  <a16:creationId xmlns:a16="http://schemas.microsoft.com/office/drawing/2014/main" id="{ACE680D9-84D3-22C2-7531-13F8D2D46C1E}"/>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39544C0-C51C-2361-BF96-55FDF782DDB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870AB302-4035-E61C-97A5-2C45E0C1892E}"/>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1DEFA29C-92E4-7DCB-E1AD-A88A3843BFC8}"/>
              </a:ext>
            </a:extLst>
          </p:cNvPr>
          <p:cNvGrpSpPr/>
          <p:nvPr/>
        </p:nvGrpSpPr>
        <p:grpSpPr>
          <a:xfrm>
            <a:off x="-11505649" y="-6"/>
            <a:ext cx="12192000" cy="6858000"/>
            <a:chOff x="1" y="0"/>
            <a:chExt cx="12192000" cy="6858000"/>
          </a:xfrm>
        </p:grpSpPr>
        <p:sp>
          <p:nvSpPr>
            <p:cNvPr id="43" name="Rectangle 42">
              <a:extLst>
                <a:ext uri="{FF2B5EF4-FFF2-40B4-BE49-F238E27FC236}">
                  <a16:creationId xmlns:a16="http://schemas.microsoft.com/office/drawing/2014/main" id="{0092F45C-AC0C-E024-EA04-6948759F6FEE}"/>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097CCEC-BC95-FA36-9D4F-890AA1F8F44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6C14F122-A832-9425-4029-BA55F32B7DEB}"/>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7E105B42-19EC-15BE-8043-E085F85416D6}"/>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5F240FC2-7BE2-80B3-B462-5515DD4C493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D12E40E-6113-143F-DC2D-8D73DBE362E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30720EAB-F832-F75D-D6A1-BE34C1FF0EDE}"/>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pic>
        <p:nvPicPr>
          <p:cNvPr id="3" name="Picture 2">
            <a:extLst>
              <a:ext uri="{FF2B5EF4-FFF2-40B4-BE49-F238E27FC236}">
                <a16:creationId xmlns:a16="http://schemas.microsoft.com/office/drawing/2014/main" id="{29A825C4-1B05-AC99-8EE9-57FF70CE6D2C}"/>
              </a:ext>
            </a:extLst>
          </p:cNvPr>
          <p:cNvPicPr>
            <a:picLocks noChangeAspect="1"/>
          </p:cNvPicPr>
          <p:nvPr/>
        </p:nvPicPr>
        <p:blipFill>
          <a:blip r:embed="rId2"/>
          <a:stretch>
            <a:fillRect/>
          </a:stretch>
        </p:blipFill>
        <p:spPr>
          <a:xfrm>
            <a:off x="1140542" y="666940"/>
            <a:ext cx="9087681" cy="5065265"/>
          </a:xfrm>
          <a:prstGeom prst="rect">
            <a:avLst/>
          </a:prstGeom>
        </p:spPr>
      </p:pic>
    </p:spTree>
    <p:extLst>
      <p:ext uri="{BB962C8B-B14F-4D97-AF65-F5344CB8AC3E}">
        <p14:creationId xmlns:p14="http://schemas.microsoft.com/office/powerpoint/2010/main" val="197918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EEDD1598-1AE3-9556-8EAB-744EEC87E7CC}"/>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0D84A0C6-2683-4849-FE64-3824132E3907}"/>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02B0111A-BD3C-3D05-E8C6-3A21D2527D03}"/>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9316CFF-9F5B-0F3F-D2DC-B516B5E09446}"/>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B18E54DC-CC97-A8C1-2B74-3682B57E8E57}"/>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934B19B6-C0C1-F959-2383-1D31E134AAF4}"/>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11A71AEF-5969-2C86-B640-E90F6DCF9605}"/>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56EDE96-E713-5561-AFFD-D37072CFEC29}"/>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CF31626C-169B-75BD-60D9-33DE509AFEE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643F080C-30AE-42F8-8880-90B4B9175BF0}"/>
              </a:ext>
            </a:extLst>
          </p:cNvPr>
          <p:cNvGrpSpPr/>
          <p:nvPr/>
        </p:nvGrpSpPr>
        <p:grpSpPr>
          <a:xfrm>
            <a:off x="-695684" y="0"/>
            <a:ext cx="12192000" cy="6858000"/>
            <a:chOff x="1" y="0"/>
            <a:chExt cx="12192000" cy="6858000"/>
          </a:xfrm>
        </p:grpSpPr>
        <p:sp>
          <p:nvSpPr>
            <p:cNvPr id="35" name="Rectangle 34">
              <a:extLst>
                <a:ext uri="{FF2B5EF4-FFF2-40B4-BE49-F238E27FC236}">
                  <a16:creationId xmlns:a16="http://schemas.microsoft.com/office/drawing/2014/main" id="{09A501C6-4643-E9FF-B5C8-0D7AE791C4F0}"/>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71F18ACB-A358-F512-5C6C-08C846647AE1}"/>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27D299F3-F96D-2A42-84EC-326B53C31E52}"/>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A45DCE86-14D8-C9BB-C219-E87AB8D1CCAB}"/>
              </a:ext>
            </a:extLst>
          </p:cNvPr>
          <p:cNvGrpSpPr/>
          <p:nvPr/>
        </p:nvGrpSpPr>
        <p:grpSpPr>
          <a:xfrm>
            <a:off x="-1065700" y="0"/>
            <a:ext cx="12192000" cy="6858000"/>
            <a:chOff x="1" y="0"/>
            <a:chExt cx="12192000" cy="6858000"/>
          </a:xfrm>
        </p:grpSpPr>
        <p:sp>
          <p:nvSpPr>
            <p:cNvPr id="39" name="Rectangle 38">
              <a:extLst>
                <a:ext uri="{FF2B5EF4-FFF2-40B4-BE49-F238E27FC236}">
                  <a16:creationId xmlns:a16="http://schemas.microsoft.com/office/drawing/2014/main" id="{2A4C82CD-B450-6690-F04A-4185D6369787}"/>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B09F598-C367-E614-6B40-94685983A32B}"/>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67BF7929-E6FC-5BAC-2110-DCFF60EC478A}"/>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4067600C-675D-B88E-2B30-515F326E85DC}"/>
              </a:ext>
            </a:extLst>
          </p:cNvPr>
          <p:cNvGrpSpPr/>
          <p:nvPr/>
        </p:nvGrpSpPr>
        <p:grpSpPr>
          <a:xfrm>
            <a:off x="-1435716" y="0"/>
            <a:ext cx="12192000" cy="6858000"/>
            <a:chOff x="1" y="0"/>
            <a:chExt cx="12192000" cy="6858000"/>
          </a:xfrm>
        </p:grpSpPr>
        <p:sp>
          <p:nvSpPr>
            <p:cNvPr id="43" name="Rectangle 42">
              <a:extLst>
                <a:ext uri="{FF2B5EF4-FFF2-40B4-BE49-F238E27FC236}">
                  <a16:creationId xmlns:a16="http://schemas.microsoft.com/office/drawing/2014/main" id="{711F63AA-423A-528C-3FA8-A2476360BBA1}"/>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ADBED2A8-621E-1196-A599-1C8F33CD7FC9}"/>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6D6E7969-532E-3461-D05E-3820285381C5}"/>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3EB2BD8E-9A9B-650A-FE47-33572FC4F427}"/>
              </a:ext>
            </a:extLst>
          </p:cNvPr>
          <p:cNvGrpSpPr/>
          <p:nvPr/>
        </p:nvGrpSpPr>
        <p:grpSpPr>
          <a:xfrm>
            <a:off x="-11871335" y="-10"/>
            <a:ext cx="12192000" cy="6858000"/>
            <a:chOff x="1" y="0"/>
            <a:chExt cx="12192000" cy="6858000"/>
          </a:xfrm>
        </p:grpSpPr>
        <p:sp>
          <p:nvSpPr>
            <p:cNvPr id="47" name="Rectangle 46">
              <a:extLst>
                <a:ext uri="{FF2B5EF4-FFF2-40B4-BE49-F238E27FC236}">
                  <a16:creationId xmlns:a16="http://schemas.microsoft.com/office/drawing/2014/main" id="{C844222E-87B2-8CA3-030C-CF3167792999}"/>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D517DE8-F528-24C5-EEA7-5643F4E102BA}"/>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69968C65-2AA6-FC72-7952-71BA2CF028CD}"/>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2" name="Content Placeholder 4">
            <a:extLst>
              <a:ext uri="{FF2B5EF4-FFF2-40B4-BE49-F238E27FC236}">
                <a16:creationId xmlns:a16="http://schemas.microsoft.com/office/drawing/2014/main" id="{6F1F1175-51D8-446D-D7BF-603F6C855C49}"/>
              </a:ext>
            </a:extLst>
          </p:cNvPr>
          <p:cNvSpPr txBox="1">
            <a:spLocks/>
          </p:cNvSpPr>
          <p:nvPr/>
        </p:nvSpPr>
        <p:spPr>
          <a:xfrm>
            <a:off x="838200" y="717755"/>
            <a:ext cx="9110167" cy="5459208"/>
          </a:xfrm>
          <a:prstGeom prst="rect">
            <a:avLst/>
          </a:prstGeom>
        </p:spPr>
        <p:txBody>
          <a:bodyPr vert="horz" lIns="91440" tIns="45720" rIns="91440" bIns="45720" numCol="2" spcCol="25200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200" b="1" dirty="0">
                <a:latin typeface="Tw Cen MT" panose="020B0602020104020603" pitchFamily="34" charset="0"/>
              </a:rPr>
              <a:t>Future Advancements:</a:t>
            </a:r>
          </a:p>
          <a:p>
            <a:pPr algn="l">
              <a:lnSpc>
                <a:spcPct val="100000"/>
              </a:lnSpc>
            </a:pPr>
            <a:r>
              <a:rPr lang="en-IN" sz="1800" b="1" kern="100" dirty="0">
                <a:effectLst/>
                <a:latin typeface="Tw Cen MT" panose="020B0602020104020603" pitchFamily="34" charset="0"/>
                <a:ea typeface="Calibri" panose="020F0502020204030204" pitchFamily="34" charset="0"/>
                <a:cs typeface="Times New Roman" panose="02020603050405020304" pitchFamily="18" charset="0"/>
              </a:rPr>
              <a:t>Advanced Analytics and Predictive Modelling</a:t>
            </a:r>
            <a:endParaRPr lang="en-IN" sz="1800" kern="100" dirty="0">
              <a:effectLst/>
              <a:latin typeface="Tw Cen MT" panose="020B0602020104020603" pitchFamily="34" charset="0"/>
              <a:ea typeface="Calibri" panose="020F0502020204030204" pitchFamily="34" charset="0"/>
              <a:cs typeface="Times New Roman" panose="02020603050405020304" pitchFamily="18" charset="0"/>
            </a:endParaRPr>
          </a:p>
          <a:p>
            <a:pPr marL="800100" lvl="1" indent="-342900" algn="l">
              <a:lnSpc>
                <a:spcPct val="100000"/>
              </a:lnSpc>
              <a:spcAft>
                <a:spcPts val="800"/>
              </a:spcAft>
              <a:buSzPts val="1000"/>
              <a:buFont typeface="Symbol" panose="05050102010706020507" pitchFamily="18" charset="2"/>
              <a:buChar char=""/>
              <a:tabLst>
                <a:tab pos="685800" algn="l"/>
              </a:tabLst>
            </a:pPr>
            <a:r>
              <a:rPr lang="en-IN" sz="1800" kern="100" dirty="0">
                <a:effectLst/>
                <a:latin typeface="Tw Cen MT" panose="020B0602020104020603" pitchFamily="34" charset="0"/>
                <a:ea typeface="Calibri" panose="020F0502020204030204" pitchFamily="34" charset="0"/>
                <a:cs typeface="Times New Roman" panose="02020603050405020304" pitchFamily="18" charset="0"/>
              </a:rPr>
              <a:t>Sales Forecasting</a:t>
            </a:r>
          </a:p>
          <a:p>
            <a:pPr marL="800100" lvl="1" indent="-342900" algn="l">
              <a:lnSpc>
                <a:spcPct val="100000"/>
              </a:lnSpc>
              <a:spcAft>
                <a:spcPts val="800"/>
              </a:spcAft>
              <a:buSzPts val="1000"/>
              <a:buFont typeface="Symbol" panose="05050102010706020507" pitchFamily="18" charset="2"/>
              <a:buChar char=""/>
              <a:tabLst>
                <a:tab pos="685800" algn="l"/>
              </a:tabLst>
            </a:pPr>
            <a:r>
              <a:rPr lang="en-IN" sz="1800" kern="100" dirty="0">
                <a:effectLst/>
                <a:latin typeface="Tw Cen MT" panose="020B0602020104020603" pitchFamily="34" charset="0"/>
                <a:ea typeface="Calibri" panose="020F0502020204030204" pitchFamily="34" charset="0"/>
                <a:cs typeface="Times New Roman" panose="02020603050405020304" pitchFamily="18" charset="0"/>
              </a:rPr>
              <a:t>Customer Segmentation with Machine Learning</a:t>
            </a:r>
          </a:p>
          <a:p>
            <a:pPr lvl="0" algn="l">
              <a:lnSpc>
                <a:spcPct val="100000"/>
              </a:lnSpc>
              <a:spcAft>
                <a:spcPts val="800"/>
              </a:spcAft>
              <a:buSzPts val="1000"/>
              <a:tabLst>
                <a:tab pos="685800" algn="l"/>
              </a:tabLst>
            </a:pPr>
            <a:r>
              <a:rPr lang="en-IN" sz="1800" b="1" dirty="0">
                <a:effectLst/>
                <a:latin typeface="Tw Cen MT" panose="020B0602020104020603" pitchFamily="34" charset="0"/>
                <a:ea typeface="Calibri" panose="020F0502020204030204" pitchFamily="34" charset="0"/>
              </a:rPr>
              <a:t>Enhanced Data Integration</a:t>
            </a:r>
            <a:endParaRPr lang="en-IN" sz="1800" kern="100" dirty="0">
              <a:effectLst/>
              <a:latin typeface="Tw Cen MT" panose="020B0602020104020603" pitchFamily="34" charset="0"/>
              <a:ea typeface="Calibri" panose="020F0502020204030204" pitchFamily="34" charset="0"/>
              <a:cs typeface="Times New Roman" panose="02020603050405020304" pitchFamily="18" charset="0"/>
            </a:endParaRPr>
          </a:p>
          <a:p>
            <a:pPr marL="800100" lvl="1" indent="-342900" algn="l">
              <a:lnSpc>
                <a:spcPct val="100000"/>
              </a:lnSpc>
              <a:spcAft>
                <a:spcPts val="800"/>
              </a:spcAft>
              <a:buSzPts val="1000"/>
              <a:buFont typeface="Symbol" panose="05050102010706020507" pitchFamily="18" charset="2"/>
              <a:buChar char=""/>
              <a:tabLst>
                <a:tab pos="685800" algn="l"/>
              </a:tabLst>
            </a:pPr>
            <a:r>
              <a:rPr lang="en-IN" sz="1800" kern="100" dirty="0">
                <a:effectLst/>
                <a:latin typeface="Tw Cen MT" panose="020B0602020104020603" pitchFamily="34" charset="0"/>
                <a:ea typeface="Calibri" panose="020F0502020204030204" pitchFamily="34" charset="0"/>
                <a:cs typeface="Times New Roman" panose="02020603050405020304" pitchFamily="18" charset="0"/>
              </a:rPr>
              <a:t>Incorporating Additional Datasets</a:t>
            </a:r>
            <a:endParaRPr lang="en-IN" sz="1800" kern="100" dirty="0">
              <a:latin typeface="Tw Cen MT" panose="020B0602020104020603" pitchFamily="34" charset="0"/>
              <a:ea typeface="Calibri" panose="020F0502020204030204" pitchFamily="34" charset="0"/>
              <a:cs typeface="Times New Roman" panose="02020603050405020304" pitchFamily="18" charset="0"/>
            </a:endParaRPr>
          </a:p>
          <a:p>
            <a:pPr marL="800100" lvl="1" indent="-342900" algn="l">
              <a:lnSpc>
                <a:spcPct val="100000"/>
              </a:lnSpc>
              <a:spcAft>
                <a:spcPts val="800"/>
              </a:spcAft>
              <a:buSzPts val="1000"/>
              <a:buFont typeface="Symbol" panose="05050102010706020507" pitchFamily="18" charset="2"/>
              <a:buChar char=""/>
              <a:tabLst>
                <a:tab pos="685800" algn="l"/>
              </a:tabLst>
            </a:pPr>
            <a:r>
              <a:rPr lang="en-IN" sz="1800" dirty="0">
                <a:effectLst/>
                <a:latin typeface="Tw Cen MT" panose="020B0602020104020603" pitchFamily="34" charset="0"/>
                <a:ea typeface="Calibri" panose="020F0502020204030204" pitchFamily="34" charset="0"/>
              </a:rPr>
              <a:t>Cross-Departmental Data</a:t>
            </a:r>
          </a:p>
          <a:p>
            <a:pPr algn="l">
              <a:lnSpc>
                <a:spcPct val="100000"/>
              </a:lnSpc>
              <a:spcAft>
                <a:spcPts val="800"/>
              </a:spcAft>
              <a:buSzPts val="1000"/>
              <a:tabLst>
                <a:tab pos="685800" algn="l"/>
              </a:tabLst>
            </a:pPr>
            <a:r>
              <a:rPr lang="en-IN" sz="1800" b="1" kern="100" dirty="0">
                <a:effectLst/>
                <a:latin typeface="Tw Cen MT" panose="020B0602020104020603" pitchFamily="34" charset="0"/>
                <a:ea typeface="Calibri" panose="020F0502020204030204" pitchFamily="34" charset="0"/>
                <a:cs typeface="Times New Roman" panose="02020603050405020304" pitchFamily="18" charset="0"/>
              </a:rPr>
              <a:t>Real-Time Data Analysis</a:t>
            </a:r>
            <a:endParaRPr lang="en-IN" sz="1800" kern="100" dirty="0">
              <a:effectLst/>
              <a:latin typeface="Tw Cen MT" panose="020B0602020104020603" pitchFamily="34" charset="0"/>
              <a:ea typeface="Calibri" panose="020F0502020204030204" pitchFamily="34" charset="0"/>
              <a:cs typeface="Times New Roman" panose="02020603050405020304" pitchFamily="18" charset="0"/>
            </a:endParaRP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Real-Time Dashboarding</a:t>
            </a: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Automated Alerts</a:t>
            </a:r>
          </a:p>
          <a:p>
            <a:pPr lvl="0" algn="l">
              <a:lnSpc>
                <a:spcPct val="100000"/>
              </a:lnSpc>
              <a:spcAft>
                <a:spcPts val="800"/>
              </a:spcAft>
              <a:buSzPts val="1000"/>
              <a:tabLst>
                <a:tab pos="685800" algn="l"/>
              </a:tabLst>
            </a:pPr>
            <a:endParaRPr lang="en-IN" sz="1800" dirty="0">
              <a:effectLst/>
              <a:latin typeface="Tw Cen MT" panose="020B0602020104020603" pitchFamily="34" charset="0"/>
              <a:ea typeface="Calibri" panose="020F0502020204030204" pitchFamily="34" charset="0"/>
            </a:endParaRPr>
          </a:p>
          <a:p>
            <a:pPr lvl="0" algn="l">
              <a:lnSpc>
                <a:spcPct val="100000"/>
              </a:lnSpc>
              <a:spcAft>
                <a:spcPts val="800"/>
              </a:spcAft>
              <a:buSzPts val="1000"/>
              <a:tabLst>
                <a:tab pos="685800" algn="l"/>
              </a:tabLst>
            </a:pPr>
            <a:endParaRPr lang="en-IN" sz="1800" dirty="0">
              <a:latin typeface="Tw Cen MT" panose="020B0602020104020603" pitchFamily="34" charset="0"/>
              <a:ea typeface="Calibri" panose="020F0502020204030204" pitchFamily="34" charset="0"/>
            </a:endParaRPr>
          </a:p>
          <a:p>
            <a:pPr algn="l">
              <a:lnSpc>
                <a:spcPct val="100000"/>
              </a:lnSpc>
              <a:spcAft>
                <a:spcPts val="800"/>
              </a:spcAft>
              <a:buSzPts val="1000"/>
              <a:tabLst>
                <a:tab pos="685800" algn="l"/>
              </a:tabLst>
            </a:pPr>
            <a:r>
              <a:rPr lang="en-IN" sz="1800" b="1" kern="100" dirty="0">
                <a:effectLst/>
                <a:latin typeface="Tw Cen MT" panose="020B0602020104020603" pitchFamily="34" charset="0"/>
                <a:ea typeface="Calibri" panose="020F0502020204030204" pitchFamily="34" charset="0"/>
                <a:cs typeface="Times New Roman" panose="02020603050405020304" pitchFamily="18" charset="0"/>
              </a:rPr>
              <a:t>Deep Dive into Profitability Analysis</a:t>
            </a:r>
            <a:endParaRPr lang="en-IN" sz="1800" kern="100" dirty="0">
              <a:effectLst/>
              <a:latin typeface="Tw Cen MT" panose="020B0602020104020603" pitchFamily="34" charset="0"/>
              <a:ea typeface="Calibri" panose="020F0502020204030204" pitchFamily="34" charset="0"/>
              <a:cs typeface="Times New Roman" panose="02020603050405020304" pitchFamily="18" charset="0"/>
            </a:endParaRP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Cost Analysis for Profit Optimization</a:t>
            </a: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Product Life Cycle Analysis</a:t>
            </a:r>
            <a:endParaRPr lang="en-IN" sz="1800" dirty="0">
              <a:latin typeface="Tw Cen MT" panose="020B0602020104020603" pitchFamily="34" charset="0"/>
              <a:ea typeface="Calibri" panose="020F0502020204030204" pitchFamily="34" charset="0"/>
            </a:endParaRPr>
          </a:p>
          <a:p>
            <a:pPr lvl="0" algn="l">
              <a:lnSpc>
                <a:spcPct val="100000"/>
              </a:lnSpc>
              <a:spcAft>
                <a:spcPts val="800"/>
              </a:spcAft>
              <a:buSzPts val="1000"/>
              <a:tabLst>
                <a:tab pos="685800" algn="l"/>
              </a:tabLst>
            </a:pPr>
            <a:r>
              <a:rPr lang="en-IN" sz="1800" b="1" dirty="0">
                <a:effectLst/>
                <a:latin typeface="Tw Cen MT" panose="020B0602020104020603" pitchFamily="34" charset="0"/>
                <a:ea typeface="Calibri" panose="020F0502020204030204" pitchFamily="34" charset="0"/>
              </a:rPr>
              <a:t>Improved Customer Experience Insights</a:t>
            </a: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Customer Feedback Integration</a:t>
            </a:r>
            <a:endParaRPr lang="en-IN" sz="1800" dirty="0">
              <a:latin typeface="Tw Cen MT" panose="020B0602020104020603" pitchFamily="34" charset="0"/>
              <a:ea typeface="Calibri" panose="020F0502020204030204" pitchFamily="34" charset="0"/>
            </a:endParaRPr>
          </a:p>
          <a:p>
            <a:pPr marL="742950" lvl="1" indent="-285750" algn="l">
              <a:lnSpc>
                <a:spcPct val="100000"/>
              </a:lnSpc>
              <a:spcAft>
                <a:spcPts val="800"/>
              </a:spcAft>
              <a:buSzPts val="1000"/>
              <a:buFont typeface="Arial" panose="020B0604020202020204" pitchFamily="34" charset="0"/>
              <a:buChar char="•"/>
              <a:tabLst>
                <a:tab pos="685800" algn="l"/>
              </a:tabLst>
            </a:pPr>
            <a:r>
              <a:rPr lang="en-IN" sz="1800" dirty="0">
                <a:effectLst/>
                <a:latin typeface="Tw Cen MT" panose="020B0602020104020603" pitchFamily="34" charset="0"/>
                <a:ea typeface="Calibri" panose="020F0502020204030204" pitchFamily="34" charset="0"/>
              </a:rPr>
              <a:t>Predicting Customer Churn</a:t>
            </a:r>
          </a:p>
          <a:p>
            <a:pPr lvl="0" algn="l">
              <a:lnSpc>
                <a:spcPct val="107000"/>
              </a:lnSpc>
              <a:spcAft>
                <a:spcPts val="800"/>
              </a:spcAft>
              <a:buSzPts val="1000"/>
              <a:tabLst>
                <a:tab pos="685800" algn="l"/>
              </a:tabLst>
            </a:pPr>
            <a:endParaRPr lang="en-US" sz="2000" b="1" dirty="0">
              <a:latin typeface="Tw Cen MT" panose="020B0602020104020603" pitchFamily="34" charset="0"/>
            </a:endParaRPr>
          </a:p>
        </p:txBody>
      </p:sp>
    </p:spTree>
    <p:extLst>
      <p:ext uri="{BB962C8B-B14F-4D97-AF65-F5344CB8AC3E}">
        <p14:creationId xmlns:p14="http://schemas.microsoft.com/office/powerpoint/2010/main" val="3353673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EA1D0DAB-FB4C-9044-AA62-10B2CED3F164}"/>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7F4D00BD-AF5F-DBC7-BD12-01533504C904}"/>
              </a:ext>
            </a:extLst>
          </p:cNvPr>
          <p:cNvGrpSpPr/>
          <p:nvPr/>
        </p:nvGrpSpPr>
        <p:grpSpPr>
          <a:xfrm>
            <a:off x="-2501" y="-14"/>
            <a:ext cx="12192000" cy="6858000"/>
            <a:chOff x="1" y="0"/>
            <a:chExt cx="12192000" cy="6858000"/>
          </a:xfrm>
        </p:grpSpPr>
        <p:sp>
          <p:nvSpPr>
            <p:cNvPr id="4" name="Rectangle 3">
              <a:extLst>
                <a:ext uri="{FF2B5EF4-FFF2-40B4-BE49-F238E27FC236}">
                  <a16:creationId xmlns:a16="http://schemas.microsoft.com/office/drawing/2014/main" id="{438BBE79-9AAF-9344-3B0B-2E11BB11C1EB}"/>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BD8D04E7-7E4B-DAE7-ED7D-8AAA23C2BCC7}"/>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51A27884-EEE1-23AC-D3D0-A8AFE7E861F4}"/>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INTRODUCTION</a:t>
              </a:r>
            </a:p>
          </p:txBody>
        </p:sp>
      </p:grpSp>
      <p:grpSp>
        <p:nvGrpSpPr>
          <p:cNvPr id="30" name="Group 29">
            <a:extLst>
              <a:ext uri="{FF2B5EF4-FFF2-40B4-BE49-F238E27FC236}">
                <a16:creationId xmlns:a16="http://schemas.microsoft.com/office/drawing/2014/main" id="{E8D63500-87E3-4E2E-90A5-7166681BDE52}"/>
              </a:ext>
            </a:extLst>
          </p:cNvPr>
          <p:cNvGrpSpPr/>
          <p:nvPr/>
        </p:nvGrpSpPr>
        <p:grpSpPr>
          <a:xfrm>
            <a:off x="-325669" y="0"/>
            <a:ext cx="12192001" cy="6858000"/>
            <a:chOff x="0" y="0"/>
            <a:chExt cx="12192001" cy="6858000"/>
          </a:xfrm>
        </p:grpSpPr>
        <p:sp>
          <p:nvSpPr>
            <p:cNvPr id="31" name="Rectangle 30">
              <a:extLst>
                <a:ext uri="{FF2B5EF4-FFF2-40B4-BE49-F238E27FC236}">
                  <a16:creationId xmlns:a16="http://schemas.microsoft.com/office/drawing/2014/main" id="{B25F0BF8-9D51-2BED-BEA2-192430127AC2}"/>
                </a:ext>
              </a:extLst>
            </p:cNvPr>
            <p:cNvSpPr/>
            <p:nvPr/>
          </p:nvSpPr>
          <p:spPr>
            <a:xfrm>
              <a:off x="0" y="0"/>
              <a:ext cx="12192001"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BF04580F-D9CC-1BAB-7ACA-18B53669DC0E}"/>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D4656622-0511-0D77-EBC0-F610374784E7}"/>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DATASET</a:t>
              </a:r>
            </a:p>
          </p:txBody>
        </p:sp>
      </p:grpSp>
      <p:grpSp>
        <p:nvGrpSpPr>
          <p:cNvPr id="34" name="Group 33">
            <a:extLst>
              <a:ext uri="{FF2B5EF4-FFF2-40B4-BE49-F238E27FC236}">
                <a16:creationId xmlns:a16="http://schemas.microsoft.com/office/drawing/2014/main" id="{4DFF13F4-C715-20A3-0286-D5C6221336B8}"/>
              </a:ext>
            </a:extLst>
          </p:cNvPr>
          <p:cNvGrpSpPr/>
          <p:nvPr/>
        </p:nvGrpSpPr>
        <p:grpSpPr>
          <a:xfrm>
            <a:off x="-695684" y="0"/>
            <a:ext cx="12192000" cy="6858000"/>
            <a:chOff x="1" y="0"/>
            <a:chExt cx="12192000" cy="6858000"/>
          </a:xfrm>
        </p:grpSpPr>
        <p:sp>
          <p:nvSpPr>
            <p:cNvPr id="35" name="Rectangle 34">
              <a:extLst>
                <a:ext uri="{FF2B5EF4-FFF2-40B4-BE49-F238E27FC236}">
                  <a16:creationId xmlns:a16="http://schemas.microsoft.com/office/drawing/2014/main" id="{F26B677D-FD5C-50F4-6AB7-7EF924CE766D}"/>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78051A18-8962-AA69-8DD9-B6BD3C866D53}"/>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TextBox 36">
              <a:extLst>
                <a:ext uri="{FF2B5EF4-FFF2-40B4-BE49-F238E27FC236}">
                  <a16:creationId xmlns:a16="http://schemas.microsoft.com/office/drawing/2014/main" id="{E5507AE3-69E0-2058-19CD-20D756C136CF}"/>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38" name="Group 37">
            <a:extLst>
              <a:ext uri="{FF2B5EF4-FFF2-40B4-BE49-F238E27FC236}">
                <a16:creationId xmlns:a16="http://schemas.microsoft.com/office/drawing/2014/main" id="{900A49FE-B863-CAE3-2C6D-70A6B3D677E9}"/>
              </a:ext>
            </a:extLst>
          </p:cNvPr>
          <p:cNvGrpSpPr/>
          <p:nvPr/>
        </p:nvGrpSpPr>
        <p:grpSpPr>
          <a:xfrm>
            <a:off x="-1065700" y="0"/>
            <a:ext cx="12192000" cy="6858000"/>
            <a:chOff x="1" y="0"/>
            <a:chExt cx="12192000" cy="6858000"/>
          </a:xfrm>
        </p:grpSpPr>
        <p:sp>
          <p:nvSpPr>
            <p:cNvPr id="39" name="Rectangle 38">
              <a:extLst>
                <a:ext uri="{FF2B5EF4-FFF2-40B4-BE49-F238E27FC236}">
                  <a16:creationId xmlns:a16="http://schemas.microsoft.com/office/drawing/2014/main" id="{FA1C4789-BE4A-CAB7-6C4B-89A1C58007B5}"/>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5981060-BF58-3B56-4791-E758314323D5}"/>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TextBox 40">
              <a:extLst>
                <a:ext uri="{FF2B5EF4-FFF2-40B4-BE49-F238E27FC236}">
                  <a16:creationId xmlns:a16="http://schemas.microsoft.com/office/drawing/2014/main" id="{447F8111-E323-153F-8F1C-1E78C0706E08}"/>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DASHBOARD</a:t>
              </a:r>
            </a:p>
          </p:txBody>
        </p:sp>
      </p:grpSp>
      <p:grpSp>
        <p:nvGrpSpPr>
          <p:cNvPr id="42" name="Group 41">
            <a:extLst>
              <a:ext uri="{FF2B5EF4-FFF2-40B4-BE49-F238E27FC236}">
                <a16:creationId xmlns:a16="http://schemas.microsoft.com/office/drawing/2014/main" id="{EA767984-6361-BD53-AF25-3B49BDC283CF}"/>
              </a:ext>
            </a:extLst>
          </p:cNvPr>
          <p:cNvGrpSpPr/>
          <p:nvPr/>
        </p:nvGrpSpPr>
        <p:grpSpPr>
          <a:xfrm>
            <a:off x="-1435716" y="0"/>
            <a:ext cx="12192000" cy="6858000"/>
            <a:chOff x="1" y="0"/>
            <a:chExt cx="12192000" cy="6858000"/>
          </a:xfrm>
        </p:grpSpPr>
        <p:sp>
          <p:nvSpPr>
            <p:cNvPr id="43" name="Rectangle 42">
              <a:extLst>
                <a:ext uri="{FF2B5EF4-FFF2-40B4-BE49-F238E27FC236}">
                  <a16:creationId xmlns:a16="http://schemas.microsoft.com/office/drawing/2014/main" id="{C1F25A9A-9E06-92E1-9BA4-FE96E6E7C2D8}"/>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D3F6F664-0EB2-6AEB-6A3E-4AE9A68656D1}"/>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TextBox 44">
              <a:extLst>
                <a:ext uri="{FF2B5EF4-FFF2-40B4-BE49-F238E27FC236}">
                  <a16:creationId xmlns:a16="http://schemas.microsoft.com/office/drawing/2014/main" id="{8532BE7E-0E7D-AFD1-AB01-1E53DFF71C99}"/>
                </a:ext>
              </a:extLst>
            </p:cNvPr>
            <p:cNvSpPr txBox="1"/>
            <p:nvPr/>
          </p:nvSpPr>
          <p:spPr>
            <a:xfrm rot="16200000">
              <a:off x="11241912" y="3267416"/>
              <a:ext cx="1577012"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ADVANCEMENTS</a:t>
              </a:r>
            </a:p>
          </p:txBody>
        </p:sp>
      </p:grpSp>
      <p:grpSp>
        <p:nvGrpSpPr>
          <p:cNvPr id="46" name="Group 45">
            <a:extLst>
              <a:ext uri="{FF2B5EF4-FFF2-40B4-BE49-F238E27FC236}">
                <a16:creationId xmlns:a16="http://schemas.microsoft.com/office/drawing/2014/main" id="{C3F7C965-CEC1-6FD3-42DE-ECF1BA87B552}"/>
              </a:ext>
            </a:extLst>
          </p:cNvPr>
          <p:cNvGrpSpPr/>
          <p:nvPr/>
        </p:nvGrpSpPr>
        <p:grpSpPr>
          <a:xfrm>
            <a:off x="-1798907" y="-28"/>
            <a:ext cx="12192000" cy="6858000"/>
            <a:chOff x="1" y="0"/>
            <a:chExt cx="12192000" cy="6858000"/>
          </a:xfrm>
        </p:grpSpPr>
        <p:sp>
          <p:nvSpPr>
            <p:cNvPr id="47" name="Rectangle 46">
              <a:extLst>
                <a:ext uri="{FF2B5EF4-FFF2-40B4-BE49-F238E27FC236}">
                  <a16:creationId xmlns:a16="http://schemas.microsoft.com/office/drawing/2014/main" id="{2FF5B3C8-8463-DF89-DC95-0C6AF01C5966}"/>
                </a:ext>
              </a:extLst>
            </p:cNvPr>
            <p:cNvSpPr/>
            <p:nvPr/>
          </p:nvSpPr>
          <p:spPr>
            <a:xfrm>
              <a:off x="1" y="0"/>
              <a:ext cx="12192000" cy="6858000"/>
            </a:xfrm>
            <a:prstGeom prst="rect">
              <a:avLst/>
            </a:prstGeom>
            <a:solidFill>
              <a:schemeClr val="accent3">
                <a:lumMod val="40000"/>
                <a:lumOff val="60000"/>
              </a:schemeClr>
            </a:solidFill>
            <a:ln>
              <a:noFill/>
            </a:ln>
            <a:effectLst>
              <a:outerShdw blurRad="215900" dist="38100" sx="101000" sy="101000" algn="ctr" rotWithShape="0">
                <a:schemeClr val="tx1">
                  <a:alpha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CE88003E-959B-2932-E650-734ED02C17BA}"/>
                </a:ext>
              </a:extLst>
            </p:cNvPr>
            <p:cNvSpPr/>
            <p:nvPr/>
          </p:nvSpPr>
          <p:spPr>
            <a:xfrm>
              <a:off x="11337235" y="2640495"/>
              <a:ext cx="854765" cy="1577010"/>
            </a:xfrm>
            <a:custGeom>
              <a:avLst/>
              <a:gdLst>
                <a:gd name="connsiteX0" fmla="*/ 854765 w 854765"/>
                <a:gd name="connsiteY0" fmla="*/ 0 h 1577010"/>
                <a:gd name="connsiteX1" fmla="*/ 854765 w 854765"/>
                <a:gd name="connsiteY1" fmla="*/ 1577010 h 1577010"/>
                <a:gd name="connsiteX2" fmla="*/ 682501 w 854765"/>
                <a:gd name="connsiteY2" fmla="*/ 1560991 h 1577010"/>
                <a:gd name="connsiteX3" fmla="*/ 0 w 854765"/>
                <a:gd name="connsiteY3" fmla="*/ 788505 h 1577010"/>
                <a:gd name="connsiteX4" fmla="*/ 682501 w 854765"/>
                <a:gd name="connsiteY4" fmla="*/ 16020 h 1577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765" h="1577010">
                  <a:moveTo>
                    <a:pt x="854765" y="0"/>
                  </a:moveTo>
                  <a:lnTo>
                    <a:pt x="854765" y="1577010"/>
                  </a:lnTo>
                  <a:lnTo>
                    <a:pt x="682501" y="1560991"/>
                  </a:lnTo>
                  <a:cubicBezTo>
                    <a:pt x="292999" y="1487465"/>
                    <a:pt x="0" y="1169549"/>
                    <a:pt x="0" y="788505"/>
                  </a:cubicBezTo>
                  <a:cubicBezTo>
                    <a:pt x="0" y="407461"/>
                    <a:pt x="292999" y="89545"/>
                    <a:pt x="682501" y="16020"/>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TextBox 48">
              <a:extLst>
                <a:ext uri="{FF2B5EF4-FFF2-40B4-BE49-F238E27FC236}">
                  <a16:creationId xmlns:a16="http://schemas.microsoft.com/office/drawing/2014/main" id="{D04255B9-C481-EEFB-BECC-DFE893EA7490}"/>
                </a:ext>
              </a:extLst>
            </p:cNvPr>
            <p:cNvSpPr txBox="1"/>
            <p:nvPr/>
          </p:nvSpPr>
          <p:spPr>
            <a:xfrm rot="16200000">
              <a:off x="11296339" y="3267417"/>
              <a:ext cx="1468158" cy="323165"/>
            </a:xfrm>
            <a:prstGeom prst="rect">
              <a:avLst/>
            </a:prstGeom>
            <a:noFill/>
          </p:spPr>
          <p:txBody>
            <a:bodyPr wrap="square" rtlCol="0">
              <a:spAutoFit/>
            </a:bodyPr>
            <a:lstStyle/>
            <a:p>
              <a:pPr algn="ctr"/>
              <a:r>
                <a:rPr lang="en-US" sz="1500" b="1" dirty="0">
                  <a:solidFill>
                    <a:schemeClr val="accent3">
                      <a:lumMod val="60000"/>
                      <a:lumOff val="40000"/>
                    </a:schemeClr>
                  </a:solidFill>
                  <a:latin typeface="Tw Cen MT" panose="020B0602020104020603" pitchFamily="34" charset="0"/>
                </a:rPr>
                <a:t>CONCLUSION</a:t>
              </a:r>
            </a:p>
          </p:txBody>
        </p:sp>
      </p:grpSp>
      <p:sp>
        <p:nvSpPr>
          <p:cNvPr id="3" name="TextBox 2">
            <a:extLst>
              <a:ext uri="{FF2B5EF4-FFF2-40B4-BE49-F238E27FC236}">
                <a16:creationId xmlns:a16="http://schemas.microsoft.com/office/drawing/2014/main" id="{83F013E1-15FB-6721-A12F-77DFF52D68AE}"/>
              </a:ext>
            </a:extLst>
          </p:cNvPr>
          <p:cNvSpPr txBox="1"/>
          <p:nvPr/>
        </p:nvSpPr>
        <p:spPr>
          <a:xfrm>
            <a:off x="3355377" y="9022079"/>
            <a:ext cx="4829907" cy="938719"/>
          </a:xfrm>
          <a:prstGeom prst="rect">
            <a:avLst/>
          </a:prstGeom>
          <a:noFill/>
        </p:spPr>
        <p:txBody>
          <a:bodyPr wrap="square" rtlCol="0">
            <a:spAutoFit/>
          </a:bodyPr>
          <a:lstStyle/>
          <a:p>
            <a:r>
              <a:rPr lang="en-US" sz="5500" b="1" dirty="0">
                <a:solidFill>
                  <a:schemeClr val="accent5">
                    <a:lumMod val="75000"/>
                  </a:schemeClr>
                </a:solidFill>
                <a:latin typeface="Tw Cen MT" panose="020B0602020104020603" pitchFamily="34" charset="0"/>
              </a:rPr>
              <a:t>THANK YOU</a:t>
            </a:r>
          </a:p>
        </p:txBody>
      </p:sp>
      <p:sp>
        <p:nvSpPr>
          <p:cNvPr id="14" name="Content Placeholder 2">
            <a:extLst>
              <a:ext uri="{FF2B5EF4-FFF2-40B4-BE49-F238E27FC236}">
                <a16:creationId xmlns:a16="http://schemas.microsoft.com/office/drawing/2014/main" id="{D83259FA-A7E0-976D-C67F-2947CF9AB17C}"/>
              </a:ext>
            </a:extLst>
          </p:cNvPr>
          <p:cNvSpPr txBox="1">
            <a:spLocks/>
          </p:cNvSpPr>
          <p:nvPr/>
        </p:nvSpPr>
        <p:spPr>
          <a:xfrm>
            <a:off x="1763970" y="1281949"/>
            <a:ext cx="7194755" cy="44590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Clr>
                <a:schemeClr val="accent2">
                  <a:lumMod val="75000"/>
                </a:schemeClr>
              </a:buClr>
            </a:pP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The analysis shows regional and product category differences in sales performance. The West and East regions are the most robust performers, with the Central and South regions showing growth potential. The key is to tailor offerings and promotions to the preferences of consumers.</a:t>
            </a:r>
          </a:p>
          <a:p>
            <a:pPr algn="l">
              <a:buClr>
                <a:schemeClr val="accent2">
                  <a:lumMod val="75000"/>
                </a:schemeClr>
              </a:buClr>
            </a:pP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This analysis of lower sales in the Home Office segment may offer opportunities for expansion. High sales growth rates along with peak periods in certain months indicate seasonal trends, which seem to be in tune with marketing strategies. For instance, the top product categories, Technology and Furniture, have strong customer demand, while Office Supplies require focused promotion or new products to upgrade the supply.</a:t>
            </a:r>
          </a:p>
          <a:p>
            <a:pPr algn="l">
              <a:buClr>
                <a:schemeClr val="accent2">
                  <a:lumMod val="75000"/>
                </a:schemeClr>
              </a:buClr>
            </a:pPr>
            <a:r>
              <a:rPr lang="en-US" sz="2000" kern="100" dirty="0">
                <a:effectLst/>
                <a:latin typeface="Tw Cen MT" panose="020B0602020104020603" pitchFamily="34" charset="0"/>
                <a:ea typeface="Calibri" panose="020F0502020204030204" pitchFamily="34" charset="0"/>
                <a:cs typeface="Times New Roman" panose="02020603050405020304" pitchFamily="18" charset="0"/>
              </a:rPr>
              <a:t>Optimizing shipping methods and deploying incentives for faster delivery may better enhance customer satisfaction.</a:t>
            </a:r>
            <a:endParaRPr lang="en-IN" sz="2000" kern="100" dirty="0">
              <a:effectLst/>
              <a:latin typeface="Tw Cen MT" panose="020B0602020104020603"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3424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551</Words>
  <Application>Microsoft Office PowerPoint</Application>
  <PresentationFormat>Widescreen</PresentationFormat>
  <Paragraphs>91</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Symbol</vt:lpstr>
      <vt:lpstr>Times New Roman</vt:lpstr>
      <vt:lpstr>Tw Cen MT</vt:lpstr>
      <vt:lpstr>Office Theme</vt:lpstr>
      <vt:lpstr>SUPERSTORE SALES DASHBOARD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fiewruiy</dc:creator>
  <cp:lastModifiedBy>Akshitha Pothula</cp:lastModifiedBy>
  <cp:revision>9</cp:revision>
  <dcterms:created xsi:type="dcterms:W3CDTF">2024-11-24T09:14:13Z</dcterms:created>
  <dcterms:modified xsi:type="dcterms:W3CDTF">2024-12-05T13:12:56Z</dcterms:modified>
</cp:coreProperties>
</file>