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Georgia" panose="02040502050405020303" pitchFamily="18" charset="0"/>
      <p:regular r:id="rId14"/>
      <p:bold r:id="rId15"/>
      <p:italic r:id="rId16"/>
      <p:boldItalic r:id="rId17"/>
    </p:embeddedFont>
    <p:embeddedFont>
      <p:font typeface="Maven Pro" panose="020B0604020202020204" charset="0"/>
      <p:regular r:id="rId18"/>
      <p:bold r:id="rId19"/>
    </p:embeddedFont>
    <p:embeddedFont>
      <p:font typeface="Nunito" pitchFamily="2" charset="0"/>
      <p:regular r:id="rId20"/>
      <p:bold r:id="rId21"/>
      <p:italic r:id="rId22"/>
      <p:boldItalic r:id="rId23"/>
    </p:embeddedFont>
    <p:embeddedFont>
      <p:font typeface="Roboto Mono" panose="00000009000000000000"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13de69f927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13de69f927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13de69f927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13de69f92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13de69f927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13de69f927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13de69f927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13de69f92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13de69f927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13de69f927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13de69f927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13de69f927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13de69f927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13de69f92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13de69f927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13de69f92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13de69f927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13de69f927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13de69f927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13de69f927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user/nptelhr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565200" y="286760"/>
            <a:ext cx="8013600" cy="4054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latin typeface="Georgia"/>
                <a:ea typeface="Georgia"/>
                <a:cs typeface="Georgia"/>
                <a:sym typeface="Georgia"/>
              </a:rPr>
              <a:t> </a:t>
            </a:r>
            <a:endParaRPr dirty="0">
              <a:latin typeface="Georgia"/>
              <a:ea typeface="Georgia"/>
              <a:cs typeface="Georgia"/>
              <a:sym typeface="Georgia"/>
            </a:endParaRPr>
          </a:p>
          <a:p>
            <a:pPr marL="0" lvl="0" indent="0" algn="ctr" rtl="0">
              <a:spcBef>
                <a:spcPts val="0"/>
              </a:spcBef>
              <a:spcAft>
                <a:spcPts val="0"/>
              </a:spcAft>
              <a:buNone/>
            </a:pPr>
            <a:r>
              <a:rPr lang="en" dirty="0">
                <a:latin typeface="Georgia"/>
                <a:ea typeface="Georgia"/>
                <a:cs typeface="Georgia"/>
                <a:sym typeface="Georgia"/>
              </a:rPr>
              <a:t>Project - MIPS ASSEMBLER </a:t>
            </a:r>
            <a:endParaRPr dirty="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1218550" y="342825"/>
            <a:ext cx="7030500" cy="9993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n" sz="3933">
                <a:solidFill>
                  <a:srgbClr val="351C75"/>
                </a:solidFill>
                <a:latin typeface="Georgia"/>
                <a:ea typeface="Georgia"/>
                <a:cs typeface="Georgia"/>
                <a:sym typeface="Georgia"/>
              </a:rPr>
              <a:t>References </a:t>
            </a:r>
            <a:endParaRPr sz="3933">
              <a:solidFill>
                <a:srgbClr val="351C75"/>
              </a:solidFill>
              <a:latin typeface="Georgia"/>
              <a:ea typeface="Georgia"/>
              <a:cs typeface="Georgia"/>
              <a:sym typeface="Georgia"/>
            </a:endParaRPr>
          </a:p>
          <a:p>
            <a:pPr marL="0" lvl="0" indent="0" algn="l" rtl="0">
              <a:spcBef>
                <a:spcPts val="1200"/>
              </a:spcBef>
              <a:spcAft>
                <a:spcPts val="0"/>
              </a:spcAft>
              <a:buNone/>
            </a:pPr>
            <a:endParaRPr sz="1400">
              <a:solidFill>
                <a:srgbClr val="000000"/>
              </a:solidFill>
              <a:latin typeface="Times New Roman"/>
              <a:ea typeface="Times New Roman"/>
              <a:cs typeface="Times New Roman"/>
              <a:sym typeface="Times New Roman"/>
            </a:endParaRPr>
          </a:p>
        </p:txBody>
      </p:sp>
      <p:sp>
        <p:nvSpPr>
          <p:cNvPr id="332" name="Google Shape;332;p22"/>
          <p:cNvSpPr txBox="1">
            <a:spLocks noGrp="1"/>
          </p:cNvSpPr>
          <p:nvPr>
            <p:ph type="body" idx="1"/>
          </p:nvPr>
        </p:nvSpPr>
        <p:spPr>
          <a:xfrm>
            <a:off x="664650" y="1122125"/>
            <a:ext cx="7814700" cy="33912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SzPts val="1600"/>
              <a:buFont typeface="Times New Roman"/>
              <a:buAutoNum type="arabicPeriod"/>
            </a:pPr>
            <a:r>
              <a:rPr lang="en" sz="1600" dirty="0">
                <a:solidFill>
                  <a:srgbClr val="000000"/>
                </a:solidFill>
                <a:latin typeface="Times New Roman"/>
                <a:ea typeface="Times New Roman"/>
                <a:cs typeface="Times New Roman"/>
                <a:sym typeface="Times New Roman"/>
              </a:rPr>
              <a:t>NPTEL, "Computer Architecture and Organisation," YouTube, National Programme on Technology Enhanced Learning. Available:</a:t>
            </a:r>
            <a:r>
              <a:rPr lang="en" sz="1600" dirty="0">
                <a:solidFill>
                  <a:srgbClr val="000000"/>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 sz="1600" u="sng" dirty="0">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https://www.youtube.com/user/nptelhrd</a:t>
            </a:r>
            <a:br>
              <a:rPr lang="en" sz="1600" dirty="0">
                <a:solidFill>
                  <a:srgbClr val="000000"/>
                </a:solidFill>
                <a:latin typeface="Times New Roman"/>
                <a:ea typeface="Times New Roman"/>
                <a:cs typeface="Times New Roman"/>
                <a:sym typeface="Times New Roman"/>
              </a:rPr>
            </a:br>
            <a:endParaRPr sz="1600" dirty="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AutoNum type="arabicPeriod"/>
            </a:pPr>
            <a:r>
              <a:rPr lang="en" sz="1600" dirty="0">
                <a:solidFill>
                  <a:srgbClr val="000000"/>
                </a:solidFill>
                <a:latin typeface="Times New Roman"/>
                <a:ea typeface="Times New Roman"/>
                <a:cs typeface="Times New Roman"/>
                <a:sym typeface="Times New Roman"/>
              </a:rPr>
              <a:t>Patterson, D. A., &amp; Hennessy, J. L. (2014). </a:t>
            </a:r>
            <a:r>
              <a:rPr lang="en" sz="1600" i="1" dirty="0">
                <a:solidFill>
                  <a:srgbClr val="000000"/>
                </a:solidFill>
                <a:latin typeface="Times New Roman"/>
                <a:ea typeface="Times New Roman"/>
                <a:cs typeface="Times New Roman"/>
                <a:sym typeface="Times New Roman"/>
              </a:rPr>
              <a:t>Computer organisation and design: The hardware/software interface</a:t>
            </a:r>
            <a:r>
              <a:rPr lang="en" sz="1600" dirty="0">
                <a:solidFill>
                  <a:srgbClr val="000000"/>
                </a:solidFill>
                <a:latin typeface="Times New Roman"/>
                <a:ea typeface="Times New Roman"/>
                <a:cs typeface="Times New Roman"/>
                <a:sym typeface="Times New Roman"/>
              </a:rPr>
              <a:t> (5th ed.). Morgan Kaufmann.</a:t>
            </a:r>
            <a:br>
              <a:rPr lang="en" sz="1600" dirty="0">
                <a:solidFill>
                  <a:srgbClr val="000000"/>
                </a:solidFill>
                <a:latin typeface="Times New Roman"/>
                <a:ea typeface="Times New Roman"/>
                <a:cs typeface="Times New Roman"/>
                <a:sym typeface="Times New Roman"/>
              </a:rPr>
            </a:br>
            <a:endParaRPr sz="1600" dirty="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AutoNum type="arabicPeriod"/>
            </a:pPr>
            <a:r>
              <a:rPr lang="en" sz="1600" dirty="0">
                <a:solidFill>
                  <a:srgbClr val="000000"/>
                </a:solidFill>
                <a:latin typeface="Times New Roman"/>
                <a:ea typeface="Times New Roman"/>
                <a:cs typeface="Times New Roman"/>
                <a:sym typeface="Times New Roman"/>
              </a:rPr>
              <a:t>Stallings, W. (2017). </a:t>
            </a:r>
            <a:r>
              <a:rPr lang="en" sz="1600" i="1" dirty="0">
                <a:solidFill>
                  <a:srgbClr val="000000"/>
                </a:solidFill>
                <a:latin typeface="Times New Roman"/>
                <a:ea typeface="Times New Roman"/>
                <a:cs typeface="Times New Roman"/>
                <a:sym typeface="Times New Roman"/>
              </a:rPr>
              <a:t>Computer organisation and architecture: Designing for performance</a:t>
            </a:r>
            <a:r>
              <a:rPr lang="en" sz="1600" dirty="0">
                <a:solidFill>
                  <a:srgbClr val="000000"/>
                </a:solidFill>
                <a:latin typeface="Times New Roman"/>
                <a:ea typeface="Times New Roman"/>
                <a:cs typeface="Times New Roman"/>
                <a:sym typeface="Times New Roman"/>
              </a:rPr>
              <a:t> (10th ed.). Pearson.</a:t>
            </a:r>
            <a:endParaRPr sz="16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1259195" y="2022025"/>
            <a:ext cx="7416454" cy="419942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100" dirty="0">
                <a:solidFill>
                  <a:srgbClr val="351C75"/>
                </a:solidFill>
                <a:latin typeface="Georgia"/>
                <a:ea typeface="Georgia"/>
                <a:cs typeface="Georgia"/>
                <a:sym typeface="Georgia"/>
              </a:rPr>
              <a:t>THANK YOU</a:t>
            </a:r>
            <a:endParaRPr sz="4100" dirty="0">
              <a:solidFill>
                <a:srgbClr val="351C75"/>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1"/>
        <p:cNvGrpSpPr/>
        <p:nvPr/>
      </p:nvGrpSpPr>
      <p:grpSpPr>
        <a:xfrm>
          <a:off x="0" y="0"/>
          <a:ext cx="0" cy="0"/>
          <a:chOff x="0" y="0"/>
          <a:chExt cx="0" cy="0"/>
        </a:xfrm>
      </p:grpSpPr>
      <p:sp>
        <p:nvSpPr>
          <p:cNvPr id="282" name="Google Shape;282;p14"/>
          <p:cNvSpPr txBox="1">
            <a:spLocks noGrp="1"/>
          </p:cNvSpPr>
          <p:nvPr>
            <p:ph type="title"/>
          </p:nvPr>
        </p:nvSpPr>
        <p:spPr>
          <a:xfrm>
            <a:off x="247950" y="116250"/>
            <a:ext cx="8648100" cy="1185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300" b="0">
                <a:solidFill>
                  <a:srgbClr val="351C75"/>
                </a:solidFill>
                <a:latin typeface="Georgia"/>
                <a:ea typeface="Georgia"/>
                <a:cs typeface="Georgia"/>
                <a:sym typeface="Georgia"/>
              </a:rPr>
              <a:t>Assembler - Converts assembly language instructions into machine language code(8-bit hexadecimal)</a:t>
            </a:r>
            <a:endParaRPr sz="1700" b="0">
              <a:solidFill>
                <a:srgbClr val="351C75"/>
              </a:solidFill>
              <a:latin typeface="Georgia"/>
              <a:ea typeface="Georgia"/>
              <a:cs typeface="Georgia"/>
              <a:sym typeface="Georgia"/>
            </a:endParaRPr>
          </a:p>
        </p:txBody>
      </p:sp>
      <p:sp>
        <p:nvSpPr>
          <p:cNvPr id="283" name="Google Shape;283;p14"/>
          <p:cNvSpPr txBox="1"/>
          <p:nvPr/>
        </p:nvSpPr>
        <p:spPr>
          <a:xfrm>
            <a:off x="389400" y="1389275"/>
            <a:ext cx="8299800" cy="34005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Different processors have different ISA’s hence different assemblers.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 MIPS ISA, there are three types of instructions : R-type, I-type and J-type.</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Assembler we designed has two passes - First pass and second pass.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 the first pass, we take the instructions from the input file and separate the labels and store addresses of the instructions and instructions after removing additional spaces.</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 the second pass, the formatted instructions are then converted into machine code based on the type of instruction and their corresponding opcodes and function codes as defined by the MIPS ISA.</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In case of errors, the second pass handles different types of errors and outputs what error caused and in which instruction of the input caused the error.</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output is a 8-bit hexadecimal code which is executed by the hardware further. </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AutoNum type="arabicPeriod"/>
            </a:pPr>
            <a:r>
              <a:rPr lang="en" sz="1600">
                <a:latin typeface="Times New Roman"/>
                <a:ea typeface="Times New Roman"/>
                <a:cs typeface="Times New Roman"/>
                <a:sym typeface="Times New Roman"/>
              </a:rPr>
              <a:t>The output is stored in a .bin file in binary format.</a:t>
            </a:r>
            <a:endParaRPr sz="1600">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2BC81"/>
            </a:gs>
          </a:gsLst>
          <a:path path="circle">
            <a:fillToRect l="50000" t="50000" r="50000" b="50000"/>
          </a:path>
          <a:tileRect/>
        </a:gradFill>
        <a:effectLst/>
      </p:bgPr>
    </p:bg>
    <p:spTree>
      <p:nvGrpSpPr>
        <p:cNvPr id="1" name="Shape 287"/>
        <p:cNvGrpSpPr/>
        <p:nvPr/>
      </p:nvGrpSpPr>
      <p:grpSpPr>
        <a:xfrm>
          <a:off x="0" y="0"/>
          <a:ext cx="0" cy="0"/>
          <a:chOff x="0" y="0"/>
          <a:chExt cx="0" cy="0"/>
        </a:xfrm>
      </p:grpSpPr>
      <p:sp>
        <p:nvSpPr>
          <p:cNvPr id="288" name="Google Shape;288;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Georgia"/>
                <a:ea typeface="Georgia"/>
                <a:cs typeface="Georgia"/>
                <a:sym typeface="Georgia"/>
              </a:rPr>
              <a:t>Flow of the Project</a:t>
            </a:r>
            <a:endParaRPr>
              <a:latin typeface="Georgia"/>
              <a:ea typeface="Georgia"/>
              <a:cs typeface="Georgia"/>
              <a:sym typeface="Georgia"/>
            </a:endParaRPr>
          </a:p>
        </p:txBody>
      </p:sp>
      <p:pic>
        <p:nvPicPr>
          <p:cNvPr id="289" name="Google Shape;289;p15"/>
          <p:cNvPicPr preferRelativeResize="0"/>
          <p:nvPr/>
        </p:nvPicPr>
        <p:blipFill>
          <a:blip r:embed="rId3">
            <a:alphaModFix/>
          </a:blip>
          <a:stretch>
            <a:fillRect/>
          </a:stretch>
        </p:blipFill>
        <p:spPr>
          <a:xfrm>
            <a:off x="2312100" y="1361925"/>
            <a:ext cx="4733112" cy="3240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2BC81"/>
            </a:gs>
          </a:gsLst>
          <a:path path="circle">
            <a:fillToRect l="50000" t="50000" r="50000" b="50000"/>
          </a:path>
          <a:tileRect/>
        </a:gradFill>
        <a:effectLst/>
      </p:bgPr>
    </p:bg>
    <p:spTree>
      <p:nvGrpSpPr>
        <p:cNvPr id="1" name="Shape 293"/>
        <p:cNvGrpSpPr/>
        <p:nvPr/>
      </p:nvGrpSpPr>
      <p:grpSpPr>
        <a:xfrm>
          <a:off x="0" y="0"/>
          <a:ext cx="0" cy="0"/>
          <a:chOff x="0" y="0"/>
          <a:chExt cx="0" cy="0"/>
        </a:xfrm>
      </p:grpSpPr>
      <p:pic>
        <p:nvPicPr>
          <p:cNvPr id="294" name="Google Shape;294;p16"/>
          <p:cNvPicPr preferRelativeResize="0"/>
          <p:nvPr/>
        </p:nvPicPr>
        <p:blipFill>
          <a:blip r:embed="rId3">
            <a:alphaModFix/>
          </a:blip>
          <a:stretch>
            <a:fillRect/>
          </a:stretch>
        </p:blipFill>
        <p:spPr>
          <a:xfrm>
            <a:off x="1810050" y="152400"/>
            <a:ext cx="5937007"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lin ang="5400012" scaled="0"/>
        </a:gradFill>
        <a:effectLst/>
      </p:bgPr>
    </p:bg>
    <p:spTree>
      <p:nvGrpSpPr>
        <p:cNvPr id="1" name="Shape 298"/>
        <p:cNvGrpSpPr/>
        <p:nvPr/>
      </p:nvGrpSpPr>
      <p:grpSpPr>
        <a:xfrm>
          <a:off x="0" y="0"/>
          <a:ext cx="0" cy="0"/>
          <a:chOff x="0" y="0"/>
          <a:chExt cx="0" cy="0"/>
        </a:xfrm>
      </p:grpSpPr>
      <p:sp>
        <p:nvSpPr>
          <p:cNvPr id="299" name="Google Shape;299;p17"/>
          <p:cNvSpPr txBox="1">
            <a:spLocks noGrp="1"/>
          </p:cNvSpPr>
          <p:nvPr>
            <p:ph type="title"/>
          </p:nvPr>
        </p:nvSpPr>
        <p:spPr>
          <a:xfrm>
            <a:off x="1280975" y="67050"/>
            <a:ext cx="7030500" cy="55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900">
                <a:solidFill>
                  <a:srgbClr val="351C75"/>
                </a:solidFill>
                <a:latin typeface="Georgia"/>
                <a:ea typeface="Georgia"/>
                <a:cs typeface="Georgia"/>
                <a:sym typeface="Georgia"/>
              </a:rPr>
              <a:t>First Pass</a:t>
            </a:r>
            <a:endParaRPr sz="2900">
              <a:solidFill>
                <a:srgbClr val="351C75"/>
              </a:solidFill>
              <a:latin typeface="Georgia"/>
              <a:ea typeface="Georgia"/>
              <a:cs typeface="Georgia"/>
              <a:sym typeface="Georgia"/>
            </a:endParaRPr>
          </a:p>
        </p:txBody>
      </p:sp>
      <p:sp>
        <p:nvSpPr>
          <p:cNvPr id="300" name="Google Shape;300;p17"/>
          <p:cNvSpPr txBox="1">
            <a:spLocks noGrp="1"/>
          </p:cNvSpPr>
          <p:nvPr>
            <p:ph type="body" idx="1"/>
          </p:nvPr>
        </p:nvSpPr>
        <p:spPr>
          <a:xfrm>
            <a:off x="741225" y="625050"/>
            <a:ext cx="7833600" cy="4357200"/>
          </a:xfrm>
          <a:prstGeom prst="rect">
            <a:avLst/>
          </a:prstGeom>
        </p:spPr>
        <p:txBody>
          <a:bodyPr spcFirstLastPara="1" wrap="square" lIns="91425" tIns="91425" rIns="91425" bIns="91425" anchor="t" anchorCtr="0">
            <a:normAutofit/>
          </a:bodyPr>
          <a:lstStyle/>
          <a:p>
            <a:pPr marL="457200" lvl="0" indent="-317500" algn="just" rtl="0">
              <a:spcBef>
                <a:spcPts val="1200"/>
              </a:spcBef>
              <a:spcAft>
                <a:spcPts val="0"/>
              </a:spcAft>
              <a:buClr>
                <a:srgbClr val="000000"/>
              </a:buClr>
              <a:buSzPts val="1400"/>
              <a:buFont typeface="Times New Roman"/>
              <a:buAutoNum type="arabicPeriod"/>
            </a:pPr>
            <a:r>
              <a:rPr lang="en" sz="1400" b="1">
                <a:solidFill>
                  <a:srgbClr val="000000"/>
                </a:solidFill>
                <a:latin typeface="Times New Roman"/>
                <a:ea typeface="Times New Roman"/>
                <a:cs typeface="Times New Roman"/>
                <a:sym typeface="Times New Roman"/>
              </a:rPr>
              <a:t>Comment Handling: </a:t>
            </a:r>
            <a:r>
              <a:rPr lang="en" sz="1400">
                <a:solidFill>
                  <a:srgbClr val="000000"/>
                </a:solidFill>
                <a:latin typeface="Times New Roman"/>
                <a:ea typeface="Times New Roman"/>
                <a:cs typeface="Times New Roman"/>
                <a:sym typeface="Times New Roman"/>
              </a:rPr>
              <a:t>If a # symbol appears anywhere in a line, the tokenizer ignores everything that follows in that line of input.</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b="1">
                <a:solidFill>
                  <a:srgbClr val="000000"/>
                </a:solidFill>
                <a:latin typeface="Times New Roman"/>
                <a:ea typeface="Times New Roman"/>
                <a:cs typeface="Times New Roman"/>
                <a:sym typeface="Times New Roman"/>
              </a:rPr>
              <a:t>Label Identification:</a:t>
            </a:r>
            <a:r>
              <a:rPr lang="en" sz="1400">
                <a:solidFill>
                  <a:srgbClr val="000000"/>
                </a:solidFill>
                <a:latin typeface="Times New Roman"/>
                <a:ea typeface="Times New Roman"/>
                <a:cs typeface="Times New Roman"/>
                <a:sym typeface="Times New Roman"/>
              </a:rPr>
              <a:t> Labels, which serve as jump destinations within the code, are identified by a colon (</a:t>
            </a:r>
            <a:r>
              <a:rPr lang="en" sz="1400">
                <a:solidFill>
                  <a:srgbClr val="000000"/>
                </a:solidFill>
                <a:latin typeface="Roboto Mono"/>
                <a:ea typeface="Roboto Mono"/>
                <a:cs typeface="Roboto Mono"/>
                <a:sym typeface="Roboto Mono"/>
              </a:rPr>
              <a:t>:</a:t>
            </a:r>
            <a:r>
              <a:rPr lang="en" sz="1400">
                <a:solidFill>
                  <a:srgbClr val="000000"/>
                </a:solidFill>
                <a:latin typeface="Times New Roman"/>
                <a:ea typeface="Times New Roman"/>
                <a:cs typeface="Times New Roman"/>
                <a:sym typeface="Times New Roman"/>
              </a:rPr>
              <a:t>) at the end of the token (e.g., </a:t>
            </a:r>
            <a:r>
              <a:rPr lang="en" sz="1400">
                <a:solidFill>
                  <a:srgbClr val="000000"/>
                </a:solidFill>
                <a:latin typeface="Roboto Mono"/>
                <a:ea typeface="Roboto Mono"/>
                <a:cs typeface="Roboto Mono"/>
                <a:sym typeface="Roboto Mono"/>
              </a:rPr>
              <a:t>LOOP:</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b="1">
                <a:solidFill>
                  <a:srgbClr val="000000"/>
                </a:solidFill>
                <a:latin typeface="Times New Roman"/>
                <a:ea typeface="Times New Roman"/>
                <a:cs typeface="Times New Roman"/>
                <a:sym typeface="Times New Roman"/>
              </a:rPr>
              <a:t>Instruction Recognition: </a:t>
            </a:r>
            <a:r>
              <a:rPr lang="en" sz="1400">
                <a:solidFill>
                  <a:srgbClr val="000000"/>
                </a:solidFill>
                <a:latin typeface="Times New Roman"/>
                <a:ea typeface="Times New Roman"/>
                <a:cs typeface="Times New Roman"/>
                <a:sym typeface="Times New Roman"/>
              </a:rPr>
              <a:t>The first pass clear extraneous space in each instruction i.e, if there are any extra spaces between the operands or mnemonics </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b="1">
                <a:solidFill>
                  <a:srgbClr val="000000"/>
                </a:solidFill>
                <a:latin typeface="Times New Roman"/>
                <a:ea typeface="Times New Roman"/>
                <a:cs typeface="Times New Roman"/>
                <a:sym typeface="Times New Roman"/>
              </a:rPr>
              <a:t>Addresses: </a:t>
            </a:r>
            <a:r>
              <a:rPr lang="en" sz="1400">
                <a:solidFill>
                  <a:srgbClr val="000000"/>
                </a:solidFill>
                <a:latin typeface="Times New Roman"/>
                <a:ea typeface="Times New Roman"/>
                <a:cs typeface="Times New Roman"/>
                <a:sym typeface="Times New Roman"/>
              </a:rPr>
              <a:t>The address variable is initialised at 0, simulating the memory address of the first instruction. For each instruction encountered the address is stored and incremented by 4 to mimic MIPS's 4-byte instruction spacing.</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eriod"/>
            </a:pPr>
            <a:r>
              <a:rPr lang="en" sz="1400" b="1">
                <a:solidFill>
                  <a:srgbClr val="000000"/>
                </a:solidFill>
                <a:latin typeface="Times New Roman"/>
                <a:ea typeface="Times New Roman"/>
                <a:cs typeface="Times New Roman"/>
                <a:sym typeface="Times New Roman"/>
              </a:rPr>
              <a:t>Duplicate labels:</a:t>
            </a:r>
            <a:r>
              <a:rPr lang="en" sz="1400">
                <a:solidFill>
                  <a:srgbClr val="000000"/>
                </a:solidFill>
                <a:latin typeface="Times New Roman"/>
                <a:ea typeface="Times New Roman"/>
                <a:cs typeface="Times New Roman"/>
                <a:sym typeface="Times New Roman"/>
              </a:rPr>
              <a:t> If there are two labels with the same name, then the first pass gives an error as labels are supposed to be unique in the program for any jump or branch instructions.</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400">
                <a:solidFill>
                  <a:srgbClr val="000000"/>
                </a:solidFill>
                <a:latin typeface="Times New Roman"/>
                <a:ea typeface="Times New Roman"/>
                <a:cs typeface="Times New Roman"/>
                <a:sym typeface="Times New Roman"/>
              </a:rPr>
              <a:t>By the end of first pass, we will have symbol table, commands(containing instructions after removing additional spaces) and address which have address of each instruction.</a:t>
            </a:r>
            <a:endParaRPr sz="1400">
              <a:solidFill>
                <a:srgbClr val="000000"/>
              </a:solidFill>
              <a:latin typeface="Times New Roman"/>
              <a:ea typeface="Times New Roman"/>
              <a:cs typeface="Times New Roman"/>
              <a:sym typeface="Times New Roman"/>
            </a:endParaRPr>
          </a:p>
          <a:p>
            <a:pPr marL="457200" lvl="0" indent="0" algn="just" rtl="0">
              <a:spcBef>
                <a:spcPts val="1200"/>
              </a:spcBef>
              <a:spcAft>
                <a:spcPts val="1200"/>
              </a:spcAft>
              <a:buNone/>
            </a:pPr>
            <a:endParaRPr sz="1100">
              <a:solidFill>
                <a:srgbClr val="000000"/>
              </a:solidFill>
              <a:latin typeface="Times New Roman"/>
              <a:ea typeface="Times New Roman"/>
              <a:cs typeface="Times New Roman"/>
              <a:sym typeface="Times New Roman"/>
            </a:endParaRPr>
          </a:p>
        </p:txBody>
      </p:sp>
      <p:sp>
        <p:nvSpPr>
          <p:cNvPr id="301" name="Google Shape;301;p17"/>
          <p:cNvSpPr txBox="1"/>
          <p:nvPr/>
        </p:nvSpPr>
        <p:spPr>
          <a:xfrm>
            <a:off x="1156550" y="3969500"/>
            <a:ext cx="6834900" cy="5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Nunito"/>
              <a:ea typeface="Nunito"/>
              <a:cs typeface="Nunito"/>
              <a:sym typeface="Nunito"/>
            </a:endParaRPr>
          </a:p>
        </p:txBody>
      </p:sp>
      <p:pic>
        <p:nvPicPr>
          <p:cNvPr id="302" name="Google Shape;302;p17"/>
          <p:cNvPicPr preferRelativeResize="0"/>
          <p:nvPr/>
        </p:nvPicPr>
        <p:blipFill>
          <a:blip r:embed="rId3">
            <a:alphaModFix/>
          </a:blip>
          <a:stretch>
            <a:fillRect/>
          </a:stretch>
        </p:blipFill>
        <p:spPr>
          <a:xfrm>
            <a:off x="1248925" y="4171675"/>
            <a:ext cx="6818175" cy="66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ctrTitle"/>
          </p:nvPr>
        </p:nvSpPr>
        <p:spPr>
          <a:xfrm>
            <a:off x="2258375" y="239492"/>
            <a:ext cx="4255500" cy="695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rgbClr val="351C75"/>
                </a:solidFill>
                <a:latin typeface="Georgia"/>
                <a:ea typeface="Georgia"/>
                <a:cs typeface="Georgia"/>
                <a:sym typeface="Georgia"/>
              </a:rPr>
              <a:t>Second pass</a:t>
            </a:r>
            <a:endParaRPr>
              <a:solidFill>
                <a:srgbClr val="351C75"/>
              </a:solidFill>
              <a:latin typeface="Georgia"/>
              <a:ea typeface="Georgia"/>
              <a:cs typeface="Georgia"/>
              <a:sym typeface="Georgia"/>
            </a:endParaRPr>
          </a:p>
        </p:txBody>
      </p:sp>
      <p:sp>
        <p:nvSpPr>
          <p:cNvPr id="308" name="Google Shape;308;p18"/>
          <p:cNvSpPr txBox="1">
            <a:spLocks noGrp="1"/>
          </p:cNvSpPr>
          <p:nvPr>
            <p:ph type="subTitle" idx="1"/>
          </p:nvPr>
        </p:nvSpPr>
        <p:spPr>
          <a:xfrm>
            <a:off x="730625" y="1095925"/>
            <a:ext cx="7949100" cy="3722400"/>
          </a:xfrm>
          <a:prstGeom prst="rect">
            <a:avLst/>
          </a:prstGeom>
        </p:spPr>
        <p:txBody>
          <a:bodyPr spcFirstLastPara="1" wrap="square" lIns="91425" tIns="91425" rIns="91425" bIns="91425" anchor="t" anchorCtr="0">
            <a:normAutofit fontScale="25000" lnSpcReduction="20000"/>
          </a:bodyPr>
          <a:lstStyle/>
          <a:p>
            <a:pPr marL="0" lvl="0" indent="0" algn="just"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In Second Pass we are converting the assembly instructions into machine code and  identifing different types of errors in the input.</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These instruction of the assembly has been classified into 3 types—R-type, I-type, or J-type—and maps each opcode to its corresponding binary representation. For R-type instructions, the assembler constructs a 32-bit word by combining the opcode, source, and destination registers, shift amount, and function code. For I-type instructions, it encodes the opcode, source, and destination registers, along with the immediate value. J-type instructions are encoded with the target address.After identifying the mnemonic we identify the format type for shift instruction,Multiply/Divide Instructions Move Instructions, Jump Register, Jump and Link Register System Call, Standard R-Type Instructions,Function (func) and Opcode, Machine Code Encoding: The final 32-bit machine code for the R-format instruction is constructed as follows (opcode &lt;&lt; 26) | (rs &lt;&lt; 21) | (rt &lt;&lt; 16) | (rd &lt;&lt; 11) | (shamt &lt;&lt; 6) | func.This structure follows the MIPS encoding format for R-type instructions, positioning each field at the correct bit offset.</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4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2200">
                <a:solidFill>
                  <a:srgbClr val="000000"/>
                </a:solidFill>
                <a:latin typeface="Times New Roman"/>
                <a:ea typeface="Times New Roman"/>
                <a:cs typeface="Times New Roman"/>
                <a:sym typeface="Times New Roman"/>
              </a:rPr>
              <a:t> </a:t>
            </a:r>
            <a:endParaRPr sz="2200">
              <a:solidFill>
                <a:srgbClr val="000000"/>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br>
              <a:rPr lang="en" sz="1100">
                <a:solidFill>
                  <a:srgbClr val="000000"/>
                </a:solidFill>
                <a:latin typeface="Times New Roman"/>
                <a:ea typeface="Times New Roman"/>
                <a:cs typeface="Times New Roman"/>
                <a:sym typeface="Times New Roman"/>
              </a:rPr>
            </a:br>
            <a:endParaRPr sz="1100">
              <a:solidFill>
                <a:srgbClr val="000000"/>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100" b="1">
              <a:solidFill>
                <a:srgbClr val="000000"/>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256450" y="2196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51C75"/>
                </a:solidFill>
                <a:latin typeface="Georgia"/>
                <a:ea typeface="Georgia"/>
                <a:cs typeface="Georgia"/>
                <a:sym typeface="Georgia"/>
              </a:rPr>
              <a:t>SPECIAL FEATURES:</a:t>
            </a:r>
            <a:endParaRPr>
              <a:solidFill>
                <a:srgbClr val="351C75"/>
              </a:solidFill>
              <a:latin typeface="Georgia"/>
              <a:ea typeface="Georgia"/>
              <a:cs typeface="Georgia"/>
              <a:sym typeface="Georgia"/>
            </a:endParaRPr>
          </a:p>
        </p:txBody>
      </p:sp>
      <p:sp>
        <p:nvSpPr>
          <p:cNvPr id="314" name="Google Shape;314;p19"/>
          <p:cNvSpPr txBox="1">
            <a:spLocks noGrp="1"/>
          </p:cNvSpPr>
          <p:nvPr>
            <p:ph type="body" idx="1"/>
          </p:nvPr>
        </p:nvSpPr>
        <p:spPr>
          <a:xfrm>
            <a:off x="1161375" y="1038800"/>
            <a:ext cx="7660500" cy="39594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instruction file is given through a path, the user can use the file of his choice.</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mnemonics are defined to handle case sensitivity problems.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number of labels and the number of different types of instructions(R, I, J) of each type is calculated.</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number of type of each instruction is displayed in the output.</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symbol, commands and address table is printed for better understanding.</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execution time and Throughput time (in seconds) is calculated and shown in the output to estimate the performance.</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For branch and J instructions, the address can be taken in hexadecimal or integer </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output is in the form of a tabular form, having the address, command, binary and hexadecimal representation for better visualisation.</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output is also stored in a .bin file in the binary format which helps us in simulating for further operations.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Our MIPS simulator supports the NOP (No Operation) instruction, which performs no action for one clock cycle. It has been implemented to occupy a single clock cycle without performing any modifications to the register file or memory. </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AutoNum type="arabicPeriod"/>
            </a:pPr>
            <a:r>
              <a:rPr lang="en">
                <a:solidFill>
                  <a:srgbClr val="000000"/>
                </a:solidFill>
                <a:latin typeface="Times New Roman"/>
                <a:ea typeface="Times New Roman"/>
                <a:cs typeface="Times New Roman"/>
                <a:sym typeface="Times New Roman"/>
              </a:rPr>
              <a:t>The users can run MIPS assembly code directly from the command prompt. </a:t>
            </a:r>
            <a:endParaRPr>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136625" y="475575"/>
            <a:ext cx="7701000" cy="1017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351C75"/>
                </a:solidFill>
                <a:latin typeface="Georgia"/>
                <a:ea typeface="Georgia"/>
                <a:cs typeface="Georgia"/>
                <a:sym typeface="Georgia"/>
              </a:rPr>
              <a:t>SPECIFICATIONS FOR THE INPUT INSTRUCTIONS</a:t>
            </a:r>
            <a:endParaRPr>
              <a:solidFill>
                <a:srgbClr val="351C75"/>
              </a:solidFill>
              <a:latin typeface="Georgia"/>
              <a:ea typeface="Georgia"/>
              <a:cs typeface="Georgia"/>
              <a:sym typeface="Georgia"/>
            </a:endParaRPr>
          </a:p>
        </p:txBody>
      </p:sp>
      <p:sp>
        <p:nvSpPr>
          <p:cNvPr id="320" name="Google Shape;320;p20"/>
          <p:cNvSpPr txBox="1">
            <a:spLocks noGrp="1"/>
          </p:cNvSpPr>
          <p:nvPr>
            <p:ph type="body" idx="1"/>
          </p:nvPr>
        </p:nvSpPr>
        <p:spPr>
          <a:xfrm>
            <a:off x="1136625" y="1600250"/>
            <a:ext cx="7290900" cy="2936700"/>
          </a:xfrm>
          <a:prstGeom prst="rect">
            <a:avLst/>
          </a:prstGeom>
        </p:spPr>
        <p:txBody>
          <a:bodyPr spcFirstLastPara="1" wrap="square" lIns="91425" tIns="91425" rIns="91425" bIns="91425" anchor="t" anchorCtr="0">
            <a:normAutofit/>
          </a:bodyPr>
          <a:lstStyle/>
          <a:p>
            <a:pPr marL="457200" lvl="0" indent="-336550" algn="l" rtl="0">
              <a:spcBef>
                <a:spcPts val="120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Do not start a command with ‘#’ , else it is considered a comment.</a:t>
            </a:r>
            <a:endParaRPr sz="1700">
              <a:solidFill>
                <a:srgbClr val="000000"/>
              </a:solidFill>
              <a:highlight>
                <a:srgbClr val="FFFFFF"/>
              </a:highlight>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Anything after the ‘#’ is not read by the code in that line.</a:t>
            </a:r>
            <a:endParaRPr sz="170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Do not end a command with </a:t>
            </a:r>
            <a:r>
              <a:rPr lang="en" sz="1700">
                <a:solidFill>
                  <a:srgbClr val="980000"/>
                </a:solidFill>
                <a:latin typeface="Times New Roman"/>
                <a:ea typeface="Times New Roman"/>
                <a:cs typeface="Times New Roman"/>
                <a:sym typeface="Times New Roman"/>
              </a:rPr>
              <a:t>‘,’</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Label name should not have spaces </a:t>
            </a:r>
            <a:r>
              <a:rPr lang="en" sz="1700">
                <a:solidFill>
                  <a:srgbClr val="5B0F00"/>
                </a:solidFill>
                <a:latin typeface="Times New Roman"/>
                <a:ea typeface="Times New Roman"/>
                <a:cs typeface="Times New Roman"/>
                <a:sym typeface="Times New Roman"/>
              </a:rPr>
              <a:t>(‘ ’)</a:t>
            </a:r>
            <a:r>
              <a:rPr lang="en" sz="1700">
                <a:solidFill>
                  <a:srgbClr val="000000"/>
                </a:solidFill>
                <a:latin typeface="Times New Roman"/>
                <a:ea typeface="Times New Roman"/>
                <a:cs typeface="Times New Roman"/>
                <a:sym typeface="Times New Roman"/>
              </a:rPr>
              <a:t>, colon (</a:t>
            </a:r>
            <a:r>
              <a:rPr lang="en" sz="1700">
                <a:solidFill>
                  <a:srgbClr val="5B0F00"/>
                </a:solidFill>
                <a:latin typeface="Times New Roman"/>
                <a:ea typeface="Times New Roman"/>
                <a:cs typeface="Times New Roman"/>
                <a:sym typeface="Times New Roman"/>
              </a:rPr>
              <a:t>:</a:t>
            </a:r>
            <a:r>
              <a:rPr lang="en" sz="1700">
                <a:solidFill>
                  <a:srgbClr val="000000"/>
                </a:solidFill>
                <a:latin typeface="Times New Roman"/>
                <a:ea typeface="Times New Roman"/>
                <a:cs typeface="Times New Roman"/>
                <a:sym typeface="Times New Roman"/>
              </a:rPr>
              <a:t>), or commas(</a:t>
            </a:r>
            <a:r>
              <a:rPr lang="en" sz="1700">
                <a:solidFill>
                  <a:srgbClr val="5B0F00"/>
                </a:solidFill>
                <a:latin typeface="Times New Roman"/>
                <a:ea typeface="Times New Roman"/>
                <a:cs typeface="Times New Roman"/>
                <a:sym typeface="Times New Roman"/>
              </a:rPr>
              <a:t>,</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Each line should have only one instruction, even if a label is used.</a:t>
            </a:r>
            <a:endParaRPr sz="1700">
              <a:solidFill>
                <a:srgbClr val="000000"/>
              </a:solidFill>
              <a:latin typeface="Times New Roman"/>
              <a:ea typeface="Times New Roman"/>
              <a:cs typeface="Times New Roman"/>
              <a:sym typeface="Times New Roman"/>
            </a:endParaRPr>
          </a:p>
          <a:p>
            <a:pPr marL="457200" lvl="0" indent="-336550" algn="l" rtl="0">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Instructions should be given from the MIPS reference sheet (attached) only.</a:t>
            </a:r>
            <a:endParaRPr sz="17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7DAFAF"/>
            </a:gs>
            <a:gs pos="100000">
              <a:srgbClr val="466363"/>
            </a:gs>
          </a:gsLst>
          <a:path path="circle">
            <a:fillToRect l="50000" t="50000" r="50000" b="50000"/>
          </a:path>
          <a:tileRect/>
        </a:gradFill>
        <a:effectLst/>
      </p:bgPr>
    </p:bg>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253525" y="267025"/>
            <a:ext cx="6877200" cy="73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51C75"/>
                </a:solidFill>
                <a:latin typeface="Georgia"/>
                <a:ea typeface="Georgia"/>
                <a:cs typeface="Georgia"/>
                <a:sym typeface="Georgia"/>
              </a:rPr>
              <a:t>ERROR HANDLING</a:t>
            </a:r>
            <a:endParaRPr>
              <a:solidFill>
                <a:srgbClr val="351C75"/>
              </a:solidFill>
              <a:latin typeface="Georgia"/>
              <a:ea typeface="Georgia"/>
              <a:cs typeface="Georgia"/>
              <a:sym typeface="Georgia"/>
            </a:endParaRPr>
          </a:p>
        </p:txBody>
      </p:sp>
      <p:sp>
        <p:nvSpPr>
          <p:cNvPr id="326" name="Google Shape;326;p21"/>
          <p:cNvSpPr txBox="1">
            <a:spLocks noGrp="1"/>
          </p:cNvSpPr>
          <p:nvPr>
            <p:ph type="body" idx="1"/>
          </p:nvPr>
        </p:nvSpPr>
        <p:spPr>
          <a:xfrm>
            <a:off x="917100" y="1179650"/>
            <a:ext cx="7440600" cy="3572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800">
                <a:solidFill>
                  <a:srgbClr val="000000"/>
                </a:solidFill>
                <a:latin typeface="Times New Roman"/>
                <a:ea typeface="Times New Roman"/>
                <a:cs typeface="Times New Roman"/>
                <a:sym typeface="Times New Roman"/>
              </a:rPr>
              <a:t>Types of Errors:</a:t>
            </a:r>
            <a:endParaRPr sz="180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Invalid mnemonic Error (If the mnemonic doesn’t exist in the MIPS instructions).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Operand Validation (Invalid number of operands used in the instruction).</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Undefined or Duplicate Label (If 2 labels have same name or if the label is not defined).</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Invalid Register (If the given register is not from the MIPS 32 registers)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Out of range address (If the given address is not within the program range or not a multiple of 4).</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Immediate out of range or invalid (If the given immediate is not valid decimal or if it is out of range).</a:t>
            </a:r>
            <a:endParaRPr sz="16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40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1106</Words>
  <Application>Microsoft Office PowerPoint</Application>
  <PresentationFormat>On-screen Show (16:9)</PresentationFormat>
  <Paragraphs>59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Nunito</vt:lpstr>
      <vt:lpstr>Times New Roman</vt:lpstr>
      <vt:lpstr>Maven Pro</vt:lpstr>
      <vt:lpstr>Arial</vt:lpstr>
      <vt:lpstr>Georgia</vt:lpstr>
      <vt:lpstr>Roboto Mono</vt:lpstr>
      <vt:lpstr>Momentum</vt:lpstr>
      <vt:lpstr>  Project - MIPS ASSEMBLER </vt:lpstr>
      <vt:lpstr>Assembler - Converts assembly language instructions into machine language code(8-bit hexadecimal)</vt:lpstr>
      <vt:lpstr>Flow of the Project</vt:lpstr>
      <vt:lpstr>PowerPoint Presentation</vt:lpstr>
      <vt:lpstr>First Pass</vt:lpstr>
      <vt:lpstr>Second pass</vt:lpstr>
      <vt:lpstr>SPECIAL FEATURES:</vt:lpstr>
      <vt:lpstr>SPECIFICATIONS FOR THE INPUT INSTRUCTIONS</vt:lpstr>
      <vt:lpstr>ERROR HANDLING</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shravani voruganti</dc:creator>
  <cp:lastModifiedBy>shravani voruganti</cp:lastModifiedBy>
  <cp:revision>1</cp:revision>
  <dcterms:modified xsi:type="dcterms:W3CDTF">2025-09-22T18:17:03Z</dcterms:modified>
</cp:coreProperties>
</file>