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57" r:id="rId4"/>
    <p:sldId id="268" r:id="rId5"/>
    <p:sldId id="261" r:id="rId6"/>
    <p:sldId id="262" r:id="rId7"/>
    <p:sldId id="258" r:id="rId8"/>
    <p:sldId id="267"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64" r:id="rId23"/>
    <p:sldId id="263"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36" autoAdjust="0"/>
    <p:restoredTop sz="94660"/>
  </p:normalViewPr>
  <p:slideViewPr>
    <p:cSldViewPr snapToGrid="0" showGuides="1">
      <p:cViewPr varScale="1">
        <p:scale>
          <a:sx n="79" d="100"/>
          <a:sy n="79" d="100"/>
        </p:scale>
        <p:origin x="-730" y="-67"/>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40"/>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7DE6118-2437-4B30-8E3C-4D2BE6020583}" type="datetimeFigureOut">
              <a:rPr lang="en-US" smtClean="0"/>
              <a:pPr/>
              <a:t>6/4/2025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DE6118-2437-4B30-8E3C-4D2BE6020583}" type="datetimeFigureOut">
              <a:rPr lang="en-US" smtClean="0"/>
              <a:pPr/>
              <a:t>6/4/2025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53"/>
            <a:ext cx="36576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274653"/>
            <a:ext cx="10769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DE6118-2437-4B30-8E3C-4D2BE6020583}" type="datetimeFigureOut">
              <a:rPr lang="en-US" smtClean="0"/>
              <a:pPr/>
              <a:t>6/4/2025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DE6118-2437-4B30-8E3C-4D2BE6020583}" type="datetimeFigureOut">
              <a:rPr lang="en-US" smtClean="0"/>
              <a:pPr/>
              <a:t>6/4/2025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15"/>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6/4/2025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7DE6118-2437-4B30-8E3C-4D2BE6020583}" type="datetimeFigureOut">
              <a:rPr lang="en-US" smtClean="0"/>
              <a:pPr/>
              <a:t>6/4/2025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7DE6118-2437-4B30-8E3C-4D2BE6020583}" type="datetimeFigureOut">
              <a:rPr lang="en-US" smtClean="0"/>
              <a:pPr/>
              <a:t>6/4/2025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7DE6118-2437-4B30-8E3C-4D2BE6020583}" type="datetimeFigureOut">
              <a:rPr lang="en-US" smtClean="0"/>
              <a:pPr/>
              <a:t>6/4/2025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pPr/>
              <a:t>6/4/2025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6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6/4/2025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6/4/2025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65"/>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DE6118-2437-4B30-8E3C-4D2BE6020583}" type="datetimeFigureOut">
              <a:rPr lang="en-US" smtClean="0"/>
              <a:pPr/>
              <a:t>6/4/2025</a:t>
            </a:fld>
            <a:endParaRPr lang="en-US" dirty="0"/>
          </a:p>
        </p:txBody>
      </p:sp>
      <p:sp>
        <p:nvSpPr>
          <p:cNvPr id="5" name="Footer Placeholder 4"/>
          <p:cNvSpPr>
            <a:spLocks noGrp="1"/>
          </p:cNvSpPr>
          <p:nvPr>
            <p:ph type="ftr" sz="quarter" idx="3"/>
          </p:nvPr>
        </p:nvSpPr>
        <p:spPr>
          <a:xfrm>
            <a:off x="4165600" y="6356365"/>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6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E57DC2-970A-4B3E-BB1C-7A09969E49DF}"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174956"/>
            <a:ext cx="8361229" cy="1991032"/>
          </a:xfrm>
        </p:spPr>
        <p:txBody>
          <a:bodyPr>
            <a:normAutofit fontScale="90000"/>
          </a:bodyPr>
          <a:lstStyle/>
          <a:p>
            <a:r>
              <a:rPr lang="en-US" sz="3600" dirty="0">
                <a:latin typeface="Times New Roman" panose="02020603050405020304" pitchFamily="18" charset="0"/>
                <a:cs typeface="Times New Roman" panose="02020603050405020304" pitchFamily="18" charset="0"/>
              </a:rPr>
              <a:t>DREAM </a:t>
            </a:r>
            <a:r>
              <a:rPr lang="en-US" sz="3600" dirty="0" smtClean="0">
                <a:latin typeface="Times New Roman" panose="02020603050405020304" pitchFamily="18" charset="0"/>
                <a:cs typeface="Times New Roman" panose="02020603050405020304" pitchFamily="18" charset="0"/>
              </a:rPr>
              <a:t>WAVE-ADAPTIVE </a:t>
            </a:r>
            <a:r>
              <a:rPr lang="en-US" sz="3600" dirty="0">
                <a:latin typeface="Times New Roman" panose="02020603050405020304" pitchFamily="18" charset="0"/>
                <a:cs typeface="Times New Roman" panose="02020603050405020304" pitchFamily="18" charset="0"/>
              </a:rPr>
              <a:t>PERSONALIZED SLEEP IMPROVEMENT THROUGH       </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DATA-DRIVEN INSIGHTS</a:t>
            </a:r>
            <a:endParaRPr lang="en-IN" sz="36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669950" y="3781429"/>
            <a:ext cx="9261987" cy="2113935"/>
          </a:xfrm>
        </p:spPr>
        <p:txBody>
          <a:bodyPr>
            <a:normAutofit/>
          </a:bodyPr>
          <a:lstStyle/>
          <a:p>
            <a:pPr algn="l"/>
            <a:r>
              <a:rPr lang="en-IN" sz="2000" dirty="0">
                <a:latin typeface="Times New Roman" panose="02020603050405020304" pitchFamily="18" charset="0"/>
                <a:ea typeface="Calibri Light" panose="020F0302020204030204" pitchFamily="34" charset="0"/>
                <a:cs typeface="Times New Roman" panose="02020603050405020304" pitchFamily="18" charset="0"/>
              </a:rPr>
              <a:t>Dr. Premkumar Chithaluru</a:t>
            </a:r>
          </a:p>
          <a:p>
            <a:pPr algn="l"/>
            <a:r>
              <a:rPr lang="en-IN" sz="2000" b="1" dirty="0">
                <a:latin typeface="Times New Roman" panose="02020603050405020304" pitchFamily="18" charset="0"/>
                <a:ea typeface="Calibri Light" panose="020F0302020204030204" pitchFamily="34" charset="0"/>
                <a:cs typeface="Times New Roman" panose="02020603050405020304" pitchFamily="18" charset="0"/>
              </a:rPr>
              <a:t>        Project guide</a:t>
            </a:r>
            <a:endParaRPr lang="en-IN" b="1" dirty="0">
              <a:latin typeface="Times New Roman" panose="02020603050405020304" pitchFamily="18" charset="0"/>
              <a:cs typeface="Times New Roman" panose="02020603050405020304" pitchFamily="18" charset="0"/>
            </a:endParaRPr>
          </a:p>
          <a:p>
            <a:pPr algn="r"/>
            <a:r>
              <a:rPr lang="en-IN" sz="1800" b="1" dirty="0">
                <a:latin typeface="Times New Roman" panose="02020603050405020304" pitchFamily="18" charset="0"/>
                <a:ea typeface="Calibri Light" panose="020F0302020204030204" pitchFamily="34" charset="0"/>
                <a:cs typeface="Times New Roman" panose="02020603050405020304" pitchFamily="18" charset="0"/>
              </a:rPr>
              <a:t>Akshitha– 23261A1204</a:t>
            </a:r>
          </a:p>
          <a:p>
            <a:pPr algn="r"/>
            <a:r>
              <a:rPr lang="en-IN" sz="1800" b="1" dirty="0">
                <a:latin typeface="Times New Roman" panose="02020603050405020304" pitchFamily="18" charset="0"/>
                <a:ea typeface="Calibri Light" panose="020F0302020204030204" pitchFamily="34" charset="0"/>
                <a:cs typeface="Times New Roman" panose="02020603050405020304" pitchFamily="18" charset="0"/>
              </a:rPr>
              <a:t>                                                                                                          Rishwan – 23261A1211</a:t>
            </a:r>
          </a:p>
          <a:p>
            <a:pPr algn="r"/>
            <a:r>
              <a:rPr lang="en-IN" sz="1800" b="1" dirty="0">
                <a:latin typeface="Times New Roman" panose="02020603050405020304" pitchFamily="18" charset="0"/>
                <a:ea typeface="Calibri Light" panose="020F0302020204030204" pitchFamily="34" charset="0"/>
                <a:cs typeface="Times New Roman" panose="02020603050405020304" pitchFamily="18" charset="0"/>
              </a:rPr>
              <a:t>                                                                                                               Sai Sree – 23261A1222</a:t>
            </a:r>
            <a:endParaRPr lang="en-IN" b="1" dirty="0">
              <a:latin typeface="Times New Roman" panose="02020603050405020304" pitchFamily="18" charset="0"/>
              <a:ea typeface="Calibri Light" panose="020F0302020204030204" pitchFamily="34"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MODULES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buNone/>
            </a:pPr>
            <a:r>
              <a:rPr lang="en-US" sz="2200" b="1" dirty="0" smtClean="0">
                <a:latin typeface="Times New Roman" panose="02020603050405020304" pitchFamily="18" charset="0"/>
                <a:cs typeface="Times New Roman" panose="02020603050405020304" pitchFamily="18" charset="0"/>
              </a:rPr>
              <a:t>1. User Input Module</a:t>
            </a:r>
            <a:endParaRPr lang="en-US" sz="2200" dirty="0" smtClean="0">
              <a:latin typeface="Times New Roman" panose="02020603050405020304" pitchFamily="18" charset="0"/>
              <a:cs typeface="Times New Roman" panose="02020603050405020304" pitchFamily="18" charset="0"/>
            </a:endParaRPr>
          </a:p>
          <a:p>
            <a:pPr>
              <a:buNone/>
            </a:pPr>
            <a:r>
              <a:rPr lang="en-US" sz="2200" dirty="0" smtClean="0">
                <a:latin typeface="Times New Roman" panose="02020603050405020304" pitchFamily="18" charset="0"/>
                <a:cs typeface="Times New Roman" panose="02020603050405020304" pitchFamily="18" charset="0"/>
              </a:rPr>
              <a:t> </a:t>
            </a:r>
          </a:p>
          <a:p>
            <a:pPr>
              <a:buNone/>
            </a:pPr>
            <a:r>
              <a:rPr lang="en-US" sz="2200" b="1" dirty="0" smtClean="0">
                <a:latin typeface="Times New Roman" panose="02020603050405020304" pitchFamily="18" charset="0"/>
                <a:cs typeface="Times New Roman" panose="02020603050405020304" pitchFamily="18" charset="0"/>
              </a:rPr>
              <a:t>2. Frontend Module </a:t>
            </a:r>
            <a:endParaRPr lang="en-US" sz="2200" dirty="0" smtClean="0">
              <a:latin typeface="Times New Roman" panose="02020603050405020304" pitchFamily="18" charset="0"/>
              <a:cs typeface="Times New Roman" panose="02020603050405020304" pitchFamily="18" charset="0"/>
            </a:endParaRPr>
          </a:p>
          <a:p>
            <a:pPr>
              <a:buNone/>
            </a:pPr>
            <a:r>
              <a:rPr lang="en-US" sz="2200" dirty="0" smtClean="0">
                <a:latin typeface="Times New Roman" panose="02020603050405020304" pitchFamily="18" charset="0"/>
                <a:cs typeface="Times New Roman" panose="02020603050405020304" pitchFamily="18" charset="0"/>
              </a:rPr>
              <a:t> </a:t>
            </a:r>
          </a:p>
          <a:p>
            <a:pPr>
              <a:buNone/>
            </a:pPr>
            <a:r>
              <a:rPr lang="en-US" sz="2200" b="1" dirty="0" smtClean="0">
                <a:latin typeface="Times New Roman" panose="02020603050405020304" pitchFamily="18" charset="0"/>
                <a:cs typeface="Times New Roman" panose="02020603050405020304" pitchFamily="18" charset="0"/>
              </a:rPr>
              <a:t>3. Backend Module (Python with </a:t>
            </a:r>
            <a:r>
              <a:rPr lang="en-US" sz="2200" b="1" dirty="0" smtClean="0">
                <a:latin typeface="Times New Roman" panose="02020603050405020304" pitchFamily="18" charset="0"/>
                <a:cs typeface="Times New Roman" panose="02020603050405020304" pitchFamily="18" charset="0"/>
              </a:rPr>
              <a:t>Flask)</a:t>
            </a:r>
            <a:endParaRPr lang="en-US" sz="2200" dirty="0" smtClean="0">
              <a:latin typeface="Times New Roman" panose="02020603050405020304" pitchFamily="18" charset="0"/>
              <a:cs typeface="Times New Roman" panose="02020603050405020304" pitchFamily="18" charset="0"/>
            </a:endParaRPr>
          </a:p>
          <a:p>
            <a:pPr>
              <a:buNone/>
            </a:pPr>
            <a:r>
              <a:rPr lang="en-US" sz="2200" dirty="0" smtClean="0">
                <a:latin typeface="Times New Roman" panose="02020603050405020304" pitchFamily="18" charset="0"/>
                <a:cs typeface="Times New Roman" panose="02020603050405020304" pitchFamily="18" charset="0"/>
              </a:rPr>
              <a:t> </a:t>
            </a:r>
          </a:p>
          <a:p>
            <a:pPr>
              <a:buNone/>
            </a:pPr>
            <a:r>
              <a:rPr lang="en-US" sz="2200" b="1" dirty="0" smtClean="0">
                <a:latin typeface="Times New Roman" panose="02020603050405020304" pitchFamily="18" charset="0"/>
                <a:cs typeface="Times New Roman" panose="02020603050405020304" pitchFamily="18" charset="0"/>
              </a:rPr>
              <a:t>4. AI Model Module</a:t>
            </a:r>
            <a:endParaRPr lang="en-US" sz="2200" dirty="0" smtClean="0">
              <a:latin typeface="Times New Roman" panose="02020603050405020304" pitchFamily="18" charset="0"/>
              <a:cs typeface="Times New Roman" panose="02020603050405020304" pitchFamily="18" charset="0"/>
            </a:endParaRPr>
          </a:p>
          <a:p>
            <a:pPr>
              <a:buNone/>
            </a:pPr>
            <a:r>
              <a:rPr lang="en-US" sz="2200" dirty="0" smtClean="0">
                <a:latin typeface="Times New Roman" panose="02020603050405020304" pitchFamily="18" charset="0"/>
                <a:cs typeface="Times New Roman" panose="02020603050405020304" pitchFamily="18" charset="0"/>
              </a:rPr>
              <a:t> </a:t>
            </a:r>
          </a:p>
          <a:p>
            <a:pPr>
              <a:buNone/>
            </a:pPr>
            <a:r>
              <a:rPr lang="en-US" sz="2200" b="1" dirty="0" smtClean="0">
                <a:latin typeface="Times New Roman" panose="02020603050405020304" pitchFamily="18" charset="0"/>
                <a:cs typeface="Times New Roman" panose="02020603050405020304" pitchFamily="18" charset="0"/>
              </a:rPr>
              <a:t>5. Database Module</a:t>
            </a:r>
            <a:endParaRPr lang="en-US" sz="2200" dirty="0" smtClean="0">
              <a:latin typeface="Times New Roman" panose="02020603050405020304" pitchFamily="18" charset="0"/>
              <a:cs typeface="Times New Roman" panose="02020603050405020304" pitchFamily="18" charset="0"/>
            </a:endParaRPr>
          </a:p>
          <a:p>
            <a:pP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 Class Diagram</a:t>
            </a:r>
            <a:endParaRPr lang="en-US" dirty="0"/>
          </a:p>
        </p:txBody>
      </p:sp>
      <p:pic>
        <p:nvPicPr>
          <p:cNvPr id="7" name="Picture 2"/>
          <p:cNvPicPr>
            <a:picLocks noGrp="1" noChangeAspect="1" noChangeArrowheads="1"/>
          </p:cNvPicPr>
          <p:nvPr>
            <p:ph idx="1"/>
          </p:nvPr>
        </p:nvPicPr>
        <p:blipFill>
          <a:blip r:embed="rId2"/>
          <a:srcRect/>
          <a:stretch>
            <a:fillRect/>
          </a:stretch>
        </p:blipFill>
        <p:spPr bwMode="auto">
          <a:xfrm>
            <a:off x="609600" y="1652858"/>
            <a:ext cx="10972800" cy="4420647"/>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Use Case Diagram</a:t>
            </a:r>
            <a:endParaRPr lang="en-US" dirty="0"/>
          </a:p>
        </p:txBody>
      </p:sp>
      <p:pic>
        <p:nvPicPr>
          <p:cNvPr id="4" name="Content Placeholder 3" descr="rtrp use case"/>
          <p:cNvPicPr>
            <a:picLocks noGrp="1" noChangeAspect="1"/>
          </p:cNvPicPr>
          <p:nvPr>
            <p:ph idx="1"/>
          </p:nvPr>
        </p:nvPicPr>
        <p:blipFill>
          <a:blip r:embed="rId2"/>
          <a:stretch>
            <a:fillRect/>
          </a:stretch>
        </p:blipFill>
        <p:spPr>
          <a:xfrm>
            <a:off x="3233052" y="1953929"/>
            <a:ext cx="6257002" cy="370990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3650" y="274638"/>
            <a:ext cx="10648749" cy="832267"/>
          </a:xfrm>
        </p:spPr>
        <p:txBody>
          <a:bodyPr/>
          <a:lstStyle/>
          <a:p>
            <a:r>
              <a:rPr lang="en-IN" dirty="0" smtClean="0">
                <a:latin typeface="Times New Roman" panose="02020603050405020304" pitchFamily="18" charset="0"/>
                <a:cs typeface="Times New Roman" panose="02020603050405020304" pitchFamily="18" charset="0"/>
              </a:rPr>
              <a:t> Sequence Diagram      </a:t>
            </a:r>
            <a:endParaRPr lang="en-US" dirty="0"/>
          </a:p>
        </p:txBody>
      </p:sp>
      <p:sp>
        <p:nvSpPr>
          <p:cNvPr id="3" name="Content Placeholder 2"/>
          <p:cNvSpPr>
            <a:spLocks noGrp="1"/>
          </p:cNvSpPr>
          <p:nvPr>
            <p:ph idx="1"/>
          </p:nvPr>
        </p:nvSpPr>
        <p:spPr/>
        <p:txBody>
          <a:bodyPr/>
          <a:lstStyle/>
          <a:p>
            <a:pPr>
              <a:buNone/>
            </a:pPr>
            <a:endParaRPr lang="en-US" dirty="0" smtClean="0"/>
          </a:p>
          <a:p>
            <a:pPr>
              <a:buNone/>
            </a:pPr>
            <a:endParaRPr lang="en-US" dirty="0"/>
          </a:p>
        </p:txBody>
      </p:sp>
      <p:pic>
        <p:nvPicPr>
          <p:cNvPr id="5" name="Picture 4" descr="sequence rtrp"/>
          <p:cNvPicPr>
            <a:picLocks noChangeAspect="1"/>
          </p:cNvPicPr>
          <p:nvPr/>
        </p:nvPicPr>
        <p:blipFill>
          <a:blip r:embed="rId2"/>
          <a:stretch>
            <a:fillRect/>
          </a:stretch>
        </p:blipFill>
        <p:spPr>
          <a:xfrm>
            <a:off x="3358414" y="1395665"/>
            <a:ext cx="5551860" cy="500714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Activity Diagram</a:t>
            </a:r>
            <a:endParaRPr lang="en-US" dirty="0">
              <a:latin typeface="Times New Roman" pitchFamily="18" charset="0"/>
              <a:cs typeface="Times New Roman" pitchFamily="18" charset="0"/>
            </a:endParaRPr>
          </a:p>
        </p:txBody>
      </p:sp>
      <p:pic>
        <p:nvPicPr>
          <p:cNvPr id="4" name="Content Placeholder 3" descr="rtrp activity"/>
          <p:cNvPicPr>
            <a:picLocks noGrp="1" noChangeAspect="1"/>
          </p:cNvPicPr>
          <p:nvPr>
            <p:ph idx="1"/>
          </p:nvPr>
        </p:nvPicPr>
        <p:blipFill>
          <a:blip r:embed="rId2"/>
          <a:stretch>
            <a:fillRect/>
          </a:stretch>
        </p:blipFill>
        <p:spPr>
          <a:xfrm>
            <a:off x="4609465" y="1600200"/>
            <a:ext cx="2972435" cy="452628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766560" y="1183907"/>
            <a:ext cx="4620127" cy="494738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Algorithm Implementation and Pseudo Code</a:t>
            </a:r>
            <a:endParaRPr lang="en-US" dirty="0"/>
          </a:p>
        </p:txBody>
      </p:sp>
      <p:sp>
        <p:nvSpPr>
          <p:cNvPr id="3" name="Content Placeholder 2"/>
          <p:cNvSpPr>
            <a:spLocks noGrp="1"/>
          </p:cNvSpPr>
          <p:nvPr>
            <p:ph sz="half" idx="1"/>
          </p:nvPr>
        </p:nvSpPr>
        <p:spPr>
          <a:xfrm>
            <a:off x="812800" y="1376413"/>
            <a:ext cx="4885356" cy="4533499"/>
          </a:xfrm>
        </p:spPr>
        <p:txBody>
          <a:bodyPr>
            <a:normAutofit fontScale="92500"/>
          </a:bodyPr>
          <a:lstStyle/>
          <a:p>
            <a:pPr>
              <a:buNone/>
            </a:pPr>
            <a:r>
              <a:rPr lang="en-US" sz="2000" b="1" dirty="0" smtClean="0"/>
              <a:t>K-Nearest Neighbors (KNN)</a:t>
            </a:r>
          </a:p>
          <a:p>
            <a:pPr algn="just">
              <a:buNone/>
            </a:pPr>
            <a:r>
              <a:rPr lang="en-US" sz="2000" dirty="0" smtClean="0"/>
              <a:t>      K-Nearest Neighbors (KNN) is a supervised machine learning algorithm used for classification and regression. It is based on the idea that similar inputs have similar outputs.</a:t>
            </a:r>
          </a:p>
          <a:p>
            <a:pPr>
              <a:buNone/>
            </a:pPr>
            <a:r>
              <a:rPr lang="en-US" sz="2000" b="1" dirty="0" smtClean="0"/>
              <a:t>Key features:</a:t>
            </a:r>
            <a:endParaRPr lang="en-US" sz="2000" dirty="0" smtClean="0"/>
          </a:p>
          <a:p>
            <a:pPr marL="722630" indent="-367030"/>
            <a:r>
              <a:rPr lang="en-US" sz="2000" dirty="0" smtClean="0"/>
              <a:t>No actual training phase — it stores the entire dataset.</a:t>
            </a:r>
          </a:p>
          <a:p>
            <a:pPr marL="722630" indent="-367030"/>
            <a:r>
              <a:rPr lang="en-US" sz="2000" dirty="0" smtClean="0"/>
              <a:t>K is a user-defined number (e.g., 3 or 5).</a:t>
            </a:r>
          </a:p>
          <a:p>
            <a:pPr marL="722630" indent="-367030"/>
            <a:r>
              <a:rPr lang="en-US" sz="2000" dirty="0" smtClean="0"/>
              <a:t>Distance (usually Euclidean) determines similarity.</a:t>
            </a:r>
          </a:p>
          <a:p>
            <a:pPr marL="722630" indent="-367030"/>
            <a:r>
              <a:rPr lang="en-US" sz="2000" dirty="0" smtClean="0"/>
              <a:t>Works best with small to medium-sized datasets.</a:t>
            </a:r>
          </a:p>
          <a:p>
            <a:endParaRPr lang="en-US" dirty="0"/>
          </a:p>
        </p:txBody>
      </p:sp>
      <p:sp>
        <p:nvSpPr>
          <p:cNvPr id="4" name="Content Placeholder 3"/>
          <p:cNvSpPr>
            <a:spLocks noGrp="1"/>
          </p:cNvSpPr>
          <p:nvPr>
            <p:ph sz="half" idx="2"/>
          </p:nvPr>
        </p:nvSpPr>
        <p:spPr>
          <a:xfrm>
            <a:off x="6843562" y="1193532"/>
            <a:ext cx="4427621" cy="4908885"/>
          </a:xfrm>
        </p:spPr>
        <p:txBody>
          <a:bodyPr>
            <a:noAutofit/>
          </a:bodyPr>
          <a:lstStyle/>
          <a:p>
            <a:pPr>
              <a:buNone/>
            </a:pPr>
            <a:r>
              <a:rPr lang="en-US" sz="1100" dirty="0" smtClean="0">
                <a:latin typeface="Times New Roman" panose="02020603050405020304" pitchFamily="18" charset="0"/>
                <a:cs typeface="Times New Roman" panose="02020603050405020304" pitchFamily="18" charset="0"/>
              </a:rPr>
              <a:t>Input: new_user_data, dataset_features, dataset_labels, K</a:t>
            </a:r>
          </a:p>
          <a:p>
            <a:pPr>
              <a:buNone/>
            </a:pPr>
            <a:endParaRPr lang="en-US" sz="1100" dirty="0" smtClean="0">
              <a:latin typeface="Times New Roman" panose="02020603050405020304" pitchFamily="18" charset="0"/>
              <a:cs typeface="Times New Roman" panose="02020603050405020304" pitchFamily="18" charset="0"/>
            </a:endParaRPr>
          </a:p>
          <a:p>
            <a:pPr>
              <a:buNone/>
            </a:pPr>
            <a:r>
              <a:rPr lang="en-US" sz="1100" dirty="0" smtClean="0">
                <a:latin typeface="Times New Roman" panose="02020603050405020304" pitchFamily="18" charset="0"/>
                <a:cs typeface="Times New Roman" panose="02020603050405020304" pitchFamily="18" charset="0"/>
              </a:rPr>
              <a:t>1. distances = []</a:t>
            </a:r>
          </a:p>
          <a:p>
            <a:pPr>
              <a:buNone/>
            </a:pPr>
            <a:endParaRPr lang="en-US" sz="1100" dirty="0" smtClean="0">
              <a:latin typeface="Times New Roman" panose="02020603050405020304" pitchFamily="18" charset="0"/>
              <a:cs typeface="Times New Roman" panose="02020603050405020304" pitchFamily="18" charset="0"/>
            </a:endParaRPr>
          </a:p>
          <a:p>
            <a:pPr>
              <a:buNone/>
            </a:pPr>
            <a:r>
              <a:rPr lang="en-US" sz="1100" dirty="0" smtClean="0">
                <a:latin typeface="Times New Roman" panose="02020603050405020304" pitchFamily="18" charset="0"/>
                <a:cs typeface="Times New Roman" panose="02020603050405020304" pitchFamily="18" charset="0"/>
              </a:rPr>
              <a:t>2. For each data_point in dataset_features:</a:t>
            </a:r>
          </a:p>
          <a:p>
            <a:pPr>
              <a:buNone/>
            </a:pPr>
            <a:r>
              <a:rPr lang="en-US" sz="1100" dirty="0" smtClean="0">
                <a:latin typeface="Times New Roman" panose="02020603050405020304" pitchFamily="18" charset="0"/>
                <a:cs typeface="Times New Roman" panose="02020603050405020304" pitchFamily="18" charset="0"/>
              </a:rPr>
              <a:t>      distance = EuclideanDistance(new_user_data, data_point)</a:t>
            </a:r>
          </a:p>
          <a:p>
            <a:pPr>
              <a:buNone/>
            </a:pPr>
            <a:r>
              <a:rPr lang="en-US" sz="1100" dirty="0" smtClean="0">
                <a:latin typeface="Times New Roman" panose="02020603050405020304" pitchFamily="18" charset="0"/>
                <a:cs typeface="Times New Roman" panose="02020603050405020304" pitchFamily="18" charset="0"/>
              </a:rPr>
              <a:t>      distances.append((distance, corresponding_label))</a:t>
            </a:r>
          </a:p>
          <a:p>
            <a:pPr>
              <a:buNone/>
            </a:pPr>
            <a:endParaRPr lang="en-US" sz="1100" dirty="0" smtClean="0">
              <a:latin typeface="Times New Roman" panose="02020603050405020304" pitchFamily="18" charset="0"/>
              <a:cs typeface="Times New Roman" panose="02020603050405020304" pitchFamily="18" charset="0"/>
            </a:endParaRPr>
          </a:p>
          <a:p>
            <a:pPr>
              <a:buNone/>
            </a:pPr>
            <a:r>
              <a:rPr lang="en-US" sz="1100" dirty="0" smtClean="0">
                <a:latin typeface="Times New Roman" panose="02020603050405020304" pitchFamily="18" charset="0"/>
                <a:cs typeface="Times New Roman" panose="02020603050405020304" pitchFamily="18" charset="0"/>
              </a:rPr>
              <a:t>3. Sort distances by distance value</a:t>
            </a:r>
          </a:p>
          <a:p>
            <a:pPr>
              <a:buNone/>
            </a:pPr>
            <a:endParaRPr lang="en-US" sz="1100" dirty="0" smtClean="0">
              <a:latin typeface="Times New Roman" panose="02020603050405020304" pitchFamily="18" charset="0"/>
              <a:cs typeface="Times New Roman" panose="02020603050405020304" pitchFamily="18" charset="0"/>
            </a:endParaRPr>
          </a:p>
          <a:p>
            <a:pPr>
              <a:buNone/>
            </a:pPr>
            <a:r>
              <a:rPr lang="en-US" sz="1100" dirty="0" smtClean="0">
                <a:latin typeface="Times New Roman" panose="02020603050405020304" pitchFamily="18" charset="0"/>
                <a:cs typeface="Times New Roman" panose="02020603050405020304" pitchFamily="18" charset="0"/>
              </a:rPr>
              <a:t>4. Select K nearest neighbors</a:t>
            </a:r>
          </a:p>
          <a:p>
            <a:pPr>
              <a:buNone/>
            </a:pPr>
            <a:endParaRPr lang="en-US" sz="1100" dirty="0" smtClean="0">
              <a:latin typeface="Times New Roman" panose="02020603050405020304" pitchFamily="18" charset="0"/>
              <a:cs typeface="Times New Roman" panose="02020603050405020304" pitchFamily="18" charset="0"/>
            </a:endParaRPr>
          </a:p>
          <a:p>
            <a:pPr>
              <a:buNone/>
            </a:pPr>
            <a:r>
              <a:rPr lang="en-US" sz="1100" dirty="0" smtClean="0">
                <a:latin typeface="Times New Roman" panose="02020603050405020304" pitchFamily="18" charset="0"/>
                <a:cs typeface="Times New Roman" panose="02020603050405020304" pitchFamily="18" charset="0"/>
              </a:rPr>
              <a:t>5. Get labels of the K neighbors</a:t>
            </a:r>
          </a:p>
          <a:p>
            <a:pPr>
              <a:buNone/>
            </a:pPr>
            <a:endParaRPr lang="en-US" sz="1100" dirty="0" smtClean="0">
              <a:latin typeface="Times New Roman" panose="02020603050405020304" pitchFamily="18" charset="0"/>
              <a:cs typeface="Times New Roman" panose="02020603050405020304" pitchFamily="18" charset="0"/>
            </a:endParaRPr>
          </a:p>
          <a:p>
            <a:pPr>
              <a:buNone/>
            </a:pPr>
            <a:r>
              <a:rPr lang="en-US" sz="1100" dirty="0" smtClean="0">
                <a:latin typeface="Times New Roman" panose="02020603050405020304" pitchFamily="18" charset="0"/>
                <a:cs typeface="Times New Roman" panose="02020603050405020304" pitchFamily="18" charset="0"/>
              </a:rPr>
              <a:t>6. recommended_label = MostCommonLabel among K neighbors</a:t>
            </a:r>
          </a:p>
          <a:p>
            <a:pPr>
              <a:buNone/>
            </a:pPr>
            <a:endParaRPr lang="en-US" sz="1100" dirty="0" smtClean="0">
              <a:latin typeface="Times New Roman" panose="02020603050405020304" pitchFamily="18" charset="0"/>
              <a:cs typeface="Times New Roman" panose="02020603050405020304" pitchFamily="18" charset="0"/>
            </a:endParaRPr>
          </a:p>
          <a:p>
            <a:pPr>
              <a:buNone/>
            </a:pPr>
            <a:r>
              <a:rPr lang="en-US" sz="1100" dirty="0" smtClean="0">
                <a:latin typeface="Times New Roman" panose="02020603050405020304" pitchFamily="18" charset="0"/>
                <a:cs typeface="Times New Roman" panose="02020603050405020304" pitchFamily="18" charset="0"/>
              </a:rPr>
              <a:t>7. Return recommended_label</a:t>
            </a:r>
          </a:p>
          <a:p>
            <a:pPr>
              <a:buNone/>
            </a:pPr>
            <a:endParaRPr lang="en-US" sz="1100" dirty="0" smtClean="0">
              <a:latin typeface="Times New Roman" panose="02020603050405020304" pitchFamily="18" charset="0"/>
              <a:cs typeface="Times New Roman" panose="02020603050405020304" pitchFamily="18" charset="0"/>
            </a:endParaRPr>
          </a:p>
          <a:p>
            <a:pPr>
              <a:buNone/>
            </a:pPr>
            <a:r>
              <a:rPr lang="en-US" sz="1100" dirty="0" smtClean="0">
                <a:latin typeface="Times New Roman" panose="02020603050405020304" pitchFamily="18" charset="0"/>
                <a:cs typeface="Times New Roman" panose="02020603050405020304" pitchFamily="18" charset="0"/>
              </a:rPr>
              <a:t>End</a:t>
            </a:r>
            <a:endParaRPr lang="en-US" sz="11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Test Cases</a:t>
            </a:r>
            <a:endParaRPr lang="en-US" dirty="0"/>
          </a:p>
        </p:txBody>
      </p:sp>
      <p:pic>
        <p:nvPicPr>
          <p:cNvPr id="4" name="Content Placeholder 3"/>
          <p:cNvPicPr>
            <a:picLocks noGrp="1"/>
          </p:cNvPicPr>
          <p:nvPr>
            <p:ph idx="1"/>
          </p:nvPr>
        </p:nvPicPr>
        <p:blipFill>
          <a:blip r:embed="rId2" cstate="print"/>
          <a:srcRect/>
          <a:stretch>
            <a:fillRect/>
          </a:stretch>
        </p:blipFill>
        <p:spPr bwMode="auto">
          <a:xfrm>
            <a:off x="1207770" y="2091531"/>
            <a:ext cx="9776460" cy="354330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Test Cases</a:t>
            </a:r>
            <a:endParaRPr lang="en-US" dirty="0"/>
          </a:p>
        </p:txBody>
      </p:sp>
      <p:sp>
        <p:nvSpPr>
          <p:cNvPr id="3" name="Content Placeholder 2"/>
          <p:cNvSpPr>
            <a:spLocks noGrp="1"/>
          </p:cNvSpPr>
          <p:nvPr>
            <p:ph idx="1"/>
          </p:nvPr>
        </p:nvSpPr>
        <p:spPr/>
        <p:txBody>
          <a:bodyPr>
            <a:normAutofit/>
          </a:bodyPr>
          <a:lstStyle/>
          <a:p>
            <a:r>
              <a:rPr lang="en-US" sz="1400" b="1" dirty="0" smtClean="0">
                <a:latin typeface="Times New Roman" pitchFamily="18" charset="0"/>
                <a:cs typeface="Times New Roman" pitchFamily="18" charset="0"/>
              </a:rPr>
              <a:t>6.1.1 Unit Test</a:t>
            </a:r>
          </a:p>
          <a:p>
            <a:pPr lvl="2"/>
            <a:r>
              <a:rPr lang="en-US" sz="1400" dirty="0" smtClean="0">
                <a:latin typeface="Times New Roman" pitchFamily="18" charset="0"/>
                <a:cs typeface="Times New Roman" pitchFamily="18" charset="0"/>
              </a:rPr>
              <a:t>Tests individual components like input validation and prediction functions separately.</a:t>
            </a:r>
          </a:p>
          <a:p>
            <a:pPr lvl="2"/>
            <a:r>
              <a:rPr lang="en-US" sz="1400" dirty="0" smtClean="0">
                <a:latin typeface="Times New Roman" pitchFamily="18" charset="0"/>
                <a:cs typeface="Times New Roman" pitchFamily="18" charset="0"/>
              </a:rPr>
              <a:t>Ensures data preprocessing and label encoding work correctly.</a:t>
            </a:r>
          </a:p>
          <a:p>
            <a:pPr lvl="2"/>
            <a:r>
              <a:rPr lang="en-US" sz="1400" dirty="0" smtClean="0">
                <a:latin typeface="Times New Roman" pitchFamily="18" charset="0"/>
                <a:cs typeface="Times New Roman" pitchFamily="18" charset="0"/>
              </a:rPr>
              <a:t>Covers normal and edge cases to catch bugs early.</a:t>
            </a:r>
          </a:p>
          <a:p>
            <a:pPr lvl="2"/>
            <a:r>
              <a:rPr lang="en-US" sz="1400" dirty="0" smtClean="0">
                <a:latin typeface="Times New Roman" pitchFamily="18" charset="0"/>
                <a:cs typeface="Times New Roman" pitchFamily="18" charset="0"/>
              </a:rPr>
              <a:t>Automated using Python frameworks (e.g., </a:t>
            </a:r>
            <a:r>
              <a:rPr lang="en-US" sz="1400" dirty="0" err="1" smtClean="0">
                <a:latin typeface="Times New Roman" pitchFamily="18" charset="0"/>
                <a:cs typeface="Times New Roman" pitchFamily="18" charset="0"/>
              </a:rPr>
              <a:t>pytest</a:t>
            </a:r>
            <a:r>
              <a:rPr lang="en-US" sz="1400" dirty="0" smtClean="0">
                <a:latin typeface="Times New Roman" pitchFamily="18" charset="0"/>
                <a:cs typeface="Times New Roman" pitchFamily="18" charset="0"/>
              </a:rPr>
              <a:t>) for quick feedback.</a:t>
            </a:r>
          </a:p>
          <a:p>
            <a:pPr lvl="2"/>
            <a:r>
              <a:rPr lang="en-US" sz="1400" dirty="0" smtClean="0">
                <a:latin typeface="Times New Roman" pitchFamily="18" charset="0"/>
                <a:cs typeface="Times New Roman" pitchFamily="18" charset="0"/>
              </a:rPr>
              <a:t>Focuses on one function at a time for easy debugging and maintenance</a:t>
            </a:r>
            <a:r>
              <a:rPr lang="en-US" sz="1400" dirty="0" smtClean="0">
                <a:latin typeface="Times New Roman" pitchFamily="18" charset="0"/>
                <a:cs typeface="Times New Roman" pitchFamily="18" charset="0"/>
              </a:rPr>
              <a:t>.</a:t>
            </a:r>
            <a:r>
              <a:rPr lang="en-US" sz="600" dirty="0" smtClean="0"/>
              <a:t/>
            </a:r>
            <a:br>
              <a:rPr lang="en-US" sz="600" dirty="0" smtClean="0"/>
            </a:br>
            <a:r>
              <a:rPr lang="en-US" sz="600" dirty="0" smtClean="0">
                <a:latin typeface="Times New Roman" pitchFamily="18" charset="0"/>
                <a:cs typeface="Times New Roman" pitchFamily="18" charset="0"/>
              </a:rPr>
              <a:t/>
            </a:r>
            <a:br>
              <a:rPr lang="en-US" sz="600" dirty="0" smtClean="0">
                <a:latin typeface="Times New Roman" pitchFamily="18" charset="0"/>
                <a:cs typeface="Times New Roman" pitchFamily="18" charset="0"/>
              </a:rPr>
            </a:br>
            <a:r>
              <a:rPr lang="en-US" sz="600" dirty="0" smtClean="0">
                <a:latin typeface="Times New Roman" pitchFamily="18" charset="0"/>
                <a:cs typeface="Times New Roman" pitchFamily="18" charset="0"/>
              </a:rPr>
              <a:t/>
            </a:r>
            <a:br>
              <a:rPr lang="en-US" sz="600" dirty="0" smtClean="0">
                <a:latin typeface="Times New Roman" pitchFamily="18" charset="0"/>
                <a:cs typeface="Times New Roman" pitchFamily="18" charset="0"/>
              </a:rPr>
            </a:br>
            <a:endParaRPr lang="en-US" sz="600" dirty="0" smtClean="0">
              <a:latin typeface="Times New Roman" pitchFamily="18" charset="0"/>
              <a:cs typeface="Times New Roman" pitchFamily="18" charset="0"/>
            </a:endParaRPr>
          </a:p>
          <a:p>
            <a:r>
              <a:rPr lang="en-US" sz="1400" b="1" dirty="0" smtClean="0">
                <a:latin typeface="Times New Roman" pitchFamily="18" charset="0"/>
                <a:cs typeface="Times New Roman" pitchFamily="18" charset="0"/>
              </a:rPr>
              <a:t>6.1.2 Integration Test</a:t>
            </a:r>
          </a:p>
          <a:p>
            <a:pPr lvl="2"/>
            <a:r>
              <a:rPr lang="en-US" sz="1400" dirty="0" smtClean="0">
                <a:latin typeface="Times New Roman" pitchFamily="18" charset="0"/>
                <a:cs typeface="Times New Roman" pitchFamily="18" charset="0"/>
              </a:rPr>
              <a:t>Verifies interaction between frontend form, backend logic, and ML models.</a:t>
            </a:r>
          </a:p>
          <a:p>
            <a:pPr lvl="2"/>
            <a:r>
              <a:rPr lang="en-US" sz="1400" dirty="0" smtClean="0">
                <a:latin typeface="Times New Roman" pitchFamily="18" charset="0"/>
                <a:cs typeface="Times New Roman" pitchFamily="18" charset="0"/>
              </a:rPr>
              <a:t>Checks data flow from user input to recommendation display.</a:t>
            </a:r>
          </a:p>
          <a:p>
            <a:pPr lvl="2"/>
            <a:r>
              <a:rPr lang="en-US" sz="1400" dirty="0" smtClean="0">
                <a:latin typeface="Times New Roman" pitchFamily="18" charset="0"/>
                <a:cs typeface="Times New Roman" pitchFamily="18" charset="0"/>
              </a:rPr>
              <a:t>Detects interface and communication issues between modules.</a:t>
            </a:r>
          </a:p>
          <a:p>
            <a:pPr lvl="2"/>
            <a:r>
              <a:rPr lang="en-US" sz="1400" dirty="0" smtClean="0">
                <a:latin typeface="Times New Roman" pitchFamily="18" charset="0"/>
                <a:cs typeface="Times New Roman" pitchFamily="18" charset="0"/>
              </a:rPr>
              <a:t>Tests full user workflow for consistent and correct output.</a:t>
            </a:r>
          </a:p>
          <a:p>
            <a:pPr lvl="2"/>
            <a:r>
              <a:rPr lang="en-US" sz="1400" dirty="0" smtClean="0">
                <a:latin typeface="Times New Roman" pitchFamily="18" charset="0"/>
                <a:cs typeface="Times New Roman" pitchFamily="18" charset="0"/>
              </a:rPr>
              <a:t>Uses strategies like top-down and bottom-up testing.</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Test cases</a:t>
            </a:r>
            <a:endParaRPr lang="en-US" dirty="0"/>
          </a:p>
        </p:txBody>
      </p:sp>
      <p:sp>
        <p:nvSpPr>
          <p:cNvPr id="3" name="Content Placeholder 2"/>
          <p:cNvSpPr>
            <a:spLocks noGrp="1"/>
          </p:cNvSpPr>
          <p:nvPr>
            <p:ph idx="1"/>
          </p:nvPr>
        </p:nvSpPr>
        <p:spPr/>
        <p:txBody>
          <a:bodyPr>
            <a:normAutofit/>
          </a:bodyPr>
          <a:lstStyle/>
          <a:p>
            <a:pPr>
              <a:buNone/>
            </a:pPr>
            <a:r>
              <a:rPr lang="en-US" sz="1500" b="1" dirty="0" smtClean="0">
                <a:latin typeface="Times New Roman" pitchFamily="18" charset="0"/>
                <a:cs typeface="Times New Roman" pitchFamily="18" charset="0"/>
              </a:rPr>
              <a:t>6.1.3 Acceptance Test</a:t>
            </a:r>
          </a:p>
          <a:p>
            <a:pPr lvl="1"/>
            <a:r>
              <a:rPr lang="en-US" sz="1400" dirty="0" smtClean="0">
                <a:latin typeface="Times New Roman" pitchFamily="18" charset="0"/>
                <a:cs typeface="Times New Roman" pitchFamily="18" charset="0"/>
              </a:rPr>
              <a:t>Performed by users to validate the system meets real-world needs.</a:t>
            </a:r>
          </a:p>
          <a:p>
            <a:pPr lvl="1"/>
            <a:r>
              <a:rPr lang="en-US" sz="1400" dirty="0" smtClean="0">
                <a:latin typeface="Times New Roman" pitchFamily="18" charset="0"/>
                <a:cs typeface="Times New Roman" pitchFamily="18" charset="0"/>
              </a:rPr>
              <a:t>Confirms the questionnaire and recommendations work as expected.</a:t>
            </a:r>
          </a:p>
          <a:p>
            <a:pPr lvl="1"/>
            <a:r>
              <a:rPr lang="en-US" sz="1400" dirty="0" smtClean="0">
                <a:latin typeface="Times New Roman" pitchFamily="18" charset="0"/>
                <a:cs typeface="Times New Roman" pitchFamily="18" charset="0"/>
              </a:rPr>
              <a:t>Assesses usability, clarity, and relevance of advice.</a:t>
            </a:r>
          </a:p>
          <a:p>
            <a:pPr lvl="1"/>
            <a:r>
              <a:rPr lang="en-US" sz="1400" dirty="0" smtClean="0">
                <a:latin typeface="Times New Roman" pitchFamily="18" charset="0"/>
                <a:cs typeface="Times New Roman" pitchFamily="18" charset="0"/>
              </a:rPr>
              <a:t>Collects user feedback for final improvements.</a:t>
            </a:r>
          </a:p>
          <a:p>
            <a:pPr lvl="1"/>
            <a:r>
              <a:rPr lang="en-US" sz="1400" dirty="0" smtClean="0">
                <a:latin typeface="Times New Roman" pitchFamily="18" charset="0"/>
                <a:cs typeface="Times New Roman" pitchFamily="18" charset="0"/>
              </a:rPr>
              <a:t>Ensures </a:t>
            </a:r>
            <a:r>
              <a:rPr lang="en-US" sz="1400" dirty="0" err="1" smtClean="0">
                <a:latin typeface="Times New Roman" pitchFamily="18" charset="0"/>
                <a:cs typeface="Times New Roman" pitchFamily="18" charset="0"/>
              </a:rPr>
              <a:t>DreamWave</a:t>
            </a:r>
            <a:r>
              <a:rPr lang="en-US" sz="1400" dirty="0" smtClean="0">
                <a:latin typeface="Times New Roman" pitchFamily="18" charset="0"/>
                <a:cs typeface="Times New Roman" pitchFamily="18" charset="0"/>
              </a:rPr>
              <a:t> is ready for deployment and delivers real value.</a:t>
            </a:r>
          </a:p>
          <a:p>
            <a:pPr>
              <a:buNone/>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Output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330467" y="984190"/>
            <a:ext cx="10972800" cy="4525963"/>
          </a:xfrm>
        </p:spPr>
        <p:txBody>
          <a:bodyPr/>
          <a:lstStyle/>
          <a:p>
            <a:pPr>
              <a:buNone/>
            </a:pPr>
            <a:r>
              <a:rPr lang="en-IN" sz="1500" dirty="0" smtClean="0">
                <a:latin typeface="Times New Roman" pitchFamily="18" charset="0"/>
                <a:cs typeface="Times New Roman" pitchFamily="18" charset="0"/>
              </a:rPr>
              <a:t>Index page</a:t>
            </a:r>
            <a:r>
              <a:rPr lang="en-IN" dirty="0" smtClean="0"/>
              <a:t/>
            </a:r>
            <a:br>
              <a:rPr lang="en-IN" dirty="0" smtClean="0"/>
            </a:br>
            <a:endParaRPr lang="en-US" dirty="0"/>
          </a:p>
        </p:txBody>
      </p:sp>
      <p:pic>
        <p:nvPicPr>
          <p:cNvPr id="5" name="Picture 4"/>
          <p:cNvPicPr/>
          <p:nvPr/>
        </p:nvPicPr>
        <p:blipFill>
          <a:blip r:embed="rId2" cstate="print"/>
          <a:srcRect/>
          <a:stretch>
            <a:fillRect/>
          </a:stretch>
        </p:blipFill>
        <p:spPr bwMode="auto">
          <a:xfrm>
            <a:off x="841228" y="1435367"/>
            <a:ext cx="4828052" cy="1981601"/>
          </a:xfrm>
          <a:prstGeom prst="rect">
            <a:avLst/>
          </a:prstGeom>
          <a:noFill/>
          <a:ln w="9525">
            <a:noFill/>
            <a:miter lim="800000"/>
            <a:headEnd/>
            <a:tailEnd/>
          </a:ln>
        </p:spPr>
      </p:pic>
      <p:sp>
        <p:nvSpPr>
          <p:cNvPr id="6" name="TextBox 5"/>
          <p:cNvSpPr txBox="1"/>
          <p:nvPr/>
        </p:nvSpPr>
        <p:spPr>
          <a:xfrm>
            <a:off x="298383" y="3686476"/>
            <a:ext cx="1617044" cy="323165"/>
          </a:xfrm>
          <a:prstGeom prst="rect">
            <a:avLst/>
          </a:prstGeom>
          <a:noFill/>
        </p:spPr>
        <p:txBody>
          <a:bodyPr wrap="square" rtlCol="0">
            <a:spAutoFit/>
          </a:bodyPr>
          <a:lstStyle/>
          <a:p>
            <a:r>
              <a:rPr lang="en-IN" sz="1500" dirty="0" smtClean="0">
                <a:latin typeface="Times New Roman" pitchFamily="18" charset="0"/>
                <a:cs typeface="Times New Roman" pitchFamily="18" charset="0"/>
              </a:rPr>
              <a:t>About page</a:t>
            </a:r>
            <a:endParaRPr lang="en-US" sz="1500" dirty="0">
              <a:latin typeface="Times New Roman" pitchFamily="18" charset="0"/>
              <a:cs typeface="Times New Roman" pitchFamily="18" charset="0"/>
            </a:endParaRPr>
          </a:p>
        </p:txBody>
      </p:sp>
      <p:pic>
        <p:nvPicPr>
          <p:cNvPr id="7" name="Picture 6"/>
          <p:cNvPicPr/>
          <p:nvPr/>
        </p:nvPicPr>
        <p:blipFill>
          <a:blip r:embed="rId3" cstate="print"/>
          <a:srcRect/>
          <a:stretch>
            <a:fillRect/>
          </a:stretch>
        </p:blipFill>
        <p:spPr bwMode="auto">
          <a:xfrm>
            <a:off x="772838" y="4052235"/>
            <a:ext cx="5146699" cy="2160872"/>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3474" y="252663"/>
            <a:ext cx="9601200" cy="907026"/>
          </a:xfrm>
        </p:spPr>
        <p:txBody>
          <a:bodyPr/>
          <a:lstStyle/>
          <a:p>
            <a:r>
              <a:rPr lang="en-IN" dirty="0">
                <a:latin typeface="Times New Roman" panose="02020603050405020304" pitchFamily="18" charset="0"/>
                <a:cs typeface="Times New Roman" panose="02020603050405020304" pitchFamily="18" charset="0"/>
              </a:rPr>
              <a:t>INDEX</a:t>
            </a:r>
          </a:p>
        </p:txBody>
      </p:sp>
      <p:sp>
        <p:nvSpPr>
          <p:cNvPr id="6" name="Content Placeholder 5"/>
          <p:cNvSpPr>
            <a:spLocks noGrp="1"/>
          </p:cNvSpPr>
          <p:nvPr>
            <p:ph idx="1"/>
          </p:nvPr>
        </p:nvSpPr>
        <p:spPr>
          <a:xfrm>
            <a:off x="442762" y="1395664"/>
            <a:ext cx="11139638" cy="4913386"/>
          </a:xfrm>
        </p:spPr>
        <p:txBody>
          <a:bodyPr>
            <a:normAutofit fontScale="47500" lnSpcReduction="20000"/>
          </a:bodyPr>
          <a:lstStyle/>
          <a:p>
            <a:r>
              <a:rPr lang="en-IN" dirty="0" smtClean="0">
                <a:latin typeface="Times New Roman" panose="02020603050405020304" pitchFamily="18" charset="0"/>
                <a:cs typeface="Times New Roman" panose="02020603050405020304" pitchFamily="18" charset="0"/>
              </a:rPr>
              <a:t>Abstract</a:t>
            </a:r>
          </a:p>
          <a:p>
            <a:r>
              <a:rPr lang="en-IN" dirty="0" smtClean="0">
                <a:latin typeface="Times New Roman" panose="02020603050405020304" pitchFamily="18" charset="0"/>
                <a:cs typeface="Times New Roman" panose="02020603050405020304" pitchFamily="18" charset="0"/>
              </a:rPr>
              <a:t>Literature survey</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Existing systems</a:t>
            </a:r>
          </a:p>
          <a:p>
            <a:pPr>
              <a:buNone/>
            </a:pPr>
            <a:r>
              <a:rPr lang="en-IN"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Description</a:t>
            </a:r>
          </a:p>
          <a:p>
            <a:pPr>
              <a:buNone/>
            </a:pPr>
            <a:r>
              <a:rPr lang="en-IN" sz="2800" dirty="0">
                <a:latin typeface="Times New Roman" panose="02020603050405020304" pitchFamily="18" charset="0"/>
                <a:cs typeface="Times New Roman" panose="02020603050405020304" pitchFamily="18" charset="0"/>
              </a:rPr>
              <a:t>         </a:t>
            </a:r>
            <a:r>
              <a:rPr lang="en-IN" sz="2800" dirty="0" smtClean="0">
                <a:latin typeface="Times New Roman" panose="02020603050405020304" pitchFamily="18" charset="0"/>
                <a:cs typeface="Times New Roman" panose="02020603050405020304" pitchFamily="18" charset="0"/>
              </a:rPr>
              <a:t>-Limitations</a:t>
            </a:r>
            <a:endParaRPr lang="en-IN" sz="2800"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Proposed </a:t>
            </a:r>
            <a:r>
              <a:rPr lang="en-IN" dirty="0" smtClean="0">
                <a:latin typeface="Times New Roman" panose="02020603050405020304" pitchFamily="18" charset="0"/>
                <a:cs typeface="Times New Roman" panose="02020603050405020304" pitchFamily="18" charset="0"/>
              </a:rPr>
              <a:t>solution</a:t>
            </a:r>
          </a:p>
          <a:p>
            <a:r>
              <a:rPr lang="en-IN" dirty="0" smtClean="0">
                <a:latin typeface="Times New Roman" panose="02020603050405020304" pitchFamily="18" charset="0"/>
                <a:cs typeface="Times New Roman" panose="02020603050405020304" pitchFamily="18" charset="0"/>
              </a:rPr>
              <a:t>Hardware &amp; Software requirements</a:t>
            </a:r>
          </a:p>
          <a:p>
            <a:r>
              <a:rPr lang="en-IN" dirty="0" smtClean="0">
                <a:latin typeface="Times New Roman" panose="02020603050405020304" pitchFamily="18" charset="0"/>
                <a:cs typeface="Times New Roman" panose="02020603050405020304" pitchFamily="18" charset="0"/>
              </a:rPr>
              <a:t>Architecture</a:t>
            </a:r>
          </a:p>
          <a:p>
            <a:r>
              <a:rPr lang="en-IN" dirty="0" smtClean="0">
                <a:latin typeface="Times New Roman" panose="02020603050405020304" pitchFamily="18" charset="0"/>
                <a:cs typeface="Times New Roman" panose="02020603050405020304" pitchFamily="18" charset="0"/>
              </a:rPr>
              <a:t>Modules</a:t>
            </a:r>
          </a:p>
          <a:p>
            <a:r>
              <a:rPr lang="en-IN" dirty="0" smtClean="0">
                <a:latin typeface="Times New Roman" panose="02020603050405020304" pitchFamily="18" charset="0"/>
                <a:cs typeface="Times New Roman" panose="02020603050405020304" pitchFamily="18" charset="0"/>
              </a:rPr>
              <a:t>Design     </a:t>
            </a:r>
          </a:p>
          <a:p>
            <a:pPr marL="452755" indent="-97155">
              <a:buNone/>
            </a:pPr>
            <a:r>
              <a:rPr lang="en-IN" sz="2700" dirty="0" smtClean="0">
                <a:latin typeface="Times New Roman" panose="02020603050405020304" pitchFamily="18" charset="0"/>
                <a:cs typeface="Times New Roman" panose="02020603050405020304" pitchFamily="18" charset="0"/>
              </a:rPr>
              <a:t>   - Class Diagram     </a:t>
            </a:r>
          </a:p>
          <a:p>
            <a:pPr marL="355600" indent="0">
              <a:buNone/>
            </a:pPr>
            <a:r>
              <a:rPr lang="en-IN" sz="2700" dirty="0" smtClean="0">
                <a:latin typeface="Times New Roman" panose="02020603050405020304" pitchFamily="18" charset="0"/>
                <a:cs typeface="Times New Roman" panose="02020603050405020304" pitchFamily="18" charset="0"/>
              </a:rPr>
              <a:t>   -Use Case Diagram    </a:t>
            </a:r>
          </a:p>
          <a:p>
            <a:pPr marL="355600" indent="0">
              <a:buNone/>
            </a:pPr>
            <a:r>
              <a:rPr lang="en-IN" sz="2700" dirty="0" smtClean="0">
                <a:latin typeface="Times New Roman" panose="02020603050405020304" pitchFamily="18" charset="0"/>
                <a:cs typeface="Times New Roman" panose="02020603050405020304" pitchFamily="18" charset="0"/>
              </a:rPr>
              <a:t>   -Sequence Diagram      </a:t>
            </a:r>
          </a:p>
          <a:p>
            <a:pPr marL="355600" indent="0">
              <a:buNone/>
            </a:pPr>
            <a:r>
              <a:rPr lang="en-IN" sz="2700" dirty="0" smtClean="0">
                <a:latin typeface="Times New Roman" panose="02020603050405020304" pitchFamily="18" charset="0"/>
                <a:cs typeface="Times New Roman" panose="02020603050405020304" pitchFamily="18" charset="0"/>
              </a:rPr>
              <a:t>   -Activity Diagram</a:t>
            </a:r>
          </a:p>
          <a:p>
            <a:pPr>
              <a:buNone/>
            </a:pPr>
            <a:r>
              <a:rPr lang="en-IN" dirty="0" smtClean="0">
                <a:latin typeface="Times New Roman" panose="02020603050405020304" pitchFamily="18" charset="0"/>
                <a:cs typeface="Times New Roman" panose="02020603050405020304" pitchFamily="18" charset="0"/>
              </a:rPr>
              <a:t>   Implementation </a:t>
            </a:r>
            <a:endParaRPr lang="en-IN" dirty="0" smtClean="0">
              <a:latin typeface="Times New Roman" panose="02020603050405020304" pitchFamily="18" charset="0"/>
              <a:cs typeface="Times New Roman" panose="02020603050405020304" pitchFamily="18" charset="0"/>
            </a:endParaRPr>
          </a:p>
          <a:p>
            <a:pPr marL="539750" indent="-87630">
              <a:buNone/>
            </a:pPr>
            <a:r>
              <a:rPr lang="en-IN" dirty="0" smtClean="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Algorithm Implementation and Pseudo Code </a:t>
            </a:r>
          </a:p>
          <a:p>
            <a:pPr marL="539750" indent="-87630">
              <a:buNone/>
            </a:pPr>
            <a:r>
              <a:rPr lang="en-IN" sz="2400" dirty="0" smtClean="0">
                <a:latin typeface="Times New Roman" panose="02020603050405020304" pitchFamily="18" charset="0"/>
                <a:cs typeface="Times New Roman" panose="02020603050405020304" pitchFamily="18" charset="0"/>
              </a:rPr>
              <a:t> </a:t>
            </a:r>
            <a:r>
              <a:rPr lang="en-IN" sz="2400" b="1" dirty="0" smtClean="0">
                <a:latin typeface="Times New Roman" panose="02020603050405020304" pitchFamily="18" charset="0"/>
                <a:cs typeface="Times New Roman" panose="02020603050405020304" pitchFamily="18" charset="0"/>
              </a:rPr>
              <a:t>  -</a:t>
            </a:r>
            <a:r>
              <a:rPr lang="en-IN" sz="2700" dirty="0" smtClean="0">
                <a:latin typeface="Times New Roman" panose="02020603050405020304" pitchFamily="18" charset="0"/>
                <a:cs typeface="Times New Roman" panose="02020603050405020304" pitchFamily="18" charset="0"/>
              </a:rPr>
              <a:t>Data Set Description and Analysis </a:t>
            </a:r>
            <a:r>
              <a:rPr lang="en-IN" sz="2700" dirty="0" smtClean="0">
                <a:latin typeface="Times New Roman" panose="02020603050405020304" pitchFamily="18" charset="0"/>
                <a:cs typeface="Times New Roman" panose="02020603050405020304" pitchFamily="18" charset="0"/>
              </a:rPr>
              <a:t>.</a:t>
            </a:r>
            <a:br>
              <a:rPr lang="en-IN" sz="2700" dirty="0" smtClean="0">
                <a:latin typeface="Times New Roman" panose="02020603050405020304" pitchFamily="18" charset="0"/>
                <a:cs typeface="Times New Roman" panose="02020603050405020304" pitchFamily="18" charset="0"/>
              </a:rPr>
            </a:br>
            <a:endParaRPr lang="en-IN" sz="2700" dirty="0" smtClean="0">
              <a:latin typeface="Times New Roman" panose="02020603050405020304" pitchFamily="18" charset="0"/>
              <a:cs typeface="Times New Roman" panose="02020603050405020304" pitchFamily="18" charset="0"/>
            </a:endParaRPr>
          </a:p>
          <a:p>
            <a:pPr marL="87313" indent="365125"/>
            <a:r>
              <a:rPr lang="en-IN" dirty="0" smtClean="0">
                <a:latin typeface="Times New Roman" panose="02020603050405020304" pitchFamily="18" charset="0"/>
                <a:cs typeface="Times New Roman" panose="02020603050405020304" pitchFamily="18" charset="0"/>
              </a:rPr>
              <a:t>Test Case</a:t>
            </a:r>
          </a:p>
          <a:p>
            <a:pPr marL="87313" indent="365125"/>
            <a:r>
              <a:rPr lang="en-IN" dirty="0" smtClean="0">
                <a:latin typeface="Times New Roman" panose="02020603050405020304" pitchFamily="18" charset="0"/>
                <a:cs typeface="Times New Roman" panose="02020603050405020304" pitchFamily="18" charset="0"/>
              </a:rPr>
              <a:t>Output </a:t>
            </a:r>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References</a:t>
            </a:r>
            <a:endParaRPr lang="en-IN" dirty="0">
              <a:latin typeface="Times New Roman" panose="02020603050405020304" pitchFamily="18" charset="0"/>
              <a:cs typeface="Times New Roman" panose="02020603050405020304" pitchFamily="18" charset="0"/>
            </a:endParaRPr>
          </a:p>
          <a:p>
            <a:pPr>
              <a:buNone/>
            </a:pP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Outputs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205340" y="1167069"/>
            <a:ext cx="10972800" cy="4525963"/>
          </a:xfrm>
        </p:spPr>
        <p:txBody>
          <a:bodyPr>
            <a:normAutofit/>
          </a:bodyPr>
          <a:lstStyle/>
          <a:p>
            <a:pPr>
              <a:buNone/>
            </a:pPr>
            <a:r>
              <a:rPr lang="en-IN" dirty="0" smtClean="0">
                <a:latin typeface="Times New Roman" pitchFamily="18" charset="0"/>
                <a:cs typeface="Times New Roman" pitchFamily="18" charset="0"/>
              </a:rPr>
              <a:t>Form page  </a:t>
            </a:r>
          </a:p>
          <a:p>
            <a:pPr>
              <a:buNone/>
            </a:pPr>
            <a:endParaRPr lang="en-US" sz="1500" dirty="0">
              <a:latin typeface="Times New Roman" pitchFamily="18" charset="0"/>
              <a:cs typeface="Times New Roman" pitchFamily="18" charset="0"/>
            </a:endParaRPr>
          </a:p>
        </p:txBody>
      </p:sp>
      <p:pic>
        <p:nvPicPr>
          <p:cNvPr id="7" name="Picture 6"/>
          <p:cNvPicPr/>
          <p:nvPr/>
        </p:nvPicPr>
        <p:blipFill>
          <a:blip r:embed="rId2" cstate="print"/>
          <a:srcRect/>
          <a:stretch>
            <a:fillRect/>
          </a:stretch>
        </p:blipFill>
        <p:spPr bwMode="auto">
          <a:xfrm>
            <a:off x="2345490" y="1238249"/>
            <a:ext cx="7876539" cy="4411779"/>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Outputs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None/>
            </a:pPr>
            <a:r>
              <a:rPr lang="en-IN" dirty="0" smtClean="0">
                <a:latin typeface="Times New Roman" pitchFamily="18" charset="0"/>
                <a:cs typeface="Times New Roman" pitchFamily="18" charset="0"/>
              </a:rPr>
              <a:t>Result page</a:t>
            </a:r>
          </a:p>
          <a:p>
            <a:pPr>
              <a:buNone/>
            </a:pPr>
            <a:endParaRPr lang="en-US" dirty="0"/>
          </a:p>
        </p:txBody>
      </p:sp>
      <p:pic>
        <p:nvPicPr>
          <p:cNvPr id="4" name="Picture 3"/>
          <p:cNvPicPr/>
          <p:nvPr/>
        </p:nvPicPr>
        <p:blipFill>
          <a:blip r:embed="rId2" cstate="print"/>
          <a:srcRect/>
          <a:stretch>
            <a:fillRect/>
          </a:stretch>
        </p:blipFill>
        <p:spPr bwMode="auto">
          <a:xfrm>
            <a:off x="3003184" y="1687067"/>
            <a:ext cx="6397387" cy="4927656"/>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830982" y="1580956"/>
            <a:ext cx="10209196" cy="4525963"/>
          </a:xfrm>
        </p:spPr>
        <p:txBody>
          <a:bodyPr>
            <a:normAutofit fontScale="92500" lnSpcReduction="10000"/>
          </a:bodyPr>
          <a:lstStyle/>
          <a:p>
            <a:pPr>
              <a:lnSpc>
                <a:spcPct val="100000"/>
              </a:lnSpc>
            </a:pPr>
            <a:endParaRPr lang="en-IN" sz="2100" dirty="0" smtClean="0">
              <a:latin typeface="Times New Roman" panose="02020603050405020304" pitchFamily="18" charset="0"/>
              <a:cs typeface="Times New Roman" panose="02020603050405020304" pitchFamily="18" charset="0"/>
            </a:endParaRPr>
          </a:p>
          <a:p>
            <a:pPr>
              <a:lnSpc>
                <a:spcPct val="100000"/>
              </a:lnSpc>
            </a:pPr>
            <a:r>
              <a:rPr lang="en-IN" sz="2100" b="1" dirty="0" smtClean="0">
                <a:latin typeface="Times New Roman" panose="02020603050405020304" pitchFamily="18" charset="0"/>
                <a:cs typeface="Times New Roman" panose="02020603050405020304" pitchFamily="18" charset="0"/>
              </a:rPr>
              <a:t>Smith, J., Zhao, L., et al.</a:t>
            </a:r>
            <a:r>
              <a:rPr lang="en-IN" sz="2100" dirty="0" smtClean="0">
                <a:latin typeface="Times New Roman" panose="02020603050405020304" pitchFamily="18" charset="0"/>
                <a:cs typeface="Times New Roman" panose="02020603050405020304" pitchFamily="18" charset="0"/>
              </a:rPr>
              <a:t> </a:t>
            </a:r>
            <a:r>
              <a:rPr lang="en-IN" sz="2100" i="1" dirty="0" smtClean="0">
                <a:latin typeface="Times New Roman" panose="02020603050405020304" pitchFamily="18" charset="0"/>
                <a:cs typeface="Times New Roman" panose="02020603050405020304" pitchFamily="18" charset="0"/>
              </a:rPr>
              <a:t>Personal Recommendation System for Improving Sleep Quality.</a:t>
            </a:r>
            <a:r>
              <a:rPr lang="en-IN" sz="2100" dirty="0" smtClean="0">
                <a:latin typeface="Times New Roman" panose="02020603050405020304" pitchFamily="18" charset="0"/>
                <a:cs typeface="Times New Roman" panose="02020603050405020304" pitchFamily="18" charset="0"/>
              </a:rPr>
              <a:t> IEEE Transactions on Biomedical Engineering.[2016]</a:t>
            </a:r>
          </a:p>
          <a:p>
            <a:pPr>
              <a:lnSpc>
                <a:spcPct val="100000"/>
              </a:lnSpc>
            </a:pPr>
            <a:endParaRPr lang="en-IN" sz="2100" dirty="0" smtClean="0">
              <a:latin typeface="Times New Roman" panose="02020603050405020304" pitchFamily="18" charset="0"/>
              <a:cs typeface="Times New Roman" panose="02020603050405020304" pitchFamily="18" charset="0"/>
            </a:endParaRPr>
          </a:p>
          <a:p>
            <a:r>
              <a:rPr lang="en-IN" sz="2100" b="1" dirty="0" smtClean="0">
                <a:latin typeface="Times New Roman" panose="02020603050405020304" pitchFamily="18" charset="0"/>
                <a:cs typeface="Times New Roman" panose="02020603050405020304" pitchFamily="18" charset="0"/>
              </a:rPr>
              <a:t>Johnson, B., Lee, R.</a:t>
            </a:r>
            <a:r>
              <a:rPr lang="en-IN" sz="2100" dirty="0" smtClean="0">
                <a:latin typeface="Times New Roman" panose="02020603050405020304" pitchFamily="18" charset="0"/>
                <a:cs typeface="Times New Roman" panose="02020603050405020304" pitchFamily="18" charset="0"/>
              </a:rPr>
              <a:t> </a:t>
            </a:r>
            <a:r>
              <a:rPr lang="en-IN" sz="2100" i="1" dirty="0" smtClean="0">
                <a:latin typeface="Times New Roman" panose="02020603050405020304" pitchFamily="18" charset="0"/>
                <a:cs typeface="Times New Roman" panose="02020603050405020304" pitchFamily="18" charset="0"/>
              </a:rPr>
              <a:t>Cybernetic Health: The Future of Personalized Wellness.</a:t>
            </a:r>
            <a:r>
              <a:rPr lang="en-IN" sz="2100" dirty="0" smtClean="0">
                <a:latin typeface="Times New Roman" panose="02020603050405020304" pitchFamily="18" charset="0"/>
                <a:cs typeface="Times New Roman" panose="02020603050405020304" pitchFamily="18" charset="0"/>
              </a:rPr>
              <a:t> Health Technology Journal.[2016]</a:t>
            </a:r>
          </a:p>
          <a:p>
            <a:pPr>
              <a:lnSpc>
                <a:spcPct val="100000"/>
              </a:lnSpc>
            </a:pPr>
            <a:endParaRPr lang="en-IN" sz="2100" dirty="0" smtClean="0">
              <a:latin typeface="Times New Roman" panose="02020603050405020304" pitchFamily="18" charset="0"/>
              <a:cs typeface="Times New Roman" panose="02020603050405020304" pitchFamily="18" charset="0"/>
            </a:endParaRPr>
          </a:p>
          <a:p>
            <a:pPr>
              <a:lnSpc>
                <a:spcPct val="100000"/>
              </a:lnSpc>
            </a:pPr>
            <a:r>
              <a:rPr lang="en-IN" sz="2100" b="1" dirty="0" smtClean="0">
                <a:latin typeface="Times New Roman" panose="02020603050405020304" pitchFamily="18" charset="0"/>
                <a:cs typeface="Times New Roman" panose="02020603050405020304" pitchFamily="18" charset="0"/>
              </a:rPr>
              <a:t>Lopez, M., Singh, K.</a:t>
            </a:r>
            <a:r>
              <a:rPr lang="en-IN" sz="2100" dirty="0" smtClean="0">
                <a:latin typeface="Times New Roman" panose="02020603050405020304" pitchFamily="18" charset="0"/>
                <a:cs typeface="Times New Roman" panose="02020603050405020304" pitchFamily="18" charset="0"/>
              </a:rPr>
              <a:t> </a:t>
            </a:r>
            <a:r>
              <a:rPr lang="en-IN" sz="2100" i="1" dirty="0" smtClean="0">
                <a:latin typeface="Times New Roman" panose="02020603050405020304" pitchFamily="18" charset="0"/>
                <a:cs typeface="Times New Roman" panose="02020603050405020304" pitchFamily="18" charset="0"/>
              </a:rPr>
              <a:t>Machine Learning Applications in Sleep Science: A Review.</a:t>
            </a:r>
            <a:r>
              <a:rPr lang="en-IN" sz="2100" dirty="0" smtClean="0">
                <a:latin typeface="Times New Roman" panose="02020603050405020304" pitchFamily="18" charset="0"/>
                <a:cs typeface="Times New Roman" panose="02020603050405020304" pitchFamily="18" charset="0"/>
              </a:rPr>
              <a:t> Sleep Medicine Reviews.[2013]</a:t>
            </a:r>
          </a:p>
          <a:p>
            <a:pPr>
              <a:lnSpc>
                <a:spcPct val="100000"/>
              </a:lnSpc>
            </a:pPr>
            <a:endParaRPr lang="en-IN" sz="2100" dirty="0" smtClean="0">
              <a:latin typeface="Times New Roman" panose="02020603050405020304" pitchFamily="18" charset="0"/>
              <a:cs typeface="Times New Roman" panose="02020603050405020304" pitchFamily="18" charset="0"/>
            </a:endParaRPr>
          </a:p>
          <a:p>
            <a:pPr>
              <a:lnSpc>
                <a:spcPct val="100000"/>
              </a:lnSpc>
            </a:pPr>
            <a:r>
              <a:rPr lang="en-IN" sz="2100" b="1" dirty="0" smtClean="0">
                <a:latin typeface="Times New Roman" panose="02020603050405020304" pitchFamily="18" charset="0"/>
                <a:cs typeface="Times New Roman" panose="02020603050405020304" pitchFamily="18" charset="0"/>
              </a:rPr>
              <a:t>Nguyen, D., Thomas, P.</a:t>
            </a:r>
            <a:r>
              <a:rPr lang="en-IN" sz="2100" dirty="0" smtClean="0">
                <a:latin typeface="Times New Roman" panose="02020603050405020304" pitchFamily="18" charset="0"/>
                <a:cs typeface="Times New Roman" panose="02020603050405020304" pitchFamily="18" charset="0"/>
              </a:rPr>
              <a:t> </a:t>
            </a:r>
            <a:r>
              <a:rPr lang="en-IN" sz="2100" i="1" dirty="0" smtClean="0">
                <a:latin typeface="Times New Roman" panose="02020603050405020304" pitchFamily="18" charset="0"/>
                <a:cs typeface="Times New Roman" panose="02020603050405020304" pitchFamily="18" charset="0"/>
              </a:rPr>
              <a:t>The Role of Psychosocial Factors in Sleep Quality.</a:t>
            </a:r>
            <a:r>
              <a:rPr lang="en-IN" sz="2100" dirty="0" smtClean="0">
                <a:latin typeface="Times New Roman" panose="02020603050405020304" pitchFamily="18" charset="0"/>
                <a:cs typeface="Times New Roman" panose="02020603050405020304" pitchFamily="18" charset="0"/>
              </a:rPr>
              <a:t> Journal of </a:t>
            </a:r>
            <a:r>
              <a:rPr lang="en-IN" sz="2100" dirty="0" err="1" smtClean="0">
                <a:latin typeface="Times New Roman" panose="02020603050405020304" pitchFamily="18" charset="0"/>
                <a:cs typeface="Times New Roman" panose="02020603050405020304" pitchFamily="18" charset="0"/>
              </a:rPr>
              <a:t>Behavioral</a:t>
            </a:r>
            <a:r>
              <a:rPr lang="en-IN" sz="2100" dirty="0" smtClean="0">
                <a:latin typeface="Times New Roman" panose="02020603050405020304" pitchFamily="18" charset="0"/>
                <a:cs typeface="Times New Roman" panose="02020603050405020304" pitchFamily="18" charset="0"/>
              </a:rPr>
              <a:t> Medicine.[2018]</a:t>
            </a:r>
          </a:p>
          <a:p>
            <a:pPr>
              <a:lnSpc>
                <a:spcPct val="100000"/>
              </a:lnSpc>
            </a:pPr>
            <a:endParaRPr lang="en-IN" sz="2100" dirty="0" smtClean="0">
              <a:latin typeface="Times New Roman" panose="02020603050405020304" pitchFamily="18" charset="0"/>
              <a:cs typeface="Times New Roman" panose="02020603050405020304" pitchFamily="18" charset="0"/>
            </a:endParaRPr>
          </a:p>
          <a:p>
            <a:pPr>
              <a:lnSpc>
                <a:spcPct val="100000"/>
              </a:lnSpc>
            </a:pPr>
            <a:r>
              <a:rPr lang="en-IN" sz="2100" b="1" dirty="0" smtClean="0">
                <a:latin typeface="Times New Roman" panose="02020603050405020304" pitchFamily="18" charset="0"/>
                <a:cs typeface="Times New Roman" panose="02020603050405020304" pitchFamily="18" charset="0"/>
              </a:rPr>
              <a:t>Chen, L., Robinson, T.</a:t>
            </a:r>
            <a:r>
              <a:rPr lang="en-IN" sz="2100" dirty="0" smtClean="0">
                <a:latin typeface="Times New Roman" panose="02020603050405020304" pitchFamily="18" charset="0"/>
                <a:cs typeface="Times New Roman" panose="02020603050405020304" pitchFamily="18" charset="0"/>
              </a:rPr>
              <a:t> </a:t>
            </a:r>
            <a:r>
              <a:rPr lang="en-IN" sz="2100" i="1" dirty="0" smtClean="0">
                <a:latin typeface="Times New Roman" panose="02020603050405020304" pitchFamily="18" charset="0"/>
                <a:cs typeface="Times New Roman" panose="02020603050405020304" pitchFamily="18" charset="0"/>
              </a:rPr>
              <a:t>Big Data in Healthcare: Enhancing Personalized Medicine.</a:t>
            </a:r>
            <a:r>
              <a:rPr lang="en-IN" sz="2100" dirty="0" smtClean="0">
                <a:latin typeface="Times New Roman" panose="02020603050405020304" pitchFamily="18" charset="0"/>
                <a:cs typeface="Times New Roman" panose="02020603050405020304" pitchFamily="18" charset="0"/>
              </a:rPr>
              <a:t> International Journal of Medical Informatics.[2018]</a:t>
            </a:r>
          </a:p>
          <a:p>
            <a:pPr marL="514350" indent="-514350">
              <a:buNone/>
            </a:pPr>
            <a:endParaRPr lang="en-IN"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bg1"/>
                </a:solidFill>
              </a:rPr>
              <a:t>.</a:t>
            </a:r>
            <a:endParaRPr lang="en-US" dirty="0">
              <a:solidFill>
                <a:schemeClr val="bg1"/>
              </a:solidFill>
            </a:endParaRPr>
          </a:p>
        </p:txBody>
      </p:sp>
      <p:sp>
        <p:nvSpPr>
          <p:cNvPr id="3" name="Content Placeholder 2"/>
          <p:cNvSpPr>
            <a:spLocks noGrp="1"/>
          </p:cNvSpPr>
          <p:nvPr>
            <p:ph idx="1"/>
          </p:nvPr>
        </p:nvSpPr>
        <p:spPr>
          <a:xfrm>
            <a:off x="1278292" y="1875453"/>
            <a:ext cx="9464351" cy="2851124"/>
          </a:xfrm>
        </p:spPr>
        <p:txBody>
          <a:bodyPr>
            <a:normAutofit/>
          </a:bodyPr>
          <a:lstStyle/>
          <a:p>
            <a:pPr algn="ctr">
              <a:buNone/>
            </a:pPr>
            <a:r>
              <a:rPr lang="en-IN" sz="8800" dirty="0">
                <a:latin typeface="Times New Roman" panose="02020603050405020304" pitchFamily="18" charset="0"/>
                <a:cs typeface="Times New Roman" panose="02020603050405020304" pitchFamily="18" charset="0"/>
              </a:rPr>
              <a:t>Thank </a:t>
            </a:r>
            <a:r>
              <a:rPr lang="en-IN" sz="8800" dirty="0" smtClean="0">
                <a:latin typeface="Times New Roman" panose="02020603050405020304" pitchFamily="18" charset="0"/>
                <a:cs typeface="Times New Roman" panose="02020603050405020304" pitchFamily="18" charset="0"/>
              </a:rPr>
              <a:t>you</a:t>
            </a:r>
            <a:r>
              <a:rPr lang="en-US" sz="8800" dirty="0" smtClean="0">
                <a:latin typeface="Times New Roman" panose="02020603050405020304" pitchFamily="18" charset="0"/>
                <a:cs typeface="Times New Roman" panose="02020603050405020304" pitchFamily="18" charset="0"/>
              </a:rPr>
              <a:t>!</a:t>
            </a:r>
            <a:endParaRPr lang="en-IN" sz="8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075" y="226142"/>
            <a:ext cx="9601200" cy="914400"/>
          </a:xfrm>
        </p:spPr>
        <p:txBody>
          <a:bodyPr>
            <a:normAutofit/>
          </a:bodyPr>
          <a:lstStyle/>
          <a:p>
            <a:r>
              <a:rPr lang="en-IN" sz="3600" dirty="0" smtClean="0">
                <a:latin typeface="Times New Roman" panose="02020603050405020304" pitchFamily="18" charset="0"/>
                <a:cs typeface="Times New Roman" panose="02020603050405020304" pitchFamily="18" charset="0"/>
              </a:rPr>
              <a:t>ABSTRACT</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63803" y="1209254"/>
            <a:ext cx="11101366" cy="5427407"/>
          </a:xfrm>
        </p:spPr>
        <p:txBody>
          <a:bodyPr>
            <a:normAutofit lnSpcReduction="10000"/>
          </a:bodyPr>
          <a:lstStyle/>
          <a:p>
            <a:pPr marL="0" indent="0">
              <a:lnSpc>
                <a:spcPct val="120000"/>
              </a:lnSpc>
              <a:buNone/>
            </a:pPr>
            <a:r>
              <a:rPr lang="en-US" sz="2000" b="1" dirty="0">
                <a:latin typeface="Times New Roman" panose="02020603050405020304" pitchFamily="18" charset="0"/>
                <a:cs typeface="Times New Roman" panose="02020603050405020304" pitchFamily="18" charset="0"/>
              </a:rPr>
              <a:t>The Problem:</a:t>
            </a:r>
          </a:p>
          <a:p>
            <a:pPr marL="0" indent="0" algn="just">
              <a:lnSpc>
                <a:spcPct val="120000"/>
              </a:lnSpc>
              <a:spcBef>
                <a:spcPts val="0"/>
              </a:spcBef>
              <a:buNone/>
            </a:pPr>
            <a:r>
              <a:rPr lang="en-US" sz="1900" dirty="0" smtClean="0">
                <a:latin typeface="Times New Roman" panose="02020603050405020304" pitchFamily="18" charset="0"/>
                <a:cs typeface="Times New Roman" panose="02020603050405020304" pitchFamily="18" charset="0"/>
              </a:rPr>
              <a:t>Millions </a:t>
            </a:r>
            <a:r>
              <a:rPr lang="en-US" sz="1900" dirty="0">
                <a:latin typeface="Times New Roman" panose="02020603050405020304" pitchFamily="18" charset="0"/>
                <a:cs typeface="Times New Roman" panose="02020603050405020304" pitchFamily="18" charset="0"/>
              </a:rPr>
              <a:t>struggle with irregular sleep, insomnia, and poor habits leading to </a:t>
            </a:r>
            <a:endParaRPr lang="en-US" sz="1900" dirty="0" smtClean="0">
              <a:latin typeface="Times New Roman" panose="02020603050405020304" pitchFamily="18" charset="0"/>
              <a:cs typeface="Times New Roman" panose="02020603050405020304" pitchFamily="18" charset="0"/>
            </a:endParaRPr>
          </a:p>
          <a:p>
            <a:pPr marL="0" indent="0" algn="just">
              <a:lnSpc>
                <a:spcPct val="120000"/>
              </a:lnSpc>
              <a:spcBef>
                <a:spcPts val="0"/>
              </a:spcBef>
              <a:buNone/>
            </a:pPr>
            <a:r>
              <a:rPr lang="en-US" sz="1900" dirty="0" smtClean="0">
                <a:latin typeface="Times New Roman" panose="02020603050405020304" pitchFamily="18" charset="0"/>
                <a:cs typeface="Times New Roman" panose="02020603050405020304" pitchFamily="18" charset="0"/>
              </a:rPr>
              <a:t>weakened  immunity</a:t>
            </a:r>
            <a:r>
              <a:rPr lang="en-US" sz="1900" dirty="0">
                <a:latin typeface="Times New Roman" panose="02020603050405020304" pitchFamily="18" charset="0"/>
                <a:cs typeface="Times New Roman" panose="02020603050405020304" pitchFamily="18" charset="0"/>
              </a:rPr>
              <a:t>, </a:t>
            </a:r>
            <a:r>
              <a:rPr lang="en-US" sz="1900" dirty="0" smtClean="0">
                <a:latin typeface="Times New Roman" panose="02020603050405020304" pitchFamily="18" charset="0"/>
                <a:cs typeface="Times New Roman" panose="02020603050405020304" pitchFamily="18" charset="0"/>
              </a:rPr>
              <a:t>cognitive decline</a:t>
            </a:r>
            <a:r>
              <a:rPr lang="en-US" sz="1900" dirty="0">
                <a:latin typeface="Times New Roman" panose="02020603050405020304" pitchFamily="18" charset="0"/>
                <a:cs typeface="Times New Roman" panose="02020603050405020304" pitchFamily="18" charset="0"/>
              </a:rPr>
              <a:t>, and health risks</a:t>
            </a:r>
            <a:r>
              <a:rPr lang="en-US" sz="1900" dirty="0" smtClean="0">
                <a:latin typeface="Times New Roman" panose="02020603050405020304" pitchFamily="18" charset="0"/>
                <a:cs typeface="Times New Roman" panose="02020603050405020304" pitchFamily="18" charset="0"/>
              </a:rPr>
              <a:t>.</a:t>
            </a:r>
          </a:p>
          <a:p>
            <a:pPr marL="0" indent="0" algn="just">
              <a:lnSpc>
                <a:spcPct val="120000"/>
              </a:lnSpc>
              <a:spcBef>
                <a:spcPts val="0"/>
              </a:spcBef>
              <a:buNone/>
            </a:pPr>
            <a:endParaRPr lang="en-US" sz="1900" dirty="0">
              <a:latin typeface="Times New Roman" panose="02020603050405020304" pitchFamily="18" charset="0"/>
              <a:cs typeface="Times New Roman" panose="02020603050405020304" pitchFamily="18" charset="0"/>
            </a:endParaRPr>
          </a:p>
          <a:p>
            <a:pPr marL="0" indent="0" algn="just">
              <a:lnSpc>
                <a:spcPct val="120000"/>
              </a:lnSpc>
              <a:buNone/>
            </a:pPr>
            <a:r>
              <a:rPr lang="en-US" sz="2000" b="1" dirty="0">
                <a:latin typeface="Times New Roman" panose="02020603050405020304" pitchFamily="18" charset="0"/>
                <a:ea typeface="Calibri Light" panose="020F0302020204030204" pitchFamily="34" charset="0"/>
                <a:cs typeface="Times New Roman" panose="02020603050405020304" pitchFamily="18" charset="0"/>
              </a:rPr>
              <a:t>The solution: </a:t>
            </a:r>
          </a:p>
          <a:p>
            <a:r>
              <a:rPr lang="en-US" sz="1900" b="1" dirty="0" smtClean="0">
                <a:latin typeface="Times New Roman" panose="02020603050405020304" pitchFamily="18" charset="0"/>
                <a:cs typeface="Times New Roman" panose="02020603050405020304" pitchFamily="18" charset="0"/>
              </a:rPr>
              <a:t>Dream-wave</a:t>
            </a:r>
            <a:r>
              <a:rPr lang="en-US" sz="1900" dirty="0" smtClean="0">
                <a:latin typeface="Times New Roman" panose="02020603050405020304" pitchFamily="18" charset="0"/>
                <a:cs typeface="Times New Roman" panose="02020603050405020304" pitchFamily="18" charset="0"/>
              </a:rPr>
              <a:t> is an AI-powered recommendation system for rebalancing circadian rhythms and improving sleep wellness. Unlike traditional biofeedback-based systems, it relies on </a:t>
            </a:r>
            <a:r>
              <a:rPr lang="en-US" sz="1900" b="1" dirty="0" smtClean="0">
                <a:latin typeface="Times New Roman" panose="02020603050405020304" pitchFamily="18" charset="0"/>
                <a:cs typeface="Times New Roman" panose="02020603050405020304" pitchFamily="18" charset="0"/>
              </a:rPr>
              <a:t>user-provided inputs</a:t>
            </a:r>
          </a:p>
          <a:p>
            <a:endParaRPr lang="en-US" sz="1900" dirty="0" smtClean="0">
              <a:latin typeface="Times New Roman" panose="02020603050405020304" pitchFamily="18" charset="0"/>
              <a:cs typeface="Times New Roman" panose="02020603050405020304" pitchFamily="18" charset="0"/>
            </a:endParaRPr>
          </a:p>
          <a:p>
            <a:r>
              <a:rPr lang="en-US" sz="1900" dirty="0" smtClean="0">
                <a:latin typeface="Times New Roman" panose="02020603050405020304" pitchFamily="18" charset="0"/>
                <a:cs typeface="Times New Roman" panose="02020603050405020304" pitchFamily="18" charset="0"/>
              </a:rPr>
              <a:t>The system </a:t>
            </a:r>
            <a:r>
              <a:rPr lang="en-US" sz="1900" b="1" dirty="0" smtClean="0">
                <a:latin typeface="Times New Roman" panose="02020603050405020304" pitchFamily="18" charset="0"/>
                <a:cs typeface="Times New Roman" panose="02020603050405020304" pitchFamily="18" charset="0"/>
              </a:rPr>
              <a:t>processes these inputs</a:t>
            </a:r>
            <a:r>
              <a:rPr lang="en-US" sz="1900" dirty="0" smtClean="0">
                <a:latin typeface="Times New Roman" panose="02020603050405020304" pitchFamily="18" charset="0"/>
                <a:cs typeface="Times New Roman" panose="02020603050405020304" pitchFamily="18" charset="0"/>
              </a:rPr>
              <a:t> to provide personalized suggestions, such as:</a:t>
            </a:r>
          </a:p>
          <a:p>
            <a:pPr marL="722630" lvl="1" indent="-355600"/>
            <a:r>
              <a:rPr lang="en-US" sz="1900" dirty="0" smtClean="0">
                <a:latin typeface="Times New Roman" panose="02020603050405020304" pitchFamily="18" charset="0"/>
                <a:cs typeface="Times New Roman" panose="02020603050405020304" pitchFamily="18" charset="0"/>
              </a:rPr>
              <a:t>Dietary changes</a:t>
            </a:r>
          </a:p>
          <a:p>
            <a:pPr marL="722630" lvl="1" indent="-355600"/>
            <a:r>
              <a:rPr lang="en-US" sz="1900" dirty="0" smtClean="0">
                <a:latin typeface="Times New Roman" panose="02020603050405020304" pitchFamily="18" charset="0"/>
                <a:cs typeface="Times New Roman" panose="02020603050405020304" pitchFamily="18" charset="0"/>
              </a:rPr>
              <a:t>Meditation</a:t>
            </a:r>
          </a:p>
          <a:p>
            <a:pPr marL="722630" lvl="1" indent="-355600"/>
            <a:r>
              <a:rPr lang="en-US" sz="1900" dirty="0" smtClean="0">
                <a:latin typeface="Times New Roman" panose="02020603050405020304" pitchFamily="18" charset="0"/>
                <a:cs typeface="Times New Roman" panose="02020603050405020304" pitchFamily="18" charset="0"/>
              </a:rPr>
              <a:t>Stress management techniques</a:t>
            </a:r>
          </a:p>
          <a:p>
            <a:pPr marL="722630" lvl="1" indent="-355600"/>
            <a:r>
              <a:rPr lang="en-US" sz="1900" dirty="0" smtClean="0">
                <a:latin typeface="Times New Roman" panose="02020603050405020304" pitchFamily="18" charset="0"/>
                <a:cs typeface="Times New Roman" panose="02020603050405020304" pitchFamily="18" charset="0"/>
              </a:rPr>
              <a:t>Screen time reduction strategies</a:t>
            </a:r>
          </a:p>
          <a:p>
            <a:endParaRPr lang="en-US" sz="1900" b="1" dirty="0" smtClean="0">
              <a:latin typeface="Times New Roman" panose="02020603050405020304" pitchFamily="18" charset="0"/>
              <a:cs typeface="Times New Roman" panose="02020603050405020304" pitchFamily="18" charset="0"/>
            </a:endParaRPr>
          </a:p>
          <a:p>
            <a:r>
              <a:rPr lang="en-US" sz="1900" b="1" dirty="0" smtClean="0">
                <a:latin typeface="Times New Roman" panose="02020603050405020304" pitchFamily="18" charset="0"/>
                <a:cs typeface="Times New Roman" panose="02020603050405020304" pitchFamily="18" charset="0"/>
              </a:rPr>
              <a:t>Integrates cybernetic health principles</a:t>
            </a:r>
            <a:r>
              <a:rPr lang="en-US" sz="1900" dirty="0" smtClean="0">
                <a:latin typeface="Times New Roman" panose="02020603050405020304" pitchFamily="18" charset="0"/>
                <a:cs typeface="Times New Roman" panose="02020603050405020304" pitchFamily="18" charset="0"/>
              </a:rPr>
              <a:t> to adapt to individual habits .  Promotes </a:t>
            </a:r>
            <a:r>
              <a:rPr lang="en-US" sz="1900" b="1" dirty="0" smtClean="0">
                <a:latin typeface="Times New Roman" panose="02020603050405020304" pitchFamily="18" charset="0"/>
                <a:cs typeface="Times New Roman" panose="02020603050405020304" pitchFamily="18" charset="0"/>
              </a:rPr>
              <a:t>holistic well-being</a:t>
            </a:r>
            <a:r>
              <a:rPr lang="en-US" sz="1900" dirty="0" smtClean="0">
                <a:latin typeface="Times New Roman" panose="02020603050405020304" pitchFamily="18" charset="0"/>
                <a:cs typeface="Times New Roman" panose="02020603050405020304" pitchFamily="18" charset="0"/>
              </a:rPr>
              <a:t> and </a:t>
            </a:r>
            <a:r>
              <a:rPr lang="en-US" sz="1900" b="1" dirty="0" smtClean="0">
                <a:latin typeface="Times New Roman" panose="02020603050405020304" pitchFamily="18" charset="0"/>
                <a:cs typeface="Times New Roman" panose="02020603050405020304" pitchFamily="18" charset="0"/>
              </a:rPr>
              <a:t>sustainable sleep patterns</a:t>
            </a:r>
            <a:r>
              <a:rPr lang="en-US" sz="1900" dirty="0" smtClean="0">
                <a:latin typeface="Times New Roman" panose="02020603050405020304" pitchFamily="18" charset="0"/>
                <a:cs typeface="Times New Roman" panose="02020603050405020304" pitchFamily="18" charset="0"/>
              </a:rPr>
              <a:t>.</a:t>
            </a:r>
            <a:endParaRPr lang="en-US" sz="1900" dirty="0">
              <a:latin typeface="Times New Roman" panose="02020603050405020304" pitchFamily="18" charset="0"/>
              <a:cs typeface="Times New Roman" panose="02020603050405020304" pitchFamily="18" charset="0"/>
            </a:endParaRPr>
          </a:p>
          <a:p>
            <a:pPr marL="0" indent="0">
              <a:lnSpc>
                <a:spcPct val="120000"/>
              </a:lnSpc>
              <a:buNone/>
            </a:pPr>
            <a:endParaRPr lang="en-IN" dirty="0">
              <a:latin typeface="Times New Roman" panose="02020603050405020304" pitchFamily="18" charset="0"/>
              <a:ea typeface="Calibri Light" panose="020F0302020204030204" pitchFamily="34" charset="0"/>
              <a:cs typeface="Times New Roman" panose="02020603050405020304" pitchFamily="18" charset="0"/>
            </a:endParaRPr>
          </a:p>
        </p:txBody>
      </p:sp>
      <p:pic>
        <p:nvPicPr>
          <p:cNvPr id="2053" name="Picture 5"/>
          <p:cNvPicPr>
            <a:picLocks noChangeAspect="1" noChangeArrowheads="1"/>
          </p:cNvPicPr>
          <p:nvPr/>
        </p:nvPicPr>
        <p:blipFill>
          <a:blip r:embed="rId2"/>
          <a:srcRect/>
          <a:stretch>
            <a:fillRect/>
          </a:stretch>
        </p:blipFill>
        <p:spPr bwMode="auto">
          <a:xfrm>
            <a:off x="8614611" y="972151"/>
            <a:ext cx="2603566" cy="1891479"/>
          </a:xfrm>
          <a:prstGeom prst="ellipse">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latin typeface="Times New Roman" panose="02020603050405020304" pitchFamily="18" charset="0"/>
                <a:cs typeface="Times New Roman" panose="02020603050405020304" pitchFamily="18" charset="0"/>
              </a:rPr>
              <a:t>LITERATURE SURVEY</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1600" b="1" dirty="0" smtClean="0">
                <a:latin typeface="Times New Roman" panose="02020603050405020304" pitchFamily="18" charset="0"/>
                <a:cs typeface="Times New Roman" panose="02020603050405020304" pitchFamily="18" charset="0"/>
              </a:rPr>
              <a:t>TITLE:</a:t>
            </a:r>
            <a:r>
              <a:rPr lang="en-US" sz="1600" dirty="0" smtClean="0">
                <a:latin typeface="Times New Roman" panose="02020603050405020304" pitchFamily="18" charset="0"/>
                <a:cs typeface="Times New Roman" panose="02020603050405020304" pitchFamily="18" charset="0"/>
              </a:rPr>
              <a:t> Monitoring and Improving Personalized Sleep Quality from Long-Term </a:t>
            </a:r>
            <a:r>
              <a:rPr lang="en-US" sz="1600" dirty="0" err="1" smtClean="0">
                <a:latin typeface="Times New Roman" panose="02020603050405020304" pitchFamily="18" charset="0"/>
                <a:cs typeface="Times New Roman" panose="02020603050405020304" pitchFamily="18" charset="0"/>
              </a:rPr>
              <a:t>Lifelogs</a:t>
            </a:r>
            <a:r>
              <a:rPr lang="en-US" sz="1600" dirty="0" smtClean="0">
                <a:latin typeface="Times New Roman" panose="02020603050405020304" pitchFamily="18" charset="0"/>
                <a:cs typeface="Times New Roman" panose="02020603050405020304" pitchFamily="18" charset="0"/>
              </a:rPr>
              <a:t/>
            </a:r>
            <a:br>
              <a:rPr lang="en-US" sz="1600" dirty="0" smtClean="0">
                <a:latin typeface="Times New Roman" panose="02020603050405020304" pitchFamily="18" charset="0"/>
                <a:cs typeface="Times New Roman" panose="02020603050405020304" pitchFamily="18" charset="0"/>
              </a:rPr>
            </a:br>
            <a:r>
              <a:rPr lang="en-US" sz="1600" b="1" dirty="0" smtClean="0">
                <a:latin typeface="Times New Roman" panose="02020603050405020304" pitchFamily="18" charset="0"/>
                <a:cs typeface="Times New Roman" panose="02020603050405020304" pitchFamily="18" charset="0"/>
              </a:rPr>
              <a:t>YEAR:</a:t>
            </a:r>
            <a:r>
              <a:rPr lang="en-US" sz="1600" dirty="0" smtClean="0">
                <a:latin typeface="Times New Roman" panose="02020603050405020304" pitchFamily="18" charset="0"/>
                <a:cs typeface="Times New Roman" panose="02020603050405020304" pitchFamily="18" charset="0"/>
              </a:rPr>
              <a:t> 2022</a:t>
            </a:r>
            <a:br>
              <a:rPr lang="en-US" sz="1600" dirty="0" smtClean="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 Uses wearable and </a:t>
            </a:r>
            <a:r>
              <a:rPr lang="en-US" sz="1600" dirty="0" err="1" smtClean="0">
                <a:latin typeface="Times New Roman" panose="02020603050405020304" pitchFamily="18" charset="0"/>
                <a:cs typeface="Times New Roman" panose="02020603050405020304" pitchFamily="18" charset="0"/>
              </a:rPr>
              <a:t>IoT</a:t>
            </a:r>
            <a:r>
              <a:rPr lang="en-US" sz="1600" dirty="0" smtClean="0">
                <a:latin typeface="Times New Roman" panose="02020603050405020304" pitchFamily="18" charset="0"/>
                <a:cs typeface="Times New Roman" panose="02020603050405020304" pitchFamily="18" charset="0"/>
              </a:rPr>
              <a:t> sensor data to </a:t>
            </a:r>
            <a:r>
              <a:rPr lang="en-US" sz="1600" b="1" dirty="0" smtClean="0">
                <a:latin typeface="Times New Roman" panose="02020603050405020304" pitchFamily="18" charset="0"/>
                <a:cs typeface="Times New Roman" panose="02020603050405020304" pitchFamily="18" charset="0"/>
              </a:rPr>
              <a:t>predict</a:t>
            </a:r>
            <a:r>
              <a:rPr lang="en-US" sz="1600" dirty="0" smtClean="0">
                <a:latin typeface="Times New Roman" panose="02020603050405020304" pitchFamily="18" charset="0"/>
                <a:cs typeface="Times New Roman" panose="02020603050405020304" pitchFamily="18" charset="0"/>
              </a:rPr>
              <a:t> sleep quality before bedtime and provide personalized </a:t>
            </a:r>
            <a:r>
              <a:rPr lang="en-US" sz="1600" dirty="0" smtClean="0">
                <a:latin typeface="Times New Roman" panose="02020603050405020304" pitchFamily="18" charset="0"/>
                <a:cs typeface="Times New Roman" panose="02020603050405020304" pitchFamily="18" charset="0"/>
              </a:rPr>
              <a:t>tips </a:t>
            </a:r>
            <a:r>
              <a:rPr lang="en-US" sz="1600" dirty="0" smtClean="0">
                <a:latin typeface="Times New Roman" panose="02020603050405020304" pitchFamily="18" charset="0"/>
                <a:cs typeface="Times New Roman" panose="02020603050405020304" pitchFamily="18" charset="0"/>
              </a:rPr>
              <a:t>using the </a:t>
            </a:r>
            <a:r>
              <a:rPr lang="en-US" sz="1600" dirty="0" err="1" smtClean="0">
                <a:latin typeface="Times New Roman" panose="02020603050405020304" pitchFamily="18" charset="0"/>
                <a:cs typeface="Times New Roman" panose="02020603050405020304" pitchFamily="18" charset="0"/>
              </a:rPr>
              <a:t>PerSQ</a:t>
            </a:r>
            <a:r>
              <a:rPr lang="en-US" sz="1600" dirty="0" smtClean="0">
                <a:latin typeface="Times New Roman" panose="02020603050405020304" pitchFamily="18" charset="0"/>
                <a:cs typeface="Times New Roman" panose="02020603050405020304" pitchFamily="18" charset="0"/>
              </a:rPr>
              <a:t> deep-learning model.</a:t>
            </a:r>
          </a:p>
          <a:p>
            <a:endParaRPr lang="en-US" sz="1600" dirty="0" smtClean="0">
              <a:latin typeface="Times New Roman" panose="02020603050405020304" pitchFamily="18" charset="0"/>
              <a:cs typeface="Times New Roman" panose="02020603050405020304" pitchFamily="18" charset="0"/>
            </a:endParaRPr>
          </a:p>
          <a:p>
            <a:pPr>
              <a:buNone/>
            </a:pPr>
            <a:r>
              <a:rPr lang="en-IN" sz="1600" dirty="0" smtClean="0">
                <a:latin typeface="Times New Roman" panose="02020603050405020304" pitchFamily="18" charset="0"/>
                <a:cs typeface="Times New Roman" panose="02020603050405020304" pitchFamily="18" charset="0"/>
              </a:rPr>
              <a:t>      </a:t>
            </a:r>
          </a:p>
          <a:p>
            <a:r>
              <a:rPr lang="en-IN" sz="1600" b="1" dirty="0" smtClean="0">
                <a:latin typeface="Times New Roman" panose="02020603050405020304" pitchFamily="18" charset="0"/>
                <a:cs typeface="Times New Roman" panose="02020603050405020304" pitchFamily="18" charset="0"/>
              </a:rPr>
              <a:t> </a:t>
            </a:r>
            <a:r>
              <a:rPr lang="en-US" sz="1600" b="1" dirty="0" smtClean="0">
                <a:latin typeface="Times New Roman" panose="02020603050405020304" pitchFamily="18" charset="0"/>
                <a:cs typeface="Times New Roman" panose="02020603050405020304" pitchFamily="18" charset="0"/>
              </a:rPr>
              <a:t>TITLE:</a:t>
            </a:r>
            <a:r>
              <a:rPr lang="en-US" sz="1600" dirty="0" smtClean="0">
                <a:latin typeface="Times New Roman" panose="02020603050405020304" pitchFamily="18" charset="0"/>
                <a:cs typeface="Times New Roman" panose="02020603050405020304" pitchFamily="18" charset="0"/>
              </a:rPr>
              <a:t> A Personalized Adaptive Algorithm for Sleep Quality Prediction using Physiological and Environmental Sensing Data</a:t>
            </a:r>
            <a:br>
              <a:rPr lang="en-US" sz="1600" dirty="0" smtClean="0">
                <a:latin typeface="Times New Roman" panose="02020603050405020304" pitchFamily="18" charset="0"/>
                <a:cs typeface="Times New Roman" panose="02020603050405020304" pitchFamily="18" charset="0"/>
              </a:rPr>
            </a:br>
            <a:r>
              <a:rPr lang="en-US" sz="1600" b="1" dirty="0" smtClean="0">
                <a:latin typeface="Times New Roman" panose="02020603050405020304" pitchFamily="18" charset="0"/>
                <a:cs typeface="Times New Roman" panose="02020603050405020304" pitchFamily="18" charset="0"/>
              </a:rPr>
              <a:t>YEAR:</a:t>
            </a:r>
            <a:r>
              <a:rPr lang="en-US" sz="1600" dirty="0" smtClean="0">
                <a:latin typeface="Times New Roman" panose="02020603050405020304" pitchFamily="18" charset="0"/>
                <a:cs typeface="Times New Roman" panose="02020603050405020304" pitchFamily="18" charset="0"/>
              </a:rPr>
              <a:t> 2021</a:t>
            </a:r>
            <a:br>
              <a:rPr lang="en-US" sz="1600" dirty="0" smtClean="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Proposes an </a:t>
            </a:r>
            <a:r>
              <a:rPr lang="en-US" sz="1600" b="1" dirty="0" smtClean="0">
                <a:latin typeface="Times New Roman" panose="02020603050405020304" pitchFamily="18" charset="0"/>
                <a:cs typeface="Times New Roman" panose="02020603050405020304" pitchFamily="18" charset="0"/>
              </a:rPr>
              <a:t>adaptive ensemble learning algorithm</a:t>
            </a:r>
            <a:r>
              <a:rPr lang="en-US" sz="1600" dirty="0" smtClean="0">
                <a:latin typeface="Times New Roman" panose="02020603050405020304" pitchFamily="18" charset="0"/>
                <a:cs typeface="Times New Roman" panose="02020603050405020304" pitchFamily="18" charset="0"/>
              </a:rPr>
              <a:t> that updates daily to improve sleep efficiency predictions using both global and personal data.</a:t>
            </a:r>
          </a:p>
          <a:p>
            <a:endParaRPr lang="en-US" sz="1600" dirty="0" smtClean="0">
              <a:latin typeface="Times New Roman" panose="02020603050405020304" pitchFamily="18" charset="0"/>
              <a:cs typeface="Times New Roman" panose="02020603050405020304" pitchFamily="18" charset="0"/>
            </a:endParaRPr>
          </a:p>
          <a:p>
            <a:endParaRPr lang="en-IN" sz="1600" dirty="0" smtClean="0">
              <a:latin typeface="Times New Roman" panose="02020603050405020304" pitchFamily="18" charset="0"/>
              <a:cs typeface="Times New Roman" panose="02020603050405020304" pitchFamily="18" charset="0"/>
            </a:endParaRPr>
          </a:p>
          <a:p>
            <a:r>
              <a:rPr lang="en-US" sz="1600" b="1" dirty="0" smtClean="0">
                <a:latin typeface="Times New Roman" panose="02020603050405020304" pitchFamily="18" charset="0"/>
                <a:cs typeface="Times New Roman" panose="02020603050405020304" pitchFamily="18" charset="0"/>
              </a:rPr>
              <a:t>TITLE:</a:t>
            </a:r>
            <a:r>
              <a:rPr lang="en-US" sz="1600" dirty="0" smtClean="0">
                <a:latin typeface="Times New Roman" panose="02020603050405020304" pitchFamily="18" charset="0"/>
                <a:cs typeface="Times New Roman" panose="02020603050405020304" pitchFamily="18" charset="0"/>
              </a:rPr>
              <a:t> AI Empowered Virtual Reality Integrated Systems for Sleep Stage Classification and Quality Enhancement</a:t>
            </a:r>
            <a:br>
              <a:rPr lang="en-US" sz="1600" dirty="0" smtClean="0">
                <a:latin typeface="Times New Roman" panose="02020603050405020304" pitchFamily="18" charset="0"/>
                <a:cs typeface="Times New Roman" panose="02020603050405020304" pitchFamily="18" charset="0"/>
              </a:rPr>
            </a:br>
            <a:r>
              <a:rPr lang="en-US" sz="1600" b="1" dirty="0" smtClean="0">
                <a:latin typeface="Times New Roman" panose="02020603050405020304" pitchFamily="18" charset="0"/>
                <a:cs typeface="Times New Roman" panose="02020603050405020304" pitchFamily="18" charset="0"/>
              </a:rPr>
              <a:t>YEAR:</a:t>
            </a:r>
            <a:r>
              <a:rPr lang="en-US" sz="1600" dirty="0" smtClean="0">
                <a:latin typeface="Times New Roman" panose="02020603050405020304" pitchFamily="18" charset="0"/>
                <a:cs typeface="Times New Roman" panose="02020603050405020304" pitchFamily="18" charset="0"/>
              </a:rPr>
              <a:t> 2022</a:t>
            </a:r>
            <a:br>
              <a:rPr lang="en-US" sz="1600" dirty="0" smtClean="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Uses </a:t>
            </a:r>
            <a:r>
              <a:rPr lang="en-US" sz="1600" b="1" dirty="0" smtClean="0">
                <a:latin typeface="Times New Roman" panose="02020603050405020304" pitchFamily="18" charset="0"/>
                <a:cs typeface="Times New Roman" panose="02020603050405020304" pitchFamily="18" charset="0"/>
              </a:rPr>
              <a:t>EEG-based machine learning</a:t>
            </a:r>
            <a:r>
              <a:rPr lang="en-US" sz="1600" dirty="0" smtClean="0">
                <a:latin typeface="Times New Roman" panose="02020603050405020304" pitchFamily="18" charset="0"/>
                <a:cs typeface="Times New Roman" panose="02020603050405020304" pitchFamily="18" charset="0"/>
              </a:rPr>
              <a:t> and </a:t>
            </a:r>
            <a:r>
              <a:rPr lang="en-US" sz="1600" b="1" dirty="0" smtClean="0">
                <a:latin typeface="Times New Roman" panose="02020603050405020304" pitchFamily="18" charset="0"/>
                <a:cs typeface="Times New Roman" panose="02020603050405020304" pitchFamily="18" charset="0"/>
              </a:rPr>
              <a:t>VR-driven therapy</a:t>
            </a:r>
            <a:r>
              <a:rPr lang="en-US" sz="1600" dirty="0" smtClean="0">
                <a:latin typeface="Times New Roman" panose="02020603050405020304" pitchFamily="18" charset="0"/>
                <a:cs typeface="Times New Roman" panose="02020603050405020304" pitchFamily="18" charset="0"/>
              </a:rPr>
              <a:t> to improve sleep quality, showing better results than traditional methods in clinical tests.</a:t>
            </a:r>
          </a:p>
          <a:p>
            <a:endParaRPr lang="en-IN" sz="1800" dirty="0" smtClean="0"/>
          </a:p>
          <a:p>
            <a:endParaRPr lang="en-US" sz="1800" dirty="0" smtClean="0"/>
          </a:p>
          <a:p>
            <a:endParaRPr lang="en-IN" sz="1800" dirty="0" smtClean="0"/>
          </a:p>
          <a:p>
            <a:endParaRPr lang="en-IN" sz="1800" dirty="0" smtClean="0"/>
          </a:p>
          <a:p>
            <a:pPr>
              <a:buNone/>
            </a:pPr>
            <a:endParaRPr 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4183" y="288800"/>
            <a:ext cx="10640961" cy="808703"/>
          </a:xfrm>
        </p:spPr>
        <p:txBody>
          <a:bodyPr>
            <a:normAutofit/>
          </a:bodyPr>
          <a:lstStyle/>
          <a:p>
            <a:r>
              <a:rPr lang="en-IN" dirty="0" smtClean="0">
                <a:latin typeface="Times New Roman" panose="02020603050405020304" pitchFamily="18" charset="0"/>
                <a:cs typeface="Times New Roman" panose="02020603050405020304" pitchFamily="18" charset="0"/>
              </a:rPr>
              <a:t>LIMITATIONS </a:t>
            </a:r>
            <a:r>
              <a:rPr lang="en-IN" dirty="0">
                <a:latin typeface="Times New Roman" panose="02020603050405020304" pitchFamily="18" charset="0"/>
                <a:cs typeface="Times New Roman" panose="02020603050405020304" pitchFamily="18" charset="0"/>
              </a:rPr>
              <a:t>OF EXISTING SYSTEMS</a:t>
            </a:r>
          </a:p>
        </p:txBody>
      </p:sp>
      <p:sp>
        <p:nvSpPr>
          <p:cNvPr id="3" name="Content Placeholder 2"/>
          <p:cNvSpPr>
            <a:spLocks noGrp="1"/>
          </p:cNvSpPr>
          <p:nvPr>
            <p:ph idx="1"/>
          </p:nvPr>
        </p:nvSpPr>
        <p:spPr>
          <a:xfrm>
            <a:off x="811763" y="1240972"/>
            <a:ext cx="10133045" cy="5122961"/>
          </a:xfrm>
        </p:spPr>
        <p:txBody>
          <a:bodyPr>
            <a:normAutofit/>
          </a:bodyPr>
          <a:lstStyle/>
          <a:p>
            <a:r>
              <a:rPr lang="en-US" sz="1800" b="1" dirty="0">
                <a:latin typeface="Times New Roman" panose="02020603050405020304" pitchFamily="18" charset="0"/>
                <a:ea typeface="Calibri Light" panose="020F0302020204030204" pitchFamily="34" charset="0"/>
                <a:cs typeface="Times New Roman" panose="02020603050405020304" pitchFamily="18" charset="0"/>
              </a:rPr>
              <a:t>Circadian Rhythms, Sleep Deprivation, and Human Performance</a:t>
            </a:r>
            <a:r>
              <a:rPr lang="en-US" sz="1800" dirty="0">
                <a:latin typeface="Times New Roman" panose="02020603050405020304" pitchFamily="18" charset="0"/>
                <a:ea typeface="Calibri Light" panose="020F0302020204030204" pitchFamily="34" charset="0"/>
                <a:cs typeface="Times New Roman" panose="02020603050405020304" pitchFamily="18" charset="0"/>
              </a:rPr>
              <a:t> </a:t>
            </a:r>
          </a:p>
          <a:p>
            <a:pPr>
              <a:buNone/>
            </a:pPr>
            <a:r>
              <a:rPr lang="en-US" sz="1800" dirty="0">
                <a:latin typeface="Times New Roman" panose="02020603050405020304" pitchFamily="18" charset="0"/>
                <a:ea typeface="Calibri Light" panose="020F0302020204030204" pitchFamily="34" charset="0"/>
                <a:cs typeface="Times New Roman" panose="02020603050405020304" pitchFamily="18" charset="0"/>
              </a:rPr>
              <a:t> </a:t>
            </a:r>
            <a:r>
              <a:rPr lang="en-US" sz="1800" dirty="0" smtClean="0">
                <a:latin typeface="Times New Roman" panose="02020603050405020304" pitchFamily="18" charset="0"/>
                <a:ea typeface="Calibri Light" panose="020F0302020204030204" pitchFamily="34" charset="0"/>
                <a:cs typeface="Times New Roman" panose="02020603050405020304" pitchFamily="18" charset="0"/>
              </a:rPr>
              <a:t>	While </a:t>
            </a:r>
            <a:r>
              <a:rPr lang="en-US" sz="1800" dirty="0">
                <a:latin typeface="Times New Roman" panose="02020603050405020304" pitchFamily="18" charset="0"/>
                <a:ea typeface="Calibri Light" panose="020F0302020204030204" pitchFamily="34" charset="0"/>
                <a:cs typeface="Times New Roman" panose="02020603050405020304" pitchFamily="18" charset="0"/>
              </a:rPr>
              <a:t>insightful, this research is theoretical and lacks direct implementation strategies for personalized interventions.</a:t>
            </a:r>
          </a:p>
          <a:p>
            <a:pPr>
              <a:buNone/>
            </a:pPr>
            <a:endParaRPr lang="en-US" sz="2200" dirty="0">
              <a:latin typeface="Times New Roman" panose="02020603050405020304" pitchFamily="18" charset="0"/>
              <a:ea typeface="Calibri Light" panose="020F0302020204030204" pitchFamily="34" charset="0"/>
              <a:cs typeface="Times New Roman" panose="02020603050405020304" pitchFamily="18" charset="0"/>
            </a:endParaRPr>
          </a:p>
          <a:p>
            <a:r>
              <a:rPr lang="en-US" sz="1800" b="1" dirty="0">
                <a:latin typeface="Times New Roman" panose="02020603050405020304" pitchFamily="18" charset="0"/>
                <a:ea typeface="Calibri Light" panose="020F0302020204030204" pitchFamily="34" charset="0"/>
                <a:cs typeface="Times New Roman" panose="02020603050405020304" pitchFamily="18" charset="0"/>
              </a:rPr>
              <a:t>Personal Recommendation System for Improving Sleep Quality</a:t>
            </a:r>
            <a:endParaRPr lang="en-US" sz="1800" dirty="0">
              <a:latin typeface="Times New Roman" panose="02020603050405020304" pitchFamily="18" charset="0"/>
              <a:ea typeface="Calibri Light" panose="020F0302020204030204" pitchFamily="34" charset="0"/>
              <a:cs typeface="Times New Roman" panose="02020603050405020304" pitchFamily="18" charset="0"/>
            </a:endParaRPr>
          </a:p>
          <a:p>
            <a:pPr>
              <a:buNone/>
            </a:pPr>
            <a:r>
              <a:rPr lang="en-US" sz="1800" dirty="0" smtClean="0">
                <a:latin typeface="Times New Roman" panose="02020603050405020304" pitchFamily="18" charset="0"/>
                <a:ea typeface="Calibri Light" panose="020F0302020204030204" pitchFamily="34" charset="0"/>
                <a:cs typeface="Times New Roman" panose="02020603050405020304" pitchFamily="18" charset="0"/>
              </a:rPr>
              <a:t>	Relies </a:t>
            </a:r>
            <a:r>
              <a:rPr lang="en-US" sz="1800" dirty="0">
                <a:latin typeface="Times New Roman" panose="02020603050405020304" pitchFamily="18" charset="0"/>
                <a:ea typeface="Calibri Light" panose="020F0302020204030204" pitchFamily="34" charset="0"/>
                <a:cs typeface="Times New Roman" panose="02020603050405020304" pitchFamily="18" charset="0"/>
              </a:rPr>
              <a:t>heavily on wearable sensors, which may be inconvenient for users, and data-driven insights may not always align with subjective sleep experiences.</a:t>
            </a:r>
          </a:p>
          <a:p>
            <a:pPr>
              <a:buNone/>
            </a:pPr>
            <a:endParaRPr lang="en-US" sz="2200" dirty="0">
              <a:latin typeface="Times New Roman" panose="02020603050405020304" pitchFamily="18" charset="0"/>
              <a:ea typeface="Calibri Light" panose="020F0302020204030204" pitchFamily="34" charset="0"/>
              <a:cs typeface="Times New Roman" panose="02020603050405020304" pitchFamily="18" charset="0"/>
            </a:endParaRPr>
          </a:p>
          <a:p>
            <a:r>
              <a:rPr lang="en-US" sz="1800" b="1" dirty="0">
                <a:latin typeface="Times New Roman" panose="02020603050405020304" pitchFamily="18" charset="0"/>
                <a:ea typeface="Calibri Light" panose="020F0302020204030204" pitchFamily="34" charset="0"/>
                <a:cs typeface="Times New Roman" panose="02020603050405020304" pitchFamily="18" charset="0"/>
              </a:rPr>
              <a:t>Context-Aware Lifestyle Recommendations</a:t>
            </a:r>
            <a:r>
              <a:rPr lang="en-US" sz="1800" dirty="0">
                <a:latin typeface="Times New Roman" panose="02020603050405020304" pitchFamily="18" charset="0"/>
                <a:ea typeface="Calibri Light" panose="020F0302020204030204" pitchFamily="34" charset="0"/>
                <a:cs typeface="Times New Roman" panose="02020603050405020304" pitchFamily="18" charset="0"/>
              </a:rPr>
              <a:t> </a:t>
            </a:r>
          </a:p>
          <a:p>
            <a:pPr>
              <a:buNone/>
            </a:pPr>
            <a:r>
              <a:rPr lang="en-US" sz="1800" dirty="0">
                <a:latin typeface="Times New Roman" panose="02020603050405020304" pitchFamily="18" charset="0"/>
                <a:ea typeface="Calibri Light" panose="020F0302020204030204" pitchFamily="34" charset="0"/>
                <a:cs typeface="Times New Roman" panose="02020603050405020304" pitchFamily="18" charset="0"/>
              </a:rPr>
              <a:t> </a:t>
            </a:r>
            <a:r>
              <a:rPr lang="en-US" sz="1800" dirty="0" smtClean="0">
                <a:latin typeface="Times New Roman" panose="02020603050405020304" pitchFamily="18" charset="0"/>
                <a:ea typeface="Calibri Light" panose="020F0302020204030204" pitchFamily="34" charset="0"/>
                <a:cs typeface="Times New Roman" panose="02020603050405020304" pitchFamily="18" charset="0"/>
              </a:rPr>
              <a:t>	Struggles </a:t>
            </a:r>
            <a:r>
              <a:rPr lang="en-US" sz="1800" dirty="0">
                <a:latin typeface="Times New Roman" panose="02020603050405020304" pitchFamily="18" charset="0"/>
                <a:ea typeface="Calibri Light" panose="020F0302020204030204" pitchFamily="34" charset="0"/>
                <a:cs typeface="Times New Roman" panose="02020603050405020304" pitchFamily="18" charset="0"/>
              </a:rPr>
              <a:t>with overgeneralization, often placing users into fixed behavioral clusters rather than dynamically adapting to individual lifestyle changes in real time.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6054291" y="2337066"/>
            <a:ext cx="4594290" cy="3238305"/>
          </a:xfrm>
          <a:prstGeom prst="rect">
            <a:avLst/>
          </a:prstGeom>
          <a:noFill/>
          <a:ln w="9525">
            <a:noFill/>
            <a:miter lim="800000"/>
            <a:headEnd/>
            <a:tailEnd/>
          </a:ln>
          <a:effectLst/>
        </p:spPr>
      </p:pic>
      <p:sp>
        <p:nvSpPr>
          <p:cNvPr id="2" name="Title 1"/>
          <p:cNvSpPr>
            <a:spLocks noGrp="1"/>
          </p:cNvSpPr>
          <p:nvPr>
            <p:ph type="title"/>
          </p:nvPr>
        </p:nvSpPr>
        <p:spPr>
          <a:xfrm>
            <a:off x="181394" y="297627"/>
            <a:ext cx="11036709" cy="1093838"/>
          </a:xfrm>
        </p:spPr>
        <p:txBody>
          <a:bodyPr>
            <a:normAutofit/>
          </a:bodyPr>
          <a:lstStyle/>
          <a:p>
            <a:r>
              <a:rPr lang="en-IN" dirty="0">
                <a:latin typeface="Times New Roman" panose="02020603050405020304" pitchFamily="18" charset="0"/>
                <a:cs typeface="Times New Roman" panose="02020603050405020304" pitchFamily="18" charset="0"/>
              </a:rPr>
              <a:t>PROPOSED SOLUTION</a:t>
            </a:r>
          </a:p>
        </p:txBody>
      </p:sp>
      <p:sp>
        <p:nvSpPr>
          <p:cNvPr id="3" name="Content Placeholder 2"/>
          <p:cNvSpPr>
            <a:spLocks noGrp="1"/>
          </p:cNvSpPr>
          <p:nvPr>
            <p:ph idx="1"/>
          </p:nvPr>
        </p:nvSpPr>
        <p:spPr>
          <a:xfrm>
            <a:off x="991403" y="1182042"/>
            <a:ext cx="9569966" cy="4991879"/>
          </a:xfrm>
        </p:spPr>
        <p:txBody>
          <a:bodyPr>
            <a:normAutofit fontScale="85000" lnSpcReduction="20000"/>
          </a:bodyPr>
          <a:lstStyle/>
          <a:p>
            <a:pPr algn="just">
              <a:buNone/>
            </a:pPr>
            <a:r>
              <a:rPr lang="en-US" sz="2400" b="1" dirty="0" smtClean="0">
                <a:latin typeface="Times New Roman" panose="02020603050405020304" pitchFamily="18" charset="0"/>
                <a:cs typeface="Times New Roman" panose="02020603050405020304" pitchFamily="18" charset="0"/>
              </a:rPr>
              <a:t>      </a:t>
            </a:r>
          </a:p>
          <a:p>
            <a:pPr algn="just">
              <a:buNone/>
            </a:pPr>
            <a:r>
              <a:rPr lang="en-US" sz="2100" b="1" dirty="0" smtClean="0">
                <a:latin typeface="Times New Roman" panose="02020603050405020304" pitchFamily="18" charset="0"/>
                <a:cs typeface="Times New Roman" panose="02020603050405020304" pitchFamily="18" charset="0"/>
              </a:rPr>
              <a:t>Dream-wave</a:t>
            </a:r>
            <a:r>
              <a:rPr lang="en-US" sz="2100" dirty="0" smtClean="0">
                <a:latin typeface="Times New Roman" panose="02020603050405020304" pitchFamily="18" charset="0"/>
                <a:cs typeface="Times New Roman" panose="02020603050405020304" pitchFamily="18" charset="0"/>
              </a:rPr>
              <a:t> leverages AI-driven insights to help users </a:t>
            </a:r>
            <a:r>
              <a:rPr lang="en-US" sz="2100" b="1" dirty="0" smtClean="0">
                <a:latin typeface="Times New Roman" panose="02020603050405020304" pitchFamily="18" charset="0"/>
                <a:cs typeface="Times New Roman" panose="02020603050405020304" pitchFamily="18" charset="0"/>
              </a:rPr>
              <a:t>rebalance their circadian rhythms and</a:t>
            </a:r>
          </a:p>
          <a:p>
            <a:pPr algn="just">
              <a:buNone/>
            </a:pPr>
            <a:r>
              <a:rPr lang="en-US" sz="2100" b="1" dirty="0" smtClean="0">
                <a:latin typeface="Times New Roman" panose="02020603050405020304" pitchFamily="18" charset="0"/>
                <a:cs typeface="Times New Roman" panose="02020603050405020304" pitchFamily="18" charset="0"/>
              </a:rPr>
              <a:t>improve sleep wellness</a:t>
            </a:r>
            <a:r>
              <a:rPr lang="en-US" sz="2100" dirty="0" smtClean="0">
                <a:latin typeface="Times New Roman" panose="02020603050405020304" pitchFamily="18" charset="0"/>
                <a:cs typeface="Times New Roman" panose="02020603050405020304" pitchFamily="18" charset="0"/>
              </a:rPr>
              <a:t> through personalized recommendations based on their lifestyle patterns.</a:t>
            </a:r>
          </a:p>
          <a:p>
            <a:pPr algn="just">
              <a:buNone/>
            </a:pPr>
            <a:endParaRPr lang="en-IN" sz="2200" dirty="0" smtClean="0">
              <a:latin typeface="Times New Roman" panose="02020603050405020304" pitchFamily="18" charset="0"/>
              <a:cs typeface="Times New Roman" panose="02020603050405020304" pitchFamily="18" charset="0"/>
            </a:endParaRPr>
          </a:p>
          <a:p>
            <a:pPr algn="just">
              <a:buNone/>
            </a:pPr>
            <a:r>
              <a:rPr lang="en-IN" sz="2200" b="1" dirty="0" smtClean="0">
                <a:latin typeface="Times New Roman" panose="02020603050405020304" pitchFamily="18" charset="0"/>
                <a:cs typeface="Times New Roman" panose="02020603050405020304" pitchFamily="18" charset="0"/>
              </a:rPr>
              <a:t>Advantages</a:t>
            </a:r>
          </a:p>
          <a:p>
            <a:pPr algn="just">
              <a:buNone/>
            </a:pPr>
            <a:endParaRPr lang="en-IN" sz="2200" b="1" dirty="0" smtClean="0">
              <a:latin typeface="Times New Roman" panose="02020603050405020304" pitchFamily="18" charset="0"/>
              <a:cs typeface="Times New Roman" panose="02020603050405020304" pitchFamily="18" charset="0"/>
            </a:endParaRPr>
          </a:p>
          <a:p>
            <a:pPr algn="just">
              <a:lnSpc>
                <a:spcPct val="170000"/>
              </a:lnSpc>
              <a:spcBef>
                <a:spcPts val="0"/>
              </a:spcBef>
              <a:buFont typeface="Wingdings" panose="05000000000000000000" pitchFamily="2" charset="2"/>
              <a:buChar char="§"/>
            </a:pPr>
            <a:r>
              <a:rPr lang="en-US" sz="2100" dirty="0" smtClean="0">
                <a:latin typeface="Times New Roman" panose="02020603050405020304" pitchFamily="18" charset="0"/>
                <a:cs typeface="Times New Roman" panose="02020603050405020304" pitchFamily="18" charset="0"/>
              </a:rPr>
              <a:t>More </a:t>
            </a:r>
            <a:r>
              <a:rPr lang="en-US" sz="2100" dirty="0">
                <a:latin typeface="Times New Roman" panose="02020603050405020304" pitchFamily="18" charset="0"/>
                <a:cs typeface="Times New Roman" panose="02020603050405020304" pitchFamily="18" charset="0"/>
              </a:rPr>
              <a:t>Accurate &amp; Personalized </a:t>
            </a:r>
            <a:r>
              <a:rPr lang="en-US" sz="2100" dirty="0" smtClean="0">
                <a:latin typeface="Times New Roman" panose="02020603050405020304" pitchFamily="18" charset="0"/>
                <a:cs typeface="Times New Roman" panose="02020603050405020304" pitchFamily="18" charset="0"/>
              </a:rPr>
              <a:t>Insights</a:t>
            </a:r>
          </a:p>
          <a:p>
            <a:pPr marL="722630" lvl="1" indent="-355600">
              <a:lnSpc>
                <a:spcPct val="170000"/>
              </a:lnSpc>
              <a:spcBef>
                <a:spcPts val="0"/>
              </a:spcBef>
            </a:pPr>
            <a:r>
              <a:rPr lang="en-US" sz="1700" dirty="0" smtClean="0">
                <a:latin typeface="Times New Roman" panose="02020603050405020304" pitchFamily="18" charset="0"/>
                <a:cs typeface="Times New Roman" panose="02020603050405020304" pitchFamily="18" charset="0"/>
              </a:rPr>
              <a:t>Eliminates Overgeneralization</a:t>
            </a:r>
          </a:p>
          <a:p>
            <a:pPr marL="722630" lvl="1" indent="-355600"/>
            <a:r>
              <a:rPr lang="en-US" sz="1700" dirty="0" smtClean="0">
                <a:latin typeface="Times New Roman" panose="02020603050405020304" pitchFamily="18" charset="0"/>
                <a:cs typeface="Times New Roman" panose="02020603050405020304" pitchFamily="18" charset="0"/>
              </a:rPr>
              <a:t>No Wearable Dependency</a:t>
            </a:r>
          </a:p>
          <a:p>
            <a:pPr marL="722630" lvl="1" indent="-355600"/>
            <a:r>
              <a:rPr lang="en-US" sz="1700" dirty="0" smtClean="0">
                <a:latin typeface="Times New Roman" panose="02020603050405020304" pitchFamily="18" charset="0"/>
                <a:cs typeface="Times New Roman" panose="02020603050405020304" pitchFamily="18" charset="0"/>
              </a:rPr>
              <a:t>Real-Time AI-Driven Adaptation </a:t>
            </a:r>
          </a:p>
          <a:p>
            <a:pPr marL="722630" lvl="1" indent="-355600"/>
            <a:r>
              <a:rPr lang="en-US" sz="1700" dirty="0" smtClean="0">
                <a:latin typeface="Times New Roman" panose="02020603050405020304" pitchFamily="18" charset="0"/>
                <a:cs typeface="Times New Roman" panose="02020603050405020304" pitchFamily="18" charset="0"/>
              </a:rPr>
              <a:t>Cybernetic Health Integration </a:t>
            </a:r>
            <a:endParaRPr lang="en-US" sz="17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endParaRPr lang="en-US" sz="2200" dirty="0">
              <a:latin typeface="Times New Roman" panose="02020603050405020304" pitchFamily="18" charset="0"/>
              <a:ea typeface="Calibri Light" panose="020F0302020204030204" pitchFamily="34" charset="0"/>
              <a:cs typeface="Times New Roman" panose="02020603050405020304" pitchFamily="18" charset="0"/>
            </a:endParaRPr>
          </a:p>
          <a:p>
            <a:pPr algn="just">
              <a:buFont typeface="Wingdings" panose="05000000000000000000" pitchFamily="2" charset="2"/>
              <a:buChar char="§"/>
            </a:pPr>
            <a:r>
              <a:rPr lang="en-US" sz="2100" dirty="0">
                <a:latin typeface="Times New Roman" panose="02020603050405020304" pitchFamily="18" charset="0"/>
                <a:cs typeface="Times New Roman" panose="02020603050405020304" pitchFamily="18" charset="0"/>
              </a:rPr>
              <a:t>Real-Time, AI-Driven Adaptation</a:t>
            </a:r>
          </a:p>
          <a:p>
            <a:pPr algn="just">
              <a:buFont typeface="Wingdings" panose="05000000000000000000" pitchFamily="2" charset="2"/>
              <a:buChar char="§"/>
            </a:pPr>
            <a:endParaRPr lang="en-US" sz="21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2100" dirty="0">
                <a:latin typeface="Times New Roman" panose="02020603050405020304" pitchFamily="18" charset="0"/>
                <a:cs typeface="Times New Roman" panose="02020603050405020304" pitchFamily="18" charset="0"/>
              </a:rPr>
              <a:t>Effortless &amp; Engaging User Input  </a:t>
            </a:r>
          </a:p>
          <a:p>
            <a:pPr algn="just">
              <a:buFont typeface="Wingdings" panose="05000000000000000000" pitchFamily="2" charset="2"/>
              <a:buChar char="§"/>
            </a:pPr>
            <a:endParaRPr lang="en-US" sz="2100" dirty="0">
              <a:latin typeface="Times New Roman" panose="02020603050405020304" pitchFamily="18" charset="0"/>
              <a:ea typeface="Calibri Light" panose="020F0302020204030204" pitchFamily="34" charset="0"/>
              <a:cs typeface="Times New Roman" panose="02020603050405020304" pitchFamily="18" charset="0"/>
            </a:endParaRPr>
          </a:p>
          <a:p>
            <a:pPr algn="just">
              <a:buFont typeface="Wingdings" panose="05000000000000000000" pitchFamily="2" charset="2"/>
              <a:buChar char="§"/>
            </a:pPr>
            <a:r>
              <a:rPr lang="en-US" sz="2100" dirty="0">
                <a:latin typeface="Times New Roman" panose="02020603050405020304" pitchFamily="18" charset="0"/>
                <a:cs typeface="Times New Roman" panose="02020603050405020304" pitchFamily="18" charset="0"/>
              </a:rPr>
              <a:t>Holistic Sleep Management  </a:t>
            </a:r>
          </a:p>
          <a:p>
            <a:pPr>
              <a:buFont typeface="Wingdings" panose="05000000000000000000" pitchFamily="2" charset="2"/>
              <a:buChar char="§"/>
            </a:pPr>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1" y="98324"/>
            <a:ext cx="10309123" cy="892276"/>
          </a:xfrm>
        </p:spPr>
        <p:txBody>
          <a:bodyPr>
            <a:normAutofit/>
          </a:bodyPr>
          <a:lstStyle/>
          <a:p>
            <a:r>
              <a:rPr lang="en-IN" dirty="0">
                <a:latin typeface="Times New Roman" panose="02020603050405020304" pitchFamily="18" charset="0"/>
                <a:cs typeface="Times New Roman" panose="02020603050405020304" pitchFamily="18" charset="0"/>
              </a:rPr>
              <a:t>Existing systems</a:t>
            </a:r>
          </a:p>
        </p:txBody>
      </p:sp>
      <p:sp>
        <p:nvSpPr>
          <p:cNvPr id="3" name="Content Placeholder 2"/>
          <p:cNvSpPr>
            <a:spLocks noGrp="1"/>
          </p:cNvSpPr>
          <p:nvPr>
            <p:ph idx="1"/>
          </p:nvPr>
        </p:nvSpPr>
        <p:spPr>
          <a:xfrm>
            <a:off x="858220" y="934617"/>
            <a:ext cx="10514397" cy="5636342"/>
          </a:xfrm>
        </p:spPr>
        <p:txBody>
          <a:bodyPr>
            <a:normAutofit/>
          </a:bodyPr>
          <a:lstStyle/>
          <a:p>
            <a:pPr algn="just">
              <a:lnSpc>
                <a:spcPct val="110000"/>
              </a:lnSpc>
              <a:spcAft>
                <a:spcPts val="600"/>
              </a:spcAft>
            </a:pPr>
            <a:r>
              <a:rPr lang="en-US" sz="1800" b="1" dirty="0">
                <a:latin typeface="Times New Roman" panose="02020603050405020304" pitchFamily="18" charset="0"/>
                <a:ea typeface="Calibri Light" panose="020F0302020204030204" pitchFamily="34" charset="0"/>
                <a:cs typeface="Times New Roman" panose="02020603050405020304" pitchFamily="18" charset="0"/>
              </a:rPr>
              <a:t>  Circadian Rhythms, Sleep Deprivation, and Human Performance</a:t>
            </a:r>
            <a:r>
              <a:rPr lang="en-US" sz="1800" dirty="0">
                <a:latin typeface="Times New Roman" panose="02020603050405020304" pitchFamily="18" charset="0"/>
                <a:ea typeface="Calibri Light" panose="020F0302020204030204" pitchFamily="34" charset="0"/>
                <a:cs typeface="Times New Roman" panose="02020603050405020304" pitchFamily="18" charset="0"/>
              </a:rPr>
              <a:t>: </a:t>
            </a:r>
          </a:p>
          <a:p>
            <a:pPr algn="just">
              <a:lnSpc>
                <a:spcPct val="110000"/>
              </a:lnSpc>
              <a:spcAft>
                <a:spcPts val="600"/>
              </a:spcAft>
              <a:buNone/>
            </a:pPr>
            <a:r>
              <a:rPr lang="en-US" sz="2200" dirty="0">
                <a:latin typeface="Times New Roman" panose="02020603050405020304" pitchFamily="18" charset="0"/>
                <a:ea typeface="Calibri Light" panose="020F0302020204030204" pitchFamily="34" charset="0"/>
                <a:cs typeface="Times New Roman" panose="02020603050405020304" pitchFamily="18" charset="0"/>
              </a:rPr>
              <a:t> </a:t>
            </a:r>
            <a:r>
              <a:rPr lang="en-US" sz="1800" dirty="0">
                <a:latin typeface="Times New Roman" panose="02020603050405020304" pitchFamily="18" charset="0"/>
                <a:ea typeface="Calibri Light" panose="020F0302020204030204" pitchFamily="34" charset="0"/>
                <a:cs typeface="Times New Roman" panose="02020603050405020304" pitchFamily="18" charset="0"/>
              </a:rPr>
              <a:t>     This paper explores effects of sleep homeostasis and circadian rhythms on brain metabolism and performance. Understanding these interactions can help in developing algorithms that consider both sleep quality and cognitive performance. </a:t>
            </a:r>
          </a:p>
          <a:p>
            <a:pPr algn="just">
              <a:lnSpc>
                <a:spcPct val="110000"/>
              </a:lnSpc>
            </a:pPr>
            <a:endParaRPr lang="en-IN" sz="1800" b="1" dirty="0" smtClean="0">
              <a:latin typeface="Times New Roman" panose="02020603050405020304" pitchFamily="18" charset="0"/>
              <a:ea typeface="Calibri Light" panose="020F0302020204030204" pitchFamily="34" charset="0"/>
              <a:cs typeface="Times New Roman" panose="02020603050405020304" pitchFamily="18" charset="0"/>
            </a:endParaRPr>
          </a:p>
          <a:p>
            <a:pPr algn="just">
              <a:lnSpc>
                <a:spcPct val="110000"/>
              </a:lnSpc>
            </a:pPr>
            <a:r>
              <a:rPr lang="en-IN" sz="1800" b="1" dirty="0" smtClean="0">
                <a:latin typeface="Times New Roman" panose="02020603050405020304" pitchFamily="18" charset="0"/>
                <a:ea typeface="Calibri Light" panose="020F0302020204030204" pitchFamily="34" charset="0"/>
                <a:cs typeface="Times New Roman" panose="02020603050405020304" pitchFamily="18" charset="0"/>
              </a:rPr>
              <a:t>  </a:t>
            </a:r>
            <a:r>
              <a:rPr lang="en-IN" sz="1800" b="1" dirty="0">
                <a:latin typeface="Times New Roman" panose="02020603050405020304" pitchFamily="18" charset="0"/>
                <a:ea typeface="Calibri Light" panose="020F0302020204030204" pitchFamily="34" charset="0"/>
                <a:cs typeface="Times New Roman" panose="02020603050405020304" pitchFamily="18" charset="0"/>
              </a:rPr>
              <a:t>Personal Recommendation System for Improving Sleep Quality</a:t>
            </a:r>
            <a:r>
              <a:rPr lang="en-IN" sz="1800" dirty="0">
                <a:latin typeface="Times New Roman" panose="02020603050405020304" pitchFamily="18" charset="0"/>
                <a:ea typeface="Calibri Light" panose="020F0302020204030204" pitchFamily="34" charset="0"/>
                <a:cs typeface="Times New Roman" panose="02020603050405020304" pitchFamily="18" charset="0"/>
              </a:rPr>
              <a:t>: </a:t>
            </a:r>
          </a:p>
          <a:p>
            <a:pPr algn="just">
              <a:lnSpc>
                <a:spcPct val="110000"/>
              </a:lnSpc>
              <a:buNone/>
            </a:pPr>
            <a:r>
              <a:rPr lang="en-IN" sz="2200" dirty="0">
                <a:latin typeface="Times New Roman" panose="02020603050405020304" pitchFamily="18" charset="0"/>
                <a:ea typeface="Calibri Light" panose="020F0302020204030204" pitchFamily="34" charset="0"/>
                <a:cs typeface="Times New Roman" panose="02020603050405020304" pitchFamily="18" charset="0"/>
              </a:rPr>
              <a:t>     </a:t>
            </a:r>
            <a:r>
              <a:rPr lang="en-IN" sz="1800" dirty="0">
                <a:latin typeface="Times New Roman" panose="02020603050405020304" pitchFamily="18" charset="0"/>
                <a:ea typeface="Calibri Light" panose="020F0302020204030204" pitchFamily="34" charset="0"/>
                <a:cs typeface="Times New Roman" panose="02020603050405020304" pitchFamily="18" charset="0"/>
              </a:rPr>
              <a:t>This study discusses using long-term monitoring of vital data through body sensors and mobile applications to estimate sleep quality and provide real-time recommendations. It employs machine learning and big data analysis techniques, which could be instrumental for your recommendation engine</a:t>
            </a:r>
          </a:p>
          <a:p>
            <a:pPr algn="just">
              <a:lnSpc>
                <a:spcPct val="110000"/>
              </a:lnSpc>
              <a:buNone/>
            </a:pPr>
            <a:endParaRPr lang="en-IN" sz="1800" b="1" dirty="0" smtClean="0">
              <a:latin typeface="Times New Roman" panose="02020603050405020304" pitchFamily="18" charset="0"/>
              <a:ea typeface="Calibri Light" panose="020F0302020204030204" pitchFamily="34" charset="0"/>
              <a:cs typeface="Times New Roman" panose="02020603050405020304" pitchFamily="18" charset="0"/>
            </a:endParaRPr>
          </a:p>
          <a:p>
            <a:pPr algn="just">
              <a:lnSpc>
                <a:spcPct val="110000"/>
              </a:lnSpc>
            </a:pPr>
            <a:r>
              <a:rPr lang="en-IN" sz="1800" b="1" dirty="0" smtClean="0">
                <a:latin typeface="Times New Roman" panose="02020603050405020304" pitchFamily="18" charset="0"/>
                <a:ea typeface="Calibri Light" panose="020F0302020204030204" pitchFamily="34" charset="0"/>
                <a:cs typeface="Times New Roman" panose="02020603050405020304" pitchFamily="18" charset="0"/>
              </a:rPr>
              <a:t>Personalized </a:t>
            </a:r>
            <a:r>
              <a:rPr lang="en-IN" sz="1800" b="1" dirty="0">
                <a:latin typeface="Times New Roman" panose="02020603050405020304" pitchFamily="18" charset="0"/>
                <a:ea typeface="Calibri Light" panose="020F0302020204030204" pitchFamily="34" charset="0"/>
                <a:cs typeface="Times New Roman" panose="02020603050405020304" pitchFamily="18" charset="0"/>
              </a:rPr>
              <a:t>User Modelling for Context-Aware Lifestyle Recommendations to Improve Sleep</a:t>
            </a:r>
            <a:r>
              <a:rPr lang="en-IN" sz="1800" dirty="0">
                <a:latin typeface="Times New Roman" panose="02020603050405020304" pitchFamily="18" charset="0"/>
                <a:ea typeface="Calibri Light" panose="020F0302020204030204" pitchFamily="34" charset="0"/>
                <a:cs typeface="Times New Roman" panose="02020603050405020304" pitchFamily="18" charset="0"/>
              </a:rPr>
              <a:t>: </a:t>
            </a:r>
            <a:endParaRPr lang="en-IN" sz="1800" dirty="0" smtClean="0">
              <a:latin typeface="Times New Roman" panose="02020603050405020304" pitchFamily="18" charset="0"/>
              <a:ea typeface="Calibri Light" panose="020F0302020204030204" pitchFamily="34" charset="0"/>
              <a:cs typeface="Times New Roman" panose="02020603050405020304" pitchFamily="18" charset="0"/>
            </a:endParaRPr>
          </a:p>
          <a:p>
            <a:pPr algn="just">
              <a:lnSpc>
                <a:spcPct val="110000"/>
              </a:lnSpc>
              <a:buNone/>
            </a:pPr>
            <a:r>
              <a:rPr lang="en-IN" sz="1800" dirty="0" smtClean="0">
                <a:latin typeface="Times New Roman" panose="02020603050405020304" pitchFamily="18" charset="0"/>
                <a:ea typeface="Calibri Light" panose="020F0302020204030204" pitchFamily="34" charset="0"/>
                <a:cs typeface="Times New Roman" panose="02020603050405020304" pitchFamily="18" charset="0"/>
              </a:rPr>
              <a:t>	This </a:t>
            </a:r>
            <a:r>
              <a:rPr lang="en-IN" sz="1800" dirty="0">
                <a:latin typeface="Times New Roman" panose="02020603050405020304" pitchFamily="18" charset="0"/>
                <a:ea typeface="Calibri Light" panose="020F0302020204030204" pitchFamily="34" charset="0"/>
                <a:cs typeface="Times New Roman" panose="02020603050405020304" pitchFamily="18" charset="0"/>
              </a:rPr>
              <a:t>research focuses on creating personalized sleep models by analysing the causal relationships between daily activities </a:t>
            </a:r>
            <a:r>
              <a:rPr lang="en-IN" sz="1800" dirty="0" smtClean="0">
                <a:latin typeface="Times New Roman" panose="02020603050405020304" pitchFamily="18" charset="0"/>
                <a:ea typeface="Calibri Light" panose="020F0302020204030204" pitchFamily="34" charset="0"/>
                <a:cs typeface="Times New Roman" panose="02020603050405020304" pitchFamily="18" charset="0"/>
              </a:rPr>
              <a:t>and </a:t>
            </a:r>
            <a:r>
              <a:rPr lang="en-IN" sz="1800" dirty="0">
                <a:latin typeface="Times New Roman" panose="02020603050405020304" pitchFamily="18" charset="0"/>
                <a:ea typeface="Calibri Light" panose="020F0302020204030204" pitchFamily="34" charset="0"/>
                <a:cs typeface="Times New Roman" panose="02020603050405020304" pitchFamily="18" charset="0"/>
              </a:rPr>
              <a:t>sleep quality. Using </a:t>
            </a:r>
            <a:r>
              <a:rPr lang="en-IN" sz="1800" b="1" dirty="0">
                <a:latin typeface="Times New Roman" panose="02020603050405020304" pitchFamily="18" charset="0"/>
                <a:ea typeface="Calibri Light" panose="020F0302020204030204" pitchFamily="34" charset="0"/>
                <a:cs typeface="Times New Roman" panose="02020603050405020304" pitchFamily="18" charset="0"/>
              </a:rPr>
              <a:t>N-of-1 experiments</a:t>
            </a:r>
            <a:r>
              <a:rPr lang="en-IN" sz="1800" dirty="0">
                <a:latin typeface="Times New Roman" panose="02020603050405020304" pitchFamily="18" charset="0"/>
                <a:ea typeface="Calibri Light" panose="020F0302020204030204" pitchFamily="34" charset="0"/>
                <a:cs typeface="Times New Roman" panose="02020603050405020304" pitchFamily="18" charset="0"/>
              </a:rPr>
              <a:t> and </a:t>
            </a:r>
            <a:r>
              <a:rPr lang="en-IN" sz="1800" b="1" dirty="0">
                <a:latin typeface="Times New Roman" panose="02020603050405020304" pitchFamily="18" charset="0"/>
                <a:ea typeface="Calibri Light" panose="020F0302020204030204" pitchFamily="34" charset="0"/>
                <a:cs typeface="Times New Roman" panose="02020603050405020304" pitchFamily="18" charset="0"/>
              </a:rPr>
              <a:t>event mining</a:t>
            </a:r>
            <a:r>
              <a:rPr lang="en-IN" sz="1800" dirty="0">
                <a:latin typeface="Times New Roman" panose="02020603050405020304" pitchFamily="18" charset="0"/>
                <a:ea typeface="Calibri Light" panose="020F0302020204030204" pitchFamily="34" charset="0"/>
                <a:cs typeface="Times New Roman" panose="02020603050405020304" pitchFamily="18" charset="0"/>
              </a:rPr>
              <a:t> on longitudinal user data, the model identifies patterns and generates context-aware lifestyle recommendations.</a:t>
            </a:r>
            <a:r>
              <a:rPr lang="en-IN" sz="2200" dirty="0">
                <a:latin typeface="Times New Roman" panose="02020603050405020304" pitchFamily="18" charset="0"/>
                <a:ea typeface="Calibri Light" panose="020F0302020204030204" pitchFamily="34" charset="0"/>
                <a:cs typeface="Times New Roman" panose="02020603050405020304" pitchFamily="18" charset="0"/>
              </a:rPr>
              <a:t> </a:t>
            </a:r>
            <a:endParaRPr lang="en-US" sz="2200" dirty="0">
              <a:latin typeface="Times New Roman" panose="02020603050405020304" pitchFamily="18" charset="0"/>
              <a:ea typeface="Calibri Light" panose="020F0302020204030204" pitchFamily="34" charset="0"/>
              <a:cs typeface="Times New Roman" panose="02020603050405020304" pitchFamily="18" charset="0"/>
            </a:endParaRPr>
          </a:p>
          <a:p>
            <a:pPr algn="just">
              <a:lnSpc>
                <a:spcPct val="110000"/>
              </a:lnSpc>
              <a:buNone/>
            </a:pPr>
            <a:endParaRPr lang="en-IN" sz="2200" dirty="0">
              <a:latin typeface="Times New Roman" panose="02020603050405020304" pitchFamily="18" charset="0"/>
              <a:ea typeface="Calibri Light" panose="020F0302020204030204" pitchFamily="34" charset="0"/>
              <a:cs typeface="Times New Roman" panose="02020603050405020304" pitchFamily="18" charset="0"/>
            </a:endParaRPr>
          </a:p>
          <a:p>
            <a:pPr algn="just">
              <a:lnSpc>
                <a:spcPct val="110000"/>
              </a:lnSpc>
              <a:buNone/>
            </a:pPr>
            <a:endParaRPr lang="en-US" sz="2200" dirty="0">
              <a:latin typeface="Times New Roman" panose="02020603050405020304" pitchFamily="18" charset="0"/>
              <a:ea typeface="Calibri Light" panose="020F0302020204030204" pitchFamily="34"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124880" y="1778558"/>
            <a:ext cx="4602145" cy="39188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724891" y="1780232"/>
            <a:ext cx="5007276" cy="39188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Hardware and Software requirements</a:t>
            </a:r>
            <a:endParaRPr lang="en-US" dirty="0"/>
          </a:p>
        </p:txBody>
      </p:sp>
      <p:sp>
        <p:nvSpPr>
          <p:cNvPr id="8" name="Rectangle 7"/>
          <p:cNvSpPr/>
          <p:nvPr/>
        </p:nvSpPr>
        <p:spPr>
          <a:xfrm>
            <a:off x="1406305" y="2449703"/>
            <a:ext cx="3968817" cy="2308324"/>
          </a:xfrm>
          <a:prstGeom prst="rect">
            <a:avLst/>
          </a:prstGeom>
        </p:spPr>
        <p:txBody>
          <a:bodyPr wrap="square">
            <a:spAutoFit/>
          </a:bodyPr>
          <a:lstStyle/>
          <a:p>
            <a:pPr marL="342900" indent="-342900" algn="just">
              <a:buFont typeface="Arial" panose="020B0604020202020204" pitchFamily="34" charset="0"/>
              <a:buChar char="•"/>
            </a:pPr>
            <a:r>
              <a:rPr lang="en-IN" b="1" dirty="0" smtClean="0">
                <a:solidFill>
                  <a:srgbClr val="000000"/>
                </a:solidFill>
                <a:latin typeface="Times New Roman" panose="02020603050405020304" pitchFamily="18" charset="0"/>
                <a:cs typeface="Times New Roman" panose="02020603050405020304" pitchFamily="18" charset="0"/>
              </a:rPr>
              <a:t>Processor</a:t>
            </a:r>
            <a:r>
              <a:rPr lang="en-IN" dirty="0" smtClean="0">
                <a:solidFill>
                  <a:srgbClr val="000000"/>
                </a:solidFill>
                <a:latin typeface="Times New Roman" panose="02020603050405020304" pitchFamily="18" charset="0"/>
                <a:cs typeface="Times New Roman" panose="02020603050405020304" pitchFamily="18" charset="0"/>
              </a:rPr>
              <a:t>: Intel Core i3 or higher</a:t>
            </a:r>
          </a:p>
          <a:p>
            <a:pPr marL="342900" indent="-342900" algn="just">
              <a:buFont typeface="Arial" panose="020B0604020202020204" pitchFamily="34" charset="0"/>
              <a:buChar char="•"/>
            </a:pPr>
            <a:r>
              <a:rPr lang="en-IN" b="1" dirty="0" smtClean="0">
                <a:solidFill>
                  <a:srgbClr val="000000"/>
                </a:solidFill>
                <a:latin typeface="Times New Roman" panose="02020603050405020304" pitchFamily="18" charset="0"/>
                <a:cs typeface="Times New Roman" panose="02020603050405020304" pitchFamily="18" charset="0"/>
              </a:rPr>
              <a:t>RAM</a:t>
            </a:r>
            <a:r>
              <a:rPr lang="en-IN" dirty="0" smtClean="0">
                <a:solidFill>
                  <a:srgbClr val="000000"/>
                </a:solidFill>
                <a:latin typeface="Times New Roman" panose="02020603050405020304" pitchFamily="18" charset="0"/>
                <a:cs typeface="Times New Roman" panose="02020603050405020304" pitchFamily="18" charset="0"/>
              </a:rPr>
              <a:t>: 4GB or more</a:t>
            </a:r>
          </a:p>
          <a:p>
            <a:pPr marL="342900" indent="-342900" algn="just">
              <a:buFont typeface="Arial" panose="020B0604020202020204" pitchFamily="34" charset="0"/>
              <a:buChar char="•"/>
            </a:pPr>
            <a:r>
              <a:rPr lang="en-IN" b="1" dirty="0" smtClean="0">
                <a:solidFill>
                  <a:srgbClr val="000000"/>
                </a:solidFill>
                <a:latin typeface="Times New Roman" panose="02020603050405020304" pitchFamily="18" charset="0"/>
                <a:cs typeface="Times New Roman" panose="02020603050405020304" pitchFamily="18" charset="0"/>
              </a:rPr>
              <a:t>Storage</a:t>
            </a:r>
            <a:r>
              <a:rPr lang="en-IN" dirty="0" smtClean="0">
                <a:solidFill>
                  <a:srgbClr val="000000"/>
                </a:solidFill>
                <a:latin typeface="Times New Roman" panose="02020603050405020304" pitchFamily="18" charset="0"/>
                <a:cs typeface="Times New Roman" panose="02020603050405020304" pitchFamily="18" charset="0"/>
              </a:rPr>
              <a:t>: Minimum 500GB HDD or SSD</a:t>
            </a:r>
          </a:p>
          <a:p>
            <a:pPr marL="342900" indent="-342900" algn="just">
              <a:buFont typeface="Arial" panose="020B0604020202020204" pitchFamily="34" charset="0"/>
              <a:buChar char="•"/>
            </a:pPr>
            <a:r>
              <a:rPr lang="en-IN" b="1" dirty="0" smtClean="0">
                <a:solidFill>
                  <a:srgbClr val="000000"/>
                </a:solidFill>
                <a:latin typeface="Times New Roman" panose="02020603050405020304" pitchFamily="18" charset="0"/>
                <a:cs typeface="Times New Roman" panose="02020603050405020304" pitchFamily="18" charset="0"/>
              </a:rPr>
              <a:t>Internet Connection</a:t>
            </a:r>
            <a:r>
              <a:rPr lang="en-IN" dirty="0" smtClean="0">
                <a:solidFill>
                  <a:srgbClr val="000000"/>
                </a:solidFill>
                <a:latin typeface="Times New Roman" panose="02020603050405020304" pitchFamily="18" charset="0"/>
                <a:cs typeface="Times New Roman" panose="02020603050405020304" pitchFamily="18" charset="0"/>
              </a:rPr>
              <a:t>: Required for data syncing and updates</a:t>
            </a:r>
          </a:p>
          <a:p>
            <a:pPr marL="342900" indent="-342900" algn="just">
              <a:buFont typeface="Arial" panose="020B0604020202020204" pitchFamily="34" charset="0"/>
              <a:buChar char="•"/>
            </a:pPr>
            <a:r>
              <a:rPr lang="en-IN" b="1" dirty="0" smtClean="0">
                <a:solidFill>
                  <a:srgbClr val="000000"/>
                </a:solidFill>
                <a:latin typeface="Times New Roman" panose="02020603050405020304" pitchFamily="18" charset="0"/>
                <a:cs typeface="Times New Roman" panose="02020603050405020304" pitchFamily="18" charset="0"/>
              </a:rPr>
              <a:t>Display</a:t>
            </a:r>
            <a:r>
              <a:rPr lang="en-IN" dirty="0" smtClean="0">
                <a:solidFill>
                  <a:srgbClr val="000000"/>
                </a:solidFill>
                <a:latin typeface="Times New Roman" panose="02020603050405020304" pitchFamily="18" charset="0"/>
                <a:cs typeface="Times New Roman" panose="02020603050405020304" pitchFamily="18" charset="0"/>
              </a:rPr>
              <a:t>: 1280x720 resolution or higher (for web interface)</a:t>
            </a:r>
            <a:endParaRPr lang="en-US" dirty="0"/>
          </a:p>
        </p:txBody>
      </p:sp>
      <p:sp>
        <p:nvSpPr>
          <p:cNvPr id="9" name="Content Placeholder 2"/>
          <p:cNvSpPr>
            <a:spLocks noGrp="1"/>
          </p:cNvSpPr>
          <p:nvPr>
            <p:ph idx="1"/>
          </p:nvPr>
        </p:nvSpPr>
        <p:spPr>
          <a:xfrm>
            <a:off x="5773463" y="2362328"/>
            <a:ext cx="4708446" cy="3220424"/>
          </a:xfrm>
          <a:noFill/>
        </p:spPr>
        <p:txBody>
          <a:bodyPr>
            <a:normAutofit fontScale="92500" lnSpcReduction="20000"/>
          </a:bodyPr>
          <a:lstStyle/>
          <a:p>
            <a:pPr algn="just"/>
            <a:r>
              <a:rPr lang="en-IN" sz="1800" dirty="0">
                <a:latin typeface="Times New Roman" panose="02020603050405020304" pitchFamily="18" charset="0"/>
                <a:cs typeface="Times New Roman" panose="02020603050405020304" pitchFamily="18" charset="0"/>
              </a:rPr>
              <a:t>Operating System:</a:t>
            </a:r>
          </a:p>
          <a:p>
            <a:pPr marL="622300" lvl="1" indent="-265430" algn="just">
              <a:buFont typeface="Arial" panose="020B0604020202020204" pitchFamily="34" charset="0"/>
              <a:buChar char="•"/>
            </a:pPr>
            <a:r>
              <a:rPr lang="en-IN" sz="1900" b="0" dirty="0" smtClean="0">
                <a:latin typeface="Times New Roman" panose="02020603050405020304" pitchFamily="18" charset="0"/>
                <a:cs typeface="Times New Roman" panose="02020603050405020304" pitchFamily="18" charset="0"/>
              </a:rPr>
              <a:t>Windows </a:t>
            </a:r>
            <a:r>
              <a:rPr lang="en-IN" sz="1900" b="0" dirty="0">
                <a:latin typeface="Times New Roman" panose="02020603050405020304" pitchFamily="18" charset="0"/>
                <a:cs typeface="Times New Roman" panose="02020603050405020304" pitchFamily="18" charset="0"/>
              </a:rPr>
              <a:t>10 or higher</a:t>
            </a:r>
          </a:p>
          <a:p>
            <a:pPr marL="622300" lvl="1" indent="-265430" algn="just">
              <a:buFont typeface="Arial" panose="020B0604020202020204" pitchFamily="34" charset="0"/>
              <a:buChar char="•"/>
            </a:pPr>
            <a:r>
              <a:rPr lang="en-IN" sz="1900" b="0" dirty="0">
                <a:latin typeface="Times New Roman" panose="02020603050405020304" pitchFamily="18" charset="0"/>
                <a:cs typeface="Times New Roman" panose="02020603050405020304" pitchFamily="18" charset="0"/>
              </a:rPr>
              <a:t>macOS 10.14 or higher</a:t>
            </a:r>
          </a:p>
          <a:p>
            <a:pPr marL="622300" lvl="1" indent="-265430" algn="just">
              <a:buFont typeface="Arial" panose="020B0604020202020204" pitchFamily="34" charset="0"/>
              <a:buChar char="•"/>
            </a:pPr>
            <a:r>
              <a:rPr lang="en-IN" sz="1900" b="0" dirty="0">
                <a:latin typeface="Times New Roman" panose="02020603050405020304" pitchFamily="18" charset="0"/>
                <a:cs typeface="Times New Roman" panose="02020603050405020304" pitchFamily="18" charset="0"/>
              </a:rPr>
              <a:t>Linux (Ubuntu or similar distributions)</a:t>
            </a:r>
          </a:p>
          <a:p>
            <a:pPr algn="just"/>
            <a:r>
              <a:rPr lang="en-IN" sz="1900" dirty="0">
                <a:latin typeface="Times New Roman" panose="02020603050405020304" pitchFamily="18" charset="0"/>
                <a:cs typeface="Times New Roman" panose="02020603050405020304" pitchFamily="18" charset="0"/>
              </a:rPr>
              <a:t>Backend Development:</a:t>
            </a:r>
          </a:p>
          <a:p>
            <a:pPr marL="622300" lvl="1" indent="-265430" algn="just">
              <a:buFont typeface="Arial" panose="020B0604020202020204" pitchFamily="34" charset="0"/>
              <a:buChar char="•"/>
            </a:pPr>
            <a:r>
              <a:rPr lang="en-IN" sz="1900" b="0" dirty="0" smtClean="0">
                <a:latin typeface="Times New Roman" panose="02020603050405020304" pitchFamily="18" charset="0"/>
                <a:cs typeface="Times New Roman" panose="02020603050405020304" pitchFamily="18" charset="0"/>
              </a:rPr>
              <a:t>Python 3.x (for algorithm and AI model development)</a:t>
            </a:r>
          </a:p>
          <a:p>
            <a:pPr marL="622300" lvl="1" indent="-265430" algn="just">
              <a:buFont typeface="Arial" panose="020B0604020202020204" pitchFamily="34" charset="0"/>
              <a:buChar char="•"/>
            </a:pPr>
            <a:r>
              <a:rPr lang="en-IN" sz="1900" b="0" dirty="0" smtClean="0">
                <a:latin typeface="Times New Roman" panose="02020603050405020304" pitchFamily="18" charset="0"/>
                <a:cs typeface="Times New Roman" panose="02020603050405020304" pitchFamily="18" charset="0"/>
              </a:rPr>
              <a:t>Flask or Django (for API integration)</a:t>
            </a:r>
          </a:p>
          <a:p>
            <a:pPr algn="just"/>
            <a:r>
              <a:rPr lang="en-IN" sz="1900" dirty="0">
                <a:latin typeface="Times New Roman" panose="02020603050405020304" pitchFamily="18" charset="0"/>
                <a:cs typeface="Times New Roman" panose="02020603050405020304" pitchFamily="18" charset="0"/>
              </a:rPr>
              <a:t>Frontend Development:</a:t>
            </a:r>
          </a:p>
          <a:p>
            <a:pPr marL="622300" lvl="1" indent="-265430" algn="just">
              <a:buFont typeface="Arial" panose="020B0604020202020204" pitchFamily="34" charset="0"/>
              <a:buChar char="•"/>
            </a:pPr>
            <a:r>
              <a:rPr lang="en-IN" sz="1900" b="0" dirty="0" smtClean="0">
                <a:latin typeface="Times New Roman" panose="02020603050405020304" pitchFamily="18" charset="0"/>
                <a:cs typeface="Times New Roman" panose="02020603050405020304" pitchFamily="18" charset="0"/>
              </a:rPr>
              <a:t>React JS (for web interface)</a:t>
            </a:r>
          </a:p>
          <a:p>
            <a:pPr marL="622300" lvl="1" indent="-265430" algn="just">
              <a:buFont typeface="Arial" panose="020B0604020202020204" pitchFamily="34" charset="0"/>
              <a:buChar char="•"/>
            </a:pPr>
            <a:r>
              <a:rPr lang="en-IN" sz="1900" b="0" dirty="0" smtClean="0">
                <a:latin typeface="Times New Roman" panose="02020603050405020304" pitchFamily="18" charset="0"/>
                <a:cs typeface="Times New Roman" panose="02020603050405020304" pitchFamily="18" charset="0"/>
              </a:rPr>
              <a:t>HTML, CSS, JavaScript (for designing the user interface)</a:t>
            </a:r>
            <a:endParaRPr lang="en-US" sz="1800" dirty="0"/>
          </a:p>
        </p:txBody>
      </p:sp>
      <p:sp>
        <p:nvSpPr>
          <p:cNvPr id="14" name="Rectangle 13"/>
          <p:cNvSpPr/>
          <p:nvPr/>
        </p:nvSpPr>
        <p:spPr>
          <a:xfrm>
            <a:off x="1106903" y="1790300"/>
            <a:ext cx="4610501" cy="46201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2432436" y="1771047"/>
            <a:ext cx="1939332" cy="461665"/>
          </a:xfrm>
          <a:prstGeom prst="rect">
            <a:avLst/>
          </a:prstGeom>
          <a:noFill/>
        </p:spPr>
        <p:txBody>
          <a:bodyPr wrap="square" rtlCol="0">
            <a:spAutoFit/>
          </a:bodyPr>
          <a:lstStyle/>
          <a:p>
            <a:r>
              <a:rPr lang="en-IN" sz="2400" b="1" dirty="0" smtClean="0"/>
              <a:t>Hardware</a:t>
            </a:r>
            <a:endParaRPr lang="en-US" sz="2400" b="1" dirty="0"/>
          </a:p>
        </p:txBody>
      </p:sp>
      <p:sp>
        <p:nvSpPr>
          <p:cNvPr id="15" name="Rectangle 14"/>
          <p:cNvSpPr/>
          <p:nvPr/>
        </p:nvSpPr>
        <p:spPr>
          <a:xfrm>
            <a:off x="5717404" y="1779070"/>
            <a:ext cx="5005137" cy="473241"/>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p:cNvSpPr txBox="1"/>
          <p:nvPr/>
        </p:nvSpPr>
        <p:spPr>
          <a:xfrm>
            <a:off x="7319831" y="1762675"/>
            <a:ext cx="1939332" cy="461665"/>
          </a:xfrm>
          <a:prstGeom prst="rect">
            <a:avLst/>
          </a:prstGeom>
          <a:noFill/>
        </p:spPr>
        <p:txBody>
          <a:bodyPr wrap="square" rtlCol="0">
            <a:spAutoFit/>
          </a:bodyPr>
          <a:lstStyle/>
          <a:p>
            <a:r>
              <a:rPr lang="en-IN" sz="2400" b="1" dirty="0" smtClean="0"/>
              <a:t>Software</a:t>
            </a:r>
            <a:endParaRPr lang="en-US" sz="2400"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Dream Wave Architecture</a:t>
            </a:r>
            <a:endParaRPr lang="en-US" dirty="0">
              <a:latin typeface="Times New Roman" panose="02020603050405020304" pitchFamily="18" charset="0"/>
              <a:cs typeface="Times New Roman" panose="02020603050405020304" pitchFamily="18" charset="0"/>
            </a:endParaRPr>
          </a:p>
        </p:txBody>
      </p:sp>
      <p:pic>
        <p:nvPicPr>
          <p:cNvPr id="1026" name="Picture 2"/>
          <p:cNvPicPr>
            <a:picLocks noGrp="1" noChangeAspect="1" noChangeArrowheads="1"/>
          </p:cNvPicPr>
          <p:nvPr>
            <p:ph idx="1"/>
          </p:nvPr>
        </p:nvPicPr>
        <p:blipFill>
          <a:blip r:embed="rId2"/>
          <a:srcRect/>
          <a:stretch>
            <a:fillRect/>
          </a:stretch>
        </p:blipFill>
        <p:spPr bwMode="auto">
          <a:xfrm>
            <a:off x="813967" y="2111867"/>
            <a:ext cx="10131799" cy="3172401"/>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981</TotalTime>
  <Words>865</Words>
  <Application>Microsoft Office PowerPoint</Application>
  <PresentationFormat>Custom</PresentationFormat>
  <Paragraphs>191</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DREAM WAVE-ADAPTIVE PERSONALIZED SLEEP IMPROVEMENT THROUGH        DATA-DRIVEN INSIGHTS</vt:lpstr>
      <vt:lpstr>INDEX</vt:lpstr>
      <vt:lpstr>ABSTRACT</vt:lpstr>
      <vt:lpstr>LITERATURE SURVEY</vt:lpstr>
      <vt:lpstr>LIMITATIONS OF EXISTING SYSTEMS</vt:lpstr>
      <vt:lpstr>PROPOSED SOLUTION</vt:lpstr>
      <vt:lpstr>Existing systems</vt:lpstr>
      <vt:lpstr>Hardware and Software requirements</vt:lpstr>
      <vt:lpstr>Dream Wave Architecture</vt:lpstr>
      <vt:lpstr>MODULES</vt:lpstr>
      <vt:lpstr> Class Diagram</vt:lpstr>
      <vt:lpstr>Use Case Diagram</vt:lpstr>
      <vt:lpstr> Sequence Diagram      </vt:lpstr>
      <vt:lpstr>Activity Diagram</vt:lpstr>
      <vt:lpstr>Algorithm Implementation and Pseudo Code</vt:lpstr>
      <vt:lpstr>Test Cases</vt:lpstr>
      <vt:lpstr>Test Cases</vt:lpstr>
      <vt:lpstr>Test cases</vt:lpstr>
      <vt:lpstr>Output</vt:lpstr>
      <vt:lpstr>Outputs</vt:lpstr>
      <vt:lpstr>Outputs</vt:lpstr>
      <vt:lpstr>References</vt:lpstr>
      <vt:lpst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DREAM WAVE-ADAPTIVE PERSONALIZED SLEEP IMPROVEMENT THROUGH       DATA-DRIVEN INSIGHTS</dc:title>
  <dc:creator>jangam kesavaprasad</dc:creator>
  <cp:lastModifiedBy>Hp</cp:lastModifiedBy>
  <cp:revision>29</cp:revision>
  <dcterms:created xsi:type="dcterms:W3CDTF">2025-02-19T12:07:00Z</dcterms:created>
  <dcterms:modified xsi:type="dcterms:W3CDTF">2025-06-05T09:33:26Z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62461D75657B4CA1B5543213A6636CA8_13</vt:lpwstr>
  </property>
  <property fmtid="{D5CDD505-2E9C-101B-9397-08002B2CF9AE}" pid="3" name="KSOProductBuildVer">
    <vt:lpwstr>1033-12.2.0.21179</vt:lpwstr>
  </property>
</Properties>
</file>