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1" d="100"/>
          <a:sy n="61" d="100"/>
        </p:scale>
        <p:origin x="84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eravelli, Akshitha" userId="2037f086-3bb5-47ce-878f-35c59793b644" providerId="ADAL" clId="{A9729216-AD8D-42B6-8183-5EE088388C89}"/>
    <pc:docChg chg="undo custSel modSld">
      <pc:chgData name="Veeravelli, Akshitha" userId="2037f086-3bb5-47ce-878f-35c59793b644" providerId="ADAL" clId="{A9729216-AD8D-42B6-8183-5EE088388C89}" dt="2023-01-04T06:12:43.911" v="44"/>
      <pc:docMkLst>
        <pc:docMk/>
      </pc:docMkLst>
      <pc:sldChg chg="addSp delSp modSp mod">
        <pc:chgData name="Veeravelli, Akshitha" userId="2037f086-3bb5-47ce-878f-35c59793b644" providerId="ADAL" clId="{A9729216-AD8D-42B6-8183-5EE088388C89}" dt="2023-01-04T06:12:43.911" v="44"/>
        <pc:sldMkLst>
          <pc:docMk/>
          <pc:sldMk cId="3622275861" sldId="1989"/>
        </pc:sldMkLst>
        <pc:spChg chg="mod">
          <ac:chgData name="Veeravelli, Akshitha" userId="2037f086-3bb5-47ce-878f-35c59793b644" providerId="ADAL" clId="{A9729216-AD8D-42B6-8183-5EE088388C89}" dt="2023-01-04T06:12:42.075" v="42" actId="14100"/>
          <ac:spMkLst>
            <pc:docMk/>
            <pc:sldMk cId="3622275861" sldId="1989"/>
            <ac:spMk id="5" creationId="{4E726CED-1BAF-414A-893B-4626E9B6F2B4}"/>
          </ac:spMkLst>
        </pc:spChg>
        <pc:spChg chg="del mod">
          <ac:chgData name="Veeravelli, Akshitha" userId="2037f086-3bb5-47ce-878f-35c59793b644" providerId="ADAL" clId="{A9729216-AD8D-42B6-8183-5EE088388C89}" dt="2023-01-04T06:12:43.911" v="44"/>
          <ac:spMkLst>
            <pc:docMk/>
            <pc:sldMk cId="3622275861" sldId="1989"/>
            <ac:spMk id="6" creationId="{1616387D-79C4-4D2C-8F4C-617036B1459A}"/>
          </ac:spMkLst>
        </pc:spChg>
        <pc:spChg chg="add del mod">
          <ac:chgData name="Veeravelli, Akshitha" userId="2037f086-3bb5-47ce-878f-35c59793b644" providerId="ADAL" clId="{A9729216-AD8D-42B6-8183-5EE088388C89}" dt="2023-01-04T06:11:40.263" v="12" actId="22"/>
          <ac:spMkLst>
            <pc:docMk/>
            <pc:sldMk cId="3622275861" sldId="1989"/>
            <ac:spMk id="18" creationId="{5D131F34-3C81-4106-BAD2-05AF2BFC668F}"/>
          </ac:spMkLst>
        </pc:spChg>
        <pc:graphicFrameChg chg="add del">
          <ac:chgData name="Veeravelli, Akshitha" userId="2037f086-3bb5-47ce-878f-35c59793b644" providerId="ADAL" clId="{A9729216-AD8D-42B6-8183-5EE088388C89}" dt="2023-01-04T06:11:26.228" v="6" actId="478"/>
          <ac:graphicFrameMkLst>
            <pc:docMk/>
            <pc:sldMk cId="3622275861" sldId="1989"/>
            <ac:graphicFrameMk id="2" creationId="{B8B0DC3D-A319-4B78-A461-3FAC5C106C85}"/>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1/4/2023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akshitha-veeravelli-94a34b192" TargetMode="External"/><Relationship Id="rId7"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github.com/akshithaveeravelli/Flight-Booking-System" TargetMode="External"/><Relationship Id="rId5" Type="http://schemas.openxmlformats.org/officeDocument/2006/relationships/image" Target="../media/image15.jpe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797215" y="3081246"/>
            <a:ext cx="4048336" cy="2574969"/>
          </a:xfrm>
        </p:spPr>
        <p:txBody>
          <a:bodyPr/>
          <a:lstStyle/>
          <a:p>
            <a:pPr marL="0" lvl="0" indent="0" algn="l" rtl="0">
              <a:lnSpc>
                <a:spcPct val="114000"/>
              </a:lnSpc>
              <a:spcBef>
                <a:spcPts val="0"/>
              </a:spcBef>
              <a:spcAft>
                <a:spcPts val="0"/>
              </a:spcAft>
              <a:buClr>
                <a:schemeClr val="dk1"/>
              </a:buClr>
              <a:buSzPts val="800"/>
              <a:buNone/>
            </a:pPr>
            <a:r>
              <a:rPr lang="en-IN" altLang="nl-NL" sz="1100" b="1" dirty="0"/>
              <a:t> </a:t>
            </a:r>
            <a:r>
              <a:rPr lang="en-US" sz="1100" b="1" dirty="0"/>
              <a:t>Flight Booking System</a:t>
            </a:r>
            <a:endParaRPr lang="en-US" sz="1100" dirty="0"/>
          </a:p>
          <a:p>
            <a:pPr marL="0" lvl="0" indent="0" algn="l" rtl="0">
              <a:lnSpc>
                <a:spcPct val="114000"/>
              </a:lnSpc>
              <a:spcBef>
                <a:spcPts val="800"/>
              </a:spcBef>
              <a:spcAft>
                <a:spcPts val="0"/>
              </a:spcAft>
              <a:buClr>
                <a:schemeClr val="dk1"/>
              </a:buClr>
              <a:buSzPts val="800"/>
              <a:buNone/>
            </a:pPr>
            <a:r>
              <a:rPr lang="en-US" sz="1100" dirty="0"/>
              <a:t>Completed end to end case study of Flight Booking System using </a:t>
            </a:r>
            <a:r>
              <a:rPr lang="en-US" sz="1100" b="1" dirty="0"/>
              <a:t>Microservice Architecture </a:t>
            </a:r>
            <a:r>
              <a:rPr lang="en-US" sz="1100" dirty="0"/>
              <a:t>along with JWT authentication, testing using Junit and responsive UI with Material UI and ReactJS used for user interface.</a:t>
            </a:r>
          </a:p>
          <a:p>
            <a:pPr marL="0" lvl="0" indent="0" algn="l" rtl="0">
              <a:lnSpc>
                <a:spcPct val="114000"/>
              </a:lnSpc>
              <a:spcBef>
                <a:spcPts val="800"/>
              </a:spcBef>
              <a:spcAft>
                <a:spcPts val="0"/>
              </a:spcAft>
              <a:buClr>
                <a:schemeClr val="dk1"/>
              </a:buClr>
              <a:buSzPts val="800"/>
              <a:buNone/>
            </a:pPr>
            <a:r>
              <a:rPr lang="en-US" sz="1100" b="1" dirty="0"/>
              <a:t>Ecommerce application</a:t>
            </a:r>
          </a:p>
          <a:p>
            <a:pPr>
              <a:lnSpc>
                <a:spcPct val="114000"/>
              </a:lnSpc>
              <a:spcBef>
                <a:spcPts val="800"/>
              </a:spcBef>
              <a:buClr>
                <a:schemeClr val="dk1"/>
              </a:buClr>
              <a:buSzPts val="800"/>
            </a:pPr>
            <a:r>
              <a:rPr lang="en-US" sz="1100" dirty="0"/>
              <a:t>Completed group case study on Ecommerce application using Spring Boot with Swagger documentation, Spring security and testing with Junit and ReactJS used for user interface.</a:t>
            </a:r>
          </a:p>
          <a:p>
            <a:pPr marL="0" lvl="0" indent="0" algn="l" rtl="0">
              <a:lnSpc>
                <a:spcPct val="114000"/>
              </a:lnSpc>
              <a:spcBef>
                <a:spcPts val="800"/>
              </a:spcBef>
              <a:spcAft>
                <a:spcPts val="0"/>
              </a:spcAft>
              <a:buClr>
                <a:schemeClr val="dk1"/>
              </a:buClr>
              <a:buSzPts val="800"/>
              <a:buNone/>
            </a:pPr>
            <a:endParaRPr lang="en-US" sz="1100" b="1" dirty="0"/>
          </a:p>
          <a:p>
            <a:pPr marL="0" lvl="0" indent="0" algn="l" rtl="0">
              <a:lnSpc>
                <a:spcPct val="114000"/>
              </a:lnSpc>
              <a:spcBef>
                <a:spcPts val="800"/>
              </a:spcBef>
              <a:spcAft>
                <a:spcPts val="0"/>
              </a:spcAft>
              <a:buClr>
                <a:schemeClr val="dk1"/>
              </a:buClr>
              <a:buSzPts val="800"/>
              <a:buNone/>
            </a:pPr>
            <a:endParaRPr lang="en-IN" altLang="nl-NL" sz="1100" b="1" dirty="0"/>
          </a:p>
          <a:p>
            <a:pPr eaLnBrk="1" hangingPunct="1">
              <a:lnSpc>
                <a:spcPct val="114000"/>
              </a:lnSpc>
            </a:pPr>
            <a:r>
              <a:rPr lang="en-IN" altLang="nl-NL" b="1" dirty="0"/>
              <a:t>             </a:t>
            </a:r>
            <a:r>
              <a:rPr lang="en-IN" altLang="nl-NL" dirty="0"/>
              <a:t>Check out my work on GITHUB</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00400" y="1616163"/>
            <a:ext cx="2525899" cy="352631"/>
          </a:xfrm>
        </p:spPr>
        <p:txBody>
          <a:bodyPr/>
          <a:lstStyle/>
          <a:p>
            <a:pPr eaLnBrk="1" hangingPunct="1"/>
            <a:r>
              <a:rPr lang="en-IN" dirty="0">
                <a:solidFill>
                  <a:srgbClr val="FFFFFF"/>
                </a:solidFill>
                <a:latin typeface="Verdana" panose="020B0604030504040204" pitchFamily="34" charset="0"/>
              </a:rPr>
              <a:t>akshitha.veeravelli</a:t>
            </a:r>
            <a:r>
              <a:rPr lang="en-IN" b="0" i="0" u="none" strike="noStrike" dirty="0">
                <a:solidFill>
                  <a:srgbClr val="FFFFFF"/>
                </a:solidFill>
                <a:effectLst/>
                <a:latin typeface="Verdana" panose="020B0604030504040204" pitchFamily="34" charset="0"/>
              </a:rPr>
              <a:t>@capgemini.com</a:t>
            </a:r>
            <a:endParaRPr lang="nl-NL" altLang="nl-NL" dirty="0"/>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5434" y="1838817"/>
            <a:ext cx="2382837" cy="330200"/>
          </a:xfrm>
        </p:spPr>
        <p:txBody>
          <a:bodyPr/>
          <a:lstStyle/>
          <a:p>
            <a:pPr eaLnBrk="1" hangingPunct="1"/>
            <a:r>
              <a:rPr lang="nl-NL" altLang="nl-NL" dirty="0"/>
              <a:t>+917032312548</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970960"/>
            <a:ext cx="4057650" cy="2940140"/>
          </a:xfrm>
        </p:spPr>
        <p:txBody>
          <a:bodyPr/>
          <a:lstStyle/>
          <a:p>
            <a:r>
              <a:rPr lang="en-US" altLang="en-US" sz="1100" b="1" dirty="0"/>
              <a:t> </a:t>
            </a:r>
            <a:endParaRPr lang="en-US"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69965"/>
            <a:ext cx="6223000" cy="306387"/>
          </a:xfrm>
        </p:spPr>
        <p:txBody>
          <a:bodyPr/>
          <a:lstStyle/>
          <a:p>
            <a:r>
              <a:rPr lang="en-IN" altLang="en-US" dirty="0"/>
              <a:t>Akshitha Veeravelli</a:t>
            </a:r>
          </a:p>
        </p:txBody>
      </p:sp>
      <p:pic>
        <p:nvPicPr>
          <p:cNvPr id="7182" name="Picture 4" descr="Free icon download | Linkedin">
            <a:hlinkClick r:id="rId3"/>
            <a:extLst>
              <a:ext uri="{FF2B5EF4-FFF2-40B4-BE49-F238E27FC236}">
                <a16:creationId xmlns:a16="http://schemas.microsoft.com/office/drawing/2014/main" id="{89622B52-B834-40D0-9BA5-24EF14F2A6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1985269"/>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296400" y="547041"/>
            <a:ext cx="2627129" cy="5844036"/>
          </a:xfrm>
          <a:prstGeom prst="rect">
            <a:avLst/>
          </a:prstGeom>
        </p:spPr>
        <p:txBody>
          <a:bodyPr wrap="square">
            <a:spAutoFit/>
          </a:bodyPr>
          <a:lstStyle/>
          <a:p>
            <a:pPr marL="0" marR="0" lvl="0" indent="0" algn="l" rtl="0">
              <a:lnSpc>
                <a:spcPct val="114000"/>
              </a:lnSpc>
              <a:spcBef>
                <a:spcPts val="0"/>
              </a:spcBef>
              <a:spcAft>
                <a:spcPts val="0"/>
              </a:spcAft>
              <a:buClr>
                <a:srgbClr val="000000"/>
              </a:buClr>
              <a:buSzPts val="1000"/>
              <a:buFont typeface="Verdana"/>
              <a:buNone/>
            </a:pPr>
            <a:r>
              <a:rPr lang="en-IN" sz="1000" b="0" i="0" u="none" strike="noStrike" cap="none" dirty="0">
                <a:solidFill>
                  <a:srgbClr val="000000"/>
                </a:solidFill>
                <a:latin typeface="Verdana"/>
                <a:ea typeface="Verdana"/>
                <a:cs typeface="Verdana"/>
                <a:sym typeface="Verdana"/>
              </a:rPr>
              <a:t>Bachelor of Technology</a:t>
            </a:r>
            <a:endParaRPr lang="en-IN" sz="1400" b="0" i="0" u="none" strike="noStrike" cap="none" dirty="0">
              <a:solidFill>
                <a:srgbClr val="000000"/>
              </a:solidFill>
              <a:latin typeface="Arial"/>
              <a:ea typeface="Arial"/>
              <a:cs typeface="Arial"/>
              <a:sym typeface="Arial"/>
            </a:endParaRPr>
          </a:p>
          <a:p>
            <a:pPr marL="0" marR="0" lvl="0" indent="0" algn="l" rtl="0">
              <a:lnSpc>
                <a:spcPct val="114000"/>
              </a:lnSpc>
              <a:spcBef>
                <a:spcPts val="0"/>
              </a:spcBef>
              <a:spcAft>
                <a:spcPts val="0"/>
              </a:spcAft>
              <a:buClr>
                <a:srgbClr val="000000"/>
              </a:buClr>
              <a:buSzPts val="1000"/>
              <a:buFont typeface="Verdana"/>
              <a:buNone/>
            </a:pPr>
            <a:r>
              <a:rPr lang="en-IN" sz="1000" b="0" i="0" u="none" strike="noStrike" cap="none" dirty="0">
                <a:solidFill>
                  <a:srgbClr val="000000"/>
                </a:solidFill>
                <a:latin typeface="Verdana"/>
                <a:ea typeface="Verdana"/>
                <a:cs typeface="Verdana"/>
                <a:sym typeface="Verdana"/>
              </a:rPr>
              <a:t>Electronics &amp; Comm : 2018 - 2022</a:t>
            </a:r>
            <a:endParaRPr lang="en-IN" sz="1400" b="0" i="0" u="none" strike="noStrike" cap="none" dirty="0">
              <a:solidFill>
                <a:srgbClr val="000000"/>
              </a:solidFill>
              <a:latin typeface="Arial"/>
              <a:ea typeface="Arial"/>
              <a:cs typeface="Arial"/>
              <a:sym typeface="Arial"/>
            </a:endParaRPr>
          </a:p>
          <a:p>
            <a:pPr eaLnBrk="1" hangingPunct="1">
              <a:lnSpc>
                <a:spcPct val="114000"/>
              </a:lnSpc>
            </a:pPr>
            <a:br>
              <a:rPr lang="en-US" altLang="nl-NL" sz="1000" b="1" dirty="0">
                <a:solidFill>
                  <a:srgbClr val="0070AD"/>
                </a:solidFill>
              </a:rPr>
            </a:br>
            <a:r>
              <a:rPr lang="en-US" altLang="nl-NL" sz="1200" b="1" dirty="0">
                <a:solidFill>
                  <a:srgbClr val="0070AD"/>
                </a:solidFill>
              </a:rPr>
              <a:t>Skills</a:t>
            </a:r>
            <a:br>
              <a:rPr lang="en-US" altLang="nl-NL" sz="1000" b="1" dirty="0">
                <a:solidFill>
                  <a:srgbClr val="0070AD"/>
                </a:solidFill>
              </a:rPr>
            </a:br>
            <a:r>
              <a:rPr lang="en-US" altLang="en-US" sz="1000" dirty="0"/>
              <a:t>Java 8 </a:t>
            </a:r>
          </a:p>
          <a:p>
            <a:pPr eaLnBrk="1" hangingPunct="1">
              <a:lnSpc>
                <a:spcPct val="114000"/>
              </a:lnSpc>
            </a:pPr>
            <a:r>
              <a:rPr lang="en-US" altLang="en-US" sz="1000" dirty="0"/>
              <a:t>Spring Boot</a:t>
            </a:r>
          </a:p>
          <a:p>
            <a:pPr eaLnBrk="1" hangingPunct="1">
              <a:lnSpc>
                <a:spcPct val="114000"/>
              </a:lnSpc>
            </a:pPr>
            <a:r>
              <a:rPr lang="en-US" altLang="en-US" sz="1000" dirty="0"/>
              <a:t>Spring MVC</a:t>
            </a:r>
          </a:p>
          <a:p>
            <a:pPr eaLnBrk="1" hangingPunct="1">
              <a:lnSpc>
                <a:spcPct val="114000"/>
              </a:lnSpc>
            </a:pPr>
            <a:r>
              <a:rPr lang="en-US" altLang="en-US" sz="1000" dirty="0"/>
              <a:t>JPA CRUD</a:t>
            </a:r>
          </a:p>
          <a:p>
            <a:pPr eaLnBrk="1" hangingPunct="1">
              <a:lnSpc>
                <a:spcPct val="114000"/>
              </a:lnSpc>
            </a:pPr>
            <a:r>
              <a:rPr lang="en-US" altLang="en-US" sz="1000" dirty="0">
                <a:ea typeface="Verdana"/>
              </a:rPr>
              <a:t>Bootstrap</a:t>
            </a:r>
          </a:p>
          <a:p>
            <a:pPr>
              <a:lnSpc>
                <a:spcPct val="114000"/>
              </a:lnSpc>
            </a:pPr>
            <a:endParaRPr lang="en-US" altLang="en-US" sz="1000" b="1" dirty="0">
              <a:solidFill>
                <a:srgbClr val="000000"/>
              </a:solidFill>
            </a:endParaRPr>
          </a:p>
          <a:p>
            <a:pPr eaLnBrk="1" hangingPunct="1">
              <a:lnSpc>
                <a:spcPct val="114000"/>
              </a:lnSpc>
            </a:pPr>
            <a:r>
              <a:rPr lang="en-US" altLang="nl-NL" sz="1000" b="1" dirty="0">
                <a:solidFill>
                  <a:srgbClr val="0070AD"/>
                </a:solidFill>
              </a:rPr>
              <a:t>Backend</a:t>
            </a:r>
          </a:p>
          <a:p>
            <a:r>
              <a:rPr lang="en-IN" sz="1000" b="0" i="0" u="none" strike="noStrike" baseline="0" dirty="0">
                <a:solidFill>
                  <a:srgbClr val="000000"/>
                </a:solidFill>
                <a:latin typeface="Verdana" panose="020B0604030504040204" pitchFamily="34" charset="0"/>
              </a:rPr>
              <a:t>Spring Boot</a:t>
            </a:r>
          </a:p>
          <a:p>
            <a:r>
              <a:rPr lang="en-IN" sz="1000" b="0" i="0" u="none" strike="noStrike" baseline="0" dirty="0">
                <a:solidFill>
                  <a:srgbClr val="000000"/>
                </a:solidFill>
                <a:latin typeface="Verdana" panose="020B0604030504040204" pitchFamily="34" charset="0"/>
              </a:rPr>
              <a:t>MongoDB</a:t>
            </a:r>
          </a:p>
          <a:p>
            <a:r>
              <a:rPr lang="en-IN" sz="1000" b="0" i="0" u="none" strike="noStrike" baseline="0" dirty="0">
                <a:solidFill>
                  <a:srgbClr val="000000"/>
                </a:solidFill>
                <a:latin typeface="Verdana" panose="020B0604030504040204" pitchFamily="34" charset="0"/>
              </a:rPr>
              <a:t>REST-API</a:t>
            </a:r>
          </a:p>
          <a:p>
            <a:endParaRPr lang="en-US" altLang="nl-NL" sz="900" dirty="0"/>
          </a:p>
          <a:p>
            <a:pPr eaLnBrk="1" hangingPunct="1">
              <a:lnSpc>
                <a:spcPct val="114000"/>
              </a:lnSpc>
            </a:pPr>
            <a:r>
              <a:rPr lang="en-US" altLang="nl-NL" sz="1000" b="1" dirty="0">
                <a:solidFill>
                  <a:srgbClr val="0070AD"/>
                </a:solidFill>
              </a:rPr>
              <a:t>Database</a:t>
            </a:r>
            <a:endParaRPr lang="en-IN" sz="1800" b="0" i="0" u="none" strike="noStrike" baseline="0" dirty="0">
              <a:solidFill>
                <a:srgbClr val="000000"/>
              </a:solidFill>
              <a:latin typeface="Verdana" panose="020B0604030504040204" pitchFamily="34" charset="0"/>
            </a:endParaRPr>
          </a:p>
          <a:p>
            <a:r>
              <a:rPr lang="en-IN" sz="1000" b="0" i="0" u="none" strike="noStrike" baseline="0" dirty="0">
                <a:solidFill>
                  <a:srgbClr val="000000"/>
                </a:solidFill>
                <a:latin typeface="Verdana" panose="020B0604030504040204" pitchFamily="34" charset="0"/>
              </a:rPr>
              <a:t>SQL database –Postgres</a:t>
            </a:r>
          </a:p>
          <a:p>
            <a:r>
              <a:rPr lang="en-IN" sz="1000" b="0" i="0" u="none" strike="noStrike" baseline="0" dirty="0">
                <a:solidFill>
                  <a:srgbClr val="000000"/>
                </a:solidFill>
                <a:latin typeface="Verdana" panose="020B0604030504040204" pitchFamily="34" charset="0"/>
              </a:rPr>
              <a:t>No SQL database –MongoDB</a:t>
            </a:r>
          </a:p>
          <a:p>
            <a:endParaRPr lang="en-US" altLang="nl-NL" sz="1000" dirty="0"/>
          </a:p>
          <a:p>
            <a:pPr eaLnBrk="1" hangingPunct="1">
              <a:lnSpc>
                <a:spcPct val="114000"/>
              </a:lnSpc>
            </a:pPr>
            <a:r>
              <a:rPr lang="en-US" altLang="nl-NL" sz="1000" b="1" dirty="0">
                <a:solidFill>
                  <a:srgbClr val="0070AD"/>
                </a:solidFill>
              </a:rPr>
              <a:t>Web Technologies</a:t>
            </a:r>
            <a:endParaRPr lang="en-US" altLang="nl-NL" sz="1000" dirty="0"/>
          </a:p>
          <a:p>
            <a:pPr eaLnBrk="1" hangingPunct="1">
              <a:lnSpc>
                <a:spcPct val="114000"/>
              </a:lnSpc>
            </a:pPr>
            <a:r>
              <a:rPr lang="en-US" altLang="nl-NL" sz="1000" dirty="0"/>
              <a:t>HTML5</a:t>
            </a:r>
          </a:p>
          <a:p>
            <a:pPr eaLnBrk="1" hangingPunct="1">
              <a:lnSpc>
                <a:spcPct val="114000"/>
              </a:lnSpc>
            </a:pPr>
            <a:r>
              <a:rPr lang="en-US" altLang="nl-NL" sz="1000" dirty="0"/>
              <a:t>CSS3</a:t>
            </a:r>
          </a:p>
          <a:p>
            <a:pPr eaLnBrk="1" hangingPunct="1">
              <a:lnSpc>
                <a:spcPct val="114000"/>
              </a:lnSpc>
            </a:pPr>
            <a:r>
              <a:rPr lang="en-US" altLang="nl-NL" sz="1000" dirty="0"/>
              <a:t>JavaScript</a:t>
            </a:r>
          </a:p>
          <a:p>
            <a:pPr eaLnBrk="1" hangingPunct="1">
              <a:lnSpc>
                <a:spcPct val="114000"/>
              </a:lnSpc>
            </a:pPr>
            <a:endParaRPr lang="en-US" altLang="nl-NL" sz="1000" b="1" dirty="0">
              <a:solidFill>
                <a:srgbClr val="0070AD"/>
              </a:solidFill>
            </a:endParaRPr>
          </a:p>
          <a:p>
            <a:pPr eaLnBrk="1" hangingPunct="1">
              <a:lnSpc>
                <a:spcPct val="114000"/>
              </a:lnSpc>
            </a:pPr>
            <a:r>
              <a:rPr lang="en-US" altLang="nl-NL" sz="1000" b="1" dirty="0">
                <a:solidFill>
                  <a:srgbClr val="0070AD"/>
                </a:solidFill>
              </a:rPr>
              <a:t>Add-ons</a:t>
            </a:r>
            <a:endParaRPr lang="en-US" altLang="nl-NL" sz="1000" dirty="0"/>
          </a:p>
          <a:p>
            <a:pPr eaLnBrk="1" hangingPunct="1">
              <a:lnSpc>
                <a:spcPct val="114000"/>
              </a:lnSpc>
            </a:pPr>
            <a:r>
              <a:rPr lang="en-US" altLang="nl-NL" sz="1000" dirty="0"/>
              <a:t>GitHub</a:t>
            </a:r>
          </a:p>
          <a:p>
            <a:pPr eaLnBrk="1" hangingPunct="1">
              <a:lnSpc>
                <a:spcPct val="114000"/>
              </a:lnSpc>
            </a:pPr>
            <a:r>
              <a:rPr lang="en-US" altLang="nl-NL" sz="1000" dirty="0"/>
              <a:t>Maven</a:t>
            </a:r>
          </a:p>
          <a:p>
            <a:pPr eaLnBrk="1" hangingPunct="1">
              <a:lnSpc>
                <a:spcPct val="114000"/>
              </a:lnSpc>
            </a:pPr>
            <a:r>
              <a:rPr lang="en-US" altLang="nl-NL" sz="1000" dirty="0"/>
              <a:t>Postman</a:t>
            </a:r>
          </a:p>
          <a:p>
            <a:pPr eaLnBrk="1" hangingPunct="1">
              <a:lnSpc>
                <a:spcPct val="114000"/>
              </a:lnSpc>
            </a:pPr>
            <a:endParaRPr lang="en-US" altLang="nl-NL" sz="1000" b="1" dirty="0">
              <a:solidFill>
                <a:srgbClr val="0070AD"/>
              </a:solidFill>
            </a:endParaRPr>
          </a:p>
          <a:p>
            <a:pPr eaLnBrk="1" hangingPunct="1">
              <a:lnSpc>
                <a:spcPct val="114000"/>
              </a:lnSpc>
            </a:pPr>
            <a:r>
              <a:rPr lang="en-US" altLang="nl-NL" sz="1000" b="1" dirty="0">
                <a:solidFill>
                  <a:srgbClr val="0070AD"/>
                </a:solidFill>
              </a:rPr>
              <a:t>Additional Details</a:t>
            </a:r>
          </a:p>
          <a:p>
            <a:pPr marL="0" marR="0" lvl="0" indent="0" rtl="0">
              <a:lnSpc>
                <a:spcPct val="100000"/>
              </a:lnSpc>
              <a:spcBef>
                <a:spcPts val="0"/>
              </a:spcBef>
              <a:spcAft>
                <a:spcPts val="0"/>
              </a:spcAft>
              <a:buClr>
                <a:srgbClr val="000000"/>
              </a:buClr>
              <a:buSzPts val="700"/>
              <a:buFont typeface="Arial"/>
              <a:buNone/>
            </a:pPr>
            <a:r>
              <a:rPr lang="en-US" sz="1000" b="0" i="0" u="none" strike="noStrike" cap="none" dirty="0">
                <a:solidFill>
                  <a:srgbClr val="000000"/>
                </a:solidFill>
                <a:latin typeface="Verdana"/>
                <a:ea typeface="Verdana"/>
                <a:cs typeface="Verdana"/>
                <a:sym typeface="Verdana"/>
              </a:rPr>
              <a:t>Communication skills</a:t>
            </a:r>
          </a:p>
          <a:p>
            <a:pPr marL="0" marR="0" lvl="0" indent="0" rtl="0">
              <a:lnSpc>
                <a:spcPct val="100000"/>
              </a:lnSpc>
              <a:spcBef>
                <a:spcPts val="0"/>
              </a:spcBef>
              <a:spcAft>
                <a:spcPts val="0"/>
              </a:spcAft>
              <a:buClr>
                <a:srgbClr val="000000"/>
              </a:buClr>
              <a:buSzPts val="700"/>
              <a:buFont typeface="Arial"/>
              <a:buNone/>
            </a:pPr>
            <a:r>
              <a:rPr lang="en-US" sz="1000" b="0" i="0" u="none" strike="noStrike" cap="none" dirty="0">
                <a:solidFill>
                  <a:srgbClr val="000000"/>
                </a:solidFill>
                <a:latin typeface="Verdana"/>
                <a:ea typeface="Verdana"/>
                <a:cs typeface="Verdana"/>
                <a:sym typeface="Verdana"/>
              </a:rPr>
              <a:t>Time management</a:t>
            </a:r>
          </a:p>
          <a:p>
            <a:pPr marL="0" marR="0" lvl="0" indent="0" rtl="0">
              <a:lnSpc>
                <a:spcPct val="100000"/>
              </a:lnSpc>
              <a:spcBef>
                <a:spcPts val="0"/>
              </a:spcBef>
              <a:spcAft>
                <a:spcPts val="0"/>
              </a:spcAft>
              <a:buClr>
                <a:srgbClr val="000000"/>
              </a:buClr>
              <a:buSzPts val="700"/>
              <a:buFont typeface="Arial"/>
              <a:buNone/>
            </a:pPr>
            <a:r>
              <a:rPr lang="en-US" sz="1000" u="none" strike="noStrike" cap="none" dirty="0">
                <a:solidFill>
                  <a:srgbClr val="000000"/>
                </a:solidFill>
              </a:rPr>
              <a:t>Leadership skills</a:t>
            </a:r>
            <a:endParaRPr lang="en-US" sz="1000" u="none" strike="noStrike" cap="none" dirty="0"/>
          </a:p>
        </p:txBody>
      </p:sp>
      <p:pic>
        <p:nvPicPr>
          <p:cNvPr id="19" name="Picture Placeholder 18">
            <a:extLst>
              <a:ext uri="{FF2B5EF4-FFF2-40B4-BE49-F238E27FC236}">
                <a16:creationId xmlns:a16="http://schemas.microsoft.com/office/drawing/2014/main" id="{BC320A1D-FFB3-4A0F-B232-466E0756DE4F}"/>
              </a:ext>
            </a:extLst>
          </p:cNvPr>
          <p:cNvPicPr>
            <a:picLocks noGrp="1" noChangeAspect="1"/>
          </p:cNvPicPr>
          <p:nvPr>
            <p:ph type="pic" sz="quarter" idx="46"/>
          </p:nvPr>
        </p:nvPicPr>
        <p:blipFill>
          <a:blip r:embed="rId5">
            <a:extLst>
              <a:ext uri="{28A0092B-C50C-407E-A947-70E740481C1C}">
                <a14:useLocalDpi xmlns:a14="http://schemas.microsoft.com/office/drawing/2010/main" val="0"/>
              </a:ext>
            </a:extLst>
          </a:blip>
          <a:srcRect t="9854" b="9854"/>
          <a:stretch>
            <a:fillRect/>
          </a:stretch>
        </p:blipFill>
        <p:spPr/>
      </p:pic>
      <p:sp>
        <p:nvSpPr>
          <p:cNvPr id="34" name="TextBox 33">
            <a:extLst>
              <a:ext uri="{FF2B5EF4-FFF2-40B4-BE49-F238E27FC236}">
                <a16:creationId xmlns:a16="http://schemas.microsoft.com/office/drawing/2014/main" id="{92707087-433A-49E1-95F6-480FC6D42900}"/>
              </a:ext>
            </a:extLst>
          </p:cNvPr>
          <p:cNvSpPr txBox="1"/>
          <p:nvPr/>
        </p:nvSpPr>
        <p:spPr>
          <a:xfrm>
            <a:off x="438151" y="2986087"/>
            <a:ext cx="3905249" cy="2551981"/>
          </a:xfrm>
          <a:prstGeom prst="rect">
            <a:avLst/>
          </a:prstGeom>
          <a:noFill/>
        </p:spPr>
        <p:txBody>
          <a:bodyPr wrap="square">
            <a:spAutoFit/>
          </a:bodyPr>
          <a:lstStyle/>
          <a:p>
            <a:pPr rtl="0">
              <a:spcBef>
                <a:spcPts val="0"/>
              </a:spcBef>
              <a:spcAft>
                <a:spcPts val="0"/>
              </a:spcAft>
            </a:pPr>
            <a:r>
              <a:rPr lang="en-US" sz="1150" b="1" i="0" u="none" strike="noStrike" dirty="0">
                <a:solidFill>
                  <a:srgbClr val="000000"/>
                </a:solidFill>
                <a:effectLst/>
                <a:latin typeface="Verdana" panose="020B0604030504040204" pitchFamily="34" charset="0"/>
              </a:rPr>
              <a:t>Full Stack Developer</a:t>
            </a:r>
            <a:endParaRPr lang="en-US" sz="1150" b="0" dirty="0">
              <a:effectLst/>
            </a:endParaRPr>
          </a:p>
          <a:p>
            <a:pPr rtl="0" fontAlgn="base">
              <a:spcBef>
                <a:spcPts val="1000"/>
              </a:spcBef>
              <a:spcAft>
                <a:spcPts val="0"/>
              </a:spcAft>
              <a:buFont typeface="Arial" panose="020B0604020202020204" pitchFamily="34" charset="0"/>
              <a:buChar char="•"/>
            </a:pPr>
            <a:r>
              <a:rPr lang="en-US" sz="1150" b="0" i="0" u="none" strike="noStrike" dirty="0">
                <a:solidFill>
                  <a:srgbClr val="000000"/>
                </a:solidFill>
                <a:effectLst/>
                <a:latin typeface="Verdana" panose="020B0604030504040204" pitchFamily="34" charset="0"/>
              </a:rPr>
              <a:t> Hands on experience in creating </a:t>
            </a:r>
            <a:r>
              <a:rPr lang="en-US" sz="1150" b="1" i="0" u="none" strike="noStrike" dirty="0">
                <a:solidFill>
                  <a:srgbClr val="000000"/>
                </a:solidFill>
                <a:effectLst/>
                <a:latin typeface="Verdana" panose="020B0604030504040204" pitchFamily="34" charset="0"/>
              </a:rPr>
              <a:t>microservices</a:t>
            </a:r>
            <a:r>
              <a:rPr lang="en-US" sz="1150" b="0" i="0" u="none" strike="noStrike" dirty="0">
                <a:solidFill>
                  <a:srgbClr val="000000"/>
                </a:solidFill>
                <a:effectLst/>
                <a:latin typeface="Verdana" panose="020B0604030504040204" pitchFamily="34" charset="0"/>
              </a:rPr>
              <a:t> with </a:t>
            </a:r>
            <a:r>
              <a:rPr lang="en-US" sz="1150" b="1" i="0" u="none" strike="noStrike" dirty="0" err="1">
                <a:solidFill>
                  <a:srgbClr val="000000"/>
                </a:solidFill>
                <a:effectLst/>
                <a:latin typeface="Verdana" panose="020B0604030504040204" pitchFamily="34" charset="0"/>
              </a:rPr>
              <a:t>Springboot</a:t>
            </a:r>
            <a:r>
              <a:rPr lang="en-US" sz="1150" b="1" i="0" u="none" strike="noStrike" dirty="0">
                <a:solidFill>
                  <a:srgbClr val="000000"/>
                </a:solidFill>
                <a:effectLst/>
                <a:latin typeface="Verdana" panose="020B0604030504040204" pitchFamily="34" charset="0"/>
              </a:rPr>
              <a:t>, Spring Security, Spring Cloud API Gateway,</a:t>
            </a:r>
            <a:r>
              <a:rPr lang="en-US" sz="1150" b="0" i="0" u="none" strike="noStrike" dirty="0">
                <a:solidFill>
                  <a:srgbClr val="000000"/>
                </a:solidFill>
                <a:effectLst/>
                <a:latin typeface="Verdana" panose="020B0604030504040204" pitchFamily="34" charset="0"/>
              </a:rPr>
              <a:t> Eureka server.</a:t>
            </a:r>
            <a:endParaRPr lang="en-US" sz="1150" b="0" i="0" u="none" strike="noStrike" dirty="0">
              <a:solidFill>
                <a:srgbClr val="000000"/>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1150" dirty="0">
                <a:solidFill>
                  <a:srgbClr val="000000"/>
                </a:solidFill>
                <a:latin typeface="Verdana" panose="020B0604030504040204" pitchFamily="34" charset="0"/>
              </a:rPr>
              <a:t> </a:t>
            </a:r>
            <a:r>
              <a:rPr lang="en-US" sz="1150" b="1" dirty="0">
                <a:solidFill>
                  <a:srgbClr val="000000"/>
                </a:solidFill>
                <a:latin typeface="Verdana" panose="020B0604030504040204" pitchFamily="34" charset="0"/>
              </a:rPr>
              <a:t>React developer </a:t>
            </a:r>
            <a:r>
              <a:rPr lang="en-US" sz="1150" dirty="0">
                <a:solidFill>
                  <a:srgbClr val="000000"/>
                </a:solidFill>
                <a:latin typeface="Verdana" panose="020B0604030504040204" pitchFamily="34" charset="0"/>
              </a:rPr>
              <a:t>with basic working knowledge on </a:t>
            </a:r>
            <a:r>
              <a:rPr lang="en-US" sz="1150" b="1" dirty="0">
                <a:solidFill>
                  <a:srgbClr val="000000"/>
                </a:solidFill>
                <a:latin typeface="Verdana" panose="020B0604030504040204" pitchFamily="34" charset="0"/>
              </a:rPr>
              <a:t>ReactJS</a:t>
            </a:r>
            <a:r>
              <a:rPr lang="en-US" sz="1150" dirty="0">
                <a:solidFill>
                  <a:srgbClr val="000000"/>
                </a:solidFill>
                <a:latin typeface="Verdana" panose="020B0604030504040204" pitchFamily="34" charset="0"/>
              </a:rPr>
              <a:t> (Hooks, Forms, Routing, Material UI).</a:t>
            </a:r>
            <a:endParaRPr lang="en-US" sz="1150" b="0" i="0" u="none" strike="noStrike" dirty="0">
              <a:solidFill>
                <a:srgbClr val="000000"/>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1150" dirty="0">
                <a:solidFill>
                  <a:srgbClr val="000000"/>
                </a:solidFill>
                <a:latin typeface="Verdana" panose="020B0604030504040204" pitchFamily="34" charset="0"/>
              </a:rPr>
              <a:t> </a:t>
            </a:r>
            <a:r>
              <a:rPr lang="en-US" sz="1150" b="1" dirty="0">
                <a:solidFill>
                  <a:srgbClr val="000000"/>
                </a:solidFill>
                <a:latin typeface="Verdana" panose="020B0604030504040204" pitchFamily="34" charset="0"/>
              </a:rPr>
              <a:t>Java Microservice </a:t>
            </a:r>
            <a:r>
              <a:rPr lang="en-US" sz="1150" dirty="0">
                <a:solidFill>
                  <a:srgbClr val="000000"/>
                </a:solidFill>
                <a:latin typeface="Verdana" panose="020B0604030504040204" pitchFamily="34" charset="0"/>
              </a:rPr>
              <a:t>Development knowledge using </a:t>
            </a:r>
            <a:r>
              <a:rPr lang="en-US" sz="1150" b="1" dirty="0">
                <a:solidFill>
                  <a:srgbClr val="000000"/>
                </a:solidFill>
                <a:latin typeface="Verdana" panose="020B0604030504040204" pitchFamily="34" charset="0"/>
              </a:rPr>
              <a:t>Spring boot and Spring cloud framework </a:t>
            </a:r>
            <a:r>
              <a:rPr lang="en-US" sz="1150" dirty="0">
                <a:solidFill>
                  <a:srgbClr val="000000"/>
                </a:solidFill>
                <a:latin typeface="Verdana" panose="020B0604030504040204" pitchFamily="34" charset="0"/>
              </a:rPr>
              <a:t>on an intermediate level.</a:t>
            </a:r>
            <a:endParaRPr lang="en-US" sz="1150" b="0" i="0" u="none" strike="noStrike" dirty="0">
              <a:solidFill>
                <a:srgbClr val="000000"/>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1150" b="0" i="0" u="none" strike="noStrike" dirty="0">
                <a:solidFill>
                  <a:srgbClr val="000000"/>
                </a:solidFill>
                <a:effectLst/>
                <a:latin typeface="Verdana" panose="020B0604030504040204" pitchFamily="34" charset="0"/>
              </a:rPr>
              <a:t> Experience in using Postgres Database, Postman.</a:t>
            </a:r>
            <a:endParaRPr lang="en-US" sz="1150" b="0" i="0" u="none" strike="noStrike" dirty="0">
              <a:solidFill>
                <a:srgbClr val="000000"/>
              </a:solidFill>
              <a:effectLst/>
              <a:latin typeface="Arial" panose="020B0604020202020204" pitchFamily="34" charset="0"/>
            </a:endParaRPr>
          </a:p>
        </p:txBody>
      </p:sp>
      <p:pic>
        <p:nvPicPr>
          <p:cNvPr id="19462" name="Picture 6">
            <a:hlinkClick r:id="rId6"/>
            <a:extLst>
              <a:ext uri="{FF2B5EF4-FFF2-40B4-BE49-F238E27FC236}">
                <a16:creationId xmlns:a16="http://schemas.microsoft.com/office/drawing/2014/main" id="{EDDDAA82-7455-439D-B2EB-465D22E9064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51163" y="5911100"/>
            <a:ext cx="457200" cy="46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3315</TotalTime>
  <Words>218</Words>
  <Application>Microsoft Office PowerPoint</Application>
  <PresentationFormat>Widescreen</PresentationFormat>
  <Paragraphs>66</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Veeravelli, Akshitha</cp:lastModifiedBy>
  <cp:revision>102</cp:revision>
  <dcterms:created xsi:type="dcterms:W3CDTF">2020-09-22T06:24:34Z</dcterms:created>
  <dcterms:modified xsi:type="dcterms:W3CDTF">2023-01-04T06:12:45Z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