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68" r:id="rId3"/>
    <p:sldId id="269" r:id="rId4"/>
    <p:sldId id="258" r:id="rId5"/>
    <p:sldId id="261" r:id="rId6"/>
    <p:sldId id="260" r:id="rId7"/>
    <p:sldId id="270" r:id="rId8"/>
    <p:sldId id="259" r:id="rId9"/>
    <p:sldId id="264" r:id="rId10"/>
    <p:sldId id="265" r:id="rId11"/>
    <p:sldId id="266" r:id="rId12"/>
    <p:sldId id="267"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6" autoAdjust="0"/>
    <p:restoredTop sz="94660"/>
  </p:normalViewPr>
  <p:slideViewPr>
    <p:cSldViewPr snapToGrid="0">
      <p:cViewPr varScale="1">
        <p:scale>
          <a:sx n="99" d="100"/>
          <a:sy n="99" d="100"/>
        </p:scale>
        <p:origin x="108"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E0706FB-6D6D-4CDC-8080-B6FED5931FBB}" type="datetimeFigureOut">
              <a:rPr lang="en-US" smtClean="0"/>
              <a:t>9/4/2024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EA4D07F-47F5-4408-B6C9-D9D47334A1F0}"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84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0706FB-6D6D-4CDC-8080-B6FED5931FBB}"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4D07F-47F5-4408-B6C9-D9D47334A1F0}" type="slidenum">
              <a:rPr lang="en-US" smtClean="0"/>
              <a:t>‹#›</a:t>
            </a:fld>
            <a:endParaRPr lang="en-US"/>
          </a:p>
        </p:txBody>
      </p:sp>
    </p:spTree>
    <p:extLst>
      <p:ext uri="{BB962C8B-B14F-4D97-AF65-F5344CB8AC3E}">
        <p14:creationId xmlns:p14="http://schemas.microsoft.com/office/powerpoint/2010/main" val="4080154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0706FB-6D6D-4CDC-8080-B6FED5931FBB}"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4D07F-47F5-4408-B6C9-D9D47334A1F0}" type="slidenum">
              <a:rPr lang="en-US" smtClean="0"/>
              <a:t>‹#›</a:t>
            </a:fld>
            <a:endParaRPr lang="en-US"/>
          </a:p>
        </p:txBody>
      </p:sp>
    </p:spTree>
    <p:extLst>
      <p:ext uri="{BB962C8B-B14F-4D97-AF65-F5344CB8AC3E}">
        <p14:creationId xmlns:p14="http://schemas.microsoft.com/office/powerpoint/2010/main" val="107156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0706FB-6D6D-4CDC-8080-B6FED5931FBB}"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4D07F-47F5-4408-B6C9-D9D47334A1F0}" type="slidenum">
              <a:rPr lang="en-US" smtClean="0"/>
              <a:t>‹#›</a:t>
            </a:fld>
            <a:endParaRPr lang="en-US"/>
          </a:p>
        </p:txBody>
      </p:sp>
    </p:spTree>
    <p:extLst>
      <p:ext uri="{BB962C8B-B14F-4D97-AF65-F5344CB8AC3E}">
        <p14:creationId xmlns:p14="http://schemas.microsoft.com/office/powerpoint/2010/main" val="1319042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0706FB-6D6D-4CDC-8080-B6FED5931FBB}"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4D07F-47F5-4408-B6C9-D9D47334A1F0}"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017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0706FB-6D6D-4CDC-8080-B6FED5931FBB}"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A4D07F-47F5-4408-B6C9-D9D47334A1F0}" type="slidenum">
              <a:rPr lang="en-US" smtClean="0"/>
              <a:t>‹#›</a:t>
            </a:fld>
            <a:endParaRPr lang="en-US"/>
          </a:p>
        </p:txBody>
      </p:sp>
    </p:spTree>
    <p:extLst>
      <p:ext uri="{BB962C8B-B14F-4D97-AF65-F5344CB8AC3E}">
        <p14:creationId xmlns:p14="http://schemas.microsoft.com/office/powerpoint/2010/main" val="1999526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0706FB-6D6D-4CDC-8080-B6FED5931FBB}"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A4D07F-47F5-4408-B6C9-D9D47334A1F0}" type="slidenum">
              <a:rPr lang="en-US" smtClean="0"/>
              <a:t>‹#›</a:t>
            </a:fld>
            <a:endParaRPr lang="en-US"/>
          </a:p>
        </p:txBody>
      </p:sp>
    </p:spTree>
    <p:extLst>
      <p:ext uri="{BB962C8B-B14F-4D97-AF65-F5344CB8AC3E}">
        <p14:creationId xmlns:p14="http://schemas.microsoft.com/office/powerpoint/2010/main" val="2736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0706FB-6D6D-4CDC-8080-B6FED5931FBB}"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A4D07F-47F5-4408-B6C9-D9D47334A1F0}" type="slidenum">
              <a:rPr lang="en-US" smtClean="0"/>
              <a:t>‹#›</a:t>
            </a:fld>
            <a:endParaRPr lang="en-US"/>
          </a:p>
        </p:txBody>
      </p:sp>
    </p:spTree>
    <p:extLst>
      <p:ext uri="{BB962C8B-B14F-4D97-AF65-F5344CB8AC3E}">
        <p14:creationId xmlns:p14="http://schemas.microsoft.com/office/powerpoint/2010/main" val="26491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0706FB-6D6D-4CDC-8080-B6FED5931FBB}"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A4D07F-47F5-4408-B6C9-D9D47334A1F0}" type="slidenum">
              <a:rPr lang="en-US" smtClean="0"/>
              <a:t>‹#›</a:t>
            </a:fld>
            <a:endParaRPr lang="en-US"/>
          </a:p>
        </p:txBody>
      </p:sp>
    </p:spTree>
    <p:extLst>
      <p:ext uri="{BB962C8B-B14F-4D97-AF65-F5344CB8AC3E}">
        <p14:creationId xmlns:p14="http://schemas.microsoft.com/office/powerpoint/2010/main" val="1598372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0706FB-6D6D-4CDC-8080-B6FED5931FBB}"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A4D07F-47F5-4408-B6C9-D9D47334A1F0}" type="slidenum">
              <a:rPr lang="en-US" smtClean="0"/>
              <a:t>‹#›</a:t>
            </a:fld>
            <a:endParaRPr lang="en-US"/>
          </a:p>
        </p:txBody>
      </p:sp>
    </p:spTree>
    <p:extLst>
      <p:ext uri="{BB962C8B-B14F-4D97-AF65-F5344CB8AC3E}">
        <p14:creationId xmlns:p14="http://schemas.microsoft.com/office/powerpoint/2010/main" val="4113231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0706FB-6D6D-4CDC-8080-B6FED5931FBB}"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A4D07F-47F5-4408-B6C9-D9D47334A1F0}" type="slidenum">
              <a:rPr lang="en-US" smtClean="0"/>
              <a:t>‹#›</a:t>
            </a:fld>
            <a:endParaRPr lang="en-US"/>
          </a:p>
        </p:txBody>
      </p:sp>
    </p:spTree>
    <p:extLst>
      <p:ext uri="{BB962C8B-B14F-4D97-AF65-F5344CB8AC3E}">
        <p14:creationId xmlns:p14="http://schemas.microsoft.com/office/powerpoint/2010/main" val="225848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E0706FB-6D6D-4CDC-8080-B6FED5931FBB}" type="datetimeFigureOut">
              <a:rPr lang="en-US" smtClean="0"/>
              <a:t>9/4/2024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EA4D07F-47F5-4408-B6C9-D9D47334A1F0}" type="slidenum">
              <a:rPr lang="en-US" smtClean="0"/>
              <a:t>‹#›</a:t>
            </a:fld>
            <a:endParaRPr lang="en-US"/>
          </a:p>
        </p:txBody>
      </p:sp>
    </p:spTree>
    <p:extLst>
      <p:ext uri="{BB962C8B-B14F-4D97-AF65-F5344CB8AC3E}">
        <p14:creationId xmlns:p14="http://schemas.microsoft.com/office/powerpoint/2010/main" val="217396295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16DEEE2-C5C8-4532-8A95-691C57F6B697}"/>
              </a:ext>
            </a:extLst>
          </p:cNvPr>
          <p:cNvSpPr/>
          <p:nvPr/>
        </p:nvSpPr>
        <p:spPr>
          <a:xfrm>
            <a:off x="631908" y="2152249"/>
            <a:ext cx="10928184" cy="1446550"/>
          </a:xfrm>
          <a:prstGeom prst="rect">
            <a:avLst/>
          </a:prstGeom>
          <a:solidFill>
            <a:schemeClr val="accent1"/>
          </a:solidFill>
        </p:spPr>
        <p:txBody>
          <a:bodyPr wrap="none" lIns="91440" tIns="45720" rIns="91440" bIns="45720">
            <a:spAutoFit/>
          </a:bodyPr>
          <a:lstStyle/>
          <a:p>
            <a:pPr algn="ctr"/>
            <a:r>
              <a:rPr lang="en-US" sz="8800" b="1" cap="none" spc="0" dirty="0">
                <a:ln w="0"/>
                <a:solidFill>
                  <a:schemeClr val="tx1">
                    <a:lumMod val="75000"/>
                    <a:lumOff val="25000"/>
                  </a:schemeClr>
                </a:solidFill>
                <a:effectLst>
                  <a:outerShdw blurRad="50800" dist="50800" dir="5400000" algn="ctr" rotWithShape="0">
                    <a:schemeClr val="bg1"/>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FEATURES OF JAVA</a:t>
            </a:r>
          </a:p>
        </p:txBody>
      </p:sp>
    </p:spTree>
    <p:extLst>
      <p:ext uri="{BB962C8B-B14F-4D97-AF65-F5344CB8AC3E}">
        <p14:creationId xmlns:p14="http://schemas.microsoft.com/office/powerpoint/2010/main" val="2238623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42F4960-237B-4AE1-8108-0CFC1174C8D3}"/>
              </a:ext>
            </a:extLst>
          </p:cNvPr>
          <p:cNvSpPr>
            <a:spLocks noGrp="1"/>
          </p:cNvSpPr>
          <p:nvPr>
            <p:ph idx="1"/>
          </p:nvPr>
        </p:nvSpPr>
        <p:spPr>
          <a:xfrm>
            <a:off x="1143000" y="2057400"/>
            <a:ext cx="9872871" cy="4038600"/>
          </a:xfrm>
        </p:spPr>
        <p:txBody>
          <a:bodyPr>
            <a:normAutofit/>
          </a:bodyPr>
          <a:lstStyle/>
          <a:p>
            <a:r>
              <a:rPr lang="en-US" sz="3200" dirty="0">
                <a:solidFill>
                  <a:srgbClr val="0070C0"/>
                </a:solidFill>
                <a:latin typeface="Times New Roman" panose="02020603050405020304" pitchFamily="18" charset="0"/>
                <a:cs typeface="Times New Roman" panose="02020603050405020304" pitchFamily="18" charset="0"/>
              </a:rPr>
              <a:t>Java supports cross-platform code through the use of Java bytecode.</a:t>
            </a:r>
          </a:p>
          <a:p>
            <a:r>
              <a:rPr lang="en-US" sz="3200" dirty="0">
                <a:solidFill>
                  <a:srgbClr val="0070C0"/>
                </a:solidFill>
                <a:latin typeface="Times New Roman" panose="02020603050405020304" pitchFamily="18" charset="0"/>
                <a:cs typeface="Times New Roman" panose="02020603050405020304" pitchFamily="18" charset="0"/>
              </a:rPr>
              <a:t>Bytecode can be interpreted on any platform by JVM.</a:t>
            </a:r>
          </a:p>
        </p:txBody>
      </p:sp>
      <p:sp>
        <p:nvSpPr>
          <p:cNvPr id="5" name="Rectangle 4">
            <a:extLst>
              <a:ext uri="{FF2B5EF4-FFF2-40B4-BE49-F238E27FC236}">
                <a16:creationId xmlns:a16="http://schemas.microsoft.com/office/drawing/2014/main" id="{65BDFD68-FEF1-48EA-A648-1F8BF7A68850}"/>
              </a:ext>
            </a:extLst>
          </p:cNvPr>
          <p:cNvSpPr/>
          <p:nvPr/>
        </p:nvSpPr>
        <p:spPr>
          <a:xfrm>
            <a:off x="3504795" y="597108"/>
            <a:ext cx="5662127"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Java is interpreted</a:t>
            </a:r>
          </a:p>
        </p:txBody>
      </p:sp>
    </p:spTree>
    <p:extLst>
      <p:ext uri="{BB962C8B-B14F-4D97-AF65-F5344CB8AC3E}">
        <p14:creationId xmlns:p14="http://schemas.microsoft.com/office/powerpoint/2010/main" val="1576929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CCB45F-0436-4DBE-B4B3-335DE0409599}"/>
              </a:ext>
            </a:extLst>
          </p:cNvPr>
          <p:cNvSpPr/>
          <p:nvPr/>
        </p:nvSpPr>
        <p:spPr>
          <a:xfrm>
            <a:off x="784813" y="712611"/>
            <a:ext cx="4441537"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Java’s Performance</a:t>
            </a:r>
          </a:p>
        </p:txBody>
      </p:sp>
      <p:sp>
        <p:nvSpPr>
          <p:cNvPr id="5" name="Content Placeholder 2">
            <a:extLst>
              <a:ext uri="{FF2B5EF4-FFF2-40B4-BE49-F238E27FC236}">
                <a16:creationId xmlns:a16="http://schemas.microsoft.com/office/drawing/2014/main" id="{49B5CBDA-1D14-4691-955A-AC4B657DCA9F}"/>
              </a:ext>
            </a:extLst>
          </p:cNvPr>
          <p:cNvSpPr>
            <a:spLocks noGrp="1"/>
          </p:cNvSpPr>
          <p:nvPr>
            <p:ph idx="1"/>
          </p:nvPr>
        </p:nvSpPr>
        <p:spPr>
          <a:xfrm>
            <a:off x="575109" y="1884145"/>
            <a:ext cx="4516655" cy="4038600"/>
          </a:xfrm>
        </p:spPr>
        <p:txBody>
          <a:bodyPr>
            <a:normAutofit/>
          </a:bodyPr>
          <a:lstStyle/>
          <a:p>
            <a:r>
              <a:rPr lang="en-US" sz="2800" dirty="0">
                <a:solidFill>
                  <a:srgbClr val="0070C0"/>
                </a:solidFill>
                <a:latin typeface="Times New Roman" panose="02020603050405020304" pitchFamily="18" charset="0"/>
                <a:cs typeface="Times New Roman" panose="02020603050405020304" pitchFamily="18" charset="0"/>
              </a:rPr>
              <a:t>Bytecodes are highly optimized.</a:t>
            </a:r>
          </a:p>
          <a:p>
            <a:r>
              <a:rPr lang="en-US" sz="2800" dirty="0">
                <a:solidFill>
                  <a:srgbClr val="0070C0"/>
                </a:solidFill>
                <a:latin typeface="Times New Roman" panose="02020603050405020304" pitchFamily="18" charset="0"/>
                <a:cs typeface="Times New Roman" panose="02020603050405020304" pitchFamily="18" charset="0"/>
              </a:rPr>
              <a:t>JVM can executed them much faster.</a:t>
            </a:r>
          </a:p>
        </p:txBody>
      </p:sp>
      <p:sp>
        <p:nvSpPr>
          <p:cNvPr id="6" name="Content Placeholder 2">
            <a:extLst>
              <a:ext uri="{FF2B5EF4-FFF2-40B4-BE49-F238E27FC236}">
                <a16:creationId xmlns:a16="http://schemas.microsoft.com/office/drawing/2014/main" id="{944B9423-7869-4839-855B-B57C3A50F1FB}"/>
              </a:ext>
            </a:extLst>
          </p:cNvPr>
          <p:cNvSpPr txBox="1">
            <a:spLocks/>
          </p:cNvSpPr>
          <p:nvPr/>
        </p:nvSpPr>
        <p:spPr>
          <a:xfrm>
            <a:off x="6600525" y="1884145"/>
            <a:ext cx="4516654" cy="2504976"/>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sz="2800" dirty="0">
                <a:solidFill>
                  <a:srgbClr val="0070C0"/>
                </a:solidFill>
                <a:latin typeface="Times New Roman" panose="02020603050405020304" pitchFamily="18" charset="0"/>
                <a:cs typeface="Times New Roman" panose="02020603050405020304" pitchFamily="18" charset="0"/>
              </a:rPr>
              <a:t>Java provides integrated support for multithreaded programming.</a:t>
            </a:r>
          </a:p>
        </p:txBody>
      </p:sp>
      <p:sp>
        <p:nvSpPr>
          <p:cNvPr id="7" name="Rectangle 6">
            <a:extLst>
              <a:ext uri="{FF2B5EF4-FFF2-40B4-BE49-F238E27FC236}">
                <a16:creationId xmlns:a16="http://schemas.microsoft.com/office/drawing/2014/main" id="{A5773546-772E-4BCE-BAA3-F81EDC7EAD4D}"/>
              </a:ext>
            </a:extLst>
          </p:cNvPr>
          <p:cNvSpPr/>
          <p:nvPr/>
        </p:nvSpPr>
        <p:spPr>
          <a:xfrm>
            <a:off x="6283619" y="712611"/>
            <a:ext cx="4939439" cy="707886"/>
          </a:xfrm>
          <a:prstGeom prst="rect">
            <a:avLst/>
          </a:prstGeom>
          <a:noFill/>
        </p:spPr>
        <p:txBody>
          <a:bodyPr wrap="squar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Java is Multithreaded</a:t>
            </a:r>
          </a:p>
        </p:txBody>
      </p:sp>
      <p:pic>
        <p:nvPicPr>
          <p:cNvPr id="3074" name="Picture 2" descr="Multithreading in Java Programming - Introduction - Simple Snippets">
            <a:extLst>
              <a:ext uri="{FF2B5EF4-FFF2-40B4-BE49-F238E27FC236}">
                <a16:creationId xmlns:a16="http://schemas.microsoft.com/office/drawing/2014/main" id="{D8971D85-D498-4F3C-BDB1-26B0114BE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542" y="3572323"/>
            <a:ext cx="5036619" cy="2350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79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DAD6AC1-2EC8-471C-B56A-8ED191CCA984}"/>
              </a:ext>
            </a:extLst>
          </p:cNvPr>
          <p:cNvSpPr>
            <a:spLocks noGrp="1"/>
          </p:cNvSpPr>
          <p:nvPr>
            <p:ph idx="1"/>
          </p:nvPr>
        </p:nvSpPr>
        <p:spPr>
          <a:xfrm>
            <a:off x="433466" y="2029919"/>
            <a:ext cx="5662534" cy="4038600"/>
          </a:xfrm>
        </p:spPr>
        <p:txBody>
          <a:bodyPr>
            <a:normAutofit/>
          </a:bodyPr>
          <a:lstStyle/>
          <a:p>
            <a:r>
              <a:rPr lang="en-US" sz="3200" dirty="0">
                <a:solidFill>
                  <a:srgbClr val="0070C0"/>
                </a:solidFill>
                <a:latin typeface="Times New Roman" panose="02020603050405020304" pitchFamily="18" charset="0"/>
                <a:cs typeface="Times New Roman" panose="02020603050405020304" pitchFamily="18" charset="0"/>
              </a:rPr>
              <a:t>Java was designed with the distributed environment. </a:t>
            </a:r>
          </a:p>
          <a:p>
            <a:r>
              <a:rPr lang="en-US" sz="3200" dirty="0">
                <a:solidFill>
                  <a:srgbClr val="0070C0"/>
                </a:solidFill>
                <a:latin typeface="Times New Roman" panose="02020603050405020304" pitchFamily="18" charset="0"/>
                <a:cs typeface="Times New Roman" panose="02020603050405020304" pitchFamily="18" charset="0"/>
              </a:rPr>
              <a:t>Java can be transmit, run over internet.</a:t>
            </a:r>
          </a:p>
        </p:txBody>
      </p:sp>
      <p:sp>
        <p:nvSpPr>
          <p:cNvPr id="8" name="Content Placeholder 2">
            <a:extLst>
              <a:ext uri="{FF2B5EF4-FFF2-40B4-BE49-F238E27FC236}">
                <a16:creationId xmlns:a16="http://schemas.microsoft.com/office/drawing/2014/main" id="{696FFB3E-994B-4DE5-BC81-C3317BAF2B60}"/>
              </a:ext>
            </a:extLst>
          </p:cNvPr>
          <p:cNvSpPr txBox="1">
            <a:spLocks/>
          </p:cNvSpPr>
          <p:nvPr/>
        </p:nvSpPr>
        <p:spPr>
          <a:xfrm>
            <a:off x="6287129" y="2029919"/>
            <a:ext cx="5662534" cy="40386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sz="3200" dirty="0">
                <a:solidFill>
                  <a:srgbClr val="0070C0"/>
                </a:solidFill>
                <a:latin typeface="Times New Roman" panose="02020603050405020304" pitchFamily="18" charset="0"/>
                <a:cs typeface="Times New Roman" panose="02020603050405020304" pitchFamily="18" charset="0"/>
              </a:rPr>
              <a:t>Java programs carry with them substantial amounts of run-time type information that is used to verify resolve accesses to object at run time.</a:t>
            </a:r>
          </a:p>
        </p:txBody>
      </p:sp>
      <p:sp>
        <p:nvSpPr>
          <p:cNvPr id="9" name="Rectangle 8">
            <a:extLst>
              <a:ext uri="{FF2B5EF4-FFF2-40B4-BE49-F238E27FC236}">
                <a16:creationId xmlns:a16="http://schemas.microsoft.com/office/drawing/2014/main" id="{76476C31-7190-41B3-A873-1E85D7075005}"/>
              </a:ext>
            </a:extLst>
          </p:cNvPr>
          <p:cNvSpPr/>
          <p:nvPr/>
        </p:nvSpPr>
        <p:spPr>
          <a:xfrm>
            <a:off x="616474" y="789481"/>
            <a:ext cx="4585114" cy="707886"/>
          </a:xfrm>
          <a:prstGeom prst="rect">
            <a:avLst/>
          </a:prstGeom>
          <a:noFill/>
        </p:spPr>
        <p:txBody>
          <a:bodyPr wrap="squar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Java is distributed</a:t>
            </a:r>
          </a:p>
        </p:txBody>
      </p:sp>
      <p:sp>
        <p:nvSpPr>
          <p:cNvPr id="10" name="Rectangle 9">
            <a:extLst>
              <a:ext uri="{FF2B5EF4-FFF2-40B4-BE49-F238E27FC236}">
                <a16:creationId xmlns:a16="http://schemas.microsoft.com/office/drawing/2014/main" id="{3B34F6FA-F790-4E18-B6E9-107C567D7E06}"/>
              </a:ext>
            </a:extLst>
          </p:cNvPr>
          <p:cNvSpPr/>
          <p:nvPr/>
        </p:nvSpPr>
        <p:spPr>
          <a:xfrm>
            <a:off x="6734958" y="791981"/>
            <a:ext cx="4585114" cy="707886"/>
          </a:xfrm>
          <a:prstGeom prst="rect">
            <a:avLst/>
          </a:prstGeom>
          <a:noFill/>
        </p:spPr>
        <p:txBody>
          <a:bodyPr wrap="squar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Java is dynamic</a:t>
            </a:r>
          </a:p>
        </p:txBody>
      </p:sp>
    </p:spTree>
    <p:extLst>
      <p:ext uri="{BB962C8B-B14F-4D97-AF65-F5344CB8AC3E}">
        <p14:creationId xmlns:p14="http://schemas.microsoft.com/office/powerpoint/2010/main" val="1653372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D9F7647-EE5F-4447-80C5-863D6123B357}"/>
              </a:ext>
            </a:extLst>
          </p:cNvPr>
          <p:cNvSpPr/>
          <p:nvPr/>
        </p:nvSpPr>
        <p:spPr>
          <a:xfrm>
            <a:off x="3586453" y="597108"/>
            <a:ext cx="549881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Java is Conclusion</a:t>
            </a:r>
          </a:p>
        </p:txBody>
      </p:sp>
      <p:sp>
        <p:nvSpPr>
          <p:cNvPr id="6" name="Content Placeholder 2">
            <a:extLst>
              <a:ext uri="{FF2B5EF4-FFF2-40B4-BE49-F238E27FC236}">
                <a16:creationId xmlns:a16="http://schemas.microsoft.com/office/drawing/2014/main" id="{DD3A9412-A08C-4DFF-9526-FDB8F8384226}"/>
              </a:ext>
            </a:extLst>
          </p:cNvPr>
          <p:cNvSpPr>
            <a:spLocks noGrp="1"/>
          </p:cNvSpPr>
          <p:nvPr>
            <p:ph idx="1"/>
          </p:nvPr>
        </p:nvSpPr>
        <p:spPr>
          <a:xfrm>
            <a:off x="1143000" y="2057400"/>
            <a:ext cx="9872871" cy="4038600"/>
          </a:xfrm>
        </p:spPr>
        <p:txBody>
          <a:bodyPr>
            <a:normAutofit/>
          </a:bodyPr>
          <a:lstStyle/>
          <a:p>
            <a:pPr marL="45720" indent="0" algn="just">
              <a:buNone/>
            </a:pPr>
            <a:r>
              <a:rPr lang="en-US" sz="3200" dirty="0">
                <a:solidFill>
                  <a:srgbClr val="0070C0"/>
                </a:solidFill>
                <a:latin typeface="Times New Roman" panose="02020603050405020304" pitchFamily="18" charset="0"/>
                <a:cs typeface="Times New Roman" panose="02020603050405020304" pitchFamily="18" charset="0"/>
              </a:rPr>
              <a:t>	Objects are created with every Java program it is an object oriented programming language, the garbage collector frees the memory from objects which are not required or which will not be required. In order to check whether an object is required or not its recent references are checked. </a:t>
            </a:r>
          </a:p>
        </p:txBody>
      </p:sp>
    </p:spTree>
    <p:extLst>
      <p:ext uri="{BB962C8B-B14F-4D97-AF65-F5344CB8AC3E}">
        <p14:creationId xmlns:p14="http://schemas.microsoft.com/office/powerpoint/2010/main" val="2477693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D5C2DB-75EC-411B-86A7-9545CCF1E2CB}"/>
              </a:ext>
            </a:extLst>
          </p:cNvPr>
          <p:cNvSpPr/>
          <p:nvPr/>
        </p:nvSpPr>
        <p:spPr>
          <a:xfrm>
            <a:off x="1078030" y="825975"/>
            <a:ext cx="3888501"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What is Java</a:t>
            </a:r>
          </a:p>
        </p:txBody>
      </p:sp>
      <p:sp>
        <p:nvSpPr>
          <p:cNvPr id="7" name="TextBox 6">
            <a:extLst>
              <a:ext uri="{FF2B5EF4-FFF2-40B4-BE49-F238E27FC236}">
                <a16:creationId xmlns:a16="http://schemas.microsoft.com/office/drawing/2014/main" id="{EB6AEED9-28C6-4BEF-AF2B-D6FFC42B1DD3}"/>
              </a:ext>
            </a:extLst>
          </p:cNvPr>
          <p:cNvSpPr txBox="1"/>
          <p:nvPr/>
        </p:nvSpPr>
        <p:spPr>
          <a:xfrm>
            <a:off x="1078030" y="2030930"/>
            <a:ext cx="10250904" cy="3539430"/>
          </a:xfrm>
          <a:prstGeom prst="rect">
            <a:avLst/>
          </a:prstGeom>
          <a:noFill/>
        </p:spPr>
        <p:txBody>
          <a:bodyPr wrap="square" rtlCol="0">
            <a:spAutoFit/>
          </a:bodyPr>
          <a:lstStyle/>
          <a:p>
            <a:pPr algn="just"/>
            <a:r>
              <a:rPr lang="en-US" sz="3200" b="0" i="0" dirty="0">
                <a:solidFill>
                  <a:srgbClr val="0070C0"/>
                </a:solidFill>
                <a:effectLst/>
                <a:latin typeface="Times New Roman" panose="02020603050405020304" pitchFamily="18" charset="0"/>
                <a:cs typeface="Times New Roman" panose="02020603050405020304" pitchFamily="18" charset="0"/>
              </a:rPr>
              <a:t>		Java is a programming language and computing platform first released by Sun Microsystems in 1995. It has evolved from humble beginnings to power a large share of today’s digital world, by providing the reliable platform upon which many services and applications are built. New, innovative products and digital services designed for the future continue to rely on Java, as well.</a:t>
            </a:r>
            <a:endParaRPr lang="en-US" sz="3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431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 Features - Proedu">
            <a:extLst>
              <a:ext uri="{FF2B5EF4-FFF2-40B4-BE49-F238E27FC236}">
                <a16:creationId xmlns:a16="http://schemas.microsoft.com/office/drawing/2014/main" id="{8DCCA55E-A825-424E-A50E-8484755CCC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6044" y="717387"/>
            <a:ext cx="6869174" cy="51732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F3433CB-7E45-4D4D-96DC-CC9A91F18F32}"/>
              </a:ext>
            </a:extLst>
          </p:cNvPr>
          <p:cNvSpPr/>
          <p:nvPr/>
        </p:nvSpPr>
        <p:spPr>
          <a:xfrm>
            <a:off x="1008410" y="1344133"/>
            <a:ext cx="3680816" cy="175432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tx1"/>
                  </a:solidFill>
                </a:ln>
                <a:solidFill>
                  <a:srgbClr val="0070C0"/>
                </a:solidFill>
                <a:effectLst/>
              </a:rPr>
              <a:t>Features of </a:t>
            </a:r>
          </a:p>
          <a:p>
            <a:pPr algn="ctr"/>
            <a:r>
              <a:rPr lang="en-US" sz="5400" b="1" cap="none" spc="0" dirty="0">
                <a:ln>
                  <a:solidFill>
                    <a:schemeClr val="tx1"/>
                  </a:solidFill>
                </a:ln>
                <a:solidFill>
                  <a:srgbClr val="0070C0"/>
                </a:solidFill>
                <a:effectLst/>
              </a:rPr>
              <a:t>Java</a:t>
            </a:r>
          </a:p>
        </p:txBody>
      </p:sp>
    </p:spTree>
    <p:extLst>
      <p:ext uri="{BB962C8B-B14F-4D97-AF65-F5344CB8AC3E}">
        <p14:creationId xmlns:p14="http://schemas.microsoft.com/office/powerpoint/2010/main" val="2781515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157645-F54A-4273-BC1A-78EE315511FC}"/>
              </a:ext>
            </a:extLst>
          </p:cNvPr>
          <p:cNvSpPr>
            <a:spLocks noGrp="1"/>
          </p:cNvSpPr>
          <p:nvPr>
            <p:ph idx="1"/>
          </p:nvPr>
        </p:nvSpPr>
        <p:spPr/>
        <p:txBody>
          <a:bodyPr>
            <a:normAutofit/>
          </a:bodyPr>
          <a:lstStyle/>
          <a:p>
            <a:r>
              <a:rPr lang="en-US" sz="3200" dirty="0">
                <a:solidFill>
                  <a:srgbClr val="0070C0"/>
                </a:solidFill>
                <a:latin typeface="Times New Roman" panose="02020603050405020304" pitchFamily="18" charset="0"/>
                <a:cs typeface="Times New Roman" panose="02020603050405020304" pitchFamily="18" charset="0"/>
              </a:rPr>
              <a:t>Java is Easy to write and more readable and eye catching.</a:t>
            </a:r>
          </a:p>
          <a:p>
            <a:r>
              <a:rPr lang="en-US" sz="3200" dirty="0">
                <a:solidFill>
                  <a:srgbClr val="0070C0"/>
                </a:solidFill>
                <a:latin typeface="Times New Roman" panose="02020603050405020304" pitchFamily="18" charset="0"/>
                <a:cs typeface="Times New Roman" panose="02020603050405020304" pitchFamily="18" charset="0"/>
              </a:rPr>
              <a:t>Java has a concise, cohesive set of features that makes it easy to learn and use</a:t>
            </a:r>
          </a:p>
          <a:p>
            <a:r>
              <a:rPr lang="en-US" sz="3200" dirty="0">
                <a:solidFill>
                  <a:srgbClr val="0070C0"/>
                </a:solidFill>
                <a:latin typeface="Times New Roman" panose="02020603050405020304" pitchFamily="18" charset="0"/>
                <a:cs typeface="Times New Roman" panose="02020603050405020304" pitchFamily="18" charset="0"/>
              </a:rPr>
              <a:t>Most of the concepts are drew from C++ thus making Java learning simpler</a:t>
            </a:r>
          </a:p>
        </p:txBody>
      </p:sp>
      <p:sp>
        <p:nvSpPr>
          <p:cNvPr id="4" name="Rectangle 3">
            <a:extLst>
              <a:ext uri="{FF2B5EF4-FFF2-40B4-BE49-F238E27FC236}">
                <a16:creationId xmlns:a16="http://schemas.microsoft.com/office/drawing/2014/main" id="{1B23F896-BFDB-4F6A-8BB5-3BD89B4AF1F4}"/>
              </a:ext>
            </a:extLst>
          </p:cNvPr>
          <p:cNvSpPr/>
          <p:nvPr/>
        </p:nvSpPr>
        <p:spPr>
          <a:xfrm>
            <a:off x="5207974" y="597108"/>
            <a:ext cx="2255747"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Simple</a:t>
            </a:r>
          </a:p>
        </p:txBody>
      </p:sp>
    </p:spTree>
    <p:extLst>
      <p:ext uri="{BB962C8B-B14F-4D97-AF65-F5344CB8AC3E}">
        <p14:creationId xmlns:p14="http://schemas.microsoft.com/office/powerpoint/2010/main" val="2847751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E15F311-6ED1-48F5-9609-0985F3C87323}"/>
              </a:ext>
            </a:extLst>
          </p:cNvPr>
          <p:cNvSpPr>
            <a:spLocks noGrp="1"/>
          </p:cNvSpPr>
          <p:nvPr>
            <p:ph idx="1"/>
          </p:nvPr>
        </p:nvSpPr>
        <p:spPr>
          <a:xfrm>
            <a:off x="700239" y="1855269"/>
            <a:ext cx="5546558" cy="4038600"/>
          </a:xfrm>
        </p:spPr>
        <p:txBody>
          <a:bodyPr>
            <a:normAutofit/>
          </a:bodyPr>
          <a:lstStyle/>
          <a:p>
            <a:r>
              <a:rPr lang="en-US" sz="3200" dirty="0">
                <a:solidFill>
                  <a:srgbClr val="0070C0"/>
                </a:solidFill>
                <a:latin typeface="Times New Roman" panose="02020603050405020304" pitchFamily="18" charset="0"/>
                <a:cs typeface="Times New Roman" panose="02020603050405020304" pitchFamily="18" charset="0"/>
              </a:rPr>
              <a:t>Java programming is object – oriented programming language.</a:t>
            </a:r>
          </a:p>
          <a:p>
            <a:r>
              <a:rPr lang="en-US" sz="3200" dirty="0">
                <a:solidFill>
                  <a:srgbClr val="0070C0"/>
                </a:solidFill>
                <a:latin typeface="Times New Roman" panose="02020603050405020304" pitchFamily="18" charset="0"/>
                <a:cs typeface="Times New Roman" panose="02020603050405020304" pitchFamily="18" charset="0"/>
              </a:rPr>
              <a:t>C++ java provides most of the object oriented features.</a:t>
            </a:r>
          </a:p>
          <a:p>
            <a:r>
              <a:rPr lang="en-US" sz="3200" dirty="0">
                <a:solidFill>
                  <a:srgbClr val="0070C0"/>
                </a:solidFill>
                <a:latin typeface="Times New Roman" panose="02020603050405020304" pitchFamily="18" charset="0"/>
                <a:cs typeface="Times New Roman" panose="02020603050405020304" pitchFamily="18" charset="0"/>
              </a:rPr>
              <a:t>Java is pure OPP. Language.</a:t>
            </a:r>
          </a:p>
        </p:txBody>
      </p:sp>
      <p:sp>
        <p:nvSpPr>
          <p:cNvPr id="5" name="Rectangle 4">
            <a:extLst>
              <a:ext uri="{FF2B5EF4-FFF2-40B4-BE49-F238E27FC236}">
                <a16:creationId xmlns:a16="http://schemas.microsoft.com/office/drawing/2014/main" id="{3B78DEB2-F241-4231-9F40-DB76BCB74630}"/>
              </a:ext>
            </a:extLst>
          </p:cNvPr>
          <p:cNvSpPr/>
          <p:nvPr/>
        </p:nvSpPr>
        <p:spPr>
          <a:xfrm>
            <a:off x="2833035" y="597108"/>
            <a:ext cx="7005636"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Java is Object-oriented</a:t>
            </a:r>
          </a:p>
        </p:txBody>
      </p:sp>
      <p:pic>
        <p:nvPicPr>
          <p:cNvPr id="2050" name="Picture 2" descr="Java - OOPs (Object-Oriented Programming) Concepts">
            <a:extLst>
              <a:ext uri="{FF2B5EF4-FFF2-40B4-BE49-F238E27FC236}">
                <a16:creationId xmlns:a16="http://schemas.microsoft.com/office/drawing/2014/main" id="{538C473A-A2AA-4439-91EB-AE3892E824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207" r="11992"/>
          <a:stretch/>
        </p:blipFill>
        <p:spPr bwMode="auto">
          <a:xfrm>
            <a:off x="7180446" y="1833612"/>
            <a:ext cx="4145039" cy="381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94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852A6D-CCC6-44D1-9365-8D1F9E0D4489}"/>
              </a:ext>
            </a:extLst>
          </p:cNvPr>
          <p:cNvSpPr/>
          <p:nvPr/>
        </p:nvSpPr>
        <p:spPr>
          <a:xfrm>
            <a:off x="3931184" y="597108"/>
            <a:ext cx="4809330"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Java is Portable</a:t>
            </a:r>
          </a:p>
        </p:txBody>
      </p:sp>
      <p:sp>
        <p:nvSpPr>
          <p:cNvPr id="5" name="Content Placeholder 2">
            <a:extLst>
              <a:ext uri="{FF2B5EF4-FFF2-40B4-BE49-F238E27FC236}">
                <a16:creationId xmlns:a16="http://schemas.microsoft.com/office/drawing/2014/main" id="{24C03509-7E32-4937-8CFE-E9D467171825}"/>
              </a:ext>
            </a:extLst>
          </p:cNvPr>
          <p:cNvSpPr>
            <a:spLocks noGrp="1"/>
          </p:cNvSpPr>
          <p:nvPr>
            <p:ph idx="1"/>
          </p:nvPr>
        </p:nvSpPr>
        <p:spPr>
          <a:xfrm>
            <a:off x="702664" y="1893771"/>
            <a:ext cx="5633185" cy="4038600"/>
          </a:xfrm>
        </p:spPr>
        <p:txBody>
          <a:bodyPr>
            <a:normAutofit lnSpcReduction="10000"/>
          </a:bodyPr>
          <a:lstStyle/>
          <a:p>
            <a:r>
              <a:rPr lang="en-US" sz="3200" dirty="0">
                <a:solidFill>
                  <a:srgbClr val="0070C0"/>
                </a:solidFill>
                <a:latin typeface="Times New Roman" panose="02020603050405020304" pitchFamily="18" charset="0"/>
                <a:cs typeface="Times New Roman" panose="02020603050405020304" pitchFamily="18" charset="0"/>
              </a:rPr>
              <a:t>Java programs can execute in any environment for which there is a Java run-time system. </a:t>
            </a:r>
          </a:p>
          <a:p>
            <a:r>
              <a:rPr lang="en-US" sz="3200" dirty="0">
                <a:solidFill>
                  <a:srgbClr val="0070C0"/>
                </a:solidFill>
                <a:latin typeface="Times New Roman" panose="02020603050405020304" pitchFamily="18" charset="0"/>
                <a:cs typeface="Times New Roman" panose="02020603050405020304" pitchFamily="18" charset="0"/>
              </a:rPr>
              <a:t>Java programs can be run on any platform (Linux, Window, Mac)</a:t>
            </a:r>
          </a:p>
          <a:p>
            <a:r>
              <a:rPr lang="en-US" sz="3200" dirty="0">
                <a:solidFill>
                  <a:srgbClr val="0070C0"/>
                </a:solidFill>
                <a:latin typeface="Times New Roman" panose="02020603050405020304" pitchFamily="18" charset="0"/>
                <a:cs typeface="Times New Roman" panose="02020603050405020304" pitchFamily="18" charset="0"/>
              </a:rPr>
              <a:t>Java programs can be transferred over world wide wed.</a:t>
            </a:r>
          </a:p>
        </p:txBody>
      </p:sp>
      <p:pic>
        <p:nvPicPr>
          <p:cNvPr id="3" name="Picture 2">
            <a:extLst>
              <a:ext uri="{FF2B5EF4-FFF2-40B4-BE49-F238E27FC236}">
                <a16:creationId xmlns:a16="http://schemas.microsoft.com/office/drawing/2014/main" id="{8F00FFF7-73DC-4B55-AEED-895C65FBE83A}"/>
              </a:ext>
            </a:extLst>
          </p:cNvPr>
          <p:cNvPicPr>
            <a:picLocks noChangeAspect="1"/>
          </p:cNvPicPr>
          <p:nvPr/>
        </p:nvPicPr>
        <p:blipFill rotWithShape="1">
          <a:blip r:embed="rId2"/>
          <a:srcRect r="1384"/>
          <a:stretch/>
        </p:blipFill>
        <p:spPr>
          <a:xfrm>
            <a:off x="6778530" y="2088953"/>
            <a:ext cx="4406025" cy="3296110"/>
          </a:xfrm>
          <a:prstGeom prst="rect">
            <a:avLst/>
          </a:prstGeom>
        </p:spPr>
      </p:pic>
    </p:spTree>
    <p:extLst>
      <p:ext uri="{BB962C8B-B14F-4D97-AF65-F5344CB8AC3E}">
        <p14:creationId xmlns:p14="http://schemas.microsoft.com/office/powerpoint/2010/main" val="2979271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4AA659-A294-44F5-B660-015116B9815D}"/>
              </a:ext>
            </a:extLst>
          </p:cNvPr>
          <p:cNvPicPr>
            <a:picLocks noChangeAspect="1"/>
          </p:cNvPicPr>
          <p:nvPr/>
        </p:nvPicPr>
        <p:blipFill>
          <a:blip r:embed="rId2"/>
          <a:stretch>
            <a:fillRect/>
          </a:stretch>
        </p:blipFill>
        <p:spPr>
          <a:xfrm>
            <a:off x="6769768" y="1563438"/>
            <a:ext cx="4770922" cy="4357798"/>
          </a:xfrm>
          <a:prstGeom prst="rect">
            <a:avLst/>
          </a:prstGeom>
        </p:spPr>
      </p:pic>
      <p:sp>
        <p:nvSpPr>
          <p:cNvPr id="6" name="TextBox 5">
            <a:extLst>
              <a:ext uri="{FF2B5EF4-FFF2-40B4-BE49-F238E27FC236}">
                <a16:creationId xmlns:a16="http://schemas.microsoft.com/office/drawing/2014/main" id="{E607116C-AA20-4CE6-A8E8-AE541A799123}"/>
              </a:ext>
            </a:extLst>
          </p:cNvPr>
          <p:cNvSpPr txBox="1"/>
          <p:nvPr/>
        </p:nvSpPr>
        <p:spPr>
          <a:xfrm>
            <a:off x="651310" y="1874728"/>
            <a:ext cx="6246794" cy="3539430"/>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b="0" i="0" dirty="0">
                <a:solidFill>
                  <a:srgbClr val="0070C0"/>
                </a:solidFill>
                <a:effectLst/>
                <a:latin typeface="Times New Roman" panose="02020603050405020304" pitchFamily="18" charset="0"/>
                <a:cs typeface="Times New Roman" panose="02020603050405020304" pitchFamily="18" charset="0"/>
              </a:rPr>
              <a:t>Java is platform-independent because it uses a "Write Once, Run Anywhere" approach. </a:t>
            </a:r>
          </a:p>
          <a:p>
            <a:pPr marL="457200" indent="-457200" algn="just">
              <a:buFont typeface="Wingdings" panose="05000000000000000000" pitchFamily="2" charset="2"/>
              <a:buChar char="Ø"/>
            </a:pPr>
            <a:r>
              <a:rPr lang="en-US" sz="2800" b="0" i="0" dirty="0">
                <a:solidFill>
                  <a:srgbClr val="0070C0"/>
                </a:solidFill>
                <a:effectLst/>
                <a:latin typeface="Times New Roman" panose="02020603050405020304" pitchFamily="18" charset="0"/>
                <a:cs typeface="Times New Roman" panose="02020603050405020304" pitchFamily="18" charset="0"/>
              </a:rPr>
              <a:t>Java source code is compiled into bytecode, which is platform-neutral. This bytecode can be executed on any platform that has a Java Machine (JVM) compatible with that bytecode.</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0B84CE5A-125C-4E05-81A5-1C552FF5A4CB}"/>
              </a:ext>
            </a:extLst>
          </p:cNvPr>
          <p:cNvSpPr/>
          <p:nvPr/>
        </p:nvSpPr>
        <p:spPr>
          <a:xfrm>
            <a:off x="1925992" y="597108"/>
            <a:ext cx="881972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PLATFORM - INDEPENDENT</a:t>
            </a:r>
          </a:p>
        </p:txBody>
      </p:sp>
    </p:spTree>
    <p:extLst>
      <p:ext uri="{BB962C8B-B14F-4D97-AF65-F5344CB8AC3E}">
        <p14:creationId xmlns:p14="http://schemas.microsoft.com/office/powerpoint/2010/main" val="925220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9A12211-BD40-487E-B063-666EB02A2470}"/>
              </a:ext>
            </a:extLst>
          </p:cNvPr>
          <p:cNvSpPr>
            <a:spLocks noGrp="1"/>
          </p:cNvSpPr>
          <p:nvPr>
            <p:ph idx="1"/>
          </p:nvPr>
        </p:nvSpPr>
        <p:spPr>
          <a:xfrm>
            <a:off x="960121" y="1884145"/>
            <a:ext cx="4953000" cy="4038600"/>
          </a:xfrm>
        </p:spPr>
        <p:txBody>
          <a:bodyPr>
            <a:normAutofit/>
          </a:bodyPr>
          <a:lstStyle/>
          <a:p>
            <a:r>
              <a:rPr lang="en-US" sz="3200" dirty="0">
                <a:solidFill>
                  <a:srgbClr val="0070C0"/>
                </a:solidFill>
                <a:latin typeface="Times New Roman" panose="02020603050405020304" pitchFamily="18" charset="0"/>
                <a:cs typeface="Times New Roman" panose="02020603050405020304" pitchFamily="18" charset="0"/>
              </a:rPr>
              <a:t>Java program cannot harm other system thus making it secure.</a:t>
            </a:r>
          </a:p>
          <a:p>
            <a:r>
              <a:rPr lang="en-US" sz="3200" dirty="0">
                <a:solidFill>
                  <a:srgbClr val="0070C0"/>
                </a:solidFill>
                <a:latin typeface="Times New Roman" panose="02020603050405020304" pitchFamily="18" charset="0"/>
                <a:cs typeface="Times New Roman" panose="02020603050405020304" pitchFamily="18" charset="0"/>
              </a:rPr>
              <a:t>Java provides a secure means of creating Internet applications.</a:t>
            </a:r>
          </a:p>
          <a:p>
            <a:r>
              <a:rPr lang="en-US" sz="3200" dirty="0">
                <a:solidFill>
                  <a:srgbClr val="0070C0"/>
                </a:solidFill>
                <a:latin typeface="Times New Roman" panose="02020603050405020304" pitchFamily="18" charset="0"/>
                <a:cs typeface="Times New Roman" panose="02020603050405020304" pitchFamily="18" charset="0"/>
              </a:rPr>
              <a:t>Java provides secure way to access web applications.</a:t>
            </a:r>
          </a:p>
        </p:txBody>
      </p:sp>
      <p:sp>
        <p:nvSpPr>
          <p:cNvPr id="5" name="Rectangle 4">
            <a:extLst>
              <a:ext uri="{FF2B5EF4-FFF2-40B4-BE49-F238E27FC236}">
                <a16:creationId xmlns:a16="http://schemas.microsoft.com/office/drawing/2014/main" id="{9AB098B1-BF6B-4F3C-BCCC-97319D1542B0}"/>
              </a:ext>
            </a:extLst>
          </p:cNvPr>
          <p:cNvSpPr/>
          <p:nvPr/>
        </p:nvSpPr>
        <p:spPr>
          <a:xfrm>
            <a:off x="4196128" y="597108"/>
            <a:ext cx="4279441"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Java is Secure</a:t>
            </a:r>
          </a:p>
        </p:txBody>
      </p:sp>
      <p:pic>
        <p:nvPicPr>
          <p:cNvPr id="7" name="Picture 6">
            <a:extLst>
              <a:ext uri="{FF2B5EF4-FFF2-40B4-BE49-F238E27FC236}">
                <a16:creationId xmlns:a16="http://schemas.microsoft.com/office/drawing/2014/main" id="{098513CD-3A4C-4209-9F1F-96ED36EACC45}"/>
              </a:ext>
            </a:extLst>
          </p:cNvPr>
          <p:cNvPicPr>
            <a:picLocks noChangeAspect="1"/>
          </p:cNvPicPr>
          <p:nvPr/>
        </p:nvPicPr>
        <p:blipFill>
          <a:blip r:embed="rId2"/>
          <a:stretch>
            <a:fillRect/>
          </a:stretch>
        </p:blipFill>
        <p:spPr>
          <a:xfrm>
            <a:off x="6805145" y="2023569"/>
            <a:ext cx="4058175" cy="3597585"/>
          </a:xfrm>
          <a:prstGeom prst="rect">
            <a:avLst/>
          </a:prstGeom>
        </p:spPr>
      </p:pic>
    </p:spTree>
    <p:extLst>
      <p:ext uri="{BB962C8B-B14F-4D97-AF65-F5344CB8AC3E}">
        <p14:creationId xmlns:p14="http://schemas.microsoft.com/office/powerpoint/2010/main" val="2120270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962B49-68CA-431E-8051-A3C72FEF9429}"/>
              </a:ext>
            </a:extLst>
          </p:cNvPr>
          <p:cNvSpPr/>
          <p:nvPr/>
        </p:nvSpPr>
        <p:spPr>
          <a:xfrm>
            <a:off x="2202352" y="597108"/>
            <a:ext cx="8267007"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Java is architecture-neutral</a:t>
            </a:r>
          </a:p>
        </p:txBody>
      </p:sp>
      <p:sp>
        <p:nvSpPr>
          <p:cNvPr id="5" name="Content Placeholder 2">
            <a:extLst>
              <a:ext uri="{FF2B5EF4-FFF2-40B4-BE49-F238E27FC236}">
                <a16:creationId xmlns:a16="http://schemas.microsoft.com/office/drawing/2014/main" id="{134E5489-A852-4C9B-83A5-0380034EA3D9}"/>
              </a:ext>
            </a:extLst>
          </p:cNvPr>
          <p:cNvSpPr>
            <a:spLocks noGrp="1"/>
          </p:cNvSpPr>
          <p:nvPr>
            <p:ph idx="1"/>
          </p:nvPr>
        </p:nvSpPr>
        <p:spPr>
          <a:xfrm>
            <a:off x="1143000" y="2057400"/>
            <a:ext cx="9872871" cy="4038600"/>
          </a:xfrm>
        </p:spPr>
        <p:txBody>
          <a:bodyPr>
            <a:normAutofit/>
          </a:bodyPr>
          <a:lstStyle/>
          <a:p>
            <a:r>
              <a:rPr lang="en-US" sz="3200" dirty="0">
                <a:solidFill>
                  <a:srgbClr val="0070C0"/>
                </a:solidFill>
                <a:latin typeface="Times New Roman" panose="02020603050405020304" pitchFamily="18" charset="0"/>
                <a:cs typeface="Times New Roman" panose="02020603050405020304" pitchFamily="18" charset="0"/>
              </a:rPr>
              <a:t>Java is not tied to a specific machine or operating system architecture.</a:t>
            </a:r>
          </a:p>
          <a:p>
            <a:r>
              <a:rPr lang="en-US" sz="3200" dirty="0">
                <a:solidFill>
                  <a:srgbClr val="0070C0"/>
                </a:solidFill>
                <a:latin typeface="Times New Roman" panose="02020603050405020304" pitchFamily="18" charset="0"/>
                <a:cs typeface="Times New Roman" panose="02020603050405020304" pitchFamily="18" charset="0"/>
              </a:rPr>
              <a:t>Machine Independent i.e. Java is independent of hardware.</a:t>
            </a:r>
          </a:p>
        </p:txBody>
      </p:sp>
    </p:spTree>
    <p:extLst>
      <p:ext uri="{BB962C8B-B14F-4D97-AF65-F5344CB8AC3E}">
        <p14:creationId xmlns:p14="http://schemas.microsoft.com/office/powerpoint/2010/main" val="1251800574"/>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44</TotalTime>
  <Words>459</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Corbel</vt:lpstr>
      <vt:lpstr>Times New Roman</vt:lpstr>
      <vt:lpstr>Wingdings</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SASI</dc:creator>
  <cp:lastModifiedBy>SASI</cp:lastModifiedBy>
  <cp:revision>6</cp:revision>
  <dcterms:created xsi:type="dcterms:W3CDTF">2024-09-04T06:57:38Z</dcterms:created>
  <dcterms:modified xsi:type="dcterms:W3CDTF">2024-09-04T07:42:30Z</dcterms:modified>
</cp:coreProperties>
</file>