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58" r:id="rId4"/>
    <p:sldId id="259" r:id="rId5"/>
    <p:sldId id="260" r:id="rId6"/>
    <p:sldId id="270" r:id="rId7"/>
    <p:sldId id="261" r:id="rId8"/>
    <p:sldId id="274" r:id="rId9"/>
    <p:sldId id="271" r:id="rId10"/>
    <p:sldId id="275" r:id="rId11"/>
    <p:sldId id="262" r:id="rId12"/>
    <p:sldId id="273" r:id="rId13"/>
    <p:sldId id="263" r:id="rId14"/>
    <p:sldId id="276" r:id="rId15"/>
    <p:sldId id="280" r:id="rId16"/>
    <p:sldId id="277" r:id="rId17"/>
    <p:sldId id="278" r:id="rId18"/>
    <p:sldId id="279" r:id="rId19"/>
    <p:sldId id="264" r:id="rId20"/>
    <p:sldId id="287" r:id="rId21"/>
    <p:sldId id="281" r:id="rId22"/>
    <p:sldId id="282" r:id="rId23"/>
    <p:sldId id="283" r:id="rId24"/>
    <p:sldId id="265" r:id="rId25"/>
    <p:sldId id="266" r:id="rId26"/>
    <p:sldId id="285" r:id="rId27"/>
    <p:sldId id="286" r:id="rId28"/>
    <p:sldId id="284" r:id="rId29"/>
    <p:sldId id="267" r:id="rId30"/>
    <p:sldId id="268" r:id="rId31"/>
    <p:sldId id="269" r:id="rId32"/>
  </p:sldIdLst>
  <p:sldSz cx="18288000" cy="10287000"/>
  <p:notesSz cx="6858000" cy="9144000"/>
  <p:embeddedFontLst>
    <p:embeddedFont>
      <p:font typeface="Canva Sans" panose="020B0604020202020204" charset="0"/>
      <p:regular r:id="rId34"/>
    </p:embeddedFont>
    <p:embeddedFont>
      <p:font typeface="Canva Sans Bold" panose="020B0604020202020204" charset="0"/>
      <p:regular r:id="rId35"/>
    </p:embeddedFont>
    <p:embeddedFont>
      <p:font typeface="Garet" panose="020B0604020202020204" charset="0"/>
      <p:regular r:id="rId36"/>
    </p:embeddedFont>
    <p:embeddedFont>
      <p:font typeface="Garet Bold" panose="020B0604020202020204" charset="0"/>
      <p:regular r:id="rId37"/>
    </p:embeddedFont>
    <p:embeddedFont>
      <p:font typeface="Garet Italics" panose="020B0604020202020204" charset="0"/>
      <p:regular r:id="rId38"/>
    </p:embeddedFont>
    <p:embeddedFont>
      <p:font typeface="Poppins" panose="00000500000000000000" pitchFamily="2" charset="0"/>
      <p:regular r:id="rId39"/>
      <p:bold r:id="rId40"/>
      <p:italic r:id="rId41"/>
      <p:boldItalic r:id="rId42"/>
    </p:embeddedFont>
    <p:embeddedFont>
      <p:font typeface="Sitka Banner" pitchFamily="2" charset="0"/>
      <p:regular r:id="rId43"/>
      <p:bold r:id="rId44"/>
      <p:italic r:id="rId45"/>
      <p:boldItalic r:id="rId46"/>
    </p:embeddedFont>
    <p:embeddedFont>
      <p:font typeface="Yasmin" panose="020B0604020202020204" charset="-78"/>
      <p:regular r:id="rId47"/>
    </p:embeddedFont>
    <p:embeddedFont>
      <p:font typeface="Yasmin Bold" panose="020B0604020202020204" charset="-78"/>
      <p:regular r:id="rId48"/>
    </p:embeddedFont>
    <p:embeddedFont>
      <p:font typeface="Yeseva One" panose="020B0604020202020204"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1019" autoAdjust="0"/>
  </p:normalViewPr>
  <p:slideViewPr>
    <p:cSldViewPr>
      <p:cViewPr varScale="1">
        <p:scale>
          <a:sx n="54" d="100"/>
          <a:sy n="54" d="100"/>
        </p:scale>
        <p:origin x="749"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610BC-9D35-4602-B968-0A26060F5D36}"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81CEA-E0A5-48BE-B518-7E501906E3FE}" type="slidenum">
              <a:rPr lang="en-IN" smtClean="0"/>
              <a:t>‹#›</a:t>
            </a:fld>
            <a:endParaRPr lang="en-IN"/>
          </a:p>
        </p:txBody>
      </p:sp>
    </p:spTree>
    <p:extLst>
      <p:ext uri="{BB962C8B-B14F-4D97-AF65-F5344CB8AC3E}">
        <p14:creationId xmlns:p14="http://schemas.microsoft.com/office/powerpoint/2010/main" val="193433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81CEA-E0A5-48BE-B518-7E501906E3FE}" type="slidenum">
              <a:rPr lang="en-IN" smtClean="0"/>
              <a:t>15</a:t>
            </a:fld>
            <a:endParaRPr lang="en-IN"/>
          </a:p>
        </p:txBody>
      </p:sp>
    </p:spTree>
    <p:extLst>
      <p:ext uri="{BB962C8B-B14F-4D97-AF65-F5344CB8AC3E}">
        <p14:creationId xmlns:p14="http://schemas.microsoft.com/office/powerpoint/2010/main" val="238237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0781CEA-E0A5-48BE-B518-7E501906E3FE}" type="slidenum">
              <a:rPr lang="en-IN" smtClean="0"/>
              <a:t>16</a:t>
            </a:fld>
            <a:endParaRPr lang="en-IN"/>
          </a:p>
        </p:txBody>
      </p:sp>
    </p:spTree>
    <p:extLst>
      <p:ext uri="{BB962C8B-B14F-4D97-AF65-F5344CB8AC3E}">
        <p14:creationId xmlns:p14="http://schemas.microsoft.com/office/powerpoint/2010/main" val="1194872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81CEA-E0A5-48BE-B518-7E501906E3FE}" type="slidenum">
              <a:rPr lang="en-IN" smtClean="0"/>
              <a:t>21</a:t>
            </a:fld>
            <a:endParaRPr lang="en-IN"/>
          </a:p>
        </p:txBody>
      </p:sp>
    </p:spTree>
    <p:extLst>
      <p:ext uri="{BB962C8B-B14F-4D97-AF65-F5344CB8AC3E}">
        <p14:creationId xmlns:p14="http://schemas.microsoft.com/office/powerpoint/2010/main" val="35344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781CEA-E0A5-48BE-B518-7E501906E3FE}" type="slidenum">
              <a:rPr lang="en-IN" smtClean="0"/>
              <a:t>23</a:t>
            </a:fld>
            <a:endParaRPr lang="en-IN"/>
          </a:p>
        </p:txBody>
      </p:sp>
    </p:spTree>
    <p:extLst>
      <p:ext uri="{BB962C8B-B14F-4D97-AF65-F5344CB8AC3E}">
        <p14:creationId xmlns:p14="http://schemas.microsoft.com/office/powerpoint/2010/main" val="71349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DFF876-457B-BD22-AAA7-D87EF9C0DA3E}"/>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Freeform 3"/>
          <p:cNvSpPr/>
          <p:nvPr/>
        </p:nvSpPr>
        <p:spPr>
          <a:xfrm>
            <a:off x="685800" y="342900"/>
            <a:ext cx="2895599" cy="2819399"/>
          </a:xfrm>
          <a:custGeom>
            <a:avLst/>
            <a:gdLst/>
            <a:ahLst/>
            <a:cxnLst/>
            <a:rect l="l" t="t" r="r" b="b"/>
            <a:pathLst>
              <a:path w="3192519" h="3134707">
                <a:moveTo>
                  <a:pt x="0" y="0"/>
                </a:moveTo>
                <a:lnTo>
                  <a:pt x="3192520" y="0"/>
                </a:lnTo>
                <a:lnTo>
                  <a:pt x="3192520" y="3134708"/>
                </a:lnTo>
                <a:lnTo>
                  <a:pt x="0" y="3134708"/>
                </a:lnTo>
                <a:lnTo>
                  <a:pt x="0" y="0"/>
                </a:lnTo>
                <a:close/>
              </a:path>
            </a:pathLst>
          </a:custGeom>
          <a:blipFill>
            <a:blip r:embed="rId3"/>
            <a:stretch>
              <a:fillRect/>
            </a:stretch>
          </a:blipFill>
          <a:effectLst>
            <a:glow rad="965200">
              <a:schemeClr val="accent1">
                <a:alpha val="27000"/>
              </a:schemeClr>
            </a:glow>
          </a:effectLst>
        </p:spPr>
      </p:sp>
      <p:sp>
        <p:nvSpPr>
          <p:cNvPr id="4" name="TextBox 4"/>
          <p:cNvSpPr txBox="1"/>
          <p:nvPr/>
        </p:nvSpPr>
        <p:spPr>
          <a:xfrm>
            <a:off x="0" y="4769043"/>
            <a:ext cx="18288000" cy="1811020"/>
          </a:xfrm>
          <a:prstGeom prst="rect">
            <a:avLst/>
          </a:prstGeom>
          <a:effectLst>
            <a:glow rad="965200">
              <a:schemeClr val="accent1">
                <a:alpha val="27000"/>
              </a:schemeClr>
            </a:glow>
          </a:effectLst>
        </p:spPr>
        <p:txBody>
          <a:bodyPr lIns="0" tIns="0" rIns="0" bIns="0" rtlCol="0" anchor="t">
            <a:spAutoFit/>
          </a:bodyPr>
          <a:lstStyle/>
          <a:p>
            <a:pPr algn="ctr">
              <a:lnSpc>
                <a:spcPts val="7279"/>
              </a:lnSpc>
            </a:pPr>
            <a:r>
              <a:rPr lang="en-US" sz="5199" dirty="0">
                <a:solidFill>
                  <a:schemeClr val="bg2"/>
                </a:solidFill>
                <a:latin typeface="Canva Sans Bold"/>
              </a:rPr>
              <a:t>Neural Proximal/Trust Region Policy Optimization Attains Globally Optimal Policy</a:t>
            </a:r>
          </a:p>
        </p:txBody>
      </p:sp>
      <p:sp>
        <p:nvSpPr>
          <p:cNvPr id="5" name="TextBox 5"/>
          <p:cNvSpPr txBox="1"/>
          <p:nvPr/>
        </p:nvSpPr>
        <p:spPr>
          <a:xfrm>
            <a:off x="14599368" y="8425041"/>
            <a:ext cx="2958465" cy="1805302"/>
          </a:xfrm>
          <a:prstGeom prst="rect">
            <a:avLst/>
          </a:prstGeom>
          <a:effectLst>
            <a:glow rad="965200">
              <a:schemeClr val="accent1">
                <a:alpha val="27000"/>
              </a:schemeClr>
            </a:glow>
          </a:effectLst>
        </p:spPr>
        <p:txBody>
          <a:bodyPr lIns="0" tIns="0" rIns="0" bIns="0" rtlCol="0" anchor="t">
            <a:spAutoFit/>
          </a:bodyPr>
          <a:lstStyle/>
          <a:p>
            <a:pPr algn="ctr">
              <a:lnSpc>
                <a:spcPts val="4759"/>
              </a:lnSpc>
            </a:pPr>
            <a:r>
              <a:rPr lang="en-US" sz="3399">
                <a:solidFill>
                  <a:schemeClr val="bg2"/>
                </a:solidFill>
                <a:latin typeface="Canva Sans"/>
              </a:rPr>
              <a:t>Submitted By:</a:t>
            </a:r>
          </a:p>
          <a:p>
            <a:pPr algn="r">
              <a:lnSpc>
                <a:spcPts val="4759"/>
              </a:lnSpc>
            </a:pPr>
            <a:r>
              <a:rPr lang="en-US" sz="3399">
                <a:solidFill>
                  <a:schemeClr val="bg2"/>
                </a:solidFill>
                <a:latin typeface="Canva Sans"/>
              </a:rPr>
              <a:t>Akshit Singh</a:t>
            </a:r>
          </a:p>
        </p:txBody>
      </p:sp>
      <p:sp>
        <p:nvSpPr>
          <p:cNvPr id="6" name="TextBox 6"/>
          <p:cNvSpPr txBox="1"/>
          <p:nvPr/>
        </p:nvSpPr>
        <p:spPr>
          <a:xfrm>
            <a:off x="2464236" y="7129443"/>
            <a:ext cx="13359528" cy="588638"/>
          </a:xfrm>
          <a:prstGeom prst="rect">
            <a:avLst/>
          </a:prstGeom>
          <a:effectLst>
            <a:glow rad="965200">
              <a:schemeClr val="accent1">
                <a:alpha val="27000"/>
              </a:schemeClr>
            </a:glow>
          </a:effectLst>
        </p:spPr>
        <p:txBody>
          <a:bodyPr lIns="0" tIns="0" rIns="0" bIns="0" rtlCol="0" anchor="t">
            <a:spAutoFit/>
          </a:bodyPr>
          <a:lstStyle/>
          <a:p>
            <a:pPr algn="ctr">
              <a:lnSpc>
                <a:spcPts val="4830"/>
              </a:lnSpc>
            </a:pPr>
            <a:r>
              <a:rPr lang="en-US" sz="3450">
                <a:solidFill>
                  <a:schemeClr val="bg2"/>
                </a:solidFill>
                <a:latin typeface="Canva Sans"/>
              </a:rPr>
              <a:t>Achieving Global Convergence in Deep Reinforcement Learning</a:t>
            </a:r>
          </a:p>
        </p:txBody>
      </p:sp>
      <p:sp>
        <p:nvSpPr>
          <p:cNvPr id="7" name="TextBox 7"/>
          <p:cNvSpPr txBox="1"/>
          <p:nvPr/>
        </p:nvSpPr>
        <p:spPr>
          <a:xfrm>
            <a:off x="4807265" y="8071347"/>
            <a:ext cx="7595592" cy="755015"/>
          </a:xfrm>
          <a:prstGeom prst="rect">
            <a:avLst/>
          </a:prstGeom>
          <a:effectLst>
            <a:glow rad="965200">
              <a:schemeClr val="accent1">
                <a:alpha val="27000"/>
              </a:schemeClr>
            </a:glow>
          </a:effectLst>
        </p:spPr>
        <p:txBody>
          <a:bodyPr lIns="0" tIns="0" rIns="0" bIns="0" rtlCol="0" anchor="t">
            <a:spAutoFit/>
          </a:bodyPr>
          <a:lstStyle/>
          <a:p>
            <a:pPr marL="0" lvl="0" indent="0" algn="ctr">
              <a:lnSpc>
                <a:spcPts val="6160"/>
              </a:lnSpc>
              <a:spcBef>
                <a:spcPct val="0"/>
              </a:spcBef>
            </a:pPr>
            <a:r>
              <a:rPr lang="en-US" sz="4400" dirty="0">
                <a:solidFill>
                  <a:schemeClr val="bg2"/>
                </a:solidFill>
                <a:latin typeface="Canva Sans Bold"/>
              </a:rPr>
              <a:t>Submitted To: Dr Arghyadip</a:t>
            </a:r>
          </a:p>
        </p:txBody>
      </p:sp>
    </p:spTree>
  </p:cSld>
  <p:clrMapOvr>
    <a:masterClrMapping/>
  </p:clrMapOvr>
  <p:transition spd="slow" advTm="3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2A30A3-6F7B-D282-30CA-396D1865B2C0}"/>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a:extLst>
              <a:ext uri="{FF2B5EF4-FFF2-40B4-BE49-F238E27FC236}">
                <a16:creationId xmlns:a16="http://schemas.microsoft.com/office/drawing/2014/main" id="{9D1BC5D2-09B4-6B0B-3E66-660A1A2C0091}"/>
              </a:ext>
            </a:extLst>
          </p:cNvPr>
          <p:cNvGrpSpPr/>
          <p:nvPr/>
        </p:nvGrpSpPr>
        <p:grpSpPr>
          <a:xfrm>
            <a:off x="457200" y="1424774"/>
            <a:ext cx="17130712" cy="8693888"/>
            <a:chOff x="-53426" y="-38100"/>
            <a:chExt cx="5476170" cy="2638821"/>
          </a:xfrm>
          <a:solidFill>
            <a:schemeClr val="tx2">
              <a:lumMod val="75000"/>
            </a:schemeClr>
          </a:solidFill>
        </p:grpSpPr>
        <p:sp>
          <p:nvSpPr>
            <p:cNvPr id="4" name="Freeform 4">
              <a:extLst>
                <a:ext uri="{FF2B5EF4-FFF2-40B4-BE49-F238E27FC236}">
                  <a16:creationId xmlns:a16="http://schemas.microsoft.com/office/drawing/2014/main" id="{5D97E670-83EF-9917-EF1F-D0FFD92CFC3C}"/>
                </a:ext>
              </a:extLst>
            </p:cNvPr>
            <p:cNvSpPr/>
            <p:nvPr/>
          </p:nvSpPr>
          <p:spPr>
            <a:xfrm>
              <a:off x="-53426" y="-38100"/>
              <a:ext cx="5476169" cy="2638821"/>
            </a:xfrm>
            <a:custGeom>
              <a:avLst/>
              <a:gdLst/>
              <a:ahLst/>
              <a:cxnLst/>
              <a:rect l="l" t="t" r="r" b="b"/>
              <a:pathLst>
                <a:path w="5422743" h="2600721">
                  <a:moveTo>
                    <a:pt x="19177" y="0"/>
                  </a:moveTo>
                  <a:lnTo>
                    <a:pt x="5403567" y="0"/>
                  </a:lnTo>
                  <a:cubicBezTo>
                    <a:pt x="5414158" y="0"/>
                    <a:pt x="5422743" y="8586"/>
                    <a:pt x="5422743" y="19177"/>
                  </a:cubicBezTo>
                  <a:lnTo>
                    <a:pt x="5422743" y="2581544"/>
                  </a:lnTo>
                  <a:cubicBezTo>
                    <a:pt x="5422743" y="2592135"/>
                    <a:pt x="5414158" y="2600721"/>
                    <a:pt x="5403567" y="2600721"/>
                  </a:cubicBezTo>
                  <a:lnTo>
                    <a:pt x="19177" y="2600721"/>
                  </a:lnTo>
                  <a:cubicBezTo>
                    <a:pt x="8586" y="2600721"/>
                    <a:pt x="0" y="2592135"/>
                    <a:pt x="0" y="2581544"/>
                  </a:cubicBezTo>
                  <a:lnTo>
                    <a:pt x="0" y="19177"/>
                  </a:lnTo>
                  <a:cubicBezTo>
                    <a:pt x="0" y="8586"/>
                    <a:pt x="8586" y="0"/>
                    <a:pt x="19177" y="0"/>
                  </a:cubicBezTo>
                  <a:close/>
                </a:path>
              </a:pathLst>
            </a:custGeom>
            <a:grpFill/>
          </p:spPr>
        </p:sp>
        <p:sp>
          <p:nvSpPr>
            <p:cNvPr id="5" name="TextBox 5">
              <a:extLst>
                <a:ext uri="{FF2B5EF4-FFF2-40B4-BE49-F238E27FC236}">
                  <a16:creationId xmlns:a16="http://schemas.microsoft.com/office/drawing/2014/main" id="{FDAA497E-A730-333B-E172-4BD990DBC35C}"/>
                </a:ext>
              </a:extLst>
            </p:cNvPr>
            <p:cNvSpPr txBox="1"/>
            <p:nvPr/>
          </p:nvSpPr>
          <p:spPr>
            <a:xfrm>
              <a:off x="0" y="-38100"/>
              <a:ext cx="5422744" cy="2638821"/>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7" name="TextBox 6">
            <a:extLst>
              <a:ext uri="{FF2B5EF4-FFF2-40B4-BE49-F238E27FC236}">
                <a16:creationId xmlns:a16="http://schemas.microsoft.com/office/drawing/2014/main" id="{53011B99-C16B-1E5F-F295-94C90E6482C5}"/>
              </a:ext>
            </a:extLst>
          </p:cNvPr>
          <p:cNvSpPr txBox="1"/>
          <p:nvPr/>
        </p:nvSpPr>
        <p:spPr>
          <a:xfrm>
            <a:off x="-14288" y="1638300"/>
            <a:ext cx="17602200" cy="8984832"/>
          </a:xfrm>
          <a:prstGeom prst="rect">
            <a:avLst/>
          </a:prstGeom>
          <a:noFill/>
        </p:spPr>
        <p:txBody>
          <a:bodyPr wrap="square">
            <a:spAutoFit/>
          </a:bodyPr>
          <a:lstStyle/>
          <a:p>
            <a:pPr marL="755717" lvl="2" algn="l">
              <a:lnSpc>
                <a:spcPts val="3675"/>
              </a:lnSpc>
            </a:pPr>
            <a:r>
              <a:rPr lang="en-US" sz="2625" b="1" dirty="0">
                <a:solidFill>
                  <a:schemeClr val="bg1"/>
                </a:solidFill>
                <a:latin typeface="Garet"/>
              </a:rPr>
              <a:t>HOW NEURAL PPO Works?</a:t>
            </a:r>
          </a:p>
          <a:p>
            <a:pPr marL="755717" lvl="2" algn="l">
              <a:lnSpc>
                <a:spcPts val="3675"/>
              </a:lnSpc>
            </a:pPr>
            <a:r>
              <a:rPr lang="en-US" sz="2625" dirty="0">
                <a:solidFill>
                  <a:schemeClr val="bg1"/>
                </a:solidFill>
                <a:latin typeface="Garet"/>
              </a:rPr>
              <a:t>Sure, here's a concise step-by-step description of how Neural Proximal Policy Optimization (Neural PPO) works, with each point in a single line:</a:t>
            </a:r>
          </a:p>
          <a:p>
            <a:pPr marL="755717" lvl="2" algn="l">
              <a:lnSpc>
                <a:spcPts val="3675"/>
              </a:lnSpc>
            </a:pPr>
            <a:r>
              <a:rPr lang="en-US" sz="2625" dirty="0">
                <a:solidFill>
                  <a:schemeClr val="bg1"/>
                </a:solidFill>
                <a:latin typeface="Garet"/>
              </a:rPr>
              <a:t>1. </a:t>
            </a:r>
            <a:r>
              <a:rPr lang="en-US" sz="2625" b="1" dirty="0">
                <a:solidFill>
                  <a:schemeClr val="bg1"/>
                </a:solidFill>
                <a:latin typeface="Garet"/>
              </a:rPr>
              <a:t>Initialize Neural Networks</a:t>
            </a:r>
            <a:r>
              <a:rPr lang="en-US" sz="2625" dirty="0">
                <a:solidFill>
                  <a:schemeClr val="bg1"/>
                </a:solidFill>
                <a:latin typeface="Garet"/>
              </a:rPr>
              <a:t>: Define the policy network and value network.</a:t>
            </a:r>
          </a:p>
          <a:p>
            <a:pPr marL="755717" lvl="2" algn="l">
              <a:lnSpc>
                <a:spcPts val="3675"/>
              </a:lnSpc>
            </a:pPr>
            <a:r>
              <a:rPr lang="en-US" sz="2625" dirty="0">
                <a:solidFill>
                  <a:schemeClr val="bg1"/>
                </a:solidFill>
                <a:latin typeface="Garet"/>
              </a:rPr>
              <a:t>2. </a:t>
            </a:r>
            <a:r>
              <a:rPr lang="en-US" sz="2625" b="1" dirty="0">
                <a:solidFill>
                  <a:schemeClr val="bg1"/>
                </a:solidFill>
                <a:latin typeface="Garet"/>
              </a:rPr>
              <a:t>Interact with Environment</a:t>
            </a:r>
            <a:r>
              <a:rPr lang="en-US" sz="2625" dirty="0">
                <a:solidFill>
                  <a:schemeClr val="bg1"/>
                </a:solidFill>
                <a:latin typeface="Garet"/>
              </a:rPr>
              <a:t>: Use the policy network to collect trajectories of states, actions, and rewards.</a:t>
            </a:r>
          </a:p>
          <a:p>
            <a:pPr marL="755717" lvl="2" algn="l">
              <a:lnSpc>
                <a:spcPts val="3675"/>
              </a:lnSpc>
            </a:pPr>
            <a:r>
              <a:rPr lang="en-US" sz="2625" dirty="0">
                <a:solidFill>
                  <a:schemeClr val="bg1"/>
                </a:solidFill>
                <a:latin typeface="Garet"/>
              </a:rPr>
              <a:t>3. </a:t>
            </a:r>
            <a:r>
              <a:rPr lang="en-US" sz="2625" b="1" dirty="0">
                <a:solidFill>
                  <a:schemeClr val="bg1"/>
                </a:solidFill>
                <a:latin typeface="Garet"/>
              </a:rPr>
              <a:t>Calculate Advantages</a:t>
            </a:r>
            <a:r>
              <a:rPr lang="en-US" sz="2625" dirty="0">
                <a:solidFill>
                  <a:schemeClr val="bg1"/>
                </a:solidFill>
                <a:latin typeface="Garet"/>
              </a:rPr>
              <a:t>: Compute the advantage function using collected trajectories and the value network.</a:t>
            </a:r>
          </a:p>
          <a:p>
            <a:pPr marL="755717" lvl="2" algn="l">
              <a:lnSpc>
                <a:spcPts val="3675"/>
              </a:lnSpc>
            </a:pPr>
            <a:r>
              <a:rPr lang="en-US" sz="2625" dirty="0">
                <a:solidFill>
                  <a:schemeClr val="bg1"/>
                </a:solidFill>
                <a:latin typeface="Garet"/>
              </a:rPr>
              <a:t>4. </a:t>
            </a:r>
            <a:r>
              <a:rPr lang="en-US" sz="2625" b="1" dirty="0">
                <a:solidFill>
                  <a:schemeClr val="bg1"/>
                </a:solidFill>
                <a:latin typeface="Garet"/>
              </a:rPr>
              <a:t>Compute Probability Ratios</a:t>
            </a:r>
            <a:r>
              <a:rPr lang="en-US" sz="2625" dirty="0">
                <a:solidFill>
                  <a:schemeClr val="bg1"/>
                </a:solidFill>
                <a:latin typeface="Garet"/>
              </a:rPr>
              <a:t>: Calculate the ratio of the new policy probabilities to the old policy probabilities for actions taken.</a:t>
            </a:r>
          </a:p>
          <a:p>
            <a:pPr marL="755717" lvl="2" algn="l">
              <a:lnSpc>
                <a:spcPts val="3675"/>
              </a:lnSpc>
            </a:pPr>
            <a:r>
              <a:rPr lang="en-US" sz="2400" dirty="0">
                <a:solidFill>
                  <a:schemeClr val="bg1"/>
                </a:solidFill>
                <a:latin typeface="Garet"/>
              </a:rPr>
              <a:t>5. </a:t>
            </a:r>
            <a:r>
              <a:rPr lang="en-US" sz="2630" b="1" dirty="0">
                <a:solidFill>
                  <a:schemeClr val="bg1"/>
                </a:solidFill>
                <a:latin typeface="Garet"/>
              </a:rPr>
              <a:t>Apply Clipping</a:t>
            </a:r>
            <a:r>
              <a:rPr lang="en-US" sz="2400" dirty="0">
                <a:solidFill>
                  <a:schemeClr val="bg1"/>
                </a:solidFill>
                <a:latin typeface="Garet"/>
              </a:rPr>
              <a:t>: Clip the probability ratios to be within a specified range to ensure stable updates.</a:t>
            </a:r>
          </a:p>
          <a:p>
            <a:pPr marL="755717" lvl="2" algn="l">
              <a:lnSpc>
                <a:spcPts val="3675"/>
              </a:lnSpc>
            </a:pPr>
            <a:r>
              <a:rPr lang="en-US" sz="2400" dirty="0">
                <a:solidFill>
                  <a:schemeClr val="bg1"/>
                </a:solidFill>
                <a:latin typeface="Garet"/>
              </a:rPr>
              <a:t>6. </a:t>
            </a:r>
            <a:r>
              <a:rPr lang="en-US" sz="2630" b="1" dirty="0">
                <a:solidFill>
                  <a:schemeClr val="bg1"/>
                </a:solidFill>
                <a:latin typeface="Garet"/>
              </a:rPr>
              <a:t>Surrogate Objective</a:t>
            </a:r>
            <a:r>
              <a:rPr lang="en-US" sz="2400" dirty="0">
                <a:solidFill>
                  <a:schemeClr val="bg1"/>
                </a:solidFill>
                <a:latin typeface="Garet"/>
              </a:rPr>
              <a:t>: Define the clipped surrogate objective function to maximize.</a:t>
            </a:r>
          </a:p>
          <a:p>
            <a:pPr marL="755717" lvl="2" algn="l">
              <a:lnSpc>
                <a:spcPts val="3675"/>
              </a:lnSpc>
            </a:pPr>
            <a:r>
              <a:rPr lang="en-US" sz="2400" dirty="0">
                <a:solidFill>
                  <a:schemeClr val="bg1"/>
                </a:solidFill>
                <a:latin typeface="Garet"/>
              </a:rPr>
              <a:t>7. </a:t>
            </a:r>
            <a:r>
              <a:rPr lang="en-US" sz="2630" b="1" dirty="0">
                <a:solidFill>
                  <a:schemeClr val="bg1"/>
                </a:solidFill>
                <a:latin typeface="Garet"/>
              </a:rPr>
              <a:t>Policy Network Update</a:t>
            </a:r>
            <a:r>
              <a:rPr lang="en-US" sz="2400" dirty="0">
                <a:solidFill>
                  <a:schemeClr val="bg1"/>
                </a:solidFill>
                <a:latin typeface="Garet"/>
              </a:rPr>
              <a:t>: Perform gradient ascent on the surrogate objective to update the policy 		 network parameters.</a:t>
            </a:r>
          </a:p>
          <a:p>
            <a:pPr marL="755717" lvl="2" algn="l">
              <a:lnSpc>
                <a:spcPts val="3675"/>
              </a:lnSpc>
            </a:pPr>
            <a:r>
              <a:rPr lang="en-US" sz="2400" dirty="0">
                <a:solidFill>
                  <a:schemeClr val="bg1"/>
                </a:solidFill>
                <a:latin typeface="Garet"/>
              </a:rPr>
              <a:t>8. </a:t>
            </a:r>
            <a:r>
              <a:rPr lang="en-US" sz="2630" b="1" dirty="0">
                <a:solidFill>
                  <a:schemeClr val="bg1"/>
                </a:solidFill>
                <a:latin typeface="Garet"/>
              </a:rPr>
              <a:t>Value Network Update</a:t>
            </a:r>
            <a:r>
              <a:rPr lang="en-US" sz="2400" dirty="0">
                <a:solidFill>
                  <a:schemeClr val="bg1"/>
                </a:solidFill>
                <a:latin typeface="Garet"/>
              </a:rPr>
              <a:t>: Minimize the mean squared error between predicted and actual returns to                      	   update the value network parameters.</a:t>
            </a:r>
          </a:p>
          <a:p>
            <a:pPr marL="755717" lvl="2" algn="l">
              <a:lnSpc>
                <a:spcPts val="3675"/>
              </a:lnSpc>
            </a:pPr>
            <a:r>
              <a:rPr lang="en-US" sz="2400" dirty="0">
                <a:solidFill>
                  <a:schemeClr val="bg1"/>
                </a:solidFill>
                <a:latin typeface="Garet"/>
              </a:rPr>
              <a:t>9. </a:t>
            </a:r>
            <a:r>
              <a:rPr lang="en-US" sz="2630" b="1" dirty="0">
                <a:solidFill>
                  <a:schemeClr val="bg1"/>
                </a:solidFill>
                <a:latin typeface="Garet"/>
              </a:rPr>
              <a:t>Repeat</a:t>
            </a:r>
            <a:r>
              <a:rPr lang="en-US" sz="2400" dirty="0">
                <a:solidFill>
                  <a:schemeClr val="bg1"/>
                </a:solidFill>
                <a:latin typeface="Garet"/>
              </a:rPr>
              <a:t>: Continue the process iteratively until convergence or satisfactory performance is achieved.</a:t>
            </a:r>
          </a:p>
          <a:p>
            <a:endParaRPr lang="en-IN" sz="2400" dirty="0">
              <a:solidFill>
                <a:schemeClr val="bg1"/>
              </a:solidFill>
            </a:endParaRPr>
          </a:p>
          <a:p>
            <a:pPr marL="755717" lvl="2" algn="l">
              <a:lnSpc>
                <a:spcPts val="3675"/>
              </a:lnSpc>
            </a:pPr>
            <a:endParaRPr lang="en-US" sz="2625" dirty="0">
              <a:solidFill>
                <a:schemeClr val="bg1"/>
              </a:solidFill>
              <a:latin typeface="Garet"/>
            </a:endParaRPr>
          </a:p>
        </p:txBody>
      </p:sp>
      <p:sp>
        <p:nvSpPr>
          <p:cNvPr id="8" name="TextBox 6"/>
          <p:cNvSpPr txBox="1"/>
          <p:nvPr/>
        </p:nvSpPr>
        <p:spPr>
          <a:xfrm>
            <a:off x="609600" y="488620"/>
            <a:ext cx="70866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Bold"/>
              </a:rPr>
              <a:t>Neural PPO</a:t>
            </a:r>
          </a:p>
        </p:txBody>
      </p:sp>
    </p:spTree>
    <p:extLst>
      <p:ext uri="{BB962C8B-B14F-4D97-AF65-F5344CB8AC3E}">
        <p14:creationId xmlns:p14="http://schemas.microsoft.com/office/powerpoint/2010/main" val="35982839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1EE4D5-BFA7-5F9E-4F4E-1B8AE50EEA31}"/>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428624" y="2019300"/>
            <a:ext cx="17859376" cy="7751907"/>
            <a:chOff x="0" y="0"/>
            <a:chExt cx="5422744" cy="2600721"/>
          </a:xfrm>
          <a:solidFill>
            <a:schemeClr val="tx2">
              <a:lumMod val="75000"/>
            </a:schemeClr>
          </a:solidFill>
        </p:grpSpPr>
        <p:sp>
          <p:nvSpPr>
            <p:cNvPr id="4" name="Freeform 4"/>
            <p:cNvSpPr/>
            <p:nvPr/>
          </p:nvSpPr>
          <p:spPr>
            <a:xfrm>
              <a:off x="0" y="0"/>
              <a:ext cx="5422743" cy="2600721"/>
            </a:xfrm>
            <a:custGeom>
              <a:avLst/>
              <a:gdLst/>
              <a:ahLst/>
              <a:cxnLst/>
              <a:rect l="l" t="t" r="r" b="b"/>
              <a:pathLst>
                <a:path w="5422743" h="2600721">
                  <a:moveTo>
                    <a:pt x="19177" y="0"/>
                  </a:moveTo>
                  <a:lnTo>
                    <a:pt x="5403567" y="0"/>
                  </a:lnTo>
                  <a:cubicBezTo>
                    <a:pt x="5414158" y="0"/>
                    <a:pt x="5422743" y="8586"/>
                    <a:pt x="5422743" y="19177"/>
                  </a:cubicBezTo>
                  <a:lnTo>
                    <a:pt x="5422743" y="2581544"/>
                  </a:lnTo>
                  <a:cubicBezTo>
                    <a:pt x="5422743" y="2592135"/>
                    <a:pt x="5414158" y="2600721"/>
                    <a:pt x="5403567" y="2600721"/>
                  </a:cubicBezTo>
                  <a:lnTo>
                    <a:pt x="19177" y="2600721"/>
                  </a:lnTo>
                  <a:cubicBezTo>
                    <a:pt x="8586" y="2600721"/>
                    <a:pt x="0" y="2592135"/>
                    <a:pt x="0" y="2581544"/>
                  </a:cubicBezTo>
                  <a:lnTo>
                    <a:pt x="0" y="19177"/>
                  </a:lnTo>
                  <a:cubicBezTo>
                    <a:pt x="0" y="8586"/>
                    <a:pt x="8586" y="0"/>
                    <a:pt x="19177" y="0"/>
                  </a:cubicBezTo>
                  <a:close/>
                </a:path>
              </a:pathLst>
            </a:custGeom>
            <a:grpFill/>
          </p:spPr>
        </p:sp>
        <p:sp>
          <p:nvSpPr>
            <p:cNvPr id="5" name="TextBox 5"/>
            <p:cNvSpPr txBox="1"/>
            <p:nvPr/>
          </p:nvSpPr>
          <p:spPr>
            <a:xfrm>
              <a:off x="0" y="-38100"/>
              <a:ext cx="5422744" cy="2638821"/>
            </a:xfrm>
            <a:prstGeom prst="rect">
              <a:avLst/>
            </a:prstGeom>
            <a:grpFill/>
          </p:spPr>
          <p:txBody>
            <a:bodyPr lIns="50800" tIns="50800" rIns="50800" bIns="50800" rtlCol="0" anchor="ctr"/>
            <a:lstStyle/>
            <a:p>
              <a:pPr algn="ctr">
                <a:lnSpc>
                  <a:spcPts val="2659"/>
                </a:lnSpc>
              </a:pPr>
              <a:endParaRPr/>
            </a:p>
          </p:txBody>
        </p:sp>
      </p:grpSp>
      <p:sp>
        <p:nvSpPr>
          <p:cNvPr id="7" name="TextBox 7"/>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8" name="TextBox 8"/>
          <p:cNvSpPr txBox="1"/>
          <p:nvPr/>
        </p:nvSpPr>
        <p:spPr>
          <a:xfrm>
            <a:off x="452437" y="2019300"/>
            <a:ext cx="18353077" cy="7304885"/>
          </a:xfrm>
          <a:prstGeom prst="rect">
            <a:avLst/>
          </a:prstGeom>
        </p:spPr>
        <p:txBody>
          <a:bodyPr lIns="0" tIns="0" rIns="0" bIns="0" rtlCol="0" anchor="t">
            <a:spAutoFit/>
          </a:bodyPr>
          <a:lstStyle/>
          <a:p>
            <a:pPr marL="713731" lvl="1" indent="-356866" algn="l">
              <a:lnSpc>
                <a:spcPts val="4628"/>
              </a:lnSpc>
              <a:buFont typeface="Arial"/>
              <a:buChar char="•"/>
            </a:pPr>
            <a:r>
              <a:rPr lang="en-US" sz="3305" dirty="0">
                <a:solidFill>
                  <a:schemeClr val="bg1"/>
                </a:solidFill>
                <a:latin typeface="Garet"/>
              </a:rPr>
              <a:t>Policy Network Update: </a:t>
            </a:r>
          </a:p>
          <a:p>
            <a:pPr marL="1133575" lvl="2" indent="-377858" algn="l">
              <a:lnSpc>
                <a:spcPts val="3675"/>
              </a:lnSpc>
              <a:buFont typeface="Arial"/>
              <a:buChar char="⚬"/>
            </a:pPr>
            <a:r>
              <a:rPr lang="en-US" sz="2625" dirty="0">
                <a:solidFill>
                  <a:schemeClr val="bg1"/>
                </a:solidFill>
                <a:latin typeface="Garet"/>
              </a:rPr>
              <a:t> The formula for updating the policy network parameters θ is given by: </a:t>
            </a:r>
          </a:p>
          <a:p>
            <a:pPr marL="755717" lvl="2" algn="l">
              <a:lnSpc>
                <a:spcPts val="3675"/>
              </a:lnSpc>
            </a:pPr>
            <a:r>
              <a:rPr lang="en-US" sz="2625" dirty="0">
                <a:solidFill>
                  <a:schemeClr val="bg1"/>
                </a:solidFill>
                <a:latin typeface="Garet"/>
              </a:rPr>
              <a:t>		θ</a:t>
            </a:r>
            <a:r>
              <a:rPr lang="en-US" sz="2625" baseline="-25000" dirty="0">
                <a:solidFill>
                  <a:schemeClr val="bg1"/>
                </a:solidFill>
                <a:latin typeface="Garet"/>
              </a:rPr>
              <a:t>k+1</a:t>
            </a:r>
            <a:r>
              <a:rPr lang="en-US" sz="2625" dirty="0">
                <a:solidFill>
                  <a:schemeClr val="bg1"/>
                </a:solidFill>
                <a:latin typeface="Garet"/>
              </a:rPr>
              <a:t>​=θ</a:t>
            </a:r>
            <a:r>
              <a:rPr lang="en-US" sz="2625" baseline="-25000" dirty="0">
                <a:solidFill>
                  <a:schemeClr val="bg1"/>
                </a:solidFill>
                <a:latin typeface="Garet"/>
              </a:rPr>
              <a:t>k</a:t>
            </a:r>
            <a:r>
              <a:rPr lang="en-US" sz="2625" dirty="0">
                <a:solidFill>
                  <a:schemeClr val="bg1"/>
                </a:solidFill>
                <a:latin typeface="Garet"/>
              </a:rPr>
              <a:t>​+α∇θ​L(θ</a:t>
            </a:r>
            <a:r>
              <a:rPr lang="en-US" sz="2625" baseline="-25000" dirty="0">
                <a:solidFill>
                  <a:schemeClr val="bg1"/>
                </a:solidFill>
                <a:latin typeface="Garet"/>
              </a:rPr>
              <a:t>k</a:t>
            </a:r>
            <a:r>
              <a:rPr lang="en-US" sz="2625" dirty="0">
                <a:solidFill>
                  <a:schemeClr val="bg1"/>
                </a:solidFill>
                <a:latin typeface="Garet"/>
              </a:rPr>
              <a:t>)   where :θ</a:t>
            </a:r>
            <a:r>
              <a:rPr lang="en-US" sz="2625" baseline="-25000" dirty="0">
                <a:solidFill>
                  <a:schemeClr val="bg1"/>
                </a:solidFill>
                <a:latin typeface="Garet"/>
              </a:rPr>
              <a:t>k</a:t>
            </a:r>
            <a:r>
              <a:rPr lang="en-US" sz="2625" dirty="0">
                <a:solidFill>
                  <a:schemeClr val="bg1"/>
                </a:solidFill>
                <a:latin typeface="Garet"/>
              </a:rPr>
              <a:t> and θk+1​ are the policy network parameters at iteration k and k+1, respectively.</a:t>
            </a:r>
          </a:p>
          <a:p>
            <a:pPr marL="1133575" lvl="2" indent="-377858" algn="l">
              <a:lnSpc>
                <a:spcPts val="3675"/>
              </a:lnSpc>
              <a:buFont typeface="Arial"/>
              <a:buChar char="⚬"/>
            </a:pPr>
            <a:r>
              <a:rPr lang="en-US" sz="2625" dirty="0">
                <a:solidFill>
                  <a:schemeClr val="bg1"/>
                </a:solidFill>
                <a:latin typeface="Garet"/>
              </a:rPr>
              <a:t>α is the learning rate.</a:t>
            </a:r>
          </a:p>
          <a:p>
            <a:pPr marL="1133575" lvl="2" indent="-377858" algn="l">
              <a:lnSpc>
                <a:spcPts val="3675"/>
              </a:lnSpc>
              <a:buFont typeface="Arial"/>
              <a:buChar char="⚬"/>
            </a:pPr>
            <a:r>
              <a:rPr lang="en-US" sz="2625" dirty="0">
                <a:solidFill>
                  <a:schemeClr val="bg1"/>
                </a:solidFill>
                <a:latin typeface="Garet"/>
              </a:rPr>
              <a:t>L(θ</a:t>
            </a:r>
            <a:r>
              <a:rPr lang="en-US" sz="2625" baseline="-25000" dirty="0">
                <a:solidFill>
                  <a:schemeClr val="bg1"/>
                </a:solidFill>
                <a:latin typeface="Garet"/>
              </a:rPr>
              <a:t>k</a:t>
            </a:r>
            <a:r>
              <a:rPr lang="en-US" sz="2625" dirty="0">
                <a:solidFill>
                  <a:schemeClr val="bg1"/>
                </a:solidFill>
                <a:latin typeface="Garet"/>
              </a:rPr>
              <a:t>) is the surrogate objective function that guides the policy update.</a:t>
            </a:r>
          </a:p>
          <a:p>
            <a:pPr marL="1133575" lvl="2" indent="-377858" algn="l">
              <a:lnSpc>
                <a:spcPts val="3675"/>
              </a:lnSpc>
              <a:buFont typeface="Arial"/>
              <a:buChar char="⚬"/>
            </a:pPr>
            <a:endParaRPr lang="en-US" sz="2625" dirty="0">
              <a:solidFill>
                <a:schemeClr val="bg1"/>
              </a:solidFill>
              <a:latin typeface="Garet"/>
            </a:endParaRPr>
          </a:p>
          <a:p>
            <a:pPr marL="671749" lvl="1" indent="-335875" algn="l">
              <a:lnSpc>
                <a:spcPts val="4355"/>
              </a:lnSpc>
              <a:buFont typeface="Arial"/>
              <a:buChar char="•"/>
            </a:pPr>
            <a:r>
              <a:rPr lang="en-US" sz="3111" dirty="0">
                <a:solidFill>
                  <a:schemeClr val="bg1"/>
                </a:solidFill>
                <a:latin typeface="Garet"/>
              </a:rPr>
              <a:t>Value Network Update:</a:t>
            </a:r>
          </a:p>
          <a:p>
            <a:pPr marL="1133575" lvl="2" indent="-377858" algn="l">
              <a:lnSpc>
                <a:spcPts val="3675"/>
              </a:lnSpc>
              <a:buFont typeface="Arial"/>
              <a:buChar char="⚬"/>
            </a:pPr>
            <a:r>
              <a:rPr lang="en-US" sz="2625" dirty="0">
                <a:solidFill>
                  <a:schemeClr val="bg1"/>
                </a:solidFill>
                <a:latin typeface="Garet"/>
              </a:rPr>
              <a:t> The value network is updated using Temporal Difference (TD) learning to minimize the error in value estimation. The formula for updating the value network parameters ω is given by:</a:t>
            </a:r>
            <a:r>
              <a:rPr lang="en-US" sz="2625" u="sng" dirty="0">
                <a:solidFill>
                  <a:schemeClr val="bg1"/>
                </a:solidFill>
                <a:latin typeface="Garet"/>
              </a:rPr>
              <a:t> </a:t>
            </a:r>
          </a:p>
          <a:p>
            <a:pPr marL="1700363" lvl="3" indent="-425091" algn="l">
              <a:lnSpc>
                <a:spcPts val="3675"/>
              </a:lnSpc>
              <a:buFont typeface="Arial"/>
              <a:buChar char="￭"/>
            </a:pPr>
            <a:r>
              <a:rPr lang="en-US" sz="2625" dirty="0">
                <a:solidFill>
                  <a:schemeClr val="bg1"/>
                </a:solidFill>
                <a:latin typeface="Garet Italics"/>
              </a:rPr>
              <a:t>ω</a:t>
            </a:r>
            <a:r>
              <a:rPr lang="en-US" sz="2625" baseline="-25000" dirty="0">
                <a:solidFill>
                  <a:schemeClr val="bg1"/>
                </a:solidFill>
                <a:latin typeface="Garet Italics"/>
              </a:rPr>
              <a:t>k+1</a:t>
            </a:r>
            <a:r>
              <a:rPr lang="en-US" sz="2625" dirty="0">
                <a:solidFill>
                  <a:schemeClr val="bg1"/>
                </a:solidFill>
                <a:latin typeface="Garet"/>
              </a:rPr>
              <a:t>​= </a:t>
            </a:r>
            <a:r>
              <a:rPr lang="en-US" sz="2625" dirty="0">
                <a:solidFill>
                  <a:schemeClr val="bg1"/>
                </a:solidFill>
                <a:latin typeface="Garet Italics"/>
              </a:rPr>
              <a:t>ω</a:t>
            </a:r>
            <a:r>
              <a:rPr lang="en-US" sz="2625" baseline="-25000" dirty="0">
                <a:solidFill>
                  <a:schemeClr val="bg1"/>
                </a:solidFill>
                <a:latin typeface="Garet Italics"/>
              </a:rPr>
              <a:t>k</a:t>
            </a:r>
            <a:r>
              <a:rPr lang="en-US" sz="2625" dirty="0">
                <a:solidFill>
                  <a:schemeClr val="bg1"/>
                </a:solidFill>
                <a:latin typeface="Garet"/>
              </a:rPr>
              <a:t>​ + </a:t>
            </a:r>
            <a:r>
              <a:rPr lang="en-US" sz="2625" dirty="0">
                <a:solidFill>
                  <a:schemeClr val="bg1"/>
                </a:solidFill>
                <a:latin typeface="Garet Italics"/>
              </a:rPr>
              <a:t>β</a:t>
            </a:r>
            <a:r>
              <a:rPr lang="en-US" sz="2625" dirty="0">
                <a:solidFill>
                  <a:schemeClr val="bg1"/>
                </a:solidFill>
                <a:latin typeface="Garet"/>
              </a:rPr>
              <a:t>∇</a:t>
            </a:r>
            <a:r>
              <a:rPr lang="en-US" sz="2625" dirty="0">
                <a:solidFill>
                  <a:schemeClr val="bg1"/>
                </a:solidFill>
                <a:latin typeface="Garet Italics"/>
              </a:rPr>
              <a:t>ω</a:t>
            </a:r>
            <a:r>
              <a:rPr lang="en-US" sz="2625" dirty="0">
                <a:solidFill>
                  <a:schemeClr val="bg1"/>
                </a:solidFill>
                <a:latin typeface="Garet"/>
              </a:rPr>
              <a:t>​(</a:t>
            </a:r>
            <a:r>
              <a:rPr lang="en-US" sz="2625" dirty="0">
                <a:solidFill>
                  <a:schemeClr val="bg1"/>
                </a:solidFill>
                <a:latin typeface="Garet Italics"/>
              </a:rPr>
              <a:t>V</a:t>
            </a:r>
            <a:r>
              <a:rPr lang="en-US" sz="2625" baseline="-25000" dirty="0">
                <a:solidFill>
                  <a:schemeClr val="bg1"/>
                </a:solidFill>
                <a:latin typeface="Garet"/>
              </a:rPr>
              <a:t>target</a:t>
            </a:r>
            <a:r>
              <a:rPr lang="en-US" sz="2625" dirty="0">
                <a:solidFill>
                  <a:schemeClr val="bg1"/>
                </a:solidFill>
                <a:latin typeface="Garet"/>
              </a:rPr>
              <a:t>−</a:t>
            </a:r>
            <a:r>
              <a:rPr lang="en-US" sz="2625" dirty="0">
                <a:solidFill>
                  <a:schemeClr val="bg1"/>
                </a:solidFill>
                <a:latin typeface="Garet Italics"/>
              </a:rPr>
              <a:t>V</a:t>
            </a:r>
            <a:r>
              <a:rPr lang="en-US" sz="2625" dirty="0">
                <a:solidFill>
                  <a:schemeClr val="bg1"/>
                </a:solidFill>
                <a:latin typeface="Garet"/>
              </a:rPr>
              <a:t>NN​(</a:t>
            </a:r>
            <a:r>
              <a:rPr lang="en-US" sz="2625" dirty="0">
                <a:solidFill>
                  <a:schemeClr val="bg1"/>
                </a:solidFill>
                <a:latin typeface="Garet Italics"/>
              </a:rPr>
              <a:t>s </a:t>
            </a:r>
            <a:r>
              <a:rPr lang="en-US" sz="2625" dirty="0">
                <a:solidFill>
                  <a:schemeClr val="bg1"/>
                </a:solidFill>
                <a:latin typeface="Garet"/>
              </a:rPr>
              <a:t>, </a:t>
            </a:r>
            <a:r>
              <a:rPr lang="en-US" sz="2625" dirty="0">
                <a:solidFill>
                  <a:schemeClr val="bg1"/>
                </a:solidFill>
                <a:latin typeface="Garet Italics"/>
              </a:rPr>
              <a:t>a </a:t>
            </a:r>
            <a:r>
              <a:rPr lang="en-US" sz="2625" dirty="0">
                <a:solidFill>
                  <a:schemeClr val="bg1"/>
                </a:solidFill>
                <a:latin typeface="Garet"/>
              </a:rPr>
              <a:t>; </a:t>
            </a:r>
            <a:r>
              <a:rPr lang="en-US" sz="2625" dirty="0">
                <a:solidFill>
                  <a:schemeClr val="bg1"/>
                </a:solidFill>
                <a:latin typeface="Garet Italics"/>
              </a:rPr>
              <a:t>ω</a:t>
            </a:r>
            <a:r>
              <a:rPr lang="en-US" sz="2625" baseline="-25000" dirty="0">
                <a:solidFill>
                  <a:schemeClr val="bg1"/>
                </a:solidFill>
                <a:latin typeface="Garet Italics"/>
              </a:rPr>
              <a:t>k</a:t>
            </a:r>
            <a:r>
              <a:rPr lang="en-US" sz="2625" dirty="0">
                <a:solidFill>
                  <a:schemeClr val="bg1"/>
                </a:solidFill>
                <a:latin typeface="Garet"/>
              </a:rPr>
              <a:t>​))</a:t>
            </a:r>
            <a:r>
              <a:rPr lang="en-US" sz="2625" baseline="30000" dirty="0">
                <a:solidFill>
                  <a:schemeClr val="bg1"/>
                </a:solidFill>
                <a:latin typeface="Garet"/>
              </a:rPr>
              <a:t>2</a:t>
            </a:r>
            <a:endParaRPr lang="en-US" sz="2625" dirty="0">
              <a:solidFill>
                <a:schemeClr val="bg1"/>
              </a:solidFill>
              <a:latin typeface="Garet"/>
            </a:endParaRPr>
          </a:p>
          <a:p>
            <a:pPr marL="1133575" lvl="2" indent="-377858" algn="l">
              <a:lnSpc>
                <a:spcPts val="3675"/>
              </a:lnSpc>
              <a:buFont typeface="Arial"/>
              <a:buChar char="⚬"/>
            </a:pPr>
            <a:r>
              <a:rPr lang="en-US" sz="2625" dirty="0">
                <a:solidFill>
                  <a:schemeClr val="bg1"/>
                </a:solidFill>
                <a:latin typeface="Garet"/>
              </a:rPr>
              <a:t> where : </a:t>
            </a:r>
            <a:r>
              <a:rPr lang="en-US" sz="2625" dirty="0">
                <a:solidFill>
                  <a:schemeClr val="bg1"/>
                </a:solidFill>
                <a:latin typeface="Garet Italics"/>
              </a:rPr>
              <a:t>ω</a:t>
            </a:r>
            <a:r>
              <a:rPr lang="en-US" sz="2625" baseline="-25000" dirty="0">
                <a:solidFill>
                  <a:schemeClr val="bg1"/>
                </a:solidFill>
                <a:latin typeface="Garet Italics"/>
              </a:rPr>
              <a:t>k</a:t>
            </a:r>
            <a:r>
              <a:rPr lang="en-US" sz="2625" dirty="0">
                <a:solidFill>
                  <a:schemeClr val="bg1"/>
                </a:solidFill>
                <a:latin typeface="Garet"/>
              </a:rPr>
              <a:t>​ and </a:t>
            </a:r>
            <a:r>
              <a:rPr lang="en-US" sz="2625" dirty="0">
                <a:solidFill>
                  <a:schemeClr val="bg1"/>
                </a:solidFill>
                <a:latin typeface="Garet Italics"/>
              </a:rPr>
              <a:t>ω</a:t>
            </a:r>
            <a:r>
              <a:rPr lang="en-US" sz="2625" baseline="-25000" dirty="0">
                <a:solidFill>
                  <a:schemeClr val="bg1"/>
                </a:solidFill>
                <a:latin typeface="Garet Italics"/>
              </a:rPr>
              <a:t>k+1</a:t>
            </a:r>
            <a:r>
              <a:rPr lang="en-US" sz="2625" dirty="0">
                <a:solidFill>
                  <a:schemeClr val="bg1"/>
                </a:solidFill>
                <a:latin typeface="Garet"/>
              </a:rPr>
              <a:t> are the value network parameters at iteration k and k+1, respectively.</a:t>
            </a:r>
          </a:p>
          <a:p>
            <a:pPr marL="1133575" lvl="2" indent="-377858" algn="l">
              <a:lnSpc>
                <a:spcPts val="3675"/>
              </a:lnSpc>
              <a:buFont typeface="Arial"/>
              <a:buChar char="⚬"/>
            </a:pPr>
            <a:r>
              <a:rPr lang="en-US" sz="2625" dirty="0">
                <a:solidFill>
                  <a:schemeClr val="bg1"/>
                </a:solidFill>
                <a:latin typeface="Garet Italics"/>
              </a:rPr>
              <a:t>β</a:t>
            </a:r>
            <a:r>
              <a:rPr lang="en-US" sz="2625" dirty="0">
                <a:solidFill>
                  <a:schemeClr val="bg1"/>
                </a:solidFill>
                <a:latin typeface="Garet"/>
              </a:rPr>
              <a:t> is the learning rate for the value network update.</a:t>
            </a:r>
          </a:p>
          <a:p>
            <a:pPr marL="1133575" lvl="2" indent="-377858" algn="l">
              <a:lnSpc>
                <a:spcPts val="3675"/>
              </a:lnSpc>
              <a:buFont typeface="Arial"/>
              <a:buChar char="⚬"/>
            </a:pPr>
            <a:r>
              <a:rPr lang="en-US" sz="2625" dirty="0">
                <a:solidFill>
                  <a:schemeClr val="bg1"/>
                </a:solidFill>
                <a:latin typeface="Garet Italics"/>
              </a:rPr>
              <a:t>V</a:t>
            </a:r>
            <a:r>
              <a:rPr lang="en-US" sz="2625" baseline="-25000" dirty="0">
                <a:solidFill>
                  <a:schemeClr val="bg1"/>
                </a:solidFill>
                <a:latin typeface="Garet Italics"/>
              </a:rPr>
              <a:t>target</a:t>
            </a:r>
            <a:r>
              <a:rPr lang="en-US" sz="2625" dirty="0">
                <a:solidFill>
                  <a:schemeClr val="bg1"/>
                </a:solidFill>
                <a:latin typeface="Garet Italics"/>
              </a:rPr>
              <a:t> </a:t>
            </a:r>
            <a:r>
              <a:rPr lang="en-US" sz="2625" dirty="0">
                <a:solidFill>
                  <a:schemeClr val="bg1"/>
                </a:solidFill>
                <a:latin typeface="Garet"/>
              </a:rPr>
              <a:t>is the target value for the state-action pair.</a:t>
            </a:r>
          </a:p>
          <a:p>
            <a:pPr marL="1133575" lvl="2" indent="-377858" algn="l">
              <a:lnSpc>
                <a:spcPts val="3675"/>
              </a:lnSpc>
              <a:buFont typeface="Arial"/>
              <a:buChar char="⚬"/>
            </a:pPr>
            <a:r>
              <a:rPr lang="en-US" sz="2625" dirty="0">
                <a:solidFill>
                  <a:schemeClr val="bg1"/>
                </a:solidFill>
                <a:latin typeface="Garet Italics"/>
              </a:rPr>
              <a:t>V</a:t>
            </a:r>
            <a:r>
              <a:rPr lang="en-US" sz="2625" dirty="0">
                <a:solidFill>
                  <a:schemeClr val="bg1"/>
                </a:solidFill>
                <a:latin typeface="Garet"/>
              </a:rPr>
              <a:t>NN​(</a:t>
            </a:r>
            <a:r>
              <a:rPr lang="en-US" sz="2625" dirty="0" err="1">
                <a:solidFill>
                  <a:schemeClr val="bg1"/>
                </a:solidFill>
                <a:latin typeface="Garet Italics"/>
              </a:rPr>
              <a:t>s</a:t>
            </a:r>
            <a:r>
              <a:rPr lang="en-US" sz="2625" dirty="0" err="1">
                <a:solidFill>
                  <a:schemeClr val="bg1"/>
                </a:solidFill>
                <a:latin typeface="Garet"/>
              </a:rPr>
              <a:t>,</a:t>
            </a:r>
            <a:r>
              <a:rPr lang="en-US" sz="2625" dirty="0" err="1">
                <a:solidFill>
                  <a:schemeClr val="bg1"/>
                </a:solidFill>
                <a:latin typeface="Garet Italics"/>
              </a:rPr>
              <a:t>a</a:t>
            </a:r>
            <a:r>
              <a:rPr lang="en-US" sz="2625" dirty="0" err="1">
                <a:solidFill>
                  <a:schemeClr val="bg1"/>
                </a:solidFill>
                <a:latin typeface="Garet"/>
              </a:rPr>
              <a:t>;</a:t>
            </a:r>
            <a:r>
              <a:rPr lang="en-US" sz="2625" dirty="0" err="1">
                <a:solidFill>
                  <a:schemeClr val="bg1"/>
                </a:solidFill>
                <a:latin typeface="Garet Italics"/>
              </a:rPr>
              <a:t>ωk</a:t>
            </a:r>
            <a:r>
              <a:rPr lang="en-US" sz="2625" dirty="0">
                <a:solidFill>
                  <a:schemeClr val="bg1"/>
                </a:solidFill>
                <a:latin typeface="Garet"/>
              </a:rPr>
              <a:t>​) is the value estimated by the neural network with parameters </a:t>
            </a:r>
            <a:r>
              <a:rPr lang="en-US" sz="2625" dirty="0">
                <a:solidFill>
                  <a:schemeClr val="bg1"/>
                </a:solidFill>
                <a:latin typeface="Garet Italics"/>
              </a:rPr>
              <a:t>ω</a:t>
            </a:r>
            <a:r>
              <a:rPr lang="en-US" sz="2625" baseline="-25000" dirty="0">
                <a:solidFill>
                  <a:schemeClr val="bg1"/>
                </a:solidFill>
                <a:latin typeface="Garet Italics"/>
              </a:rPr>
              <a:t>k</a:t>
            </a:r>
            <a:r>
              <a:rPr lang="en-US" sz="2625" dirty="0">
                <a:solidFill>
                  <a:schemeClr val="bg1"/>
                </a:solidFill>
                <a:latin typeface="Garet"/>
              </a:rPr>
              <a:t>​.</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AD2E20-47ED-F57C-168B-8F0E77C5DAD4}"/>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152400" y="4000500"/>
            <a:ext cx="17373600" cy="4104624"/>
            <a:chOff x="0" y="0"/>
            <a:chExt cx="5422744" cy="2600721"/>
          </a:xfrm>
          <a:solidFill>
            <a:schemeClr val="tx2">
              <a:lumMod val="75000"/>
            </a:schemeClr>
          </a:solidFill>
        </p:grpSpPr>
        <p:sp>
          <p:nvSpPr>
            <p:cNvPr id="4" name="Freeform 4"/>
            <p:cNvSpPr/>
            <p:nvPr/>
          </p:nvSpPr>
          <p:spPr>
            <a:xfrm>
              <a:off x="0" y="0"/>
              <a:ext cx="5422743" cy="2600721"/>
            </a:xfrm>
            <a:custGeom>
              <a:avLst/>
              <a:gdLst/>
              <a:ahLst/>
              <a:cxnLst/>
              <a:rect l="l" t="t" r="r" b="b"/>
              <a:pathLst>
                <a:path w="5422743" h="2600721">
                  <a:moveTo>
                    <a:pt x="19177" y="0"/>
                  </a:moveTo>
                  <a:lnTo>
                    <a:pt x="5403567" y="0"/>
                  </a:lnTo>
                  <a:cubicBezTo>
                    <a:pt x="5414158" y="0"/>
                    <a:pt x="5422743" y="8586"/>
                    <a:pt x="5422743" y="19177"/>
                  </a:cubicBezTo>
                  <a:lnTo>
                    <a:pt x="5422743" y="2581544"/>
                  </a:lnTo>
                  <a:cubicBezTo>
                    <a:pt x="5422743" y="2592135"/>
                    <a:pt x="5414158" y="2600721"/>
                    <a:pt x="5403567" y="2600721"/>
                  </a:cubicBezTo>
                  <a:lnTo>
                    <a:pt x="19177" y="2600721"/>
                  </a:lnTo>
                  <a:cubicBezTo>
                    <a:pt x="8586" y="2600721"/>
                    <a:pt x="0" y="2592135"/>
                    <a:pt x="0" y="2581544"/>
                  </a:cubicBezTo>
                  <a:lnTo>
                    <a:pt x="0" y="19177"/>
                  </a:lnTo>
                  <a:cubicBezTo>
                    <a:pt x="0" y="8586"/>
                    <a:pt x="8586" y="0"/>
                    <a:pt x="19177" y="0"/>
                  </a:cubicBezTo>
                  <a:close/>
                </a:path>
              </a:pathLst>
            </a:custGeom>
            <a:grpFill/>
          </p:spPr>
        </p:sp>
        <p:sp>
          <p:nvSpPr>
            <p:cNvPr id="5" name="TextBox 5"/>
            <p:cNvSpPr txBox="1"/>
            <p:nvPr/>
          </p:nvSpPr>
          <p:spPr>
            <a:xfrm>
              <a:off x="0" y="-38100"/>
              <a:ext cx="5422744" cy="2638821"/>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457200" y="1665523"/>
            <a:ext cx="70866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Bold"/>
              </a:rPr>
              <a:t>Neural PPO</a:t>
            </a:r>
          </a:p>
        </p:txBody>
      </p:sp>
      <p:sp>
        <p:nvSpPr>
          <p:cNvPr id="7" name="TextBox 7"/>
          <p:cNvSpPr txBox="1"/>
          <p:nvPr/>
        </p:nvSpPr>
        <p:spPr>
          <a:xfrm>
            <a:off x="9139238" y="4652327"/>
            <a:ext cx="9525" cy="763029"/>
          </a:xfrm>
          <a:prstGeom prst="rect">
            <a:avLst/>
          </a:prstGeom>
        </p:spPr>
        <p:txBody>
          <a:bodyPr lIns="0" tIns="0" rIns="0" bIns="0" rtlCol="0" anchor="t">
            <a:spAutoFit/>
          </a:bodyPr>
          <a:lstStyle/>
          <a:p>
            <a:pPr algn="ctr">
              <a:lnSpc>
                <a:spcPts val="7279"/>
              </a:lnSpc>
            </a:pPr>
            <a:endParaRPr>
              <a:solidFill>
                <a:schemeClr val="bg1"/>
              </a:solidFill>
            </a:endParaRPr>
          </a:p>
        </p:txBody>
      </p:sp>
      <p:sp>
        <p:nvSpPr>
          <p:cNvPr id="8" name="TextBox 8"/>
          <p:cNvSpPr txBox="1"/>
          <p:nvPr/>
        </p:nvSpPr>
        <p:spPr>
          <a:xfrm>
            <a:off x="315923" y="4305300"/>
            <a:ext cx="18353077" cy="2829301"/>
          </a:xfrm>
          <a:prstGeom prst="rect">
            <a:avLst/>
          </a:prstGeom>
        </p:spPr>
        <p:txBody>
          <a:bodyPr lIns="0" tIns="0" rIns="0" bIns="0" rtlCol="0" anchor="t">
            <a:spAutoFit/>
          </a:bodyPr>
          <a:lstStyle/>
          <a:p>
            <a:pPr marL="566788" lvl="1" indent="-283394" algn="l">
              <a:lnSpc>
                <a:spcPts val="3675"/>
              </a:lnSpc>
              <a:buFont typeface="Arial"/>
              <a:buChar char="•"/>
            </a:pPr>
            <a:r>
              <a:rPr lang="en-US" sz="2625" dirty="0">
                <a:solidFill>
                  <a:schemeClr val="bg1"/>
                </a:solidFill>
                <a:latin typeface="Garet"/>
              </a:rPr>
              <a:t>Policy Improvement</a:t>
            </a:r>
          </a:p>
          <a:p>
            <a:pPr marL="1133575" lvl="2" indent="-377858" algn="l">
              <a:lnSpc>
                <a:spcPts val="3675"/>
              </a:lnSpc>
              <a:buFont typeface="Arial"/>
              <a:buChar char="⚬"/>
            </a:pPr>
            <a:r>
              <a:rPr lang="en-US" sz="2625" dirty="0">
                <a:solidFill>
                  <a:schemeClr val="bg1"/>
                </a:solidFill>
                <a:latin typeface="Garet"/>
              </a:rPr>
              <a:t>actions with higher advantages. The formula for policy improvement is given by:</a:t>
            </a:r>
          </a:p>
          <a:p>
            <a:pPr marL="1700363" lvl="3" indent="-425091" algn="l">
              <a:lnSpc>
                <a:spcPts val="3675"/>
              </a:lnSpc>
              <a:buFont typeface="Arial"/>
              <a:buChar char="￭"/>
            </a:pPr>
            <a:r>
              <a:rPr lang="en-US" sz="2625" dirty="0">
                <a:solidFill>
                  <a:schemeClr val="bg1"/>
                </a:solidFill>
                <a:latin typeface="Garet"/>
              </a:rPr>
              <a:t> </a:t>
            </a:r>
            <a:r>
              <a:rPr lang="en-US" sz="2625" dirty="0">
                <a:solidFill>
                  <a:schemeClr val="bg1"/>
                </a:solidFill>
                <a:latin typeface="Times New Roman" panose="02020603050405020304" pitchFamily="18" charset="0"/>
                <a:cs typeface="Times New Roman" panose="02020603050405020304" pitchFamily="18" charset="0"/>
              </a:rPr>
              <a:t>ℼ </a:t>
            </a:r>
            <a:r>
              <a:rPr lang="en-US" sz="2625" baseline="-25000" dirty="0">
                <a:solidFill>
                  <a:schemeClr val="bg1"/>
                </a:solidFill>
                <a:latin typeface="Garet Italics"/>
                <a:cs typeface="Times New Roman" panose="02020603050405020304" pitchFamily="18" charset="0"/>
              </a:rPr>
              <a:t>k+1</a:t>
            </a:r>
            <a:r>
              <a:rPr lang="en-US" sz="2625" dirty="0">
                <a:solidFill>
                  <a:schemeClr val="bg1"/>
                </a:solidFill>
                <a:latin typeface="Garet"/>
              </a:rPr>
              <a:t>​(</a:t>
            </a:r>
            <a:r>
              <a:rPr lang="en-US" sz="2625" dirty="0">
                <a:solidFill>
                  <a:schemeClr val="bg1"/>
                </a:solidFill>
                <a:latin typeface="Garet Italics"/>
              </a:rPr>
              <a:t>a </a:t>
            </a:r>
            <a:r>
              <a:rPr lang="en-US" sz="2625" dirty="0">
                <a:solidFill>
                  <a:schemeClr val="bg1"/>
                </a:solidFill>
                <a:latin typeface="Garet"/>
              </a:rPr>
              <a:t>∣ </a:t>
            </a:r>
            <a:r>
              <a:rPr lang="en-US" sz="2625" dirty="0">
                <a:solidFill>
                  <a:schemeClr val="bg1"/>
                </a:solidFill>
                <a:latin typeface="Garet Italics"/>
              </a:rPr>
              <a:t>s</a:t>
            </a:r>
            <a:r>
              <a:rPr lang="en-US" sz="2625" dirty="0">
                <a:solidFill>
                  <a:schemeClr val="bg1"/>
                </a:solidFill>
                <a:latin typeface="Garet"/>
              </a:rPr>
              <a:t>)=</a:t>
            </a:r>
            <a:r>
              <a:rPr lang="en-US" sz="2625" dirty="0">
                <a:solidFill>
                  <a:schemeClr val="bg1"/>
                </a:solidFill>
                <a:latin typeface="Times New Roman" panose="02020603050405020304" pitchFamily="18" charset="0"/>
                <a:cs typeface="Times New Roman" panose="02020603050405020304" pitchFamily="18" charset="0"/>
              </a:rPr>
              <a:t> ℼ</a:t>
            </a:r>
            <a:r>
              <a:rPr lang="en-US" sz="2625" baseline="-25000" dirty="0">
                <a:solidFill>
                  <a:schemeClr val="bg1"/>
                </a:solidFill>
                <a:latin typeface="Garet Italics"/>
                <a:cs typeface="Times New Roman" panose="02020603050405020304" pitchFamily="18" charset="0"/>
              </a:rPr>
              <a:t>k</a:t>
            </a:r>
            <a:r>
              <a:rPr lang="en-US" sz="2625" dirty="0">
                <a:solidFill>
                  <a:schemeClr val="bg1"/>
                </a:solidFill>
                <a:latin typeface="Garet"/>
              </a:rPr>
              <a:t>(</a:t>
            </a:r>
            <a:r>
              <a:rPr lang="en-US" sz="2625" dirty="0">
                <a:solidFill>
                  <a:schemeClr val="bg1"/>
                </a:solidFill>
                <a:latin typeface="Garet Italics"/>
              </a:rPr>
              <a:t>a </a:t>
            </a:r>
            <a:r>
              <a:rPr lang="en-US" sz="2625" dirty="0">
                <a:solidFill>
                  <a:schemeClr val="bg1"/>
                </a:solidFill>
                <a:latin typeface="Garet"/>
              </a:rPr>
              <a:t>∣ </a:t>
            </a:r>
            <a:r>
              <a:rPr lang="en-US" sz="2625" dirty="0">
                <a:solidFill>
                  <a:schemeClr val="bg1"/>
                </a:solidFill>
                <a:latin typeface="Garet Italics"/>
              </a:rPr>
              <a:t>s</a:t>
            </a:r>
            <a:r>
              <a:rPr lang="en-US" sz="2625" dirty="0">
                <a:solidFill>
                  <a:schemeClr val="bg1"/>
                </a:solidFill>
                <a:latin typeface="Garet"/>
              </a:rPr>
              <a:t>)exp(</a:t>
            </a:r>
            <a:r>
              <a:rPr lang="en-US" sz="2625" dirty="0">
                <a:solidFill>
                  <a:schemeClr val="bg1"/>
                </a:solidFill>
                <a:latin typeface="Garet Italics"/>
              </a:rPr>
              <a:t>σk</a:t>
            </a:r>
            <a:r>
              <a:rPr lang="en-US" sz="2625" dirty="0">
                <a:solidFill>
                  <a:schemeClr val="bg1"/>
                </a:solidFill>
                <a:latin typeface="Garet"/>
              </a:rPr>
              <a:t>​</a:t>
            </a:r>
            <a:r>
              <a:rPr lang="en-US" sz="2625" dirty="0">
                <a:solidFill>
                  <a:schemeClr val="bg1"/>
                </a:solidFill>
                <a:latin typeface="Garet Italics"/>
              </a:rPr>
              <a:t>A</a:t>
            </a:r>
            <a:r>
              <a:rPr lang="en-US" sz="2625" dirty="0">
                <a:solidFill>
                  <a:schemeClr val="bg1"/>
                </a:solidFill>
                <a:latin typeface="Garet"/>
              </a:rPr>
              <a:t>(</a:t>
            </a:r>
            <a:r>
              <a:rPr lang="en-US" sz="2625" dirty="0">
                <a:solidFill>
                  <a:schemeClr val="bg1"/>
                </a:solidFill>
                <a:latin typeface="Garet Italics"/>
              </a:rPr>
              <a:t>s </a:t>
            </a:r>
            <a:r>
              <a:rPr lang="en-US" sz="2625" dirty="0">
                <a:solidFill>
                  <a:schemeClr val="bg1"/>
                </a:solidFill>
                <a:latin typeface="Garet"/>
              </a:rPr>
              <a:t>, </a:t>
            </a:r>
            <a:r>
              <a:rPr lang="en-US" sz="2625" dirty="0">
                <a:solidFill>
                  <a:schemeClr val="bg1"/>
                </a:solidFill>
                <a:latin typeface="Garet Italics"/>
              </a:rPr>
              <a:t>a</a:t>
            </a:r>
            <a:r>
              <a:rPr lang="en-US" sz="2625" dirty="0">
                <a:solidFill>
                  <a:schemeClr val="bg1"/>
                </a:solidFill>
                <a:latin typeface="Garet"/>
              </a:rPr>
              <a:t>)​)</a:t>
            </a:r>
          </a:p>
          <a:p>
            <a:pPr marL="1133575" lvl="2" indent="-377858" algn="l">
              <a:lnSpc>
                <a:spcPts val="3675"/>
              </a:lnSpc>
              <a:buFont typeface="Arial"/>
              <a:buChar char="⚬"/>
            </a:pPr>
            <a:r>
              <a:rPr lang="en-US" sz="2625" dirty="0">
                <a:solidFill>
                  <a:schemeClr val="bg1"/>
                </a:solidFill>
                <a:latin typeface="Garet"/>
              </a:rPr>
              <a:t> where:</a:t>
            </a:r>
            <a:r>
              <a:rPr lang="en-US" sz="2625" dirty="0">
                <a:solidFill>
                  <a:schemeClr val="bg1"/>
                </a:solidFill>
                <a:latin typeface="Times New Roman" panose="02020603050405020304" pitchFamily="18" charset="0"/>
                <a:cs typeface="Times New Roman" panose="02020603050405020304" pitchFamily="18" charset="0"/>
              </a:rPr>
              <a:t> ℼ </a:t>
            </a:r>
            <a:r>
              <a:rPr lang="en-US" sz="2625" baseline="-25000" dirty="0">
                <a:solidFill>
                  <a:schemeClr val="bg1"/>
                </a:solidFill>
                <a:latin typeface="Garet Italics"/>
                <a:cs typeface="Times New Roman" panose="02020603050405020304" pitchFamily="18" charset="0"/>
              </a:rPr>
              <a:t>k</a:t>
            </a:r>
            <a:r>
              <a:rPr lang="en-US" sz="2625" dirty="0">
                <a:solidFill>
                  <a:schemeClr val="bg1"/>
                </a:solidFill>
                <a:latin typeface="Garet"/>
              </a:rPr>
              <a:t>(</a:t>
            </a:r>
            <a:r>
              <a:rPr lang="en-US" sz="2625" dirty="0">
                <a:solidFill>
                  <a:schemeClr val="bg1"/>
                </a:solidFill>
                <a:latin typeface="Garet Italics"/>
              </a:rPr>
              <a:t>a </a:t>
            </a:r>
            <a:r>
              <a:rPr lang="en-US" sz="2625" dirty="0">
                <a:solidFill>
                  <a:schemeClr val="bg1"/>
                </a:solidFill>
                <a:latin typeface="Garet"/>
              </a:rPr>
              <a:t>∣ </a:t>
            </a:r>
            <a:r>
              <a:rPr lang="en-US" sz="2625" dirty="0">
                <a:solidFill>
                  <a:schemeClr val="bg1"/>
                </a:solidFill>
                <a:latin typeface="Garet Italics"/>
              </a:rPr>
              <a:t>s</a:t>
            </a:r>
            <a:r>
              <a:rPr lang="en-US" sz="2625" dirty="0">
                <a:solidFill>
                  <a:schemeClr val="bg1"/>
                </a:solidFill>
                <a:latin typeface="Garet"/>
              </a:rPr>
              <a:t>) and </a:t>
            </a:r>
            <a:r>
              <a:rPr lang="en-US" sz="2625" dirty="0">
                <a:solidFill>
                  <a:schemeClr val="bg1"/>
                </a:solidFill>
                <a:latin typeface="Times New Roman" panose="02020603050405020304" pitchFamily="18" charset="0"/>
                <a:cs typeface="Times New Roman" panose="02020603050405020304" pitchFamily="18" charset="0"/>
              </a:rPr>
              <a:t>ℼ </a:t>
            </a:r>
            <a:r>
              <a:rPr lang="en-US" sz="2625" baseline="-25000" dirty="0">
                <a:solidFill>
                  <a:schemeClr val="bg1"/>
                </a:solidFill>
                <a:latin typeface="Garet Italics"/>
                <a:cs typeface="Times New Roman" panose="02020603050405020304" pitchFamily="18" charset="0"/>
              </a:rPr>
              <a:t>k+1</a:t>
            </a:r>
            <a:r>
              <a:rPr lang="en-US" sz="2625" dirty="0">
                <a:solidFill>
                  <a:schemeClr val="bg1"/>
                </a:solidFill>
                <a:latin typeface="Garet"/>
              </a:rPr>
              <a:t>​(</a:t>
            </a:r>
            <a:r>
              <a:rPr lang="en-US" sz="2625" dirty="0">
                <a:solidFill>
                  <a:schemeClr val="bg1"/>
                </a:solidFill>
                <a:latin typeface="Garet Italics"/>
              </a:rPr>
              <a:t>a </a:t>
            </a:r>
            <a:r>
              <a:rPr lang="en-US" sz="2625" dirty="0">
                <a:solidFill>
                  <a:schemeClr val="bg1"/>
                </a:solidFill>
                <a:latin typeface="Garet"/>
              </a:rPr>
              <a:t>∣ </a:t>
            </a:r>
            <a:r>
              <a:rPr lang="en-US" sz="2625" dirty="0">
                <a:solidFill>
                  <a:schemeClr val="bg1"/>
                </a:solidFill>
                <a:latin typeface="Garet Italics"/>
              </a:rPr>
              <a:t>s</a:t>
            </a:r>
            <a:r>
              <a:rPr lang="en-US" sz="2625" dirty="0">
                <a:solidFill>
                  <a:schemeClr val="bg1"/>
                </a:solidFill>
                <a:latin typeface="Garet"/>
              </a:rPr>
              <a:t>) are the policy distributions at iteration k and k+1, respectively.</a:t>
            </a:r>
          </a:p>
          <a:p>
            <a:pPr marL="1133575" lvl="2" indent="-377858" algn="l">
              <a:lnSpc>
                <a:spcPts val="3675"/>
              </a:lnSpc>
              <a:buFont typeface="Arial"/>
              <a:buChar char="⚬"/>
            </a:pPr>
            <a:r>
              <a:rPr lang="en-US" sz="2625" dirty="0">
                <a:solidFill>
                  <a:schemeClr val="bg1"/>
                </a:solidFill>
                <a:latin typeface="Garet Italics"/>
              </a:rPr>
              <a:t>A</a:t>
            </a:r>
            <a:r>
              <a:rPr lang="en-US" sz="2625" dirty="0">
                <a:solidFill>
                  <a:schemeClr val="bg1"/>
                </a:solidFill>
                <a:latin typeface="Garet"/>
              </a:rPr>
              <a:t>(</a:t>
            </a:r>
            <a:r>
              <a:rPr lang="en-US" sz="2625" dirty="0">
                <a:solidFill>
                  <a:schemeClr val="bg1"/>
                </a:solidFill>
                <a:latin typeface="Garet Italics"/>
              </a:rPr>
              <a:t>s </a:t>
            </a:r>
            <a:r>
              <a:rPr lang="en-US" sz="2625" dirty="0">
                <a:solidFill>
                  <a:schemeClr val="bg1"/>
                </a:solidFill>
                <a:latin typeface="Garet"/>
              </a:rPr>
              <a:t>, </a:t>
            </a:r>
            <a:r>
              <a:rPr lang="en-US" sz="2625" dirty="0">
                <a:solidFill>
                  <a:schemeClr val="bg1"/>
                </a:solidFill>
                <a:latin typeface="Garet Italics"/>
              </a:rPr>
              <a:t>a</a:t>
            </a:r>
            <a:r>
              <a:rPr lang="en-US" sz="2625" dirty="0">
                <a:solidFill>
                  <a:schemeClr val="bg1"/>
                </a:solidFill>
                <a:latin typeface="Garet"/>
              </a:rPr>
              <a:t>) is the advantage of taking action a in state s.</a:t>
            </a:r>
          </a:p>
          <a:p>
            <a:pPr marL="1133575" lvl="2" indent="-377858" algn="l">
              <a:lnSpc>
                <a:spcPts val="3675"/>
              </a:lnSpc>
              <a:buFont typeface="Arial"/>
              <a:buChar char="⚬"/>
            </a:pPr>
            <a:r>
              <a:rPr lang="en-US" sz="2625" dirty="0">
                <a:solidFill>
                  <a:schemeClr val="bg1"/>
                </a:solidFill>
                <a:latin typeface="Garet Italics"/>
              </a:rPr>
              <a:t>σk</a:t>
            </a:r>
            <a:r>
              <a:rPr lang="en-US" sz="2625" dirty="0">
                <a:solidFill>
                  <a:schemeClr val="bg1"/>
                </a:solidFill>
                <a:latin typeface="Garet"/>
              </a:rPr>
              <a:t>​ is a parameter controlling the step size of the policy update.</a:t>
            </a:r>
          </a:p>
        </p:txBody>
      </p:sp>
    </p:spTree>
    <p:extLst>
      <p:ext uri="{BB962C8B-B14F-4D97-AF65-F5344CB8AC3E}">
        <p14:creationId xmlns:p14="http://schemas.microsoft.com/office/powerpoint/2010/main" val="33723080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1225295" y="1745753"/>
            <a:ext cx="16776698" cy="8010638"/>
            <a:chOff x="0" y="0"/>
            <a:chExt cx="4418554" cy="2109798"/>
          </a:xfrm>
          <a:solidFill>
            <a:schemeClr val="tx2">
              <a:lumMod val="75000"/>
            </a:schemeClr>
          </a:solidFill>
        </p:grpSpPr>
        <p:sp>
          <p:nvSpPr>
            <p:cNvPr id="4" name="Freeform 4"/>
            <p:cNvSpPr/>
            <p:nvPr/>
          </p:nvSpPr>
          <p:spPr>
            <a:xfrm>
              <a:off x="0" y="0"/>
              <a:ext cx="4418554" cy="2109798"/>
            </a:xfrm>
            <a:custGeom>
              <a:avLst/>
              <a:gdLst/>
              <a:ahLst/>
              <a:cxnLst/>
              <a:rect l="l" t="t" r="r" b="b"/>
              <a:pathLst>
                <a:path w="4418554" h="2109798">
                  <a:moveTo>
                    <a:pt x="23535" y="0"/>
                  </a:moveTo>
                  <a:lnTo>
                    <a:pt x="4395019" y="0"/>
                  </a:lnTo>
                  <a:cubicBezTo>
                    <a:pt x="4408017" y="0"/>
                    <a:pt x="4418554" y="10537"/>
                    <a:pt x="4418554" y="23535"/>
                  </a:cubicBezTo>
                  <a:lnTo>
                    <a:pt x="4418554" y="2086263"/>
                  </a:lnTo>
                  <a:cubicBezTo>
                    <a:pt x="4418554" y="2092504"/>
                    <a:pt x="4416075" y="2098491"/>
                    <a:pt x="4411661" y="2102904"/>
                  </a:cubicBezTo>
                  <a:cubicBezTo>
                    <a:pt x="4407248" y="2107318"/>
                    <a:pt x="4401261" y="2109798"/>
                    <a:pt x="4395019" y="2109798"/>
                  </a:cubicBezTo>
                  <a:lnTo>
                    <a:pt x="23535" y="2109798"/>
                  </a:lnTo>
                  <a:cubicBezTo>
                    <a:pt x="10537" y="2109798"/>
                    <a:pt x="0" y="2099261"/>
                    <a:pt x="0" y="2086263"/>
                  </a:cubicBezTo>
                  <a:lnTo>
                    <a:pt x="0" y="23535"/>
                  </a:lnTo>
                  <a:cubicBezTo>
                    <a:pt x="0" y="17293"/>
                    <a:pt x="2480" y="11307"/>
                    <a:pt x="6893" y="6893"/>
                  </a:cubicBezTo>
                  <a:cubicBezTo>
                    <a:pt x="11307" y="2480"/>
                    <a:pt x="17293" y="0"/>
                    <a:pt x="23535" y="0"/>
                  </a:cubicBezTo>
                  <a:close/>
                </a:path>
              </a:pathLst>
            </a:custGeom>
            <a:grpFill/>
          </p:spPr>
        </p:sp>
        <p:sp>
          <p:nvSpPr>
            <p:cNvPr id="5" name="TextBox 5"/>
            <p:cNvSpPr txBox="1"/>
            <p:nvPr/>
          </p:nvSpPr>
          <p:spPr>
            <a:xfrm>
              <a:off x="0" y="-38100"/>
              <a:ext cx="4418554" cy="2147898"/>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Freeform 6"/>
          <p:cNvSpPr/>
          <p:nvPr/>
        </p:nvSpPr>
        <p:spPr>
          <a:xfrm>
            <a:off x="9144000" y="2864360"/>
            <a:ext cx="3638997" cy="1151581"/>
          </a:xfrm>
          <a:custGeom>
            <a:avLst/>
            <a:gdLst/>
            <a:ahLst/>
            <a:cxnLst/>
            <a:rect l="l" t="t" r="r" b="b"/>
            <a:pathLst>
              <a:path w="3638997" h="1151581">
                <a:moveTo>
                  <a:pt x="0" y="0"/>
                </a:moveTo>
                <a:lnTo>
                  <a:pt x="3638997" y="0"/>
                </a:lnTo>
                <a:lnTo>
                  <a:pt x="3638997" y="1151582"/>
                </a:lnTo>
                <a:lnTo>
                  <a:pt x="0" y="1151582"/>
                </a:lnTo>
                <a:lnTo>
                  <a:pt x="0" y="0"/>
                </a:lnTo>
                <a:close/>
              </a:path>
            </a:pathLst>
          </a:custGeom>
          <a:blipFill>
            <a:blip r:embed="rId3"/>
            <a:stretch>
              <a:fillRect/>
            </a:stretch>
          </a:blipFill>
        </p:spPr>
      </p:sp>
      <p:sp>
        <p:nvSpPr>
          <p:cNvPr id="7" name="TextBox 7"/>
          <p:cNvSpPr txBox="1"/>
          <p:nvPr/>
        </p:nvSpPr>
        <p:spPr>
          <a:xfrm>
            <a:off x="2911837" y="1933777"/>
            <a:ext cx="14974225" cy="8753871"/>
          </a:xfrm>
          <a:prstGeom prst="rect">
            <a:avLst/>
          </a:prstGeom>
        </p:spPr>
        <p:txBody>
          <a:bodyPr lIns="0" tIns="0" rIns="0" bIns="0" rtlCol="0" anchor="t">
            <a:spAutoFit/>
          </a:bodyPr>
          <a:lstStyle/>
          <a:p>
            <a:pPr algn="l">
              <a:lnSpc>
                <a:spcPts val="3552"/>
              </a:lnSpc>
            </a:pPr>
            <a:r>
              <a:rPr lang="en-US" sz="2537" dirty="0">
                <a:solidFill>
                  <a:schemeClr val="bg1"/>
                </a:solidFill>
                <a:latin typeface="Garet"/>
              </a:rPr>
              <a:t>Two-Layer Neural Network Structure:</a:t>
            </a:r>
          </a:p>
          <a:p>
            <a:pPr marL="547807" lvl="1" indent="-273903" algn="l">
              <a:lnSpc>
                <a:spcPts val="3552"/>
              </a:lnSpc>
              <a:buFont typeface="Arial"/>
              <a:buChar char="•"/>
            </a:pPr>
            <a:r>
              <a:rPr lang="en-US" sz="2537" dirty="0">
                <a:solidFill>
                  <a:schemeClr val="bg1"/>
                </a:solidFill>
                <a:latin typeface="Garet"/>
              </a:rPr>
              <a:t>Commonly used in PPO and TRPO, but can be deeper for more complex tasks.</a:t>
            </a:r>
          </a:p>
          <a:p>
            <a:pPr marL="547807" lvl="1" indent="-273903" algn="l">
              <a:lnSpc>
                <a:spcPts val="3552"/>
              </a:lnSpc>
              <a:buFont typeface="Arial"/>
              <a:buChar char="•"/>
            </a:pPr>
            <a:r>
              <a:rPr lang="en-US" sz="2537" dirty="0">
                <a:solidFill>
                  <a:schemeClr val="bg1"/>
                </a:solidFill>
                <a:latin typeface="Garet"/>
              </a:rPr>
              <a:t>The general structure:</a:t>
            </a:r>
          </a:p>
          <a:p>
            <a:pPr algn="l">
              <a:lnSpc>
                <a:spcPts val="3552"/>
              </a:lnSpc>
            </a:pPr>
            <a:endParaRPr lang="en-US" sz="2537" dirty="0">
              <a:solidFill>
                <a:schemeClr val="bg1"/>
              </a:solidFill>
              <a:latin typeface="Garet"/>
            </a:endParaRPr>
          </a:p>
          <a:p>
            <a:pPr algn="l">
              <a:lnSpc>
                <a:spcPts val="3552"/>
              </a:lnSpc>
            </a:pPr>
            <a:endParaRPr lang="en-US" sz="2537" dirty="0">
              <a:solidFill>
                <a:schemeClr val="bg1"/>
              </a:solidFill>
              <a:latin typeface="Garet"/>
            </a:endParaRPr>
          </a:p>
          <a:p>
            <a:pPr algn="l">
              <a:lnSpc>
                <a:spcPts val="3552"/>
              </a:lnSpc>
            </a:pPr>
            <a:endParaRPr lang="en-US" sz="2537" dirty="0">
              <a:solidFill>
                <a:schemeClr val="bg1"/>
              </a:solidFill>
              <a:latin typeface="Garet"/>
            </a:endParaRPr>
          </a:p>
          <a:p>
            <a:pPr algn="l">
              <a:lnSpc>
                <a:spcPts val="3552"/>
              </a:lnSpc>
            </a:pPr>
            <a:r>
              <a:rPr lang="en-US" sz="2537" dirty="0">
                <a:solidFill>
                  <a:schemeClr val="bg1"/>
                </a:solidFill>
                <a:latin typeface="Garet"/>
              </a:rPr>
              <a:t>Random Initialization of Weights:</a:t>
            </a:r>
          </a:p>
          <a:p>
            <a:pPr marL="547807" lvl="1" indent="-273903" algn="l">
              <a:lnSpc>
                <a:spcPts val="3552"/>
              </a:lnSpc>
              <a:buFont typeface="Arial"/>
              <a:buChar char="•"/>
            </a:pPr>
            <a:r>
              <a:rPr lang="en-US" sz="2537" dirty="0">
                <a:solidFill>
                  <a:schemeClr val="bg1"/>
                </a:solidFill>
                <a:latin typeface="Garet"/>
              </a:rPr>
              <a:t>Weights initialized using</a:t>
            </a:r>
          </a:p>
          <a:p>
            <a:pPr algn="l">
              <a:lnSpc>
                <a:spcPts val="3552"/>
              </a:lnSpc>
            </a:pPr>
            <a:endParaRPr lang="en-US" sz="2537" dirty="0">
              <a:solidFill>
                <a:schemeClr val="bg1"/>
              </a:solidFill>
              <a:latin typeface="Garet"/>
            </a:endParaRPr>
          </a:p>
          <a:p>
            <a:pPr algn="l">
              <a:lnSpc>
                <a:spcPts val="3552"/>
              </a:lnSpc>
            </a:pPr>
            <a:endParaRPr lang="en-US" sz="2537" dirty="0">
              <a:solidFill>
                <a:schemeClr val="bg1"/>
              </a:solidFill>
              <a:latin typeface="Garet"/>
            </a:endParaRPr>
          </a:p>
          <a:p>
            <a:pPr algn="l">
              <a:lnSpc>
                <a:spcPts val="3552"/>
              </a:lnSpc>
            </a:pPr>
            <a:r>
              <a:rPr lang="en-US" sz="2537" dirty="0">
                <a:solidFill>
                  <a:schemeClr val="bg1"/>
                </a:solidFill>
                <a:latin typeface="Garet"/>
              </a:rPr>
              <a:t>Role of Over-Parameterization:</a:t>
            </a:r>
          </a:p>
          <a:p>
            <a:pPr marL="547807" lvl="1" indent="-273903" algn="l">
              <a:lnSpc>
                <a:spcPts val="3552"/>
              </a:lnSpc>
              <a:buFont typeface="Arial"/>
              <a:buChar char="•"/>
            </a:pPr>
            <a:r>
              <a:rPr lang="en-US" sz="2537" dirty="0">
                <a:solidFill>
                  <a:schemeClr val="bg1"/>
                </a:solidFill>
                <a:latin typeface="Garet"/>
              </a:rPr>
              <a:t>Increases network capacity to fit complex patterns.</a:t>
            </a:r>
          </a:p>
          <a:p>
            <a:pPr marL="547807" lvl="1" indent="-273903" algn="l">
              <a:lnSpc>
                <a:spcPts val="3552"/>
              </a:lnSpc>
              <a:buFont typeface="Arial"/>
              <a:buChar char="•"/>
            </a:pPr>
            <a:r>
              <a:rPr lang="en-US" sz="2537" dirty="0">
                <a:solidFill>
                  <a:schemeClr val="bg1"/>
                </a:solidFill>
                <a:latin typeface="Garet"/>
              </a:rPr>
              <a:t>Helps escape local minima and saddle points.</a:t>
            </a:r>
          </a:p>
          <a:p>
            <a:pPr algn="l">
              <a:lnSpc>
                <a:spcPts val="3552"/>
              </a:lnSpc>
            </a:pPr>
            <a:endParaRPr lang="en-US" sz="2537" dirty="0">
              <a:solidFill>
                <a:schemeClr val="bg1"/>
              </a:solidFill>
              <a:latin typeface="Garet"/>
            </a:endParaRPr>
          </a:p>
          <a:p>
            <a:pPr algn="l">
              <a:lnSpc>
                <a:spcPts val="3552"/>
              </a:lnSpc>
            </a:pPr>
            <a:r>
              <a:rPr lang="en-US" sz="2537" dirty="0">
                <a:solidFill>
                  <a:schemeClr val="bg1"/>
                </a:solidFill>
                <a:latin typeface="Garet"/>
              </a:rPr>
              <a:t>Benefits in Optimization:</a:t>
            </a:r>
          </a:p>
          <a:p>
            <a:pPr marL="547807" lvl="1" indent="-273903" algn="l">
              <a:lnSpc>
                <a:spcPts val="3552"/>
              </a:lnSpc>
              <a:buFont typeface="Arial"/>
              <a:buChar char="•"/>
            </a:pPr>
            <a:r>
              <a:rPr lang="en-US" sz="2537" dirty="0">
                <a:solidFill>
                  <a:schemeClr val="bg1"/>
                </a:solidFill>
                <a:latin typeface="Garet"/>
              </a:rPr>
              <a:t>Accurate policy and value function approximations.</a:t>
            </a:r>
          </a:p>
          <a:p>
            <a:pPr marL="547807" lvl="1" indent="-273903" algn="l">
              <a:lnSpc>
                <a:spcPts val="3552"/>
              </a:lnSpc>
              <a:buFont typeface="Arial"/>
              <a:buChar char="•"/>
            </a:pPr>
            <a:r>
              <a:rPr lang="en-US" sz="2537" dirty="0">
                <a:solidFill>
                  <a:schemeClr val="bg1"/>
                </a:solidFill>
                <a:latin typeface="Garet"/>
              </a:rPr>
              <a:t>Better generalization in capturing data patterns.</a:t>
            </a:r>
          </a:p>
          <a:p>
            <a:pPr algn="l">
              <a:lnSpc>
                <a:spcPts val="3552"/>
              </a:lnSpc>
            </a:pPr>
            <a:endParaRPr lang="en-US" sz="2537" dirty="0">
              <a:solidFill>
                <a:schemeClr val="bg1"/>
              </a:solidFill>
              <a:latin typeface="Garet"/>
            </a:endParaRPr>
          </a:p>
          <a:p>
            <a:pPr algn="l">
              <a:lnSpc>
                <a:spcPts val="3552"/>
              </a:lnSpc>
            </a:pPr>
            <a:endParaRPr lang="en-US" sz="2537" dirty="0">
              <a:solidFill>
                <a:schemeClr val="bg1"/>
              </a:solidFill>
              <a:latin typeface="Garet"/>
            </a:endParaRPr>
          </a:p>
        </p:txBody>
      </p:sp>
      <p:sp>
        <p:nvSpPr>
          <p:cNvPr id="8" name="Freeform 8"/>
          <p:cNvSpPr/>
          <p:nvPr/>
        </p:nvSpPr>
        <p:spPr>
          <a:xfrm>
            <a:off x="9210258" y="4766293"/>
            <a:ext cx="3506482" cy="1080016"/>
          </a:xfrm>
          <a:custGeom>
            <a:avLst/>
            <a:gdLst/>
            <a:ahLst/>
            <a:cxnLst/>
            <a:rect l="l" t="t" r="r" b="b"/>
            <a:pathLst>
              <a:path w="3506482" h="1080016">
                <a:moveTo>
                  <a:pt x="0" y="0"/>
                </a:moveTo>
                <a:lnTo>
                  <a:pt x="3506481" y="0"/>
                </a:lnTo>
                <a:lnTo>
                  <a:pt x="3506481" y="1080017"/>
                </a:lnTo>
                <a:lnTo>
                  <a:pt x="0" y="1080017"/>
                </a:lnTo>
                <a:lnTo>
                  <a:pt x="0" y="0"/>
                </a:lnTo>
                <a:close/>
              </a:path>
            </a:pathLst>
          </a:custGeom>
          <a:blipFill>
            <a:blip r:embed="rId4"/>
            <a:stretch>
              <a:fillRect l="-2107" r="-2107"/>
            </a:stretch>
          </a:blipFill>
        </p:spPr>
      </p:sp>
      <p:sp>
        <p:nvSpPr>
          <p:cNvPr id="9" name="TextBox 9"/>
          <p:cNvSpPr txBox="1"/>
          <p:nvPr/>
        </p:nvSpPr>
        <p:spPr>
          <a:xfrm>
            <a:off x="-283971" y="533848"/>
            <a:ext cx="12625103" cy="948978"/>
          </a:xfrm>
          <a:prstGeom prst="rect">
            <a:avLst/>
          </a:prstGeom>
        </p:spPr>
        <p:txBody>
          <a:bodyPr lIns="0" tIns="0" rIns="0" bIns="0" rtlCol="0" anchor="t">
            <a:spAutoFit/>
          </a:bodyPr>
          <a:lstStyle/>
          <a:p>
            <a:pPr algn="ctr">
              <a:lnSpc>
                <a:spcPts val="7399"/>
              </a:lnSpc>
            </a:pPr>
            <a:r>
              <a:rPr lang="en-US" sz="5285">
                <a:solidFill>
                  <a:schemeClr val="bg1"/>
                </a:solidFill>
                <a:latin typeface="Yasmin"/>
              </a:rPr>
              <a:t>Neural Network Parametrization</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2"/>
          <a:srcRect r="3003"/>
          <a:stretch/>
        </p:blipFill>
        <p:spPr>
          <a:xfrm>
            <a:off x="-101359" y="7619"/>
            <a:ext cx="18389359" cy="10279381"/>
          </a:xfrm>
          <a:prstGeom prst="rect">
            <a:avLst/>
          </a:prstGeom>
        </p:spPr>
      </p:pic>
      <p:pic>
        <p:nvPicPr>
          <p:cNvPr id="12" name="Picture 11">
            <a:extLst>
              <a:ext uri="{FF2B5EF4-FFF2-40B4-BE49-F238E27FC236}">
                <a16:creationId xmlns:a16="http://schemas.microsoft.com/office/drawing/2014/main" id="{890B4B8E-FDF1-8ADE-F1E9-B9ED32B5DDD9}"/>
              </a:ext>
            </a:extLst>
          </p:cNvPr>
          <p:cNvPicPr>
            <a:picLocks noChangeAspect="1"/>
          </p:cNvPicPr>
          <p:nvPr/>
        </p:nvPicPr>
        <p:blipFill rotWithShape="1">
          <a:blip r:embed="rId3">
            <a:extLst>
              <a:ext uri="{28A0092B-C50C-407E-A947-70E740481C1C}">
                <a14:useLocalDpi xmlns:a14="http://schemas.microsoft.com/office/drawing/2010/main" val="0"/>
              </a:ext>
            </a:extLst>
          </a:blip>
          <a:srcRect l="9740" t="9269" r="10537" b="3971"/>
          <a:stretch/>
        </p:blipFill>
        <p:spPr>
          <a:xfrm>
            <a:off x="1676400" y="723900"/>
            <a:ext cx="15240000" cy="8991601"/>
          </a:xfrm>
          <a:prstGeom prst="rect">
            <a:avLst/>
          </a:prstGeom>
        </p:spPr>
      </p:pic>
    </p:spTree>
    <p:extLst>
      <p:ext uri="{BB962C8B-B14F-4D97-AF65-F5344CB8AC3E}">
        <p14:creationId xmlns:p14="http://schemas.microsoft.com/office/powerpoint/2010/main" val="17082041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3"/>
          <a:srcRect r="3003"/>
          <a:stretch/>
        </p:blipFill>
        <p:spPr>
          <a:xfrm>
            <a:off x="-101359" y="7619"/>
            <a:ext cx="18389359" cy="10279381"/>
          </a:xfrm>
          <a:prstGeom prst="rect">
            <a:avLst/>
          </a:prstGeom>
        </p:spPr>
      </p:pic>
      <p:grpSp>
        <p:nvGrpSpPr>
          <p:cNvPr id="3" name="Group 3"/>
          <p:cNvGrpSpPr/>
          <p:nvPr/>
        </p:nvGrpSpPr>
        <p:grpSpPr>
          <a:xfrm>
            <a:off x="743746" y="842069"/>
            <a:ext cx="16800508" cy="8602861"/>
            <a:chOff x="0" y="-38100"/>
            <a:chExt cx="4424825" cy="2147898"/>
          </a:xfrm>
          <a:solidFill>
            <a:schemeClr val="tx2">
              <a:lumMod val="75000"/>
            </a:schemeClr>
          </a:solidFill>
        </p:grpSpPr>
        <p:sp>
          <p:nvSpPr>
            <p:cNvPr id="4" name="Freeform 4"/>
            <p:cNvSpPr/>
            <p:nvPr/>
          </p:nvSpPr>
          <p:spPr>
            <a:xfrm>
              <a:off x="0" y="0"/>
              <a:ext cx="4418554" cy="2109798"/>
            </a:xfrm>
            <a:custGeom>
              <a:avLst/>
              <a:gdLst/>
              <a:ahLst/>
              <a:cxnLst/>
              <a:rect l="l" t="t" r="r" b="b"/>
              <a:pathLst>
                <a:path w="4418554" h="2109798">
                  <a:moveTo>
                    <a:pt x="23535" y="0"/>
                  </a:moveTo>
                  <a:lnTo>
                    <a:pt x="4395019" y="0"/>
                  </a:lnTo>
                  <a:cubicBezTo>
                    <a:pt x="4408017" y="0"/>
                    <a:pt x="4418554" y="10537"/>
                    <a:pt x="4418554" y="23535"/>
                  </a:cubicBezTo>
                  <a:lnTo>
                    <a:pt x="4418554" y="2086263"/>
                  </a:lnTo>
                  <a:cubicBezTo>
                    <a:pt x="4418554" y="2092504"/>
                    <a:pt x="4416075" y="2098491"/>
                    <a:pt x="4411661" y="2102904"/>
                  </a:cubicBezTo>
                  <a:cubicBezTo>
                    <a:pt x="4407248" y="2107318"/>
                    <a:pt x="4401261" y="2109798"/>
                    <a:pt x="4395019" y="2109798"/>
                  </a:cubicBezTo>
                  <a:lnTo>
                    <a:pt x="23535" y="2109798"/>
                  </a:lnTo>
                  <a:cubicBezTo>
                    <a:pt x="10537" y="2109798"/>
                    <a:pt x="0" y="2099261"/>
                    <a:pt x="0" y="2086263"/>
                  </a:cubicBezTo>
                  <a:lnTo>
                    <a:pt x="0" y="23535"/>
                  </a:lnTo>
                  <a:cubicBezTo>
                    <a:pt x="0" y="17293"/>
                    <a:pt x="2480" y="11307"/>
                    <a:pt x="6893" y="6893"/>
                  </a:cubicBezTo>
                  <a:cubicBezTo>
                    <a:pt x="11307" y="2480"/>
                    <a:pt x="17293" y="0"/>
                    <a:pt x="23535" y="0"/>
                  </a:cubicBezTo>
                  <a:close/>
                </a:path>
              </a:pathLst>
            </a:custGeom>
            <a:grpFill/>
            <a:ln>
              <a:solidFill>
                <a:schemeClr val="accent5">
                  <a:lumMod val="75000"/>
                </a:schemeClr>
              </a:solidFill>
            </a:ln>
          </p:spPr>
        </p:sp>
        <p:sp>
          <p:nvSpPr>
            <p:cNvPr id="5" name="TextBox 5"/>
            <p:cNvSpPr txBox="1"/>
            <p:nvPr/>
          </p:nvSpPr>
          <p:spPr>
            <a:xfrm>
              <a:off x="6271" y="-38100"/>
              <a:ext cx="4418554" cy="2147898"/>
            </a:xfrm>
            <a:prstGeom prst="rect">
              <a:avLst/>
            </a:prstGeom>
            <a:grpFill/>
            <a:ln>
              <a:solidFill>
                <a:schemeClr val="accent5">
                  <a:lumMod val="75000"/>
                </a:schemeClr>
              </a:solidFill>
            </a:ln>
          </p:spPr>
          <p:txBody>
            <a:bodyPr lIns="50800" tIns="50800" rIns="50800" bIns="50800" rtlCol="0" anchor="ctr"/>
            <a:lstStyle/>
            <a:p>
              <a:pPr algn="ctr">
                <a:lnSpc>
                  <a:spcPts val="2659"/>
                </a:lnSpc>
              </a:pPr>
              <a:endParaRPr dirty="0">
                <a:solidFill>
                  <a:schemeClr val="bg1"/>
                </a:solidFill>
              </a:endParaRPr>
            </a:p>
          </p:txBody>
        </p:sp>
      </p:grpSp>
      <p:sp>
        <p:nvSpPr>
          <p:cNvPr id="2" name="TextBox 1">
            <a:extLst>
              <a:ext uri="{FF2B5EF4-FFF2-40B4-BE49-F238E27FC236}">
                <a16:creationId xmlns:a16="http://schemas.microsoft.com/office/drawing/2014/main" id="{CE90069D-3508-B4EF-E725-C31C3B69812F}"/>
              </a:ext>
            </a:extLst>
          </p:cNvPr>
          <p:cNvSpPr txBox="1"/>
          <p:nvPr/>
        </p:nvSpPr>
        <p:spPr>
          <a:xfrm>
            <a:off x="1092320" y="1295648"/>
            <a:ext cx="16002000" cy="7848302"/>
          </a:xfrm>
          <a:prstGeom prst="rect">
            <a:avLst/>
          </a:prstGeom>
          <a:noFill/>
        </p:spPr>
        <p:txBody>
          <a:bodyPr wrap="square" rtlCol="0">
            <a:spAutoFit/>
          </a:bodyPr>
          <a:lstStyle/>
          <a:p>
            <a:r>
              <a:rPr lang="en-IN" sz="2400" dirty="0">
                <a:solidFill>
                  <a:schemeClr val="bg1"/>
                </a:solidFill>
                <a:latin typeface="Sitka Banner" pitchFamily="2" charset="0"/>
              </a:rPr>
              <a:t>Neural PPO Algorithm</a:t>
            </a:r>
          </a:p>
          <a:p>
            <a:r>
              <a:rPr lang="en-IN" sz="2400" dirty="0">
                <a:solidFill>
                  <a:schemeClr val="bg1"/>
                </a:solidFill>
                <a:latin typeface="Sitka Banner" pitchFamily="2" charset="0"/>
              </a:rPr>
              <a:t>1. Initialize parameters:</a:t>
            </a:r>
          </a:p>
          <a:p>
            <a:r>
              <a:rPr lang="en-IN" sz="2400" dirty="0">
                <a:solidFill>
                  <a:schemeClr val="bg1"/>
                </a:solidFill>
                <a:latin typeface="Sitka Banner" pitchFamily="2" charset="0"/>
              </a:rPr>
              <a:t>   - Initialize policy parameters </a:t>
            </a:r>
            <a:r>
              <a:rPr lang="el-GR" sz="2400" dirty="0">
                <a:solidFill>
                  <a:schemeClr val="bg1"/>
                </a:solidFill>
                <a:latin typeface="Sitka Banner" pitchFamily="2" charset="0"/>
              </a:rPr>
              <a:t>θ₀ </a:t>
            </a:r>
            <a:r>
              <a:rPr lang="en-IN" sz="2400" dirty="0">
                <a:solidFill>
                  <a:schemeClr val="bg1"/>
                </a:solidFill>
                <a:latin typeface="Sitka Banner" pitchFamily="2" charset="0"/>
              </a:rPr>
              <a:t>and action-value function parameters </a:t>
            </a:r>
            <a:r>
              <a:rPr lang="el-GR" sz="2400" dirty="0">
                <a:solidFill>
                  <a:schemeClr val="bg1"/>
                </a:solidFill>
                <a:latin typeface="Sitka Banner" pitchFamily="2" charset="0"/>
              </a:rPr>
              <a:t>ω₀.</a:t>
            </a:r>
          </a:p>
          <a:p>
            <a:r>
              <a:rPr lang="el-GR" sz="2400" dirty="0">
                <a:solidFill>
                  <a:schemeClr val="bg1"/>
                </a:solidFill>
                <a:latin typeface="Sitka Banner" pitchFamily="2" charset="0"/>
              </a:rPr>
              <a:t>   - </a:t>
            </a:r>
            <a:r>
              <a:rPr lang="en-IN" sz="2400" dirty="0">
                <a:solidFill>
                  <a:schemeClr val="bg1"/>
                </a:solidFill>
                <a:latin typeface="Sitka Banner" pitchFamily="2" charset="0"/>
              </a:rPr>
              <a:t>Set temperature parameter </a:t>
            </a:r>
            <a:r>
              <a:rPr lang="el-GR" sz="2400" dirty="0">
                <a:solidFill>
                  <a:schemeClr val="bg1"/>
                </a:solidFill>
                <a:latin typeface="Sitka Banner" pitchFamily="2" charset="0"/>
              </a:rPr>
              <a:t>τ, </a:t>
            </a:r>
            <a:r>
              <a:rPr lang="en-IN" sz="2400" dirty="0">
                <a:solidFill>
                  <a:schemeClr val="bg1"/>
                </a:solidFill>
                <a:latin typeface="Sitka Banner" pitchFamily="2" charset="0"/>
              </a:rPr>
              <a:t>penalty parameter </a:t>
            </a:r>
            <a:r>
              <a:rPr lang="el-GR" sz="2400" dirty="0">
                <a:solidFill>
                  <a:schemeClr val="bg1"/>
                </a:solidFill>
                <a:latin typeface="Sitka Banner" pitchFamily="2" charset="0"/>
              </a:rPr>
              <a:t>β, </a:t>
            </a:r>
            <a:r>
              <a:rPr lang="en-IN" sz="2400" dirty="0">
                <a:solidFill>
                  <a:schemeClr val="bg1"/>
                </a:solidFill>
                <a:latin typeface="Sitka Banner" pitchFamily="2" charset="0"/>
              </a:rPr>
              <a:t>and iteration counters K and T.</a:t>
            </a:r>
          </a:p>
          <a:p>
            <a:endParaRPr lang="en-IN" sz="2400" dirty="0">
              <a:solidFill>
                <a:schemeClr val="bg1"/>
              </a:solidFill>
              <a:latin typeface="Sitka Banner" pitchFamily="2" charset="0"/>
            </a:endParaRPr>
          </a:p>
          <a:p>
            <a:r>
              <a:rPr lang="en-IN" sz="2400" dirty="0">
                <a:solidFill>
                  <a:schemeClr val="bg1"/>
                </a:solidFill>
                <a:latin typeface="Sitka Banner" pitchFamily="2" charset="0"/>
              </a:rPr>
              <a:t>2. For each iteration k = 0, ..., K-1:</a:t>
            </a:r>
          </a:p>
          <a:p>
            <a:r>
              <a:rPr lang="en-IN" sz="2400" dirty="0">
                <a:solidFill>
                  <a:schemeClr val="bg1"/>
                </a:solidFill>
                <a:latin typeface="Sitka Banner" pitchFamily="2" charset="0"/>
              </a:rPr>
              <a:t>   a. Update temperature parameter </a:t>
            </a:r>
            <a:r>
              <a:rPr lang="el-GR" sz="2400" dirty="0">
                <a:solidFill>
                  <a:schemeClr val="bg1"/>
                </a:solidFill>
                <a:latin typeface="Sitka Banner" pitchFamily="2" charset="0"/>
              </a:rPr>
              <a:t>τ_(</a:t>
            </a:r>
            <a:r>
              <a:rPr lang="en-IN" sz="2400" dirty="0">
                <a:solidFill>
                  <a:schemeClr val="bg1"/>
                </a:solidFill>
                <a:latin typeface="Sitka Banner" pitchFamily="2" charset="0"/>
              </a:rPr>
              <a:t>k+1) = </a:t>
            </a:r>
            <a:r>
              <a:rPr lang="el-GR" sz="2400" dirty="0">
                <a:solidFill>
                  <a:schemeClr val="bg1"/>
                </a:solidFill>
                <a:latin typeface="Sitka Banner" pitchFamily="2" charset="0"/>
              </a:rPr>
              <a:t>β√(</a:t>
            </a:r>
            <a:r>
              <a:rPr lang="en-IN" sz="2400" dirty="0">
                <a:solidFill>
                  <a:schemeClr val="bg1"/>
                </a:solidFill>
                <a:latin typeface="Sitka Banner" pitchFamily="2" charset="0"/>
              </a:rPr>
              <a:t>K/(k+1)). </a:t>
            </a:r>
            <a:r>
              <a:rPr lang="en-US" sz="2400" dirty="0">
                <a:solidFill>
                  <a:schemeClr val="bg1"/>
                </a:solidFill>
                <a:latin typeface="Sitka Banner" pitchFamily="2" charset="0"/>
              </a:rPr>
              <a:t>τ controls the level of exploration in the policy. </a:t>
            </a:r>
            <a:endParaRPr lang="en-IN" sz="2400" dirty="0">
              <a:solidFill>
                <a:schemeClr val="bg1"/>
              </a:solidFill>
              <a:latin typeface="Sitka Banner" pitchFamily="2" charset="0"/>
            </a:endParaRPr>
          </a:p>
          <a:p>
            <a:endParaRPr lang="en-IN" sz="2400" dirty="0">
              <a:solidFill>
                <a:schemeClr val="bg1"/>
              </a:solidFill>
              <a:latin typeface="Sitka Banner" pitchFamily="2" charset="0"/>
            </a:endParaRPr>
          </a:p>
          <a:p>
            <a:r>
              <a:rPr lang="en-IN" sz="2400" dirty="0">
                <a:solidFill>
                  <a:schemeClr val="bg1"/>
                </a:solidFill>
                <a:latin typeface="Sitka Banner" pitchFamily="2" charset="0"/>
              </a:rPr>
              <a:t>   b. Sample a batch of transitions (s, a, r, s') from the environment.</a:t>
            </a:r>
          </a:p>
          <a:p>
            <a:endParaRPr lang="en-IN" sz="2400" dirty="0">
              <a:solidFill>
                <a:schemeClr val="bg1"/>
              </a:solidFill>
              <a:latin typeface="Sitka Banner" pitchFamily="2" charset="0"/>
            </a:endParaRPr>
          </a:p>
          <a:p>
            <a:r>
              <a:rPr lang="en-IN" sz="2400" dirty="0">
                <a:solidFill>
                  <a:schemeClr val="bg1"/>
                </a:solidFill>
                <a:latin typeface="Sitka Banner" pitchFamily="2" charset="0"/>
              </a:rPr>
              <a:t>   c. Update action-value function parameters </a:t>
            </a:r>
            <a:r>
              <a:rPr lang="el-GR" sz="2400" dirty="0">
                <a:solidFill>
                  <a:schemeClr val="bg1"/>
                </a:solidFill>
                <a:latin typeface="Sitka Banner" pitchFamily="2" charset="0"/>
              </a:rPr>
              <a:t>ω_(</a:t>
            </a:r>
            <a:r>
              <a:rPr lang="en-IN" sz="2400" dirty="0">
                <a:solidFill>
                  <a:schemeClr val="bg1"/>
                </a:solidFill>
                <a:latin typeface="Sitka Banner" pitchFamily="2" charset="0"/>
              </a:rPr>
              <a:t>k+1) using Temporal Difference (TD) learning:</a:t>
            </a:r>
          </a:p>
          <a:p>
            <a:r>
              <a:rPr lang="en-IN" sz="2400" dirty="0">
                <a:solidFill>
                  <a:schemeClr val="bg1"/>
                </a:solidFill>
                <a:latin typeface="Sitka Banner" pitchFamily="2" charset="0"/>
              </a:rPr>
              <a:t>      - </a:t>
            </a:r>
            <a:r>
              <a:rPr lang="el-GR" sz="2400" dirty="0">
                <a:solidFill>
                  <a:schemeClr val="bg1"/>
                </a:solidFill>
                <a:latin typeface="Sitka Banner" pitchFamily="2" charset="0"/>
              </a:rPr>
              <a:t>ω_(</a:t>
            </a:r>
            <a:r>
              <a:rPr lang="en-IN" sz="2400" dirty="0">
                <a:solidFill>
                  <a:schemeClr val="bg1"/>
                </a:solidFill>
                <a:latin typeface="Sitka Banner" pitchFamily="2" charset="0"/>
              </a:rPr>
              <a:t>t+1/2) = </a:t>
            </a:r>
            <a:r>
              <a:rPr lang="el-GR" sz="2400" dirty="0">
                <a:solidFill>
                  <a:schemeClr val="bg1"/>
                </a:solidFill>
                <a:latin typeface="Sitka Banner" pitchFamily="2" charset="0"/>
              </a:rPr>
              <a:t>ω_</a:t>
            </a:r>
            <a:r>
              <a:rPr lang="en-IN" sz="2400" dirty="0">
                <a:solidFill>
                  <a:schemeClr val="bg1"/>
                </a:solidFill>
                <a:latin typeface="Sitka Banner" pitchFamily="2" charset="0"/>
              </a:rPr>
              <a:t>t - </a:t>
            </a:r>
            <a:r>
              <a:rPr lang="el-GR" sz="2400" dirty="0">
                <a:solidFill>
                  <a:schemeClr val="bg1"/>
                </a:solidFill>
                <a:latin typeface="Sitka Banner" pitchFamily="2" charset="0"/>
              </a:rPr>
              <a:t>η * (</a:t>
            </a:r>
            <a:r>
              <a:rPr lang="en-IN" sz="2400" dirty="0">
                <a:solidFill>
                  <a:schemeClr val="bg1"/>
                </a:solidFill>
                <a:latin typeface="Sitka Banner" pitchFamily="2" charset="0"/>
              </a:rPr>
              <a:t>Q_</a:t>
            </a:r>
            <a:r>
              <a:rPr lang="el-GR" sz="2400" dirty="0">
                <a:solidFill>
                  <a:schemeClr val="bg1"/>
                </a:solidFill>
                <a:latin typeface="Sitka Banner" pitchFamily="2" charset="0"/>
              </a:rPr>
              <a:t>ω(</a:t>
            </a:r>
            <a:r>
              <a:rPr lang="en-IN" sz="2400" dirty="0">
                <a:solidFill>
                  <a:schemeClr val="bg1"/>
                </a:solidFill>
                <a:latin typeface="Sitka Banner" pitchFamily="2" charset="0"/>
              </a:rPr>
              <a:t>t)(s, a) - (r(s, a) + </a:t>
            </a:r>
            <a:r>
              <a:rPr lang="el-GR" sz="2400" dirty="0">
                <a:solidFill>
                  <a:schemeClr val="bg1"/>
                </a:solidFill>
                <a:latin typeface="Sitka Banner" pitchFamily="2" charset="0"/>
              </a:rPr>
              <a:t>γ * </a:t>
            </a:r>
            <a:r>
              <a:rPr lang="en-IN" sz="2400" dirty="0">
                <a:solidFill>
                  <a:schemeClr val="bg1"/>
                </a:solidFill>
                <a:latin typeface="Sitka Banner" pitchFamily="2" charset="0"/>
              </a:rPr>
              <a:t>Q_</a:t>
            </a:r>
            <a:r>
              <a:rPr lang="el-GR" sz="2400" dirty="0">
                <a:solidFill>
                  <a:schemeClr val="bg1"/>
                </a:solidFill>
                <a:latin typeface="Sitka Banner" pitchFamily="2" charset="0"/>
              </a:rPr>
              <a:t>ω(</a:t>
            </a:r>
            <a:r>
              <a:rPr lang="en-IN" sz="2400" dirty="0">
                <a:solidFill>
                  <a:schemeClr val="bg1"/>
                </a:solidFill>
                <a:latin typeface="Sitka Banner" pitchFamily="2" charset="0"/>
              </a:rPr>
              <a:t>t)(s', a'))) * ∇_</a:t>
            </a:r>
            <a:r>
              <a:rPr lang="el-GR" sz="2400" dirty="0">
                <a:solidFill>
                  <a:schemeClr val="bg1"/>
                </a:solidFill>
                <a:latin typeface="Sitka Banner" pitchFamily="2" charset="0"/>
              </a:rPr>
              <a:t>ω</a:t>
            </a:r>
            <a:r>
              <a:rPr lang="en-IN" sz="2400" dirty="0">
                <a:solidFill>
                  <a:schemeClr val="bg1"/>
                </a:solidFill>
                <a:latin typeface="Sitka Banner" pitchFamily="2" charset="0"/>
              </a:rPr>
              <a:t>Q_</a:t>
            </a:r>
            <a:r>
              <a:rPr lang="el-GR" sz="2400" dirty="0">
                <a:solidFill>
                  <a:schemeClr val="bg1"/>
                </a:solidFill>
                <a:latin typeface="Sitka Banner" pitchFamily="2" charset="0"/>
              </a:rPr>
              <a:t>ω(</a:t>
            </a:r>
            <a:r>
              <a:rPr lang="en-IN" sz="2400" dirty="0">
                <a:solidFill>
                  <a:schemeClr val="bg1"/>
                </a:solidFill>
                <a:latin typeface="Sitka Banner" pitchFamily="2" charset="0"/>
              </a:rPr>
              <a:t>t)(s, a)</a:t>
            </a:r>
          </a:p>
          <a:p>
            <a:r>
              <a:rPr lang="en-IN" sz="2400" dirty="0">
                <a:solidFill>
                  <a:schemeClr val="bg1"/>
                </a:solidFill>
                <a:latin typeface="Sitka Banner" pitchFamily="2" charset="0"/>
              </a:rPr>
              <a:t>      - </a:t>
            </a:r>
            <a:r>
              <a:rPr lang="el-GR" sz="2400" dirty="0">
                <a:solidFill>
                  <a:schemeClr val="bg1"/>
                </a:solidFill>
                <a:latin typeface="Sitka Banner" pitchFamily="2" charset="0"/>
              </a:rPr>
              <a:t>ω_(</a:t>
            </a:r>
            <a:r>
              <a:rPr lang="en-IN" sz="2400" dirty="0">
                <a:solidFill>
                  <a:schemeClr val="bg1"/>
                </a:solidFill>
                <a:latin typeface="Sitka Banner" pitchFamily="2" charset="0"/>
              </a:rPr>
              <a:t>t+1) = </a:t>
            </a:r>
            <a:r>
              <a:rPr lang="el-GR" sz="2400" dirty="0">
                <a:solidFill>
                  <a:schemeClr val="bg1"/>
                </a:solidFill>
                <a:latin typeface="Sitka Banner" pitchFamily="2" charset="0"/>
              </a:rPr>
              <a:t>Π_</a:t>
            </a:r>
            <a:r>
              <a:rPr lang="en-IN" sz="2400" dirty="0">
                <a:solidFill>
                  <a:schemeClr val="bg1"/>
                </a:solidFill>
                <a:latin typeface="Sitka Banner" pitchFamily="2" charset="0"/>
              </a:rPr>
              <a:t>B0(R_Q)(</a:t>
            </a:r>
            <a:r>
              <a:rPr lang="el-GR" sz="2400" dirty="0">
                <a:solidFill>
                  <a:schemeClr val="bg1"/>
                </a:solidFill>
                <a:latin typeface="Sitka Banner" pitchFamily="2" charset="0"/>
              </a:rPr>
              <a:t>ω_(</a:t>
            </a:r>
            <a:r>
              <a:rPr lang="en-IN" sz="2400" dirty="0">
                <a:solidFill>
                  <a:schemeClr val="bg1"/>
                </a:solidFill>
                <a:latin typeface="Sitka Banner" pitchFamily="2" charset="0"/>
              </a:rPr>
              <a:t>t+1/2))</a:t>
            </a:r>
          </a:p>
          <a:p>
            <a:r>
              <a:rPr lang="en-IN" sz="2400" dirty="0">
                <a:solidFill>
                  <a:schemeClr val="bg1"/>
                </a:solidFill>
                <a:latin typeface="Sitka Banner" pitchFamily="2" charset="0"/>
              </a:rPr>
              <a:t>      (where </a:t>
            </a:r>
            <a:r>
              <a:rPr lang="el-GR" sz="2400" dirty="0">
                <a:solidFill>
                  <a:schemeClr val="bg1"/>
                </a:solidFill>
                <a:latin typeface="Sitka Banner" pitchFamily="2" charset="0"/>
              </a:rPr>
              <a:t>η </a:t>
            </a:r>
            <a:r>
              <a:rPr lang="en-IN" sz="2400" dirty="0">
                <a:solidFill>
                  <a:schemeClr val="bg1"/>
                </a:solidFill>
                <a:latin typeface="Sitka Banner" pitchFamily="2" charset="0"/>
              </a:rPr>
              <a:t>is the learning rate, and </a:t>
            </a:r>
            <a:r>
              <a:rPr lang="el-GR" sz="2400" dirty="0">
                <a:solidFill>
                  <a:schemeClr val="bg1"/>
                </a:solidFill>
                <a:latin typeface="Sitka Banner" pitchFamily="2" charset="0"/>
              </a:rPr>
              <a:t>Π_</a:t>
            </a:r>
            <a:r>
              <a:rPr lang="en-IN" sz="2400" dirty="0">
                <a:solidFill>
                  <a:schemeClr val="bg1"/>
                </a:solidFill>
                <a:latin typeface="Sitka Banner" pitchFamily="2" charset="0"/>
              </a:rPr>
              <a:t>B0(R_Q) is a projection operator)</a:t>
            </a:r>
          </a:p>
          <a:p>
            <a:endParaRPr lang="en-IN" sz="2400" dirty="0">
              <a:solidFill>
                <a:schemeClr val="bg1"/>
              </a:solidFill>
              <a:latin typeface="Sitka Banner" pitchFamily="2" charset="0"/>
            </a:endParaRPr>
          </a:p>
          <a:p>
            <a:r>
              <a:rPr lang="en-IN" sz="2400" dirty="0">
                <a:solidFill>
                  <a:schemeClr val="bg1"/>
                </a:solidFill>
                <a:latin typeface="Sitka Banner" pitchFamily="2" charset="0"/>
              </a:rPr>
              <a:t>   d. Update policy parameters </a:t>
            </a:r>
            <a:r>
              <a:rPr lang="el-GR" sz="2400" dirty="0">
                <a:solidFill>
                  <a:schemeClr val="bg1"/>
                </a:solidFill>
                <a:latin typeface="Sitka Banner" pitchFamily="2" charset="0"/>
              </a:rPr>
              <a:t>θ_(</a:t>
            </a:r>
            <a:r>
              <a:rPr lang="en-IN" sz="2400" dirty="0">
                <a:solidFill>
                  <a:schemeClr val="bg1"/>
                </a:solidFill>
                <a:latin typeface="Sitka Banner" pitchFamily="2" charset="0"/>
              </a:rPr>
              <a:t>k+1) using Stochastic Gradient Descent (SGD):</a:t>
            </a:r>
          </a:p>
          <a:p>
            <a:r>
              <a:rPr lang="en-IN" sz="2400" dirty="0">
                <a:solidFill>
                  <a:schemeClr val="bg1"/>
                </a:solidFill>
                <a:latin typeface="Sitka Banner" pitchFamily="2" charset="0"/>
              </a:rPr>
              <a:t>      - </a:t>
            </a:r>
            <a:r>
              <a:rPr lang="el-GR" sz="2400" dirty="0">
                <a:solidFill>
                  <a:schemeClr val="bg1"/>
                </a:solidFill>
                <a:latin typeface="Sitka Banner" pitchFamily="2" charset="0"/>
              </a:rPr>
              <a:t>θ_(</a:t>
            </a:r>
            <a:r>
              <a:rPr lang="en-IN" sz="2400" dirty="0">
                <a:solidFill>
                  <a:schemeClr val="bg1"/>
                </a:solidFill>
                <a:latin typeface="Sitka Banner" pitchFamily="2" charset="0"/>
              </a:rPr>
              <a:t>k+1) = argmax_</a:t>
            </a:r>
            <a:r>
              <a:rPr lang="el-GR" sz="2400" dirty="0">
                <a:solidFill>
                  <a:schemeClr val="bg1"/>
                </a:solidFill>
                <a:latin typeface="Sitka Banner" pitchFamily="2" charset="0"/>
              </a:rPr>
              <a:t>θ </a:t>
            </a:r>
            <a:r>
              <a:rPr lang="en-IN" sz="2400" dirty="0">
                <a:solidFill>
                  <a:schemeClr val="bg1"/>
                </a:solidFill>
                <a:latin typeface="Sitka Banner" pitchFamily="2" charset="0"/>
              </a:rPr>
              <a:t>E[</a:t>
            </a:r>
            <a:r>
              <a:rPr lang="el-GR" sz="2400" dirty="0">
                <a:solidFill>
                  <a:schemeClr val="bg1"/>
                </a:solidFill>
                <a:latin typeface="Sitka Banner" pitchFamily="2" charset="0"/>
              </a:rPr>
              <a:t>π_θ(</a:t>
            </a:r>
            <a:r>
              <a:rPr lang="en-IN" sz="2400" dirty="0" err="1">
                <a:solidFill>
                  <a:schemeClr val="bg1"/>
                </a:solidFill>
                <a:latin typeface="Sitka Banner" pitchFamily="2" charset="0"/>
              </a:rPr>
              <a:t>a|s</a:t>
            </a:r>
            <a:r>
              <a:rPr lang="en-IN" sz="2400" dirty="0">
                <a:solidFill>
                  <a:schemeClr val="bg1"/>
                </a:solidFill>
                <a:latin typeface="Sitka Banner" pitchFamily="2" charset="0"/>
              </a:rPr>
              <a:t>) * A_</a:t>
            </a:r>
            <a:r>
              <a:rPr lang="el-GR" sz="2400" dirty="0">
                <a:solidFill>
                  <a:schemeClr val="bg1"/>
                </a:solidFill>
                <a:latin typeface="Sitka Banner" pitchFamily="2" charset="0"/>
              </a:rPr>
              <a:t>π(</a:t>
            </a:r>
            <a:r>
              <a:rPr lang="en-IN" sz="2400" dirty="0">
                <a:solidFill>
                  <a:schemeClr val="bg1"/>
                </a:solidFill>
                <a:latin typeface="Sitka Banner" pitchFamily="2" charset="0"/>
              </a:rPr>
              <a:t>s, a)] - </a:t>
            </a:r>
            <a:r>
              <a:rPr lang="el-GR" sz="2400" dirty="0">
                <a:solidFill>
                  <a:schemeClr val="bg1"/>
                </a:solidFill>
                <a:latin typeface="Sitka Banner" pitchFamily="2" charset="0"/>
              </a:rPr>
              <a:t>β * </a:t>
            </a:r>
            <a:r>
              <a:rPr lang="en-IN" sz="2400" dirty="0">
                <a:solidFill>
                  <a:schemeClr val="bg1"/>
                </a:solidFill>
                <a:latin typeface="Sitka Banner" pitchFamily="2" charset="0"/>
              </a:rPr>
              <a:t>KL(</a:t>
            </a:r>
            <a:r>
              <a:rPr lang="el-GR" sz="2400" dirty="0">
                <a:solidFill>
                  <a:schemeClr val="bg1"/>
                </a:solidFill>
                <a:latin typeface="Sitka Banner" pitchFamily="2" charset="0"/>
              </a:rPr>
              <a:t>π_θ||π_θ_</a:t>
            </a:r>
            <a:r>
              <a:rPr lang="en-IN" sz="2400" dirty="0">
                <a:solidFill>
                  <a:schemeClr val="bg1"/>
                </a:solidFill>
                <a:latin typeface="Sitka Banner" pitchFamily="2" charset="0"/>
              </a:rPr>
              <a:t>k)</a:t>
            </a:r>
          </a:p>
          <a:p>
            <a:r>
              <a:rPr lang="en-IN" sz="2400" dirty="0">
                <a:solidFill>
                  <a:schemeClr val="bg1"/>
                </a:solidFill>
                <a:latin typeface="Sitka Banner" pitchFamily="2" charset="0"/>
              </a:rPr>
              <a:t>      (where A_</a:t>
            </a:r>
            <a:r>
              <a:rPr lang="el-GR" sz="2400" dirty="0">
                <a:solidFill>
                  <a:schemeClr val="bg1"/>
                </a:solidFill>
                <a:latin typeface="Sitka Banner" pitchFamily="2" charset="0"/>
              </a:rPr>
              <a:t>π </a:t>
            </a:r>
            <a:r>
              <a:rPr lang="en-IN" sz="2400" dirty="0">
                <a:solidFill>
                  <a:schemeClr val="bg1"/>
                </a:solidFill>
                <a:latin typeface="Sitka Banner" pitchFamily="2" charset="0"/>
              </a:rPr>
              <a:t>is the advantage function, and KL is the </a:t>
            </a:r>
            <a:r>
              <a:rPr lang="en-IN" sz="2400" dirty="0" err="1">
                <a:solidFill>
                  <a:schemeClr val="bg1"/>
                </a:solidFill>
                <a:latin typeface="Sitka Banner" pitchFamily="2" charset="0"/>
              </a:rPr>
              <a:t>Kullback-Leibler</a:t>
            </a:r>
            <a:r>
              <a:rPr lang="en-IN" sz="2400" dirty="0">
                <a:solidFill>
                  <a:schemeClr val="bg1"/>
                </a:solidFill>
                <a:latin typeface="Sitka Banner" pitchFamily="2" charset="0"/>
              </a:rPr>
              <a:t> divergence)</a:t>
            </a:r>
          </a:p>
          <a:p>
            <a:endParaRPr lang="en-IN" sz="2400" dirty="0">
              <a:solidFill>
                <a:schemeClr val="bg1"/>
              </a:solidFill>
              <a:latin typeface="Sitka Banner" pitchFamily="2" charset="0"/>
            </a:endParaRPr>
          </a:p>
          <a:p>
            <a:r>
              <a:rPr lang="en-IN" sz="2400" dirty="0">
                <a:solidFill>
                  <a:schemeClr val="bg1"/>
                </a:solidFill>
                <a:latin typeface="Sitka Banner" pitchFamily="2" charset="0"/>
              </a:rPr>
              <a:t>   e. Update policy:</a:t>
            </a:r>
          </a:p>
          <a:p>
            <a:r>
              <a:rPr lang="en-IN" sz="2400" dirty="0">
                <a:solidFill>
                  <a:schemeClr val="bg1"/>
                </a:solidFill>
                <a:latin typeface="Sitka Banner" pitchFamily="2" charset="0"/>
              </a:rPr>
              <a:t>      - </a:t>
            </a:r>
            <a:r>
              <a:rPr lang="el-GR" sz="2400" dirty="0">
                <a:solidFill>
                  <a:schemeClr val="bg1"/>
                </a:solidFill>
                <a:latin typeface="Sitka Banner" pitchFamily="2" charset="0"/>
              </a:rPr>
              <a:t>π_θ_(</a:t>
            </a:r>
            <a:r>
              <a:rPr lang="en-IN" sz="2400" dirty="0">
                <a:solidFill>
                  <a:schemeClr val="bg1"/>
                </a:solidFill>
                <a:latin typeface="Sitka Banner" pitchFamily="2" charset="0"/>
              </a:rPr>
              <a:t>k+1) ∝ exp{</a:t>
            </a:r>
            <a:r>
              <a:rPr lang="el-GR" sz="2400" dirty="0">
                <a:solidFill>
                  <a:schemeClr val="bg1"/>
                </a:solidFill>
                <a:latin typeface="Sitka Banner" pitchFamily="2" charset="0"/>
              </a:rPr>
              <a:t>τ^(-1) * </a:t>
            </a:r>
            <a:r>
              <a:rPr lang="en-IN" sz="2400" dirty="0">
                <a:solidFill>
                  <a:schemeClr val="bg1"/>
                </a:solidFill>
                <a:latin typeface="Sitka Banner" pitchFamily="2" charset="0"/>
              </a:rPr>
              <a:t>f_</a:t>
            </a:r>
            <a:r>
              <a:rPr lang="el-GR" sz="2400" dirty="0">
                <a:solidFill>
                  <a:schemeClr val="bg1"/>
                </a:solidFill>
                <a:latin typeface="Sitka Banner" pitchFamily="2" charset="0"/>
              </a:rPr>
              <a:t>θ_(</a:t>
            </a:r>
            <a:r>
              <a:rPr lang="en-IN" sz="2400" dirty="0">
                <a:solidFill>
                  <a:schemeClr val="bg1"/>
                </a:solidFill>
                <a:latin typeface="Sitka Banner" pitchFamily="2" charset="0"/>
              </a:rPr>
              <a:t>k+1)}</a:t>
            </a:r>
          </a:p>
        </p:txBody>
      </p:sp>
    </p:spTree>
    <p:extLst>
      <p:ext uri="{BB962C8B-B14F-4D97-AF65-F5344CB8AC3E}">
        <p14:creationId xmlns:p14="http://schemas.microsoft.com/office/powerpoint/2010/main" val="372881564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3"/>
          <a:srcRect r="3003"/>
          <a:stretch/>
        </p:blipFill>
        <p:spPr>
          <a:xfrm>
            <a:off x="-101359" y="7619"/>
            <a:ext cx="18389359" cy="10279381"/>
          </a:xfrm>
          <a:prstGeom prst="rect">
            <a:avLst/>
          </a:prstGeom>
        </p:spPr>
      </p:pic>
      <p:grpSp>
        <p:nvGrpSpPr>
          <p:cNvPr id="3" name="Group 3"/>
          <p:cNvGrpSpPr/>
          <p:nvPr/>
        </p:nvGrpSpPr>
        <p:grpSpPr>
          <a:xfrm>
            <a:off x="796136" y="842069"/>
            <a:ext cx="16800508" cy="8602861"/>
            <a:chOff x="0" y="-38100"/>
            <a:chExt cx="4424825" cy="2147898"/>
          </a:xfrm>
          <a:solidFill>
            <a:schemeClr val="tx2">
              <a:lumMod val="75000"/>
            </a:schemeClr>
          </a:solidFill>
        </p:grpSpPr>
        <p:sp>
          <p:nvSpPr>
            <p:cNvPr id="4" name="Freeform 4"/>
            <p:cNvSpPr/>
            <p:nvPr/>
          </p:nvSpPr>
          <p:spPr>
            <a:xfrm>
              <a:off x="0" y="0"/>
              <a:ext cx="4418554" cy="2109798"/>
            </a:xfrm>
            <a:custGeom>
              <a:avLst/>
              <a:gdLst/>
              <a:ahLst/>
              <a:cxnLst/>
              <a:rect l="l" t="t" r="r" b="b"/>
              <a:pathLst>
                <a:path w="4418554" h="2109798">
                  <a:moveTo>
                    <a:pt x="23535" y="0"/>
                  </a:moveTo>
                  <a:lnTo>
                    <a:pt x="4395019" y="0"/>
                  </a:lnTo>
                  <a:cubicBezTo>
                    <a:pt x="4408017" y="0"/>
                    <a:pt x="4418554" y="10537"/>
                    <a:pt x="4418554" y="23535"/>
                  </a:cubicBezTo>
                  <a:lnTo>
                    <a:pt x="4418554" y="2086263"/>
                  </a:lnTo>
                  <a:cubicBezTo>
                    <a:pt x="4418554" y="2092504"/>
                    <a:pt x="4416075" y="2098491"/>
                    <a:pt x="4411661" y="2102904"/>
                  </a:cubicBezTo>
                  <a:cubicBezTo>
                    <a:pt x="4407248" y="2107318"/>
                    <a:pt x="4401261" y="2109798"/>
                    <a:pt x="4395019" y="2109798"/>
                  </a:cubicBezTo>
                  <a:lnTo>
                    <a:pt x="23535" y="2109798"/>
                  </a:lnTo>
                  <a:cubicBezTo>
                    <a:pt x="10537" y="2109798"/>
                    <a:pt x="0" y="2099261"/>
                    <a:pt x="0" y="2086263"/>
                  </a:cubicBezTo>
                  <a:lnTo>
                    <a:pt x="0" y="23535"/>
                  </a:lnTo>
                  <a:cubicBezTo>
                    <a:pt x="0" y="17293"/>
                    <a:pt x="2480" y="11307"/>
                    <a:pt x="6893" y="6893"/>
                  </a:cubicBezTo>
                  <a:cubicBezTo>
                    <a:pt x="11307" y="2480"/>
                    <a:pt x="17293" y="0"/>
                    <a:pt x="23535" y="0"/>
                  </a:cubicBezTo>
                  <a:close/>
                </a:path>
              </a:pathLst>
            </a:custGeom>
            <a:grpFill/>
          </p:spPr>
        </p:sp>
        <p:sp>
          <p:nvSpPr>
            <p:cNvPr id="5" name="TextBox 5"/>
            <p:cNvSpPr txBox="1"/>
            <p:nvPr/>
          </p:nvSpPr>
          <p:spPr>
            <a:xfrm>
              <a:off x="6271" y="-38100"/>
              <a:ext cx="4418554" cy="2147898"/>
            </a:xfrm>
            <a:prstGeom prst="rect">
              <a:avLst/>
            </a:prstGeom>
            <a:grpFill/>
          </p:spPr>
          <p:txBody>
            <a:bodyPr lIns="50800" tIns="50800" rIns="50800" bIns="50800" rtlCol="0" anchor="ctr"/>
            <a:lstStyle/>
            <a:p>
              <a:pPr algn="ctr">
                <a:lnSpc>
                  <a:spcPts val="2659"/>
                </a:lnSpc>
              </a:pPr>
              <a:endParaRPr dirty="0">
                <a:solidFill>
                  <a:schemeClr val="bg1"/>
                </a:solidFill>
              </a:endParaRPr>
            </a:p>
          </p:txBody>
        </p:sp>
      </p:grpSp>
      <p:sp>
        <p:nvSpPr>
          <p:cNvPr id="2" name="TextBox 1">
            <a:extLst>
              <a:ext uri="{FF2B5EF4-FFF2-40B4-BE49-F238E27FC236}">
                <a16:creationId xmlns:a16="http://schemas.microsoft.com/office/drawing/2014/main" id="{CE90069D-3508-B4EF-E725-C31C3B69812F}"/>
              </a:ext>
            </a:extLst>
          </p:cNvPr>
          <p:cNvSpPr txBox="1"/>
          <p:nvPr/>
        </p:nvSpPr>
        <p:spPr>
          <a:xfrm>
            <a:off x="1092320" y="1227296"/>
            <a:ext cx="16002000" cy="6863417"/>
          </a:xfrm>
          <a:prstGeom prst="rect">
            <a:avLst/>
          </a:prstGeom>
          <a:noFill/>
        </p:spPr>
        <p:txBody>
          <a:bodyPr wrap="square" rtlCol="0">
            <a:spAutoFit/>
          </a:bodyPr>
          <a:lstStyle/>
          <a:p>
            <a:r>
              <a:rPr lang="en-IN" sz="2400" dirty="0">
                <a:solidFill>
                  <a:schemeClr val="bg1"/>
                </a:solidFill>
                <a:latin typeface="Sitka Banner" pitchFamily="2" charset="0"/>
              </a:rPr>
              <a:t>Neural PPO Algorithm Flow Chart</a:t>
            </a:r>
          </a:p>
          <a:p>
            <a:r>
              <a:rPr lang="en-US" sz="2400" dirty="0">
                <a:solidFill>
                  <a:schemeClr val="bg1"/>
                </a:solidFill>
                <a:latin typeface="Sitka Banner" pitchFamily="2" charset="0"/>
              </a:rPr>
              <a:t>3. Repeat steps 2a-2e until convergence or a maximum number of iterations is reached.</a:t>
            </a:r>
          </a:p>
          <a:p>
            <a:endParaRPr lang="en-US" sz="2400" dirty="0">
              <a:solidFill>
                <a:schemeClr val="bg1"/>
              </a:solidFill>
              <a:latin typeface="Sitka Banner" pitchFamily="2" charset="0"/>
            </a:endParaRPr>
          </a:p>
          <a:p>
            <a:r>
              <a:rPr lang="en-US" sz="2400" dirty="0">
                <a:solidFill>
                  <a:schemeClr val="bg1"/>
                </a:solidFill>
                <a:latin typeface="Sitka Banner" pitchFamily="2" charset="0"/>
              </a:rPr>
              <a:t>Parameters Changing What:</a:t>
            </a:r>
          </a:p>
          <a:p>
            <a:pPr marL="342900" indent="-342900">
              <a:buFont typeface="Arial" panose="020B0604020202020204" pitchFamily="34" charset="0"/>
              <a:buChar char="•"/>
            </a:pPr>
            <a:r>
              <a:rPr lang="en-US" sz="2400" dirty="0">
                <a:solidFill>
                  <a:schemeClr val="bg1"/>
                </a:solidFill>
                <a:latin typeface="Sitka Banner" pitchFamily="2" charset="0"/>
              </a:rPr>
              <a:t> The policy parameters θ determine the policy π_θ, which is the probability distribution over actions given states.</a:t>
            </a:r>
          </a:p>
          <a:p>
            <a:pPr marL="342900" indent="-342900">
              <a:buFont typeface="Arial" panose="020B0604020202020204" pitchFamily="34" charset="0"/>
              <a:buChar char="•"/>
            </a:pPr>
            <a:endParaRPr lang="en-US" sz="2400" dirty="0">
              <a:solidFill>
                <a:schemeClr val="bg1"/>
              </a:solidFill>
              <a:latin typeface="Sitka Banner" pitchFamily="2" charset="0"/>
            </a:endParaRPr>
          </a:p>
          <a:p>
            <a:pPr marL="342900" indent="-342900">
              <a:buFont typeface="Arial" panose="020B0604020202020204" pitchFamily="34" charset="0"/>
              <a:buChar char="•"/>
            </a:pPr>
            <a:r>
              <a:rPr lang="en-US" sz="2400" dirty="0">
                <a:solidFill>
                  <a:schemeClr val="bg1"/>
                </a:solidFill>
                <a:latin typeface="Sitka Banner" pitchFamily="2" charset="0"/>
              </a:rPr>
              <a:t> The action-value function parameters ω determine the action-value function </a:t>
            </a:r>
            <a:r>
              <a:rPr lang="en-US" sz="3200" dirty="0">
                <a:solidFill>
                  <a:schemeClr val="bg1"/>
                </a:solidFill>
                <a:latin typeface="Sitka Banner" pitchFamily="2" charset="0"/>
              </a:rPr>
              <a:t>Q</a:t>
            </a:r>
            <a:r>
              <a:rPr lang="en-US" sz="3200" baseline="-25000" dirty="0">
                <a:solidFill>
                  <a:schemeClr val="bg1"/>
                </a:solidFill>
                <a:latin typeface="Sitka Banner" pitchFamily="2" charset="0"/>
              </a:rPr>
              <a:t>w</a:t>
            </a:r>
            <a:r>
              <a:rPr lang="en-US" sz="3200" dirty="0">
                <a:solidFill>
                  <a:schemeClr val="bg1"/>
                </a:solidFill>
                <a:latin typeface="Sitka Banner" pitchFamily="2" charset="0"/>
              </a:rPr>
              <a:t>, </a:t>
            </a:r>
            <a:r>
              <a:rPr lang="en-US" sz="2400" dirty="0">
                <a:solidFill>
                  <a:schemeClr val="bg1"/>
                </a:solidFill>
                <a:latin typeface="Sitka Banner" pitchFamily="2" charset="0"/>
              </a:rPr>
              <a:t>which estimates the expected return of taking a given action in a given state.</a:t>
            </a:r>
          </a:p>
          <a:p>
            <a:pPr marL="342900" indent="-342900">
              <a:buFont typeface="Arial" panose="020B0604020202020204" pitchFamily="34" charset="0"/>
              <a:buChar char="•"/>
            </a:pPr>
            <a:endParaRPr lang="en-US" sz="2400" dirty="0">
              <a:solidFill>
                <a:schemeClr val="bg1"/>
              </a:solidFill>
              <a:latin typeface="Sitka Banner" pitchFamily="2" charset="0"/>
            </a:endParaRPr>
          </a:p>
          <a:p>
            <a:pPr marL="342900" indent="-342900">
              <a:buFont typeface="Arial" panose="020B0604020202020204" pitchFamily="34" charset="0"/>
              <a:buChar char="•"/>
            </a:pPr>
            <a:r>
              <a:rPr lang="en-US" sz="2400" dirty="0">
                <a:solidFill>
                  <a:schemeClr val="bg1"/>
                </a:solidFill>
                <a:latin typeface="Sitka Banner" pitchFamily="2" charset="0"/>
              </a:rPr>
              <a:t> The temperature parameter τ influences the policy update by controlling the entropy of the policy, making the policy more or less random.</a:t>
            </a:r>
          </a:p>
          <a:p>
            <a:pPr marL="342900" indent="-342900">
              <a:buFont typeface="Arial" panose="020B0604020202020204" pitchFamily="34" charset="0"/>
              <a:buChar char="•"/>
            </a:pPr>
            <a:endParaRPr lang="en-US" sz="2400" dirty="0">
              <a:solidFill>
                <a:schemeClr val="bg1"/>
              </a:solidFill>
              <a:latin typeface="Sitka Banner" pitchFamily="2" charset="0"/>
            </a:endParaRPr>
          </a:p>
          <a:p>
            <a:pPr marL="342900" indent="-342900">
              <a:buFont typeface="Arial" panose="020B0604020202020204" pitchFamily="34" charset="0"/>
              <a:buChar char="•"/>
            </a:pPr>
            <a:r>
              <a:rPr lang="en-US" sz="2400" dirty="0">
                <a:solidFill>
                  <a:schemeClr val="bg1"/>
                </a:solidFill>
                <a:latin typeface="Sitka Banner" pitchFamily="2" charset="0"/>
              </a:rPr>
              <a:t> The penalty parameter β is used in the PPO update rule to balance the objective between improving the policy and satisfying the KL divergence constraint.</a:t>
            </a:r>
          </a:p>
          <a:p>
            <a:pPr marL="342900" indent="-342900">
              <a:buFont typeface="Arial" panose="020B0604020202020204" pitchFamily="34" charset="0"/>
              <a:buChar char="•"/>
            </a:pPr>
            <a:endParaRPr lang="en-US" sz="2400" dirty="0">
              <a:solidFill>
                <a:schemeClr val="bg1"/>
              </a:solidFill>
              <a:latin typeface="Sitka Banner" pitchFamily="2" charset="0"/>
            </a:endParaRPr>
          </a:p>
          <a:p>
            <a:pPr marL="342900" indent="-342900">
              <a:buFont typeface="Arial" panose="020B0604020202020204" pitchFamily="34" charset="0"/>
              <a:buChar char="•"/>
            </a:pPr>
            <a:r>
              <a:rPr lang="en-US" sz="2400" dirty="0">
                <a:solidFill>
                  <a:schemeClr val="bg1"/>
                </a:solidFill>
                <a:latin typeface="Sitka Banner" pitchFamily="2" charset="0"/>
              </a:rPr>
              <a:t> The learning rate η controls the step size of the SGD updates for the action-value function parameters.</a:t>
            </a:r>
          </a:p>
          <a:p>
            <a:endParaRPr lang="en-US" sz="2400" dirty="0">
              <a:solidFill>
                <a:schemeClr val="bg1"/>
              </a:solidFill>
              <a:latin typeface="Sitka Banner" pitchFamily="2" charset="0"/>
            </a:endParaRPr>
          </a:p>
          <a:p>
            <a:endParaRPr lang="en-IN" sz="2400" dirty="0">
              <a:solidFill>
                <a:schemeClr val="bg1"/>
              </a:solidFill>
              <a:latin typeface="Sitka Banner" pitchFamily="2" charset="0"/>
            </a:endParaRPr>
          </a:p>
        </p:txBody>
      </p:sp>
    </p:spTree>
    <p:extLst>
      <p:ext uri="{BB962C8B-B14F-4D97-AF65-F5344CB8AC3E}">
        <p14:creationId xmlns:p14="http://schemas.microsoft.com/office/powerpoint/2010/main" val="21533596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381000" y="266701"/>
            <a:ext cx="17215644" cy="9910404"/>
            <a:chOff x="0" y="-38100"/>
            <a:chExt cx="4424825" cy="2147898"/>
          </a:xfrm>
          <a:solidFill>
            <a:schemeClr val="tx2">
              <a:lumMod val="75000"/>
            </a:schemeClr>
          </a:solidFill>
        </p:grpSpPr>
        <p:sp>
          <p:nvSpPr>
            <p:cNvPr id="4" name="Freeform 4"/>
            <p:cNvSpPr/>
            <p:nvPr/>
          </p:nvSpPr>
          <p:spPr>
            <a:xfrm>
              <a:off x="0" y="0"/>
              <a:ext cx="4418554" cy="2109798"/>
            </a:xfrm>
            <a:custGeom>
              <a:avLst/>
              <a:gdLst/>
              <a:ahLst/>
              <a:cxnLst/>
              <a:rect l="l" t="t" r="r" b="b"/>
              <a:pathLst>
                <a:path w="4418554" h="2109798">
                  <a:moveTo>
                    <a:pt x="23535" y="0"/>
                  </a:moveTo>
                  <a:lnTo>
                    <a:pt x="4395019" y="0"/>
                  </a:lnTo>
                  <a:cubicBezTo>
                    <a:pt x="4408017" y="0"/>
                    <a:pt x="4418554" y="10537"/>
                    <a:pt x="4418554" y="23535"/>
                  </a:cubicBezTo>
                  <a:lnTo>
                    <a:pt x="4418554" y="2086263"/>
                  </a:lnTo>
                  <a:cubicBezTo>
                    <a:pt x="4418554" y="2092504"/>
                    <a:pt x="4416075" y="2098491"/>
                    <a:pt x="4411661" y="2102904"/>
                  </a:cubicBezTo>
                  <a:cubicBezTo>
                    <a:pt x="4407248" y="2107318"/>
                    <a:pt x="4401261" y="2109798"/>
                    <a:pt x="4395019" y="2109798"/>
                  </a:cubicBezTo>
                  <a:lnTo>
                    <a:pt x="23535" y="2109798"/>
                  </a:lnTo>
                  <a:cubicBezTo>
                    <a:pt x="10537" y="2109798"/>
                    <a:pt x="0" y="2099261"/>
                    <a:pt x="0" y="2086263"/>
                  </a:cubicBezTo>
                  <a:lnTo>
                    <a:pt x="0" y="23535"/>
                  </a:lnTo>
                  <a:cubicBezTo>
                    <a:pt x="0" y="17293"/>
                    <a:pt x="2480" y="11307"/>
                    <a:pt x="6893" y="6893"/>
                  </a:cubicBezTo>
                  <a:cubicBezTo>
                    <a:pt x="11307" y="2480"/>
                    <a:pt x="17293" y="0"/>
                    <a:pt x="23535" y="0"/>
                  </a:cubicBezTo>
                  <a:close/>
                </a:path>
              </a:pathLst>
            </a:custGeom>
            <a:grpFill/>
            <a:ln>
              <a:solidFill>
                <a:schemeClr val="accent5">
                  <a:lumMod val="75000"/>
                </a:schemeClr>
              </a:solidFill>
            </a:ln>
          </p:spPr>
        </p:sp>
        <p:sp>
          <p:nvSpPr>
            <p:cNvPr id="5" name="TextBox 5"/>
            <p:cNvSpPr txBox="1"/>
            <p:nvPr/>
          </p:nvSpPr>
          <p:spPr>
            <a:xfrm>
              <a:off x="6271" y="-38100"/>
              <a:ext cx="4418554" cy="2147898"/>
            </a:xfrm>
            <a:prstGeom prst="rect">
              <a:avLst/>
            </a:prstGeom>
            <a:grpFill/>
            <a:ln>
              <a:solidFill>
                <a:schemeClr val="accent5">
                  <a:lumMod val="75000"/>
                </a:schemeClr>
              </a:solidFill>
            </a:ln>
          </p:spPr>
          <p:txBody>
            <a:bodyPr lIns="50800" tIns="50800" rIns="50800" bIns="50800" rtlCol="0" anchor="ctr"/>
            <a:lstStyle/>
            <a:p>
              <a:pPr algn="ctr">
                <a:lnSpc>
                  <a:spcPts val="2659"/>
                </a:lnSpc>
              </a:pPr>
              <a:endParaRPr dirty="0">
                <a:solidFill>
                  <a:schemeClr val="bg1"/>
                </a:solidFill>
              </a:endParaRPr>
            </a:p>
          </p:txBody>
        </p:sp>
      </p:grpSp>
      <p:sp>
        <p:nvSpPr>
          <p:cNvPr id="2" name="TextBox 1">
            <a:extLst>
              <a:ext uri="{FF2B5EF4-FFF2-40B4-BE49-F238E27FC236}">
                <a16:creationId xmlns:a16="http://schemas.microsoft.com/office/drawing/2014/main" id="{CE90069D-3508-B4EF-E725-C31C3B69812F}"/>
              </a:ext>
            </a:extLst>
          </p:cNvPr>
          <p:cNvSpPr txBox="1"/>
          <p:nvPr/>
        </p:nvSpPr>
        <p:spPr>
          <a:xfrm>
            <a:off x="485498" y="321647"/>
            <a:ext cx="17215643" cy="9110186"/>
          </a:xfrm>
          <a:prstGeom prst="rect">
            <a:avLst/>
          </a:prstGeom>
          <a:noFill/>
        </p:spPr>
        <p:txBody>
          <a:bodyPr wrap="square" rtlCol="0">
            <a:spAutoFit/>
          </a:bodyPr>
          <a:lstStyle/>
          <a:p>
            <a:r>
              <a:rPr lang="en-US" sz="2000" dirty="0">
                <a:solidFill>
                  <a:schemeClr val="bg1"/>
                </a:solidFill>
                <a:latin typeface="Sitka Banner" pitchFamily="2" charset="0"/>
              </a:rPr>
              <a:t>Brief Description:</a:t>
            </a:r>
          </a:p>
          <a:p>
            <a:r>
              <a:rPr lang="en-US" sz="2000" dirty="0">
                <a:solidFill>
                  <a:schemeClr val="bg1"/>
                </a:solidFill>
                <a:latin typeface="Sitka Banner" pitchFamily="2" charset="0"/>
              </a:rPr>
              <a:t>The Neural PPO algorithm iteratively updates the policy and action-value function parameters using neural networks to approximate these functions. The policy is updated to maximize the expected return while constraining the change in policy to ensure stable learning. The action-value function is updated using TD learning to estimate the expected return more accurately. The algorithm uses overparametrized neural networks to ensure global convergence to the optimal policy at a sublinear rate.</a:t>
            </a:r>
            <a:endParaRPr lang="en-IN" sz="2000" dirty="0">
              <a:solidFill>
                <a:schemeClr val="bg1"/>
              </a:solidFill>
              <a:latin typeface="Sitka Banner" pitchFamily="2" charset="0"/>
            </a:endParaRPr>
          </a:p>
          <a:p>
            <a:pPr marL="342900" indent="-342900" algn="l" fontAlgn="base">
              <a:buFont typeface="Arial" panose="020B0604020202020204" pitchFamily="34" charset="0"/>
              <a:buChar char="•"/>
            </a:pPr>
            <a:endParaRPr lang="en-US" sz="2200" b="1"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Policy Parameter (θ)</a:t>
            </a:r>
            <a:r>
              <a:rPr lang="en-US" sz="2200" b="0" i="0" dirty="0">
                <a:solidFill>
                  <a:schemeClr val="bg1"/>
                </a:solidFill>
                <a:effectLst/>
                <a:latin typeface="Sitka Banner" pitchFamily="2" charset="0"/>
              </a:rPr>
              <a:t>: This parameter defines the policy πθ, which is a function that maps states to a probability distribution over actions. The policy is what the agent uses to make decisions.</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Action-Value Function Parameter (ω)</a:t>
            </a:r>
            <a:r>
              <a:rPr lang="en-US" sz="2200" b="0" i="0" dirty="0">
                <a:solidFill>
                  <a:schemeClr val="bg1"/>
                </a:solidFill>
                <a:effectLst/>
                <a:latin typeface="Sitka Banner" pitchFamily="2" charset="0"/>
              </a:rPr>
              <a:t>: This parameter defines the action-value function </a:t>
            </a:r>
            <a:r>
              <a:rPr lang="en-US" sz="2200" b="0" i="0" dirty="0" err="1">
                <a:solidFill>
                  <a:schemeClr val="bg1"/>
                </a:solidFill>
                <a:effectLst/>
                <a:latin typeface="Sitka Banner" pitchFamily="2" charset="0"/>
              </a:rPr>
              <a:t>Qω</a:t>
            </a:r>
            <a:r>
              <a:rPr lang="en-US" sz="2200" b="0" i="0" dirty="0">
                <a:solidFill>
                  <a:schemeClr val="bg1"/>
                </a:solidFill>
                <a:effectLst/>
                <a:latin typeface="Sitka Banner" pitchFamily="2" charset="0"/>
              </a:rPr>
              <a:t>, which estimates the expected return of taking a given action in a given state. It's used to evaluate the quality of actions taken by the policy.</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Penalty Parameter (β)</a:t>
            </a:r>
            <a:r>
              <a:rPr lang="en-US" sz="2200" b="0" i="0" dirty="0">
                <a:solidFill>
                  <a:schemeClr val="bg1"/>
                </a:solidFill>
                <a:effectLst/>
                <a:latin typeface="Sitka Banner" pitchFamily="2" charset="0"/>
              </a:rPr>
              <a:t>: This parameter is used in the PPO and TRPO updates to balance the objective between improving the policy and satisfying the Kullback-Leibler (KL) divergence constraint. It helps to ensure that the policy does not change too much in each update, which can lead to more stable learning.</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Temperature Parameter (τ)</a:t>
            </a:r>
            <a:r>
              <a:rPr lang="en-US" sz="2200" b="0" i="0" dirty="0">
                <a:solidFill>
                  <a:schemeClr val="bg1"/>
                </a:solidFill>
                <a:effectLst/>
                <a:latin typeface="Sitka Banner" pitchFamily="2" charset="0"/>
              </a:rPr>
              <a:t>: This parameter influences the policy by controlling the entropy of the policy distribution. A higher τ leads to more exploration (more randomness in action selection), while a lower τ leads to more exploitation (greedier action selection).</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KL Divergence (KL(πθ(s)|πθk(s)))</a:t>
            </a:r>
            <a:r>
              <a:rPr lang="en-US" sz="2200" b="0" i="0" dirty="0">
                <a:solidFill>
                  <a:schemeClr val="bg1"/>
                </a:solidFill>
                <a:effectLst/>
                <a:latin typeface="Sitka Banner" pitchFamily="2" charset="0"/>
              </a:rPr>
              <a:t>: This is a measure of how much the new policy πθ differs from the old policy πθk. It's used to constrain the policy updates to prevent large changes that could destabilize learning.</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Advantage Function (Ak(s, a))</a:t>
            </a:r>
            <a:r>
              <a:rPr lang="en-US" sz="2200" b="0" i="0" dirty="0">
                <a:solidFill>
                  <a:schemeClr val="bg1"/>
                </a:solidFill>
                <a:effectLst/>
                <a:latin typeface="Sitka Banner" pitchFamily="2" charset="0"/>
              </a:rPr>
              <a:t>: This function estimates how much better taking a particular action is compared to the average action taken by the current policy. It's used to guide the policy towards better actions.</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Trust Region Radius (δ)</a:t>
            </a:r>
            <a:r>
              <a:rPr lang="en-US" sz="2200" b="0" i="0" dirty="0">
                <a:solidFill>
                  <a:schemeClr val="bg1"/>
                </a:solidFill>
                <a:effectLst/>
                <a:latin typeface="Sitka Banner" pitchFamily="2" charset="0"/>
              </a:rPr>
              <a:t>: In TRPO, this parameter defines the size of the trust region, which limits the policy update to ensure that the new policy is not too different from the old policy.</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p:txBody>
      </p:sp>
    </p:spTree>
    <p:extLst>
      <p:ext uri="{BB962C8B-B14F-4D97-AF65-F5344CB8AC3E}">
        <p14:creationId xmlns:p14="http://schemas.microsoft.com/office/powerpoint/2010/main" val="20781843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62000">
              <a:schemeClr val="accent1">
                <a:lumMod val="45000"/>
                <a:lumOff val="55000"/>
              </a:schemeClr>
            </a:gs>
            <a:gs pos="9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AC31BD5-E91B-0149-0B0B-E87DC37A79EA}"/>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304800" y="342900"/>
            <a:ext cx="17291844" cy="9448799"/>
            <a:chOff x="0" y="-38100"/>
            <a:chExt cx="4424825" cy="2147898"/>
          </a:xfrm>
          <a:solidFill>
            <a:schemeClr val="tx2">
              <a:lumMod val="75000"/>
            </a:schemeClr>
          </a:solidFill>
        </p:grpSpPr>
        <p:sp>
          <p:nvSpPr>
            <p:cNvPr id="4" name="Freeform 4"/>
            <p:cNvSpPr/>
            <p:nvPr/>
          </p:nvSpPr>
          <p:spPr>
            <a:xfrm>
              <a:off x="0" y="0"/>
              <a:ext cx="4418554" cy="2109798"/>
            </a:xfrm>
            <a:custGeom>
              <a:avLst/>
              <a:gdLst/>
              <a:ahLst/>
              <a:cxnLst/>
              <a:rect l="l" t="t" r="r" b="b"/>
              <a:pathLst>
                <a:path w="4418554" h="2109798">
                  <a:moveTo>
                    <a:pt x="23535" y="0"/>
                  </a:moveTo>
                  <a:lnTo>
                    <a:pt x="4395019" y="0"/>
                  </a:lnTo>
                  <a:cubicBezTo>
                    <a:pt x="4408017" y="0"/>
                    <a:pt x="4418554" y="10537"/>
                    <a:pt x="4418554" y="23535"/>
                  </a:cubicBezTo>
                  <a:lnTo>
                    <a:pt x="4418554" y="2086263"/>
                  </a:lnTo>
                  <a:cubicBezTo>
                    <a:pt x="4418554" y="2092504"/>
                    <a:pt x="4416075" y="2098491"/>
                    <a:pt x="4411661" y="2102904"/>
                  </a:cubicBezTo>
                  <a:cubicBezTo>
                    <a:pt x="4407248" y="2107318"/>
                    <a:pt x="4401261" y="2109798"/>
                    <a:pt x="4395019" y="2109798"/>
                  </a:cubicBezTo>
                  <a:lnTo>
                    <a:pt x="23535" y="2109798"/>
                  </a:lnTo>
                  <a:cubicBezTo>
                    <a:pt x="10537" y="2109798"/>
                    <a:pt x="0" y="2099261"/>
                    <a:pt x="0" y="2086263"/>
                  </a:cubicBezTo>
                  <a:lnTo>
                    <a:pt x="0" y="23535"/>
                  </a:lnTo>
                  <a:cubicBezTo>
                    <a:pt x="0" y="17293"/>
                    <a:pt x="2480" y="11307"/>
                    <a:pt x="6893" y="6893"/>
                  </a:cubicBezTo>
                  <a:cubicBezTo>
                    <a:pt x="11307" y="2480"/>
                    <a:pt x="17293" y="0"/>
                    <a:pt x="23535" y="0"/>
                  </a:cubicBezTo>
                  <a:close/>
                </a:path>
              </a:pathLst>
            </a:custGeom>
            <a:grpFill/>
            <a:ln>
              <a:solidFill>
                <a:schemeClr val="accent5">
                  <a:lumMod val="50000"/>
                </a:schemeClr>
              </a:solidFill>
            </a:ln>
          </p:spPr>
        </p:sp>
        <p:sp>
          <p:nvSpPr>
            <p:cNvPr id="5" name="TextBox 5"/>
            <p:cNvSpPr txBox="1"/>
            <p:nvPr/>
          </p:nvSpPr>
          <p:spPr>
            <a:xfrm>
              <a:off x="6271" y="-38100"/>
              <a:ext cx="4418554" cy="2147898"/>
            </a:xfrm>
            <a:prstGeom prst="rect">
              <a:avLst/>
            </a:prstGeom>
            <a:grpFill/>
            <a:ln>
              <a:solidFill>
                <a:schemeClr val="accent5">
                  <a:lumMod val="50000"/>
                </a:schemeClr>
              </a:solidFill>
            </a:ln>
          </p:spPr>
          <p:txBody>
            <a:bodyPr lIns="50800" tIns="50800" rIns="50800" bIns="50800" rtlCol="0" anchor="ctr"/>
            <a:lstStyle/>
            <a:p>
              <a:pPr algn="ctr">
                <a:lnSpc>
                  <a:spcPts val="2659"/>
                </a:lnSpc>
              </a:pPr>
              <a:endParaRPr dirty="0">
                <a:solidFill>
                  <a:schemeClr val="bg1"/>
                </a:solidFill>
              </a:endParaRPr>
            </a:p>
          </p:txBody>
        </p:sp>
      </p:grpSp>
      <p:sp>
        <p:nvSpPr>
          <p:cNvPr id="2" name="TextBox 1">
            <a:extLst>
              <a:ext uri="{FF2B5EF4-FFF2-40B4-BE49-F238E27FC236}">
                <a16:creationId xmlns:a16="http://schemas.microsoft.com/office/drawing/2014/main" id="{CE90069D-3508-B4EF-E725-C31C3B69812F}"/>
              </a:ext>
            </a:extLst>
          </p:cNvPr>
          <p:cNvSpPr txBox="1"/>
          <p:nvPr/>
        </p:nvSpPr>
        <p:spPr>
          <a:xfrm>
            <a:off x="937468" y="342900"/>
            <a:ext cx="16002000" cy="5493812"/>
          </a:xfrm>
          <a:prstGeom prst="rect">
            <a:avLst/>
          </a:prstGeom>
          <a:noFill/>
        </p:spPr>
        <p:txBody>
          <a:bodyPr wrap="square" rtlCol="0">
            <a:spAutoFit/>
          </a:bodyPr>
          <a:lstStyle/>
          <a:p>
            <a:pPr marL="171450" indent="-171450" algn="l" fontAlgn="base">
              <a:buFont typeface="Arial" panose="020B0604020202020204" pitchFamily="34" charset="0"/>
              <a:buChar char="•"/>
            </a:pPr>
            <a:endParaRPr lang="en-US" sz="2200" b="1" dirty="0">
              <a:solidFill>
                <a:schemeClr val="bg1"/>
              </a:solidFill>
              <a:effectLst/>
              <a:latin typeface="Sitka Banner" pitchFamily="2" charset="0"/>
            </a:endParaRPr>
          </a:p>
          <a:p>
            <a:pPr marL="171450" indent="-171450" algn="l" fontAlgn="base">
              <a:buFont typeface="Arial" panose="020B0604020202020204" pitchFamily="34" charset="0"/>
              <a:buChar char="•"/>
            </a:pPr>
            <a:endParaRPr lang="en-US" sz="2200" b="1" dirty="0">
              <a:solidFill>
                <a:schemeClr val="bg1"/>
              </a:solidFill>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Neural Network Widths (mf and mQ)</a:t>
            </a:r>
            <a:r>
              <a:rPr lang="en-US" sz="2200" b="0" i="0" dirty="0">
                <a:solidFill>
                  <a:schemeClr val="bg1"/>
                </a:solidFill>
                <a:effectLst/>
                <a:latin typeface="Sitka Banner" pitchFamily="2" charset="0"/>
              </a:rPr>
              <a:t>: These parameters determine the size of the neural networks used to parametrize the policy and action-value functions. Overparameterization (using larger networks than necessary) is key to the theoretical guarantees </a:t>
            </a:r>
            <a:r>
              <a:rPr lang="en-US" sz="2200" b="0" i="0" dirty="0" err="1">
                <a:solidFill>
                  <a:schemeClr val="bg1"/>
                </a:solidFill>
                <a:effectLst/>
                <a:latin typeface="Sitka Banner" pitchFamily="2" charset="0"/>
              </a:rPr>
              <a:t>proviPolicy</a:t>
            </a:r>
            <a:r>
              <a:rPr lang="en-US" sz="2200" b="0" i="0" dirty="0">
                <a:solidFill>
                  <a:schemeClr val="bg1"/>
                </a:solidFill>
                <a:effectLst/>
                <a:latin typeface="Sitka Banner" pitchFamily="2" charset="0"/>
              </a:rPr>
              <a:t> Parameter (θ): This parameter defines the policy πθ, which is a function that maps states to a probability distribution over actions. The policy is what the agent uses to make decisions.</a:t>
            </a:r>
          </a:p>
          <a:p>
            <a:pPr marL="342900" indent="-342900" algn="l" fontAlgn="base">
              <a:buFont typeface="Arial" panose="020B0604020202020204" pitchFamily="34" charset="0"/>
              <a:buChar char="•"/>
            </a:pPr>
            <a:endParaRPr lang="en-US" sz="2200" b="0" i="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i="0" dirty="0">
                <a:solidFill>
                  <a:schemeClr val="bg1"/>
                </a:solidFill>
                <a:effectLst/>
                <a:latin typeface="Sitka Banner" pitchFamily="2" charset="0"/>
              </a:rPr>
              <a:t>Action-Value Function Parameter (ω): </a:t>
            </a:r>
            <a:r>
              <a:rPr lang="en-US" sz="2200" b="0" i="0" dirty="0">
                <a:solidFill>
                  <a:schemeClr val="bg1"/>
                </a:solidFill>
                <a:effectLst/>
                <a:latin typeface="Sitka Banner" pitchFamily="2" charset="0"/>
              </a:rPr>
              <a:t>This parameter defines the action-value function </a:t>
            </a:r>
            <a:r>
              <a:rPr lang="en-US" sz="2200" b="0" i="0" dirty="0" err="1">
                <a:solidFill>
                  <a:schemeClr val="bg1"/>
                </a:solidFill>
                <a:effectLst/>
                <a:latin typeface="Sitka Banner" pitchFamily="2" charset="0"/>
              </a:rPr>
              <a:t>Qω</a:t>
            </a:r>
            <a:r>
              <a:rPr lang="en-US" sz="2200" b="0" i="0" dirty="0">
                <a:solidFill>
                  <a:schemeClr val="bg1"/>
                </a:solidFill>
                <a:effectLst/>
                <a:latin typeface="Sitka Banner" pitchFamily="2" charset="0"/>
              </a:rPr>
              <a:t>, which estimates the expected return of taking a given action in a given state. It's used to evaluate the quality of actions taken by the policy.</a:t>
            </a:r>
          </a:p>
          <a:p>
            <a:pPr marL="342900" indent="-342900" algn="l" fontAlgn="base">
              <a:buFont typeface="Arial" panose="020B0604020202020204" pitchFamily="34" charset="0"/>
              <a:buChar char="•"/>
            </a:pPr>
            <a:endParaRPr lang="en-IN" sz="2200" i="0" dirty="0">
              <a:solidFill>
                <a:schemeClr val="bg1"/>
              </a:solidFill>
              <a:latin typeface="Sitka Banner" pitchFamily="2" charset="0"/>
            </a:endParaRPr>
          </a:p>
          <a:p>
            <a:pPr marL="342900" indent="-342900" algn="l" fontAlgn="base">
              <a:buFont typeface="Arial" panose="020B0604020202020204" pitchFamily="34" charset="0"/>
              <a:buChar char="•"/>
            </a:pPr>
            <a:r>
              <a:rPr lang="en-US" sz="2200" b="1" dirty="0">
                <a:solidFill>
                  <a:schemeClr val="bg1"/>
                </a:solidFill>
                <a:effectLst/>
                <a:latin typeface="Sitka Banner" pitchFamily="2" charset="0"/>
              </a:rPr>
              <a:t>Number of Iterations (K and T)</a:t>
            </a:r>
            <a:r>
              <a:rPr lang="en-US" sz="2200" b="0" dirty="0">
                <a:solidFill>
                  <a:schemeClr val="bg1"/>
                </a:solidFill>
                <a:effectLst/>
                <a:latin typeface="Sitka Banner" pitchFamily="2" charset="0"/>
              </a:rPr>
              <a:t>: These parameters control the number of times the policy is updated (K) and the number of SGD and TD iterations within each policy update (T).</a:t>
            </a:r>
          </a:p>
          <a:p>
            <a:pPr marL="342900" indent="-342900" algn="l" fontAlgn="base">
              <a:buFont typeface="Arial" panose="020B0604020202020204" pitchFamily="34" charset="0"/>
              <a:buChar char="•"/>
            </a:pPr>
            <a:endParaRPr lang="en-US" sz="2200" b="0" dirty="0">
              <a:solidFill>
                <a:schemeClr val="bg1"/>
              </a:solidFill>
              <a:effectLst/>
              <a:latin typeface="Sitka Banner" pitchFamily="2" charset="0"/>
            </a:endParaRPr>
          </a:p>
          <a:p>
            <a:pPr marL="342900" indent="-342900" algn="l" fontAlgn="base">
              <a:buFont typeface="Arial" panose="020B0604020202020204" pitchFamily="34" charset="0"/>
              <a:buChar char="•"/>
            </a:pPr>
            <a:r>
              <a:rPr lang="en-US" sz="2200" b="1" dirty="0">
                <a:solidFill>
                  <a:schemeClr val="bg1"/>
                </a:solidFill>
                <a:effectLst/>
                <a:latin typeface="Sitka Banner" pitchFamily="2" charset="0"/>
              </a:rPr>
              <a:t>Projection Radii (Rf and RQ)</a:t>
            </a:r>
            <a:r>
              <a:rPr lang="en-US" sz="2200" b="0" dirty="0">
                <a:solidFill>
                  <a:schemeClr val="bg1"/>
                </a:solidFill>
                <a:effectLst/>
                <a:latin typeface="Sitka Banner" pitchFamily="2" charset="0"/>
              </a:rPr>
              <a:t>: These parameters are used in the context of projected gradient descent to ensure that the parameters of the neural networks remain within certain bounds.</a:t>
            </a:r>
          </a:p>
          <a:p>
            <a:pPr marL="342900" indent="-342900">
              <a:buFont typeface="Arial" panose="020B0604020202020204" pitchFamily="34" charset="0"/>
              <a:buChar char="•"/>
            </a:pPr>
            <a:endParaRPr lang="en-IN" sz="2100" dirty="0">
              <a:solidFill>
                <a:schemeClr val="bg1"/>
              </a:solidFill>
              <a:latin typeface="Sitka Banner" pitchFamily="2" charset="0"/>
            </a:endParaRPr>
          </a:p>
        </p:txBody>
      </p:sp>
    </p:spTree>
    <p:extLst>
      <p:ext uri="{BB962C8B-B14F-4D97-AF65-F5344CB8AC3E}">
        <p14:creationId xmlns:p14="http://schemas.microsoft.com/office/powerpoint/2010/main" val="112214720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406DB2-2718-E263-4125-67B91FEDD760}"/>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1572934" y="537527"/>
            <a:ext cx="8104465"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Mirror Descent</a:t>
            </a:r>
          </a:p>
        </p:txBody>
      </p:sp>
      <p:grpSp>
        <p:nvGrpSpPr>
          <p:cNvPr id="4" name="Group 4"/>
          <p:cNvGrpSpPr/>
          <p:nvPr/>
        </p:nvGrpSpPr>
        <p:grpSpPr>
          <a:xfrm>
            <a:off x="798128" y="1459393"/>
            <a:ext cx="16308265" cy="8408507"/>
            <a:chOff x="-20455" y="-247494"/>
            <a:chExt cx="4295181" cy="2046053"/>
          </a:xfrm>
          <a:solidFill>
            <a:schemeClr val="tx2">
              <a:lumMod val="75000"/>
            </a:schemeClr>
          </a:solidFill>
        </p:grpSpPr>
        <p:sp>
          <p:nvSpPr>
            <p:cNvPr id="5" name="Freeform 5"/>
            <p:cNvSpPr/>
            <p:nvPr/>
          </p:nvSpPr>
          <p:spPr>
            <a:xfrm>
              <a:off x="0" y="0"/>
              <a:ext cx="4274726" cy="1798559"/>
            </a:xfrm>
            <a:custGeom>
              <a:avLst/>
              <a:gdLst/>
              <a:ahLst/>
              <a:cxnLst/>
              <a:rect l="l" t="t" r="r" b="b"/>
              <a:pathLst>
                <a:path w="4274726" h="1798559">
                  <a:moveTo>
                    <a:pt x="24327" y="0"/>
                  </a:moveTo>
                  <a:lnTo>
                    <a:pt x="4250399" y="0"/>
                  </a:lnTo>
                  <a:cubicBezTo>
                    <a:pt x="4263834" y="0"/>
                    <a:pt x="4274726" y="10891"/>
                    <a:pt x="4274726" y="24327"/>
                  </a:cubicBezTo>
                  <a:lnTo>
                    <a:pt x="4274726" y="1774232"/>
                  </a:lnTo>
                  <a:cubicBezTo>
                    <a:pt x="4274726" y="1787667"/>
                    <a:pt x="4263834" y="1798559"/>
                    <a:pt x="4250399" y="1798559"/>
                  </a:cubicBezTo>
                  <a:lnTo>
                    <a:pt x="24327" y="1798559"/>
                  </a:lnTo>
                  <a:cubicBezTo>
                    <a:pt x="10891" y="1798559"/>
                    <a:pt x="0" y="1787667"/>
                    <a:pt x="0" y="1774232"/>
                  </a:cubicBezTo>
                  <a:lnTo>
                    <a:pt x="0" y="24327"/>
                  </a:lnTo>
                  <a:cubicBezTo>
                    <a:pt x="0" y="10891"/>
                    <a:pt x="10891" y="0"/>
                    <a:pt x="24327" y="0"/>
                  </a:cubicBezTo>
                  <a:close/>
                </a:path>
              </a:pathLst>
            </a:custGeom>
            <a:grpFill/>
          </p:spPr>
        </p:sp>
        <p:sp>
          <p:nvSpPr>
            <p:cNvPr id="6" name="TextBox 6"/>
            <p:cNvSpPr txBox="1"/>
            <p:nvPr/>
          </p:nvSpPr>
          <p:spPr>
            <a:xfrm>
              <a:off x="-20455" y="-247494"/>
              <a:ext cx="4274726" cy="1836659"/>
            </a:xfrm>
            <a:prstGeom prst="rect">
              <a:avLst/>
            </a:prstGeom>
            <a:grpFill/>
          </p:spPr>
          <p:txBody>
            <a:bodyPr lIns="50800" tIns="50800" rIns="50800" bIns="50800" rtlCol="0" anchor="ctr"/>
            <a:lstStyle/>
            <a:p>
              <a:pPr algn="ctr">
                <a:lnSpc>
                  <a:spcPts val="2659"/>
                </a:lnSpc>
              </a:pPr>
              <a:endParaRPr dirty="0">
                <a:solidFill>
                  <a:schemeClr val="bg1"/>
                </a:solidFill>
              </a:endParaRPr>
            </a:p>
          </p:txBody>
        </p:sp>
      </p:grpSp>
      <p:sp>
        <p:nvSpPr>
          <p:cNvPr id="7" name="TextBox 7"/>
          <p:cNvSpPr txBox="1"/>
          <p:nvPr/>
        </p:nvSpPr>
        <p:spPr>
          <a:xfrm>
            <a:off x="1122963" y="2162444"/>
            <a:ext cx="15580929" cy="5484194"/>
          </a:xfrm>
          <a:prstGeom prst="rect">
            <a:avLst/>
          </a:prstGeom>
        </p:spPr>
        <p:txBody>
          <a:bodyPr wrap="square" lIns="0" tIns="0" rIns="0" bIns="0" rtlCol="0" anchor="t">
            <a:spAutoFit/>
          </a:bodyPr>
          <a:lstStyle/>
          <a:p>
            <a:pPr marL="604519" lvl="1" indent="-302260" algn="l">
              <a:lnSpc>
                <a:spcPts val="3919"/>
              </a:lnSpc>
              <a:buFont typeface="Arial"/>
              <a:buChar char="•"/>
            </a:pPr>
            <a:r>
              <a:rPr lang="en-US" sz="2500" dirty="0">
                <a:solidFill>
                  <a:schemeClr val="bg1"/>
                </a:solidFill>
                <a:latin typeface="Garet"/>
              </a:rPr>
              <a:t>Mirror Descent is a smarter way to do gradient descent when dealing with complex shapes or constraints. Instead of directly following the gradient, it first transforms the space where the optimization happens using a mirror map, making the updates more natural and efficient for the problem's geometry. After updating in this new space, it then converts the solution back to the original space. This method helps in situations where the variables have specific constraints, like probabilities or non-negative values, ensuring faster and more accurate convergence compared to traditional gradient descent.</a:t>
            </a:r>
          </a:p>
          <a:p>
            <a:pPr marL="604519" lvl="1" indent="-302260" algn="l">
              <a:lnSpc>
                <a:spcPts val="3919"/>
              </a:lnSpc>
              <a:buFont typeface="Arial"/>
              <a:buChar char="•"/>
            </a:pPr>
            <a:endParaRPr lang="en-US" sz="2500" dirty="0">
              <a:solidFill>
                <a:schemeClr val="bg1"/>
              </a:solidFill>
              <a:latin typeface="Garet"/>
            </a:endParaRPr>
          </a:p>
          <a:p>
            <a:pPr marL="604519" lvl="1" indent="-302260" algn="l">
              <a:lnSpc>
                <a:spcPts val="3919"/>
              </a:lnSpc>
              <a:buFont typeface="Arial"/>
              <a:buChar char="•"/>
            </a:pPr>
            <a:r>
              <a:rPr lang="en-US" sz="2799" dirty="0">
                <a:solidFill>
                  <a:schemeClr val="bg1"/>
                </a:solidFill>
                <a:latin typeface="Garet"/>
              </a:rPr>
              <a:t>Function: </a:t>
            </a:r>
            <a:r>
              <a:rPr lang="en-US" sz="2500" dirty="0">
                <a:solidFill>
                  <a:schemeClr val="bg1"/>
                </a:solidFill>
                <a:latin typeface="Garet"/>
              </a:rPr>
              <a:t>The mirror map transforms the gradient updates in a way that respects the geometry of the problem</a:t>
            </a:r>
            <a:r>
              <a:rPr lang="en-US" sz="2799" dirty="0">
                <a:solidFill>
                  <a:schemeClr val="bg1"/>
                </a:solidFill>
                <a:latin typeface="Garet"/>
              </a:rPr>
              <a:t>.</a:t>
            </a:r>
          </a:p>
          <a:p>
            <a:pPr algn="l">
              <a:lnSpc>
                <a:spcPts val="3919"/>
              </a:lnSpc>
            </a:pPr>
            <a:endParaRPr lang="en-US" sz="2799" dirty="0">
              <a:solidFill>
                <a:schemeClr val="bg1"/>
              </a:solidFill>
              <a:latin typeface="Gare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D6B306-4AD7-D904-DDB0-BD588513AE56}"/>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350341" y="1986036"/>
            <a:ext cx="17651652" cy="7272264"/>
            <a:chOff x="0" y="0"/>
            <a:chExt cx="4648995" cy="1915329"/>
          </a:xfrm>
          <a:solidFill>
            <a:schemeClr val="tx2">
              <a:lumMod val="75000"/>
            </a:schemeClr>
          </a:solidFill>
        </p:grpSpPr>
        <p:sp>
          <p:nvSpPr>
            <p:cNvPr id="4" name="Freeform 4"/>
            <p:cNvSpPr/>
            <p:nvPr/>
          </p:nvSpPr>
          <p:spPr>
            <a:xfrm>
              <a:off x="0" y="0"/>
              <a:ext cx="4648995" cy="1915329"/>
            </a:xfrm>
            <a:custGeom>
              <a:avLst/>
              <a:gdLst/>
              <a:ahLst/>
              <a:cxnLst/>
              <a:rect l="l" t="t" r="r" b="b"/>
              <a:pathLst>
                <a:path w="4648995" h="1915329">
                  <a:moveTo>
                    <a:pt x="22368" y="0"/>
                  </a:moveTo>
                  <a:lnTo>
                    <a:pt x="4626627" y="0"/>
                  </a:lnTo>
                  <a:cubicBezTo>
                    <a:pt x="4638980" y="0"/>
                    <a:pt x="4648995" y="10015"/>
                    <a:pt x="4648995" y="22368"/>
                  </a:cubicBezTo>
                  <a:lnTo>
                    <a:pt x="4648995" y="1892960"/>
                  </a:lnTo>
                  <a:cubicBezTo>
                    <a:pt x="4648995" y="1898893"/>
                    <a:pt x="4646638" y="1904582"/>
                    <a:pt x="4642443" y="1908777"/>
                  </a:cubicBezTo>
                  <a:cubicBezTo>
                    <a:pt x="4638249" y="1912972"/>
                    <a:pt x="4632559" y="1915329"/>
                    <a:pt x="4626627" y="1915329"/>
                  </a:cubicBezTo>
                  <a:lnTo>
                    <a:pt x="22368" y="1915329"/>
                  </a:lnTo>
                  <a:cubicBezTo>
                    <a:pt x="10015" y="1915329"/>
                    <a:pt x="0" y="1905314"/>
                    <a:pt x="0" y="1892960"/>
                  </a:cubicBezTo>
                  <a:lnTo>
                    <a:pt x="0" y="22368"/>
                  </a:lnTo>
                  <a:cubicBezTo>
                    <a:pt x="0" y="16436"/>
                    <a:pt x="2357" y="10746"/>
                    <a:pt x="6552" y="6552"/>
                  </a:cubicBezTo>
                  <a:cubicBezTo>
                    <a:pt x="10746" y="2357"/>
                    <a:pt x="16436" y="0"/>
                    <a:pt x="22368" y="0"/>
                  </a:cubicBezTo>
                  <a:close/>
                </a:path>
              </a:pathLst>
            </a:custGeom>
            <a:grpFill/>
          </p:spPr>
        </p:sp>
        <p:sp>
          <p:nvSpPr>
            <p:cNvPr id="5" name="TextBox 5"/>
            <p:cNvSpPr txBox="1"/>
            <p:nvPr/>
          </p:nvSpPr>
          <p:spPr>
            <a:xfrm>
              <a:off x="0" y="-38100"/>
              <a:ext cx="4648995" cy="1953429"/>
            </a:xfrm>
            <a:prstGeom prst="rect">
              <a:avLst/>
            </a:prstGeom>
            <a:grpFill/>
          </p:spPr>
          <p:txBody>
            <a:bodyPr lIns="50800" tIns="50800" rIns="50800" bIns="50800" rtlCol="0" anchor="ctr"/>
            <a:lstStyle/>
            <a:p>
              <a:pPr algn="ctr">
                <a:lnSpc>
                  <a:spcPts val="2659"/>
                </a:lnSpc>
              </a:pPr>
              <a:endParaRPr/>
            </a:p>
          </p:txBody>
        </p:sp>
      </p:grpSp>
      <p:sp>
        <p:nvSpPr>
          <p:cNvPr id="6" name="TextBox 6"/>
          <p:cNvSpPr txBox="1"/>
          <p:nvPr/>
        </p:nvSpPr>
        <p:spPr>
          <a:xfrm>
            <a:off x="680046" y="2759073"/>
            <a:ext cx="17607954" cy="5984715"/>
          </a:xfrm>
          <a:prstGeom prst="rect">
            <a:avLst/>
          </a:prstGeom>
        </p:spPr>
        <p:txBody>
          <a:bodyPr lIns="0" tIns="0" rIns="0" bIns="0" rtlCol="0" anchor="t">
            <a:spAutoFit/>
          </a:bodyPr>
          <a:lstStyle/>
          <a:p>
            <a:pPr algn="l">
              <a:lnSpc>
                <a:spcPts val="3582"/>
              </a:lnSpc>
            </a:pPr>
            <a:r>
              <a:rPr lang="en-US" sz="2559" dirty="0">
                <a:solidFill>
                  <a:schemeClr val="bg2"/>
                </a:solidFill>
                <a:latin typeface="Garet Bold"/>
              </a:rPr>
              <a:t>Background on PPO and TRPO:</a:t>
            </a:r>
          </a:p>
          <a:p>
            <a:pPr marL="552498" lvl="1" indent="-276249" algn="l">
              <a:lnSpc>
                <a:spcPts val="3582"/>
              </a:lnSpc>
              <a:buFont typeface="Arial"/>
              <a:buChar char="•"/>
            </a:pPr>
            <a:r>
              <a:rPr lang="en-US" sz="2559" dirty="0">
                <a:solidFill>
                  <a:schemeClr val="bg2"/>
                </a:solidFill>
                <a:latin typeface="Garet"/>
              </a:rPr>
              <a:t>Proximal Policy Optimization (PPO) and Trust Region Policy Optimization (TRPO) are prominent methods in deep reinforcement learning.</a:t>
            </a:r>
          </a:p>
          <a:p>
            <a:pPr marL="552498" lvl="1" indent="-276249" algn="l">
              <a:lnSpc>
                <a:spcPts val="3582"/>
              </a:lnSpc>
              <a:buFont typeface="Arial"/>
              <a:buChar char="•"/>
            </a:pPr>
            <a:r>
              <a:rPr lang="en-US" sz="2559" dirty="0">
                <a:solidFill>
                  <a:schemeClr val="bg2"/>
                </a:solidFill>
                <a:latin typeface="Garet"/>
              </a:rPr>
              <a:t>They have achieved significant empirical success in various applications like gaming and robotics.</a:t>
            </a:r>
          </a:p>
          <a:p>
            <a:pPr algn="l">
              <a:lnSpc>
                <a:spcPts val="3582"/>
              </a:lnSpc>
            </a:pPr>
            <a:endParaRPr lang="en-US" sz="2559" dirty="0">
              <a:solidFill>
                <a:schemeClr val="bg2"/>
              </a:solidFill>
              <a:latin typeface="Garet"/>
            </a:endParaRPr>
          </a:p>
          <a:p>
            <a:pPr algn="l">
              <a:lnSpc>
                <a:spcPts val="3582"/>
              </a:lnSpc>
            </a:pPr>
            <a:r>
              <a:rPr lang="en-US" sz="2559" dirty="0">
                <a:solidFill>
                  <a:schemeClr val="bg2"/>
                </a:solidFill>
                <a:latin typeface="Garet Bold"/>
              </a:rPr>
              <a:t>Importance of Global Convergence in Reinforcement Learning:</a:t>
            </a:r>
          </a:p>
          <a:p>
            <a:pPr marL="552498" lvl="1" indent="-276249" algn="l">
              <a:lnSpc>
                <a:spcPts val="3582"/>
              </a:lnSpc>
              <a:buFont typeface="Arial"/>
              <a:buChar char="•"/>
            </a:pPr>
            <a:r>
              <a:rPr lang="en-US" sz="2559" dirty="0">
                <a:solidFill>
                  <a:schemeClr val="bg2"/>
                </a:solidFill>
                <a:latin typeface="Garet"/>
              </a:rPr>
              <a:t>Ensuring convergence to the optimal policy is crucial for reliable performance.</a:t>
            </a:r>
          </a:p>
          <a:p>
            <a:pPr marL="552498" lvl="1" indent="-276249" algn="l">
              <a:lnSpc>
                <a:spcPts val="3582"/>
              </a:lnSpc>
              <a:buFont typeface="Arial"/>
              <a:buChar char="•"/>
            </a:pPr>
            <a:r>
              <a:rPr lang="en-US" sz="2559" dirty="0">
                <a:solidFill>
                  <a:schemeClr val="bg2"/>
                </a:solidFill>
                <a:latin typeface="Garet"/>
              </a:rPr>
              <a:t>Theoretical guarantees bridge the gap between empirical success and foundational understanding.</a:t>
            </a:r>
          </a:p>
          <a:p>
            <a:pPr algn="l">
              <a:lnSpc>
                <a:spcPts val="3582"/>
              </a:lnSpc>
            </a:pPr>
            <a:endParaRPr lang="en-US" sz="2559" dirty="0">
              <a:solidFill>
                <a:schemeClr val="bg2"/>
              </a:solidFill>
              <a:latin typeface="Garet"/>
            </a:endParaRPr>
          </a:p>
          <a:p>
            <a:pPr algn="l">
              <a:lnSpc>
                <a:spcPts val="3582"/>
              </a:lnSpc>
            </a:pPr>
            <a:r>
              <a:rPr lang="en-US" sz="2559" dirty="0">
                <a:solidFill>
                  <a:schemeClr val="bg2"/>
                </a:solidFill>
                <a:latin typeface="Garet Bold"/>
              </a:rPr>
              <a:t>Challenges</a:t>
            </a:r>
            <a:r>
              <a:rPr lang="en-US" sz="2559" dirty="0">
                <a:solidFill>
                  <a:schemeClr val="bg2"/>
                </a:solidFill>
                <a:latin typeface="Garet"/>
              </a:rPr>
              <a:t>:</a:t>
            </a:r>
          </a:p>
          <a:p>
            <a:pPr marL="552498" lvl="1" indent="-276249" algn="l">
              <a:lnSpc>
                <a:spcPts val="3582"/>
              </a:lnSpc>
              <a:buFont typeface="Arial"/>
              <a:buChar char="•"/>
            </a:pPr>
            <a:r>
              <a:rPr lang="en-US" sz="2559" dirty="0">
                <a:solidFill>
                  <a:schemeClr val="bg2"/>
                </a:solidFill>
                <a:latin typeface="Garet"/>
              </a:rPr>
              <a:t>Non-convexity of the expected total reward over the infinite-dimensional policy space.</a:t>
            </a:r>
          </a:p>
          <a:p>
            <a:pPr marL="552498" lvl="1" indent="-276249" algn="l">
              <a:lnSpc>
                <a:spcPts val="3582"/>
              </a:lnSpc>
              <a:buFont typeface="Arial"/>
              <a:buChar char="•"/>
            </a:pPr>
            <a:r>
              <a:rPr lang="en-US" sz="2559" dirty="0">
                <a:solidFill>
                  <a:schemeClr val="bg2"/>
                </a:solidFill>
                <a:latin typeface="Garet"/>
              </a:rPr>
              <a:t>Non-convexity due to neural network parametrization of policy and action-value functions.</a:t>
            </a:r>
          </a:p>
          <a:p>
            <a:pPr algn="l">
              <a:lnSpc>
                <a:spcPts val="3582"/>
              </a:lnSpc>
            </a:pPr>
            <a:endParaRPr lang="en-US" sz="2559" dirty="0">
              <a:solidFill>
                <a:schemeClr val="bg2"/>
              </a:solidFill>
              <a:latin typeface="Garet"/>
            </a:endParaRPr>
          </a:p>
        </p:txBody>
      </p:sp>
      <p:sp>
        <p:nvSpPr>
          <p:cNvPr id="7" name="TextBox 7"/>
          <p:cNvSpPr txBox="1"/>
          <p:nvPr/>
        </p:nvSpPr>
        <p:spPr>
          <a:xfrm>
            <a:off x="680046" y="600075"/>
            <a:ext cx="5474256" cy="771525"/>
          </a:xfrm>
          <a:prstGeom prst="rect">
            <a:avLst/>
          </a:prstGeom>
        </p:spPr>
        <p:txBody>
          <a:bodyPr lIns="0" tIns="0" rIns="0" bIns="0" rtlCol="0" anchor="t">
            <a:spAutoFit/>
          </a:bodyPr>
          <a:lstStyle/>
          <a:p>
            <a:pPr algn="ctr">
              <a:lnSpc>
                <a:spcPts val="6299"/>
              </a:lnSpc>
            </a:pPr>
            <a:r>
              <a:rPr lang="en-US" sz="4500" dirty="0">
                <a:solidFill>
                  <a:schemeClr val="bg2"/>
                </a:solidFill>
                <a:latin typeface="Yeseva One"/>
              </a:rPr>
              <a:t>Introduction</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406DB2-2718-E263-4125-67B91FEDD760}"/>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1572934" y="537527"/>
            <a:ext cx="8104465"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Mirror Map</a:t>
            </a:r>
          </a:p>
        </p:txBody>
      </p:sp>
      <p:grpSp>
        <p:nvGrpSpPr>
          <p:cNvPr id="4" name="Group 4"/>
          <p:cNvGrpSpPr/>
          <p:nvPr/>
        </p:nvGrpSpPr>
        <p:grpSpPr>
          <a:xfrm>
            <a:off x="759294" y="1412699"/>
            <a:ext cx="16308265" cy="8408507"/>
            <a:chOff x="-20455" y="-247494"/>
            <a:chExt cx="4295181" cy="2046053"/>
          </a:xfrm>
          <a:solidFill>
            <a:schemeClr val="tx2">
              <a:lumMod val="75000"/>
            </a:schemeClr>
          </a:solidFill>
        </p:grpSpPr>
        <p:sp>
          <p:nvSpPr>
            <p:cNvPr id="5" name="Freeform 5"/>
            <p:cNvSpPr/>
            <p:nvPr/>
          </p:nvSpPr>
          <p:spPr>
            <a:xfrm>
              <a:off x="0" y="0"/>
              <a:ext cx="4274726" cy="1798559"/>
            </a:xfrm>
            <a:custGeom>
              <a:avLst/>
              <a:gdLst/>
              <a:ahLst/>
              <a:cxnLst/>
              <a:rect l="l" t="t" r="r" b="b"/>
              <a:pathLst>
                <a:path w="4274726" h="1798559">
                  <a:moveTo>
                    <a:pt x="24327" y="0"/>
                  </a:moveTo>
                  <a:lnTo>
                    <a:pt x="4250399" y="0"/>
                  </a:lnTo>
                  <a:cubicBezTo>
                    <a:pt x="4263834" y="0"/>
                    <a:pt x="4274726" y="10891"/>
                    <a:pt x="4274726" y="24327"/>
                  </a:cubicBezTo>
                  <a:lnTo>
                    <a:pt x="4274726" y="1774232"/>
                  </a:lnTo>
                  <a:cubicBezTo>
                    <a:pt x="4274726" y="1787667"/>
                    <a:pt x="4263834" y="1798559"/>
                    <a:pt x="4250399" y="1798559"/>
                  </a:cubicBezTo>
                  <a:lnTo>
                    <a:pt x="24327" y="1798559"/>
                  </a:lnTo>
                  <a:cubicBezTo>
                    <a:pt x="10891" y="1798559"/>
                    <a:pt x="0" y="1787667"/>
                    <a:pt x="0" y="1774232"/>
                  </a:cubicBezTo>
                  <a:lnTo>
                    <a:pt x="0" y="24327"/>
                  </a:lnTo>
                  <a:cubicBezTo>
                    <a:pt x="0" y="10891"/>
                    <a:pt x="10891" y="0"/>
                    <a:pt x="24327" y="0"/>
                  </a:cubicBezTo>
                  <a:close/>
                </a:path>
              </a:pathLst>
            </a:custGeom>
            <a:grpFill/>
          </p:spPr>
        </p:sp>
        <p:sp>
          <p:nvSpPr>
            <p:cNvPr id="6" name="TextBox 6"/>
            <p:cNvSpPr txBox="1"/>
            <p:nvPr/>
          </p:nvSpPr>
          <p:spPr>
            <a:xfrm>
              <a:off x="-20455" y="-247494"/>
              <a:ext cx="4274726" cy="1836659"/>
            </a:xfrm>
            <a:prstGeom prst="rect">
              <a:avLst/>
            </a:prstGeom>
            <a:grpFill/>
          </p:spPr>
          <p:txBody>
            <a:bodyPr lIns="50800" tIns="50800" rIns="50800" bIns="50800" rtlCol="0" anchor="ctr"/>
            <a:lstStyle/>
            <a:p>
              <a:pPr algn="ctr">
                <a:lnSpc>
                  <a:spcPts val="2659"/>
                </a:lnSpc>
              </a:pPr>
              <a:endParaRPr dirty="0">
                <a:solidFill>
                  <a:schemeClr val="bg1"/>
                </a:solidFill>
              </a:endParaRPr>
            </a:p>
          </p:txBody>
        </p:sp>
      </p:grpSp>
      <p:sp>
        <p:nvSpPr>
          <p:cNvPr id="7" name="TextBox 7"/>
          <p:cNvSpPr txBox="1"/>
          <p:nvPr/>
        </p:nvSpPr>
        <p:spPr>
          <a:xfrm>
            <a:off x="1122963" y="2162444"/>
            <a:ext cx="15580929" cy="6463308"/>
          </a:xfrm>
          <a:prstGeom prst="rect">
            <a:avLst/>
          </a:prstGeom>
        </p:spPr>
        <p:txBody>
          <a:bodyPr wrap="square" lIns="0" tIns="0" rIns="0" bIns="0" rtlCol="0" anchor="t">
            <a:spAutoFit/>
          </a:bodyPr>
          <a:lstStyle/>
          <a:p>
            <a:r>
              <a:rPr lang="en-US" sz="2800" dirty="0">
                <a:solidFill>
                  <a:schemeClr val="bg1"/>
                </a:solidFill>
              </a:rPr>
              <a:t>Here's how the mirror map is used in the mirror descent algorithm:</a:t>
            </a:r>
          </a:p>
          <a:p>
            <a:endParaRPr lang="en-US" sz="2800" dirty="0">
              <a:solidFill>
                <a:schemeClr val="bg1"/>
              </a:solidFill>
            </a:endParaRPr>
          </a:p>
          <a:p>
            <a:pPr>
              <a:buFont typeface="+mj-lt"/>
              <a:buAutoNum type="arabicPeriod"/>
            </a:pPr>
            <a:r>
              <a:rPr lang="en-US" sz="2800" b="1" dirty="0">
                <a:solidFill>
                  <a:schemeClr val="bg1"/>
                </a:solidFill>
              </a:rPr>
              <a:t>Gradient Computation</a:t>
            </a:r>
            <a:r>
              <a:rPr lang="en-US" sz="2800" dirty="0">
                <a:solidFill>
                  <a:schemeClr val="bg1"/>
                </a:solidFill>
              </a:rPr>
              <a:t>: Compute the gradient of the loss function in the original parameter space.</a:t>
            </a:r>
          </a:p>
          <a:p>
            <a:pPr>
              <a:buFont typeface="+mj-lt"/>
              <a:buAutoNum type="arabicPeriod"/>
            </a:pPr>
            <a:endParaRPr lang="en-US" sz="2800" dirty="0">
              <a:solidFill>
                <a:schemeClr val="bg1"/>
              </a:solidFill>
            </a:endParaRPr>
          </a:p>
          <a:p>
            <a:pPr>
              <a:buFont typeface="+mj-lt"/>
              <a:buAutoNum type="arabicPeriod"/>
            </a:pPr>
            <a:r>
              <a:rPr lang="en-US" sz="2800" b="1" dirty="0">
                <a:solidFill>
                  <a:schemeClr val="bg1"/>
                </a:solidFill>
              </a:rPr>
              <a:t>Mapping to Dual Space</a:t>
            </a:r>
            <a:r>
              <a:rPr lang="en-US" sz="2800" dirty="0">
                <a:solidFill>
                  <a:schemeClr val="bg1"/>
                </a:solidFill>
              </a:rPr>
              <a:t>: Use the mirror map ψ to transform the current point in the parameter space to a point in the dual space. This is done using the gradient of ψ, denoted as</a:t>
            </a:r>
          </a:p>
          <a:p>
            <a:pPr>
              <a:buFont typeface="+mj-lt"/>
              <a:buAutoNum type="arabicPeriod"/>
            </a:pPr>
            <a:endParaRPr lang="en-US" sz="2800" dirty="0">
              <a:solidFill>
                <a:schemeClr val="bg1"/>
              </a:solidFill>
            </a:endParaRPr>
          </a:p>
          <a:p>
            <a:pPr>
              <a:buFont typeface="+mj-lt"/>
              <a:buAutoNum type="arabicPeriod"/>
            </a:pPr>
            <a:endParaRPr lang="en-US" sz="2800" dirty="0">
              <a:solidFill>
                <a:schemeClr val="bg1"/>
              </a:solidFill>
            </a:endParaRPr>
          </a:p>
          <a:p>
            <a:pPr>
              <a:buFont typeface="+mj-lt"/>
              <a:buAutoNum type="arabicPeriod"/>
            </a:pPr>
            <a:r>
              <a:rPr lang="en-US" sz="2800" b="1" dirty="0">
                <a:solidFill>
                  <a:schemeClr val="bg1"/>
                </a:solidFill>
              </a:rPr>
              <a:t>Update in Dual Space</a:t>
            </a:r>
            <a:r>
              <a:rPr lang="en-US" sz="2800" dirty="0">
                <a:solidFill>
                  <a:schemeClr val="bg1"/>
                </a:solidFill>
              </a:rPr>
              <a:t>: Perform the gradient descent step in the dual space. This involves updating the dual variables based on the computed gradient of the loss function.</a:t>
            </a:r>
          </a:p>
          <a:p>
            <a:pPr>
              <a:buFont typeface="+mj-lt"/>
              <a:buAutoNum type="arabicPeriod"/>
            </a:pPr>
            <a:endParaRPr lang="en-US" sz="2800" dirty="0">
              <a:solidFill>
                <a:schemeClr val="bg1"/>
              </a:solidFill>
            </a:endParaRPr>
          </a:p>
          <a:p>
            <a:pPr>
              <a:buFont typeface="+mj-lt"/>
              <a:buAutoNum type="arabicPeriod"/>
            </a:pPr>
            <a:endParaRPr lang="en-US" sz="2800" dirty="0">
              <a:solidFill>
                <a:schemeClr val="bg1"/>
              </a:solidFill>
            </a:endParaRPr>
          </a:p>
          <a:p>
            <a:pPr>
              <a:buFont typeface="+mj-lt"/>
              <a:buAutoNum type="arabicPeriod"/>
            </a:pPr>
            <a:r>
              <a:rPr lang="en-US" sz="2800" b="1" dirty="0">
                <a:solidFill>
                  <a:schemeClr val="bg1"/>
                </a:solidFill>
              </a:rPr>
              <a:t>Mapping Back to Primal Space</a:t>
            </a:r>
            <a:r>
              <a:rPr lang="en-US" sz="2800" dirty="0">
                <a:solidFill>
                  <a:schemeClr val="bg1"/>
                </a:solidFill>
              </a:rPr>
              <a:t>: Use the inverse of the gradient of ψ to map the updated point in the dual space back to the original parameter space.</a:t>
            </a:r>
          </a:p>
          <a:p>
            <a:pPr>
              <a:buFont typeface="+mj-lt"/>
              <a:buAutoNum type="arabicPeriod"/>
            </a:pPr>
            <a:endParaRPr lang="en-US" sz="2800" dirty="0">
              <a:solidFill>
                <a:schemeClr val="bg1"/>
              </a:solidFill>
            </a:endParaRPr>
          </a:p>
        </p:txBody>
      </p:sp>
      <p:pic>
        <p:nvPicPr>
          <p:cNvPr id="9" name="Picture 8">
            <a:extLst>
              <a:ext uri="{FF2B5EF4-FFF2-40B4-BE49-F238E27FC236}">
                <a16:creationId xmlns:a16="http://schemas.microsoft.com/office/drawing/2014/main" id="{59235CFD-FB7E-186D-9234-07253FC8824F}"/>
              </a:ext>
            </a:extLst>
          </p:cNvPr>
          <p:cNvPicPr>
            <a:picLocks noChangeAspect="1"/>
          </p:cNvPicPr>
          <p:nvPr/>
        </p:nvPicPr>
        <p:blipFill>
          <a:blip r:embed="rId3"/>
          <a:stretch>
            <a:fillRect/>
          </a:stretch>
        </p:blipFill>
        <p:spPr>
          <a:xfrm>
            <a:off x="7239000" y="4834883"/>
            <a:ext cx="2571807" cy="617234"/>
          </a:xfrm>
          <a:prstGeom prst="rect">
            <a:avLst/>
          </a:prstGeom>
        </p:spPr>
      </p:pic>
      <p:pic>
        <p:nvPicPr>
          <p:cNvPr id="11" name="Picture 10">
            <a:extLst>
              <a:ext uri="{FF2B5EF4-FFF2-40B4-BE49-F238E27FC236}">
                <a16:creationId xmlns:a16="http://schemas.microsoft.com/office/drawing/2014/main" id="{0D24C318-AAE9-A5BA-044C-98EE46C75BEF}"/>
              </a:ext>
            </a:extLst>
          </p:cNvPr>
          <p:cNvPicPr>
            <a:picLocks noChangeAspect="1"/>
          </p:cNvPicPr>
          <p:nvPr/>
        </p:nvPicPr>
        <p:blipFill>
          <a:blip r:embed="rId4"/>
          <a:stretch>
            <a:fillRect/>
          </a:stretch>
        </p:blipFill>
        <p:spPr>
          <a:xfrm>
            <a:off x="7148430" y="6469224"/>
            <a:ext cx="2752863" cy="617234"/>
          </a:xfrm>
          <a:prstGeom prst="rect">
            <a:avLst/>
          </a:prstGeom>
        </p:spPr>
      </p:pic>
      <p:pic>
        <p:nvPicPr>
          <p:cNvPr id="13" name="Picture 12">
            <a:extLst>
              <a:ext uri="{FF2B5EF4-FFF2-40B4-BE49-F238E27FC236}">
                <a16:creationId xmlns:a16="http://schemas.microsoft.com/office/drawing/2014/main" id="{16C481DE-D6FE-1027-9710-5D8E29A8732B}"/>
              </a:ext>
            </a:extLst>
          </p:cNvPr>
          <p:cNvPicPr>
            <a:picLocks noChangeAspect="1"/>
          </p:cNvPicPr>
          <p:nvPr/>
        </p:nvPicPr>
        <p:blipFill>
          <a:blip r:embed="rId5"/>
          <a:stretch>
            <a:fillRect/>
          </a:stretch>
        </p:blipFill>
        <p:spPr>
          <a:xfrm>
            <a:off x="7080731" y="8247542"/>
            <a:ext cx="2730076" cy="617234"/>
          </a:xfrm>
          <a:prstGeom prst="rect">
            <a:avLst/>
          </a:prstGeom>
        </p:spPr>
      </p:pic>
    </p:spTree>
    <p:extLst>
      <p:ext uri="{BB962C8B-B14F-4D97-AF65-F5344CB8AC3E}">
        <p14:creationId xmlns:p14="http://schemas.microsoft.com/office/powerpoint/2010/main" val="313573293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406DB2-2718-E263-4125-67B91FEDD760}"/>
              </a:ext>
            </a:extLst>
          </p:cNvPr>
          <p:cNvPicPr>
            <a:picLocks noChangeAspect="1"/>
          </p:cNvPicPr>
          <p:nvPr/>
        </p:nvPicPr>
        <p:blipFill rotWithShape="1">
          <a:blip r:embed="rId3"/>
          <a:srcRect r="3003"/>
          <a:stretch/>
        </p:blipFill>
        <p:spPr>
          <a:xfrm>
            <a:off x="-101359" y="7619"/>
            <a:ext cx="18389359" cy="10279381"/>
          </a:xfrm>
          <a:prstGeom prst="rect">
            <a:avLst/>
          </a:prstGeom>
        </p:spPr>
      </p:pic>
      <p:sp>
        <p:nvSpPr>
          <p:cNvPr id="3" name="TextBox 3"/>
          <p:cNvSpPr txBox="1"/>
          <p:nvPr/>
        </p:nvSpPr>
        <p:spPr>
          <a:xfrm>
            <a:off x="342900" y="537527"/>
            <a:ext cx="176022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Comparison between SGD and Mirror Descent</a:t>
            </a:r>
          </a:p>
        </p:txBody>
      </p:sp>
      <p:pic>
        <p:nvPicPr>
          <p:cNvPr id="9" name="Picture 8">
            <a:extLst>
              <a:ext uri="{FF2B5EF4-FFF2-40B4-BE49-F238E27FC236}">
                <a16:creationId xmlns:a16="http://schemas.microsoft.com/office/drawing/2014/main" id="{4D5D7524-618F-F2E7-28D1-809D7F36E32A}"/>
              </a:ext>
            </a:extLst>
          </p:cNvPr>
          <p:cNvPicPr>
            <a:picLocks noChangeAspect="1"/>
          </p:cNvPicPr>
          <p:nvPr/>
        </p:nvPicPr>
        <p:blipFill rotWithShape="1">
          <a:blip r:embed="rId4"/>
          <a:srcRect r="147" b="1598"/>
          <a:stretch/>
        </p:blipFill>
        <p:spPr>
          <a:xfrm>
            <a:off x="3387073" y="1473681"/>
            <a:ext cx="11395727" cy="8394219"/>
          </a:xfrm>
          <a:prstGeom prst="rect">
            <a:avLst/>
          </a:prstGeom>
        </p:spPr>
      </p:pic>
    </p:spTree>
    <p:extLst>
      <p:ext uri="{BB962C8B-B14F-4D97-AF65-F5344CB8AC3E}">
        <p14:creationId xmlns:p14="http://schemas.microsoft.com/office/powerpoint/2010/main" val="186486513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406DB2-2718-E263-4125-67B91FEDD760}"/>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1572934" y="537527"/>
            <a:ext cx="15648266"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Why SGD but not Mirror Descent in Policy </a:t>
            </a:r>
            <a:r>
              <a:rPr lang="en-IN" sz="5199" dirty="0">
                <a:solidFill>
                  <a:schemeClr val="bg1"/>
                </a:solidFill>
                <a:latin typeface="Yasmin"/>
              </a:rPr>
              <a:t>Training</a:t>
            </a:r>
            <a:endParaRPr lang="en-US" sz="5199" dirty="0">
              <a:solidFill>
                <a:schemeClr val="bg1"/>
              </a:solidFill>
              <a:latin typeface="Yasmin"/>
            </a:endParaRPr>
          </a:p>
        </p:txBody>
      </p:sp>
      <p:grpSp>
        <p:nvGrpSpPr>
          <p:cNvPr id="4" name="Group 4"/>
          <p:cNvGrpSpPr/>
          <p:nvPr/>
        </p:nvGrpSpPr>
        <p:grpSpPr>
          <a:xfrm>
            <a:off x="685800" y="1257300"/>
            <a:ext cx="16420593" cy="8610600"/>
            <a:chOff x="0" y="0"/>
            <a:chExt cx="4274726" cy="1798559"/>
          </a:xfrm>
          <a:solidFill>
            <a:schemeClr val="tx2">
              <a:lumMod val="75000"/>
            </a:schemeClr>
          </a:solidFill>
        </p:grpSpPr>
        <p:sp>
          <p:nvSpPr>
            <p:cNvPr id="5" name="Freeform 5"/>
            <p:cNvSpPr/>
            <p:nvPr/>
          </p:nvSpPr>
          <p:spPr>
            <a:xfrm>
              <a:off x="0" y="0"/>
              <a:ext cx="4274726" cy="1798559"/>
            </a:xfrm>
            <a:custGeom>
              <a:avLst/>
              <a:gdLst/>
              <a:ahLst/>
              <a:cxnLst/>
              <a:rect l="l" t="t" r="r" b="b"/>
              <a:pathLst>
                <a:path w="4274726" h="1798559">
                  <a:moveTo>
                    <a:pt x="24327" y="0"/>
                  </a:moveTo>
                  <a:lnTo>
                    <a:pt x="4250399" y="0"/>
                  </a:lnTo>
                  <a:cubicBezTo>
                    <a:pt x="4263834" y="0"/>
                    <a:pt x="4274726" y="10891"/>
                    <a:pt x="4274726" y="24327"/>
                  </a:cubicBezTo>
                  <a:lnTo>
                    <a:pt x="4274726" y="1774232"/>
                  </a:lnTo>
                  <a:cubicBezTo>
                    <a:pt x="4274726" y="1787667"/>
                    <a:pt x="4263834" y="1798559"/>
                    <a:pt x="4250399" y="1798559"/>
                  </a:cubicBezTo>
                  <a:lnTo>
                    <a:pt x="24327" y="1798559"/>
                  </a:lnTo>
                  <a:cubicBezTo>
                    <a:pt x="10891" y="1798559"/>
                    <a:pt x="0" y="1787667"/>
                    <a:pt x="0" y="1774232"/>
                  </a:cubicBezTo>
                  <a:lnTo>
                    <a:pt x="0" y="24327"/>
                  </a:lnTo>
                  <a:cubicBezTo>
                    <a:pt x="0" y="10891"/>
                    <a:pt x="10891" y="0"/>
                    <a:pt x="24327" y="0"/>
                  </a:cubicBezTo>
                  <a:close/>
                </a:path>
              </a:pathLst>
            </a:custGeom>
            <a:grpFill/>
          </p:spPr>
        </p:sp>
        <p:sp>
          <p:nvSpPr>
            <p:cNvPr id="6" name="TextBox 6"/>
            <p:cNvSpPr txBox="1"/>
            <p:nvPr/>
          </p:nvSpPr>
          <p:spPr>
            <a:xfrm>
              <a:off x="70114" y="53423"/>
              <a:ext cx="4113404" cy="1720399"/>
            </a:xfrm>
            <a:prstGeom prst="rect">
              <a:avLst/>
            </a:prstGeom>
            <a:grpFill/>
          </p:spPr>
          <p:txBody>
            <a:bodyPr lIns="50800" tIns="50800" rIns="50800" bIns="50800" rtlCol="0" anchor="ctr"/>
            <a:lstStyle/>
            <a:p>
              <a:pPr marL="285750" indent="-285750" algn="l" fontAlgn="base">
                <a:buFont typeface="Arial" panose="020B0604020202020204" pitchFamily="34" charset="0"/>
                <a:buChar char="•"/>
              </a:pPr>
              <a:r>
                <a:rPr lang="en-US" sz="2300" b="1" i="0" dirty="0">
                  <a:solidFill>
                    <a:schemeClr val="bg1"/>
                  </a:solidFill>
                  <a:effectLst/>
                  <a:latin typeface="Garet" panose="020B0604020202020204" charset="0"/>
                </a:rPr>
                <a:t>Theoretical vs. Practical Implementation</a:t>
              </a:r>
              <a:r>
                <a:rPr lang="en-US" sz="2300" b="0" i="0" dirty="0">
                  <a:solidFill>
                    <a:schemeClr val="bg1"/>
                  </a:solidFill>
                  <a:effectLst/>
                  <a:latin typeface="Garet" panose="020B0604020202020204" charset="0"/>
                </a:rPr>
                <a:t>: Mirror descent is used in the theoretical analysis to understand the convergence properties of the policy updates in the infinite-dimensional policy space. In practice, however, we work with finite-dimensional parameter spaces, and SGD is a well-established method for optimizing these parameters.</a:t>
              </a:r>
            </a:p>
            <a:p>
              <a:pPr algn="l" fontAlgn="base"/>
              <a:endParaRPr lang="en-US" sz="2300" b="0" i="0" dirty="0">
                <a:solidFill>
                  <a:schemeClr val="bg1"/>
                </a:solidFill>
                <a:effectLst/>
                <a:latin typeface="Garet" panose="020B0604020202020204" charset="0"/>
              </a:endParaRPr>
            </a:p>
            <a:p>
              <a:pPr marL="285750" indent="-285750" algn="l" fontAlgn="base">
                <a:buFont typeface="Arial" panose="020B0604020202020204" pitchFamily="34" charset="0"/>
                <a:buChar char="•"/>
              </a:pPr>
              <a:endParaRPr lang="en-US" sz="2300" b="0" i="0" dirty="0">
                <a:solidFill>
                  <a:schemeClr val="bg1"/>
                </a:solidFill>
                <a:effectLst/>
                <a:latin typeface="Garet" panose="020B0604020202020204" charset="0"/>
              </a:endParaRPr>
            </a:p>
            <a:p>
              <a:pPr marL="285750" indent="-285750" algn="l" fontAlgn="base">
                <a:buFont typeface="Arial" panose="020B0604020202020204" pitchFamily="34" charset="0"/>
                <a:buChar char="•"/>
              </a:pPr>
              <a:r>
                <a:rPr lang="en-US" sz="2300" b="1" i="0" dirty="0">
                  <a:solidFill>
                    <a:schemeClr val="bg1"/>
                  </a:solidFill>
                  <a:effectLst/>
                  <a:latin typeface="Garet" panose="020B0604020202020204" charset="0"/>
                </a:rPr>
                <a:t>Computational Efficiency</a:t>
              </a:r>
              <a:r>
                <a:rPr lang="en-US" sz="2300" b="0" i="0" dirty="0">
                  <a:solidFill>
                    <a:schemeClr val="bg1"/>
                  </a:solidFill>
                  <a:effectLst/>
                  <a:latin typeface="Garet" panose="020B0604020202020204" charset="0"/>
                </a:rPr>
                <a:t>: SGD is a highly efficient method for training neural networks, especially when dealing with large datasets or complex models. It allows for online or mini-batch updates, which are crucial for scaling up to the size of problems typically encountered in deep reinforcement learning.</a:t>
              </a:r>
            </a:p>
            <a:p>
              <a:pPr algn="l" fontAlgn="base"/>
              <a:endParaRPr lang="en-US" sz="2300" b="0" i="0" dirty="0">
                <a:solidFill>
                  <a:schemeClr val="bg1"/>
                </a:solidFill>
                <a:effectLst/>
                <a:latin typeface="Garet" panose="020B0604020202020204" charset="0"/>
              </a:endParaRPr>
            </a:p>
            <a:p>
              <a:pPr marL="285750" indent="-285750" algn="l" fontAlgn="base">
                <a:buFont typeface="Arial" panose="020B0604020202020204" pitchFamily="34" charset="0"/>
                <a:buChar char="•"/>
              </a:pPr>
              <a:r>
                <a:rPr lang="en-US" sz="2300" b="1" i="0" dirty="0">
                  <a:solidFill>
                    <a:schemeClr val="bg1"/>
                  </a:solidFill>
                  <a:effectLst/>
                  <a:latin typeface="Garet" panose="020B0604020202020204" charset="0"/>
                </a:rPr>
                <a:t>Practicality and Convenience</a:t>
              </a:r>
              <a:r>
                <a:rPr lang="en-US" sz="2300" b="0" i="0" dirty="0">
                  <a:solidFill>
                    <a:schemeClr val="bg1"/>
                  </a:solidFill>
                  <a:effectLst/>
                  <a:latin typeface="Garet" panose="020B0604020202020204" charset="0"/>
                </a:rPr>
                <a:t>: SGD is widely supported by deep learning frameworks and has been extensively studied in the context of neural network training. It is well-understood and has a vast array of tools and techniques for tuning and improving its performance.</a:t>
              </a:r>
            </a:p>
            <a:p>
              <a:pPr algn="l" fontAlgn="base"/>
              <a:endParaRPr lang="en-US" sz="2300" b="0" i="0" dirty="0">
                <a:solidFill>
                  <a:schemeClr val="bg1"/>
                </a:solidFill>
                <a:effectLst/>
                <a:latin typeface="Garet" panose="020B0604020202020204" charset="0"/>
              </a:endParaRPr>
            </a:p>
            <a:p>
              <a:pPr marL="285750" indent="-285750" algn="l" fontAlgn="base">
                <a:buFont typeface="Arial" panose="020B0604020202020204" pitchFamily="34" charset="0"/>
                <a:buChar char="•"/>
              </a:pPr>
              <a:r>
                <a:rPr lang="en-US" sz="2300" b="1" i="0" dirty="0">
                  <a:solidFill>
                    <a:schemeClr val="bg1"/>
                  </a:solidFill>
                  <a:effectLst/>
                  <a:latin typeface="Garet" panose="020B0604020202020204" charset="0"/>
                </a:rPr>
                <a:t>Mirror Descent as a Theoretical Tool</a:t>
              </a:r>
              <a:r>
                <a:rPr lang="en-US" sz="2300" b="0" i="0" dirty="0">
                  <a:solidFill>
                    <a:schemeClr val="bg1"/>
                  </a:solidFill>
                  <a:effectLst/>
                  <a:latin typeface="Garet" panose="020B0604020202020204" charset="0"/>
                </a:rPr>
                <a:t>: The document uses mirror descent as a theoretical tool to analyze the convergence of the policy updates. It helps to establish the global convergence of the algorithm under certain conditions, but it is not directly used as an optimization algorithm in the implementation of Neural PPO.</a:t>
              </a:r>
            </a:p>
            <a:p>
              <a:pPr marL="285750" indent="-285750" algn="l" fontAlgn="base">
                <a:buFont typeface="Arial" panose="020B0604020202020204" pitchFamily="34" charset="0"/>
                <a:buChar char="•"/>
              </a:pPr>
              <a:endParaRPr lang="en-US" sz="2300" b="0" i="0" dirty="0">
                <a:solidFill>
                  <a:schemeClr val="bg1"/>
                </a:solidFill>
                <a:effectLst/>
                <a:latin typeface="Garet" panose="020B0604020202020204" charset="0"/>
              </a:endParaRPr>
            </a:p>
            <a:p>
              <a:pPr marL="285750" indent="-285750" algn="l" fontAlgn="base">
                <a:buFont typeface="Arial" panose="020B0604020202020204" pitchFamily="34" charset="0"/>
                <a:buChar char="•"/>
              </a:pPr>
              <a:r>
                <a:rPr lang="en-US" sz="2300" b="0" i="0" dirty="0">
                  <a:solidFill>
                    <a:srgbClr val="000000"/>
                  </a:solidFill>
                  <a:effectLst/>
                  <a:highlight>
                    <a:srgbClr val="FFFFFF"/>
                  </a:highlight>
                  <a:latin typeface="Poppins" panose="00000500000000000000" pitchFamily="2" charset="0"/>
                </a:rPr>
                <a:t>SGD remains the method of choice for practical policy training due to its efficiency, scalability, and widespread support in deep learning frameworks.</a:t>
              </a:r>
              <a:endParaRPr sz="2300" dirty="0">
                <a:solidFill>
                  <a:schemeClr val="bg1"/>
                </a:solidFill>
                <a:latin typeface="Garet" panose="020B0604020202020204" charset="0"/>
              </a:endParaRPr>
            </a:p>
          </p:txBody>
        </p:sp>
      </p:grpSp>
      <p:sp>
        <p:nvSpPr>
          <p:cNvPr id="7" name="TextBox 7"/>
          <p:cNvSpPr txBox="1"/>
          <p:nvPr/>
        </p:nvSpPr>
        <p:spPr>
          <a:xfrm>
            <a:off x="1259271" y="2775129"/>
            <a:ext cx="15580929" cy="482824"/>
          </a:xfrm>
          <a:prstGeom prst="rect">
            <a:avLst/>
          </a:prstGeom>
        </p:spPr>
        <p:txBody>
          <a:bodyPr wrap="square" lIns="0" tIns="0" rIns="0" bIns="0" rtlCol="0" anchor="t">
            <a:spAutoFit/>
          </a:bodyPr>
          <a:lstStyle/>
          <a:p>
            <a:pPr algn="l">
              <a:lnSpc>
                <a:spcPts val="3919"/>
              </a:lnSpc>
            </a:pPr>
            <a:endParaRPr lang="en-US" sz="2799" dirty="0">
              <a:solidFill>
                <a:schemeClr val="bg1"/>
              </a:solidFill>
              <a:latin typeface="Garet"/>
            </a:endParaRPr>
          </a:p>
        </p:txBody>
      </p:sp>
    </p:spTree>
    <p:extLst>
      <p:ext uri="{BB962C8B-B14F-4D97-AF65-F5344CB8AC3E}">
        <p14:creationId xmlns:p14="http://schemas.microsoft.com/office/powerpoint/2010/main" val="122891490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406DB2-2718-E263-4125-67B91FEDD760}"/>
              </a:ext>
            </a:extLst>
          </p:cNvPr>
          <p:cNvPicPr>
            <a:picLocks noChangeAspect="1"/>
          </p:cNvPicPr>
          <p:nvPr/>
        </p:nvPicPr>
        <p:blipFill rotWithShape="1">
          <a:blip r:embed="rId3"/>
          <a:srcRect r="3003"/>
          <a:stretch/>
        </p:blipFill>
        <p:spPr>
          <a:xfrm>
            <a:off x="-50680" y="7619"/>
            <a:ext cx="18389359" cy="10279381"/>
          </a:xfrm>
          <a:prstGeom prst="rect">
            <a:avLst/>
          </a:prstGeom>
        </p:spPr>
      </p:pic>
      <p:sp>
        <p:nvSpPr>
          <p:cNvPr id="3" name="TextBox 3"/>
          <p:cNvSpPr txBox="1"/>
          <p:nvPr/>
        </p:nvSpPr>
        <p:spPr>
          <a:xfrm>
            <a:off x="1371345" y="433003"/>
            <a:ext cx="15049501" cy="1883639"/>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Why SGD is not used but Mirror Descent in Convergence Analysis</a:t>
            </a:r>
          </a:p>
        </p:txBody>
      </p:sp>
      <p:grpSp>
        <p:nvGrpSpPr>
          <p:cNvPr id="4" name="Group 4"/>
          <p:cNvGrpSpPr/>
          <p:nvPr/>
        </p:nvGrpSpPr>
        <p:grpSpPr>
          <a:xfrm>
            <a:off x="685800" y="2400300"/>
            <a:ext cx="16420593" cy="7467600"/>
            <a:chOff x="0" y="0"/>
            <a:chExt cx="4274726" cy="1798559"/>
          </a:xfrm>
          <a:solidFill>
            <a:schemeClr val="tx2">
              <a:lumMod val="75000"/>
            </a:schemeClr>
          </a:solidFill>
        </p:grpSpPr>
        <p:sp>
          <p:nvSpPr>
            <p:cNvPr id="5" name="Freeform 5"/>
            <p:cNvSpPr/>
            <p:nvPr/>
          </p:nvSpPr>
          <p:spPr>
            <a:xfrm>
              <a:off x="0" y="0"/>
              <a:ext cx="4274726" cy="1798559"/>
            </a:xfrm>
            <a:custGeom>
              <a:avLst/>
              <a:gdLst/>
              <a:ahLst/>
              <a:cxnLst/>
              <a:rect l="l" t="t" r="r" b="b"/>
              <a:pathLst>
                <a:path w="4274726" h="1798559">
                  <a:moveTo>
                    <a:pt x="24327" y="0"/>
                  </a:moveTo>
                  <a:lnTo>
                    <a:pt x="4250399" y="0"/>
                  </a:lnTo>
                  <a:cubicBezTo>
                    <a:pt x="4263834" y="0"/>
                    <a:pt x="4274726" y="10891"/>
                    <a:pt x="4274726" y="24327"/>
                  </a:cubicBezTo>
                  <a:lnTo>
                    <a:pt x="4274726" y="1774232"/>
                  </a:lnTo>
                  <a:cubicBezTo>
                    <a:pt x="4274726" y="1787667"/>
                    <a:pt x="4263834" y="1798559"/>
                    <a:pt x="4250399" y="1798559"/>
                  </a:cubicBezTo>
                  <a:lnTo>
                    <a:pt x="24327" y="1798559"/>
                  </a:lnTo>
                  <a:cubicBezTo>
                    <a:pt x="10891" y="1798559"/>
                    <a:pt x="0" y="1787667"/>
                    <a:pt x="0" y="1774232"/>
                  </a:cubicBezTo>
                  <a:lnTo>
                    <a:pt x="0" y="24327"/>
                  </a:lnTo>
                  <a:cubicBezTo>
                    <a:pt x="0" y="10891"/>
                    <a:pt x="10891" y="0"/>
                    <a:pt x="24327" y="0"/>
                  </a:cubicBezTo>
                  <a:close/>
                </a:path>
              </a:pathLst>
            </a:custGeom>
            <a:grpFill/>
          </p:spPr>
        </p:sp>
        <p:sp>
          <p:nvSpPr>
            <p:cNvPr id="6" name="TextBox 6"/>
            <p:cNvSpPr txBox="1"/>
            <p:nvPr/>
          </p:nvSpPr>
          <p:spPr>
            <a:xfrm>
              <a:off x="70114" y="53423"/>
              <a:ext cx="4113404" cy="1720399"/>
            </a:xfrm>
            <a:prstGeom prst="rect">
              <a:avLst/>
            </a:prstGeom>
            <a:grpFill/>
          </p:spPr>
          <p:txBody>
            <a:bodyPr lIns="50800" tIns="50800" rIns="50800" bIns="50800" rtlCol="0" anchor="ctr"/>
            <a:lstStyle/>
            <a:p>
              <a:pPr>
                <a:buFont typeface="+mj-lt"/>
                <a:buAutoNum type="arabicPeriod"/>
              </a:pPr>
              <a:r>
                <a:rPr lang="en-US" sz="2400" b="1" dirty="0">
                  <a:solidFill>
                    <a:schemeClr val="bg1"/>
                  </a:solidFill>
                  <a:latin typeface="Garet" panose="020B0604020202020204" charset="0"/>
                </a:rPr>
                <a:t>Theoretical Framework</a:t>
              </a:r>
              <a:r>
                <a:rPr lang="en-US" sz="2400" dirty="0">
                  <a:solidFill>
                    <a:schemeClr val="bg1"/>
                  </a:solidFill>
                  <a:latin typeface="Garet" panose="020B0604020202020204" charset="0"/>
                </a:rPr>
                <a:t>: Mirror descent is better suited for analyzing convergence in infinite-dimensional spaces, providing a more general understanding of the algorithm's behavior.</a:t>
              </a:r>
            </a:p>
            <a:p>
              <a:pPr>
                <a:buFont typeface="+mj-lt"/>
                <a:buAutoNum type="arabicPeriod"/>
              </a:pPr>
              <a:endParaRPr lang="en-US" sz="2400" dirty="0">
                <a:solidFill>
                  <a:schemeClr val="bg1"/>
                </a:solidFill>
                <a:latin typeface="Garet" panose="020B0604020202020204" charset="0"/>
              </a:endParaRPr>
            </a:p>
            <a:p>
              <a:pPr>
                <a:buFont typeface="+mj-lt"/>
                <a:buAutoNum type="arabicPeriod"/>
              </a:pPr>
              <a:r>
                <a:rPr lang="en-US" sz="2400" b="1" dirty="0">
                  <a:solidFill>
                    <a:schemeClr val="bg1"/>
                  </a:solidFill>
                  <a:latin typeface="Garet" panose="020B0604020202020204" charset="0"/>
                </a:rPr>
                <a:t>Handling Nonconvexity</a:t>
              </a:r>
              <a:r>
                <a:rPr lang="en-US" sz="2400" dirty="0">
                  <a:solidFill>
                    <a:schemeClr val="bg1"/>
                  </a:solidFill>
                  <a:latin typeface="Garet" panose="020B0604020202020204" charset="0"/>
                </a:rPr>
                <a:t>: Mirror descent effectively addresses nonconvex objectives, which is crucial for policy optimization with neural networks.</a:t>
              </a:r>
            </a:p>
            <a:p>
              <a:pPr>
                <a:buFont typeface="+mj-lt"/>
                <a:buAutoNum type="arabicPeriod"/>
              </a:pPr>
              <a:endParaRPr lang="en-US" sz="2400" dirty="0">
                <a:solidFill>
                  <a:schemeClr val="bg1"/>
                </a:solidFill>
                <a:latin typeface="Garet" panose="020B0604020202020204" charset="0"/>
              </a:endParaRPr>
            </a:p>
            <a:p>
              <a:pPr>
                <a:buFont typeface="+mj-lt"/>
                <a:buAutoNum type="arabicPeriod"/>
              </a:pPr>
              <a:r>
                <a:rPr lang="en-US" sz="2400" b="1" dirty="0">
                  <a:solidFill>
                    <a:schemeClr val="bg1"/>
                  </a:solidFill>
                  <a:latin typeface="Garet" panose="020B0604020202020204" charset="0"/>
                </a:rPr>
                <a:t>Primal-Dual Perspective</a:t>
              </a:r>
              <a:r>
                <a:rPr lang="en-US" sz="2400" dirty="0">
                  <a:solidFill>
                    <a:schemeClr val="bg1"/>
                  </a:solidFill>
                  <a:latin typeface="Garet" panose="020B0604020202020204" charset="0"/>
                </a:rPr>
                <a:t>: It offers a primal-dual perspective, useful for analyzing policy evaluation and improvement errors.</a:t>
              </a:r>
            </a:p>
            <a:p>
              <a:pPr>
                <a:buFont typeface="+mj-lt"/>
                <a:buAutoNum type="arabicPeriod"/>
              </a:pPr>
              <a:endParaRPr lang="en-US" sz="2400" dirty="0">
                <a:solidFill>
                  <a:schemeClr val="bg1"/>
                </a:solidFill>
                <a:latin typeface="Garet" panose="020B0604020202020204" charset="0"/>
              </a:endParaRPr>
            </a:p>
            <a:p>
              <a:pPr>
                <a:buFont typeface="+mj-lt"/>
                <a:buAutoNum type="arabicPeriod"/>
              </a:pPr>
              <a:r>
                <a:rPr lang="en-US" sz="2400" b="1" dirty="0">
                  <a:solidFill>
                    <a:schemeClr val="bg1"/>
                  </a:solidFill>
                  <a:latin typeface="Garet" panose="020B0604020202020204" charset="0"/>
                </a:rPr>
                <a:t>Global Convergence</a:t>
              </a:r>
              <a:r>
                <a:rPr lang="en-US" sz="2400" dirty="0">
                  <a:solidFill>
                    <a:schemeClr val="bg1"/>
                  </a:solidFill>
                  <a:latin typeface="Garet" panose="020B0604020202020204" charset="0"/>
                </a:rPr>
                <a:t>: Mirror descent helps establish global convergence towards the optimal policy under one-point monotonicity.</a:t>
              </a:r>
            </a:p>
            <a:p>
              <a:pPr>
                <a:buFont typeface="+mj-lt"/>
                <a:buAutoNum type="arabicPeriod"/>
              </a:pPr>
              <a:endParaRPr lang="en-US" sz="2400" dirty="0">
                <a:solidFill>
                  <a:schemeClr val="bg1"/>
                </a:solidFill>
                <a:latin typeface="Garet" panose="020B0604020202020204" charset="0"/>
              </a:endParaRPr>
            </a:p>
            <a:p>
              <a:pPr>
                <a:buFont typeface="+mj-lt"/>
                <a:buAutoNum type="arabicPeriod"/>
              </a:pPr>
              <a:r>
                <a:rPr lang="en-US" sz="2400" b="1" dirty="0">
                  <a:solidFill>
                    <a:schemeClr val="bg1"/>
                  </a:solidFill>
                  <a:latin typeface="Garet" panose="020B0604020202020204" charset="0"/>
                </a:rPr>
                <a:t>Error Characterization</a:t>
              </a:r>
              <a:r>
                <a:rPr lang="en-US" sz="2400" dirty="0">
                  <a:solidFill>
                    <a:schemeClr val="bg1"/>
                  </a:solidFill>
                  <a:latin typeface="Garet" panose="020B0604020202020204" charset="0"/>
                </a:rPr>
                <a:t>: It aids in characterizing primal and dual errors from neural network approximations.</a:t>
              </a:r>
            </a:p>
            <a:p>
              <a:pPr>
                <a:buFont typeface="+mj-lt"/>
                <a:buAutoNum type="arabicPeriod"/>
              </a:pPr>
              <a:endParaRPr lang="en-US" sz="2400" dirty="0">
                <a:solidFill>
                  <a:schemeClr val="bg1"/>
                </a:solidFill>
                <a:latin typeface="Garet" panose="020B0604020202020204" charset="0"/>
              </a:endParaRPr>
            </a:p>
            <a:p>
              <a:r>
                <a:rPr lang="en-US" sz="2400" dirty="0">
                  <a:solidFill>
                    <a:schemeClr val="bg1"/>
                  </a:solidFill>
                  <a:latin typeface="Garet" panose="020B0604020202020204" charset="0"/>
                </a:rPr>
                <a:t>In contrast, SGD is practical for finite-dimensional spaces and is used in the actual implementation of Neural PPO, but not for theoretical analysis.</a:t>
              </a:r>
            </a:p>
            <a:p>
              <a:pPr marL="285750" indent="-285750" algn="l" fontAlgn="base">
                <a:buFont typeface="Arial" panose="020B0604020202020204" pitchFamily="34" charset="0"/>
                <a:buChar char="•"/>
              </a:pPr>
              <a:endParaRPr lang="en-IN" sz="2300" dirty="0">
                <a:solidFill>
                  <a:schemeClr val="bg1"/>
                </a:solidFill>
                <a:latin typeface="Garet" panose="020B0604020202020204" charset="0"/>
              </a:endParaRPr>
            </a:p>
          </p:txBody>
        </p:sp>
      </p:grpSp>
      <p:sp>
        <p:nvSpPr>
          <p:cNvPr id="7" name="TextBox 7"/>
          <p:cNvSpPr txBox="1"/>
          <p:nvPr/>
        </p:nvSpPr>
        <p:spPr>
          <a:xfrm>
            <a:off x="1259271" y="2775129"/>
            <a:ext cx="15580929" cy="482824"/>
          </a:xfrm>
          <a:prstGeom prst="rect">
            <a:avLst/>
          </a:prstGeom>
        </p:spPr>
        <p:txBody>
          <a:bodyPr wrap="square" lIns="0" tIns="0" rIns="0" bIns="0" rtlCol="0" anchor="t">
            <a:spAutoFit/>
          </a:bodyPr>
          <a:lstStyle/>
          <a:p>
            <a:pPr algn="l">
              <a:lnSpc>
                <a:spcPts val="3919"/>
              </a:lnSpc>
            </a:pPr>
            <a:endParaRPr lang="en-US" sz="2799" dirty="0">
              <a:solidFill>
                <a:schemeClr val="bg1"/>
              </a:solidFill>
              <a:latin typeface="Garet"/>
            </a:endParaRPr>
          </a:p>
        </p:txBody>
      </p:sp>
    </p:spTree>
    <p:extLst>
      <p:ext uri="{BB962C8B-B14F-4D97-AF65-F5344CB8AC3E}">
        <p14:creationId xmlns:p14="http://schemas.microsoft.com/office/powerpoint/2010/main" val="69794105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21EFCB-97BA-1475-B984-055AD3B0D045}"/>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728843" y="1236171"/>
            <a:ext cx="17273150" cy="8979465"/>
            <a:chOff x="0" y="0"/>
            <a:chExt cx="4549307" cy="2364962"/>
          </a:xfrm>
          <a:solidFill>
            <a:schemeClr val="tx2">
              <a:lumMod val="75000"/>
            </a:schemeClr>
          </a:solidFill>
        </p:grpSpPr>
        <p:sp>
          <p:nvSpPr>
            <p:cNvPr id="4" name="Freeform 4"/>
            <p:cNvSpPr/>
            <p:nvPr/>
          </p:nvSpPr>
          <p:spPr>
            <a:xfrm>
              <a:off x="0" y="0"/>
              <a:ext cx="4549307" cy="2364962"/>
            </a:xfrm>
            <a:custGeom>
              <a:avLst/>
              <a:gdLst/>
              <a:ahLst/>
              <a:cxnLst/>
              <a:rect l="l" t="t" r="r" b="b"/>
              <a:pathLst>
                <a:path w="4549307" h="2364962">
                  <a:moveTo>
                    <a:pt x="22858" y="0"/>
                  </a:moveTo>
                  <a:lnTo>
                    <a:pt x="4526449" y="0"/>
                  </a:lnTo>
                  <a:cubicBezTo>
                    <a:pt x="4539073" y="0"/>
                    <a:pt x="4549307" y="10234"/>
                    <a:pt x="4549307" y="22858"/>
                  </a:cubicBezTo>
                  <a:lnTo>
                    <a:pt x="4549307" y="2342104"/>
                  </a:lnTo>
                  <a:cubicBezTo>
                    <a:pt x="4549307" y="2348166"/>
                    <a:pt x="4546899" y="2353980"/>
                    <a:pt x="4542612" y="2358267"/>
                  </a:cubicBezTo>
                  <a:cubicBezTo>
                    <a:pt x="4538325" y="2362554"/>
                    <a:pt x="4532511" y="2364962"/>
                    <a:pt x="4526449" y="2364962"/>
                  </a:cubicBezTo>
                  <a:lnTo>
                    <a:pt x="22858" y="2364962"/>
                  </a:lnTo>
                  <a:cubicBezTo>
                    <a:pt x="16796" y="2364962"/>
                    <a:pt x="10982" y="2362554"/>
                    <a:pt x="6695" y="2358267"/>
                  </a:cubicBezTo>
                  <a:cubicBezTo>
                    <a:pt x="2408" y="2353980"/>
                    <a:pt x="0" y="2348166"/>
                    <a:pt x="0" y="2342104"/>
                  </a:cubicBezTo>
                  <a:lnTo>
                    <a:pt x="0" y="22858"/>
                  </a:lnTo>
                  <a:cubicBezTo>
                    <a:pt x="0" y="10234"/>
                    <a:pt x="10234" y="0"/>
                    <a:pt x="22858" y="0"/>
                  </a:cubicBezTo>
                  <a:close/>
                </a:path>
              </a:pathLst>
            </a:custGeom>
            <a:grpFill/>
          </p:spPr>
        </p:sp>
        <p:sp>
          <p:nvSpPr>
            <p:cNvPr id="5" name="TextBox 5"/>
            <p:cNvSpPr txBox="1"/>
            <p:nvPr/>
          </p:nvSpPr>
          <p:spPr>
            <a:xfrm>
              <a:off x="0" y="-38100"/>
              <a:ext cx="4549307" cy="2403062"/>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1956902" y="1540586"/>
            <a:ext cx="14987447" cy="8960786"/>
          </a:xfrm>
          <a:prstGeom prst="rect">
            <a:avLst/>
          </a:prstGeom>
        </p:spPr>
        <p:txBody>
          <a:bodyPr lIns="0" tIns="0" rIns="0" bIns="0" rtlCol="0" anchor="t">
            <a:spAutoFit/>
          </a:bodyPr>
          <a:lstStyle/>
          <a:p>
            <a:pPr algn="l">
              <a:lnSpc>
                <a:spcPts val="3499"/>
              </a:lnSpc>
            </a:pPr>
            <a:r>
              <a:rPr lang="en-US" sz="2499">
                <a:solidFill>
                  <a:schemeClr val="bg1"/>
                </a:solidFill>
                <a:latin typeface="Garet"/>
              </a:rPr>
              <a:t>Concept of Mirror Descent:</a:t>
            </a:r>
          </a:p>
          <a:p>
            <a:pPr marL="539749" lvl="1" indent="-269875" algn="l">
              <a:lnSpc>
                <a:spcPts val="3499"/>
              </a:lnSpc>
              <a:buFont typeface="Arial"/>
              <a:buChar char="•"/>
            </a:pPr>
            <a:r>
              <a:rPr lang="en-US" sz="2499">
                <a:solidFill>
                  <a:schemeClr val="bg1"/>
                </a:solidFill>
                <a:latin typeface="Garet"/>
              </a:rPr>
              <a:t>Generalizes gradient descent for large or infinite-dimensional spaces.</a:t>
            </a:r>
          </a:p>
          <a:p>
            <a:pPr marL="539749" lvl="1" indent="-269875" algn="l">
              <a:lnSpc>
                <a:spcPts val="3499"/>
              </a:lnSpc>
              <a:buFont typeface="Arial"/>
              <a:buChar char="•"/>
            </a:pPr>
            <a:r>
              <a:rPr lang="en-US" sz="2499">
                <a:solidFill>
                  <a:schemeClr val="bg1"/>
                </a:solidFill>
                <a:latin typeface="Garet"/>
              </a:rPr>
              <a:t>Iterative update rule</a:t>
            </a:r>
          </a:p>
          <a:p>
            <a:pPr algn="l">
              <a:lnSpc>
                <a:spcPts val="3499"/>
              </a:lnSpc>
            </a:pPr>
            <a:endParaRPr lang="en-US" sz="2499">
              <a:solidFill>
                <a:schemeClr val="bg1"/>
              </a:solidFill>
              <a:latin typeface="Garet"/>
            </a:endParaRPr>
          </a:p>
          <a:p>
            <a:pPr algn="l">
              <a:lnSpc>
                <a:spcPts val="3499"/>
              </a:lnSpc>
            </a:pPr>
            <a:endParaRPr lang="en-US" sz="2499">
              <a:solidFill>
                <a:schemeClr val="bg1"/>
              </a:solidFill>
              <a:latin typeface="Garet"/>
            </a:endParaRPr>
          </a:p>
          <a:p>
            <a:pPr algn="l">
              <a:lnSpc>
                <a:spcPts val="3499"/>
              </a:lnSpc>
            </a:pPr>
            <a:r>
              <a:rPr lang="en-US" sz="2499">
                <a:solidFill>
                  <a:schemeClr val="bg1"/>
                </a:solidFill>
                <a:latin typeface="Garet"/>
              </a:rPr>
              <a:t>           where Dψ(w || wt) is a Bregman divergence.</a:t>
            </a:r>
          </a:p>
          <a:p>
            <a:pPr algn="l">
              <a:lnSpc>
                <a:spcPts val="3499"/>
              </a:lnSpc>
            </a:pPr>
            <a:endParaRPr lang="en-US" sz="2499">
              <a:solidFill>
                <a:schemeClr val="bg1"/>
              </a:solidFill>
              <a:latin typeface="Garet"/>
            </a:endParaRPr>
          </a:p>
          <a:p>
            <a:pPr algn="l">
              <a:lnSpc>
                <a:spcPts val="3499"/>
              </a:lnSpc>
            </a:pPr>
            <a:r>
              <a:rPr lang="en-US" sz="2499">
                <a:solidFill>
                  <a:schemeClr val="bg1"/>
                </a:solidFill>
                <a:latin typeface="Garet"/>
              </a:rPr>
              <a:t>One-Point Monotonicity:</a:t>
            </a:r>
          </a:p>
          <a:p>
            <a:pPr marL="539749" lvl="1" indent="-269875" algn="l">
              <a:lnSpc>
                <a:spcPts val="3499"/>
              </a:lnSpc>
              <a:buFont typeface="Arial"/>
              <a:buChar char="•"/>
            </a:pPr>
            <a:r>
              <a:rPr lang="en-US" sz="2499">
                <a:solidFill>
                  <a:schemeClr val="bg1"/>
                </a:solidFill>
                <a:latin typeface="Garet"/>
              </a:rPr>
              <a:t>Ensures that the expected total reward satisfies a specific monotonicity:</a:t>
            </a:r>
          </a:p>
          <a:p>
            <a:pPr algn="l">
              <a:lnSpc>
                <a:spcPts val="3499"/>
              </a:lnSpc>
            </a:pPr>
            <a:endParaRPr lang="en-US" sz="2499">
              <a:solidFill>
                <a:schemeClr val="bg1"/>
              </a:solidFill>
              <a:latin typeface="Garet"/>
            </a:endParaRPr>
          </a:p>
          <a:p>
            <a:pPr algn="l">
              <a:lnSpc>
                <a:spcPts val="3499"/>
              </a:lnSpc>
            </a:pPr>
            <a:endParaRPr lang="en-US" sz="2499">
              <a:solidFill>
                <a:schemeClr val="bg1"/>
              </a:solidFill>
              <a:latin typeface="Garet"/>
            </a:endParaRPr>
          </a:p>
          <a:p>
            <a:pPr marL="539749" lvl="1" indent="-269875" algn="l">
              <a:lnSpc>
                <a:spcPts val="3499"/>
              </a:lnSpc>
              <a:buFont typeface="Arial"/>
              <a:buChar char="•"/>
            </a:pPr>
            <a:r>
              <a:rPr lang="en-US" sz="2499">
                <a:solidFill>
                  <a:schemeClr val="bg1"/>
                </a:solidFill>
                <a:latin typeface="Garet"/>
              </a:rPr>
              <a:t>Key to guiding policies toward global optimality despite non-convexity.</a:t>
            </a:r>
          </a:p>
          <a:p>
            <a:pPr algn="l">
              <a:lnSpc>
                <a:spcPts val="3499"/>
              </a:lnSpc>
            </a:pPr>
            <a:endParaRPr lang="en-US" sz="2499">
              <a:solidFill>
                <a:schemeClr val="bg1"/>
              </a:solidFill>
              <a:latin typeface="Garet"/>
            </a:endParaRPr>
          </a:p>
          <a:p>
            <a:pPr algn="l">
              <a:lnSpc>
                <a:spcPts val="3499"/>
              </a:lnSpc>
            </a:pPr>
            <a:r>
              <a:rPr lang="en-US" sz="2499">
                <a:solidFill>
                  <a:schemeClr val="bg1"/>
                </a:solidFill>
                <a:latin typeface="Garet"/>
              </a:rPr>
              <a:t>Role of Neural Networks:</a:t>
            </a:r>
          </a:p>
          <a:p>
            <a:pPr marL="539749" lvl="1" indent="-269875" algn="l">
              <a:lnSpc>
                <a:spcPts val="3499"/>
              </a:lnSpc>
              <a:buFont typeface="Arial"/>
              <a:buChar char="•"/>
            </a:pPr>
            <a:r>
              <a:rPr lang="en-US" sz="2499">
                <a:solidFill>
                  <a:schemeClr val="bg1"/>
                </a:solidFill>
                <a:latin typeface="Garet"/>
              </a:rPr>
              <a:t>Neural networks approximate gradients and iterates in the mirror descent framework.</a:t>
            </a:r>
          </a:p>
          <a:p>
            <a:pPr marL="539749" lvl="1" indent="-269875" algn="l">
              <a:lnSpc>
                <a:spcPts val="3499"/>
              </a:lnSpc>
              <a:buFont typeface="Arial"/>
              <a:buChar char="•"/>
            </a:pPr>
            <a:r>
              <a:rPr lang="en-US" sz="2499">
                <a:solidFill>
                  <a:schemeClr val="bg1"/>
                </a:solidFill>
                <a:latin typeface="Garet"/>
              </a:rPr>
              <a:t>Over-parameterization helps to accurately represent these updates:</a:t>
            </a:r>
          </a:p>
          <a:p>
            <a:pPr algn="l">
              <a:lnSpc>
                <a:spcPts val="3499"/>
              </a:lnSpc>
            </a:pPr>
            <a:endParaRPr lang="en-US" sz="2499">
              <a:solidFill>
                <a:schemeClr val="bg1"/>
              </a:solidFill>
              <a:latin typeface="Garet"/>
            </a:endParaRPr>
          </a:p>
          <a:p>
            <a:pPr algn="l">
              <a:lnSpc>
                <a:spcPts val="3499"/>
              </a:lnSpc>
            </a:pPr>
            <a:endParaRPr lang="en-US" sz="2499">
              <a:solidFill>
                <a:schemeClr val="bg1"/>
              </a:solidFill>
              <a:latin typeface="Garet"/>
            </a:endParaRPr>
          </a:p>
          <a:p>
            <a:pPr algn="l">
              <a:lnSpc>
                <a:spcPts val="3499"/>
              </a:lnSpc>
            </a:pPr>
            <a:endParaRPr lang="en-US" sz="2499">
              <a:solidFill>
                <a:schemeClr val="bg1"/>
              </a:solidFill>
              <a:latin typeface="Garet"/>
            </a:endParaRPr>
          </a:p>
          <a:p>
            <a:pPr algn="l">
              <a:lnSpc>
                <a:spcPts val="3499"/>
              </a:lnSpc>
            </a:pPr>
            <a:endParaRPr lang="en-US" sz="2499">
              <a:solidFill>
                <a:schemeClr val="bg1"/>
              </a:solidFill>
              <a:latin typeface="Garet"/>
            </a:endParaRPr>
          </a:p>
        </p:txBody>
      </p:sp>
      <p:sp>
        <p:nvSpPr>
          <p:cNvPr id="7" name="Freeform 7"/>
          <p:cNvSpPr/>
          <p:nvPr/>
        </p:nvSpPr>
        <p:spPr>
          <a:xfrm>
            <a:off x="7219536" y="2614224"/>
            <a:ext cx="9724813" cy="917109"/>
          </a:xfrm>
          <a:custGeom>
            <a:avLst/>
            <a:gdLst/>
            <a:ahLst/>
            <a:cxnLst/>
            <a:rect l="l" t="t" r="r" b="b"/>
            <a:pathLst>
              <a:path w="9724813" h="917109">
                <a:moveTo>
                  <a:pt x="0" y="0"/>
                </a:moveTo>
                <a:lnTo>
                  <a:pt x="9724813" y="0"/>
                </a:lnTo>
                <a:lnTo>
                  <a:pt x="9724813" y="917109"/>
                </a:lnTo>
                <a:lnTo>
                  <a:pt x="0" y="917109"/>
                </a:lnTo>
                <a:lnTo>
                  <a:pt x="0" y="0"/>
                </a:lnTo>
                <a:close/>
              </a:path>
            </a:pathLst>
          </a:custGeom>
          <a:blipFill>
            <a:blip r:embed="rId3"/>
            <a:stretch>
              <a:fillRect/>
            </a:stretch>
          </a:blipFill>
        </p:spPr>
      </p:sp>
      <p:sp>
        <p:nvSpPr>
          <p:cNvPr id="8" name="Freeform 8"/>
          <p:cNvSpPr/>
          <p:nvPr/>
        </p:nvSpPr>
        <p:spPr>
          <a:xfrm>
            <a:off x="9911772" y="5531617"/>
            <a:ext cx="3580381" cy="764351"/>
          </a:xfrm>
          <a:custGeom>
            <a:avLst/>
            <a:gdLst/>
            <a:ahLst/>
            <a:cxnLst/>
            <a:rect l="l" t="t" r="r" b="b"/>
            <a:pathLst>
              <a:path w="3580381" h="764351">
                <a:moveTo>
                  <a:pt x="0" y="0"/>
                </a:moveTo>
                <a:lnTo>
                  <a:pt x="3580381" y="0"/>
                </a:lnTo>
                <a:lnTo>
                  <a:pt x="3580381" y="764351"/>
                </a:lnTo>
                <a:lnTo>
                  <a:pt x="0" y="764351"/>
                </a:lnTo>
                <a:lnTo>
                  <a:pt x="0" y="0"/>
                </a:lnTo>
                <a:close/>
              </a:path>
            </a:pathLst>
          </a:custGeom>
          <a:blipFill>
            <a:blip r:embed="rId4"/>
            <a:stretch>
              <a:fillRect/>
            </a:stretch>
          </a:blipFill>
        </p:spPr>
      </p:sp>
      <p:sp>
        <p:nvSpPr>
          <p:cNvPr id="9" name="Freeform 9"/>
          <p:cNvSpPr/>
          <p:nvPr/>
        </p:nvSpPr>
        <p:spPr>
          <a:xfrm>
            <a:off x="8972484" y="8662761"/>
            <a:ext cx="3887363" cy="1191078"/>
          </a:xfrm>
          <a:custGeom>
            <a:avLst/>
            <a:gdLst/>
            <a:ahLst/>
            <a:cxnLst/>
            <a:rect l="l" t="t" r="r" b="b"/>
            <a:pathLst>
              <a:path w="3887363" h="1191078">
                <a:moveTo>
                  <a:pt x="0" y="0"/>
                </a:moveTo>
                <a:lnTo>
                  <a:pt x="3887363" y="0"/>
                </a:lnTo>
                <a:lnTo>
                  <a:pt x="3887363" y="1191078"/>
                </a:lnTo>
                <a:lnTo>
                  <a:pt x="0" y="1191078"/>
                </a:lnTo>
                <a:lnTo>
                  <a:pt x="0" y="0"/>
                </a:lnTo>
                <a:close/>
              </a:path>
            </a:pathLst>
          </a:custGeom>
          <a:blipFill>
            <a:blip r:embed="rId5"/>
            <a:stretch>
              <a:fillRect/>
            </a:stretch>
          </a:blipFill>
        </p:spPr>
      </p:sp>
      <p:sp>
        <p:nvSpPr>
          <p:cNvPr id="10" name="TextBox 10"/>
          <p:cNvSpPr txBox="1"/>
          <p:nvPr/>
        </p:nvSpPr>
        <p:spPr>
          <a:xfrm>
            <a:off x="1028700" y="349076"/>
            <a:ext cx="113919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Infinite-Dimensional Mirror Descent</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C5023F-1052-E2FE-AEA0-18CA8923A8D7}"/>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875792" y="1858769"/>
            <a:ext cx="17031207" cy="8229600"/>
            <a:chOff x="0" y="0"/>
            <a:chExt cx="4274726" cy="2167467"/>
          </a:xfrm>
          <a:solidFill>
            <a:schemeClr val="tx2">
              <a:lumMod val="75000"/>
            </a:schemeClr>
          </a:solidFill>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grpFill/>
          </p:spPr>
        </p:sp>
        <p:sp>
          <p:nvSpPr>
            <p:cNvPr id="5" name="TextBox 5"/>
            <p:cNvSpPr txBox="1"/>
            <p:nvPr/>
          </p:nvSpPr>
          <p:spPr>
            <a:xfrm>
              <a:off x="0" y="-38100"/>
              <a:ext cx="4274726" cy="2205567"/>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1374636" y="2610914"/>
            <a:ext cx="16383508" cy="6580648"/>
          </a:xfrm>
          <a:prstGeom prst="rect">
            <a:avLst/>
          </a:prstGeom>
        </p:spPr>
        <p:txBody>
          <a:bodyPr wrap="square" lIns="0" tIns="0" rIns="0" bIns="0" rtlCol="0" anchor="t">
            <a:spAutoFit/>
          </a:bodyPr>
          <a:lstStyle/>
          <a:p>
            <a:pPr algn="l" fontAlgn="base"/>
            <a:r>
              <a:rPr lang="en-US" sz="2200" b="0" i="0" dirty="0">
                <a:solidFill>
                  <a:schemeClr val="bg1"/>
                </a:solidFill>
                <a:effectLst/>
                <a:latin typeface="Garet" panose="020B0604020202020204" charset="0"/>
              </a:rPr>
              <a:t>Section 4 of the document focuses on the main results of the research, specifically the global convergence of neural Proximal Policy Optimization (neural PPO). The section is structured to first establish the necessary assumptions and then present the main theorems and their implications.</a:t>
            </a:r>
          </a:p>
          <a:p>
            <a:pPr algn="l" fontAlgn="base"/>
            <a:endParaRPr lang="en-US" sz="2200" dirty="0">
              <a:solidFill>
                <a:schemeClr val="bg1"/>
              </a:solidFill>
              <a:latin typeface="Garet" panose="020B0604020202020204" charset="0"/>
            </a:endParaRPr>
          </a:p>
          <a:p>
            <a:pPr algn="l" fontAlgn="base"/>
            <a:endParaRPr lang="en-US" sz="2200" b="0" i="0" dirty="0">
              <a:solidFill>
                <a:schemeClr val="bg1"/>
              </a:solidFill>
              <a:effectLst/>
              <a:latin typeface="Garet" panose="020B0604020202020204" charset="0"/>
            </a:endParaRPr>
          </a:p>
          <a:p>
            <a:pPr algn="l" fontAlgn="base"/>
            <a:r>
              <a:rPr lang="en-US" sz="2500" b="1" i="0" dirty="0">
                <a:solidFill>
                  <a:schemeClr val="bg1"/>
                </a:solidFill>
                <a:effectLst/>
                <a:latin typeface="Garet" panose="020B0604020202020204" charset="0"/>
              </a:rPr>
              <a:t>Assumptions</a:t>
            </a:r>
            <a:r>
              <a:rPr lang="en-US" sz="2200" b="1" i="0" dirty="0">
                <a:solidFill>
                  <a:schemeClr val="bg1"/>
                </a:solidFill>
                <a:effectLst/>
                <a:latin typeface="Garet" panose="020B0604020202020204" charset="0"/>
              </a:rPr>
              <a:t>:</a:t>
            </a:r>
          </a:p>
          <a:p>
            <a:pPr algn="l" fontAlgn="base"/>
            <a:endParaRPr lang="en-US" sz="2200" b="0" i="0" dirty="0">
              <a:solidFill>
                <a:schemeClr val="bg1"/>
              </a:solidFill>
              <a:effectLst/>
              <a:latin typeface="Garet" panose="020B0604020202020204" charset="0"/>
            </a:endParaRPr>
          </a:p>
          <a:p>
            <a:pPr algn="l" fontAlgn="base">
              <a:buFont typeface="+mj-lt"/>
              <a:buAutoNum type="arabicPeriod"/>
            </a:pPr>
            <a:r>
              <a:rPr lang="en-US" sz="2200" b="1" i="0" dirty="0">
                <a:solidFill>
                  <a:schemeClr val="bg1"/>
                </a:solidFill>
                <a:effectLst/>
                <a:latin typeface="Garet" panose="020B0604020202020204" charset="0"/>
              </a:rPr>
              <a:t>Assumption 4.1 (Bounded Reward):</a:t>
            </a:r>
            <a:r>
              <a:rPr lang="en-US" sz="2200" b="0" i="0" dirty="0">
                <a:solidFill>
                  <a:schemeClr val="bg1"/>
                </a:solidFill>
                <a:effectLst/>
                <a:latin typeface="Garet" panose="020B0604020202020204" charset="0"/>
              </a:rPr>
              <a:t> There is a constant 𝑅𝑚𝑎𝑥such that the reward 𝑟(𝑠,𝑎) is bounded for any state-action pair. This assumption ensures that the rewards do not grow unboundedly, which is important for the stability of the learning process.</a:t>
            </a:r>
          </a:p>
          <a:p>
            <a:pPr algn="l" fontAlgn="base">
              <a:buFont typeface="+mj-lt"/>
              <a:buAutoNum type="arabicPeriod"/>
            </a:pPr>
            <a:endParaRPr lang="en-US" sz="2200" b="0" i="0" dirty="0">
              <a:solidFill>
                <a:schemeClr val="bg1"/>
              </a:solidFill>
              <a:effectLst/>
              <a:latin typeface="Garet" panose="020B0604020202020204" charset="0"/>
            </a:endParaRPr>
          </a:p>
          <a:p>
            <a:pPr algn="l" fontAlgn="base">
              <a:buFont typeface="+mj-lt"/>
              <a:buAutoNum type="arabicPeriod"/>
            </a:pPr>
            <a:r>
              <a:rPr lang="en-US" sz="2200" b="1" i="0" dirty="0">
                <a:solidFill>
                  <a:schemeClr val="bg1"/>
                </a:solidFill>
                <a:effectLst/>
                <a:latin typeface="Garet" panose="020B0604020202020204" charset="0"/>
              </a:rPr>
              <a:t>Assumption 4.3 (Action-Value Function Class):</a:t>
            </a:r>
            <a:r>
              <a:rPr lang="en-US" sz="2200" b="0" i="0" dirty="0">
                <a:solidFill>
                  <a:schemeClr val="bg1"/>
                </a:solidFill>
                <a:effectLst/>
                <a:latin typeface="Garet" panose="020B0604020202020204" charset="0"/>
              </a:rPr>
              <a:t> The action-value function 𝑄𝜋(𝑠,𝑎)</a:t>
            </a:r>
            <a:r>
              <a:rPr lang="en-US" sz="2200" b="0" i="1" dirty="0">
                <a:solidFill>
                  <a:schemeClr val="bg1"/>
                </a:solidFill>
                <a:effectLst/>
                <a:latin typeface="Garet" panose="020B0604020202020204" charset="0"/>
              </a:rPr>
              <a:t> </a:t>
            </a:r>
            <a:r>
              <a:rPr lang="en-US" sz="2200" b="0" i="0" dirty="0">
                <a:solidFill>
                  <a:schemeClr val="bg1"/>
                </a:solidFill>
                <a:effectLst/>
                <a:latin typeface="Garet" panose="020B0604020202020204" charset="0"/>
              </a:rPr>
              <a:t> belongs to a function class 𝐹𝑅𝑄,𝑚𝑄 for any policy 𝜋. This assumption ensures that the action-value function is well-behaved and can be approximated by the function class used in the algorithm.</a:t>
            </a:r>
          </a:p>
          <a:p>
            <a:pPr algn="l" fontAlgn="base">
              <a:buFont typeface="+mj-lt"/>
              <a:buAutoNum type="arabicPeriod"/>
            </a:pPr>
            <a:endParaRPr lang="en-US" sz="2200" b="0" i="0" dirty="0">
              <a:solidFill>
                <a:schemeClr val="bg1"/>
              </a:solidFill>
              <a:effectLst/>
              <a:latin typeface="Garet" panose="020B0604020202020204" charset="0"/>
            </a:endParaRPr>
          </a:p>
          <a:p>
            <a:pPr algn="l" fontAlgn="base">
              <a:buFont typeface="+mj-lt"/>
              <a:buAutoNum type="arabicPeriod"/>
            </a:pPr>
            <a:r>
              <a:rPr lang="en-US" sz="2200" b="1" i="0" dirty="0">
                <a:solidFill>
                  <a:schemeClr val="bg1"/>
                </a:solidFill>
                <a:effectLst/>
                <a:latin typeface="Garet" panose="020B0604020202020204" charset="0"/>
              </a:rPr>
              <a:t>Assumption 4.4 (Regularity of Stationary Distribution):</a:t>
            </a:r>
            <a:r>
              <a:rPr lang="en-US" sz="2200" b="0" i="0" dirty="0">
                <a:solidFill>
                  <a:schemeClr val="bg1"/>
                </a:solidFill>
                <a:effectLst/>
                <a:latin typeface="Garet" panose="020B0604020202020204" charset="0"/>
              </a:rPr>
              <a:t> The stationary state-action distribution 𝜎𝜋</a:t>
            </a:r>
            <a:r>
              <a:rPr lang="en-US" sz="2200" b="0" i="1" dirty="0">
                <a:solidFill>
                  <a:schemeClr val="bg1"/>
                </a:solidFill>
                <a:effectLst/>
                <a:latin typeface="Garet" panose="020B0604020202020204" charset="0"/>
              </a:rPr>
              <a:t>σπ</a:t>
            </a:r>
            <a:r>
              <a:rPr lang="en-US" sz="2200" b="0" i="0" dirty="0">
                <a:solidFill>
                  <a:schemeClr val="bg1"/>
                </a:solidFill>
                <a:effectLst/>
                <a:latin typeface="Garet" panose="020B0604020202020204" charset="0"/>
              </a:rPr>
              <a:t>​ has a density that is upper bounded by a constant 𝑐. This condition is necessary for the regularity of the policy's state-action distribution.</a:t>
            </a:r>
          </a:p>
          <a:p>
            <a:pPr algn="l">
              <a:lnSpc>
                <a:spcPts val="3740"/>
              </a:lnSpc>
            </a:pPr>
            <a:endParaRPr lang="en-US" sz="2200" dirty="0">
              <a:solidFill>
                <a:schemeClr val="bg1"/>
              </a:solidFill>
              <a:latin typeface="Garet" panose="020B0604020202020204" charset="0"/>
            </a:endParaRPr>
          </a:p>
        </p:txBody>
      </p:sp>
      <p:sp>
        <p:nvSpPr>
          <p:cNvPr id="8" name="TextBox 8"/>
          <p:cNvSpPr txBox="1"/>
          <p:nvPr/>
        </p:nvSpPr>
        <p:spPr>
          <a:xfrm>
            <a:off x="1379399" y="537527"/>
            <a:ext cx="7764601"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Convergence Analysis</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C5023F-1052-E2FE-AEA0-18CA8923A8D7}"/>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875792" y="1858769"/>
            <a:ext cx="17031207" cy="8229600"/>
            <a:chOff x="0" y="0"/>
            <a:chExt cx="4274726" cy="2167467"/>
          </a:xfrm>
          <a:solidFill>
            <a:schemeClr val="tx2">
              <a:lumMod val="75000"/>
            </a:schemeClr>
          </a:solidFill>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grpFill/>
          </p:spPr>
        </p:sp>
        <p:sp>
          <p:nvSpPr>
            <p:cNvPr id="5" name="TextBox 5"/>
            <p:cNvSpPr txBox="1"/>
            <p:nvPr/>
          </p:nvSpPr>
          <p:spPr>
            <a:xfrm>
              <a:off x="0" y="-38100"/>
              <a:ext cx="4274726" cy="2205567"/>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1046112" y="2862854"/>
            <a:ext cx="16889462" cy="5564985"/>
          </a:xfrm>
          <a:prstGeom prst="rect">
            <a:avLst/>
          </a:prstGeom>
        </p:spPr>
        <p:txBody>
          <a:bodyPr wrap="square" lIns="0" tIns="0" rIns="0" bIns="0" rtlCol="0" anchor="t">
            <a:spAutoFit/>
          </a:bodyPr>
          <a:lstStyle/>
          <a:p>
            <a:pPr algn="l" fontAlgn="base"/>
            <a:r>
              <a:rPr lang="en-US" sz="2500" b="1" i="0" dirty="0">
                <a:solidFill>
                  <a:schemeClr val="bg1"/>
                </a:solidFill>
                <a:effectLst/>
                <a:latin typeface="Garet" panose="020B0604020202020204" charset="0"/>
              </a:rPr>
              <a:t>Theorems and Results:</a:t>
            </a:r>
          </a:p>
          <a:p>
            <a:pPr marL="800100" lvl="1" indent="-342900" fontAlgn="base">
              <a:buFont typeface="Arial" panose="020B0604020202020204" pitchFamily="34" charset="0"/>
              <a:buChar char="•"/>
            </a:pPr>
            <a:r>
              <a:rPr lang="en-US" sz="2200" b="1" i="0" dirty="0">
                <a:solidFill>
                  <a:schemeClr val="bg1"/>
                </a:solidFill>
                <a:effectLst/>
                <a:latin typeface="Garet" panose="020B0604020202020204" charset="0"/>
              </a:rPr>
              <a:t>Theorem 4.5 (Policy Improvement Error):</a:t>
            </a:r>
            <a:r>
              <a:rPr lang="en-US" sz="2200" b="0" i="0" dirty="0">
                <a:solidFill>
                  <a:schemeClr val="bg1"/>
                </a:solidFill>
                <a:effectLst/>
                <a:latin typeface="Garet" panose="020B0604020202020204" charset="0"/>
              </a:rPr>
              <a:t> This theorem provides a bound on the error induced by the policy improvement step. It states that the error decays at a certain rate with the number of SGD iterations 𝑇and the width of the neural network </a:t>
            </a:r>
            <a:r>
              <a:rPr lang="en-US" sz="2200" b="0" i="1" dirty="0" err="1">
                <a:solidFill>
                  <a:schemeClr val="bg1"/>
                </a:solidFill>
                <a:effectLst/>
                <a:latin typeface="Garet" panose="020B0604020202020204" charset="0"/>
              </a:rPr>
              <a:t>mQ</a:t>
            </a:r>
            <a:r>
              <a:rPr lang="en-US" sz="2200" b="0" i="0" dirty="0">
                <a:solidFill>
                  <a:schemeClr val="bg1"/>
                </a:solidFill>
                <a:effectLst/>
                <a:latin typeface="Garet" panose="020B0604020202020204" charset="0"/>
              </a:rPr>
              <a:t>​.</a:t>
            </a:r>
          </a:p>
          <a:p>
            <a:pPr marL="342900" indent="-342900" algn="l" fontAlgn="base">
              <a:buFont typeface="Arial" panose="020B0604020202020204" pitchFamily="34" charset="0"/>
              <a:buChar char="•"/>
            </a:pPr>
            <a:endParaRPr lang="en-US" sz="2200" b="1" i="0" dirty="0">
              <a:solidFill>
                <a:schemeClr val="bg1"/>
              </a:solidFill>
              <a:effectLst/>
              <a:latin typeface="Garet" panose="020B0604020202020204" charset="0"/>
            </a:endParaRPr>
          </a:p>
          <a:p>
            <a:pPr marL="800100" lvl="1" indent="-342900" fontAlgn="base">
              <a:buFont typeface="Arial" panose="020B0604020202020204" pitchFamily="34" charset="0"/>
              <a:buChar char="•"/>
            </a:pPr>
            <a:r>
              <a:rPr lang="en-US" sz="2200" b="1" i="0" dirty="0">
                <a:solidFill>
                  <a:schemeClr val="bg1"/>
                </a:solidFill>
                <a:effectLst/>
                <a:latin typeface="Garet" panose="020B0604020202020204" charset="0"/>
              </a:rPr>
              <a:t>Theorem 4.6 (Policy Evaluation Error):</a:t>
            </a:r>
            <a:r>
              <a:rPr lang="en-US" sz="2200" b="0" i="0" dirty="0">
                <a:solidFill>
                  <a:schemeClr val="bg1"/>
                </a:solidFill>
                <a:effectLst/>
                <a:latin typeface="Garet" panose="020B0604020202020204" charset="0"/>
              </a:rPr>
              <a:t> Similarly, this theorem gives a bound on the error induced by the policy evaluation step, also showing a decay rate with respect to the number of TD iterations 𝑇</a:t>
            </a:r>
            <a:r>
              <a:rPr lang="en-US" sz="2200" b="0" i="1" dirty="0">
                <a:solidFill>
                  <a:schemeClr val="bg1"/>
                </a:solidFill>
                <a:effectLst/>
                <a:latin typeface="Garet" panose="020B0604020202020204" charset="0"/>
              </a:rPr>
              <a:t>T</a:t>
            </a:r>
            <a:r>
              <a:rPr lang="en-US" sz="2200" b="0" i="0" dirty="0">
                <a:solidFill>
                  <a:schemeClr val="bg1"/>
                </a:solidFill>
                <a:effectLst/>
                <a:latin typeface="Garet" panose="020B0604020202020204" charset="0"/>
              </a:rPr>
              <a:t> and the width of the neural network 𝑚𝑄.</a:t>
            </a:r>
          </a:p>
          <a:p>
            <a:pPr marL="342900" indent="-342900" algn="l" fontAlgn="base">
              <a:buFont typeface="Arial" panose="020B0604020202020204" pitchFamily="34" charset="0"/>
              <a:buChar char="•"/>
            </a:pPr>
            <a:endParaRPr lang="en-US" sz="2200" b="0" i="0" dirty="0">
              <a:solidFill>
                <a:schemeClr val="bg1"/>
              </a:solidFill>
              <a:effectLst/>
              <a:latin typeface="Garet" panose="020B0604020202020204" charset="0"/>
            </a:endParaRPr>
          </a:p>
          <a:p>
            <a:pPr marL="800100" lvl="1" indent="-342900" fontAlgn="base">
              <a:buFont typeface="Arial" panose="020B0604020202020204" pitchFamily="34" charset="0"/>
              <a:buChar char="•"/>
            </a:pPr>
            <a:r>
              <a:rPr lang="en-US" sz="2200" b="1" i="0" dirty="0">
                <a:solidFill>
                  <a:schemeClr val="bg1"/>
                </a:solidFill>
                <a:effectLst/>
                <a:latin typeface="Garet" panose="020B0604020202020204" charset="0"/>
              </a:rPr>
              <a:t>Theorem 4.10 (Global Rate of Convergence of Neural PPO):</a:t>
            </a:r>
            <a:r>
              <a:rPr lang="en-US" sz="2200" b="0" i="0" dirty="0">
                <a:solidFill>
                  <a:schemeClr val="bg1"/>
                </a:solidFill>
                <a:effectLst/>
                <a:latin typeface="Garet" panose="020B0604020202020204" charset="0"/>
              </a:rPr>
              <a:t> This is the central result of the section, which establishes the global convergence of neural PPO. It provides a bound on the difference between the performance of the optimal policy and the policy obtained by the algorithm after a certain number of iterations. The convergence rate is given in terms of the number of iterations 𝐾, the number of SGD and TD iterations 𝑇, and the widths of the neural networks 𝑚𝑄and 𝑚𝑓.</a:t>
            </a:r>
          </a:p>
          <a:p>
            <a:pPr algn="l" fontAlgn="base">
              <a:buFont typeface="+mj-lt"/>
              <a:buAutoNum type="arabicPeriod"/>
            </a:pPr>
            <a:endParaRPr lang="en-US" sz="2200" b="0" i="0" dirty="0">
              <a:solidFill>
                <a:schemeClr val="bg1"/>
              </a:solidFill>
              <a:effectLst/>
              <a:latin typeface="Garet" panose="020B0604020202020204" charset="0"/>
            </a:endParaRPr>
          </a:p>
          <a:p>
            <a:pPr algn="l">
              <a:lnSpc>
                <a:spcPts val="3740"/>
              </a:lnSpc>
            </a:pPr>
            <a:endParaRPr lang="en-US" sz="2200" dirty="0">
              <a:solidFill>
                <a:schemeClr val="bg1"/>
              </a:solidFill>
              <a:latin typeface="Garet" panose="020B0604020202020204" charset="0"/>
            </a:endParaRPr>
          </a:p>
        </p:txBody>
      </p:sp>
      <p:sp>
        <p:nvSpPr>
          <p:cNvPr id="8" name="TextBox 8"/>
          <p:cNvSpPr txBox="1"/>
          <p:nvPr/>
        </p:nvSpPr>
        <p:spPr>
          <a:xfrm>
            <a:off x="1379399" y="537527"/>
            <a:ext cx="7764601"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Convergence Analysis</a:t>
            </a:r>
          </a:p>
        </p:txBody>
      </p:sp>
    </p:spTree>
    <p:extLst>
      <p:ext uri="{BB962C8B-B14F-4D97-AF65-F5344CB8AC3E}">
        <p14:creationId xmlns:p14="http://schemas.microsoft.com/office/powerpoint/2010/main" val="323276651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C5023F-1052-E2FE-AEA0-18CA8923A8D7}"/>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875792" y="1858769"/>
            <a:ext cx="17031207" cy="8229600"/>
            <a:chOff x="0" y="0"/>
            <a:chExt cx="4274726" cy="2167467"/>
          </a:xfrm>
          <a:solidFill>
            <a:schemeClr val="tx2">
              <a:lumMod val="75000"/>
            </a:schemeClr>
          </a:solidFill>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grpFill/>
          </p:spPr>
        </p:sp>
        <p:sp>
          <p:nvSpPr>
            <p:cNvPr id="5" name="TextBox 5"/>
            <p:cNvSpPr txBox="1"/>
            <p:nvPr/>
          </p:nvSpPr>
          <p:spPr>
            <a:xfrm>
              <a:off x="0" y="-38100"/>
              <a:ext cx="4274726" cy="2205567"/>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1632463" y="2552700"/>
            <a:ext cx="15517863" cy="4691669"/>
          </a:xfrm>
          <a:prstGeom prst="rect">
            <a:avLst/>
          </a:prstGeom>
        </p:spPr>
        <p:txBody>
          <a:bodyPr wrap="square" lIns="0" tIns="0" rIns="0" bIns="0" rtlCol="0" anchor="t">
            <a:spAutoFit/>
          </a:bodyPr>
          <a:lstStyle/>
          <a:p>
            <a:pPr algn="l" fontAlgn="base"/>
            <a:r>
              <a:rPr lang="en-US" sz="2300" b="1" i="0" dirty="0">
                <a:solidFill>
                  <a:schemeClr val="bg1"/>
                </a:solidFill>
                <a:effectLst/>
                <a:latin typeface="Garet" panose="020B0604020202020204" charset="0"/>
              </a:rPr>
              <a:t>Impact and Conclusion:</a:t>
            </a:r>
          </a:p>
          <a:p>
            <a:pPr algn="l" fontAlgn="base"/>
            <a:endParaRPr lang="en-US" sz="2300" b="0" i="0" dirty="0">
              <a:solidFill>
                <a:schemeClr val="bg1"/>
              </a:solidFill>
              <a:effectLst/>
              <a:latin typeface="Garet" panose="020B0604020202020204" charset="0"/>
            </a:endParaRPr>
          </a:p>
          <a:p>
            <a:pPr lvl="1" fontAlgn="base">
              <a:buFont typeface="Arial" panose="020B0604020202020204" pitchFamily="34" charset="0"/>
              <a:buChar char="•"/>
            </a:pPr>
            <a:r>
              <a:rPr lang="en-US" sz="2300" b="0" i="0" dirty="0">
                <a:solidFill>
                  <a:schemeClr val="bg1"/>
                </a:solidFill>
                <a:effectLst/>
                <a:latin typeface="Garet" panose="020B0604020202020204" charset="0"/>
              </a:rPr>
              <a:t>The assumptions ensure that the policy and action-value functions are well-behaved and that the rewards are bounded, which is essential for the convergence analysis.</a:t>
            </a:r>
          </a:p>
          <a:p>
            <a:pPr lvl="1" fontAlgn="base">
              <a:buFont typeface="Arial" panose="020B0604020202020204" pitchFamily="34" charset="0"/>
              <a:buChar char="•"/>
            </a:pPr>
            <a:endParaRPr lang="en-US" sz="2300" b="0" i="0" dirty="0">
              <a:solidFill>
                <a:schemeClr val="bg1"/>
              </a:solidFill>
              <a:effectLst/>
              <a:latin typeface="Garet" panose="020B0604020202020204" charset="0"/>
            </a:endParaRPr>
          </a:p>
          <a:p>
            <a:pPr lvl="1" fontAlgn="base">
              <a:buFont typeface="Arial" panose="020B0604020202020204" pitchFamily="34" charset="0"/>
              <a:buChar char="•"/>
            </a:pPr>
            <a:r>
              <a:rPr lang="en-US" sz="2300" b="0" i="0" dirty="0">
                <a:solidFill>
                  <a:schemeClr val="bg1"/>
                </a:solidFill>
                <a:effectLst/>
                <a:latin typeface="Garet" panose="020B0604020202020204" charset="0"/>
              </a:rPr>
              <a:t>Theorems 4.5 and 4.6 characterize the primal and dual errors in the policy improvement and evaluation steps, respectively. These errors decay with the number of iterations and the width of the neural networks, indicating that the algorithm is stable and converges over time.</a:t>
            </a:r>
          </a:p>
          <a:p>
            <a:pPr lvl="1" fontAlgn="base">
              <a:buFont typeface="Arial" panose="020B0604020202020204" pitchFamily="34" charset="0"/>
              <a:buChar char="•"/>
            </a:pPr>
            <a:endParaRPr lang="en-US" sz="2300" b="0" i="0" dirty="0">
              <a:solidFill>
                <a:schemeClr val="bg1"/>
              </a:solidFill>
              <a:effectLst/>
              <a:latin typeface="Garet" panose="020B0604020202020204" charset="0"/>
            </a:endParaRPr>
          </a:p>
          <a:p>
            <a:pPr lvl="1" fontAlgn="base">
              <a:buFont typeface="Arial" panose="020B0604020202020204" pitchFamily="34" charset="0"/>
              <a:buChar char="•"/>
            </a:pPr>
            <a:r>
              <a:rPr lang="en-US" sz="2300" b="0" i="0" dirty="0">
                <a:solidFill>
                  <a:schemeClr val="bg1"/>
                </a:solidFill>
                <a:effectLst/>
                <a:latin typeface="Garet" panose="020B0604020202020204" charset="0"/>
              </a:rPr>
              <a:t>Theorem 4.10 ties everything together by providing a global convergence rate for the algorithm. It shows that the algorithm converges to the optimal policy at a sublinear rate, which is a significant result for understanding the performance of neural PPO</a:t>
            </a:r>
          </a:p>
          <a:p>
            <a:pPr algn="l">
              <a:lnSpc>
                <a:spcPts val="3740"/>
              </a:lnSpc>
            </a:pPr>
            <a:endParaRPr lang="en-US" sz="2300" dirty="0">
              <a:solidFill>
                <a:schemeClr val="bg1"/>
              </a:solidFill>
              <a:latin typeface="Garet" panose="020B0604020202020204" charset="0"/>
            </a:endParaRPr>
          </a:p>
        </p:txBody>
      </p:sp>
      <p:sp>
        <p:nvSpPr>
          <p:cNvPr id="8" name="TextBox 8"/>
          <p:cNvSpPr txBox="1"/>
          <p:nvPr/>
        </p:nvSpPr>
        <p:spPr>
          <a:xfrm>
            <a:off x="1379399" y="537527"/>
            <a:ext cx="7764601"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Convergence Analysis</a:t>
            </a:r>
          </a:p>
        </p:txBody>
      </p:sp>
    </p:spTree>
    <p:extLst>
      <p:ext uri="{BB962C8B-B14F-4D97-AF65-F5344CB8AC3E}">
        <p14:creationId xmlns:p14="http://schemas.microsoft.com/office/powerpoint/2010/main" val="78480264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C5023F-1052-E2FE-AEA0-18CA8923A8D7}"/>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875792" y="1858769"/>
            <a:ext cx="17031207" cy="8229600"/>
            <a:chOff x="0" y="0"/>
            <a:chExt cx="4274726" cy="2167467"/>
          </a:xfrm>
          <a:solidFill>
            <a:schemeClr val="tx2">
              <a:lumMod val="75000"/>
            </a:schemeClr>
          </a:solidFill>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grpFill/>
          </p:spPr>
        </p:sp>
        <p:sp>
          <p:nvSpPr>
            <p:cNvPr id="5" name="TextBox 5"/>
            <p:cNvSpPr txBox="1"/>
            <p:nvPr/>
          </p:nvSpPr>
          <p:spPr>
            <a:xfrm>
              <a:off x="0" y="-38100"/>
              <a:ext cx="4274726" cy="2205567"/>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1028700" y="1992712"/>
            <a:ext cx="17270463" cy="8050474"/>
          </a:xfrm>
          <a:prstGeom prst="rect">
            <a:avLst/>
          </a:prstGeom>
        </p:spPr>
        <p:txBody>
          <a:bodyPr lIns="0" tIns="0" rIns="0" bIns="0" rtlCol="0" anchor="t">
            <a:spAutoFit/>
          </a:bodyPr>
          <a:lstStyle/>
          <a:p>
            <a:pPr marL="576817" lvl="1" indent="-288409" algn="l">
              <a:lnSpc>
                <a:spcPts val="3740"/>
              </a:lnSpc>
              <a:buFont typeface="Arial"/>
              <a:buChar char="•"/>
            </a:pPr>
            <a:r>
              <a:rPr lang="en-US" sz="2671" dirty="0">
                <a:solidFill>
                  <a:schemeClr val="bg1"/>
                </a:solidFill>
                <a:latin typeface="Garet"/>
              </a:rPr>
              <a:t>Sublinear Convergence Rate:</a:t>
            </a:r>
          </a:p>
          <a:p>
            <a:pPr marL="1153635" lvl="2" indent="-384545" algn="l">
              <a:lnSpc>
                <a:spcPts val="3740"/>
              </a:lnSpc>
              <a:buFont typeface="Arial"/>
              <a:buChar char="⚬"/>
            </a:pPr>
            <a:r>
              <a:rPr lang="en-US" sz="2671" dirty="0">
                <a:solidFill>
                  <a:schemeClr val="bg1"/>
                </a:solidFill>
                <a:latin typeface="Garet"/>
              </a:rPr>
              <a:t>Proof that the variant of PPO converges to the globally optimal policy at a rate of              , where K is the number of iterations.</a:t>
            </a:r>
          </a:p>
          <a:p>
            <a:pPr marL="576817" lvl="1" indent="-288409" algn="l">
              <a:lnSpc>
                <a:spcPts val="3740"/>
              </a:lnSpc>
              <a:buFont typeface="Arial"/>
              <a:buChar char="•"/>
            </a:pPr>
            <a:r>
              <a:rPr lang="en-US" sz="2671" dirty="0">
                <a:solidFill>
                  <a:schemeClr val="bg1"/>
                </a:solidFill>
                <a:latin typeface="Garet"/>
              </a:rPr>
              <a:t>Policy Evaluation Using TD Learning:</a:t>
            </a:r>
          </a:p>
          <a:p>
            <a:pPr marL="1153635" lvl="2" indent="-384545" algn="l">
              <a:lnSpc>
                <a:spcPts val="3740"/>
              </a:lnSpc>
              <a:buFont typeface="Arial"/>
              <a:buChar char="⚬"/>
            </a:pPr>
            <a:r>
              <a:rPr lang="en-US" sz="2671" dirty="0">
                <a:solidFill>
                  <a:schemeClr val="bg1"/>
                </a:solidFill>
                <a:latin typeface="Garet"/>
              </a:rPr>
              <a:t>Temporal Difference (TD) learning minimizes the Mean Squared Bellman Error (MSBE).</a:t>
            </a:r>
          </a:p>
          <a:p>
            <a:pPr marL="1153635" lvl="2" indent="-384545" algn="l">
              <a:lnSpc>
                <a:spcPts val="3740"/>
              </a:lnSpc>
              <a:buFont typeface="Arial"/>
              <a:buChar char="⚬"/>
            </a:pPr>
            <a:r>
              <a:rPr lang="en-US" sz="2671" dirty="0">
                <a:solidFill>
                  <a:schemeClr val="bg1"/>
                </a:solidFill>
                <a:latin typeface="Garet"/>
              </a:rPr>
              <a:t>Neural networks provide accurate approximations, ensuring sufficient accuracy in evaluating action-value functions.</a:t>
            </a:r>
          </a:p>
          <a:p>
            <a:pPr marL="576817" lvl="1" indent="-288409" algn="l">
              <a:lnSpc>
                <a:spcPts val="3740"/>
              </a:lnSpc>
              <a:buFont typeface="Arial"/>
              <a:buChar char="•"/>
            </a:pPr>
            <a:r>
              <a:rPr lang="en-US" sz="2671" dirty="0">
                <a:solidFill>
                  <a:schemeClr val="bg1"/>
                </a:solidFill>
                <a:latin typeface="Garet"/>
              </a:rPr>
              <a:t>Policy Improvement Using SGD:</a:t>
            </a:r>
          </a:p>
          <a:p>
            <a:pPr marL="1153635" lvl="2" indent="-384545" algn="l">
              <a:lnSpc>
                <a:spcPts val="3740"/>
              </a:lnSpc>
              <a:buFont typeface="Arial"/>
              <a:buChar char="⚬"/>
            </a:pPr>
            <a:r>
              <a:rPr lang="en-US" sz="2671" dirty="0">
                <a:solidFill>
                  <a:schemeClr val="bg1"/>
                </a:solidFill>
                <a:latin typeface="Garet"/>
              </a:rPr>
              <a:t>Stochastic Gradient Descent (SGD) minimizes the Mean Squared Error (MSE) to find an improved policy.</a:t>
            </a:r>
          </a:p>
          <a:p>
            <a:pPr marL="1153635" lvl="2" indent="-384545" algn="l">
              <a:lnSpc>
                <a:spcPts val="3740"/>
              </a:lnSpc>
              <a:buFont typeface="Arial"/>
              <a:buChar char="⚬"/>
            </a:pPr>
            <a:r>
              <a:rPr lang="en-US" sz="2671" dirty="0">
                <a:solidFill>
                  <a:schemeClr val="bg1"/>
                </a:solidFill>
                <a:latin typeface="Garet"/>
              </a:rPr>
              <a:t>Over-parametrization aids in achieving sublinear convergence to the improved policy.</a:t>
            </a:r>
          </a:p>
          <a:p>
            <a:pPr marL="576817" lvl="1" indent="-288409" algn="l">
              <a:lnSpc>
                <a:spcPts val="3740"/>
              </a:lnSpc>
              <a:buFont typeface="Arial"/>
              <a:buChar char="•"/>
            </a:pPr>
            <a:r>
              <a:rPr lang="en-US" sz="2671" dirty="0">
                <a:solidFill>
                  <a:schemeClr val="bg1"/>
                </a:solidFill>
                <a:latin typeface="Garet"/>
              </a:rPr>
              <a:t>Importance of Accurate Approximations:</a:t>
            </a:r>
          </a:p>
          <a:p>
            <a:pPr marL="1153635" lvl="2" indent="-384545" algn="l">
              <a:lnSpc>
                <a:spcPts val="3740"/>
              </a:lnSpc>
              <a:buFont typeface="Arial"/>
              <a:buChar char="⚬"/>
            </a:pPr>
            <a:r>
              <a:rPr lang="en-US" sz="2671" dirty="0">
                <a:solidFill>
                  <a:schemeClr val="bg1"/>
                </a:solidFill>
                <a:latin typeface="Garet"/>
              </a:rPr>
              <a:t>The dual and primal errors (arising from TD and SGD, respectively) converge to zero at a sublinear rate.</a:t>
            </a:r>
          </a:p>
          <a:p>
            <a:pPr marL="1153635" lvl="2" indent="-384545" algn="l">
              <a:lnSpc>
                <a:spcPts val="3740"/>
              </a:lnSpc>
              <a:buFont typeface="Arial"/>
              <a:buChar char="⚬"/>
            </a:pPr>
            <a:r>
              <a:rPr lang="en-US" sz="2671" dirty="0">
                <a:solidFill>
                  <a:schemeClr val="bg1"/>
                </a:solidFill>
                <a:latin typeface="Garet"/>
              </a:rPr>
              <a:t>Accurate approximations ensure that errors do not compound, maintaining the overall convergence of PPO.</a:t>
            </a:r>
          </a:p>
          <a:p>
            <a:pPr algn="l">
              <a:lnSpc>
                <a:spcPts val="3740"/>
              </a:lnSpc>
            </a:pPr>
            <a:endParaRPr lang="en-US" sz="2671" dirty="0">
              <a:solidFill>
                <a:schemeClr val="bg1"/>
              </a:solidFill>
              <a:latin typeface="Garet"/>
            </a:endParaRPr>
          </a:p>
        </p:txBody>
      </p:sp>
      <p:sp>
        <p:nvSpPr>
          <p:cNvPr id="7" name="Freeform 7"/>
          <p:cNvSpPr/>
          <p:nvPr/>
        </p:nvSpPr>
        <p:spPr>
          <a:xfrm>
            <a:off x="16278812" y="2255510"/>
            <a:ext cx="980488" cy="935408"/>
          </a:xfrm>
          <a:custGeom>
            <a:avLst/>
            <a:gdLst/>
            <a:ahLst/>
            <a:cxnLst/>
            <a:rect l="l" t="t" r="r" b="b"/>
            <a:pathLst>
              <a:path w="980488" h="935408">
                <a:moveTo>
                  <a:pt x="0" y="0"/>
                </a:moveTo>
                <a:lnTo>
                  <a:pt x="980488" y="0"/>
                </a:lnTo>
                <a:lnTo>
                  <a:pt x="980488" y="935408"/>
                </a:lnTo>
                <a:lnTo>
                  <a:pt x="0" y="935408"/>
                </a:lnTo>
                <a:lnTo>
                  <a:pt x="0" y="0"/>
                </a:lnTo>
                <a:close/>
              </a:path>
            </a:pathLst>
          </a:custGeom>
          <a:blipFill>
            <a:blip r:embed="rId3"/>
            <a:stretch>
              <a:fillRect/>
            </a:stretch>
          </a:blipFill>
        </p:spPr>
      </p:sp>
      <p:sp>
        <p:nvSpPr>
          <p:cNvPr id="8" name="TextBox 8"/>
          <p:cNvSpPr txBox="1"/>
          <p:nvPr/>
        </p:nvSpPr>
        <p:spPr>
          <a:xfrm>
            <a:off x="1379399" y="537527"/>
            <a:ext cx="7764601"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Convergence Analysis</a:t>
            </a:r>
          </a:p>
        </p:txBody>
      </p:sp>
    </p:spTree>
    <p:extLst>
      <p:ext uri="{BB962C8B-B14F-4D97-AF65-F5344CB8AC3E}">
        <p14:creationId xmlns:p14="http://schemas.microsoft.com/office/powerpoint/2010/main" val="278633976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B84962-7276-561C-6E72-7659A5FE77BF}"/>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1771393" y="1986036"/>
            <a:ext cx="16230600" cy="7577064"/>
            <a:chOff x="0" y="0"/>
            <a:chExt cx="4274726" cy="2167467"/>
          </a:xfrm>
          <a:solidFill>
            <a:schemeClr val="tx2">
              <a:lumMod val="75000"/>
            </a:schemeClr>
          </a:solidFill>
        </p:grpSpPr>
        <p:sp>
          <p:nvSpPr>
            <p:cNvPr id="4" name="Freeform 4"/>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grpFill/>
          </p:spPr>
        </p:sp>
        <p:sp>
          <p:nvSpPr>
            <p:cNvPr id="5" name="TextBox 5"/>
            <p:cNvSpPr txBox="1"/>
            <p:nvPr/>
          </p:nvSpPr>
          <p:spPr>
            <a:xfrm>
              <a:off x="0" y="-38100"/>
              <a:ext cx="4274726" cy="2205567"/>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2468363" y="2176854"/>
            <a:ext cx="15819637" cy="7960834"/>
          </a:xfrm>
          <a:prstGeom prst="rect">
            <a:avLst/>
          </a:prstGeom>
        </p:spPr>
        <p:txBody>
          <a:bodyPr lIns="0" tIns="0" rIns="0" bIns="0" rtlCol="0" anchor="t">
            <a:spAutoFit/>
          </a:bodyPr>
          <a:lstStyle/>
          <a:p>
            <a:pPr algn="l">
              <a:lnSpc>
                <a:spcPts val="4759"/>
              </a:lnSpc>
            </a:pPr>
            <a:r>
              <a:rPr lang="en-US" sz="3399">
                <a:solidFill>
                  <a:schemeClr val="bg1"/>
                </a:solidFill>
                <a:latin typeface="Canva Sans"/>
              </a:rPr>
              <a:t>First Non-Asymptotic Global Convergence Rate:</a:t>
            </a:r>
          </a:p>
          <a:p>
            <a:pPr marL="734059" lvl="1" indent="-367030" algn="l">
              <a:lnSpc>
                <a:spcPts val="4759"/>
              </a:lnSpc>
              <a:buFont typeface="Arial"/>
              <a:buChar char="•"/>
            </a:pPr>
            <a:r>
              <a:rPr lang="en-US" sz="3399">
                <a:solidFill>
                  <a:schemeClr val="bg1"/>
                </a:solidFill>
                <a:latin typeface="Canva Sans"/>
              </a:rPr>
              <a:t>Establishes the first non-asymptotic global convergence rate for PPO/TRPO with neural networks.</a:t>
            </a:r>
          </a:p>
          <a:p>
            <a:pPr algn="l">
              <a:lnSpc>
                <a:spcPts val="4759"/>
              </a:lnSpc>
            </a:pPr>
            <a:endParaRPr lang="en-US" sz="3399">
              <a:solidFill>
                <a:schemeClr val="bg1"/>
              </a:solidFill>
              <a:latin typeface="Canva Sans"/>
            </a:endParaRPr>
          </a:p>
          <a:p>
            <a:pPr algn="l">
              <a:lnSpc>
                <a:spcPts val="4759"/>
              </a:lnSpc>
            </a:pPr>
            <a:r>
              <a:rPr lang="en-US" sz="3399">
                <a:solidFill>
                  <a:schemeClr val="bg1"/>
                </a:solidFill>
                <a:latin typeface="Canva Sans"/>
              </a:rPr>
              <a:t>Practical Implications:</a:t>
            </a:r>
          </a:p>
          <a:p>
            <a:pPr marL="734059" lvl="1" indent="-367030" algn="l">
              <a:lnSpc>
                <a:spcPts val="4759"/>
              </a:lnSpc>
              <a:buFont typeface="Arial"/>
              <a:buChar char="•"/>
            </a:pPr>
            <a:r>
              <a:rPr lang="en-US" sz="3399">
                <a:solidFill>
                  <a:schemeClr val="bg1"/>
                </a:solidFill>
                <a:latin typeface="Canva Sans"/>
              </a:rPr>
              <a:t>Reliability and robustness in deep reinforcement learning applications.</a:t>
            </a:r>
          </a:p>
          <a:p>
            <a:pPr algn="l">
              <a:lnSpc>
                <a:spcPts val="4759"/>
              </a:lnSpc>
            </a:pPr>
            <a:endParaRPr lang="en-US" sz="3399">
              <a:solidFill>
                <a:schemeClr val="bg1"/>
              </a:solidFill>
              <a:latin typeface="Canva Sans"/>
            </a:endParaRPr>
          </a:p>
          <a:p>
            <a:pPr algn="l">
              <a:lnSpc>
                <a:spcPts val="4759"/>
              </a:lnSpc>
            </a:pPr>
            <a:r>
              <a:rPr lang="en-US" sz="3399">
                <a:solidFill>
                  <a:schemeClr val="bg1"/>
                </a:solidFill>
                <a:latin typeface="Canva Sans"/>
              </a:rPr>
              <a:t>Impact on Applications:</a:t>
            </a:r>
          </a:p>
          <a:p>
            <a:pPr marL="734059" lvl="1" indent="-367030" algn="l">
              <a:lnSpc>
                <a:spcPts val="4759"/>
              </a:lnSpc>
              <a:buFont typeface="Arial"/>
              <a:buChar char="•"/>
            </a:pPr>
            <a:r>
              <a:rPr lang="en-US" sz="3399">
                <a:solidFill>
                  <a:schemeClr val="bg1"/>
                </a:solidFill>
                <a:latin typeface="Canva Sans"/>
              </a:rPr>
              <a:t>Healthcare: Enhanced decision-making in treatment plans, resource allocation, and patient care.</a:t>
            </a:r>
          </a:p>
          <a:p>
            <a:pPr marL="734059" lvl="1" indent="-367030" algn="l">
              <a:lnSpc>
                <a:spcPts val="4759"/>
              </a:lnSpc>
              <a:buFont typeface="Arial"/>
              <a:buChar char="•"/>
            </a:pPr>
            <a:r>
              <a:rPr lang="en-US" sz="3399">
                <a:solidFill>
                  <a:schemeClr val="bg1"/>
                </a:solidFill>
                <a:latin typeface="Canva Sans"/>
              </a:rPr>
              <a:t>Autonomous Driving: Improved policy optimization for navigation, obstacle avoidance, and driving strategy.</a:t>
            </a:r>
          </a:p>
          <a:p>
            <a:pPr algn="l">
              <a:lnSpc>
                <a:spcPts val="4759"/>
              </a:lnSpc>
            </a:pPr>
            <a:endParaRPr lang="en-US" sz="3399">
              <a:solidFill>
                <a:schemeClr val="bg1"/>
              </a:solidFill>
              <a:latin typeface="Canva Sans"/>
            </a:endParaRPr>
          </a:p>
        </p:txBody>
      </p:sp>
      <p:sp>
        <p:nvSpPr>
          <p:cNvPr id="7" name="TextBox 7"/>
          <p:cNvSpPr txBox="1"/>
          <p:nvPr/>
        </p:nvSpPr>
        <p:spPr>
          <a:xfrm>
            <a:off x="1897666" y="537527"/>
            <a:ext cx="9989534"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Contribution and Significance</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44F548-3ABB-DA6F-FA3B-41596763AFEC}"/>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1184673" y="1928812"/>
            <a:ext cx="17103327" cy="7465063"/>
            <a:chOff x="0" y="0"/>
            <a:chExt cx="4504580" cy="1966107"/>
          </a:xfrm>
          <a:solidFill>
            <a:schemeClr val="tx2">
              <a:lumMod val="75000"/>
            </a:schemeClr>
          </a:solidFill>
        </p:grpSpPr>
        <p:sp>
          <p:nvSpPr>
            <p:cNvPr id="4" name="Freeform 4"/>
            <p:cNvSpPr/>
            <p:nvPr/>
          </p:nvSpPr>
          <p:spPr>
            <a:xfrm>
              <a:off x="0" y="0"/>
              <a:ext cx="4504580" cy="1966107"/>
            </a:xfrm>
            <a:custGeom>
              <a:avLst/>
              <a:gdLst/>
              <a:ahLst/>
              <a:cxnLst/>
              <a:rect l="l" t="t" r="r" b="b"/>
              <a:pathLst>
                <a:path w="4504580" h="1966107">
                  <a:moveTo>
                    <a:pt x="23085" y="0"/>
                  </a:moveTo>
                  <a:lnTo>
                    <a:pt x="4481494" y="0"/>
                  </a:lnTo>
                  <a:cubicBezTo>
                    <a:pt x="4487617" y="0"/>
                    <a:pt x="4493489" y="2432"/>
                    <a:pt x="4497818" y="6762"/>
                  </a:cubicBezTo>
                  <a:cubicBezTo>
                    <a:pt x="4502148" y="11091"/>
                    <a:pt x="4504580" y="16963"/>
                    <a:pt x="4504580" y="23085"/>
                  </a:cubicBezTo>
                  <a:lnTo>
                    <a:pt x="4504580" y="1943022"/>
                  </a:lnTo>
                  <a:cubicBezTo>
                    <a:pt x="4504580" y="1955772"/>
                    <a:pt x="4494244" y="1966107"/>
                    <a:pt x="4481494" y="1966107"/>
                  </a:cubicBezTo>
                  <a:lnTo>
                    <a:pt x="23085" y="1966107"/>
                  </a:lnTo>
                  <a:cubicBezTo>
                    <a:pt x="16963" y="1966107"/>
                    <a:pt x="11091" y="1963675"/>
                    <a:pt x="6762" y="1959346"/>
                  </a:cubicBezTo>
                  <a:cubicBezTo>
                    <a:pt x="2432" y="1955016"/>
                    <a:pt x="0" y="1949144"/>
                    <a:pt x="0" y="1943022"/>
                  </a:cubicBezTo>
                  <a:lnTo>
                    <a:pt x="0" y="23085"/>
                  </a:lnTo>
                  <a:cubicBezTo>
                    <a:pt x="0" y="10336"/>
                    <a:pt x="10336" y="0"/>
                    <a:pt x="23085" y="0"/>
                  </a:cubicBezTo>
                  <a:close/>
                </a:path>
              </a:pathLst>
            </a:custGeom>
            <a:grpFill/>
          </p:spPr>
        </p:sp>
        <p:sp>
          <p:nvSpPr>
            <p:cNvPr id="5" name="TextBox 5"/>
            <p:cNvSpPr txBox="1"/>
            <p:nvPr/>
          </p:nvSpPr>
          <p:spPr>
            <a:xfrm>
              <a:off x="0" y="-38100"/>
              <a:ext cx="4504580" cy="2004207"/>
            </a:xfrm>
            <a:prstGeom prst="rect">
              <a:avLst/>
            </a:prstGeom>
            <a:grpFill/>
          </p:spPr>
          <p:txBody>
            <a:bodyPr lIns="50800" tIns="50800" rIns="50800" bIns="50800" rtlCol="0" anchor="ctr"/>
            <a:lstStyle/>
            <a:p>
              <a:pPr algn="ctr">
                <a:lnSpc>
                  <a:spcPts val="2659"/>
                </a:lnSpc>
              </a:pPr>
              <a:endParaRPr/>
            </a:p>
          </p:txBody>
        </p:sp>
      </p:grpSp>
      <p:sp>
        <p:nvSpPr>
          <p:cNvPr id="6" name="TextBox 6"/>
          <p:cNvSpPr txBox="1"/>
          <p:nvPr/>
        </p:nvSpPr>
        <p:spPr>
          <a:xfrm>
            <a:off x="9299973" y="4001135"/>
            <a:ext cx="9525" cy="1566544"/>
          </a:xfrm>
          <a:prstGeom prst="rect">
            <a:avLst/>
          </a:prstGeom>
        </p:spPr>
        <p:txBody>
          <a:bodyPr lIns="0" tIns="0" rIns="0" bIns="0" rtlCol="0" anchor="t">
            <a:spAutoFit/>
          </a:bodyPr>
          <a:lstStyle/>
          <a:p>
            <a:pPr algn="ctr">
              <a:lnSpc>
                <a:spcPts val="12880"/>
              </a:lnSpc>
            </a:pPr>
            <a:endParaRPr/>
          </a:p>
        </p:txBody>
      </p:sp>
      <p:sp>
        <p:nvSpPr>
          <p:cNvPr id="7" name="TextBox 7"/>
          <p:cNvSpPr txBox="1"/>
          <p:nvPr/>
        </p:nvSpPr>
        <p:spPr>
          <a:xfrm>
            <a:off x="1359120" y="777811"/>
            <a:ext cx="717528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Bold"/>
              </a:rPr>
              <a:t>Problem Statement</a:t>
            </a:r>
          </a:p>
        </p:txBody>
      </p:sp>
      <p:sp>
        <p:nvSpPr>
          <p:cNvPr id="8" name="TextBox 8"/>
          <p:cNvSpPr txBox="1"/>
          <p:nvPr/>
        </p:nvSpPr>
        <p:spPr>
          <a:xfrm>
            <a:off x="1184673" y="2419667"/>
            <a:ext cx="17103327" cy="7363554"/>
          </a:xfrm>
          <a:prstGeom prst="rect">
            <a:avLst/>
          </a:prstGeom>
        </p:spPr>
        <p:txBody>
          <a:bodyPr lIns="0" tIns="0" rIns="0" bIns="0" rtlCol="0" anchor="t">
            <a:spAutoFit/>
          </a:bodyPr>
          <a:lstStyle/>
          <a:p>
            <a:pPr marL="734059" lvl="1" indent="-367030" algn="l">
              <a:lnSpc>
                <a:spcPts val="4759"/>
              </a:lnSpc>
              <a:buFont typeface="Arial"/>
              <a:buChar char="•"/>
            </a:pPr>
            <a:r>
              <a:rPr lang="en-US" sz="3399" dirty="0">
                <a:solidFill>
                  <a:schemeClr val="bg1"/>
                </a:solidFill>
                <a:latin typeface="Garet"/>
              </a:rPr>
              <a:t>Convergence of PPO/TRPO to the Optimal Policy:</a:t>
            </a:r>
          </a:p>
          <a:p>
            <a:pPr marL="1468119" lvl="2" indent="-489373" algn="l">
              <a:lnSpc>
                <a:spcPts val="4759"/>
              </a:lnSpc>
              <a:buFont typeface="Arial"/>
              <a:buChar char="⚬"/>
            </a:pPr>
            <a:r>
              <a:rPr lang="en-US" sz="3399" dirty="0">
                <a:solidFill>
                  <a:schemeClr val="bg1"/>
                </a:solidFill>
                <a:latin typeface="Garet"/>
              </a:rPr>
              <a:t>How do these algorithms ensure convergence despite non-convexity?</a:t>
            </a:r>
          </a:p>
          <a:p>
            <a:pPr algn="l">
              <a:lnSpc>
                <a:spcPts val="4759"/>
              </a:lnSpc>
            </a:pPr>
            <a:endParaRPr lang="en-US" sz="3399" dirty="0">
              <a:solidFill>
                <a:schemeClr val="bg1"/>
              </a:solidFill>
              <a:latin typeface="Garet"/>
            </a:endParaRPr>
          </a:p>
          <a:p>
            <a:pPr marL="734059" lvl="1" indent="-367030" algn="l">
              <a:lnSpc>
                <a:spcPts val="4759"/>
              </a:lnSpc>
              <a:buFont typeface="Arial"/>
              <a:buChar char="•"/>
            </a:pPr>
            <a:r>
              <a:rPr lang="en-US" sz="3399" dirty="0">
                <a:solidFill>
                  <a:schemeClr val="bg1"/>
                </a:solidFill>
                <a:latin typeface="Garet"/>
              </a:rPr>
              <a:t>Accuracy of Action-Value Function Approximation:</a:t>
            </a:r>
          </a:p>
          <a:p>
            <a:pPr marL="1468119" lvl="2" indent="-489373" algn="l">
              <a:lnSpc>
                <a:spcPts val="4759"/>
              </a:lnSpc>
              <a:buFont typeface="Arial"/>
              <a:buChar char="⚬"/>
            </a:pPr>
            <a:r>
              <a:rPr lang="en-US" sz="3399" dirty="0">
                <a:solidFill>
                  <a:schemeClr val="bg1"/>
                </a:solidFill>
                <a:latin typeface="Garet"/>
              </a:rPr>
              <a:t>How accurately can neural networks approximate the action-value function during iterations?</a:t>
            </a:r>
          </a:p>
          <a:p>
            <a:pPr algn="l">
              <a:lnSpc>
                <a:spcPts val="4759"/>
              </a:lnSpc>
            </a:pPr>
            <a:endParaRPr lang="en-US" sz="3399" dirty="0">
              <a:solidFill>
                <a:schemeClr val="bg1"/>
              </a:solidFill>
              <a:latin typeface="Garet"/>
            </a:endParaRPr>
          </a:p>
          <a:p>
            <a:pPr marL="734059" lvl="1" indent="-367030" algn="l">
              <a:lnSpc>
                <a:spcPts val="4759"/>
              </a:lnSpc>
              <a:buFont typeface="Arial"/>
              <a:buChar char="•"/>
            </a:pPr>
            <a:r>
              <a:rPr lang="en-US" sz="3399" dirty="0">
                <a:solidFill>
                  <a:schemeClr val="bg1"/>
                </a:solidFill>
                <a:latin typeface="Garet"/>
              </a:rPr>
              <a:t>Convergence of Policy Improvement via Stochastic Gradient Descent (SGD):</a:t>
            </a:r>
          </a:p>
          <a:p>
            <a:pPr marL="1468119" lvl="2" indent="-489373" algn="l">
              <a:lnSpc>
                <a:spcPts val="4759"/>
              </a:lnSpc>
              <a:buFont typeface="Arial"/>
              <a:buChar char="⚬"/>
            </a:pPr>
            <a:r>
              <a:rPr lang="en-US" sz="3399" dirty="0">
                <a:solidFill>
                  <a:schemeClr val="bg1"/>
                </a:solidFill>
                <a:latin typeface="Garet"/>
              </a:rPr>
              <a:t>How does SGD help in converging to an improved policy based on approximate action-value functions?</a:t>
            </a:r>
          </a:p>
          <a:p>
            <a:pPr algn="l">
              <a:lnSpc>
                <a:spcPts val="4759"/>
              </a:lnSpc>
            </a:pPr>
            <a:endParaRPr lang="en-US" sz="3399" dirty="0">
              <a:solidFill>
                <a:schemeClr val="bg1"/>
              </a:solidFill>
              <a:latin typeface="Garet"/>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E036CC-108A-6DA8-B6DE-AA37522C02AE}"/>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1326938" y="349076"/>
            <a:ext cx="8076129" cy="1872307"/>
          </a:xfrm>
          <a:prstGeom prst="rect">
            <a:avLst/>
          </a:prstGeom>
        </p:spPr>
        <p:txBody>
          <a:bodyPr lIns="0" tIns="0" rIns="0" bIns="0" rtlCol="0" anchor="t">
            <a:spAutoFit/>
          </a:bodyPr>
          <a:lstStyle/>
          <a:p>
            <a:pPr algn="ctr">
              <a:lnSpc>
                <a:spcPts val="7279"/>
              </a:lnSpc>
            </a:pPr>
            <a:r>
              <a:rPr lang="en-US" sz="5199">
                <a:solidFill>
                  <a:schemeClr val="bg1"/>
                </a:solidFill>
                <a:latin typeface="Yasmin"/>
              </a:rPr>
              <a:t>Conclusion and Future Work</a:t>
            </a:r>
          </a:p>
        </p:txBody>
      </p:sp>
      <p:grpSp>
        <p:nvGrpSpPr>
          <p:cNvPr id="4" name="Group 4"/>
          <p:cNvGrpSpPr/>
          <p:nvPr/>
        </p:nvGrpSpPr>
        <p:grpSpPr>
          <a:xfrm>
            <a:off x="1209936" y="2019300"/>
            <a:ext cx="16704682" cy="6705600"/>
            <a:chOff x="0" y="0"/>
            <a:chExt cx="4399587" cy="2278665"/>
          </a:xfrm>
          <a:solidFill>
            <a:schemeClr val="tx2">
              <a:lumMod val="75000"/>
            </a:schemeClr>
          </a:solidFill>
        </p:grpSpPr>
        <p:sp>
          <p:nvSpPr>
            <p:cNvPr id="5" name="Freeform 5"/>
            <p:cNvSpPr/>
            <p:nvPr/>
          </p:nvSpPr>
          <p:spPr>
            <a:xfrm>
              <a:off x="0" y="0"/>
              <a:ext cx="4399587" cy="2278665"/>
            </a:xfrm>
            <a:custGeom>
              <a:avLst/>
              <a:gdLst/>
              <a:ahLst/>
              <a:cxnLst/>
              <a:rect l="l" t="t" r="r" b="b"/>
              <a:pathLst>
                <a:path w="4399587" h="2278665">
                  <a:moveTo>
                    <a:pt x="23636" y="0"/>
                  </a:moveTo>
                  <a:lnTo>
                    <a:pt x="4375950" y="0"/>
                  </a:lnTo>
                  <a:cubicBezTo>
                    <a:pt x="4382219" y="0"/>
                    <a:pt x="4388231" y="2490"/>
                    <a:pt x="4392664" y="6923"/>
                  </a:cubicBezTo>
                  <a:cubicBezTo>
                    <a:pt x="4397097" y="11356"/>
                    <a:pt x="4399587" y="17368"/>
                    <a:pt x="4399587" y="23636"/>
                  </a:cubicBezTo>
                  <a:lnTo>
                    <a:pt x="4399587" y="2255029"/>
                  </a:lnTo>
                  <a:cubicBezTo>
                    <a:pt x="4399587" y="2261297"/>
                    <a:pt x="4397097" y="2267309"/>
                    <a:pt x="4392664" y="2271742"/>
                  </a:cubicBezTo>
                  <a:cubicBezTo>
                    <a:pt x="4388231" y="2276175"/>
                    <a:pt x="4382219" y="2278665"/>
                    <a:pt x="4375950" y="2278665"/>
                  </a:cubicBezTo>
                  <a:lnTo>
                    <a:pt x="23636" y="2278665"/>
                  </a:lnTo>
                  <a:cubicBezTo>
                    <a:pt x="17368" y="2278665"/>
                    <a:pt x="11356" y="2276175"/>
                    <a:pt x="6923" y="2271742"/>
                  </a:cubicBezTo>
                  <a:cubicBezTo>
                    <a:pt x="2490" y="2267309"/>
                    <a:pt x="0" y="2261297"/>
                    <a:pt x="0" y="2255029"/>
                  </a:cubicBezTo>
                  <a:lnTo>
                    <a:pt x="0" y="23636"/>
                  </a:lnTo>
                  <a:cubicBezTo>
                    <a:pt x="0" y="17368"/>
                    <a:pt x="2490" y="11356"/>
                    <a:pt x="6923" y="6923"/>
                  </a:cubicBezTo>
                  <a:cubicBezTo>
                    <a:pt x="11356" y="2490"/>
                    <a:pt x="17368" y="0"/>
                    <a:pt x="23636" y="0"/>
                  </a:cubicBezTo>
                  <a:close/>
                </a:path>
              </a:pathLst>
            </a:custGeom>
            <a:grpFill/>
          </p:spPr>
        </p:sp>
        <p:sp>
          <p:nvSpPr>
            <p:cNvPr id="6" name="TextBox 6"/>
            <p:cNvSpPr txBox="1"/>
            <p:nvPr/>
          </p:nvSpPr>
          <p:spPr>
            <a:xfrm>
              <a:off x="0" y="-38100"/>
              <a:ext cx="4399587" cy="2316765"/>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7" name="TextBox 7"/>
          <p:cNvSpPr txBox="1"/>
          <p:nvPr/>
        </p:nvSpPr>
        <p:spPr>
          <a:xfrm>
            <a:off x="1765386" y="2380436"/>
            <a:ext cx="15960446" cy="6136103"/>
          </a:xfrm>
          <a:prstGeom prst="rect">
            <a:avLst/>
          </a:prstGeom>
        </p:spPr>
        <p:txBody>
          <a:bodyPr lIns="0" tIns="0" rIns="0" bIns="0" rtlCol="0" anchor="t">
            <a:spAutoFit/>
          </a:bodyPr>
          <a:lstStyle/>
          <a:p>
            <a:pPr algn="l">
              <a:lnSpc>
                <a:spcPts val="3959"/>
              </a:lnSpc>
            </a:pPr>
            <a:r>
              <a:rPr lang="en-US" sz="2828">
                <a:solidFill>
                  <a:schemeClr val="bg1"/>
                </a:solidFill>
                <a:latin typeface="Garet"/>
              </a:rPr>
              <a:t>Summary of Key Findings:</a:t>
            </a:r>
          </a:p>
          <a:p>
            <a:pPr marL="610676" lvl="1" indent="-305338" algn="l">
              <a:lnSpc>
                <a:spcPts val="3959"/>
              </a:lnSpc>
              <a:buFont typeface="Arial"/>
              <a:buChar char="•"/>
            </a:pPr>
            <a:r>
              <a:rPr lang="en-US" sz="2828">
                <a:solidFill>
                  <a:schemeClr val="bg1"/>
                </a:solidFill>
                <a:latin typeface="Garet"/>
              </a:rPr>
              <a:t>PPO and TRPO achieve global optimality with over-parametrized neural networks.</a:t>
            </a:r>
          </a:p>
          <a:p>
            <a:pPr marL="610676" lvl="1" indent="-305338" algn="l">
              <a:lnSpc>
                <a:spcPts val="3959"/>
              </a:lnSpc>
              <a:buFont typeface="Arial"/>
              <a:buChar char="•"/>
            </a:pPr>
            <a:r>
              <a:rPr lang="en-US" sz="2828">
                <a:solidFill>
                  <a:schemeClr val="bg1"/>
                </a:solidFill>
                <a:latin typeface="Garet"/>
              </a:rPr>
              <a:t>Established sublinear convergence rate and thorough theoretical analysis.</a:t>
            </a:r>
          </a:p>
          <a:p>
            <a:pPr algn="l">
              <a:lnSpc>
                <a:spcPts val="3959"/>
              </a:lnSpc>
            </a:pPr>
            <a:endParaRPr lang="en-US" sz="2828">
              <a:solidFill>
                <a:schemeClr val="bg1"/>
              </a:solidFill>
              <a:latin typeface="Garet"/>
            </a:endParaRPr>
          </a:p>
          <a:p>
            <a:pPr algn="l">
              <a:lnSpc>
                <a:spcPts val="3959"/>
              </a:lnSpc>
            </a:pPr>
            <a:r>
              <a:rPr lang="en-US" sz="2828">
                <a:solidFill>
                  <a:schemeClr val="bg1"/>
                </a:solidFill>
                <a:latin typeface="Garet"/>
              </a:rPr>
              <a:t>Open Questions and Future Research:</a:t>
            </a:r>
          </a:p>
          <a:p>
            <a:pPr marL="610676" lvl="1" indent="-305338" algn="l">
              <a:lnSpc>
                <a:spcPts val="3959"/>
              </a:lnSpc>
              <a:buFont typeface="Arial"/>
              <a:buChar char="•"/>
            </a:pPr>
            <a:r>
              <a:rPr lang="en-US" sz="2828">
                <a:solidFill>
                  <a:schemeClr val="bg1"/>
                </a:solidFill>
                <a:latin typeface="Garet"/>
              </a:rPr>
              <a:t>Impact of neural network architectures on convergence rates.</a:t>
            </a:r>
          </a:p>
          <a:p>
            <a:pPr marL="610676" lvl="1" indent="-305338" algn="l">
              <a:lnSpc>
                <a:spcPts val="3959"/>
              </a:lnSpc>
              <a:buFont typeface="Arial"/>
              <a:buChar char="•"/>
            </a:pPr>
            <a:r>
              <a:rPr lang="en-US" sz="2828">
                <a:solidFill>
                  <a:schemeClr val="bg1"/>
                </a:solidFill>
                <a:latin typeface="Garet"/>
              </a:rPr>
              <a:t>Applicability to more complex and varied environments.</a:t>
            </a:r>
          </a:p>
          <a:p>
            <a:pPr algn="l">
              <a:lnSpc>
                <a:spcPts val="3959"/>
              </a:lnSpc>
            </a:pPr>
            <a:endParaRPr lang="en-US" sz="2828">
              <a:solidFill>
                <a:schemeClr val="bg1"/>
              </a:solidFill>
              <a:latin typeface="Garet"/>
            </a:endParaRPr>
          </a:p>
          <a:p>
            <a:pPr algn="l">
              <a:lnSpc>
                <a:spcPts val="3959"/>
              </a:lnSpc>
            </a:pPr>
            <a:r>
              <a:rPr lang="en-US" sz="2828">
                <a:solidFill>
                  <a:schemeClr val="bg1"/>
                </a:solidFill>
                <a:latin typeface="Garet"/>
              </a:rPr>
              <a:t>Potential Improvements and Applications:</a:t>
            </a:r>
          </a:p>
          <a:p>
            <a:pPr marL="610676" lvl="1" indent="-305338" algn="l">
              <a:lnSpc>
                <a:spcPts val="3959"/>
              </a:lnSpc>
              <a:buFont typeface="Arial"/>
              <a:buChar char="•"/>
            </a:pPr>
            <a:r>
              <a:rPr lang="en-US" sz="2828">
                <a:solidFill>
                  <a:schemeClr val="bg1"/>
                </a:solidFill>
                <a:latin typeface="Garet"/>
              </a:rPr>
              <a:t>Refining algorithms for reduced computational complexity.</a:t>
            </a:r>
          </a:p>
          <a:p>
            <a:pPr marL="610676" lvl="1" indent="-305338" algn="l">
              <a:lnSpc>
                <a:spcPts val="3959"/>
              </a:lnSpc>
              <a:buFont typeface="Arial"/>
              <a:buChar char="•"/>
            </a:pPr>
            <a:r>
              <a:rPr lang="en-US" sz="2828">
                <a:solidFill>
                  <a:schemeClr val="bg1"/>
                </a:solidFill>
                <a:latin typeface="Garet"/>
              </a:rPr>
              <a:t>Extending theoretical analysis to other RL frameworks and applications.</a:t>
            </a:r>
          </a:p>
          <a:p>
            <a:pPr algn="l">
              <a:lnSpc>
                <a:spcPts val="3959"/>
              </a:lnSpc>
            </a:pPr>
            <a:endParaRPr lang="en-US" sz="2828">
              <a:solidFill>
                <a:schemeClr val="bg1"/>
              </a:solidFill>
              <a:latin typeface="Garet"/>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3317DB-A70E-37FB-6414-7DF3FFA2165C}"/>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1651452" y="3313605"/>
            <a:ext cx="14679282" cy="2103140"/>
          </a:xfrm>
          <a:prstGeom prst="rect">
            <a:avLst/>
          </a:prstGeom>
        </p:spPr>
        <p:txBody>
          <a:bodyPr lIns="0" tIns="0" rIns="0" bIns="0" rtlCol="0" anchor="t">
            <a:spAutoFit/>
          </a:bodyPr>
          <a:lstStyle/>
          <a:p>
            <a:pPr algn="ctr">
              <a:lnSpc>
                <a:spcPts val="16350"/>
              </a:lnSpc>
            </a:pPr>
            <a:r>
              <a:rPr lang="en-US" sz="11679">
                <a:solidFill>
                  <a:schemeClr val="bg1"/>
                </a:solidFill>
                <a:latin typeface="Yasmin"/>
              </a:rPr>
              <a:t>Thank You</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69BD60-0A69-85B0-28E6-2224DF8D9462}"/>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1028700" y="1548876"/>
            <a:ext cx="16973293" cy="8229882"/>
            <a:chOff x="0" y="0"/>
            <a:chExt cx="4470332" cy="2167541"/>
          </a:xfrm>
          <a:solidFill>
            <a:schemeClr val="tx2">
              <a:lumMod val="75000"/>
            </a:schemeClr>
          </a:solidFill>
        </p:grpSpPr>
        <p:sp>
          <p:nvSpPr>
            <p:cNvPr id="4" name="Freeform 4"/>
            <p:cNvSpPr/>
            <p:nvPr/>
          </p:nvSpPr>
          <p:spPr>
            <a:xfrm>
              <a:off x="0" y="0"/>
              <a:ext cx="4470332" cy="2167541"/>
            </a:xfrm>
            <a:custGeom>
              <a:avLst/>
              <a:gdLst/>
              <a:ahLst/>
              <a:cxnLst/>
              <a:rect l="l" t="t" r="r" b="b"/>
              <a:pathLst>
                <a:path w="4470332" h="2167541">
                  <a:moveTo>
                    <a:pt x="23262" y="0"/>
                  </a:moveTo>
                  <a:lnTo>
                    <a:pt x="4447070" y="0"/>
                  </a:lnTo>
                  <a:cubicBezTo>
                    <a:pt x="4459917" y="0"/>
                    <a:pt x="4470332" y="10415"/>
                    <a:pt x="4470332" y="23262"/>
                  </a:cubicBezTo>
                  <a:lnTo>
                    <a:pt x="4470332" y="2144278"/>
                  </a:lnTo>
                  <a:cubicBezTo>
                    <a:pt x="4470332" y="2150448"/>
                    <a:pt x="4467881" y="2156365"/>
                    <a:pt x="4463519" y="2160727"/>
                  </a:cubicBezTo>
                  <a:cubicBezTo>
                    <a:pt x="4459156" y="2165090"/>
                    <a:pt x="4453239" y="2167541"/>
                    <a:pt x="4447070" y="2167541"/>
                  </a:cubicBezTo>
                  <a:lnTo>
                    <a:pt x="23262" y="2167541"/>
                  </a:lnTo>
                  <a:cubicBezTo>
                    <a:pt x="17093" y="2167541"/>
                    <a:pt x="11176" y="2165090"/>
                    <a:pt x="6813" y="2160727"/>
                  </a:cubicBezTo>
                  <a:cubicBezTo>
                    <a:pt x="2451" y="2156365"/>
                    <a:pt x="0" y="2150448"/>
                    <a:pt x="0" y="2144278"/>
                  </a:cubicBezTo>
                  <a:lnTo>
                    <a:pt x="0" y="23262"/>
                  </a:lnTo>
                  <a:cubicBezTo>
                    <a:pt x="0" y="17093"/>
                    <a:pt x="2451" y="11176"/>
                    <a:pt x="6813" y="6813"/>
                  </a:cubicBezTo>
                  <a:cubicBezTo>
                    <a:pt x="11176" y="2451"/>
                    <a:pt x="17093" y="0"/>
                    <a:pt x="23262" y="0"/>
                  </a:cubicBezTo>
                  <a:close/>
                </a:path>
              </a:pathLst>
            </a:custGeom>
            <a:grpFill/>
          </p:spPr>
        </p:sp>
        <p:sp>
          <p:nvSpPr>
            <p:cNvPr id="5" name="TextBox 5"/>
            <p:cNvSpPr txBox="1"/>
            <p:nvPr/>
          </p:nvSpPr>
          <p:spPr>
            <a:xfrm>
              <a:off x="0" y="-38100"/>
              <a:ext cx="4470332" cy="2205641"/>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9139238" y="4652327"/>
            <a:ext cx="9525" cy="763029"/>
          </a:xfrm>
          <a:prstGeom prst="rect">
            <a:avLst/>
          </a:prstGeom>
        </p:spPr>
        <p:txBody>
          <a:bodyPr lIns="0" tIns="0" rIns="0" bIns="0" rtlCol="0" anchor="t">
            <a:spAutoFit/>
          </a:bodyPr>
          <a:lstStyle/>
          <a:p>
            <a:pPr algn="ctr">
              <a:lnSpc>
                <a:spcPts val="7279"/>
              </a:lnSpc>
            </a:pPr>
            <a:endParaRPr>
              <a:solidFill>
                <a:schemeClr val="bg1"/>
              </a:solidFill>
            </a:endParaRPr>
          </a:p>
        </p:txBody>
      </p:sp>
      <p:sp>
        <p:nvSpPr>
          <p:cNvPr id="7" name="TextBox 7"/>
          <p:cNvSpPr txBox="1"/>
          <p:nvPr/>
        </p:nvSpPr>
        <p:spPr>
          <a:xfrm>
            <a:off x="1470668" y="1491726"/>
            <a:ext cx="16330362" cy="8599342"/>
          </a:xfrm>
          <a:prstGeom prst="rect">
            <a:avLst/>
          </a:prstGeom>
        </p:spPr>
        <p:txBody>
          <a:bodyPr lIns="0" tIns="0" rIns="0" bIns="0" rtlCol="0" anchor="t">
            <a:spAutoFit/>
          </a:bodyPr>
          <a:lstStyle/>
          <a:p>
            <a:pPr algn="l">
              <a:lnSpc>
                <a:spcPts val="4230"/>
              </a:lnSpc>
            </a:pPr>
            <a:r>
              <a:rPr lang="en-US" sz="3021" dirty="0">
                <a:solidFill>
                  <a:schemeClr val="bg1"/>
                </a:solidFill>
                <a:latin typeface="Garet Bold"/>
              </a:rPr>
              <a:t>Components:</a:t>
            </a:r>
          </a:p>
          <a:p>
            <a:pPr marL="652360" lvl="1" indent="-326180" algn="l">
              <a:lnSpc>
                <a:spcPts val="4230"/>
              </a:lnSpc>
              <a:buFont typeface="Arial"/>
              <a:buChar char="•"/>
            </a:pPr>
            <a:r>
              <a:rPr lang="en-US" sz="3021" dirty="0">
                <a:solidFill>
                  <a:schemeClr val="bg1"/>
                </a:solidFill>
                <a:latin typeface="Garet"/>
              </a:rPr>
              <a:t>States (S): The set of all possible states in the environment.</a:t>
            </a:r>
          </a:p>
          <a:p>
            <a:pPr marL="652360" lvl="1" indent="-326180" algn="l">
              <a:lnSpc>
                <a:spcPts val="4230"/>
              </a:lnSpc>
              <a:buFont typeface="Arial"/>
              <a:buChar char="•"/>
            </a:pPr>
            <a:r>
              <a:rPr lang="en-US" sz="3021" dirty="0">
                <a:solidFill>
                  <a:schemeClr val="bg1"/>
                </a:solidFill>
                <a:latin typeface="Garet"/>
              </a:rPr>
              <a:t>Actions (A): The set of all possible actions the agent can take.</a:t>
            </a:r>
          </a:p>
          <a:p>
            <a:pPr marL="652360" lvl="1" indent="-326180" algn="l">
              <a:lnSpc>
                <a:spcPts val="4230"/>
              </a:lnSpc>
              <a:buFont typeface="Arial"/>
              <a:buChar char="•"/>
            </a:pPr>
            <a:r>
              <a:rPr lang="en-US" sz="3021" dirty="0">
                <a:solidFill>
                  <a:schemeClr val="bg1"/>
                </a:solidFill>
                <a:latin typeface="Garet"/>
              </a:rPr>
              <a:t>Transition Kernel (P): The probability distribution of moving from one state to another given an action.</a:t>
            </a:r>
          </a:p>
          <a:p>
            <a:pPr marL="652360" lvl="1" indent="-326180" algn="l">
              <a:lnSpc>
                <a:spcPts val="4230"/>
              </a:lnSpc>
              <a:buFont typeface="Arial"/>
              <a:buChar char="•"/>
            </a:pPr>
            <a:r>
              <a:rPr lang="en-US" sz="3021" dirty="0">
                <a:solidFill>
                  <a:schemeClr val="bg1"/>
                </a:solidFill>
                <a:latin typeface="Garet"/>
              </a:rPr>
              <a:t>Reward Function (r): The immediate reward received after transitioning from one state to another via an action.</a:t>
            </a:r>
          </a:p>
          <a:p>
            <a:pPr marL="652360" lvl="1" indent="-326180" algn="l">
              <a:lnSpc>
                <a:spcPts val="4230"/>
              </a:lnSpc>
              <a:buFont typeface="Arial"/>
              <a:buChar char="•"/>
            </a:pPr>
            <a:r>
              <a:rPr lang="en-US" sz="3021" dirty="0">
                <a:solidFill>
                  <a:schemeClr val="bg1"/>
                </a:solidFill>
                <a:latin typeface="Garet"/>
              </a:rPr>
              <a:t>Discount Factor (): The factor by which future rewards are discounted.</a:t>
            </a:r>
          </a:p>
          <a:p>
            <a:pPr algn="l">
              <a:lnSpc>
                <a:spcPts val="4230"/>
              </a:lnSpc>
            </a:pPr>
            <a:r>
              <a:rPr lang="en-US" sz="3021" dirty="0">
                <a:solidFill>
                  <a:schemeClr val="bg1"/>
                </a:solidFill>
                <a:latin typeface="Garet Bold"/>
              </a:rPr>
              <a:t>Definitions:</a:t>
            </a:r>
          </a:p>
          <a:p>
            <a:pPr marL="652360" lvl="1" indent="-326180" algn="l">
              <a:lnSpc>
                <a:spcPts val="4230"/>
              </a:lnSpc>
              <a:buFont typeface="Arial"/>
              <a:buChar char="•"/>
            </a:pPr>
            <a:r>
              <a:rPr lang="en-US" sz="3021" dirty="0">
                <a:solidFill>
                  <a:schemeClr val="bg1"/>
                </a:solidFill>
                <a:latin typeface="Garet"/>
              </a:rPr>
              <a:t>Q-function (Qπ): Measures the expected total reward for taking action a in state s under policy </a:t>
            </a:r>
            <a:r>
              <a:rPr lang="en-US" sz="3021" dirty="0">
                <a:solidFill>
                  <a:schemeClr val="bg1"/>
                </a:solidFill>
                <a:latin typeface="Times New Roman" panose="02020603050405020304" pitchFamily="18" charset="0"/>
                <a:cs typeface="Times New Roman" panose="02020603050405020304" pitchFamily="18" charset="0"/>
              </a:rPr>
              <a:t>ℼ</a:t>
            </a:r>
            <a:r>
              <a:rPr lang="en-US" sz="3021" dirty="0">
                <a:solidFill>
                  <a:schemeClr val="bg1"/>
                </a:solidFill>
                <a:latin typeface="Garet"/>
              </a:rPr>
              <a:t>.</a:t>
            </a:r>
          </a:p>
          <a:p>
            <a:pPr marL="652360" lvl="1" indent="-326180" algn="l">
              <a:lnSpc>
                <a:spcPts val="4230"/>
              </a:lnSpc>
              <a:buFont typeface="Arial"/>
              <a:buChar char="•"/>
            </a:pPr>
            <a:r>
              <a:rPr lang="en-US" sz="3021" dirty="0">
                <a:solidFill>
                  <a:schemeClr val="bg1"/>
                </a:solidFill>
                <a:latin typeface="Garet"/>
              </a:rPr>
              <a:t>V-function (Vπ): Measures the expected total reward for being in state s and following policy </a:t>
            </a:r>
            <a:r>
              <a:rPr lang="en-US" sz="3021" dirty="0">
                <a:solidFill>
                  <a:schemeClr val="bg1"/>
                </a:solidFill>
                <a:latin typeface="Times New Roman" panose="02020603050405020304" pitchFamily="18" charset="0"/>
                <a:cs typeface="Times New Roman" panose="02020603050405020304" pitchFamily="18" charset="0"/>
              </a:rPr>
              <a:t>ℼ</a:t>
            </a:r>
            <a:r>
              <a:rPr lang="en-US" sz="3021" dirty="0">
                <a:solidFill>
                  <a:schemeClr val="bg1"/>
                </a:solidFill>
                <a:latin typeface="Garet"/>
              </a:rPr>
              <a:t>.</a:t>
            </a:r>
          </a:p>
          <a:p>
            <a:pPr marL="652360" lvl="1" indent="-326180" algn="l">
              <a:lnSpc>
                <a:spcPts val="4230"/>
              </a:lnSpc>
              <a:buFont typeface="Arial"/>
              <a:buChar char="•"/>
            </a:pPr>
            <a:r>
              <a:rPr lang="en-US" sz="3021" dirty="0">
                <a:solidFill>
                  <a:schemeClr val="bg1"/>
                </a:solidFill>
                <a:latin typeface="Garet"/>
              </a:rPr>
              <a:t>Advantage Function (Aπ): </a:t>
            </a:r>
          </a:p>
          <a:p>
            <a:pPr algn="l">
              <a:lnSpc>
                <a:spcPts val="4230"/>
              </a:lnSpc>
            </a:pPr>
            <a:endParaRPr lang="en-US" sz="3021" dirty="0">
              <a:solidFill>
                <a:schemeClr val="bg1"/>
              </a:solidFill>
              <a:latin typeface="Garet"/>
            </a:endParaRPr>
          </a:p>
          <a:p>
            <a:pPr algn="l">
              <a:lnSpc>
                <a:spcPts val="4230"/>
              </a:lnSpc>
            </a:pPr>
            <a:endParaRPr lang="en-US" sz="3021" dirty="0">
              <a:solidFill>
                <a:schemeClr val="bg1"/>
              </a:solidFill>
              <a:latin typeface="Garet"/>
            </a:endParaRPr>
          </a:p>
        </p:txBody>
      </p:sp>
      <p:sp>
        <p:nvSpPr>
          <p:cNvPr id="8" name="Freeform 8"/>
          <p:cNvSpPr/>
          <p:nvPr/>
        </p:nvSpPr>
        <p:spPr>
          <a:xfrm>
            <a:off x="7603505" y="8334797"/>
            <a:ext cx="4870732" cy="923503"/>
          </a:xfrm>
          <a:custGeom>
            <a:avLst/>
            <a:gdLst/>
            <a:ahLst/>
            <a:cxnLst/>
            <a:rect l="l" t="t" r="r" b="b"/>
            <a:pathLst>
              <a:path w="4870732" h="923503">
                <a:moveTo>
                  <a:pt x="0" y="0"/>
                </a:moveTo>
                <a:lnTo>
                  <a:pt x="4870732" y="0"/>
                </a:lnTo>
                <a:lnTo>
                  <a:pt x="4870732" y="923503"/>
                </a:lnTo>
                <a:lnTo>
                  <a:pt x="0" y="923503"/>
                </a:lnTo>
                <a:lnTo>
                  <a:pt x="0" y="0"/>
                </a:lnTo>
                <a:close/>
              </a:path>
            </a:pathLst>
          </a:custGeom>
          <a:blipFill>
            <a:blip r:embed="rId3"/>
            <a:stretch>
              <a:fillRect/>
            </a:stretch>
          </a:blipFill>
        </p:spPr>
      </p:sp>
      <p:sp>
        <p:nvSpPr>
          <p:cNvPr id="9" name="TextBox 9"/>
          <p:cNvSpPr txBox="1"/>
          <p:nvPr/>
        </p:nvSpPr>
        <p:spPr>
          <a:xfrm>
            <a:off x="0" y="447675"/>
            <a:ext cx="13758100" cy="1077218"/>
          </a:xfrm>
          <a:prstGeom prst="rect">
            <a:avLst/>
          </a:prstGeom>
        </p:spPr>
        <p:txBody>
          <a:bodyPr lIns="0" tIns="0" rIns="0" bIns="0" rtlCol="0" anchor="t">
            <a:spAutoFit/>
          </a:bodyPr>
          <a:lstStyle/>
          <a:p>
            <a:pPr algn="ctr">
              <a:lnSpc>
                <a:spcPts val="8400"/>
              </a:lnSpc>
            </a:pPr>
            <a:r>
              <a:rPr lang="en-US" sz="6000">
                <a:solidFill>
                  <a:schemeClr val="bg1"/>
                </a:solidFill>
                <a:latin typeface="Yasmin Bold"/>
              </a:rPr>
              <a:t>Markov Decision Process (MDP)</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6D587C5-2812-7586-9CE8-C09D50B70AA5}"/>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p:cNvGrpSpPr/>
          <p:nvPr/>
        </p:nvGrpSpPr>
        <p:grpSpPr>
          <a:xfrm>
            <a:off x="430257" y="2444758"/>
            <a:ext cx="17582196" cy="7575542"/>
            <a:chOff x="0" y="0"/>
            <a:chExt cx="4630702" cy="1758994"/>
          </a:xfrm>
          <a:solidFill>
            <a:schemeClr val="tx2">
              <a:lumMod val="75000"/>
            </a:schemeClr>
          </a:solidFill>
        </p:grpSpPr>
        <p:sp>
          <p:nvSpPr>
            <p:cNvPr id="4" name="Freeform 4"/>
            <p:cNvSpPr/>
            <p:nvPr/>
          </p:nvSpPr>
          <p:spPr>
            <a:xfrm>
              <a:off x="0" y="0"/>
              <a:ext cx="4630702" cy="1758994"/>
            </a:xfrm>
            <a:custGeom>
              <a:avLst/>
              <a:gdLst/>
              <a:ahLst/>
              <a:cxnLst/>
              <a:rect l="l" t="t" r="r" b="b"/>
              <a:pathLst>
                <a:path w="4630702" h="1758994">
                  <a:moveTo>
                    <a:pt x="22457" y="0"/>
                  </a:moveTo>
                  <a:lnTo>
                    <a:pt x="4608245" y="0"/>
                  </a:lnTo>
                  <a:cubicBezTo>
                    <a:pt x="4620648" y="0"/>
                    <a:pt x="4630702" y="10054"/>
                    <a:pt x="4630702" y="22457"/>
                  </a:cubicBezTo>
                  <a:lnTo>
                    <a:pt x="4630702" y="1736538"/>
                  </a:lnTo>
                  <a:cubicBezTo>
                    <a:pt x="4630702" y="1742494"/>
                    <a:pt x="4628336" y="1748206"/>
                    <a:pt x="4624124" y="1752417"/>
                  </a:cubicBezTo>
                  <a:cubicBezTo>
                    <a:pt x="4619913" y="1756628"/>
                    <a:pt x="4614201" y="1758994"/>
                    <a:pt x="4608245" y="1758994"/>
                  </a:cubicBezTo>
                  <a:lnTo>
                    <a:pt x="22457" y="1758994"/>
                  </a:lnTo>
                  <a:cubicBezTo>
                    <a:pt x="16501" y="1758994"/>
                    <a:pt x="10789" y="1756628"/>
                    <a:pt x="6577" y="1752417"/>
                  </a:cubicBezTo>
                  <a:cubicBezTo>
                    <a:pt x="2366" y="1748206"/>
                    <a:pt x="0" y="1742494"/>
                    <a:pt x="0" y="1736538"/>
                  </a:cubicBezTo>
                  <a:lnTo>
                    <a:pt x="0" y="22457"/>
                  </a:lnTo>
                  <a:cubicBezTo>
                    <a:pt x="0" y="16501"/>
                    <a:pt x="2366" y="10789"/>
                    <a:pt x="6577" y="6577"/>
                  </a:cubicBezTo>
                  <a:cubicBezTo>
                    <a:pt x="10789" y="2366"/>
                    <a:pt x="16501" y="0"/>
                    <a:pt x="22457" y="0"/>
                  </a:cubicBezTo>
                  <a:close/>
                </a:path>
              </a:pathLst>
            </a:custGeom>
            <a:grpFill/>
          </p:spPr>
        </p:sp>
        <p:sp>
          <p:nvSpPr>
            <p:cNvPr id="5" name="TextBox 5"/>
            <p:cNvSpPr txBox="1"/>
            <p:nvPr/>
          </p:nvSpPr>
          <p:spPr>
            <a:xfrm>
              <a:off x="0" y="-38100"/>
              <a:ext cx="4630702" cy="1797094"/>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6" name="TextBox 6"/>
          <p:cNvSpPr txBox="1"/>
          <p:nvPr/>
        </p:nvSpPr>
        <p:spPr>
          <a:xfrm>
            <a:off x="9144000" y="5150265"/>
            <a:ext cx="9525" cy="763029"/>
          </a:xfrm>
          <a:prstGeom prst="rect">
            <a:avLst/>
          </a:prstGeom>
        </p:spPr>
        <p:txBody>
          <a:bodyPr lIns="0" tIns="0" rIns="0" bIns="0" rtlCol="0" anchor="t">
            <a:spAutoFit/>
          </a:bodyPr>
          <a:lstStyle/>
          <a:p>
            <a:pPr algn="ctr">
              <a:lnSpc>
                <a:spcPts val="7279"/>
              </a:lnSpc>
            </a:pPr>
            <a:endParaRPr>
              <a:solidFill>
                <a:schemeClr val="bg1"/>
              </a:solidFill>
            </a:endParaRPr>
          </a:p>
        </p:txBody>
      </p:sp>
      <p:sp>
        <p:nvSpPr>
          <p:cNvPr id="7" name="TextBox 7"/>
          <p:cNvSpPr txBox="1"/>
          <p:nvPr/>
        </p:nvSpPr>
        <p:spPr>
          <a:xfrm>
            <a:off x="757915" y="2775397"/>
            <a:ext cx="17530085" cy="6625660"/>
          </a:xfrm>
          <a:prstGeom prst="rect">
            <a:avLst/>
          </a:prstGeom>
        </p:spPr>
        <p:txBody>
          <a:bodyPr lIns="0" tIns="0" rIns="0" bIns="0" rtlCol="0" anchor="t">
            <a:spAutoFit/>
          </a:bodyPr>
          <a:lstStyle/>
          <a:p>
            <a:pPr algn="l">
              <a:lnSpc>
                <a:spcPts val="3691"/>
              </a:lnSpc>
            </a:pPr>
            <a:r>
              <a:rPr lang="en-US" sz="2636" dirty="0">
                <a:solidFill>
                  <a:schemeClr val="bg1"/>
                </a:solidFill>
                <a:latin typeface="Garet"/>
              </a:rPr>
              <a:t>Describe the PPO Update Rule:</a:t>
            </a:r>
          </a:p>
          <a:p>
            <a:pPr marL="569235" lvl="1" indent="-284618" algn="l">
              <a:lnSpc>
                <a:spcPts val="3691"/>
              </a:lnSpc>
              <a:buFont typeface="Arial"/>
              <a:buChar char="•"/>
            </a:pPr>
            <a:r>
              <a:rPr lang="en-US" sz="2636" dirty="0">
                <a:solidFill>
                  <a:schemeClr val="bg1"/>
                </a:solidFill>
                <a:latin typeface="Garet"/>
              </a:rPr>
              <a:t>PPO optimizes a surrogate objective(</a:t>
            </a:r>
            <a:r>
              <a:rPr lang="en-IN" sz="2800" dirty="0">
                <a:solidFill>
                  <a:schemeClr val="bg1"/>
                </a:solidFill>
              </a:rPr>
              <a:t>typically 0.8)</a:t>
            </a:r>
            <a:r>
              <a:rPr lang="en-US" sz="2636" dirty="0">
                <a:solidFill>
                  <a:schemeClr val="bg1"/>
                </a:solidFill>
                <a:latin typeface="Garet"/>
              </a:rPr>
              <a:t> to improve stability and reliability of policy updates.</a:t>
            </a:r>
          </a:p>
          <a:p>
            <a:pPr marL="569235" lvl="1" indent="-284618" algn="l">
              <a:lnSpc>
                <a:spcPts val="3691"/>
              </a:lnSpc>
              <a:buFont typeface="Arial"/>
              <a:buChar char="•"/>
            </a:pPr>
            <a:r>
              <a:rPr lang="en-US" sz="2636" dirty="0">
                <a:solidFill>
                  <a:schemeClr val="bg1"/>
                </a:solidFill>
                <a:latin typeface="Garet"/>
              </a:rPr>
              <a:t>Update Formula:</a:t>
            </a:r>
          </a:p>
          <a:p>
            <a:pPr algn="l">
              <a:lnSpc>
                <a:spcPts val="3691"/>
              </a:lnSpc>
            </a:pPr>
            <a:endParaRPr lang="en-US" sz="2636" dirty="0">
              <a:solidFill>
                <a:schemeClr val="bg1"/>
              </a:solidFill>
              <a:latin typeface="Garet"/>
            </a:endParaRPr>
          </a:p>
          <a:p>
            <a:pPr algn="l">
              <a:lnSpc>
                <a:spcPts val="3691"/>
              </a:lnSpc>
            </a:pPr>
            <a:endParaRPr lang="en-US" sz="2636" dirty="0">
              <a:solidFill>
                <a:schemeClr val="bg1"/>
              </a:solidFill>
              <a:latin typeface="Garet"/>
            </a:endParaRPr>
          </a:p>
          <a:p>
            <a:pPr algn="l">
              <a:lnSpc>
                <a:spcPts val="3691"/>
              </a:lnSpc>
            </a:pPr>
            <a:r>
              <a:rPr lang="en-US" sz="2636" dirty="0">
                <a:solidFill>
                  <a:schemeClr val="bg1"/>
                </a:solidFill>
                <a:latin typeface="Garet"/>
              </a:rPr>
              <a:t> </a:t>
            </a:r>
            <a:r>
              <a:rPr lang="en-IN" sz="2800" dirty="0">
                <a:solidFill>
                  <a:schemeClr val="bg1"/>
                </a:solidFill>
              </a:rPr>
              <a:t>The clipping function clip(rt​(</a:t>
            </a:r>
            <a:r>
              <a:rPr lang="el-GR" sz="2800" dirty="0">
                <a:solidFill>
                  <a:schemeClr val="bg1"/>
                </a:solidFill>
              </a:rPr>
              <a:t>θ),1−ϵ,1+ϵ) </a:t>
            </a:r>
            <a:r>
              <a:rPr lang="en-IN" sz="2800" dirty="0">
                <a:solidFill>
                  <a:schemeClr val="bg1"/>
                </a:solidFill>
              </a:rPr>
              <a:t>ensures that the probability ratio rt(</a:t>
            </a:r>
            <a:r>
              <a:rPr lang="el-GR" sz="2800" dirty="0">
                <a:solidFill>
                  <a:schemeClr val="bg1"/>
                </a:solidFill>
              </a:rPr>
              <a:t>θ)</a:t>
            </a:r>
            <a:r>
              <a:rPr lang="en-IN" sz="2800" dirty="0">
                <a:solidFill>
                  <a:schemeClr val="bg1"/>
                </a:solidFill>
              </a:rPr>
              <a:t> stays within the range [1−</a:t>
            </a:r>
            <a:r>
              <a:rPr lang="el-GR" sz="2800" dirty="0">
                <a:solidFill>
                  <a:schemeClr val="bg1"/>
                </a:solidFill>
              </a:rPr>
              <a:t>ϵ,1+ϵ</a:t>
            </a:r>
            <a:r>
              <a:rPr lang="en-IN" sz="2800" dirty="0">
                <a:solidFill>
                  <a:schemeClr val="bg1"/>
                </a:solidFill>
              </a:rPr>
              <a:t>]</a:t>
            </a:r>
            <a:r>
              <a:rPr lang="el-GR" sz="2800" dirty="0">
                <a:solidFill>
                  <a:schemeClr val="bg1"/>
                </a:solidFill>
              </a:rPr>
              <a:t>. </a:t>
            </a:r>
            <a:r>
              <a:rPr lang="en-IN" sz="2800" dirty="0">
                <a:solidFill>
                  <a:schemeClr val="bg1"/>
                </a:solidFill>
              </a:rPr>
              <a:t>This mechanism prevents large deviations from the old policy, promoting stable </a:t>
            </a:r>
            <a:r>
              <a:rPr lang="en-IN" sz="2800" dirty="0" err="1">
                <a:solidFill>
                  <a:schemeClr val="bg1"/>
                </a:solidFill>
              </a:rPr>
              <a:t>learning.This</a:t>
            </a:r>
            <a:r>
              <a:rPr lang="en-IN" sz="2800" dirty="0">
                <a:solidFill>
                  <a:schemeClr val="bg1"/>
                </a:solidFill>
              </a:rPr>
              <a:t> mechanism ensures that updates are not too drastic.</a:t>
            </a:r>
            <a:endParaRPr lang="en-US" sz="2636" dirty="0">
              <a:solidFill>
                <a:schemeClr val="bg1"/>
              </a:solidFill>
              <a:latin typeface="Garet"/>
            </a:endParaRPr>
          </a:p>
          <a:p>
            <a:pPr algn="l">
              <a:lnSpc>
                <a:spcPts val="3691"/>
              </a:lnSpc>
            </a:pPr>
            <a:endParaRPr lang="en-US" sz="2636" dirty="0">
              <a:solidFill>
                <a:schemeClr val="bg1"/>
              </a:solidFill>
              <a:latin typeface="Garet"/>
            </a:endParaRPr>
          </a:p>
          <a:p>
            <a:pPr algn="l">
              <a:lnSpc>
                <a:spcPts val="3691"/>
              </a:lnSpc>
            </a:pPr>
            <a:r>
              <a:rPr lang="en-US" sz="2636" dirty="0">
                <a:solidFill>
                  <a:schemeClr val="bg1"/>
                </a:solidFill>
                <a:latin typeface="Garet"/>
              </a:rPr>
              <a:t>Objectives of Policy Improvement and Policy Evaluation:</a:t>
            </a:r>
          </a:p>
          <a:p>
            <a:pPr marL="569235" lvl="1" indent="-284618" algn="l">
              <a:lnSpc>
                <a:spcPts val="3691"/>
              </a:lnSpc>
              <a:buFont typeface="Arial"/>
              <a:buChar char="•"/>
            </a:pPr>
            <a:r>
              <a:rPr lang="en-US" sz="2636" dirty="0">
                <a:solidFill>
                  <a:schemeClr val="bg1"/>
                </a:solidFill>
                <a:latin typeface="Garet"/>
              </a:rPr>
              <a:t>Policy Improvement: Update the policy to improve performance.</a:t>
            </a:r>
          </a:p>
          <a:p>
            <a:pPr marL="569235" lvl="1" indent="-284618" algn="l">
              <a:lnSpc>
                <a:spcPts val="3691"/>
              </a:lnSpc>
              <a:buFont typeface="Arial"/>
              <a:buChar char="•"/>
            </a:pPr>
            <a:r>
              <a:rPr lang="en-US" sz="2636" dirty="0">
                <a:solidFill>
                  <a:schemeClr val="bg1"/>
                </a:solidFill>
                <a:latin typeface="Garet"/>
              </a:rPr>
              <a:t>Policy Evaluation: Estimate the value function accurately to inform policy improvement.</a:t>
            </a:r>
          </a:p>
          <a:p>
            <a:pPr algn="l">
              <a:lnSpc>
                <a:spcPts val="3691"/>
              </a:lnSpc>
            </a:pPr>
            <a:endParaRPr lang="en-US" sz="2636" dirty="0">
              <a:solidFill>
                <a:schemeClr val="bg1"/>
              </a:solidFill>
              <a:latin typeface="Garet"/>
            </a:endParaRPr>
          </a:p>
        </p:txBody>
      </p:sp>
      <p:sp>
        <p:nvSpPr>
          <p:cNvPr id="9" name="TextBox 9"/>
          <p:cNvSpPr txBox="1"/>
          <p:nvPr/>
        </p:nvSpPr>
        <p:spPr>
          <a:xfrm>
            <a:off x="1028700" y="933450"/>
            <a:ext cx="107823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a:rPr>
              <a:t>Proximal Policy Optimization (PPO)</a:t>
            </a:r>
          </a:p>
        </p:txBody>
      </p:sp>
      <p:pic>
        <p:nvPicPr>
          <p:cNvPr id="11" name="Picture 10">
            <a:extLst>
              <a:ext uri="{FF2B5EF4-FFF2-40B4-BE49-F238E27FC236}">
                <a16:creationId xmlns:a16="http://schemas.microsoft.com/office/drawing/2014/main" id="{29049FAB-6209-A2B5-2D65-D2D134696F93}"/>
              </a:ext>
            </a:extLst>
          </p:cNvPr>
          <p:cNvPicPr>
            <a:picLocks noChangeAspect="1"/>
          </p:cNvPicPr>
          <p:nvPr/>
        </p:nvPicPr>
        <p:blipFill>
          <a:blip r:embed="rId3"/>
          <a:stretch>
            <a:fillRect/>
          </a:stretch>
        </p:blipFill>
        <p:spPr>
          <a:xfrm>
            <a:off x="4859742" y="4581524"/>
            <a:ext cx="8587565" cy="887095"/>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AF16C9-AF04-3AB4-BAE6-C9CCD1944838}"/>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4" name="Group 3">
            <a:extLst>
              <a:ext uri="{FF2B5EF4-FFF2-40B4-BE49-F238E27FC236}">
                <a16:creationId xmlns:a16="http://schemas.microsoft.com/office/drawing/2014/main" id="{B95C9945-4A2D-D195-62D3-60C39E3887A9}"/>
              </a:ext>
            </a:extLst>
          </p:cNvPr>
          <p:cNvGrpSpPr/>
          <p:nvPr/>
        </p:nvGrpSpPr>
        <p:grpSpPr>
          <a:xfrm>
            <a:off x="352902" y="1104900"/>
            <a:ext cx="17582196" cy="8346998"/>
            <a:chOff x="0" y="0"/>
            <a:chExt cx="4630702" cy="1758994"/>
          </a:xfrm>
          <a:solidFill>
            <a:schemeClr val="tx2">
              <a:lumMod val="75000"/>
            </a:schemeClr>
          </a:solidFill>
        </p:grpSpPr>
        <p:sp>
          <p:nvSpPr>
            <p:cNvPr id="5" name="Freeform 4">
              <a:extLst>
                <a:ext uri="{FF2B5EF4-FFF2-40B4-BE49-F238E27FC236}">
                  <a16:creationId xmlns:a16="http://schemas.microsoft.com/office/drawing/2014/main" id="{62A140EF-A064-2E47-714F-36B7C93BEBB6}"/>
                </a:ext>
              </a:extLst>
            </p:cNvPr>
            <p:cNvSpPr/>
            <p:nvPr/>
          </p:nvSpPr>
          <p:spPr>
            <a:xfrm>
              <a:off x="0" y="0"/>
              <a:ext cx="4630702" cy="1758994"/>
            </a:xfrm>
            <a:custGeom>
              <a:avLst/>
              <a:gdLst/>
              <a:ahLst/>
              <a:cxnLst/>
              <a:rect l="l" t="t" r="r" b="b"/>
              <a:pathLst>
                <a:path w="4630702" h="1758994">
                  <a:moveTo>
                    <a:pt x="22457" y="0"/>
                  </a:moveTo>
                  <a:lnTo>
                    <a:pt x="4608245" y="0"/>
                  </a:lnTo>
                  <a:cubicBezTo>
                    <a:pt x="4620648" y="0"/>
                    <a:pt x="4630702" y="10054"/>
                    <a:pt x="4630702" y="22457"/>
                  </a:cubicBezTo>
                  <a:lnTo>
                    <a:pt x="4630702" y="1736538"/>
                  </a:lnTo>
                  <a:cubicBezTo>
                    <a:pt x="4630702" y="1742494"/>
                    <a:pt x="4628336" y="1748206"/>
                    <a:pt x="4624124" y="1752417"/>
                  </a:cubicBezTo>
                  <a:cubicBezTo>
                    <a:pt x="4619913" y="1756628"/>
                    <a:pt x="4614201" y="1758994"/>
                    <a:pt x="4608245" y="1758994"/>
                  </a:cubicBezTo>
                  <a:lnTo>
                    <a:pt x="22457" y="1758994"/>
                  </a:lnTo>
                  <a:cubicBezTo>
                    <a:pt x="16501" y="1758994"/>
                    <a:pt x="10789" y="1756628"/>
                    <a:pt x="6577" y="1752417"/>
                  </a:cubicBezTo>
                  <a:cubicBezTo>
                    <a:pt x="2366" y="1748206"/>
                    <a:pt x="0" y="1742494"/>
                    <a:pt x="0" y="1736538"/>
                  </a:cubicBezTo>
                  <a:lnTo>
                    <a:pt x="0" y="22457"/>
                  </a:lnTo>
                  <a:cubicBezTo>
                    <a:pt x="0" y="16501"/>
                    <a:pt x="2366" y="10789"/>
                    <a:pt x="6577" y="6577"/>
                  </a:cubicBezTo>
                  <a:cubicBezTo>
                    <a:pt x="10789" y="2366"/>
                    <a:pt x="16501" y="0"/>
                    <a:pt x="22457" y="0"/>
                  </a:cubicBezTo>
                  <a:close/>
                </a:path>
              </a:pathLst>
            </a:custGeom>
            <a:grpFill/>
          </p:spPr>
        </p:sp>
        <p:sp>
          <p:nvSpPr>
            <p:cNvPr id="6" name="TextBox 5">
              <a:extLst>
                <a:ext uri="{FF2B5EF4-FFF2-40B4-BE49-F238E27FC236}">
                  <a16:creationId xmlns:a16="http://schemas.microsoft.com/office/drawing/2014/main" id="{CB3CFCA3-A71A-8399-F2D2-DDCAC21F5775}"/>
                </a:ext>
              </a:extLst>
            </p:cNvPr>
            <p:cNvSpPr txBox="1"/>
            <p:nvPr/>
          </p:nvSpPr>
          <p:spPr>
            <a:xfrm>
              <a:off x="0" y="-38100"/>
              <a:ext cx="4630702" cy="1797094"/>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3" name="TextBox 2">
            <a:extLst>
              <a:ext uri="{FF2B5EF4-FFF2-40B4-BE49-F238E27FC236}">
                <a16:creationId xmlns:a16="http://schemas.microsoft.com/office/drawing/2014/main" id="{DE6B82A0-18A6-A489-EC98-253FAE4E4913}"/>
              </a:ext>
            </a:extLst>
          </p:cNvPr>
          <p:cNvSpPr txBox="1"/>
          <p:nvPr/>
        </p:nvSpPr>
        <p:spPr>
          <a:xfrm>
            <a:off x="609600" y="581777"/>
            <a:ext cx="15240000" cy="8870121"/>
          </a:xfrm>
          <a:prstGeom prst="rect">
            <a:avLst/>
          </a:prstGeom>
          <a:noFill/>
        </p:spPr>
        <p:txBody>
          <a:bodyPr wrap="square" rtlCol="0">
            <a:spAutoFit/>
          </a:bodyPr>
          <a:lstStyle/>
          <a:p>
            <a:r>
              <a:rPr lang="en-US" sz="2800" b="1" dirty="0">
                <a:solidFill>
                  <a:schemeClr val="bg1"/>
                </a:solidFill>
                <a:latin typeface="Garet" panose="020B0604020202020204" charset="0"/>
              </a:rPr>
              <a:t>How PPO Works :</a:t>
            </a:r>
          </a:p>
          <a:p>
            <a:endParaRPr lang="en-US" sz="2640" b="1"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Interaction with Environment</a:t>
            </a:r>
            <a:r>
              <a:rPr lang="en-US" sz="2400" dirty="0">
                <a:solidFill>
                  <a:schemeClr val="bg1"/>
                </a:solidFill>
                <a:latin typeface="Garet" panose="020B0604020202020204" charset="0"/>
              </a:rPr>
              <a:t>: The agent interacts with the environment using the current policy, collecting data in the form of states, actions, and rewards.</a:t>
            </a:r>
          </a:p>
          <a:p>
            <a:pPr lvl="1">
              <a:buFont typeface="+mj-lt"/>
              <a:buAutoNum type="arabicPeriod"/>
            </a:pPr>
            <a:endParaRPr lang="en-US" sz="2400"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Policy Update</a:t>
            </a:r>
            <a:r>
              <a:rPr lang="en-US" sz="2400" dirty="0">
                <a:solidFill>
                  <a:schemeClr val="bg1"/>
                </a:solidFill>
                <a:latin typeface="Garet" panose="020B0604020202020204" charset="0"/>
              </a:rPr>
              <a:t>: Using the collected data, PPO updates the policy by maximizing the clipped surrogate objective. This involves computing the gradients of the objective function and adjusting the policy parameters accordingly.</a:t>
            </a:r>
          </a:p>
          <a:p>
            <a:pPr lvl="1">
              <a:buFont typeface="+mj-lt"/>
              <a:buAutoNum type="arabicPeriod"/>
            </a:pPr>
            <a:endParaRPr lang="en-US" sz="2400"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Repeat</a:t>
            </a:r>
            <a:r>
              <a:rPr lang="en-US" sz="2400" dirty="0">
                <a:solidFill>
                  <a:schemeClr val="bg1"/>
                </a:solidFill>
                <a:latin typeface="Garet" panose="020B0604020202020204" charset="0"/>
              </a:rPr>
              <a:t>: This process is repeated many times. The agent continues to interact with the environment and update its policy, gradually improving its performance.</a:t>
            </a:r>
          </a:p>
          <a:p>
            <a:pPr lvl="1"/>
            <a:endParaRPr lang="en-US" sz="2400" dirty="0">
              <a:solidFill>
                <a:schemeClr val="bg1"/>
              </a:solidFill>
              <a:latin typeface="Garet" panose="020B0604020202020204" charset="0"/>
            </a:endParaRPr>
          </a:p>
          <a:p>
            <a:r>
              <a:rPr lang="en-US" sz="3000" dirty="0">
                <a:solidFill>
                  <a:schemeClr val="bg1"/>
                </a:solidFill>
                <a:latin typeface="Garet" panose="020B0604020202020204" charset="0"/>
              </a:rPr>
              <a:t>Advantages of PPO</a:t>
            </a:r>
          </a:p>
          <a:p>
            <a:endParaRPr lang="en-US" sz="3000"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Stability</a:t>
            </a:r>
            <a:r>
              <a:rPr lang="en-US" sz="2400" dirty="0">
                <a:solidFill>
                  <a:schemeClr val="bg1"/>
                </a:solidFill>
                <a:latin typeface="Garet" panose="020B0604020202020204" charset="0"/>
              </a:rPr>
              <a:t>: The clipping mechanism helps in maintaining stable and reliable policy updates.</a:t>
            </a:r>
          </a:p>
          <a:p>
            <a:pPr lvl="1">
              <a:buFont typeface="+mj-lt"/>
              <a:buAutoNum type="arabicPeriod"/>
            </a:pPr>
            <a:endParaRPr lang="en-US" sz="2400"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Simplicity</a:t>
            </a:r>
            <a:r>
              <a:rPr lang="en-US" sz="2400" dirty="0">
                <a:solidFill>
                  <a:schemeClr val="bg1"/>
                </a:solidFill>
                <a:latin typeface="Garet" panose="020B0604020202020204" charset="0"/>
              </a:rPr>
              <a:t>: PPO is relatively easy to implement compared to other advanced algorithms like Trust Region Policy Optimization (TRPO).</a:t>
            </a:r>
          </a:p>
          <a:p>
            <a:pPr lvl="1">
              <a:buFont typeface="+mj-lt"/>
              <a:buAutoNum type="arabicPeriod"/>
            </a:pPr>
            <a:endParaRPr lang="en-US" sz="2400" dirty="0">
              <a:solidFill>
                <a:schemeClr val="bg1"/>
              </a:solidFill>
              <a:latin typeface="Garet" panose="020B0604020202020204" charset="0"/>
            </a:endParaRPr>
          </a:p>
          <a:p>
            <a:pPr lvl="1">
              <a:buFont typeface="+mj-lt"/>
              <a:buAutoNum type="arabicPeriod"/>
            </a:pPr>
            <a:r>
              <a:rPr lang="en-US" sz="2400" b="1" dirty="0">
                <a:solidFill>
                  <a:schemeClr val="bg1"/>
                </a:solidFill>
                <a:latin typeface="Garet" panose="020B0604020202020204" charset="0"/>
              </a:rPr>
              <a:t>Efficiency</a:t>
            </a:r>
            <a:r>
              <a:rPr lang="en-US" sz="2400" dirty="0">
                <a:solidFill>
                  <a:schemeClr val="bg1"/>
                </a:solidFill>
                <a:latin typeface="Garet" panose="020B0604020202020204" charset="0"/>
              </a:rPr>
              <a:t>: PPO often performs well with fewer hyperparameters to tune, making it more user-friendly.</a:t>
            </a:r>
          </a:p>
          <a:p>
            <a:pPr lvl="1">
              <a:buFont typeface="+mj-lt"/>
              <a:buAutoNum type="arabicPeriod"/>
            </a:pPr>
            <a:endParaRPr lang="en-US" sz="2400" dirty="0">
              <a:solidFill>
                <a:schemeClr val="bg1"/>
              </a:solidFill>
              <a:latin typeface="Garet" panose="020B0604020202020204" charset="0"/>
            </a:endParaRPr>
          </a:p>
          <a:p>
            <a:pPr lvl="1">
              <a:buFont typeface="+mj-lt"/>
              <a:buAutoNum type="arabicPeriod"/>
            </a:pPr>
            <a:endParaRPr lang="en-US" sz="2400" dirty="0">
              <a:solidFill>
                <a:schemeClr val="bg1"/>
              </a:solidFill>
              <a:latin typeface="Garet" panose="020B0604020202020204" charset="0"/>
            </a:endParaRPr>
          </a:p>
        </p:txBody>
      </p:sp>
    </p:spTree>
    <p:extLst>
      <p:ext uri="{BB962C8B-B14F-4D97-AF65-F5344CB8AC3E}">
        <p14:creationId xmlns:p14="http://schemas.microsoft.com/office/powerpoint/2010/main" val="4711871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755FED-5554-9565-BB8E-8D10E80937E9}"/>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304800" y="243114"/>
            <a:ext cx="13228812" cy="820738"/>
          </a:xfrm>
          <a:prstGeom prst="rect">
            <a:avLst/>
          </a:prstGeom>
        </p:spPr>
        <p:txBody>
          <a:bodyPr lIns="0" tIns="0" rIns="0" bIns="0" rtlCol="0" anchor="t">
            <a:spAutoFit/>
          </a:bodyPr>
          <a:lstStyle/>
          <a:p>
            <a:pPr algn="ctr">
              <a:lnSpc>
                <a:spcPts val="6440"/>
              </a:lnSpc>
            </a:pPr>
            <a:r>
              <a:rPr lang="en-US" sz="4600" dirty="0">
                <a:solidFill>
                  <a:schemeClr val="bg1"/>
                </a:solidFill>
                <a:latin typeface="Yasmin"/>
              </a:rPr>
              <a:t>Trust Region Policy Optimization (TRPO)</a:t>
            </a:r>
          </a:p>
        </p:txBody>
      </p:sp>
      <p:grpSp>
        <p:nvGrpSpPr>
          <p:cNvPr id="4" name="Group 4"/>
          <p:cNvGrpSpPr/>
          <p:nvPr/>
        </p:nvGrpSpPr>
        <p:grpSpPr>
          <a:xfrm>
            <a:off x="609600" y="1190855"/>
            <a:ext cx="16558259" cy="8219845"/>
            <a:chOff x="0" y="0"/>
            <a:chExt cx="4361023" cy="1986219"/>
          </a:xfrm>
          <a:solidFill>
            <a:schemeClr val="tx2">
              <a:lumMod val="75000"/>
            </a:schemeClr>
          </a:solidFill>
        </p:grpSpPr>
        <p:sp>
          <p:nvSpPr>
            <p:cNvPr id="5" name="Freeform 5"/>
            <p:cNvSpPr/>
            <p:nvPr/>
          </p:nvSpPr>
          <p:spPr>
            <a:xfrm>
              <a:off x="0" y="0"/>
              <a:ext cx="4361023" cy="1986219"/>
            </a:xfrm>
            <a:custGeom>
              <a:avLst/>
              <a:gdLst/>
              <a:ahLst/>
              <a:cxnLst/>
              <a:rect l="l" t="t" r="r" b="b"/>
              <a:pathLst>
                <a:path w="4361023" h="1986219">
                  <a:moveTo>
                    <a:pt x="23845" y="0"/>
                  </a:moveTo>
                  <a:lnTo>
                    <a:pt x="4337178" y="0"/>
                  </a:lnTo>
                  <a:cubicBezTo>
                    <a:pt x="4343502" y="0"/>
                    <a:pt x="4349567" y="2512"/>
                    <a:pt x="4354039" y="6984"/>
                  </a:cubicBezTo>
                  <a:cubicBezTo>
                    <a:pt x="4358511" y="11456"/>
                    <a:pt x="4361023" y="17521"/>
                    <a:pt x="4361023" y="23845"/>
                  </a:cubicBezTo>
                  <a:lnTo>
                    <a:pt x="4361023" y="1962373"/>
                  </a:lnTo>
                  <a:cubicBezTo>
                    <a:pt x="4361023" y="1975543"/>
                    <a:pt x="4350347" y="1986219"/>
                    <a:pt x="4337178" y="1986219"/>
                  </a:cubicBezTo>
                  <a:lnTo>
                    <a:pt x="23845" y="1986219"/>
                  </a:lnTo>
                  <a:cubicBezTo>
                    <a:pt x="10676" y="1986219"/>
                    <a:pt x="0" y="1975543"/>
                    <a:pt x="0" y="1962373"/>
                  </a:cubicBezTo>
                  <a:lnTo>
                    <a:pt x="0" y="23845"/>
                  </a:lnTo>
                  <a:cubicBezTo>
                    <a:pt x="0" y="17521"/>
                    <a:pt x="2512" y="11456"/>
                    <a:pt x="6984" y="6984"/>
                  </a:cubicBezTo>
                  <a:cubicBezTo>
                    <a:pt x="11456" y="2512"/>
                    <a:pt x="17521" y="0"/>
                    <a:pt x="23845" y="0"/>
                  </a:cubicBezTo>
                  <a:close/>
                </a:path>
              </a:pathLst>
            </a:custGeom>
            <a:grpFill/>
          </p:spPr>
        </p:sp>
        <p:sp>
          <p:nvSpPr>
            <p:cNvPr id="6" name="TextBox 6"/>
            <p:cNvSpPr txBox="1"/>
            <p:nvPr/>
          </p:nvSpPr>
          <p:spPr>
            <a:xfrm>
              <a:off x="0" y="-38100"/>
              <a:ext cx="4361023" cy="2024319"/>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7" name="TextBox 7"/>
          <p:cNvSpPr txBox="1"/>
          <p:nvPr/>
        </p:nvSpPr>
        <p:spPr>
          <a:xfrm>
            <a:off x="762000" y="1257300"/>
            <a:ext cx="16693394" cy="2290820"/>
          </a:xfrm>
          <a:prstGeom prst="rect">
            <a:avLst/>
          </a:prstGeom>
        </p:spPr>
        <p:txBody>
          <a:bodyPr lIns="0" tIns="0" rIns="0" bIns="0" rtlCol="0" anchor="t">
            <a:spAutoFit/>
          </a:bodyPr>
          <a:lstStyle/>
          <a:p>
            <a:pPr algn="l">
              <a:lnSpc>
                <a:spcPts val="3562"/>
              </a:lnSpc>
            </a:pPr>
            <a:r>
              <a:rPr lang="en-US" sz="2544" dirty="0">
                <a:solidFill>
                  <a:schemeClr val="bg1"/>
                </a:solidFill>
                <a:latin typeface="Garet"/>
              </a:rPr>
              <a:t>TRPO Update Rule:</a:t>
            </a:r>
          </a:p>
          <a:p>
            <a:pPr marL="549402" lvl="1" indent="-274701" algn="l">
              <a:lnSpc>
                <a:spcPts val="3562"/>
              </a:lnSpc>
              <a:buFont typeface="Arial"/>
              <a:buChar char="•"/>
            </a:pPr>
            <a:r>
              <a:rPr lang="en-US" sz="2544" dirty="0">
                <a:solidFill>
                  <a:schemeClr val="bg1"/>
                </a:solidFill>
                <a:latin typeface="Garet"/>
              </a:rPr>
              <a:t>TRPO uses a trust region constraint to ensure that the new policy is not too far from the old one.</a:t>
            </a:r>
          </a:p>
          <a:p>
            <a:pPr marL="549402" lvl="1" indent="-274701" algn="l">
              <a:lnSpc>
                <a:spcPts val="3562"/>
              </a:lnSpc>
              <a:buFont typeface="Arial"/>
              <a:buChar char="•"/>
            </a:pPr>
            <a:r>
              <a:rPr lang="en-US" sz="2544" dirty="0">
                <a:solidFill>
                  <a:schemeClr val="bg1"/>
                </a:solidFill>
                <a:latin typeface="Garet"/>
              </a:rPr>
              <a:t>It maximizes the expected improvement while ensuring the Kullback-Leibler (KL) divergence between the new and old policies is within a certain limit.</a:t>
            </a:r>
          </a:p>
          <a:p>
            <a:pPr algn="l">
              <a:lnSpc>
                <a:spcPts val="3562"/>
              </a:lnSpc>
            </a:pPr>
            <a:endParaRPr lang="en-US" sz="2544" dirty="0">
              <a:solidFill>
                <a:schemeClr val="bg1"/>
              </a:solidFill>
              <a:latin typeface="Garet"/>
            </a:endParaRPr>
          </a:p>
        </p:txBody>
      </p:sp>
      <p:sp>
        <p:nvSpPr>
          <p:cNvPr id="8" name="TextBox 8"/>
          <p:cNvSpPr txBox="1"/>
          <p:nvPr/>
        </p:nvSpPr>
        <p:spPr>
          <a:xfrm>
            <a:off x="762000" y="2940473"/>
            <a:ext cx="16693394" cy="6267678"/>
          </a:xfrm>
          <a:prstGeom prst="rect">
            <a:avLst/>
          </a:prstGeom>
        </p:spPr>
        <p:txBody>
          <a:bodyPr lIns="0" tIns="0" rIns="0" bIns="0" rtlCol="0" anchor="t">
            <a:spAutoFit/>
          </a:bodyPr>
          <a:lstStyle/>
          <a:p>
            <a:pPr algn="l">
              <a:lnSpc>
                <a:spcPts val="3497"/>
              </a:lnSpc>
            </a:pPr>
            <a:endParaRPr lang="en-US" sz="2497" dirty="0">
              <a:solidFill>
                <a:schemeClr val="bg1"/>
              </a:solidFill>
              <a:latin typeface="Garet"/>
            </a:endParaRPr>
          </a:p>
          <a:p>
            <a:pPr algn="l">
              <a:lnSpc>
                <a:spcPts val="3497"/>
              </a:lnSpc>
            </a:pPr>
            <a:r>
              <a:rPr lang="en-US" sz="2497" dirty="0">
                <a:solidFill>
                  <a:schemeClr val="bg1"/>
                </a:solidFill>
                <a:latin typeface="Garet"/>
              </a:rPr>
              <a:t>TRPO formulates opt-  				subject to : </a:t>
            </a:r>
          </a:p>
          <a:p>
            <a:pPr algn="l">
              <a:lnSpc>
                <a:spcPts val="3497"/>
              </a:lnSpc>
            </a:pPr>
            <a:endParaRPr lang="en-US" sz="2497" dirty="0">
              <a:solidFill>
                <a:schemeClr val="bg1"/>
              </a:solidFill>
              <a:latin typeface="Garet"/>
            </a:endParaRPr>
          </a:p>
          <a:p>
            <a:pPr algn="l">
              <a:lnSpc>
                <a:spcPts val="3497"/>
              </a:lnSpc>
            </a:pPr>
            <a:endParaRPr lang="en-US" sz="2497" dirty="0">
              <a:solidFill>
                <a:schemeClr val="bg1"/>
              </a:solidFill>
              <a:latin typeface="Garet"/>
            </a:endParaRPr>
          </a:p>
          <a:p>
            <a:pPr algn="l">
              <a:lnSpc>
                <a:spcPts val="3497"/>
              </a:lnSpc>
            </a:pPr>
            <a:r>
              <a:rPr lang="en-US" sz="2497" dirty="0">
                <a:solidFill>
                  <a:schemeClr val="bg1"/>
                </a:solidFill>
                <a:latin typeface="Garet"/>
              </a:rPr>
              <a:t>Trust Region Constraints:</a:t>
            </a:r>
          </a:p>
          <a:p>
            <a:pPr marL="539311" lvl="1" indent="-269655" algn="l">
              <a:lnSpc>
                <a:spcPts val="3497"/>
              </a:lnSpc>
              <a:buFont typeface="Arial"/>
              <a:buChar char="•"/>
            </a:pPr>
            <a:r>
              <a:rPr lang="en-US" sz="2497" dirty="0">
                <a:solidFill>
                  <a:schemeClr val="bg1"/>
                </a:solidFill>
                <a:latin typeface="Garet"/>
              </a:rPr>
              <a:t>A trust region is a subset of the parameter space within which the optimization step is confined.</a:t>
            </a:r>
          </a:p>
          <a:p>
            <a:pPr marL="539311" lvl="1" indent="-269655" algn="l">
              <a:lnSpc>
                <a:spcPts val="3497"/>
              </a:lnSpc>
              <a:buFont typeface="Arial"/>
              <a:buChar char="•"/>
            </a:pPr>
            <a:r>
              <a:rPr lang="en-US" sz="2497" dirty="0">
                <a:solidFill>
                  <a:schemeClr val="bg1"/>
                </a:solidFill>
                <a:latin typeface="Garet"/>
              </a:rPr>
              <a:t>Ensures that each policy update is safe and stable, avoiding large, destabilizing updates.</a:t>
            </a:r>
          </a:p>
          <a:p>
            <a:pPr algn="l">
              <a:lnSpc>
                <a:spcPts val="3497"/>
              </a:lnSpc>
            </a:pPr>
            <a:r>
              <a:rPr lang="en-US" sz="2497" dirty="0">
                <a:solidFill>
                  <a:schemeClr val="bg1"/>
                </a:solidFill>
                <a:latin typeface="Garet"/>
              </a:rPr>
              <a:t>Comparison with PPO:</a:t>
            </a:r>
          </a:p>
          <a:p>
            <a:pPr marL="539311" lvl="1" indent="-269655" algn="l">
              <a:lnSpc>
                <a:spcPts val="3497"/>
              </a:lnSpc>
              <a:buFont typeface="Arial"/>
              <a:buChar char="•"/>
            </a:pPr>
            <a:r>
              <a:rPr lang="en-US" sz="2497" dirty="0">
                <a:solidFill>
                  <a:schemeClr val="bg1"/>
                </a:solidFill>
                <a:latin typeface="Garet"/>
              </a:rPr>
              <a:t>TRPO directly enforces a hard constraint on the KL divergence, whereas PPO uses a clipped surrogate objective as a softer penalty.</a:t>
            </a:r>
          </a:p>
          <a:p>
            <a:pPr marL="539311" lvl="1" indent="-269655" algn="l">
              <a:lnSpc>
                <a:spcPts val="3497"/>
              </a:lnSpc>
              <a:buFont typeface="Arial"/>
              <a:buChar char="•"/>
            </a:pPr>
            <a:r>
              <a:rPr lang="en-US" sz="2497" dirty="0">
                <a:solidFill>
                  <a:schemeClr val="bg1"/>
                </a:solidFill>
                <a:latin typeface="Garet"/>
              </a:rPr>
              <a:t>TRPO is theoretically motivated by the need for a monotonically improving policy.</a:t>
            </a:r>
          </a:p>
          <a:p>
            <a:pPr marL="539311" lvl="1" indent="-269655" algn="l">
              <a:lnSpc>
                <a:spcPts val="3497"/>
              </a:lnSpc>
              <a:buFont typeface="Arial"/>
              <a:buChar char="•"/>
            </a:pPr>
            <a:r>
              <a:rPr lang="en-US" sz="2497" dirty="0">
                <a:solidFill>
                  <a:schemeClr val="bg1"/>
                </a:solidFill>
                <a:latin typeface="Garet"/>
              </a:rPr>
              <a:t>PPO is simpler to implement and often achieves similar performance in practice through its clipped objective function.</a:t>
            </a:r>
          </a:p>
          <a:p>
            <a:pPr algn="l">
              <a:lnSpc>
                <a:spcPts val="3497"/>
              </a:lnSpc>
            </a:pPr>
            <a:endParaRPr lang="en-US" sz="2497" dirty="0">
              <a:solidFill>
                <a:schemeClr val="bg1"/>
              </a:solidFill>
              <a:latin typeface="Garet"/>
            </a:endParaRPr>
          </a:p>
        </p:txBody>
      </p:sp>
      <p:pic>
        <p:nvPicPr>
          <p:cNvPr id="10" name="Picture 9">
            <a:extLst>
              <a:ext uri="{FF2B5EF4-FFF2-40B4-BE49-F238E27FC236}">
                <a16:creationId xmlns:a16="http://schemas.microsoft.com/office/drawing/2014/main" id="{779B81B4-B52F-9E4E-ACEE-794D1ED71E38}"/>
              </a:ext>
            </a:extLst>
          </p:cNvPr>
          <p:cNvPicPr>
            <a:picLocks noChangeAspect="1"/>
          </p:cNvPicPr>
          <p:nvPr/>
        </p:nvPicPr>
        <p:blipFill>
          <a:blip r:embed="rId3"/>
          <a:stretch>
            <a:fillRect/>
          </a:stretch>
        </p:blipFill>
        <p:spPr>
          <a:xfrm>
            <a:off x="10210800" y="3238500"/>
            <a:ext cx="6546962" cy="1344113"/>
          </a:xfrm>
          <a:prstGeom prst="rect">
            <a:avLst/>
          </a:prstGeom>
        </p:spPr>
      </p:pic>
      <p:pic>
        <p:nvPicPr>
          <p:cNvPr id="12" name="Picture 11">
            <a:extLst>
              <a:ext uri="{FF2B5EF4-FFF2-40B4-BE49-F238E27FC236}">
                <a16:creationId xmlns:a16="http://schemas.microsoft.com/office/drawing/2014/main" id="{9384C802-FE1F-12A7-B540-048523792654}"/>
              </a:ext>
            </a:extLst>
          </p:cNvPr>
          <p:cNvPicPr>
            <a:picLocks noChangeAspect="1"/>
          </p:cNvPicPr>
          <p:nvPr/>
        </p:nvPicPr>
        <p:blipFill>
          <a:blip r:embed="rId4"/>
          <a:stretch>
            <a:fillRect/>
          </a:stretch>
        </p:blipFill>
        <p:spPr>
          <a:xfrm>
            <a:off x="4549064" y="3238500"/>
            <a:ext cx="3398964" cy="134280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0E9879B0-BA8C-F02D-044A-9E8217280B06}"/>
              </a:ext>
            </a:extLst>
          </p:cNvPr>
          <p:cNvPicPr>
            <a:picLocks noChangeAspect="1"/>
          </p:cNvPicPr>
          <p:nvPr/>
        </p:nvPicPr>
        <p:blipFill rotWithShape="1">
          <a:blip r:embed="rId2"/>
          <a:srcRect r="3003"/>
          <a:stretch/>
        </p:blipFill>
        <p:spPr>
          <a:xfrm>
            <a:off x="-101359" y="7619"/>
            <a:ext cx="18389359" cy="10279381"/>
          </a:xfrm>
          <a:prstGeom prst="rect">
            <a:avLst/>
          </a:prstGeom>
        </p:spPr>
      </p:pic>
      <p:sp>
        <p:nvSpPr>
          <p:cNvPr id="3" name="TextBox 3"/>
          <p:cNvSpPr txBox="1"/>
          <p:nvPr/>
        </p:nvSpPr>
        <p:spPr>
          <a:xfrm>
            <a:off x="762000" y="200886"/>
            <a:ext cx="6904212" cy="1641475"/>
          </a:xfrm>
          <a:prstGeom prst="rect">
            <a:avLst/>
          </a:prstGeom>
        </p:spPr>
        <p:txBody>
          <a:bodyPr wrap="square" lIns="0" tIns="0" rIns="0" bIns="0" rtlCol="0" anchor="t">
            <a:spAutoFit/>
          </a:bodyPr>
          <a:lstStyle/>
          <a:p>
            <a:pPr algn="ctr">
              <a:lnSpc>
                <a:spcPts val="6440"/>
              </a:lnSpc>
            </a:pPr>
            <a:r>
              <a:rPr lang="en-IN" sz="4800" b="1" dirty="0">
                <a:solidFill>
                  <a:schemeClr val="bg1"/>
                </a:solidFill>
                <a:latin typeface="Garet" panose="020B0604020202020204" charset="0"/>
              </a:rPr>
              <a:t>HOW TRPO WORKS?</a:t>
            </a:r>
          </a:p>
          <a:p>
            <a:pPr algn="ctr">
              <a:lnSpc>
                <a:spcPts val="6440"/>
              </a:lnSpc>
            </a:pPr>
            <a:endParaRPr lang="en-US" sz="4600" dirty="0">
              <a:solidFill>
                <a:schemeClr val="bg1"/>
              </a:solidFill>
              <a:latin typeface="Yasmin"/>
            </a:endParaRPr>
          </a:p>
        </p:txBody>
      </p:sp>
      <p:grpSp>
        <p:nvGrpSpPr>
          <p:cNvPr id="4" name="Group 4"/>
          <p:cNvGrpSpPr/>
          <p:nvPr/>
        </p:nvGrpSpPr>
        <p:grpSpPr>
          <a:xfrm>
            <a:off x="533399" y="1021624"/>
            <a:ext cx="17449801" cy="9265376"/>
            <a:chOff x="-100346" y="-132694"/>
            <a:chExt cx="4461369" cy="2213507"/>
          </a:xfrm>
        </p:grpSpPr>
        <p:sp>
          <p:nvSpPr>
            <p:cNvPr id="5" name="Freeform 5"/>
            <p:cNvSpPr/>
            <p:nvPr/>
          </p:nvSpPr>
          <p:spPr>
            <a:xfrm>
              <a:off x="-100346" y="-132694"/>
              <a:ext cx="4461369" cy="2213507"/>
            </a:xfrm>
            <a:custGeom>
              <a:avLst/>
              <a:gdLst/>
              <a:ahLst/>
              <a:cxnLst/>
              <a:rect l="l" t="t" r="r" b="b"/>
              <a:pathLst>
                <a:path w="4361023" h="1986219">
                  <a:moveTo>
                    <a:pt x="23845" y="0"/>
                  </a:moveTo>
                  <a:lnTo>
                    <a:pt x="4337178" y="0"/>
                  </a:lnTo>
                  <a:cubicBezTo>
                    <a:pt x="4343502" y="0"/>
                    <a:pt x="4349567" y="2512"/>
                    <a:pt x="4354039" y="6984"/>
                  </a:cubicBezTo>
                  <a:cubicBezTo>
                    <a:pt x="4358511" y="11456"/>
                    <a:pt x="4361023" y="17521"/>
                    <a:pt x="4361023" y="23845"/>
                  </a:cubicBezTo>
                  <a:lnTo>
                    <a:pt x="4361023" y="1962373"/>
                  </a:lnTo>
                  <a:cubicBezTo>
                    <a:pt x="4361023" y="1975543"/>
                    <a:pt x="4350347" y="1986219"/>
                    <a:pt x="4337178" y="1986219"/>
                  </a:cubicBezTo>
                  <a:lnTo>
                    <a:pt x="23845" y="1986219"/>
                  </a:lnTo>
                  <a:cubicBezTo>
                    <a:pt x="10676" y="1986219"/>
                    <a:pt x="0" y="1975543"/>
                    <a:pt x="0" y="1962373"/>
                  </a:cubicBezTo>
                  <a:lnTo>
                    <a:pt x="0" y="23845"/>
                  </a:lnTo>
                  <a:cubicBezTo>
                    <a:pt x="0" y="17521"/>
                    <a:pt x="2512" y="11456"/>
                    <a:pt x="6984" y="6984"/>
                  </a:cubicBezTo>
                  <a:cubicBezTo>
                    <a:pt x="11456" y="2512"/>
                    <a:pt x="17521" y="0"/>
                    <a:pt x="23845" y="0"/>
                  </a:cubicBezTo>
                  <a:close/>
                </a:path>
              </a:pathLst>
            </a:custGeom>
            <a:solidFill>
              <a:schemeClr val="tx2">
                <a:lumMod val="75000"/>
                <a:alpha val="89804"/>
              </a:schemeClr>
            </a:solidFill>
          </p:spPr>
          <p:txBody>
            <a:bodyPr/>
            <a:lstStyle/>
            <a:p>
              <a:r>
                <a:rPr lang="en-US" sz="2630" b="1" dirty="0">
                  <a:solidFill>
                    <a:schemeClr val="bg1"/>
                  </a:solidFill>
                  <a:latin typeface="Garet" panose="020B0604020202020204" charset="0"/>
                </a:rPr>
                <a:t>Initialize Policy Network</a:t>
              </a:r>
              <a:r>
                <a:rPr lang="en-US" sz="2630" dirty="0">
                  <a:solidFill>
                    <a:schemeClr val="bg1"/>
                  </a:solidFill>
                  <a:latin typeface="Garet" panose="020B0604020202020204" charset="0"/>
                </a:rPr>
                <a:t>: Start with an initial policy parameterized by θ.</a:t>
              </a:r>
            </a:p>
            <a:p>
              <a:endParaRPr lang="en-US" sz="2630" dirty="0">
                <a:solidFill>
                  <a:schemeClr val="bg1"/>
                </a:solidFill>
                <a:latin typeface="Garet" panose="020B0604020202020204" charset="0"/>
              </a:endParaRPr>
            </a:p>
            <a:p>
              <a:r>
                <a:rPr lang="en-US" sz="2630" b="1" dirty="0">
                  <a:solidFill>
                    <a:schemeClr val="bg1"/>
                  </a:solidFill>
                  <a:latin typeface="Garet" panose="020B0604020202020204" charset="0"/>
                </a:rPr>
                <a:t>Collect Trajectories</a:t>
              </a:r>
              <a:r>
                <a:rPr lang="en-US" sz="2630" dirty="0">
                  <a:solidFill>
                    <a:schemeClr val="bg1"/>
                  </a:solidFill>
                  <a:latin typeface="Garet" panose="020B0604020202020204" charset="0"/>
                </a:rPr>
                <a:t>: Interact with the environment using the current policy to collect trajectories of states, actions, and rewards.</a:t>
              </a:r>
            </a:p>
            <a:p>
              <a:r>
                <a:rPr lang="en-US" sz="2630" b="1" dirty="0">
                  <a:solidFill>
                    <a:schemeClr val="bg1"/>
                  </a:solidFill>
                  <a:latin typeface="Garet" panose="020B0604020202020204" charset="0"/>
                </a:rPr>
                <a:t>Estimate Advantages</a:t>
              </a:r>
              <a:r>
                <a:rPr lang="en-US" sz="2630" dirty="0">
                  <a:solidFill>
                    <a:schemeClr val="bg1"/>
                  </a:solidFill>
                  <a:latin typeface="Garet" panose="020B0604020202020204" charset="0"/>
                </a:rPr>
                <a:t>: Compute the advantage function A(s</a:t>
              </a:r>
              <a:r>
                <a:rPr lang="en-US" sz="2630" baseline="-25000" dirty="0">
                  <a:solidFill>
                    <a:schemeClr val="bg1"/>
                  </a:solidFill>
                  <a:latin typeface="Garet" panose="020B0604020202020204" charset="0"/>
                </a:rPr>
                <a:t>t</a:t>
              </a:r>
              <a:r>
                <a:rPr lang="en-US" sz="2630" dirty="0">
                  <a:solidFill>
                    <a:schemeClr val="bg1"/>
                  </a:solidFill>
                  <a:latin typeface="Garet" panose="020B0604020202020204" charset="0"/>
                </a:rPr>
                <a:t>, a</a:t>
              </a:r>
              <a:r>
                <a:rPr lang="en-US" sz="2630" baseline="-25000" dirty="0">
                  <a:solidFill>
                    <a:schemeClr val="bg1"/>
                  </a:solidFill>
                  <a:latin typeface="Garet" panose="020B0604020202020204" charset="0"/>
                </a:rPr>
                <a:t>t</a:t>
              </a:r>
              <a:r>
                <a:rPr lang="en-US" sz="2630" dirty="0">
                  <a:solidFill>
                    <a:schemeClr val="bg1"/>
                  </a:solidFill>
                  <a:latin typeface="Garet" panose="020B0604020202020204" charset="0"/>
                </a:rPr>
                <a:t>) for each state-action pair using methods like Generalized Advantage Estimation (GAE): A(s</a:t>
              </a:r>
              <a:r>
                <a:rPr lang="en-US" sz="2630" baseline="-25000" dirty="0">
                  <a:solidFill>
                    <a:schemeClr val="bg1"/>
                  </a:solidFill>
                  <a:latin typeface="Garet" panose="020B0604020202020204" charset="0"/>
                </a:rPr>
                <a:t>t</a:t>
              </a:r>
              <a:r>
                <a:rPr lang="en-US" sz="2630" dirty="0">
                  <a:solidFill>
                    <a:schemeClr val="bg1"/>
                  </a:solidFill>
                  <a:latin typeface="Garet" panose="020B0604020202020204" charset="0"/>
                </a:rPr>
                <a:t>, a</a:t>
              </a:r>
              <a:r>
                <a:rPr lang="en-US" sz="2630" baseline="-25000" dirty="0">
                  <a:solidFill>
                    <a:schemeClr val="bg1"/>
                  </a:solidFill>
                  <a:latin typeface="Garet" panose="020B0604020202020204" charset="0"/>
                </a:rPr>
                <a:t>t</a:t>
              </a:r>
              <a:r>
                <a:rPr lang="en-US" sz="2630" dirty="0">
                  <a:solidFill>
                    <a:schemeClr val="bg1"/>
                  </a:solidFill>
                  <a:latin typeface="Garet" panose="020B0604020202020204" charset="0"/>
                </a:rPr>
                <a:t>)  = </a:t>
              </a:r>
              <a:r>
                <a:rPr lang="el-GR" sz="2630" b="1" dirty="0">
                  <a:solidFill>
                    <a:schemeClr val="bg1"/>
                  </a:solidFill>
                </a:rPr>
                <a:t>∑​</a:t>
              </a:r>
              <a:r>
                <a:rPr lang="en-IN" sz="2630" baseline="-25000" dirty="0">
                  <a:solidFill>
                    <a:schemeClr val="bg1"/>
                  </a:solidFill>
                  <a:latin typeface="Garet" panose="020B0604020202020204" charset="0"/>
                </a:rPr>
                <a:t>t</a:t>
              </a:r>
              <a:r>
                <a:rPr lang="el-GR" sz="2630" dirty="0">
                  <a:solidFill>
                    <a:schemeClr val="bg1"/>
                  </a:solidFill>
                </a:rPr>
                <a:t>γ</a:t>
              </a:r>
              <a:r>
                <a:rPr lang="en-IN" sz="2630" baseline="30000" dirty="0">
                  <a:solidFill>
                    <a:schemeClr val="bg1"/>
                  </a:solidFill>
                  <a:latin typeface="Garet" panose="020B0604020202020204" charset="0"/>
                </a:rPr>
                <a:t>t</a:t>
              </a:r>
              <a:r>
                <a:rPr lang="en-IN" sz="2630" dirty="0">
                  <a:solidFill>
                    <a:schemeClr val="bg1"/>
                  </a:solidFill>
                  <a:latin typeface="Garet" panose="020B0604020202020204" charset="0"/>
                </a:rPr>
                <a:t>’</a:t>
              </a:r>
              <a:r>
                <a:rPr lang="el-GR" sz="2630" dirty="0">
                  <a:solidFill>
                    <a:schemeClr val="bg1"/>
                  </a:solidFill>
                </a:rPr>
                <a:t>δ</a:t>
              </a:r>
              <a:r>
                <a:rPr lang="en-IN" sz="2630" baseline="-25000" dirty="0">
                  <a:solidFill>
                    <a:schemeClr val="bg1"/>
                  </a:solidFill>
                  <a:latin typeface="Garet" panose="020B0604020202020204" charset="0"/>
                </a:rPr>
                <a:t>t</a:t>
              </a:r>
              <a:r>
                <a:rPr lang="en-IN" sz="2630" dirty="0">
                  <a:solidFill>
                    <a:schemeClr val="bg1"/>
                  </a:solidFill>
                  <a:latin typeface="Garet" panose="020B0604020202020204" charset="0"/>
                </a:rPr>
                <a:t>​ where </a:t>
              </a:r>
              <a:r>
                <a:rPr lang="el-GR" sz="2630" dirty="0">
                  <a:solidFill>
                    <a:schemeClr val="bg1"/>
                  </a:solidFill>
                </a:rPr>
                <a:t>δ</a:t>
              </a:r>
              <a:r>
                <a:rPr lang="en-IN" sz="2630" baseline="-25000" dirty="0">
                  <a:solidFill>
                    <a:schemeClr val="bg1"/>
                  </a:solidFill>
                  <a:latin typeface="Garet" panose="020B0604020202020204" charset="0"/>
                </a:rPr>
                <a:t>t</a:t>
              </a:r>
              <a:r>
                <a:rPr lang="en-IN" sz="2630" dirty="0">
                  <a:solidFill>
                    <a:schemeClr val="bg1"/>
                  </a:solidFill>
                  <a:latin typeface="Garet" panose="020B0604020202020204" charset="0"/>
                </a:rPr>
                <a:t>=r</a:t>
              </a:r>
              <a:r>
                <a:rPr lang="en-IN" sz="2630" baseline="-25000" dirty="0">
                  <a:solidFill>
                    <a:schemeClr val="bg1"/>
                  </a:solidFill>
                  <a:latin typeface="Garet" panose="020B0604020202020204" charset="0"/>
                </a:rPr>
                <a:t>t</a:t>
              </a:r>
              <a:r>
                <a:rPr lang="en-IN" sz="2630" dirty="0">
                  <a:solidFill>
                    <a:schemeClr val="bg1"/>
                  </a:solidFill>
                  <a:latin typeface="Garet" panose="020B0604020202020204" charset="0"/>
                </a:rPr>
                <a:t>+</a:t>
              </a:r>
              <a:r>
                <a:rPr lang="el-GR" sz="2630" dirty="0">
                  <a:solidFill>
                    <a:schemeClr val="bg1"/>
                  </a:solidFill>
                </a:rPr>
                <a:t>γ</a:t>
              </a:r>
              <a:r>
                <a:rPr lang="en-IN" sz="2630" dirty="0">
                  <a:solidFill>
                    <a:schemeClr val="bg1"/>
                  </a:solidFill>
                  <a:latin typeface="Garet" panose="020B0604020202020204" charset="0"/>
                </a:rPr>
                <a:t>V(s</a:t>
              </a:r>
              <a:r>
                <a:rPr lang="en-IN" sz="2630" baseline="-25000" dirty="0">
                  <a:solidFill>
                    <a:schemeClr val="bg1"/>
                  </a:solidFill>
                  <a:latin typeface="Garet" panose="020B0604020202020204" charset="0"/>
                </a:rPr>
                <a:t>t+1</a:t>
              </a:r>
              <a:r>
                <a:rPr lang="en-IN" sz="2630" dirty="0">
                  <a:solidFill>
                    <a:schemeClr val="bg1"/>
                  </a:solidFill>
                  <a:latin typeface="Garet" panose="020B0604020202020204" charset="0"/>
                </a:rPr>
                <a:t>)−V(</a:t>
              </a:r>
              <a:r>
                <a:rPr lang="en-IN" sz="2630" dirty="0" err="1">
                  <a:solidFill>
                    <a:schemeClr val="bg1"/>
                  </a:solidFill>
                  <a:latin typeface="Garet" panose="020B0604020202020204" charset="0"/>
                </a:rPr>
                <a:t>s</a:t>
              </a:r>
              <a:r>
                <a:rPr lang="en-IN" sz="2630" baseline="-25000" dirty="0" err="1">
                  <a:solidFill>
                    <a:schemeClr val="bg1"/>
                  </a:solidFill>
                  <a:latin typeface="Garet" panose="020B0604020202020204" charset="0"/>
                </a:rPr>
                <a:t>t</a:t>
              </a:r>
              <a:r>
                <a:rPr lang="en-IN" sz="2630" dirty="0">
                  <a:solidFill>
                    <a:schemeClr val="bg1"/>
                  </a:solidFill>
                  <a:latin typeface="Garet" panose="020B0604020202020204" charset="0"/>
                </a:rPr>
                <a:t>)</a:t>
              </a:r>
            </a:p>
            <a:p>
              <a:endParaRPr lang="en-IN" sz="2630" dirty="0">
                <a:solidFill>
                  <a:schemeClr val="bg1"/>
                </a:solidFill>
                <a:latin typeface="Garet" panose="020B0604020202020204" charset="0"/>
              </a:endParaRPr>
            </a:p>
            <a:p>
              <a:r>
                <a:rPr lang="en-IN" sz="2630" b="1" dirty="0">
                  <a:solidFill>
                    <a:schemeClr val="bg1"/>
                  </a:solidFill>
                  <a:latin typeface="Garet" panose="020B0604020202020204" charset="0"/>
                </a:rPr>
                <a:t>Surrogate Objective Function</a:t>
              </a:r>
              <a:r>
                <a:rPr lang="en-IN" sz="2630" dirty="0">
                  <a:solidFill>
                    <a:schemeClr val="bg1"/>
                  </a:solidFill>
                  <a:latin typeface="Garet" panose="020B0604020202020204" charset="0"/>
                </a:rPr>
                <a:t>: Define the surrogate objective function:         </a:t>
              </a:r>
            </a:p>
            <a:p>
              <a:r>
                <a:rPr kumimoji="0" lang="en-US" altLang="en-US" sz="2630" b="0" i="0" u="none" strike="noStrike" cap="none" normalizeH="0" baseline="0" dirty="0">
                  <a:ln>
                    <a:noFill/>
                  </a:ln>
                  <a:solidFill>
                    <a:schemeClr val="bg1"/>
                  </a:solidFill>
                  <a:effectLst/>
                  <a:latin typeface="Garet" panose="020B0604020202020204" charset="0"/>
                </a:rPr>
                <a:t>Where </a:t>
              </a:r>
              <a:r>
                <a:rPr lang="el-GR" sz="2630" dirty="0">
                  <a:solidFill>
                    <a:schemeClr val="bg1"/>
                  </a:solidFill>
                </a:rPr>
                <a:t>π</a:t>
              </a:r>
              <a:r>
                <a:rPr kumimoji="0" lang="en-US" altLang="en-US" sz="2630" b="0" i="0" u="none" strike="noStrike" cap="none" normalizeH="0" baseline="0" dirty="0">
                  <a:ln>
                    <a:noFill/>
                  </a:ln>
                  <a:solidFill>
                    <a:schemeClr val="bg1"/>
                  </a:solidFill>
                  <a:effectLst/>
                  <a:latin typeface="Garet" panose="020B0604020202020204" charset="0"/>
                </a:rPr>
                <a:t>θ(</a:t>
              </a:r>
              <a:r>
                <a:rPr kumimoji="0" lang="en-US" altLang="en-US" sz="2630" b="0" i="0" u="none" strike="noStrike" cap="none" normalizeH="0" baseline="0" dirty="0" err="1">
                  <a:ln>
                    <a:noFill/>
                  </a:ln>
                  <a:solidFill>
                    <a:schemeClr val="bg1"/>
                  </a:solidFill>
                  <a:effectLst/>
                  <a:latin typeface="Garet" panose="020B0604020202020204" charset="0"/>
                </a:rPr>
                <a:t>a∣s</a:t>
              </a:r>
              <a:r>
                <a:rPr kumimoji="0" lang="en-US" altLang="en-US" sz="2630" b="0" i="0" u="none" strike="noStrike" cap="none" normalizeH="0" baseline="0" dirty="0">
                  <a:ln>
                    <a:noFill/>
                  </a:ln>
                  <a:solidFill>
                    <a:schemeClr val="bg1"/>
                  </a:solidFill>
                  <a:effectLst/>
                  <a:latin typeface="Garet" panose="020B0604020202020204" charset="0"/>
                </a:rPr>
                <a:t>)is the probability of taking action a in state s under the current policy.</a:t>
              </a:r>
            </a:p>
            <a:p>
              <a:endParaRPr lang="en-IN" sz="2630" dirty="0">
                <a:solidFill>
                  <a:schemeClr val="bg1"/>
                </a:solidFill>
                <a:latin typeface="Garet" panose="020B0604020202020204" charset="0"/>
              </a:endParaRPr>
            </a:p>
            <a:p>
              <a:pPr>
                <a:buFont typeface="Arial" panose="020B0604020202020204" pitchFamily="34" charset="0"/>
                <a:buChar char="•"/>
              </a:pPr>
              <a:r>
                <a:rPr lang="en-IN" sz="2630" dirty="0">
                  <a:solidFill>
                    <a:schemeClr val="bg1"/>
                  </a:solidFill>
                  <a:latin typeface="Garet" panose="020B0604020202020204" charset="0"/>
                </a:rPr>
                <a:t>Compute the gradient of the surrogate objective function with respect to </a:t>
              </a:r>
            </a:p>
            <a:p>
              <a:r>
                <a:rPr lang="en-IN" sz="2630" dirty="0">
                  <a:solidFill>
                    <a:schemeClr val="bg1"/>
                  </a:solidFill>
                  <a:latin typeface="Garet" panose="020B0604020202020204" charset="0"/>
                </a:rPr>
                <a:t>            </a:t>
              </a:r>
              <a:r>
                <a:rPr lang="el-GR" sz="2630" dirty="0">
                  <a:solidFill>
                    <a:schemeClr val="bg1"/>
                  </a:solidFill>
                </a:rPr>
                <a:t>θ: ∇</a:t>
              </a:r>
              <a:r>
                <a:rPr lang="el-GR" sz="2630" baseline="-25000" dirty="0">
                  <a:solidFill>
                    <a:schemeClr val="bg1"/>
                  </a:solidFill>
                  <a:latin typeface="Times New Roman" panose="02020603050405020304" pitchFamily="18" charset="0"/>
                  <a:cs typeface="Times New Roman" panose="02020603050405020304" pitchFamily="18" charset="0"/>
                </a:rPr>
                <a:t>θ</a:t>
              </a:r>
              <a:r>
                <a:rPr lang="en-IN" sz="2630" dirty="0">
                  <a:solidFill>
                    <a:schemeClr val="bg1"/>
                  </a:solidFill>
                  <a:latin typeface="Garet" panose="020B0604020202020204" charset="0"/>
                </a:rPr>
                <a:t>L</a:t>
              </a:r>
              <a:r>
                <a:rPr lang="en-IN" sz="2630" baseline="30000" dirty="0">
                  <a:solidFill>
                    <a:schemeClr val="bg1"/>
                  </a:solidFill>
                  <a:latin typeface="Garet" panose="020B0604020202020204" charset="0"/>
                </a:rPr>
                <a:t>CPI</a:t>
              </a:r>
              <a:r>
                <a:rPr lang="en-IN" sz="2630" dirty="0">
                  <a:solidFill>
                    <a:schemeClr val="bg1"/>
                  </a:solidFill>
                  <a:latin typeface="Garet" panose="020B0604020202020204" charset="0"/>
                </a:rPr>
                <a:t>(</a:t>
              </a:r>
              <a:r>
                <a:rPr lang="el-GR" sz="2630" dirty="0">
                  <a:solidFill>
                    <a:schemeClr val="bg1"/>
                  </a:solidFill>
                </a:rPr>
                <a:t>θ)=</a:t>
              </a:r>
              <a:r>
                <a:rPr lang="en-IN" sz="2630" dirty="0">
                  <a:solidFill>
                    <a:schemeClr val="bg1"/>
                  </a:solidFill>
                  <a:latin typeface="Garet" panose="020B0604020202020204" charset="0"/>
                </a:rPr>
                <a:t>Et[∇</a:t>
              </a:r>
              <a:r>
                <a:rPr lang="el-GR" sz="2630" baseline="-25000" dirty="0">
                  <a:solidFill>
                    <a:schemeClr val="bg1"/>
                  </a:solidFill>
                  <a:latin typeface="Times New Roman" panose="02020603050405020304" pitchFamily="18" charset="0"/>
                  <a:cs typeface="Times New Roman" panose="02020603050405020304" pitchFamily="18" charset="0"/>
                </a:rPr>
                <a:t>θ</a:t>
              </a:r>
              <a:r>
                <a:rPr lang="en-IN" sz="2630" dirty="0">
                  <a:solidFill>
                    <a:schemeClr val="bg1"/>
                  </a:solidFill>
                  <a:latin typeface="Garet" panose="020B0604020202020204" charset="0"/>
                </a:rPr>
                <a:t>log⁡(</a:t>
              </a:r>
              <a:r>
                <a:rPr lang="el-GR" sz="2630" dirty="0">
                  <a:solidFill>
                    <a:schemeClr val="bg1"/>
                  </a:solidFill>
                </a:rPr>
                <a:t>π</a:t>
              </a:r>
              <a:r>
                <a:rPr lang="el-GR" sz="2630" baseline="-25000" dirty="0">
                  <a:solidFill>
                    <a:schemeClr val="bg1"/>
                  </a:solidFill>
                  <a:latin typeface="Times New Roman" panose="02020603050405020304" pitchFamily="18" charset="0"/>
                  <a:cs typeface="Times New Roman" panose="02020603050405020304" pitchFamily="18" charset="0"/>
                </a:rPr>
                <a:t>θ</a:t>
              </a:r>
              <a:r>
                <a:rPr lang="el-GR" sz="2630" dirty="0">
                  <a:solidFill>
                    <a:schemeClr val="bg1"/>
                  </a:solidFill>
                </a:rPr>
                <a:t>(</a:t>
              </a:r>
              <a:r>
                <a:rPr lang="en-IN" sz="2630" dirty="0" err="1">
                  <a:solidFill>
                    <a:schemeClr val="bg1"/>
                  </a:solidFill>
                  <a:latin typeface="Garet" panose="020B0604020202020204" charset="0"/>
                </a:rPr>
                <a:t>a</a:t>
              </a:r>
              <a:r>
                <a:rPr lang="en-IN" sz="2630" baseline="-25000" dirty="0" err="1">
                  <a:solidFill>
                    <a:schemeClr val="bg1"/>
                  </a:solidFill>
                  <a:latin typeface="Garet" panose="020B0604020202020204" charset="0"/>
                </a:rPr>
                <a:t>t</a:t>
              </a:r>
              <a:r>
                <a:rPr lang="en-IN" sz="2630" dirty="0" err="1">
                  <a:solidFill>
                    <a:schemeClr val="bg1"/>
                  </a:solidFill>
                  <a:latin typeface="Garet" panose="020B0604020202020204" charset="0"/>
                </a:rPr>
                <a:t>∣s</a:t>
              </a:r>
              <a:r>
                <a:rPr lang="en-IN" sz="2630" baseline="-25000" dirty="0" err="1">
                  <a:solidFill>
                    <a:schemeClr val="bg1"/>
                  </a:solidFill>
                  <a:latin typeface="Garet" panose="020B0604020202020204" charset="0"/>
                </a:rPr>
                <a:t>t</a:t>
              </a:r>
              <a:r>
                <a:rPr lang="en-IN" sz="2630" dirty="0">
                  <a:solidFill>
                    <a:schemeClr val="bg1"/>
                  </a:solidFill>
                  <a:latin typeface="Garet" panose="020B0604020202020204" charset="0"/>
                </a:rPr>
                <a:t>))A(a</a:t>
              </a:r>
              <a:r>
                <a:rPr lang="en-IN" sz="2630" baseline="-25000" dirty="0">
                  <a:solidFill>
                    <a:schemeClr val="bg1"/>
                  </a:solidFill>
                  <a:latin typeface="Garet" panose="020B0604020202020204" charset="0"/>
                </a:rPr>
                <a:t>t , </a:t>
              </a:r>
              <a:r>
                <a:rPr lang="en-IN" sz="2630" dirty="0" err="1">
                  <a:solidFill>
                    <a:schemeClr val="bg1"/>
                  </a:solidFill>
                  <a:latin typeface="Garet" panose="020B0604020202020204" charset="0"/>
                </a:rPr>
                <a:t>s</a:t>
              </a:r>
              <a:r>
                <a:rPr lang="en-IN" sz="2630" baseline="-25000" dirty="0" err="1">
                  <a:solidFill>
                    <a:schemeClr val="bg1"/>
                  </a:solidFill>
                  <a:latin typeface="Garet" panose="020B0604020202020204" charset="0"/>
                </a:rPr>
                <a:t>t</a:t>
              </a:r>
              <a:r>
                <a:rPr lang="en-IN" sz="2630" dirty="0">
                  <a:solidFill>
                    <a:schemeClr val="bg1"/>
                  </a:solidFill>
                  <a:latin typeface="Garet" panose="020B0604020202020204" charset="0"/>
                </a:rPr>
                <a:t>)]</a:t>
              </a:r>
            </a:p>
            <a:p>
              <a:endParaRPr lang="en-IN" sz="2630" dirty="0">
                <a:solidFill>
                  <a:schemeClr val="bg1"/>
                </a:solidFill>
                <a:latin typeface="Garet" panose="020B0604020202020204" charset="0"/>
              </a:endParaRPr>
            </a:p>
            <a:p>
              <a:pPr>
                <a:buFont typeface="Arial" panose="020B0604020202020204" pitchFamily="34" charset="0"/>
                <a:buChar char="•"/>
              </a:pPr>
              <a:r>
                <a:rPr lang="en-US" sz="2630" dirty="0">
                  <a:solidFill>
                    <a:schemeClr val="bg1"/>
                  </a:solidFill>
                  <a:latin typeface="Garet" panose="020B0604020202020204" charset="0"/>
                </a:rPr>
                <a:t>Estimate the Fisher Information Matrix (FIM) to approximate the constraint</a:t>
              </a:r>
              <a:endParaRPr lang="en-IN" sz="2630" dirty="0">
                <a:solidFill>
                  <a:schemeClr val="bg1"/>
                </a:solidFill>
                <a:latin typeface="Garet" panose="020B0604020202020204" charset="0"/>
              </a:endParaRPr>
            </a:p>
            <a:p>
              <a:pPr>
                <a:buFont typeface="Arial" panose="020B0604020202020204" pitchFamily="34" charset="0"/>
                <a:buChar char="•"/>
              </a:pPr>
              <a:r>
                <a:rPr lang="en-US" sz="2630" dirty="0">
                  <a:solidFill>
                    <a:schemeClr val="bg1"/>
                  </a:solidFill>
                  <a:latin typeface="Garet" panose="020B0604020202020204" charset="0"/>
                </a:rPr>
                <a:t>Solve the constrained optimization problem to find the step direction </a:t>
              </a:r>
              <a:r>
                <a:rPr lang="en-US" sz="2630" dirty="0" err="1">
                  <a:solidFill>
                    <a:schemeClr val="bg1"/>
                  </a:solidFill>
                  <a:latin typeface="Garet" panose="020B0604020202020204" charset="0"/>
                </a:rPr>
                <a:t>Δθ</a:t>
              </a:r>
              <a:endParaRPr lang="en-US" sz="2630" dirty="0">
                <a:solidFill>
                  <a:schemeClr val="bg1"/>
                </a:solidFill>
                <a:latin typeface="Garet" panose="020B0604020202020204" charset="0"/>
              </a:endParaRPr>
            </a:p>
            <a:p>
              <a:pPr>
                <a:buFont typeface="Arial" panose="020B0604020202020204" pitchFamily="34" charset="0"/>
                <a:buChar char="•"/>
              </a:pPr>
              <a:r>
                <a:rPr lang="en-US" sz="2630" dirty="0">
                  <a:solidFill>
                    <a:schemeClr val="bg1"/>
                  </a:solidFill>
                  <a:latin typeface="Garet" panose="020B0604020202020204" charset="0"/>
                </a:rPr>
                <a:t>Use the conjugate gradient method to solve the above constrained optimization problem and find </a:t>
              </a:r>
              <a:r>
                <a:rPr lang="en-US" sz="2630" dirty="0" err="1">
                  <a:solidFill>
                    <a:schemeClr val="bg1"/>
                  </a:solidFill>
                  <a:latin typeface="Garet" panose="020B0604020202020204" charset="0"/>
                </a:rPr>
                <a:t>Δθ</a:t>
              </a:r>
              <a:r>
                <a:rPr lang="en-US" sz="2630" dirty="0">
                  <a:solidFill>
                    <a:schemeClr val="bg1"/>
                  </a:solidFill>
                  <a:latin typeface="Garet" panose="020B0604020202020204" charset="0"/>
                </a:rPr>
                <a:t>.</a:t>
              </a:r>
            </a:p>
            <a:p>
              <a:pPr>
                <a:buFont typeface="Arial" panose="020B0604020202020204" pitchFamily="34" charset="0"/>
                <a:buChar char="•"/>
              </a:pPr>
              <a:endParaRPr lang="en-US" sz="2630" dirty="0">
                <a:solidFill>
                  <a:schemeClr val="bg1"/>
                </a:solidFill>
                <a:latin typeface="Garet" panose="020B0604020202020204" charset="0"/>
              </a:endParaRPr>
            </a:p>
            <a:p>
              <a:r>
                <a:rPr lang="en-IN" sz="2630" b="1" dirty="0">
                  <a:solidFill>
                    <a:schemeClr val="bg1"/>
                  </a:solidFill>
                  <a:latin typeface="Garet" panose="020B0604020202020204" charset="0"/>
                </a:rPr>
                <a:t>Update Policy Parameters</a:t>
              </a:r>
              <a:endParaRPr lang="en-IN" sz="2630" dirty="0">
                <a:solidFill>
                  <a:schemeClr val="bg1"/>
                </a:solidFill>
                <a:latin typeface="Garet" panose="020B0604020202020204" charset="0"/>
              </a:endParaRPr>
            </a:p>
            <a:p>
              <a:pPr>
                <a:buFont typeface="Arial" panose="020B0604020202020204" pitchFamily="34" charset="0"/>
                <a:buChar char="•"/>
              </a:pPr>
              <a:r>
                <a:rPr lang="en-IN" sz="2630" dirty="0">
                  <a:solidFill>
                    <a:schemeClr val="bg1"/>
                  </a:solidFill>
                  <a:latin typeface="Garet" panose="020B0604020202020204" charset="0"/>
                </a:rPr>
                <a:t>Update the policy parameters </a:t>
              </a:r>
              <a:r>
                <a:rPr lang="el-GR" sz="2630" dirty="0">
                  <a:solidFill>
                    <a:schemeClr val="bg1"/>
                  </a:solidFill>
                </a:rPr>
                <a:t>θ\</a:t>
              </a:r>
              <a:r>
                <a:rPr lang="en-IN" sz="2630" dirty="0">
                  <a:solidFill>
                    <a:schemeClr val="bg1"/>
                  </a:solidFill>
                  <a:latin typeface="Garet" panose="020B0604020202020204" charset="0"/>
                </a:rPr>
                <a:t>theta</a:t>
              </a:r>
              <a:r>
                <a:rPr lang="el-GR" sz="2630" dirty="0">
                  <a:solidFill>
                    <a:schemeClr val="bg1"/>
                  </a:solidFill>
                </a:rPr>
                <a:t>θ </a:t>
              </a:r>
              <a:r>
                <a:rPr lang="en-IN" sz="2630" dirty="0">
                  <a:solidFill>
                    <a:schemeClr val="bg1"/>
                  </a:solidFill>
                  <a:latin typeface="Garet" panose="020B0604020202020204" charset="0"/>
                </a:rPr>
                <a:t>using the computed step direction: </a:t>
              </a:r>
              <a:r>
                <a:rPr lang="el-GR" sz="2630" dirty="0">
                  <a:solidFill>
                    <a:schemeClr val="bg1"/>
                  </a:solidFill>
                </a:rPr>
                <a:t>θ</a:t>
              </a:r>
              <a:r>
                <a:rPr lang="en-IN" sz="2630" baseline="-25000" dirty="0">
                  <a:solidFill>
                    <a:schemeClr val="bg1"/>
                  </a:solidFill>
                  <a:latin typeface="Garet" panose="020B0604020202020204" charset="0"/>
                </a:rPr>
                <a:t>new</a:t>
              </a:r>
              <a:r>
                <a:rPr lang="en-IN" sz="2630" dirty="0">
                  <a:solidFill>
                    <a:schemeClr val="bg1"/>
                  </a:solidFill>
                  <a:latin typeface="Garet" panose="020B0604020202020204" charset="0"/>
                </a:rPr>
                <a:t>=</a:t>
              </a:r>
              <a:r>
                <a:rPr lang="el-GR" sz="2630" dirty="0">
                  <a:solidFill>
                    <a:schemeClr val="bg1"/>
                  </a:solidFill>
                </a:rPr>
                <a:t>θ</a:t>
              </a:r>
              <a:r>
                <a:rPr lang="en-IN" sz="2630" baseline="-25000" dirty="0">
                  <a:solidFill>
                    <a:schemeClr val="bg1"/>
                  </a:solidFill>
                  <a:latin typeface="Garet" panose="020B0604020202020204" charset="0"/>
                </a:rPr>
                <a:t>old</a:t>
              </a:r>
              <a:r>
                <a:rPr lang="en-IN" sz="2630" dirty="0">
                  <a:solidFill>
                    <a:schemeClr val="bg1"/>
                  </a:solidFill>
                  <a:latin typeface="Garet" panose="020B0604020202020204" charset="0"/>
                </a:rPr>
                <a:t>+</a:t>
              </a:r>
              <a:r>
                <a:rPr lang="el-GR" sz="2630" dirty="0">
                  <a:solidFill>
                    <a:schemeClr val="bg1"/>
                  </a:solidFill>
                </a:rPr>
                <a:t>αΔθ</a:t>
              </a:r>
              <a:endParaRPr lang="en-IN" sz="2630" dirty="0">
                <a:solidFill>
                  <a:schemeClr val="bg1"/>
                </a:solidFill>
                <a:latin typeface="Garet" panose="020B0604020202020204" charset="0"/>
              </a:endParaRPr>
            </a:p>
            <a:p>
              <a:pPr>
                <a:buFont typeface="Arial" panose="020B0604020202020204" pitchFamily="34" charset="0"/>
                <a:buChar char="•"/>
              </a:pPr>
              <a:r>
                <a:rPr lang="en-US" sz="2630" dirty="0">
                  <a:solidFill>
                    <a:schemeClr val="bg1"/>
                  </a:solidFill>
                  <a:latin typeface="Garet" panose="020B0604020202020204" charset="0"/>
                </a:rPr>
                <a:t>Iterate the process by collecting new trajectories, estimating advantages, and updating the policy until convergence or satisfactory performance is achieved.</a:t>
              </a:r>
              <a:endParaRPr lang="en-IN" sz="2630" dirty="0">
                <a:solidFill>
                  <a:schemeClr val="bg1"/>
                </a:solidFill>
                <a:latin typeface="Garet" panose="020B0604020202020204" charset="0"/>
              </a:endParaRPr>
            </a:p>
            <a:p>
              <a:pPr>
                <a:buFont typeface="Arial" panose="020B0604020202020204" pitchFamily="34" charset="0"/>
                <a:buChar char="•"/>
              </a:pPr>
              <a:endParaRPr lang="en-IN" sz="2630" dirty="0">
                <a:solidFill>
                  <a:schemeClr val="bg1"/>
                </a:solidFill>
                <a:latin typeface="Garet" panose="020B0604020202020204" charset="0"/>
              </a:endParaRPr>
            </a:p>
            <a:p>
              <a:endParaRPr lang="en-US" sz="2630" dirty="0">
                <a:solidFill>
                  <a:schemeClr val="bg1"/>
                </a:solidFill>
                <a:latin typeface="Garet" panose="020B0604020202020204" charset="0"/>
              </a:endParaRPr>
            </a:p>
          </p:txBody>
        </p:sp>
        <p:sp>
          <p:nvSpPr>
            <p:cNvPr id="6" name="TextBox 6"/>
            <p:cNvSpPr txBox="1"/>
            <p:nvPr/>
          </p:nvSpPr>
          <p:spPr>
            <a:xfrm>
              <a:off x="0" y="-38100"/>
              <a:ext cx="4361023" cy="2024319"/>
            </a:xfrm>
            <a:prstGeom prst="rect">
              <a:avLst/>
            </a:prstGeom>
          </p:spPr>
          <p:txBody>
            <a:bodyPr lIns="50800" tIns="50800" rIns="50800" bIns="50800" rtlCol="0" anchor="ctr"/>
            <a:lstStyle/>
            <a:p>
              <a:pPr algn="ctr">
                <a:lnSpc>
                  <a:spcPts val="2659"/>
                </a:lnSpc>
              </a:pPr>
              <a:endParaRPr>
                <a:solidFill>
                  <a:schemeClr val="bg1"/>
                </a:solidFill>
              </a:endParaRPr>
            </a:p>
          </p:txBody>
        </p:sp>
      </p:grpSp>
      <p:sp>
        <p:nvSpPr>
          <p:cNvPr id="7" name="TextBox 7"/>
          <p:cNvSpPr txBox="1"/>
          <p:nvPr/>
        </p:nvSpPr>
        <p:spPr>
          <a:xfrm>
            <a:off x="762000" y="1257300"/>
            <a:ext cx="16693394" cy="444161"/>
          </a:xfrm>
          <a:prstGeom prst="rect">
            <a:avLst/>
          </a:prstGeom>
        </p:spPr>
        <p:txBody>
          <a:bodyPr lIns="0" tIns="0" rIns="0" bIns="0" rtlCol="0" anchor="t">
            <a:spAutoFit/>
          </a:bodyPr>
          <a:lstStyle/>
          <a:p>
            <a:pPr algn="l">
              <a:lnSpc>
                <a:spcPts val="3562"/>
              </a:lnSpc>
            </a:pPr>
            <a:endParaRPr lang="en-US" sz="2544" dirty="0">
              <a:solidFill>
                <a:schemeClr val="bg1"/>
              </a:solidFill>
              <a:latin typeface="Garet"/>
            </a:endParaRPr>
          </a:p>
        </p:txBody>
      </p:sp>
      <p:sp>
        <p:nvSpPr>
          <p:cNvPr id="8" name="TextBox 8"/>
          <p:cNvSpPr txBox="1"/>
          <p:nvPr/>
        </p:nvSpPr>
        <p:spPr>
          <a:xfrm>
            <a:off x="762000" y="2940473"/>
            <a:ext cx="16693394" cy="881588"/>
          </a:xfrm>
          <a:prstGeom prst="rect">
            <a:avLst/>
          </a:prstGeom>
        </p:spPr>
        <p:txBody>
          <a:bodyPr lIns="0" tIns="0" rIns="0" bIns="0" rtlCol="0" anchor="t">
            <a:spAutoFit/>
          </a:bodyPr>
          <a:lstStyle/>
          <a:p>
            <a:pPr algn="l">
              <a:lnSpc>
                <a:spcPts val="3497"/>
              </a:lnSpc>
            </a:pPr>
            <a:endParaRPr lang="en-US" sz="2497" dirty="0">
              <a:solidFill>
                <a:schemeClr val="bg1"/>
              </a:solidFill>
              <a:latin typeface="Garet"/>
            </a:endParaRPr>
          </a:p>
          <a:p>
            <a:pPr algn="l">
              <a:lnSpc>
                <a:spcPts val="3497"/>
              </a:lnSpc>
            </a:pPr>
            <a:endParaRPr lang="en-US" sz="2497" dirty="0">
              <a:solidFill>
                <a:schemeClr val="bg1"/>
              </a:solidFill>
              <a:latin typeface="Garet"/>
            </a:endParaRPr>
          </a:p>
        </p:txBody>
      </p:sp>
      <p:pic>
        <p:nvPicPr>
          <p:cNvPr id="14" name="Picture 13">
            <a:extLst>
              <a:ext uri="{FF2B5EF4-FFF2-40B4-BE49-F238E27FC236}">
                <a16:creationId xmlns:a16="http://schemas.microsoft.com/office/drawing/2014/main" id="{A4C11CDC-9244-E49F-CF3B-FF7E613AF6CC}"/>
              </a:ext>
            </a:extLst>
          </p:cNvPr>
          <p:cNvPicPr>
            <a:picLocks noChangeAspect="1"/>
          </p:cNvPicPr>
          <p:nvPr/>
        </p:nvPicPr>
        <p:blipFill>
          <a:blip r:embed="rId3"/>
          <a:stretch>
            <a:fillRect/>
          </a:stretch>
        </p:blipFill>
        <p:spPr>
          <a:xfrm>
            <a:off x="13182600" y="4261912"/>
            <a:ext cx="4141417" cy="881588"/>
          </a:xfrm>
          <a:prstGeom prst="rect">
            <a:avLst/>
          </a:prstGeom>
        </p:spPr>
      </p:pic>
    </p:spTree>
    <p:extLst>
      <p:ext uri="{BB962C8B-B14F-4D97-AF65-F5344CB8AC3E}">
        <p14:creationId xmlns:p14="http://schemas.microsoft.com/office/powerpoint/2010/main" val="30691946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62A30A3-6F7B-D282-30CA-396D1865B2C0}"/>
              </a:ext>
            </a:extLst>
          </p:cNvPr>
          <p:cNvPicPr>
            <a:picLocks noChangeAspect="1"/>
          </p:cNvPicPr>
          <p:nvPr/>
        </p:nvPicPr>
        <p:blipFill rotWithShape="1">
          <a:blip r:embed="rId2"/>
          <a:srcRect r="3003"/>
          <a:stretch/>
        </p:blipFill>
        <p:spPr>
          <a:xfrm>
            <a:off x="-101359" y="7619"/>
            <a:ext cx="18389359" cy="10279381"/>
          </a:xfrm>
          <a:prstGeom prst="rect">
            <a:avLst/>
          </a:prstGeom>
        </p:spPr>
      </p:pic>
      <p:grpSp>
        <p:nvGrpSpPr>
          <p:cNvPr id="3" name="Group 3">
            <a:extLst>
              <a:ext uri="{FF2B5EF4-FFF2-40B4-BE49-F238E27FC236}">
                <a16:creationId xmlns:a16="http://schemas.microsoft.com/office/drawing/2014/main" id="{9D1BC5D2-09B4-6B0B-3E66-660A1A2C0091}"/>
              </a:ext>
            </a:extLst>
          </p:cNvPr>
          <p:cNvGrpSpPr/>
          <p:nvPr/>
        </p:nvGrpSpPr>
        <p:grpSpPr>
          <a:xfrm>
            <a:off x="457200" y="1424774"/>
            <a:ext cx="17130712" cy="7528726"/>
            <a:chOff x="-53426" y="-38100"/>
            <a:chExt cx="5476170" cy="2638821"/>
          </a:xfrm>
          <a:solidFill>
            <a:schemeClr val="tx2">
              <a:lumMod val="75000"/>
            </a:schemeClr>
          </a:solidFill>
        </p:grpSpPr>
        <p:sp>
          <p:nvSpPr>
            <p:cNvPr id="4" name="Freeform 4">
              <a:extLst>
                <a:ext uri="{FF2B5EF4-FFF2-40B4-BE49-F238E27FC236}">
                  <a16:creationId xmlns:a16="http://schemas.microsoft.com/office/drawing/2014/main" id="{5D97E670-83EF-9917-EF1F-D0FFD92CFC3C}"/>
                </a:ext>
              </a:extLst>
            </p:cNvPr>
            <p:cNvSpPr/>
            <p:nvPr/>
          </p:nvSpPr>
          <p:spPr>
            <a:xfrm>
              <a:off x="-53426" y="-38100"/>
              <a:ext cx="5476169" cy="2638821"/>
            </a:xfrm>
            <a:custGeom>
              <a:avLst/>
              <a:gdLst/>
              <a:ahLst/>
              <a:cxnLst/>
              <a:rect l="l" t="t" r="r" b="b"/>
              <a:pathLst>
                <a:path w="5422743" h="2600721">
                  <a:moveTo>
                    <a:pt x="19177" y="0"/>
                  </a:moveTo>
                  <a:lnTo>
                    <a:pt x="5403567" y="0"/>
                  </a:lnTo>
                  <a:cubicBezTo>
                    <a:pt x="5414158" y="0"/>
                    <a:pt x="5422743" y="8586"/>
                    <a:pt x="5422743" y="19177"/>
                  </a:cubicBezTo>
                  <a:lnTo>
                    <a:pt x="5422743" y="2581544"/>
                  </a:lnTo>
                  <a:cubicBezTo>
                    <a:pt x="5422743" y="2592135"/>
                    <a:pt x="5414158" y="2600721"/>
                    <a:pt x="5403567" y="2600721"/>
                  </a:cubicBezTo>
                  <a:lnTo>
                    <a:pt x="19177" y="2600721"/>
                  </a:lnTo>
                  <a:cubicBezTo>
                    <a:pt x="8586" y="2600721"/>
                    <a:pt x="0" y="2592135"/>
                    <a:pt x="0" y="2581544"/>
                  </a:cubicBezTo>
                  <a:lnTo>
                    <a:pt x="0" y="19177"/>
                  </a:lnTo>
                  <a:cubicBezTo>
                    <a:pt x="0" y="8586"/>
                    <a:pt x="8586" y="0"/>
                    <a:pt x="19177" y="0"/>
                  </a:cubicBezTo>
                  <a:close/>
                </a:path>
              </a:pathLst>
            </a:custGeom>
            <a:grpFill/>
          </p:spPr>
        </p:sp>
        <p:sp>
          <p:nvSpPr>
            <p:cNvPr id="5" name="TextBox 5">
              <a:extLst>
                <a:ext uri="{FF2B5EF4-FFF2-40B4-BE49-F238E27FC236}">
                  <a16:creationId xmlns:a16="http://schemas.microsoft.com/office/drawing/2014/main" id="{FDAA497E-A730-333B-E172-4BD990DBC35C}"/>
                </a:ext>
              </a:extLst>
            </p:cNvPr>
            <p:cNvSpPr txBox="1"/>
            <p:nvPr/>
          </p:nvSpPr>
          <p:spPr>
            <a:xfrm>
              <a:off x="0" y="-38100"/>
              <a:ext cx="5422744" cy="2638821"/>
            </a:xfrm>
            <a:prstGeom prst="rect">
              <a:avLst/>
            </a:prstGeom>
            <a:grpFill/>
          </p:spPr>
          <p:txBody>
            <a:bodyPr lIns="50800" tIns="50800" rIns="50800" bIns="50800" rtlCol="0" anchor="ctr"/>
            <a:lstStyle/>
            <a:p>
              <a:pPr algn="ctr">
                <a:lnSpc>
                  <a:spcPts val="2659"/>
                </a:lnSpc>
              </a:pPr>
              <a:endParaRPr>
                <a:solidFill>
                  <a:schemeClr val="bg1"/>
                </a:solidFill>
              </a:endParaRPr>
            </a:p>
          </p:txBody>
        </p:sp>
      </p:grpSp>
      <p:sp>
        <p:nvSpPr>
          <p:cNvPr id="7" name="TextBox 6">
            <a:extLst>
              <a:ext uri="{FF2B5EF4-FFF2-40B4-BE49-F238E27FC236}">
                <a16:creationId xmlns:a16="http://schemas.microsoft.com/office/drawing/2014/main" id="{53011B99-C16B-1E5F-F295-94C90E6482C5}"/>
              </a:ext>
            </a:extLst>
          </p:cNvPr>
          <p:cNvSpPr txBox="1"/>
          <p:nvPr/>
        </p:nvSpPr>
        <p:spPr>
          <a:xfrm>
            <a:off x="-14288" y="1638300"/>
            <a:ext cx="17602200" cy="7185813"/>
          </a:xfrm>
          <a:prstGeom prst="rect">
            <a:avLst/>
          </a:prstGeom>
          <a:noFill/>
        </p:spPr>
        <p:txBody>
          <a:bodyPr wrap="square">
            <a:spAutoFit/>
          </a:bodyPr>
          <a:lstStyle/>
          <a:p>
            <a:pPr marL="755717" lvl="2" algn="l">
              <a:lnSpc>
                <a:spcPts val="3675"/>
              </a:lnSpc>
            </a:pPr>
            <a:r>
              <a:rPr lang="en-US" sz="2800" dirty="0">
                <a:solidFill>
                  <a:schemeClr val="bg1"/>
                </a:solidFill>
                <a:latin typeface="Garet" panose="020B0604020202020204" charset="0"/>
              </a:rPr>
              <a:t>Neural Proximal Policy Optimization (Neural PPO) is an advanced reinforcement learning algorithm that leverages neural networks to represent policy and value functions. </a:t>
            </a:r>
          </a:p>
          <a:p>
            <a:pPr marL="755717" lvl="2" algn="l">
              <a:lnSpc>
                <a:spcPts val="3675"/>
              </a:lnSpc>
            </a:pPr>
            <a:endParaRPr lang="en-US" sz="2800" dirty="0">
              <a:solidFill>
                <a:schemeClr val="bg1"/>
              </a:solidFill>
              <a:latin typeface="Garet" panose="020B0604020202020204" charset="0"/>
            </a:endParaRPr>
          </a:p>
          <a:p>
            <a:pPr marL="755717" lvl="2" algn="l">
              <a:lnSpc>
                <a:spcPts val="3675"/>
              </a:lnSpc>
            </a:pPr>
            <a:r>
              <a:rPr lang="en-US" sz="2800" dirty="0">
                <a:solidFill>
                  <a:schemeClr val="bg1"/>
                </a:solidFill>
                <a:latin typeface="Garet" panose="020B0604020202020204" charset="0"/>
              </a:rPr>
              <a:t>The policy network determines action probabilities for given states, while the value network estimates expected rewards. </a:t>
            </a:r>
          </a:p>
          <a:p>
            <a:pPr marL="755717" lvl="2" algn="l">
              <a:lnSpc>
                <a:spcPts val="3675"/>
              </a:lnSpc>
            </a:pPr>
            <a:endParaRPr lang="en-US" sz="2800" dirty="0">
              <a:solidFill>
                <a:schemeClr val="bg1"/>
              </a:solidFill>
              <a:latin typeface="Garet" panose="020B0604020202020204" charset="0"/>
            </a:endParaRPr>
          </a:p>
          <a:p>
            <a:pPr marL="755717" lvl="2" algn="l">
              <a:lnSpc>
                <a:spcPts val="3675"/>
              </a:lnSpc>
            </a:pPr>
            <a:r>
              <a:rPr lang="en-US" sz="2800" dirty="0">
                <a:solidFill>
                  <a:schemeClr val="bg1"/>
                </a:solidFill>
                <a:latin typeface="Garet" panose="020B0604020202020204" charset="0"/>
              </a:rPr>
              <a:t>two-layer neural network.  </a:t>
            </a:r>
          </a:p>
          <a:p>
            <a:pPr marL="755717" lvl="2" algn="l">
              <a:lnSpc>
                <a:spcPts val="3675"/>
              </a:lnSpc>
            </a:pPr>
            <a:endParaRPr lang="en-US" sz="2800" dirty="0">
              <a:solidFill>
                <a:schemeClr val="bg1"/>
              </a:solidFill>
              <a:latin typeface="Garet" panose="020B0604020202020204" charset="0"/>
            </a:endParaRPr>
          </a:p>
          <a:p>
            <a:pPr marL="755717" lvl="2" algn="l">
              <a:lnSpc>
                <a:spcPts val="3675"/>
              </a:lnSpc>
            </a:pPr>
            <a:r>
              <a:rPr lang="en-US" sz="2800" dirty="0">
                <a:solidFill>
                  <a:schemeClr val="bg1"/>
                </a:solidFill>
                <a:latin typeface="Garet" panose="020B0604020202020204" charset="0"/>
              </a:rPr>
              <a:t>Here m is the width of the neural network, bi ∈ {−1, 1} (</a:t>
            </a:r>
            <a:r>
              <a:rPr lang="en-US" sz="2800" dirty="0" err="1">
                <a:solidFill>
                  <a:schemeClr val="bg1"/>
                </a:solidFill>
                <a:latin typeface="Garet" panose="020B0604020202020204" charset="0"/>
              </a:rPr>
              <a:t>i</a:t>
            </a:r>
            <a:r>
              <a:rPr lang="en-US" sz="2800" dirty="0">
                <a:solidFill>
                  <a:schemeClr val="bg1"/>
                </a:solidFill>
                <a:latin typeface="Garet" panose="020B0604020202020204" charset="0"/>
              </a:rPr>
              <a:t> ∈ [m]) are the output weights,</a:t>
            </a:r>
          </a:p>
          <a:p>
            <a:pPr marL="755717" lvl="2" algn="l">
              <a:lnSpc>
                <a:spcPts val="3675"/>
              </a:lnSpc>
            </a:pPr>
            <a:r>
              <a:rPr lang="en-US" sz="2800" dirty="0">
                <a:solidFill>
                  <a:schemeClr val="bg1"/>
                </a:solidFill>
                <a:latin typeface="Garet" panose="020B0604020202020204" charset="0"/>
              </a:rPr>
              <a:t>σ(·) is the rectified linear unit (</a:t>
            </a:r>
            <a:r>
              <a:rPr lang="en-US" sz="2800" dirty="0" err="1">
                <a:solidFill>
                  <a:schemeClr val="bg1"/>
                </a:solidFill>
                <a:latin typeface="Garet" panose="020B0604020202020204" charset="0"/>
              </a:rPr>
              <a:t>ReLU</a:t>
            </a:r>
            <a:r>
              <a:rPr lang="en-US" sz="2800" dirty="0">
                <a:solidFill>
                  <a:schemeClr val="bg1"/>
                </a:solidFill>
                <a:latin typeface="Garet" panose="020B0604020202020204" charset="0"/>
              </a:rPr>
              <a:t>) activation, and α = ([α]⊤1 , . . . , [α]⊤</a:t>
            </a:r>
          </a:p>
          <a:p>
            <a:pPr marL="755717" lvl="2" algn="l">
              <a:lnSpc>
                <a:spcPts val="3675"/>
              </a:lnSpc>
            </a:pPr>
            <a:r>
              <a:rPr lang="en-US" sz="2800" dirty="0">
                <a:solidFill>
                  <a:schemeClr val="bg1"/>
                </a:solidFill>
                <a:latin typeface="Garet" panose="020B0604020202020204" charset="0"/>
              </a:rPr>
              <a:t>m)⊤ ∈ </a:t>
            </a:r>
            <a:r>
              <a:rPr lang="en-US" sz="2800" dirty="0" err="1">
                <a:solidFill>
                  <a:schemeClr val="bg1"/>
                </a:solidFill>
                <a:latin typeface="Garet" panose="020B0604020202020204" charset="0"/>
              </a:rPr>
              <a:t>R</a:t>
            </a:r>
            <a:r>
              <a:rPr lang="en-US" sz="2800" baseline="30000" dirty="0" err="1">
                <a:solidFill>
                  <a:schemeClr val="bg1"/>
                </a:solidFill>
                <a:latin typeface="Garet" panose="020B0604020202020204" charset="0"/>
              </a:rPr>
              <a:t>md</a:t>
            </a:r>
            <a:r>
              <a:rPr lang="en-US" sz="2800" dirty="0">
                <a:solidFill>
                  <a:schemeClr val="bg1"/>
                </a:solidFill>
                <a:latin typeface="Garet" panose="020B0604020202020204" charset="0"/>
              </a:rPr>
              <a:t> with [α]</a:t>
            </a:r>
            <a:r>
              <a:rPr lang="en-US" sz="2800" dirty="0" err="1">
                <a:solidFill>
                  <a:schemeClr val="bg1"/>
                </a:solidFill>
                <a:latin typeface="Garet" panose="020B0604020202020204" charset="0"/>
              </a:rPr>
              <a:t>i</a:t>
            </a:r>
            <a:r>
              <a:rPr lang="en-US" sz="2800" dirty="0">
                <a:solidFill>
                  <a:schemeClr val="bg1"/>
                </a:solidFill>
                <a:latin typeface="Garet" panose="020B0604020202020204" charset="0"/>
              </a:rPr>
              <a:t> ∈ R</a:t>
            </a:r>
            <a:r>
              <a:rPr lang="en-US" sz="2800" baseline="30000" dirty="0">
                <a:solidFill>
                  <a:schemeClr val="bg1"/>
                </a:solidFill>
                <a:latin typeface="Garet" panose="020B0604020202020204" charset="0"/>
              </a:rPr>
              <a:t>d</a:t>
            </a:r>
            <a:r>
              <a:rPr lang="en-US" sz="2800" dirty="0">
                <a:solidFill>
                  <a:schemeClr val="bg1"/>
                </a:solidFill>
                <a:latin typeface="Garet" panose="020B0604020202020204" charset="0"/>
              </a:rPr>
              <a:t> (</a:t>
            </a:r>
            <a:r>
              <a:rPr lang="en-US" sz="2800" dirty="0" err="1">
                <a:solidFill>
                  <a:schemeClr val="bg1"/>
                </a:solidFill>
                <a:latin typeface="Garet" panose="020B0604020202020204" charset="0"/>
              </a:rPr>
              <a:t>i</a:t>
            </a:r>
            <a:r>
              <a:rPr lang="en-US" sz="2800" dirty="0">
                <a:solidFill>
                  <a:schemeClr val="bg1"/>
                </a:solidFill>
                <a:latin typeface="Garet" panose="020B0604020202020204" charset="0"/>
              </a:rPr>
              <a:t> ∈ [m]) are the input weights.</a:t>
            </a:r>
          </a:p>
          <a:p>
            <a:pPr marL="755717" lvl="2" algn="l">
              <a:lnSpc>
                <a:spcPts val="3675"/>
              </a:lnSpc>
            </a:pPr>
            <a:r>
              <a:rPr lang="en-US" sz="2800" dirty="0">
                <a:solidFill>
                  <a:schemeClr val="bg1"/>
                </a:solidFill>
                <a:latin typeface="Garet" panose="020B0604020202020204" charset="0"/>
              </a:rPr>
              <a:t>Bi </a:t>
            </a:r>
            <a:r>
              <a:rPr lang="en-US" sz="2800" dirty="0" err="1">
                <a:solidFill>
                  <a:schemeClr val="bg1"/>
                </a:solidFill>
                <a:latin typeface="Garet" panose="020B0604020202020204" charset="0"/>
              </a:rPr>
              <a:t>i.i.d.</a:t>
            </a:r>
            <a:r>
              <a:rPr lang="en-US" sz="2800" dirty="0">
                <a:solidFill>
                  <a:schemeClr val="bg1"/>
                </a:solidFill>
                <a:latin typeface="Garet" panose="020B0604020202020204" charset="0"/>
              </a:rPr>
              <a:t> ∼ </a:t>
            </a:r>
            <a:r>
              <a:rPr lang="en-US" sz="2800" dirty="0" err="1">
                <a:solidFill>
                  <a:schemeClr val="bg1"/>
                </a:solidFill>
                <a:latin typeface="Garet" panose="020B0604020202020204" charset="0"/>
              </a:rPr>
              <a:t>Unif</a:t>
            </a:r>
            <a:r>
              <a:rPr lang="en-US" sz="2800" dirty="0">
                <a:solidFill>
                  <a:schemeClr val="bg1"/>
                </a:solidFill>
                <a:latin typeface="Garet" panose="020B0604020202020204" charset="0"/>
              </a:rPr>
              <a:t>({−1, 1}), [</a:t>
            </a:r>
            <a:r>
              <a:rPr lang="el-GR" sz="2800" dirty="0">
                <a:solidFill>
                  <a:schemeClr val="bg1"/>
                </a:solidFill>
                <a:latin typeface="Garet" panose="020B0604020202020204" charset="0"/>
              </a:rPr>
              <a:t>α(0)]</a:t>
            </a:r>
            <a:r>
              <a:rPr lang="en-US" sz="2800" dirty="0">
                <a:solidFill>
                  <a:schemeClr val="bg1"/>
                </a:solidFill>
                <a:latin typeface="Garet" panose="020B0604020202020204" charset="0"/>
              </a:rPr>
              <a:t> </a:t>
            </a:r>
            <a:r>
              <a:rPr lang="en-US" sz="2800" dirty="0" err="1">
                <a:solidFill>
                  <a:schemeClr val="bg1"/>
                </a:solidFill>
                <a:latin typeface="Garet" panose="020B0604020202020204" charset="0"/>
              </a:rPr>
              <a:t>i.i.d.</a:t>
            </a:r>
            <a:r>
              <a:rPr lang="en-US" sz="2800" dirty="0">
                <a:solidFill>
                  <a:schemeClr val="bg1"/>
                </a:solidFill>
                <a:latin typeface="Garet" panose="020B0604020202020204" charset="0"/>
              </a:rPr>
              <a:t> ∼ N(0, Id/d), for all </a:t>
            </a:r>
            <a:r>
              <a:rPr lang="en-US" sz="2800" dirty="0" err="1">
                <a:solidFill>
                  <a:schemeClr val="bg1"/>
                </a:solidFill>
                <a:latin typeface="Garet" panose="020B0604020202020204" charset="0"/>
              </a:rPr>
              <a:t>i</a:t>
            </a:r>
            <a:r>
              <a:rPr lang="en-US" sz="2800" dirty="0">
                <a:solidFill>
                  <a:schemeClr val="bg1"/>
                </a:solidFill>
                <a:latin typeface="Garet" panose="020B0604020202020204" charset="0"/>
              </a:rPr>
              <a:t> ∈ [m].</a:t>
            </a:r>
          </a:p>
          <a:p>
            <a:pPr marL="755717" lvl="2" algn="l">
              <a:lnSpc>
                <a:spcPts val="3675"/>
              </a:lnSpc>
            </a:pPr>
            <a:endParaRPr lang="en-US" sz="2800" dirty="0">
              <a:solidFill>
                <a:schemeClr val="bg1"/>
              </a:solidFill>
              <a:latin typeface="Garet" panose="020B0604020202020204" charset="0"/>
            </a:endParaRPr>
          </a:p>
          <a:p>
            <a:pPr marL="755717" lvl="2" algn="l">
              <a:lnSpc>
                <a:spcPts val="3675"/>
              </a:lnSpc>
            </a:pPr>
            <a:r>
              <a:rPr lang="en-US" sz="2800" dirty="0">
                <a:solidFill>
                  <a:schemeClr val="bg1"/>
                </a:solidFill>
                <a:latin typeface="Garet" panose="020B0604020202020204" charset="0"/>
              </a:rPr>
              <a:t>Neural PPO excels in handling high-dimensional state and action spaces, making it suitable for complex tasks like robotics and game playing.</a:t>
            </a:r>
            <a:endParaRPr lang="en-US" sz="2625" dirty="0">
              <a:solidFill>
                <a:schemeClr val="bg1"/>
              </a:solidFill>
              <a:latin typeface="Garet" panose="020B0604020202020204" charset="0"/>
            </a:endParaRPr>
          </a:p>
        </p:txBody>
      </p:sp>
      <p:sp>
        <p:nvSpPr>
          <p:cNvPr id="8" name="TextBox 6"/>
          <p:cNvSpPr txBox="1"/>
          <p:nvPr/>
        </p:nvSpPr>
        <p:spPr>
          <a:xfrm>
            <a:off x="609600" y="488620"/>
            <a:ext cx="7086600" cy="936154"/>
          </a:xfrm>
          <a:prstGeom prst="rect">
            <a:avLst/>
          </a:prstGeom>
        </p:spPr>
        <p:txBody>
          <a:bodyPr wrap="square" lIns="0" tIns="0" rIns="0" bIns="0" rtlCol="0" anchor="t">
            <a:spAutoFit/>
          </a:bodyPr>
          <a:lstStyle/>
          <a:p>
            <a:pPr algn="ctr">
              <a:lnSpc>
                <a:spcPts val="7279"/>
              </a:lnSpc>
            </a:pPr>
            <a:r>
              <a:rPr lang="en-US" sz="5199" dirty="0">
                <a:solidFill>
                  <a:schemeClr val="bg1"/>
                </a:solidFill>
                <a:latin typeface="Yasmin Bold"/>
              </a:rPr>
              <a:t>Neural PPO</a:t>
            </a:r>
          </a:p>
        </p:txBody>
      </p:sp>
      <p:pic>
        <p:nvPicPr>
          <p:cNvPr id="6" name="Picture 5">
            <a:extLst>
              <a:ext uri="{FF2B5EF4-FFF2-40B4-BE49-F238E27FC236}">
                <a16:creationId xmlns:a16="http://schemas.microsoft.com/office/drawing/2014/main" id="{620B5737-6E45-1CAC-77E1-F5F91BBE7375}"/>
              </a:ext>
            </a:extLst>
          </p:cNvPr>
          <p:cNvPicPr>
            <a:picLocks noChangeAspect="1"/>
          </p:cNvPicPr>
          <p:nvPr/>
        </p:nvPicPr>
        <p:blipFill>
          <a:blip r:embed="rId3"/>
          <a:stretch>
            <a:fillRect/>
          </a:stretch>
        </p:blipFill>
        <p:spPr>
          <a:xfrm>
            <a:off x="6019800" y="4229100"/>
            <a:ext cx="5258133" cy="1155278"/>
          </a:xfrm>
          <a:prstGeom prst="rect">
            <a:avLst/>
          </a:prstGeom>
        </p:spPr>
      </p:pic>
    </p:spTree>
    <p:extLst>
      <p:ext uri="{BB962C8B-B14F-4D97-AF65-F5344CB8AC3E}">
        <p14:creationId xmlns:p14="http://schemas.microsoft.com/office/powerpoint/2010/main" val="95457533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4406</Words>
  <Application>Microsoft Office PowerPoint</Application>
  <PresentationFormat>Custom</PresentationFormat>
  <Paragraphs>343</Paragraphs>
  <Slides>31</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Poppins</vt:lpstr>
      <vt:lpstr>Garet</vt:lpstr>
      <vt:lpstr>Arial</vt:lpstr>
      <vt:lpstr>Times New Roman</vt:lpstr>
      <vt:lpstr>Canva Sans Bold</vt:lpstr>
      <vt:lpstr>Canva Sans</vt:lpstr>
      <vt:lpstr>Calibri</vt:lpstr>
      <vt:lpstr>Garet Italics</vt:lpstr>
      <vt:lpstr>Garet Bold</vt:lpstr>
      <vt:lpstr>Sitka Banner</vt:lpstr>
      <vt:lpstr>Yeseva One</vt:lpstr>
      <vt:lpstr>Yasmin Bold</vt:lpstr>
      <vt:lpstr>Yasmin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Proximal/Trust Region Policy Optimization Attains Globally Optimal Policy</dc:title>
  <cp:lastModifiedBy>Akshit Singh</cp:lastModifiedBy>
  <cp:revision>16</cp:revision>
  <dcterms:created xsi:type="dcterms:W3CDTF">2006-08-16T00:00:00Z</dcterms:created>
  <dcterms:modified xsi:type="dcterms:W3CDTF">2024-07-17T15:49:29Z</dcterms:modified>
  <dc:identifier>DAGFenCevys</dc:identifier>
</cp:coreProperties>
</file>