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Lst>
  <p:notesMasterIdLst>
    <p:notesMasterId r:id="rId43"/>
  </p:notesMasterIdLst>
  <p:sldIdLst>
    <p:sldId id="256" r:id="rId4"/>
    <p:sldId id="560" r:id="rId5"/>
    <p:sldId id="561" r:id="rId6"/>
    <p:sldId id="565" r:id="rId7"/>
    <p:sldId id="563" r:id="rId8"/>
    <p:sldId id="809" r:id="rId9"/>
    <p:sldId id="564" r:id="rId10"/>
    <p:sldId id="562" r:id="rId11"/>
    <p:sldId id="566" r:id="rId12"/>
    <p:sldId id="584" r:id="rId13"/>
    <p:sldId id="567" r:id="rId14"/>
    <p:sldId id="569" r:id="rId15"/>
    <p:sldId id="571" r:id="rId16"/>
    <p:sldId id="568" r:id="rId17"/>
    <p:sldId id="570" r:id="rId18"/>
    <p:sldId id="542" r:id="rId19"/>
    <p:sldId id="264" r:id="rId20"/>
    <p:sldId id="573" r:id="rId21"/>
    <p:sldId id="574" r:id="rId22"/>
    <p:sldId id="575" r:id="rId23"/>
    <p:sldId id="585" r:id="rId24"/>
    <p:sldId id="572" r:id="rId25"/>
    <p:sldId id="576" r:id="rId26"/>
    <p:sldId id="577" r:id="rId27"/>
    <p:sldId id="578" r:id="rId28"/>
    <p:sldId id="804" r:id="rId29"/>
    <p:sldId id="803" r:id="rId30"/>
    <p:sldId id="580" r:id="rId31"/>
    <p:sldId id="579" r:id="rId32"/>
    <p:sldId id="801" r:id="rId33"/>
    <p:sldId id="794" r:id="rId34"/>
    <p:sldId id="802" r:id="rId35"/>
    <p:sldId id="795" r:id="rId36"/>
    <p:sldId id="797" r:id="rId37"/>
    <p:sldId id="800" r:id="rId38"/>
    <p:sldId id="586" r:id="rId39"/>
    <p:sldId id="805" r:id="rId40"/>
    <p:sldId id="806" r:id="rId41"/>
    <p:sldId id="80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65" autoAdjust="0"/>
  </p:normalViewPr>
  <p:slideViewPr>
    <p:cSldViewPr snapToGrid="0">
      <p:cViewPr varScale="1">
        <p:scale>
          <a:sx n="75" d="100"/>
          <a:sy n="75" d="100"/>
        </p:scale>
        <p:origin x="16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14BF3-FD2D-47F5-B117-B9E07E711D28}" type="datetimeFigureOut">
              <a:rPr lang="en-US" smtClean="0"/>
              <a:t>10/21/2019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3200C-47C8-4D73-97A2-CB3CB8033CB3}" type="slidenum">
              <a:rPr lang="en-US" smtClean="0"/>
              <a:t>‹#›</a:t>
            </a:fld>
            <a:endParaRPr lang="en-US"/>
          </a:p>
        </p:txBody>
      </p:sp>
    </p:spTree>
    <p:extLst>
      <p:ext uri="{BB962C8B-B14F-4D97-AF65-F5344CB8AC3E}">
        <p14:creationId xmlns:p14="http://schemas.microsoft.com/office/powerpoint/2010/main" val="23656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A6A19-BBC7-430D-9E9C-C8CDFAB56F9B}"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389921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A6A19-BBC7-430D-9E9C-C8CDFAB56F9B}"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15057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A6A19-BBC7-430D-9E9C-C8CDFAB56F9B}"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904860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28116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5"/>
            <a:ext cx="7886700" cy="593726"/>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28650" y="1170432"/>
            <a:ext cx="7886700" cy="500653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7C734F1-24AA-4CBC-9542-911CD6CC8A41}" type="datetimeFigureOut">
              <a:rPr lang="en-US" smtClean="0"/>
              <a:pPr/>
              <a:t>10/21/2019</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4DDDA8E-B543-49E2-AE9F-3B1F433E4546}" type="slidenum">
              <a:rPr lang="en-US" smtClean="0"/>
              <a:pPr/>
              <a:t>‹#›</a:t>
            </a:fld>
            <a:endParaRPr lang="en-US"/>
          </a:p>
        </p:txBody>
      </p:sp>
    </p:spTree>
    <p:extLst>
      <p:ext uri="{BB962C8B-B14F-4D97-AF65-F5344CB8AC3E}">
        <p14:creationId xmlns:p14="http://schemas.microsoft.com/office/powerpoint/2010/main" val="117827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734F1-24AA-4CBC-9542-911CD6CC8A4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251218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734F1-24AA-4CBC-9542-911CD6CC8A4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550258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734F1-24AA-4CBC-9542-911CD6CC8A41}"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097313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734F1-24AA-4CBC-9542-911CD6CC8A41}"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247953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734F1-24AA-4CBC-9542-911CD6CC8A41}"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104308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12465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A6A19-BBC7-430D-9E9C-C8CDFAB56F9B}"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794472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913937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898804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972343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F18B-58CC-4C68-9721-730D718BBD4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02EB27-6D33-49FD-AB95-81DBFC2F81A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7041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9092-F210-4217-910E-F3054D767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DC0F4-4C2B-4755-AFD3-BCCDFDBB2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182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68B9-FEDB-4D88-A444-0A9D6773E19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8B3E30-4895-4B03-8DC4-C9C48EEAE0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864162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D0CF-348D-42CB-92A9-2D4065AC1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0FEE8-CA61-4A94-84CA-1300D887475D}"/>
              </a:ext>
            </a:extLst>
          </p:cNvPr>
          <p:cNvSpPr>
            <a:spLocks noGrp="1"/>
          </p:cNvSpPr>
          <p:nvPr>
            <p:ph sz="half" idx="1"/>
          </p:nvPr>
        </p:nvSpPr>
        <p:spPr>
          <a:xfrm>
            <a:off x="398463" y="2014538"/>
            <a:ext cx="40386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D1E53F-5763-4B87-83E1-9B6D9F900F7F}"/>
              </a:ext>
            </a:extLst>
          </p:cNvPr>
          <p:cNvSpPr>
            <a:spLocks noGrp="1"/>
          </p:cNvSpPr>
          <p:nvPr>
            <p:ph sz="half" idx="2"/>
          </p:nvPr>
        </p:nvSpPr>
        <p:spPr>
          <a:xfrm>
            <a:off x="4589463" y="2014538"/>
            <a:ext cx="40386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4801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CD4C-23FC-4D5C-A213-05DC0098693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E2232-B011-4851-A720-FF2DF18EFDA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DCCAEC-2456-4AB7-AF15-9F7904BA968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5B755C-3141-4748-B45E-1A4193AABBF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E81549-37F4-438C-9E5F-C62768DD385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4375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9AF7-81A1-43E7-A860-53E7FAE36A45}"/>
              </a:ext>
            </a:extLst>
          </p:cNvPr>
          <p:cNvSpPr>
            <a:spLocks noGrp="1"/>
          </p:cNvSpPr>
          <p:nvPr>
            <p:ph type="title"/>
          </p:nvPr>
        </p:nvSpPr>
        <p:spPr>
          <a:xfrm>
            <a:off x="397775" y="241410"/>
            <a:ext cx="8229600" cy="1143000"/>
          </a:xfrm>
        </p:spPr>
        <p:txBody>
          <a:bodyPr/>
          <a:lstStyle/>
          <a:p>
            <a:r>
              <a:rPr lang="en-US"/>
              <a:t>Click to edit Master title style</a:t>
            </a:r>
          </a:p>
        </p:txBody>
      </p:sp>
    </p:spTree>
    <p:extLst>
      <p:ext uri="{BB962C8B-B14F-4D97-AF65-F5344CB8AC3E}">
        <p14:creationId xmlns:p14="http://schemas.microsoft.com/office/powerpoint/2010/main" val="40019468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9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AA6A19-BBC7-430D-9E9C-C8CDFAB56F9B}"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348744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CADA-8E1D-4469-A80C-CD584746712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99908-15C2-4376-B3E4-053341D5A2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FC1F0E-5BC1-4A5A-BCEB-E8110374909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1265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FF71-AEC9-4834-9994-9EFFD4F055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8B5550-002E-4651-B7DD-9B5B9579046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0FF7AC0-4CFE-4333-94A0-86C25A57E3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152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FBF-7D00-4705-BE80-6238CE4B7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73202-4CBA-41B6-8A26-F00EA0574D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806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5048D-526F-4B9C-8E93-2598542E1056}"/>
              </a:ext>
            </a:extLst>
          </p:cNvPr>
          <p:cNvSpPr>
            <a:spLocks noGrp="1"/>
          </p:cNvSpPr>
          <p:nvPr>
            <p:ph type="title" orient="vert"/>
          </p:nvPr>
        </p:nvSpPr>
        <p:spPr>
          <a:xfrm>
            <a:off x="6567488" y="768350"/>
            <a:ext cx="2060575" cy="57721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F0A305-7159-45C7-A3B2-657E60A1FC6C}"/>
              </a:ext>
            </a:extLst>
          </p:cNvPr>
          <p:cNvSpPr>
            <a:spLocks noGrp="1"/>
          </p:cNvSpPr>
          <p:nvPr>
            <p:ph type="body" orient="vert" idx="1"/>
          </p:nvPr>
        </p:nvSpPr>
        <p:spPr>
          <a:xfrm>
            <a:off x="381000" y="768350"/>
            <a:ext cx="6034088" cy="57721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5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A6A19-BBC7-430D-9E9C-C8CDFAB56F9B}"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381115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A6A19-BBC7-430D-9E9C-C8CDFAB56F9B}"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133755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A6A19-BBC7-430D-9E9C-C8CDFAB56F9B}"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233805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A6A19-BBC7-430D-9E9C-C8CDFAB56F9B}"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349074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A6A19-BBC7-430D-9E9C-C8CDFAB56F9B}"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304588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A6A19-BBC7-430D-9E9C-C8CDFAB56F9B}"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CA620-D7F7-4092-8567-09D72E8CC872}" type="slidenum">
              <a:rPr lang="en-US" smtClean="0"/>
              <a:t>‹#›</a:t>
            </a:fld>
            <a:endParaRPr lang="en-US"/>
          </a:p>
        </p:txBody>
      </p:sp>
    </p:spTree>
    <p:extLst>
      <p:ext uri="{BB962C8B-B14F-4D97-AF65-F5344CB8AC3E}">
        <p14:creationId xmlns:p14="http://schemas.microsoft.com/office/powerpoint/2010/main" val="136818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A6A19-BBC7-430D-9E9C-C8CDFAB56F9B}" type="datetimeFigureOut">
              <a:rPr lang="en-US" smtClean="0"/>
              <a:t>10/21/2019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CA620-D7F7-4092-8567-09D72E8CC872}" type="slidenum">
              <a:rPr lang="en-US" smtClean="0"/>
              <a:t>‹#›</a:t>
            </a:fld>
            <a:endParaRPr lang="en-US"/>
          </a:p>
        </p:txBody>
      </p:sp>
    </p:spTree>
    <p:extLst>
      <p:ext uri="{BB962C8B-B14F-4D97-AF65-F5344CB8AC3E}">
        <p14:creationId xmlns:p14="http://schemas.microsoft.com/office/powerpoint/2010/main" val="272412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734F1-24AA-4CBC-9542-911CD6CC8A41}" type="datetimeFigureOut">
              <a:rPr lang="en-US" smtClean="0"/>
              <a:t>10/21/2019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DDA8E-B543-49E2-AE9F-3B1F433E4546}" type="slidenum">
              <a:rPr lang="en-US" smtClean="0"/>
              <a:t>‹#›</a:t>
            </a:fld>
            <a:endParaRPr lang="en-US"/>
          </a:p>
        </p:txBody>
      </p:sp>
    </p:spTree>
    <p:extLst>
      <p:ext uri="{BB962C8B-B14F-4D97-AF65-F5344CB8AC3E}">
        <p14:creationId xmlns:p14="http://schemas.microsoft.com/office/powerpoint/2010/main" val="1606170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8A9C3781-B635-48C6-A9F0-4DB90B2825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6" name="Oval 6">
            <a:extLst>
              <a:ext uri="{FF2B5EF4-FFF2-40B4-BE49-F238E27FC236}">
                <a16:creationId xmlns:a16="http://schemas.microsoft.com/office/drawing/2014/main" id="{6CC1EBEB-4291-4143-8C23-38F79A7B9813}"/>
              </a:ext>
            </a:extLst>
          </p:cNvPr>
          <p:cNvSpPr>
            <a:spLocks noChangeArrowheads="1"/>
          </p:cNvSpPr>
          <p:nvPr/>
        </p:nvSpPr>
        <p:spPr bwMode="auto">
          <a:xfrm>
            <a:off x="533400" y="533400"/>
            <a:ext cx="1524000" cy="15240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7" name="Text Box 7">
            <a:extLst>
              <a:ext uri="{FF2B5EF4-FFF2-40B4-BE49-F238E27FC236}">
                <a16:creationId xmlns:a16="http://schemas.microsoft.com/office/drawing/2014/main" id="{79B45AF6-19E9-4373-ACB4-93C103CE941B}"/>
              </a:ext>
            </a:extLst>
          </p:cNvPr>
          <p:cNvSpPr txBox="1">
            <a:spLocks noChangeArrowheads="1"/>
          </p:cNvSpPr>
          <p:nvPr/>
        </p:nvSpPr>
        <p:spPr bwMode="auto">
          <a:xfrm>
            <a:off x="6934200" y="6721475"/>
            <a:ext cx="1905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a:solidFill>
                  <a:schemeClr val="bg1"/>
                </a:solidFill>
                <a:latin typeface="Times New Roman" panose="02020603050405020304" pitchFamily="18" charset="0"/>
                <a:cs typeface="Times New Roman" panose="02020603050405020304" pitchFamily="18" charset="0"/>
              </a:rPr>
              <a:t>©</a:t>
            </a:r>
            <a:r>
              <a:rPr lang="en-US" altLang="en-US" sz="900">
                <a:solidFill>
                  <a:schemeClr val="bg1"/>
                </a:solidFill>
                <a:latin typeface="Times New Roman" panose="02020603050405020304" pitchFamily="18" charset="0"/>
              </a:rPr>
              <a:t> 2007 Thomson South-Western</a:t>
            </a:r>
          </a:p>
        </p:txBody>
      </p:sp>
      <p:sp>
        <p:nvSpPr>
          <p:cNvPr id="2" name="Rectangle 8">
            <a:extLst>
              <a:ext uri="{FF2B5EF4-FFF2-40B4-BE49-F238E27FC236}">
                <a16:creationId xmlns:a16="http://schemas.microsoft.com/office/drawing/2014/main" id="{7BFBF79B-B9A2-484A-ABB5-CD04AA2E0415}"/>
              </a:ext>
            </a:extLst>
          </p:cNvPr>
          <p:cNvSpPr>
            <a:spLocks noGrp="1" noChangeArrowheads="1"/>
          </p:cNvSpPr>
          <p:nvPr>
            <p:ph type="body" idx="1"/>
          </p:nvPr>
        </p:nvSpPr>
        <p:spPr bwMode="auto">
          <a:xfrm>
            <a:off x="401638" y="1303338"/>
            <a:ext cx="8229600"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9">
            <a:extLst>
              <a:ext uri="{FF2B5EF4-FFF2-40B4-BE49-F238E27FC236}">
                <a16:creationId xmlns:a16="http://schemas.microsoft.com/office/drawing/2014/main" id="{8A94C429-B06B-492F-9506-A62A5F4CB2B5}"/>
              </a:ext>
            </a:extLst>
          </p:cNvPr>
          <p:cNvSpPr>
            <a:spLocks noGrp="1" noChangeArrowheads="1"/>
          </p:cNvSpPr>
          <p:nvPr>
            <p:ph type="title"/>
          </p:nvPr>
        </p:nvSpPr>
        <p:spPr bwMode="auto">
          <a:xfrm>
            <a:off x="381000" y="241300"/>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extLst>
      <p:ext uri="{BB962C8B-B14F-4D97-AF65-F5344CB8AC3E}">
        <p14:creationId xmlns:p14="http://schemas.microsoft.com/office/powerpoint/2010/main" val="31320300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fontAlgn="base">
        <a:spcBef>
          <a:spcPct val="0"/>
        </a:spcBef>
        <a:spcAft>
          <a:spcPct val="0"/>
        </a:spcAft>
        <a:defRPr sz="4000">
          <a:solidFill>
            <a:schemeClr val="tx2"/>
          </a:solidFill>
          <a:latin typeface="Times New Roman" panose="02020603050405020304" pitchFamily="18" charset="0"/>
        </a:defRPr>
      </a:lvl6pPr>
      <a:lvl7pPr marL="914400" algn="l" rtl="0" fontAlgn="base">
        <a:spcBef>
          <a:spcPct val="0"/>
        </a:spcBef>
        <a:spcAft>
          <a:spcPct val="0"/>
        </a:spcAft>
        <a:defRPr sz="4000">
          <a:solidFill>
            <a:schemeClr val="tx2"/>
          </a:solidFill>
          <a:latin typeface="Times New Roman" panose="02020603050405020304" pitchFamily="18" charset="0"/>
        </a:defRPr>
      </a:lvl7pPr>
      <a:lvl8pPr marL="1371600" algn="l" rtl="0" fontAlgn="base">
        <a:spcBef>
          <a:spcPct val="0"/>
        </a:spcBef>
        <a:spcAft>
          <a:spcPct val="0"/>
        </a:spcAft>
        <a:defRPr sz="4000">
          <a:solidFill>
            <a:schemeClr val="tx2"/>
          </a:solidFill>
          <a:latin typeface="Times New Roman" panose="02020603050405020304" pitchFamily="18" charset="0"/>
        </a:defRPr>
      </a:lvl8pPr>
      <a:lvl9pPr marL="1828800" algn="l"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iti@hss.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2400-01DD-4481-A491-B0D359BE04A0}"/>
              </a:ext>
            </a:extLst>
          </p:cNvPr>
          <p:cNvSpPr>
            <a:spLocks noGrp="1"/>
          </p:cNvSpPr>
          <p:nvPr>
            <p:ph type="ctrTitle"/>
          </p:nvPr>
        </p:nvSpPr>
        <p:spPr>
          <a:xfrm>
            <a:off x="685800" y="1122363"/>
            <a:ext cx="7772400" cy="2609128"/>
          </a:xfrm>
        </p:spPr>
        <p:txBody>
          <a:bodyPr>
            <a:normAutofit/>
          </a:bodyPr>
          <a:lstStyle/>
          <a:p>
            <a:r>
              <a:rPr lang="en-US" sz="3600" dirty="0">
                <a:latin typeface="Times New Roman" panose="02020603050405020304" pitchFamily="18" charset="0"/>
                <a:cs typeface="Times New Roman" panose="02020603050405020304" pitchFamily="18" charset="0"/>
              </a:rPr>
              <a:t>Business Cycles &amp;</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Aggregate Demand – Aggregate Supply (AD-AS) Model</a:t>
            </a:r>
          </a:p>
        </p:txBody>
      </p:sp>
      <p:sp>
        <p:nvSpPr>
          <p:cNvPr id="3" name="Subtitle 2">
            <a:extLst>
              <a:ext uri="{FF2B5EF4-FFF2-40B4-BE49-F238E27FC236}">
                <a16:creationId xmlns:a16="http://schemas.microsoft.com/office/drawing/2014/main" id="{51B09DBC-F822-43CB-901D-D91352154960}"/>
              </a:ext>
            </a:extLst>
          </p:cNvPr>
          <p:cNvSpPr>
            <a:spLocks noGrp="1"/>
          </p:cNvSpPr>
          <p:nvPr>
            <p:ph type="subTitle" idx="1"/>
          </p:nvPr>
        </p:nvSpPr>
        <p:spPr/>
        <p:txBody>
          <a:bodyPr/>
          <a:lstStyle/>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Aditi </a:t>
            </a:r>
            <a:r>
              <a:rPr lang="en-US" altLang="en-US" dirty="0" err="1">
                <a:latin typeface="Times New Roman" panose="02020603050405020304" pitchFamily="18" charset="0"/>
                <a:cs typeface="Times New Roman" panose="02020603050405020304" pitchFamily="18" charset="0"/>
              </a:rPr>
              <a:t>Chaubal</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hlinkClick r:id="rId2"/>
              </a:rPr>
              <a:t>aditi@hss.iitb.ac.in</a:t>
            </a:r>
            <a:endParaRPr lang="en-US" alt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4">
            <a:extLst>
              <a:ext uri="{FF2B5EF4-FFF2-40B4-BE49-F238E27FC236}">
                <a16:creationId xmlns:a16="http://schemas.microsoft.com/office/drawing/2014/main" id="{FBF02470-D394-4E9F-81F4-81CF88B2CC86}"/>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4311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9C59-DF49-4296-BD6B-BC5AEA3CC3AD}"/>
              </a:ext>
            </a:extLst>
          </p:cNvPr>
          <p:cNvSpPr>
            <a:spLocks noGrp="1"/>
          </p:cNvSpPr>
          <p:nvPr>
            <p:ph type="title"/>
          </p:nvPr>
        </p:nvSpPr>
        <p:spPr/>
        <p:txBody>
          <a:bodyPr>
            <a:normAutofit fontScale="90000"/>
          </a:bodyPr>
          <a:lstStyle/>
          <a:p>
            <a:r>
              <a:rPr lang="en-US" dirty="0"/>
              <a:t>Impact of fiscal policy on AD</a:t>
            </a:r>
          </a:p>
        </p:txBody>
      </p:sp>
      <p:pic>
        <p:nvPicPr>
          <p:cNvPr id="4" name="Content Placeholder 3">
            <a:extLst>
              <a:ext uri="{FF2B5EF4-FFF2-40B4-BE49-F238E27FC236}">
                <a16:creationId xmlns:a16="http://schemas.microsoft.com/office/drawing/2014/main" id="{5F9D767D-1A34-44E5-8AB9-380C3EAEA171}"/>
              </a:ext>
            </a:extLst>
          </p:cNvPr>
          <p:cNvPicPr>
            <a:picLocks noGrp="1" noChangeAspect="1"/>
          </p:cNvPicPr>
          <p:nvPr>
            <p:ph idx="1"/>
          </p:nvPr>
        </p:nvPicPr>
        <p:blipFill>
          <a:blip r:embed="rId2"/>
          <a:stretch>
            <a:fillRect/>
          </a:stretch>
        </p:blipFill>
        <p:spPr>
          <a:xfrm>
            <a:off x="31197" y="1248847"/>
            <a:ext cx="9038912" cy="5557709"/>
          </a:xfrm>
          <a:prstGeom prst="rect">
            <a:avLst/>
          </a:prstGeom>
        </p:spPr>
      </p:pic>
      <p:sp>
        <p:nvSpPr>
          <p:cNvPr id="3" name="TextBox 2">
            <a:extLst>
              <a:ext uri="{FF2B5EF4-FFF2-40B4-BE49-F238E27FC236}">
                <a16:creationId xmlns:a16="http://schemas.microsoft.com/office/drawing/2014/main" id="{5D0DE41C-7BC8-488D-8E52-BB94598E9EA9}"/>
              </a:ext>
            </a:extLst>
          </p:cNvPr>
          <p:cNvSpPr txBox="1"/>
          <p:nvPr/>
        </p:nvSpPr>
        <p:spPr>
          <a:xfrm>
            <a:off x="5821680" y="2265680"/>
            <a:ext cx="1036320" cy="877163"/>
          </a:xfrm>
          <a:prstGeom prst="rect">
            <a:avLst/>
          </a:prstGeom>
          <a:solidFill>
            <a:schemeClr val="bg1"/>
          </a:solidFill>
        </p:spPr>
        <p:txBody>
          <a:bodyPr wrap="square" rtlCol="0">
            <a:spAutoFit/>
          </a:bodyPr>
          <a:lstStyle/>
          <a:p>
            <a:r>
              <a:rPr lang="en-US" sz="1700" b="1" dirty="0"/>
              <a:t>GDP=DI (</a:t>
            </a:r>
            <a:r>
              <a:rPr lang="en-US" sz="1700" b="1" dirty="0">
                <a:solidFill>
                  <a:srgbClr val="FF0000"/>
                </a:solidFill>
              </a:rPr>
              <a:t>only if no taxes</a:t>
            </a:r>
            <a:r>
              <a:rPr lang="en-US" sz="1700" b="1" dirty="0"/>
              <a:t>)</a:t>
            </a:r>
          </a:p>
        </p:txBody>
      </p:sp>
    </p:spTree>
    <p:extLst>
      <p:ext uri="{BB962C8B-B14F-4D97-AF65-F5344CB8AC3E}">
        <p14:creationId xmlns:p14="http://schemas.microsoft.com/office/powerpoint/2010/main" val="398515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7C15-6F66-46F1-AC37-36CA6D456D8E}"/>
              </a:ext>
            </a:extLst>
          </p:cNvPr>
          <p:cNvSpPr>
            <a:spLocks noGrp="1"/>
          </p:cNvSpPr>
          <p:nvPr>
            <p:ph type="title"/>
          </p:nvPr>
        </p:nvSpPr>
        <p:spPr>
          <a:xfrm>
            <a:off x="628650" y="403802"/>
            <a:ext cx="7886700" cy="593726"/>
          </a:xfrm>
        </p:spPr>
        <p:txBody>
          <a:bodyPr>
            <a:normAutofit fontScale="90000"/>
          </a:bodyPr>
          <a:lstStyle/>
          <a:p>
            <a:r>
              <a:rPr lang="en-US" dirty="0"/>
              <a:t>Numerical example</a:t>
            </a:r>
            <a:br>
              <a:rPr lang="en-US" sz="5400" dirty="0"/>
            </a:br>
            <a:r>
              <a:rPr lang="en-US" sz="2700" dirty="0"/>
              <a:t>Ref: Samuelson &amp; Nordhaus: Economics, 19th Ed</a:t>
            </a:r>
            <a:endParaRPr lang="en-US" dirty="0"/>
          </a:p>
        </p:txBody>
      </p:sp>
      <p:pic>
        <p:nvPicPr>
          <p:cNvPr id="4" name="Picture 3">
            <a:extLst>
              <a:ext uri="{FF2B5EF4-FFF2-40B4-BE49-F238E27FC236}">
                <a16:creationId xmlns:a16="http://schemas.microsoft.com/office/drawing/2014/main" id="{884562CA-52AD-49C9-8E29-A04C6BE7F13E}"/>
              </a:ext>
            </a:extLst>
          </p:cNvPr>
          <p:cNvPicPr>
            <a:picLocks noChangeAspect="1"/>
          </p:cNvPicPr>
          <p:nvPr/>
        </p:nvPicPr>
        <p:blipFill>
          <a:blip r:embed="rId2"/>
          <a:stretch>
            <a:fillRect/>
          </a:stretch>
        </p:blipFill>
        <p:spPr>
          <a:xfrm>
            <a:off x="0" y="1553727"/>
            <a:ext cx="9144000" cy="4061982"/>
          </a:xfrm>
          <a:prstGeom prst="rect">
            <a:avLst/>
          </a:prstGeom>
        </p:spPr>
      </p:pic>
      <p:sp>
        <p:nvSpPr>
          <p:cNvPr id="5" name="Content Placeholder 4">
            <a:extLst>
              <a:ext uri="{FF2B5EF4-FFF2-40B4-BE49-F238E27FC236}">
                <a16:creationId xmlns:a16="http://schemas.microsoft.com/office/drawing/2014/main" id="{7BE0CFFE-6331-458B-BF4B-8957FDF754DA}"/>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68582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F7A1-8389-436A-8E69-C28266FECF68}"/>
              </a:ext>
            </a:extLst>
          </p:cNvPr>
          <p:cNvSpPr>
            <a:spLocks noGrp="1"/>
          </p:cNvSpPr>
          <p:nvPr>
            <p:ph type="title"/>
          </p:nvPr>
        </p:nvSpPr>
        <p:spPr/>
        <p:txBody>
          <a:bodyPr>
            <a:noAutofit/>
          </a:bodyPr>
          <a:lstStyle/>
          <a:p>
            <a:r>
              <a:rPr lang="en-US" sz="3600" b="1" dirty="0"/>
              <a:t>Fiscal policy multipliers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385F0F-131F-41A8-B1BC-B463944E4098}"/>
                  </a:ext>
                </a:extLst>
              </p:cNvPr>
              <p:cNvSpPr>
                <a:spLocks noGrp="1"/>
              </p:cNvSpPr>
              <p:nvPr>
                <p:ph idx="1"/>
              </p:nvPr>
            </p:nvSpPr>
            <p:spPr>
              <a:xfrm>
                <a:off x="628650" y="1219197"/>
                <a:ext cx="7886700" cy="5318127"/>
              </a:xfrm>
            </p:spPr>
            <p:txBody>
              <a:bodyPr>
                <a:normAutofit fontScale="85000" lnSpcReduction="20000"/>
              </a:bodyPr>
              <a:lstStyle/>
              <a:p>
                <a:pPr>
                  <a:lnSpc>
                    <a:spcPct val="120000"/>
                  </a:lnSpc>
                </a:pPr>
                <a:r>
                  <a:rPr lang="en-US" dirty="0"/>
                  <a:t>Similar to multiplier model (increase in I)</a:t>
                </a:r>
              </a:p>
              <a:p>
                <a:pPr>
                  <a:lnSpc>
                    <a:spcPct val="120000"/>
                  </a:lnSpc>
                </a:pPr>
                <a:r>
                  <a:rPr lang="en-US" b="1" dirty="0"/>
                  <a:t>Result</a:t>
                </a:r>
                <a:r>
                  <a:rPr lang="en-US" dirty="0"/>
                  <a:t>: Increase in G leads to a more than proportional increase in GDP</a:t>
                </a:r>
              </a:p>
              <a:p>
                <a:pPr>
                  <a:lnSpc>
                    <a:spcPct val="120000"/>
                  </a:lnSpc>
                </a:pPr>
                <a:r>
                  <a:rPr lang="en-US" i="1" dirty="0">
                    <a:solidFill>
                      <a:srgbClr val="FF0000"/>
                    </a:solidFill>
                  </a:rPr>
                  <a:t>Government expenditure multiplier </a:t>
                </a:r>
                <a:r>
                  <a:rPr lang="en-US" dirty="0"/>
                  <a:t>is the increase in GDP resulting from an increase of Re. 1/- in government purchases of goods and services (</a:t>
                </a:r>
                <a:r>
                  <a:rPr lang="en-US" i="1" dirty="0">
                    <a:solidFill>
                      <a:srgbClr val="FF0000"/>
                    </a:solidFill>
                  </a:rPr>
                  <a:t>same as investment multiplier</a:t>
                </a:r>
                <a:r>
                  <a:rPr lang="en-US" dirty="0"/>
                  <a:t>)</a:t>
                </a:r>
              </a:p>
              <a:p>
                <a:pPr>
                  <a:lnSpc>
                    <a:spcPct val="120000"/>
                  </a:lnSpc>
                </a:pPr>
                <a:r>
                  <a:rPr lang="en-US" b="1" dirty="0"/>
                  <a:t>Expenditure multipliers </a:t>
                </a:r>
              </a:p>
              <a:p>
                <a:pPr lvl="1">
                  <a:lnSpc>
                    <a:spcPct val="120000"/>
                  </a:lnSpc>
                </a:pPr>
                <a:r>
                  <a:rPr lang="en-US" dirty="0"/>
                  <a:t>In the multiplier model, if </a:t>
                </a:r>
                <a:r>
                  <a:rPr lang="en-US" i="1" dirty="0"/>
                  <a:t>G </a:t>
                </a:r>
                <a:r>
                  <a:rPr lang="en-US" dirty="0"/>
                  <a:t>increases, output will rise by the increase in </a:t>
                </a:r>
                <a:r>
                  <a:rPr lang="en-US" i="1" dirty="0"/>
                  <a:t>G </a:t>
                </a:r>
                <a:r>
                  <a:rPr lang="en-US" dirty="0"/>
                  <a:t>times the expenditure multiplier</a:t>
                </a:r>
              </a:p>
              <a:p>
                <a:pPr lvl="1">
                  <a:lnSpc>
                    <a:spcPct val="120000"/>
                  </a:lnSpc>
                </a:pPr>
                <a:r>
                  <a:rPr lang="en-US" dirty="0"/>
                  <a:t>G has the potential to increase or decrease output over the business cycle</a:t>
                </a:r>
              </a:p>
              <a:p>
                <a:pPr lvl="1">
                  <a:lnSpc>
                    <a:spcPct val="120000"/>
                  </a:lnSpc>
                </a:pPr>
                <a:r>
                  <a:rPr lang="en-US" dirty="0"/>
                  <a:t>Multiplier, k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i="1">
                            <a:latin typeface="Cambria Math" panose="02040503050406030204" pitchFamily="18" charset="0"/>
                          </a:rPr>
                          <m:t>𝑀𝑃𝐶</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m:rPr>
                            <m:sty m:val="p"/>
                          </m:rPr>
                          <a:rPr lang="en-US">
                            <a:latin typeface="Cambria Math" panose="02040503050406030204" pitchFamily="18" charset="0"/>
                          </a:rPr>
                          <m:t>MPS</m:t>
                        </m:r>
                      </m:den>
                    </m:f>
                  </m:oMath>
                </a14:m>
                <a:endParaRPr lang="en-US" dirty="0"/>
              </a:p>
            </p:txBody>
          </p:sp>
        </mc:Choice>
        <mc:Fallback xmlns="">
          <p:sp>
            <p:nvSpPr>
              <p:cNvPr id="3" name="Content Placeholder 2">
                <a:extLst>
                  <a:ext uri="{FF2B5EF4-FFF2-40B4-BE49-F238E27FC236}">
                    <a16:creationId xmlns:a16="http://schemas.microsoft.com/office/drawing/2014/main" id="{41385F0F-131F-41A8-B1BC-B463944E4098}"/>
                  </a:ext>
                </a:extLst>
              </p:cNvPr>
              <p:cNvSpPr>
                <a:spLocks noGrp="1" noRot="1" noChangeAspect="1" noMove="1" noResize="1" noEditPoints="1" noAdjustHandles="1" noChangeArrowheads="1" noChangeShapeType="1" noTextEdit="1"/>
              </p:cNvSpPr>
              <p:nvPr>
                <p:ph idx="1"/>
              </p:nvPr>
            </p:nvSpPr>
            <p:spPr>
              <a:xfrm>
                <a:off x="628650" y="1219197"/>
                <a:ext cx="7886700" cy="5318127"/>
              </a:xfrm>
              <a:blipFill>
                <a:blip r:embed="rId2"/>
                <a:stretch>
                  <a:fillRect l="-1005" t="-917"/>
                </a:stretch>
              </a:blipFill>
            </p:spPr>
            <p:txBody>
              <a:bodyPr/>
              <a:lstStyle/>
              <a:p>
                <a:r>
                  <a:rPr lang="en-US">
                    <a:noFill/>
                  </a:rPr>
                  <a:t> </a:t>
                </a:r>
              </a:p>
            </p:txBody>
          </p:sp>
        </mc:Fallback>
      </mc:AlternateContent>
      <p:sp>
        <p:nvSpPr>
          <p:cNvPr id="4" name="Content Placeholder 4">
            <a:extLst>
              <a:ext uri="{FF2B5EF4-FFF2-40B4-BE49-F238E27FC236}">
                <a16:creationId xmlns:a16="http://schemas.microsoft.com/office/drawing/2014/main" id="{4CCDFE94-F955-4B19-98D7-6A07DDD47603}"/>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59546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F7A1-8389-436A-8E69-C28266FECF68}"/>
              </a:ext>
            </a:extLst>
          </p:cNvPr>
          <p:cNvSpPr>
            <a:spLocks noGrp="1"/>
          </p:cNvSpPr>
          <p:nvPr>
            <p:ph type="title"/>
          </p:nvPr>
        </p:nvSpPr>
        <p:spPr>
          <a:xfrm>
            <a:off x="628650" y="283729"/>
            <a:ext cx="7886700" cy="593726"/>
          </a:xfrm>
        </p:spPr>
        <p:txBody>
          <a:bodyPr>
            <a:noAutofit/>
          </a:bodyPr>
          <a:lstStyle/>
          <a:p>
            <a:r>
              <a:rPr lang="en-US" sz="3200" b="1" dirty="0"/>
              <a:t>Fiscal policy multipliers – Tax multipliers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385F0F-131F-41A8-B1BC-B463944E4098}"/>
                  </a:ext>
                </a:extLst>
              </p:cNvPr>
              <p:cNvSpPr>
                <a:spLocks noGrp="1"/>
              </p:cNvSpPr>
              <p:nvPr>
                <p:ph idx="1"/>
              </p:nvPr>
            </p:nvSpPr>
            <p:spPr>
              <a:xfrm>
                <a:off x="628650" y="843280"/>
                <a:ext cx="7886700" cy="5558271"/>
              </a:xfrm>
            </p:spPr>
            <p:txBody>
              <a:bodyPr>
                <a:noAutofit/>
              </a:bodyPr>
              <a:lstStyle/>
              <a:p>
                <a:pPr>
                  <a:lnSpc>
                    <a:spcPct val="120000"/>
                  </a:lnSpc>
                </a:pPr>
                <a:r>
                  <a:rPr lang="en-US" sz="2200" b="1" dirty="0"/>
                  <a:t>Result</a:t>
                </a:r>
                <a:r>
                  <a:rPr lang="en-US" sz="2200" dirty="0"/>
                  <a:t>: Decrease in T leads to a more than proportional increase in GDP (which is less in magnitude than the expenditure multiplier)</a:t>
                </a:r>
              </a:p>
              <a:p>
                <a:pPr>
                  <a:lnSpc>
                    <a:spcPct val="120000"/>
                  </a:lnSpc>
                </a:pPr>
                <a:r>
                  <a:rPr lang="en-US" sz="2200" i="1" dirty="0">
                    <a:solidFill>
                      <a:srgbClr val="FF0000"/>
                    </a:solidFill>
                  </a:rPr>
                  <a:t>Tax multiplier </a:t>
                </a:r>
                <a:r>
                  <a:rPr lang="en-US" sz="2200" dirty="0"/>
                  <a:t>is the increase in GDP resulting from a </a:t>
                </a:r>
                <a:r>
                  <a:rPr lang="en-US" sz="2200" i="1" dirty="0"/>
                  <a:t>decrease</a:t>
                </a:r>
                <a:r>
                  <a:rPr lang="en-US" sz="2200" dirty="0"/>
                  <a:t> of Re. 1/- in net taxes </a:t>
                </a:r>
              </a:p>
              <a:p>
                <a:pPr>
                  <a:lnSpc>
                    <a:spcPct val="120000"/>
                  </a:lnSpc>
                </a:pPr>
                <a:r>
                  <a:rPr lang="en-US" sz="2200" b="1" dirty="0"/>
                  <a:t>Tax multiplier is smaller than the expenditure multipliers by a factor of MPC</a:t>
                </a:r>
                <a:r>
                  <a:rPr lang="en-US" sz="2200" dirty="0"/>
                  <a:t>? Difference in responses to change in G by a Rupee vs. change in T by a Rupee (why?)</a:t>
                </a:r>
              </a:p>
              <a:p>
                <a:pPr>
                  <a:lnSpc>
                    <a:spcPct val="120000"/>
                  </a:lnSpc>
                </a:pPr>
                <a:r>
                  <a:rPr lang="en-US" sz="2200" dirty="0"/>
                  <a:t>To offset an increase in G, requires a more than proportional increase in T</a:t>
                </a:r>
              </a:p>
              <a:p>
                <a:pPr>
                  <a:lnSpc>
                    <a:spcPct val="120000"/>
                  </a:lnSpc>
                </a:pPr>
                <a:r>
                  <a:rPr lang="en-US" sz="2200" dirty="0"/>
                  <a:t>Tax multiplier = MPC x Expenditure multiplier</a:t>
                </a:r>
              </a:p>
              <a:p>
                <a:pPr marL="0" indent="0">
                  <a:lnSpc>
                    <a:spcPct val="120000"/>
                  </a:lnSpc>
                  <a:buNone/>
                </a:pPr>
                <a:r>
                  <a:rPr lang="en-US" sz="2200" dirty="0"/>
                  <a:t>    </a:t>
                </a:r>
                <a:r>
                  <a:rPr lang="en-US" sz="2200" b="0" dirty="0"/>
                  <a:t>=&gt; </a:t>
                </a:r>
                <a:r>
                  <a:rPr lang="en-US" sz="2200" b="1" dirty="0"/>
                  <a:t>Tax multiplier </a:t>
                </a:r>
                <a:r>
                  <a:rPr lang="en-US" sz="2200" b="0" dirty="0"/>
                  <a:t>= </a:t>
                </a:r>
                <a14:m>
                  <m:oMath xmlns:m="http://schemas.openxmlformats.org/officeDocument/2006/math">
                    <m:r>
                      <m:rPr>
                        <m:sty m:val="p"/>
                      </m:rPr>
                      <a:rPr lang="en-US" sz="2200" b="0" i="0" smtClean="0">
                        <a:latin typeface="Cambria Math" panose="02040503050406030204" pitchFamily="18" charset="0"/>
                      </a:rPr>
                      <m:t>MPC</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x</m:t>
                    </m:r>
                    <m:r>
                      <a:rPr lang="en-US" sz="2200" b="0" i="0" smtClean="0">
                        <a:latin typeface="Cambria Math" panose="02040503050406030204" pitchFamily="18" charset="0"/>
                      </a:rPr>
                      <m:t> </m:t>
                    </m:r>
                    <m:f>
                      <m:fPr>
                        <m:ctrlPr>
                          <a:rPr lang="en-US" sz="2200" i="1">
                            <a:latin typeface="Cambria Math" panose="02040503050406030204" pitchFamily="18" charset="0"/>
                          </a:rPr>
                        </m:ctrlPr>
                      </m:fPr>
                      <m:num>
                        <m:r>
                          <a:rPr lang="en-US" sz="2200" b="0" i="1" smtClean="0">
                            <a:latin typeface="Cambria Math" panose="02040503050406030204" pitchFamily="18" charset="0"/>
                          </a:rPr>
                          <m:t>1</m:t>
                        </m:r>
                      </m:num>
                      <m:den>
                        <m:r>
                          <a:rPr lang="en-US" sz="2200" i="1">
                            <a:latin typeface="Cambria Math" panose="02040503050406030204" pitchFamily="18" charset="0"/>
                          </a:rPr>
                          <m:t>1−</m:t>
                        </m:r>
                        <m:r>
                          <a:rPr lang="en-US" sz="2200" i="1">
                            <a:latin typeface="Cambria Math" panose="02040503050406030204" pitchFamily="18" charset="0"/>
                          </a:rPr>
                          <m:t>𝑀𝑃𝐶</m:t>
                        </m:r>
                      </m:den>
                    </m:f>
                    <m:r>
                      <a:rPr lang="en-US" sz="2200">
                        <a:latin typeface="Cambria Math" panose="02040503050406030204" pitchFamily="18" charset="0"/>
                      </a:rPr>
                      <m:t>=</m:t>
                    </m:r>
                    <m:r>
                      <m:rPr>
                        <m:sty m:val="p"/>
                      </m:rPr>
                      <a:rPr lang="en-US" sz="2200" b="0" i="0" smtClean="0">
                        <a:latin typeface="Cambria Math" panose="02040503050406030204" pitchFamily="18" charset="0"/>
                      </a:rPr>
                      <m:t>MPC</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x</m:t>
                    </m:r>
                    <m:f>
                      <m:fPr>
                        <m:ctrlPr>
                          <a:rPr lang="en-US" sz="2200" i="1">
                            <a:latin typeface="Cambria Math" panose="02040503050406030204" pitchFamily="18" charset="0"/>
                          </a:rPr>
                        </m:ctrlPr>
                      </m:fPr>
                      <m:num>
                        <m:r>
                          <a:rPr lang="en-US" sz="2200" b="0" i="0" smtClean="0">
                            <a:latin typeface="Cambria Math" panose="02040503050406030204" pitchFamily="18" charset="0"/>
                          </a:rPr>
                          <m:t>1</m:t>
                        </m:r>
                      </m:num>
                      <m:den>
                        <m:r>
                          <m:rPr>
                            <m:sty m:val="p"/>
                          </m:rPr>
                          <a:rPr lang="en-US" sz="2200">
                            <a:latin typeface="Cambria Math" panose="02040503050406030204" pitchFamily="18" charset="0"/>
                          </a:rPr>
                          <m:t>MPS</m:t>
                        </m:r>
                      </m:den>
                    </m:f>
                  </m:oMath>
                </a14:m>
                <a:endParaRPr lang="en-US" sz="2200" dirty="0"/>
              </a:p>
            </p:txBody>
          </p:sp>
        </mc:Choice>
        <mc:Fallback>
          <p:sp>
            <p:nvSpPr>
              <p:cNvPr id="3" name="Content Placeholder 2">
                <a:extLst>
                  <a:ext uri="{FF2B5EF4-FFF2-40B4-BE49-F238E27FC236}">
                    <a16:creationId xmlns:a16="http://schemas.microsoft.com/office/drawing/2014/main" id="{41385F0F-131F-41A8-B1BC-B463944E4098}"/>
                  </a:ext>
                </a:extLst>
              </p:cNvPr>
              <p:cNvSpPr>
                <a:spLocks noGrp="1" noRot="1" noChangeAspect="1" noMove="1" noResize="1" noEditPoints="1" noAdjustHandles="1" noChangeArrowheads="1" noChangeShapeType="1" noTextEdit="1"/>
              </p:cNvSpPr>
              <p:nvPr>
                <p:ph idx="1"/>
              </p:nvPr>
            </p:nvSpPr>
            <p:spPr>
              <a:xfrm>
                <a:off x="628650" y="843280"/>
                <a:ext cx="7886700" cy="5558271"/>
              </a:xfrm>
              <a:blipFill>
                <a:blip r:embed="rId2"/>
                <a:stretch>
                  <a:fillRect l="-850" r="-1005" b="-3838"/>
                </a:stretch>
              </a:blipFill>
            </p:spPr>
            <p:txBody>
              <a:bodyPr/>
              <a:lstStyle/>
              <a:p>
                <a:r>
                  <a:rPr lang="en-US">
                    <a:noFill/>
                  </a:rPr>
                  <a:t> </a:t>
                </a:r>
              </a:p>
            </p:txBody>
          </p:sp>
        </mc:Fallback>
      </mc:AlternateContent>
    </p:spTree>
    <p:extLst>
      <p:ext uri="{BB962C8B-B14F-4D97-AF65-F5344CB8AC3E}">
        <p14:creationId xmlns:p14="http://schemas.microsoft.com/office/powerpoint/2010/main" val="414263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DC85-96ED-43F3-9CA8-5926295D9355}"/>
              </a:ext>
            </a:extLst>
          </p:cNvPr>
          <p:cNvSpPr>
            <a:spLocks noGrp="1"/>
          </p:cNvSpPr>
          <p:nvPr>
            <p:ph type="title"/>
          </p:nvPr>
        </p:nvSpPr>
        <p:spPr/>
        <p:txBody>
          <a:bodyPr>
            <a:noAutofit/>
          </a:bodyPr>
          <a:lstStyle/>
          <a:p>
            <a:r>
              <a:rPr lang="en-US" sz="3200" b="1" dirty="0"/>
              <a:t>The multiplier model and the business cycle</a:t>
            </a:r>
          </a:p>
        </p:txBody>
      </p:sp>
      <p:sp>
        <p:nvSpPr>
          <p:cNvPr id="3" name="Content Placeholder 2">
            <a:extLst>
              <a:ext uri="{FF2B5EF4-FFF2-40B4-BE49-F238E27FC236}">
                <a16:creationId xmlns:a16="http://schemas.microsoft.com/office/drawing/2014/main" id="{16AC776C-5DA8-4DBC-9B4F-1EEE6C19D38F}"/>
              </a:ext>
            </a:extLst>
          </p:cNvPr>
          <p:cNvSpPr>
            <a:spLocks noGrp="1"/>
          </p:cNvSpPr>
          <p:nvPr>
            <p:ph idx="1"/>
          </p:nvPr>
        </p:nvSpPr>
        <p:spPr>
          <a:xfrm>
            <a:off x="628650" y="1026160"/>
            <a:ext cx="7886700" cy="5374640"/>
          </a:xfrm>
        </p:spPr>
        <p:txBody>
          <a:bodyPr>
            <a:normAutofit fontScale="92500"/>
          </a:bodyPr>
          <a:lstStyle/>
          <a:p>
            <a:pPr>
              <a:lnSpc>
                <a:spcPct val="110000"/>
              </a:lnSpc>
            </a:pPr>
            <a:r>
              <a:rPr lang="en-US" dirty="0"/>
              <a:t>Multiplier model is the simplest model to explain business cycles</a:t>
            </a:r>
          </a:p>
          <a:p>
            <a:pPr>
              <a:lnSpc>
                <a:spcPct val="110000"/>
              </a:lnSpc>
            </a:pPr>
            <a:r>
              <a:rPr lang="en-US" b="1" dirty="0"/>
              <a:t>Internal theory of business cycle</a:t>
            </a:r>
            <a:r>
              <a:rPr lang="en-US" dirty="0"/>
              <a:t>: </a:t>
            </a:r>
          </a:p>
          <a:p>
            <a:pPr lvl="1">
              <a:lnSpc>
                <a:spcPct val="110000"/>
              </a:lnSpc>
            </a:pPr>
            <a:r>
              <a:rPr lang="en-US" i="1" dirty="0"/>
              <a:t>Multiplier model + Accelerator principle of investment</a:t>
            </a:r>
          </a:p>
          <a:p>
            <a:pPr lvl="1">
              <a:lnSpc>
                <a:spcPct val="110000"/>
              </a:lnSpc>
            </a:pPr>
            <a:r>
              <a:rPr lang="en-US" dirty="0"/>
              <a:t>Provides a mechanism by which an exogenous shock tends to propagate through the economy in a cyclical manner</a:t>
            </a:r>
          </a:p>
          <a:p>
            <a:pPr lvl="1">
              <a:lnSpc>
                <a:spcPct val="110000"/>
              </a:lnSpc>
            </a:pPr>
            <a:r>
              <a:rPr lang="en-US" dirty="0"/>
              <a:t>Every expansion breeds a recession/contraction and vice-versa</a:t>
            </a:r>
          </a:p>
          <a:p>
            <a:pPr lvl="1">
              <a:lnSpc>
                <a:spcPct val="110000"/>
              </a:lnSpc>
            </a:pPr>
            <a:r>
              <a:rPr lang="en-US" b="1" i="1" u="sng" dirty="0"/>
              <a:t>Accelerator principle</a:t>
            </a:r>
            <a:r>
              <a:rPr lang="en-US" dirty="0"/>
              <a:t>: Rapid output growth stimulates investment amplified by multiplier (till full capacity after which growth slows); reverse process of slow growth leads to fall in investment leading to recession (till trough is reached after which economy stabilizes and recovers)</a:t>
            </a:r>
          </a:p>
        </p:txBody>
      </p:sp>
      <p:sp>
        <p:nvSpPr>
          <p:cNvPr id="4" name="Content Placeholder 4">
            <a:extLst>
              <a:ext uri="{FF2B5EF4-FFF2-40B4-BE49-F238E27FC236}">
                <a16:creationId xmlns:a16="http://schemas.microsoft.com/office/drawing/2014/main" id="{5E51D83B-889F-4245-A035-82CEEEF9C1D3}"/>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12143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F7A1-8389-436A-8E69-C28266FECF68}"/>
              </a:ext>
            </a:extLst>
          </p:cNvPr>
          <p:cNvSpPr>
            <a:spLocks noGrp="1"/>
          </p:cNvSpPr>
          <p:nvPr>
            <p:ph type="title"/>
          </p:nvPr>
        </p:nvSpPr>
        <p:spPr>
          <a:xfrm>
            <a:off x="628650" y="384174"/>
            <a:ext cx="7886700" cy="593726"/>
          </a:xfrm>
        </p:spPr>
        <p:txBody>
          <a:bodyPr>
            <a:noAutofit/>
          </a:bodyPr>
          <a:lstStyle/>
          <a:p>
            <a:r>
              <a:rPr lang="en-US" sz="2800" b="1" dirty="0"/>
              <a:t>The Multiplier model &amp; the macroeconomy: drawbacks </a:t>
            </a:r>
          </a:p>
        </p:txBody>
      </p:sp>
      <p:sp>
        <p:nvSpPr>
          <p:cNvPr id="3" name="Content Placeholder 2">
            <a:extLst>
              <a:ext uri="{FF2B5EF4-FFF2-40B4-BE49-F238E27FC236}">
                <a16:creationId xmlns:a16="http://schemas.microsoft.com/office/drawing/2014/main" id="{41385F0F-131F-41A8-B1BC-B463944E4098}"/>
              </a:ext>
            </a:extLst>
          </p:cNvPr>
          <p:cNvSpPr>
            <a:spLocks noGrp="1"/>
          </p:cNvSpPr>
          <p:nvPr>
            <p:ph idx="1"/>
          </p:nvPr>
        </p:nvSpPr>
        <p:spPr>
          <a:xfrm>
            <a:off x="628650" y="1170432"/>
            <a:ext cx="7886700" cy="5179568"/>
          </a:xfrm>
        </p:spPr>
        <p:txBody>
          <a:bodyPr>
            <a:normAutofit fontScale="92500" lnSpcReduction="20000"/>
          </a:bodyPr>
          <a:lstStyle/>
          <a:p>
            <a:pPr>
              <a:lnSpc>
                <a:spcPct val="110000"/>
              </a:lnSpc>
            </a:pPr>
            <a:r>
              <a:rPr lang="en-US" dirty="0"/>
              <a:t>Aims: </a:t>
            </a:r>
          </a:p>
          <a:p>
            <a:pPr lvl="1">
              <a:lnSpc>
                <a:spcPct val="110000"/>
              </a:lnSpc>
            </a:pPr>
            <a:r>
              <a:rPr lang="en-US" dirty="0"/>
              <a:t>Identify factors determining levels of national output</a:t>
            </a:r>
          </a:p>
          <a:p>
            <a:pPr lvl="1">
              <a:lnSpc>
                <a:spcPct val="110000"/>
              </a:lnSpc>
            </a:pPr>
            <a:r>
              <a:rPr lang="en-US" b="1" dirty="0"/>
              <a:t>Short-run: </a:t>
            </a:r>
            <a:r>
              <a:rPr lang="en-US" dirty="0"/>
              <a:t>Business cycles drive economy above or below long-term trend. This deviation of output and employment from long-run trend is analyzed with the </a:t>
            </a:r>
            <a:r>
              <a:rPr lang="en-US" i="1" dirty="0">
                <a:solidFill>
                  <a:srgbClr val="FF0000"/>
                </a:solidFill>
              </a:rPr>
              <a:t>multiplier model</a:t>
            </a:r>
          </a:p>
          <a:p>
            <a:pPr lvl="1">
              <a:lnSpc>
                <a:spcPct val="110000"/>
              </a:lnSpc>
            </a:pPr>
            <a:r>
              <a:rPr lang="en-US" b="1" dirty="0"/>
              <a:t>Long-run</a:t>
            </a:r>
            <a:r>
              <a:rPr lang="en-US" dirty="0"/>
              <a:t>: Potential output drives production and living standards</a:t>
            </a:r>
          </a:p>
          <a:p>
            <a:pPr>
              <a:lnSpc>
                <a:spcPct val="110000"/>
              </a:lnSpc>
            </a:pPr>
            <a:r>
              <a:rPr lang="en-US" dirty="0"/>
              <a:t>Drawbacks:</a:t>
            </a:r>
          </a:p>
          <a:p>
            <a:pPr lvl="1">
              <a:lnSpc>
                <a:spcPct val="110000"/>
              </a:lnSpc>
            </a:pPr>
            <a:r>
              <a:rPr lang="en-US" dirty="0"/>
              <a:t>No financial markets and </a:t>
            </a:r>
            <a:r>
              <a:rPr lang="en-US" b="1" dirty="0"/>
              <a:t>monetary policy</a:t>
            </a:r>
          </a:p>
          <a:p>
            <a:pPr lvl="1">
              <a:lnSpc>
                <a:spcPct val="110000"/>
              </a:lnSpc>
            </a:pPr>
            <a:r>
              <a:rPr lang="en-US" dirty="0"/>
              <a:t>Closed economy: No interaction between domestic economy and rest of world</a:t>
            </a:r>
          </a:p>
          <a:p>
            <a:pPr lvl="1">
              <a:lnSpc>
                <a:spcPct val="110000"/>
              </a:lnSpc>
            </a:pPr>
            <a:r>
              <a:rPr lang="en-US" dirty="0"/>
              <a:t>Excludes impact of supply side of the economy: interaction of spending with AS and prices</a:t>
            </a:r>
          </a:p>
          <a:p>
            <a:pPr lvl="1">
              <a:lnSpc>
                <a:spcPct val="110000"/>
              </a:lnSpc>
            </a:pPr>
            <a:r>
              <a:rPr lang="en-US" dirty="0"/>
              <a:t>Oversimplified </a:t>
            </a:r>
          </a:p>
          <a:p>
            <a:pPr lvl="1">
              <a:lnSpc>
                <a:spcPct val="110000"/>
              </a:lnSpc>
            </a:pPr>
            <a:endParaRPr lang="en-US" dirty="0"/>
          </a:p>
        </p:txBody>
      </p:sp>
      <p:sp>
        <p:nvSpPr>
          <p:cNvPr id="4" name="Content Placeholder 4">
            <a:extLst>
              <a:ext uri="{FF2B5EF4-FFF2-40B4-BE49-F238E27FC236}">
                <a16:creationId xmlns:a16="http://schemas.microsoft.com/office/drawing/2014/main" id="{857AE7E6-E5BC-4E94-8EC1-0ECB5EC6924C}"/>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05646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79E2-1A3E-423E-9EF2-8D0DD09D1D71}"/>
              </a:ext>
            </a:extLst>
          </p:cNvPr>
          <p:cNvSpPr>
            <a:spLocks noGrp="1"/>
          </p:cNvSpPr>
          <p:nvPr>
            <p:ph type="title"/>
          </p:nvPr>
        </p:nvSpPr>
        <p:spPr/>
        <p:txBody>
          <a:bodyPr>
            <a:normAutofit fontScale="90000"/>
          </a:bodyPr>
          <a:lstStyle/>
          <a:p>
            <a:r>
              <a:rPr lang="en-US" b="1" dirty="0"/>
              <a:t>Aggregate Supply: An introduction</a:t>
            </a:r>
          </a:p>
        </p:txBody>
      </p:sp>
      <p:sp>
        <p:nvSpPr>
          <p:cNvPr id="3" name="Content Placeholder 2">
            <a:extLst>
              <a:ext uri="{FF2B5EF4-FFF2-40B4-BE49-F238E27FC236}">
                <a16:creationId xmlns:a16="http://schemas.microsoft.com/office/drawing/2014/main" id="{F95F46A4-EA90-4585-B2F2-1984F9D89D65}"/>
              </a:ext>
            </a:extLst>
          </p:cNvPr>
          <p:cNvSpPr>
            <a:spLocks noGrp="1"/>
          </p:cNvSpPr>
          <p:nvPr>
            <p:ph idx="1"/>
          </p:nvPr>
        </p:nvSpPr>
        <p:spPr/>
        <p:txBody>
          <a:bodyPr>
            <a:normAutofit lnSpcReduction="10000"/>
          </a:bodyPr>
          <a:lstStyle/>
          <a:p>
            <a:pPr>
              <a:lnSpc>
                <a:spcPct val="100000"/>
              </a:lnSpc>
            </a:pPr>
            <a:r>
              <a:rPr lang="en-US" dirty="0"/>
              <a:t>Aggregate supply determinants</a:t>
            </a:r>
          </a:p>
          <a:p>
            <a:pPr lvl="1">
              <a:lnSpc>
                <a:spcPct val="100000"/>
              </a:lnSpc>
            </a:pPr>
            <a:r>
              <a:rPr lang="en-US" dirty="0"/>
              <a:t>Potential or natural rate of output</a:t>
            </a:r>
          </a:p>
          <a:p>
            <a:pPr lvl="1">
              <a:lnSpc>
                <a:spcPct val="100000"/>
              </a:lnSpc>
            </a:pPr>
            <a:r>
              <a:rPr lang="en-US" dirty="0"/>
              <a:t>Input costs</a:t>
            </a:r>
          </a:p>
          <a:p>
            <a:pPr>
              <a:lnSpc>
                <a:spcPct val="100000"/>
              </a:lnSpc>
            </a:pPr>
            <a:r>
              <a:rPr lang="en-US" dirty="0"/>
              <a:t>AS – Short-run vs. Long-run</a:t>
            </a:r>
          </a:p>
          <a:p>
            <a:pPr>
              <a:lnSpc>
                <a:spcPct val="100000"/>
              </a:lnSpc>
            </a:pPr>
            <a:r>
              <a:rPr lang="en-US" dirty="0"/>
              <a:t>Shifts in AS</a:t>
            </a:r>
          </a:p>
          <a:p>
            <a:pPr>
              <a:lnSpc>
                <a:spcPct val="100000"/>
              </a:lnSpc>
            </a:pPr>
            <a:r>
              <a:rPr lang="en-US" dirty="0"/>
              <a:t>Upward sloping vs. Vertical AS curves</a:t>
            </a:r>
          </a:p>
          <a:p>
            <a:pPr>
              <a:lnSpc>
                <a:spcPct val="100000"/>
              </a:lnSpc>
            </a:pPr>
            <a:r>
              <a:rPr lang="en-US" dirty="0"/>
              <a:t>3 theories explaining upward slope of AS</a:t>
            </a:r>
          </a:p>
          <a:p>
            <a:pPr lvl="1">
              <a:lnSpc>
                <a:spcPct val="100000"/>
              </a:lnSpc>
            </a:pPr>
            <a:r>
              <a:rPr lang="en-US" dirty="0"/>
              <a:t>The sticky wage theory</a:t>
            </a:r>
          </a:p>
          <a:p>
            <a:pPr lvl="1">
              <a:lnSpc>
                <a:spcPct val="100000"/>
              </a:lnSpc>
            </a:pPr>
            <a:r>
              <a:rPr lang="en-US" dirty="0"/>
              <a:t>The sticky price theory</a:t>
            </a:r>
          </a:p>
          <a:p>
            <a:pPr lvl="1">
              <a:lnSpc>
                <a:spcPct val="100000"/>
              </a:lnSpc>
            </a:pPr>
            <a:r>
              <a:rPr lang="en-US" dirty="0"/>
              <a:t>The misperceptions theory</a:t>
            </a:r>
          </a:p>
          <a:p>
            <a:pPr>
              <a:lnSpc>
                <a:spcPct val="100000"/>
              </a:lnSpc>
            </a:pPr>
            <a:r>
              <a:rPr lang="en-US" dirty="0"/>
              <a:t>AS-AD dynamics</a:t>
            </a:r>
          </a:p>
        </p:txBody>
      </p:sp>
      <p:sp>
        <p:nvSpPr>
          <p:cNvPr id="4" name="Content Placeholder 4">
            <a:extLst>
              <a:ext uri="{FF2B5EF4-FFF2-40B4-BE49-F238E27FC236}">
                <a16:creationId xmlns:a16="http://schemas.microsoft.com/office/drawing/2014/main" id="{1BF485A2-77A2-4F89-8BAB-BD598B291894}"/>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931786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CF20-6FDE-4350-9C2F-4C427CBCFC90}"/>
              </a:ext>
            </a:extLst>
          </p:cNvPr>
          <p:cNvSpPr>
            <a:spLocks noGrp="1"/>
          </p:cNvSpPr>
          <p:nvPr>
            <p:ph type="title"/>
          </p:nvPr>
        </p:nvSpPr>
        <p:spPr>
          <a:xfrm>
            <a:off x="628650" y="283729"/>
            <a:ext cx="7886700" cy="593726"/>
          </a:xfrm>
        </p:spPr>
        <p:txBody>
          <a:bodyPr>
            <a:normAutofit/>
          </a:bodyPr>
          <a:lstStyle/>
          <a:p>
            <a:r>
              <a:rPr lang="en-US" sz="3600" b="1" dirty="0"/>
              <a:t>Aggregate Supply (AS)</a:t>
            </a:r>
          </a:p>
        </p:txBody>
      </p:sp>
      <p:sp>
        <p:nvSpPr>
          <p:cNvPr id="3" name="Content Placeholder 2">
            <a:extLst>
              <a:ext uri="{FF2B5EF4-FFF2-40B4-BE49-F238E27FC236}">
                <a16:creationId xmlns:a16="http://schemas.microsoft.com/office/drawing/2014/main" id="{1C5407AA-BD78-455D-9E66-7A3EE6546130}"/>
              </a:ext>
            </a:extLst>
          </p:cNvPr>
          <p:cNvSpPr>
            <a:spLocks noGrp="1"/>
          </p:cNvSpPr>
          <p:nvPr>
            <p:ph idx="1"/>
          </p:nvPr>
        </p:nvSpPr>
        <p:spPr>
          <a:xfrm>
            <a:off x="628650" y="988292"/>
            <a:ext cx="7886700" cy="5188672"/>
          </a:xfrm>
        </p:spPr>
        <p:txBody>
          <a:bodyPr>
            <a:normAutofit fontScale="85000" lnSpcReduction="20000"/>
          </a:bodyPr>
          <a:lstStyle/>
          <a:p>
            <a:pPr>
              <a:lnSpc>
                <a:spcPct val="120000"/>
              </a:lnSpc>
            </a:pPr>
            <a:r>
              <a:rPr lang="en-US" sz="2400" b="1" dirty="0"/>
              <a:t>Aggregate Supply (AS)</a:t>
            </a:r>
            <a:r>
              <a:rPr lang="en-US" sz="2400" dirty="0"/>
              <a:t>: is the quantity output businesses would willingly to produce and sell at each price level (given prices, costs and market conditions). It describes the behavior of the production side of the economy.</a:t>
            </a:r>
          </a:p>
          <a:p>
            <a:pPr>
              <a:lnSpc>
                <a:spcPct val="120000"/>
              </a:lnSpc>
            </a:pPr>
            <a:r>
              <a:rPr lang="en-US" sz="2400" b="1" dirty="0"/>
              <a:t>Formally</a:t>
            </a:r>
            <a:r>
              <a:rPr lang="en-US" sz="2400" dirty="0"/>
              <a:t>: Total value of goods and services that firms would willingly produce in a given time period. It is a function of available inputs, technology and price level.</a:t>
            </a:r>
          </a:p>
          <a:p>
            <a:pPr>
              <a:lnSpc>
                <a:spcPct val="120000"/>
              </a:lnSpc>
            </a:pPr>
            <a:r>
              <a:rPr lang="en-US" sz="2400" b="1" dirty="0"/>
              <a:t>AS curve: </a:t>
            </a:r>
            <a:r>
              <a:rPr lang="en-US" sz="2400" dirty="0"/>
              <a:t>shows the level of total output that will be produced at every possible price level, other things being held constant. The curve tends to be vertical at potential output in the long-run but is upward sloping in the short run.</a:t>
            </a:r>
          </a:p>
          <a:p>
            <a:pPr>
              <a:lnSpc>
                <a:spcPct val="120000"/>
              </a:lnSpc>
            </a:pPr>
            <a:r>
              <a:rPr lang="en-US" sz="2400" b="1" dirty="0"/>
              <a:t>Short-run: </a:t>
            </a:r>
            <a:r>
              <a:rPr lang="en-US" sz="2400" dirty="0"/>
              <a:t>few months to a few years – Prices and wages are inflexible to business cycle fluctuations.</a:t>
            </a:r>
          </a:p>
          <a:p>
            <a:pPr>
              <a:lnSpc>
                <a:spcPct val="120000"/>
              </a:lnSpc>
            </a:pPr>
            <a:r>
              <a:rPr lang="en-US" sz="2400" b="1" dirty="0"/>
              <a:t>Long-run: </a:t>
            </a:r>
            <a:r>
              <a:rPr lang="en-US" sz="2400" dirty="0"/>
              <a:t>several years or decades – Prices and wages are perfectly flexible.</a:t>
            </a:r>
          </a:p>
        </p:txBody>
      </p:sp>
      <p:sp>
        <p:nvSpPr>
          <p:cNvPr id="4" name="Content Placeholder 4">
            <a:extLst>
              <a:ext uri="{FF2B5EF4-FFF2-40B4-BE49-F238E27FC236}">
                <a16:creationId xmlns:a16="http://schemas.microsoft.com/office/drawing/2014/main" id="{58E055D2-4FA4-44E1-B172-0C0F01967322}"/>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03722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69C3-6F76-4CE4-B9E7-6B6E8A322999}"/>
              </a:ext>
            </a:extLst>
          </p:cNvPr>
          <p:cNvSpPr>
            <a:spLocks noGrp="1"/>
          </p:cNvSpPr>
          <p:nvPr>
            <p:ph type="title"/>
          </p:nvPr>
        </p:nvSpPr>
        <p:spPr/>
        <p:txBody>
          <a:bodyPr>
            <a:normAutofit fontScale="90000"/>
          </a:bodyPr>
          <a:lstStyle/>
          <a:p>
            <a:r>
              <a:rPr lang="en-US" dirty="0"/>
              <a:t>AS Determinants</a:t>
            </a:r>
          </a:p>
        </p:txBody>
      </p:sp>
      <p:sp>
        <p:nvSpPr>
          <p:cNvPr id="3" name="Content Placeholder 2">
            <a:extLst>
              <a:ext uri="{FF2B5EF4-FFF2-40B4-BE49-F238E27FC236}">
                <a16:creationId xmlns:a16="http://schemas.microsoft.com/office/drawing/2014/main" id="{51CBF552-F15F-4323-9FFA-A228FAC226DB}"/>
              </a:ext>
            </a:extLst>
          </p:cNvPr>
          <p:cNvSpPr>
            <a:spLocks noGrp="1"/>
          </p:cNvSpPr>
          <p:nvPr>
            <p:ph idx="1"/>
          </p:nvPr>
        </p:nvSpPr>
        <p:spPr>
          <a:xfrm>
            <a:off x="628650" y="1025236"/>
            <a:ext cx="7886700" cy="5512089"/>
          </a:xfrm>
        </p:spPr>
        <p:txBody>
          <a:bodyPr>
            <a:normAutofit lnSpcReduction="10000"/>
          </a:bodyPr>
          <a:lstStyle/>
          <a:p>
            <a:pPr>
              <a:lnSpc>
                <a:spcPct val="120000"/>
              </a:lnSpc>
            </a:pPr>
            <a:r>
              <a:rPr lang="en-US" sz="2000" dirty="0"/>
              <a:t>AS determined by: (</a:t>
            </a:r>
            <a:r>
              <a:rPr lang="en-US" sz="2000" dirty="0" err="1"/>
              <a:t>i</a:t>
            </a:r>
            <a:r>
              <a:rPr lang="en-US" sz="2000" dirty="0"/>
              <a:t>) </a:t>
            </a:r>
            <a:r>
              <a:rPr lang="en-US" sz="2000" b="1" dirty="0"/>
              <a:t>Potential output </a:t>
            </a:r>
            <a:r>
              <a:rPr lang="en-US" sz="2000" dirty="0"/>
              <a:t>&amp; (ii) </a:t>
            </a:r>
            <a:r>
              <a:rPr lang="en-US" sz="2000" b="1" dirty="0"/>
              <a:t>Input/Production costs</a:t>
            </a:r>
          </a:p>
          <a:p>
            <a:pPr>
              <a:lnSpc>
                <a:spcPct val="120000"/>
              </a:lnSpc>
            </a:pPr>
            <a:r>
              <a:rPr lang="en-US" sz="2000" b="1" dirty="0"/>
              <a:t>Potential output</a:t>
            </a:r>
            <a:r>
              <a:rPr lang="en-US" sz="2000" dirty="0"/>
              <a:t>: Highest sustainable level of output which can be produced by the economy with the given the factors of production (technology, </a:t>
            </a:r>
            <a:r>
              <a:rPr lang="en-US" sz="2000" dirty="0" err="1"/>
              <a:t>labour</a:t>
            </a:r>
            <a:r>
              <a:rPr lang="en-US" sz="2000" dirty="0"/>
              <a:t>, capital, and natural resources, etc.)</a:t>
            </a:r>
          </a:p>
          <a:p>
            <a:pPr>
              <a:lnSpc>
                <a:spcPct val="120000"/>
              </a:lnSpc>
            </a:pPr>
            <a:r>
              <a:rPr lang="en-US" sz="2000" dirty="0"/>
              <a:t>It is the maximum output an economy can produce without triggering inflationary pressures. </a:t>
            </a:r>
          </a:p>
          <a:p>
            <a:pPr>
              <a:lnSpc>
                <a:spcPct val="120000"/>
              </a:lnSpc>
            </a:pPr>
            <a:r>
              <a:rPr lang="en-US" sz="2000" dirty="0"/>
              <a:t>It is measured as the output that would be produced at a benchmark level of unemployment (Non-accelerating inflation rate of unemployment, NAIRU)</a:t>
            </a:r>
          </a:p>
          <a:p>
            <a:pPr>
              <a:lnSpc>
                <a:spcPct val="120000"/>
              </a:lnSpc>
            </a:pPr>
            <a:r>
              <a:rPr lang="en-US" sz="2000" b="1" dirty="0"/>
              <a:t>NAIRU </a:t>
            </a:r>
            <a:r>
              <a:rPr lang="en-US" sz="2000" dirty="0"/>
              <a:t>is the unemployment rate consistent with a constant inflation rate. At the </a:t>
            </a:r>
            <a:r>
              <a:rPr lang="en-US" sz="2000" b="1" dirty="0"/>
              <a:t>NAIRU, </a:t>
            </a:r>
            <a:r>
              <a:rPr lang="en-US" sz="2000" dirty="0"/>
              <a:t>upward and downward forces on price and wage inflation are in balance, so there is no tendency for inflation to change. The NAIRU is the lowest unemployment rate that can be sustained without upward pressure on inflation</a:t>
            </a:r>
          </a:p>
        </p:txBody>
      </p:sp>
      <p:sp>
        <p:nvSpPr>
          <p:cNvPr id="4" name="Content Placeholder 4">
            <a:extLst>
              <a:ext uri="{FF2B5EF4-FFF2-40B4-BE49-F238E27FC236}">
                <a16:creationId xmlns:a16="http://schemas.microsoft.com/office/drawing/2014/main" id="{CFC46FD8-A078-495A-BFD8-9CF40E843883}"/>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67849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69C3-6F76-4CE4-B9E7-6B6E8A322999}"/>
              </a:ext>
            </a:extLst>
          </p:cNvPr>
          <p:cNvSpPr>
            <a:spLocks noGrp="1"/>
          </p:cNvSpPr>
          <p:nvPr>
            <p:ph type="title"/>
          </p:nvPr>
        </p:nvSpPr>
        <p:spPr/>
        <p:txBody>
          <a:bodyPr>
            <a:normAutofit fontScale="90000"/>
          </a:bodyPr>
          <a:lstStyle/>
          <a:p>
            <a:r>
              <a:rPr lang="en-US" b="1" dirty="0"/>
              <a:t>AS</a:t>
            </a:r>
            <a:r>
              <a:rPr lang="en-US" dirty="0"/>
              <a:t> </a:t>
            </a:r>
            <a:r>
              <a:rPr lang="en-US" b="1" dirty="0"/>
              <a:t>Determinants</a:t>
            </a:r>
          </a:p>
        </p:txBody>
      </p:sp>
      <p:sp>
        <p:nvSpPr>
          <p:cNvPr id="3" name="Content Placeholder 2">
            <a:extLst>
              <a:ext uri="{FF2B5EF4-FFF2-40B4-BE49-F238E27FC236}">
                <a16:creationId xmlns:a16="http://schemas.microsoft.com/office/drawing/2014/main" id="{51CBF552-F15F-4323-9FFA-A228FAC226DB}"/>
              </a:ext>
            </a:extLst>
          </p:cNvPr>
          <p:cNvSpPr>
            <a:spLocks noGrp="1"/>
          </p:cNvSpPr>
          <p:nvPr>
            <p:ph idx="1"/>
          </p:nvPr>
        </p:nvSpPr>
        <p:spPr/>
        <p:txBody>
          <a:bodyPr>
            <a:normAutofit/>
          </a:bodyPr>
          <a:lstStyle/>
          <a:p>
            <a:pPr>
              <a:lnSpc>
                <a:spcPct val="110000"/>
              </a:lnSpc>
            </a:pPr>
            <a:r>
              <a:rPr lang="en-US" sz="2400" dirty="0"/>
              <a:t>Potential output is </a:t>
            </a:r>
            <a:r>
              <a:rPr lang="en-US" sz="2400" b="1" dirty="0"/>
              <a:t>NOT the </a:t>
            </a:r>
            <a:r>
              <a:rPr lang="en-US" sz="2400" b="1" i="1" dirty="0"/>
              <a:t>absolute</a:t>
            </a:r>
            <a:r>
              <a:rPr lang="en-US" sz="2400" b="1" dirty="0"/>
              <a:t> </a:t>
            </a:r>
            <a:r>
              <a:rPr lang="en-US" sz="2400" dirty="0"/>
              <a:t>maximum output that a country produces</a:t>
            </a:r>
          </a:p>
          <a:p>
            <a:pPr>
              <a:lnSpc>
                <a:spcPct val="110000"/>
              </a:lnSpc>
            </a:pPr>
            <a:r>
              <a:rPr lang="en-US" sz="2400" dirty="0"/>
              <a:t>Potential output is a growing target determined by:</a:t>
            </a:r>
          </a:p>
          <a:p>
            <a:pPr lvl="1">
              <a:lnSpc>
                <a:spcPct val="110000"/>
              </a:lnSpc>
            </a:pPr>
            <a:r>
              <a:rPr lang="en-US" sz="2000" dirty="0"/>
              <a:t>Inputs (factors of production – L, K, land, etc.)</a:t>
            </a:r>
          </a:p>
          <a:p>
            <a:pPr lvl="1">
              <a:lnSpc>
                <a:spcPct val="110000"/>
              </a:lnSpc>
            </a:pPr>
            <a:r>
              <a:rPr lang="en-US" sz="2000" dirty="0"/>
              <a:t>Technological progress and efficiency</a:t>
            </a:r>
          </a:p>
          <a:p>
            <a:pPr>
              <a:lnSpc>
                <a:spcPct val="110000"/>
              </a:lnSpc>
            </a:pPr>
            <a:r>
              <a:rPr lang="en-US" sz="2400" dirty="0"/>
              <a:t>Growth in inputs =&gt; increase in potential output   =&gt; shift in AS</a:t>
            </a:r>
          </a:p>
          <a:p>
            <a:pPr>
              <a:lnSpc>
                <a:spcPct val="110000"/>
              </a:lnSpc>
            </a:pPr>
            <a:r>
              <a:rPr lang="en-US" sz="2400" dirty="0"/>
              <a:t>Technological progress =&gt; increase in potential output =&gt; shift in AS</a:t>
            </a:r>
          </a:p>
          <a:p>
            <a:pPr>
              <a:lnSpc>
                <a:spcPct val="110000"/>
              </a:lnSpc>
            </a:pPr>
            <a:endParaRPr lang="en-US" sz="2400" dirty="0"/>
          </a:p>
          <a:p>
            <a:pPr>
              <a:lnSpc>
                <a:spcPct val="110000"/>
              </a:lnSpc>
            </a:pPr>
            <a:endParaRPr lang="en-US" sz="2400" dirty="0"/>
          </a:p>
        </p:txBody>
      </p:sp>
      <p:sp>
        <p:nvSpPr>
          <p:cNvPr id="4" name="Content Placeholder 4">
            <a:extLst>
              <a:ext uri="{FF2B5EF4-FFF2-40B4-BE49-F238E27FC236}">
                <a16:creationId xmlns:a16="http://schemas.microsoft.com/office/drawing/2014/main" id="{7DA1DE48-6EC0-4DF6-867B-7FF83EB85BCF}"/>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1022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4345-2611-4B25-B137-49C2590E0672}"/>
              </a:ext>
            </a:extLst>
          </p:cNvPr>
          <p:cNvSpPr>
            <a:spLocks noGrp="1"/>
          </p:cNvSpPr>
          <p:nvPr>
            <p:ph type="title"/>
          </p:nvPr>
        </p:nvSpPr>
        <p:spPr/>
        <p:txBody>
          <a:bodyPr>
            <a:noAutofit/>
          </a:bodyPr>
          <a:lstStyle/>
          <a:p>
            <a:r>
              <a:rPr lang="en-US" sz="3200" b="1" dirty="0"/>
              <a:t>Role of fiscal policy in the multiplier model</a:t>
            </a:r>
          </a:p>
        </p:txBody>
      </p:sp>
      <p:sp>
        <p:nvSpPr>
          <p:cNvPr id="3" name="Content Placeholder 2">
            <a:extLst>
              <a:ext uri="{FF2B5EF4-FFF2-40B4-BE49-F238E27FC236}">
                <a16:creationId xmlns:a16="http://schemas.microsoft.com/office/drawing/2014/main" id="{493F4FEF-8B9E-42D9-BDC1-596411B8DCFD}"/>
              </a:ext>
            </a:extLst>
          </p:cNvPr>
          <p:cNvSpPr>
            <a:spLocks noGrp="1"/>
          </p:cNvSpPr>
          <p:nvPr>
            <p:ph idx="1"/>
          </p:nvPr>
        </p:nvSpPr>
        <p:spPr>
          <a:xfrm>
            <a:off x="628650" y="997528"/>
            <a:ext cx="7886700" cy="5179436"/>
          </a:xfrm>
        </p:spPr>
        <p:txBody>
          <a:bodyPr>
            <a:normAutofit/>
          </a:bodyPr>
          <a:lstStyle/>
          <a:p>
            <a:pPr>
              <a:lnSpc>
                <a:spcPct val="110000"/>
              </a:lnSpc>
            </a:pPr>
            <a:r>
              <a:rPr lang="en-US" i="1" dirty="0"/>
              <a:t>Keynesian approach to macroeconomic policy</a:t>
            </a:r>
            <a:r>
              <a:rPr lang="en-US" dirty="0"/>
              <a:t>: fiscal policy impacts economic activity and can be used to moderate business cycles</a:t>
            </a:r>
          </a:p>
          <a:p>
            <a:pPr>
              <a:lnSpc>
                <a:spcPct val="110000"/>
              </a:lnSpc>
            </a:pPr>
            <a:r>
              <a:rPr lang="en-US" dirty="0"/>
              <a:t>Fiscal policy instruments: Government spending (G) and taxation (T)</a:t>
            </a:r>
          </a:p>
          <a:p>
            <a:pPr lvl="1">
              <a:lnSpc>
                <a:spcPct val="110000"/>
              </a:lnSpc>
            </a:pPr>
            <a:r>
              <a:rPr lang="en-US" dirty="0"/>
              <a:t>Impact of G on AD and GDP</a:t>
            </a:r>
          </a:p>
          <a:p>
            <a:pPr lvl="1">
              <a:lnSpc>
                <a:spcPct val="110000"/>
              </a:lnSpc>
            </a:pPr>
            <a:r>
              <a:rPr lang="en-US" dirty="0"/>
              <a:t>Impact of taxes on AD and GDP</a:t>
            </a:r>
          </a:p>
        </p:txBody>
      </p:sp>
      <p:sp>
        <p:nvSpPr>
          <p:cNvPr id="4" name="Content Placeholder 4">
            <a:extLst>
              <a:ext uri="{FF2B5EF4-FFF2-40B4-BE49-F238E27FC236}">
                <a16:creationId xmlns:a16="http://schemas.microsoft.com/office/drawing/2014/main" id="{B13C3D74-FE7F-45AE-8404-AC67FBF454BE}"/>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352876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69C3-6F76-4CE4-B9E7-6B6E8A322999}"/>
              </a:ext>
            </a:extLst>
          </p:cNvPr>
          <p:cNvSpPr>
            <a:spLocks noGrp="1"/>
          </p:cNvSpPr>
          <p:nvPr>
            <p:ph type="title"/>
          </p:nvPr>
        </p:nvSpPr>
        <p:spPr/>
        <p:txBody>
          <a:bodyPr>
            <a:normAutofit fontScale="90000"/>
          </a:bodyPr>
          <a:lstStyle/>
          <a:p>
            <a:r>
              <a:rPr lang="en-US" dirty="0"/>
              <a:t>AS Determinants</a:t>
            </a:r>
          </a:p>
        </p:txBody>
      </p:sp>
      <p:sp>
        <p:nvSpPr>
          <p:cNvPr id="3" name="Content Placeholder 2">
            <a:extLst>
              <a:ext uri="{FF2B5EF4-FFF2-40B4-BE49-F238E27FC236}">
                <a16:creationId xmlns:a16="http://schemas.microsoft.com/office/drawing/2014/main" id="{51CBF552-F15F-4323-9FFA-A228FAC226DB}"/>
              </a:ext>
            </a:extLst>
          </p:cNvPr>
          <p:cNvSpPr>
            <a:spLocks noGrp="1"/>
          </p:cNvSpPr>
          <p:nvPr>
            <p:ph idx="1"/>
          </p:nvPr>
        </p:nvSpPr>
        <p:spPr/>
        <p:txBody>
          <a:bodyPr>
            <a:normAutofit fontScale="92500" lnSpcReduction="10000"/>
          </a:bodyPr>
          <a:lstStyle/>
          <a:p>
            <a:pPr>
              <a:lnSpc>
                <a:spcPct val="110000"/>
              </a:lnSpc>
            </a:pPr>
            <a:r>
              <a:rPr lang="en-US" b="1" dirty="0"/>
              <a:t>Input/production costs</a:t>
            </a:r>
            <a:r>
              <a:rPr lang="en-US" dirty="0"/>
              <a:t>: tend to affect AS in the short-run as businesses have certain costs which are inflexible. E.g. wages, import prices, etc.</a:t>
            </a:r>
          </a:p>
          <a:p>
            <a:pPr>
              <a:lnSpc>
                <a:spcPct val="110000"/>
              </a:lnSpc>
            </a:pPr>
            <a:r>
              <a:rPr lang="en-US" dirty="0"/>
              <a:t>Changes in input and production costs impact and shift the AS curve</a:t>
            </a:r>
          </a:p>
          <a:p>
            <a:pPr>
              <a:lnSpc>
                <a:spcPct val="110000"/>
              </a:lnSpc>
            </a:pPr>
            <a:r>
              <a:rPr lang="en-US" dirty="0"/>
              <a:t>Lower costs =&gt; greater aggregate supply =&gt; shifts in AS</a:t>
            </a:r>
          </a:p>
          <a:p>
            <a:pPr>
              <a:lnSpc>
                <a:spcPct val="110000"/>
              </a:lnSpc>
            </a:pPr>
            <a:r>
              <a:rPr lang="en-US" dirty="0"/>
              <a:t>Summarizing,</a:t>
            </a:r>
          </a:p>
          <a:p>
            <a:pPr lvl="1">
              <a:lnSpc>
                <a:spcPct val="110000"/>
              </a:lnSpc>
            </a:pPr>
            <a:r>
              <a:rPr lang="en-US" dirty="0"/>
              <a:t>Increase in potential output (ceteris paribus) =&gt; AS shifts outward</a:t>
            </a:r>
          </a:p>
          <a:p>
            <a:pPr lvl="1">
              <a:lnSpc>
                <a:spcPct val="110000"/>
              </a:lnSpc>
            </a:pPr>
            <a:r>
              <a:rPr lang="en-US" dirty="0"/>
              <a:t>Increase in production costs (ceteris paribus) =&gt; AS shifts upward</a:t>
            </a:r>
          </a:p>
          <a:p>
            <a:pPr>
              <a:lnSpc>
                <a:spcPct val="110000"/>
              </a:lnSpc>
            </a:pPr>
            <a:endParaRPr lang="en-US" dirty="0"/>
          </a:p>
          <a:p>
            <a:pPr>
              <a:lnSpc>
                <a:spcPct val="110000"/>
              </a:lnSpc>
            </a:pPr>
            <a:endParaRPr lang="en-US" dirty="0"/>
          </a:p>
          <a:p>
            <a:pPr>
              <a:lnSpc>
                <a:spcPct val="110000"/>
              </a:lnSpc>
            </a:pPr>
            <a:endParaRPr lang="en-US" dirty="0"/>
          </a:p>
          <a:p>
            <a:pPr>
              <a:lnSpc>
                <a:spcPct val="110000"/>
              </a:lnSpc>
            </a:pPr>
            <a:endParaRPr lang="en-US" dirty="0"/>
          </a:p>
        </p:txBody>
      </p:sp>
      <p:sp>
        <p:nvSpPr>
          <p:cNvPr id="4" name="Content Placeholder 4">
            <a:extLst>
              <a:ext uri="{FF2B5EF4-FFF2-40B4-BE49-F238E27FC236}">
                <a16:creationId xmlns:a16="http://schemas.microsoft.com/office/drawing/2014/main" id="{80EFE88B-EC5E-446E-ADD9-1F487EC808FB}"/>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85358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1D27-645A-466C-A59B-6D429A2D0EDA}"/>
              </a:ext>
            </a:extLst>
          </p:cNvPr>
          <p:cNvSpPr>
            <a:spLocks noGrp="1"/>
          </p:cNvSpPr>
          <p:nvPr>
            <p:ph type="title"/>
          </p:nvPr>
        </p:nvSpPr>
        <p:spPr/>
        <p:txBody>
          <a:bodyPr>
            <a:normAutofit fontScale="90000"/>
          </a:bodyPr>
          <a:lstStyle/>
          <a:p>
            <a:r>
              <a:rPr lang="en-US" dirty="0"/>
              <a:t>Shifts in AS curve (short-run)</a:t>
            </a:r>
            <a:br>
              <a:rPr lang="en-US" dirty="0"/>
            </a:br>
            <a:r>
              <a:rPr lang="en-US" sz="3100" dirty="0"/>
              <a:t>(Ref: Samuelson &amp; Nordhaus: Economics, 19th Ed)</a:t>
            </a:r>
            <a:endParaRPr lang="en-US" dirty="0"/>
          </a:p>
        </p:txBody>
      </p:sp>
      <p:pic>
        <p:nvPicPr>
          <p:cNvPr id="4" name="Content Placeholder 3">
            <a:extLst>
              <a:ext uri="{FF2B5EF4-FFF2-40B4-BE49-F238E27FC236}">
                <a16:creationId xmlns:a16="http://schemas.microsoft.com/office/drawing/2014/main" id="{B1EE6689-41E3-4F18-95C9-10F13F1DD22F}"/>
              </a:ext>
            </a:extLst>
          </p:cNvPr>
          <p:cNvPicPr>
            <a:picLocks noGrp="1" noChangeAspect="1"/>
          </p:cNvPicPr>
          <p:nvPr>
            <p:ph idx="1"/>
          </p:nvPr>
        </p:nvPicPr>
        <p:blipFill>
          <a:blip r:embed="rId2"/>
          <a:stretch>
            <a:fillRect/>
          </a:stretch>
        </p:blipFill>
        <p:spPr>
          <a:xfrm>
            <a:off x="628650" y="1340688"/>
            <a:ext cx="7886700" cy="4665575"/>
          </a:xfrm>
          <a:prstGeom prst="rect">
            <a:avLst/>
          </a:prstGeom>
        </p:spPr>
      </p:pic>
      <p:sp>
        <p:nvSpPr>
          <p:cNvPr id="5" name="Content Placeholder 4">
            <a:extLst>
              <a:ext uri="{FF2B5EF4-FFF2-40B4-BE49-F238E27FC236}">
                <a16:creationId xmlns:a16="http://schemas.microsoft.com/office/drawing/2014/main" id="{71B0C2D3-4E02-4040-B9F6-ED16917CC375}"/>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282336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79E2-1A3E-423E-9EF2-8D0DD09D1D71}"/>
              </a:ext>
            </a:extLst>
          </p:cNvPr>
          <p:cNvSpPr>
            <a:spLocks noGrp="1"/>
          </p:cNvSpPr>
          <p:nvPr>
            <p:ph type="title"/>
          </p:nvPr>
        </p:nvSpPr>
        <p:spPr/>
        <p:txBody>
          <a:bodyPr>
            <a:normAutofit fontScale="90000"/>
          </a:bodyPr>
          <a:lstStyle/>
          <a:p>
            <a:r>
              <a:rPr lang="en-US" b="1" dirty="0"/>
              <a:t>AS curve – Short-run vs. Long-run</a:t>
            </a:r>
          </a:p>
        </p:txBody>
      </p:sp>
      <p:sp>
        <p:nvSpPr>
          <p:cNvPr id="3" name="Content Placeholder 2">
            <a:extLst>
              <a:ext uri="{FF2B5EF4-FFF2-40B4-BE49-F238E27FC236}">
                <a16:creationId xmlns:a16="http://schemas.microsoft.com/office/drawing/2014/main" id="{F95F46A4-EA90-4585-B2F2-1984F9D89D65}"/>
              </a:ext>
            </a:extLst>
          </p:cNvPr>
          <p:cNvSpPr>
            <a:spLocks noGrp="1"/>
          </p:cNvSpPr>
          <p:nvPr>
            <p:ph idx="1"/>
          </p:nvPr>
        </p:nvSpPr>
        <p:spPr/>
        <p:txBody>
          <a:bodyPr>
            <a:normAutofit/>
          </a:bodyPr>
          <a:lstStyle/>
          <a:p>
            <a:r>
              <a:rPr lang="en-US" b="1" dirty="0"/>
              <a:t>Short-run AS curve (Keynesian)</a:t>
            </a:r>
          </a:p>
          <a:p>
            <a:pPr marL="0" indent="0">
              <a:buNone/>
            </a:pPr>
            <a:endParaRPr lang="en-US" dirty="0"/>
          </a:p>
          <a:p>
            <a:pPr lvl="1"/>
            <a:r>
              <a:rPr lang="en-US" altLang="en-US" dirty="0"/>
              <a:t>The SR-AS curve is upward sloping</a:t>
            </a:r>
          </a:p>
          <a:p>
            <a:pPr lvl="1"/>
            <a:r>
              <a:rPr lang="en-US" altLang="en-US" dirty="0"/>
              <a:t>An increase in the overall level of prices in the economy tends to raise the quantity of goods and services supplied.</a:t>
            </a:r>
          </a:p>
          <a:p>
            <a:pPr lvl="1"/>
            <a:r>
              <a:rPr lang="en-US" altLang="en-US" dirty="0"/>
              <a:t>A decrease in the level of prices tends to reduce the quantity of goods and services supplied.</a:t>
            </a:r>
          </a:p>
          <a:p>
            <a:pPr lvl="1"/>
            <a:endParaRPr lang="en-US" altLang="en-US" dirty="0"/>
          </a:p>
        </p:txBody>
      </p:sp>
      <p:sp>
        <p:nvSpPr>
          <p:cNvPr id="4" name="Content Placeholder 4">
            <a:extLst>
              <a:ext uri="{FF2B5EF4-FFF2-40B4-BE49-F238E27FC236}">
                <a16:creationId xmlns:a16="http://schemas.microsoft.com/office/drawing/2014/main" id="{C83EAD67-E6DC-4E15-81CF-6811AE46785C}"/>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17766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FEFE-3079-4EBF-B30B-785F984F741A}"/>
              </a:ext>
            </a:extLst>
          </p:cNvPr>
          <p:cNvSpPr>
            <a:spLocks noGrp="1"/>
          </p:cNvSpPr>
          <p:nvPr>
            <p:ph type="title"/>
          </p:nvPr>
        </p:nvSpPr>
        <p:spPr/>
        <p:txBody>
          <a:bodyPr>
            <a:normAutofit fontScale="90000"/>
          </a:bodyPr>
          <a:lstStyle/>
          <a:p>
            <a:r>
              <a:rPr lang="en-US" dirty="0"/>
              <a:t>SR-AS curve</a:t>
            </a:r>
          </a:p>
        </p:txBody>
      </p:sp>
      <p:sp>
        <p:nvSpPr>
          <p:cNvPr id="3" name="Content Placeholder 2">
            <a:extLst>
              <a:ext uri="{FF2B5EF4-FFF2-40B4-BE49-F238E27FC236}">
                <a16:creationId xmlns:a16="http://schemas.microsoft.com/office/drawing/2014/main" id="{4AFC7311-E9FE-4E0F-83F6-B664B2CFA401}"/>
              </a:ext>
            </a:extLst>
          </p:cNvPr>
          <p:cNvSpPr>
            <a:spLocks noGrp="1"/>
          </p:cNvSpPr>
          <p:nvPr>
            <p:ph idx="1"/>
          </p:nvPr>
        </p:nvSpPr>
        <p:spPr>
          <a:xfrm>
            <a:off x="628650" y="1073020"/>
            <a:ext cx="7886700" cy="5103943"/>
          </a:xfrm>
        </p:spPr>
        <p:txBody>
          <a:bodyPr>
            <a:normAutofit/>
          </a:bodyPr>
          <a:lstStyle/>
          <a:p>
            <a:pPr>
              <a:lnSpc>
                <a:spcPct val="100000"/>
              </a:lnSpc>
            </a:pPr>
            <a:r>
              <a:rPr lang="en-US" altLang="en-US" sz="2400" dirty="0"/>
              <a:t>Three theories for upward slope:</a:t>
            </a:r>
          </a:p>
          <a:p>
            <a:pPr lvl="1">
              <a:lnSpc>
                <a:spcPct val="100000"/>
              </a:lnSpc>
            </a:pPr>
            <a:r>
              <a:rPr lang="en-US" altLang="en-US" sz="2000" dirty="0"/>
              <a:t>The sticky-wage theory</a:t>
            </a:r>
          </a:p>
          <a:p>
            <a:pPr lvl="1">
              <a:lnSpc>
                <a:spcPct val="100000"/>
              </a:lnSpc>
            </a:pPr>
            <a:r>
              <a:rPr lang="en-US" altLang="en-US" sz="2000" dirty="0"/>
              <a:t>The sticky-price theory</a:t>
            </a:r>
          </a:p>
          <a:p>
            <a:pPr lvl="1">
              <a:lnSpc>
                <a:spcPct val="100000"/>
              </a:lnSpc>
            </a:pPr>
            <a:r>
              <a:rPr lang="en-US" altLang="en-US" sz="2000" dirty="0"/>
              <a:t>The misperceptions theory</a:t>
            </a:r>
          </a:p>
          <a:p>
            <a:pPr lvl="1">
              <a:lnSpc>
                <a:spcPct val="100000"/>
              </a:lnSpc>
            </a:pPr>
            <a:endParaRPr lang="en-US" altLang="en-US" sz="2000" dirty="0"/>
          </a:p>
          <a:p>
            <a:pPr>
              <a:lnSpc>
                <a:spcPct val="100000"/>
              </a:lnSpc>
            </a:pPr>
            <a:r>
              <a:rPr lang="en-US" altLang="en-US" sz="2400" dirty="0"/>
              <a:t>The </a:t>
            </a:r>
            <a:r>
              <a:rPr lang="en-US" altLang="en-US" sz="2400" b="1" dirty="0"/>
              <a:t>Sticky-Wage</a:t>
            </a:r>
            <a:r>
              <a:rPr lang="en-US" altLang="en-US" sz="2400" dirty="0"/>
              <a:t> Theory (↓Price =&gt; ↓Output)</a:t>
            </a:r>
          </a:p>
          <a:p>
            <a:pPr lvl="1">
              <a:lnSpc>
                <a:spcPct val="100000"/>
              </a:lnSpc>
            </a:pPr>
            <a:r>
              <a:rPr lang="en-US" altLang="en-US" sz="2000" dirty="0"/>
              <a:t>Nominal wages are slow to adjust to changing economic conditions, or are “sticky” in the short run</a:t>
            </a:r>
          </a:p>
          <a:p>
            <a:pPr lvl="1">
              <a:lnSpc>
                <a:spcPct val="100000"/>
              </a:lnSpc>
            </a:pPr>
            <a:r>
              <a:rPr lang="en-US" altLang="en-US" sz="2000" dirty="0"/>
              <a:t>Nominal wages do not adjust immediately to a fall in the price level. A lower price level makes employment and production less profitable</a:t>
            </a:r>
          </a:p>
          <a:p>
            <a:pPr lvl="1">
              <a:lnSpc>
                <a:spcPct val="100000"/>
              </a:lnSpc>
            </a:pPr>
            <a:r>
              <a:rPr lang="en-US" altLang="en-US" sz="2000" dirty="0"/>
              <a:t>This induces firms to reduce the quantity of goods and services supplied</a:t>
            </a:r>
          </a:p>
          <a:p>
            <a:pPr>
              <a:lnSpc>
                <a:spcPct val="100000"/>
              </a:lnSpc>
            </a:pPr>
            <a:endParaRPr lang="en-US" sz="2400" dirty="0"/>
          </a:p>
        </p:txBody>
      </p:sp>
      <p:sp>
        <p:nvSpPr>
          <p:cNvPr id="4" name="Content Placeholder 4">
            <a:extLst>
              <a:ext uri="{FF2B5EF4-FFF2-40B4-BE49-F238E27FC236}">
                <a16:creationId xmlns:a16="http://schemas.microsoft.com/office/drawing/2014/main" id="{9062969F-33FF-45CD-8A12-D9BEECC179AB}"/>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03628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06A6-897D-4616-A015-335E8B4E6C9C}"/>
              </a:ext>
            </a:extLst>
          </p:cNvPr>
          <p:cNvSpPr>
            <a:spLocks noGrp="1"/>
          </p:cNvSpPr>
          <p:nvPr>
            <p:ph type="title"/>
          </p:nvPr>
        </p:nvSpPr>
        <p:spPr/>
        <p:txBody>
          <a:bodyPr>
            <a:normAutofit fontScale="90000"/>
          </a:bodyPr>
          <a:lstStyle/>
          <a:p>
            <a:r>
              <a:rPr lang="en-US" dirty="0"/>
              <a:t>SR-AS curve</a:t>
            </a:r>
          </a:p>
        </p:txBody>
      </p:sp>
      <p:sp>
        <p:nvSpPr>
          <p:cNvPr id="3" name="Content Placeholder 2">
            <a:extLst>
              <a:ext uri="{FF2B5EF4-FFF2-40B4-BE49-F238E27FC236}">
                <a16:creationId xmlns:a16="http://schemas.microsoft.com/office/drawing/2014/main" id="{9856C141-CC87-47A4-BBCD-3CD3CFAB42FD}"/>
              </a:ext>
            </a:extLst>
          </p:cNvPr>
          <p:cNvSpPr>
            <a:spLocks noGrp="1"/>
          </p:cNvSpPr>
          <p:nvPr>
            <p:ph idx="1"/>
          </p:nvPr>
        </p:nvSpPr>
        <p:spPr>
          <a:xfrm>
            <a:off x="628650" y="1034473"/>
            <a:ext cx="7886700" cy="5444116"/>
          </a:xfrm>
        </p:spPr>
        <p:txBody>
          <a:bodyPr>
            <a:normAutofit fontScale="85000" lnSpcReduction="10000"/>
          </a:bodyPr>
          <a:lstStyle/>
          <a:p>
            <a:pPr>
              <a:lnSpc>
                <a:spcPct val="110000"/>
              </a:lnSpc>
            </a:pPr>
            <a:r>
              <a:rPr lang="en-US" altLang="en-US" dirty="0"/>
              <a:t>The </a:t>
            </a:r>
            <a:r>
              <a:rPr lang="en-US" altLang="en-US" b="1" dirty="0"/>
              <a:t>Sticky-Price</a:t>
            </a:r>
            <a:r>
              <a:rPr lang="en-US" altLang="en-US" dirty="0"/>
              <a:t> Theory (↓Price =&gt; ↓Output)</a:t>
            </a:r>
          </a:p>
          <a:p>
            <a:pPr lvl="1">
              <a:lnSpc>
                <a:spcPct val="110000"/>
              </a:lnSpc>
            </a:pPr>
            <a:r>
              <a:rPr lang="en-US" altLang="en-US" dirty="0"/>
              <a:t>Prices of some goods and services adjust sluggishly in response to changing economic conditions. </a:t>
            </a:r>
          </a:p>
          <a:p>
            <a:pPr lvl="1">
              <a:lnSpc>
                <a:spcPct val="110000"/>
              </a:lnSpc>
            </a:pPr>
            <a:r>
              <a:rPr lang="en-US" altLang="en-US" dirty="0"/>
              <a:t>An unexpected fall in the price level leaves some firms with higher-than-desired prices. For a variety of reasons, </a:t>
            </a:r>
            <a:r>
              <a:rPr lang="en-US" altLang="en-US" i="1" dirty="0"/>
              <a:t>they may not want to or be able to change prices immediately.</a:t>
            </a:r>
          </a:p>
          <a:p>
            <a:pPr lvl="1">
              <a:lnSpc>
                <a:spcPct val="110000"/>
              </a:lnSpc>
            </a:pPr>
            <a:r>
              <a:rPr lang="en-US" altLang="en-US" dirty="0"/>
              <a:t>This depresses sales, which induces firms to reduce the quantity of goods and services they produce.</a:t>
            </a:r>
          </a:p>
          <a:p>
            <a:pPr>
              <a:lnSpc>
                <a:spcPct val="110000"/>
              </a:lnSpc>
            </a:pPr>
            <a:r>
              <a:rPr lang="en-US" altLang="en-US" dirty="0"/>
              <a:t>The </a:t>
            </a:r>
            <a:r>
              <a:rPr lang="en-US" altLang="en-US" b="1" dirty="0"/>
              <a:t>Misperceptions</a:t>
            </a:r>
            <a:r>
              <a:rPr lang="en-US" altLang="en-US" dirty="0"/>
              <a:t> Theory (↓Price =&gt; ↓Output)</a:t>
            </a:r>
          </a:p>
          <a:p>
            <a:pPr lvl="1">
              <a:lnSpc>
                <a:spcPct val="110000"/>
              </a:lnSpc>
            </a:pPr>
            <a:r>
              <a:rPr lang="en-US" altLang="en-US" dirty="0"/>
              <a:t>Changes in the overall price level temporarily mislead suppliers about what is happening in the markets in which they sell their output.</a:t>
            </a:r>
          </a:p>
          <a:p>
            <a:pPr lvl="1">
              <a:lnSpc>
                <a:spcPct val="110000"/>
              </a:lnSpc>
            </a:pPr>
            <a:r>
              <a:rPr lang="en-US" altLang="en-US" dirty="0"/>
              <a:t>A lower price level causes misperceptions about relative prices.</a:t>
            </a:r>
          </a:p>
          <a:p>
            <a:pPr lvl="1">
              <a:lnSpc>
                <a:spcPct val="110000"/>
              </a:lnSpc>
            </a:pPr>
            <a:r>
              <a:rPr lang="en-US" altLang="en-US" dirty="0"/>
              <a:t>These misperceptions induce suppliers to decrease the quantity of goods and services supplied.</a:t>
            </a:r>
          </a:p>
          <a:p>
            <a:pPr>
              <a:lnSpc>
                <a:spcPct val="110000"/>
              </a:lnSpc>
            </a:pPr>
            <a:endParaRPr lang="en-US" dirty="0"/>
          </a:p>
        </p:txBody>
      </p:sp>
      <p:sp>
        <p:nvSpPr>
          <p:cNvPr id="4" name="Content Placeholder 4">
            <a:extLst>
              <a:ext uri="{FF2B5EF4-FFF2-40B4-BE49-F238E27FC236}">
                <a16:creationId xmlns:a16="http://schemas.microsoft.com/office/drawing/2014/main" id="{E6891651-4DD2-4962-8A20-2A193BA75DE4}"/>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842220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2D9B-6E78-4601-A4BA-DB9F68031B79}"/>
              </a:ext>
            </a:extLst>
          </p:cNvPr>
          <p:cNvSpPr>
            <a:spLocks noGrp="1"/>
          </p:cNvSpPr>
          <p:nvPr>
            <p:ph type="title"/>
          </p:nvPr>
        </p:nvSpPr>
        <p:spPr/>
        <p:txBody>
          <a:bodyPr>
            <a:normAutofit fontScale="90000"/>
          </a:bodyPr>
          <a:lstStyle/>
          <a:p>
            <a:r>
              <a:rPr lang="en-US" dirty="0"/>
              <a:t>SR-AS curve</a:t>
            </a:r>
          </a:p>
        </p:txBody>
      </p:sp>
      <p:sp>
        <p:nvSpPr>
          <p:cNvPr id="3" name="Content Placeholder 2">
            <a:extLst>
              <a:ext uri="{FF2B5EF4-FFF2-40B4-BE49-F238E27FC236}">
                <a16:creationId xmlns:a16="http://schemas.microsoft.com/office/drawing/2014/main" id="{47962C50-DA47-4AF0-875E-85AF1CE97384}"/>
              </a:ext>
            </a:extLst>
          </p:cNvPr>
          <p:cNvSpPr>
            <a:spLocks noGrp="1"/>
          </p:cNvSpPr>
          <p:nvPr>
            <p:ph idx="1"/>
          </p:nvPr>
        </p:nvSpPr>
        <p:spPr/>
        <p:txBody>
          <a:bodyPr/>
          <a:lstStyle/>
          <a:p>
            <a:r>
              <a:rPr lang="en-US" altLang="en-US" dirty="0"/>
              <a:t>All three theories suggest that output deviates in the short-run from the natural rate when the actual price level deviates from the price level that people had expected to prevail.</a:t>
            </a:r>
          </a:p>
          <a:p>
            <a:endParaRPr lang="en-US" dirty="0"/>
          </a:p>
        </p:txBody>
      </p:sp>
      <p:sp>
        <p:nvSpPr>
          <p:cNvPr id="4" name="Content Placeholder 4">
            <a:extLst>
              <a:ext uri="{FF2B5EF4-FFF2-40B4-BE49-F238E27FC236}">
                <a16:creationId xmlns:a16="http://schemas.microsoft.com/office/drawing/2014/main" id="{C7F96983-279D-47D8-A357-AC5B1501DE1E}"/>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560693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90D8-A7FA-404E-BB28-9C9D61E02311}"/>
              </a:ext>
            </a:extLst>
          </p:cNvPr>
          <p:cNvSpPr>
            <a:spLocks noGrp="1"/>
          </p:cNvSpPr>
          <p:nvPr>
            <p:ph type="title"/>
          </p:nvPr>
        </p:nvSpPr>
        <p:spPr/>
        <p:txBody>
          <a:bodyPr>
            <a:normAutofit fontScale="90000"/>
          </a:bodyPr>
          <a:lstStyle/>
          <a:p>
            <a:r>
              <a:rPr lang="en-US" dirty="0"/>
              <a:t>LR-AS curve – Intuition</a:t>
            </a:r>
          </a:p>
        </p:txBody>
      </p:sp>
      <p:sp>
        <p:nvSpPr>
          <p:cNvPr id="3" name="Content Placeholder 2">
            <a:extLst>
              <a:ext uri="{FF2B5EF4-FFF2-40B4-BE49-F238E27FC236}">
                <a16:creationId xmlns:a16="http://schemas.microsoft.com/office/drawing/2014/main" id="{28BC7430-08C4-4127-AA82-5A7C68A5CAE1}"/>
              </a:ext>
            </a:extLst>
          </p:cNvPr>
          <p:cNvSpPr>
            <a:spLocks noGrp="1"/>
          </p:cNvSpPr>
          <p:nvPr>
            <p:ph idx="1"/>
          </p:nvPr>
        </p:nvSpPr>
        <p:spPr>
          <a:xfrm>
            <a:off x="628650" y="1052946"/>
            <a:ext cx="7886700" cy="5375564"/>
          </a:xfrm>
        </p:spPr>
        <p:txBody>
          <a:bodyPr>
            <a:normAutofit fontScale="92500" lnSpcReduction="10000"/>
          </a:bodyPr>
          <a:lstStyle/>
          <a:p>
            <a:pPr>
              <a:lnSpc>
                <a:spcPct val="110000"/>
              </a:lnSpc>
            </a:pPr>
            <a:r>
              <a:rPr lang="en-US" dirty="0"/>
              <a:t>In the long-run, </a:t>
            </a:r>
            <a:r>
              <a:rPr lang="en-US" i="1" dirty="0"/>
              <a:t>inflexible or sticky </a:t>
            </a:r>
            <a:r>
              <a:rPr lang="en-US" dirty="0"/>
              <a:t>elements of cost—wage contracts, rental agreements, regulated prices etc.—become </a:t>
            </a:r>
            <a:r>
              <a:rPr lang="en-US" i="1" dirty="0"/>
              <a:t>unstuck and negotiable</a:t>
            </a:r>
            <a:r>
              <a:rPr lang="en-US" dirty="0"/>
              <a:t>.</a:t>
            </a:r>
          </a:p>
          <a:p>
            <a:pPr>
              <a:lnSpc>
                <a:spcPct val="110000"/>
              </a:lnSpc>
            </a:pPr>
            <a:r>
              <a:rPr lang="en-US" dirty="0"/>
              <a:t>Firms will be unable to profit from the higher level of aggregate demand. In the long run, after all elements of cost have fully adjusted, firms will face the same ratio of price to costs as they did before the change in demand. </a:t>
            </a:r>
          </a:p>
          <a:p>
            <a:pPr>
              <a:lnSpc>
                <a:spcPct val="110000"/>
              </a:lnSpc>
            </a:pPr>
            <a:r>
              <a:rPr lang="en-US" dirty="0"/>
              <a:t>There will be no incentive for firms to increase their output. </a:t>
            </a:r>
          </a:p>
          <a:p>
            <a:pPr>
              <a:lnSpc>
                <a:spcPct val="110000"/>
              </a:lnSpc>
            </a:pPr>
            <a:r>
              <a:rPr lang="en-US" dirty="0"/>
              <a:t>The long-run </a:t>
            </a:r>
            <a:r>
              <a:rPr lang="en-US" i="1" dirty="0"/>
              <a:t>AS </a:t>
            </a:r>
            <a:r>
              <a:rPr lang="en-US" dirty="0"/>
              <a:t>curve is thus vertical =&gt; output supplied is independent of the level of prices and costs.</a:t>
            </a:r>
          </a:p>
        </p:txBody>
      </p:sp>
      <p:sp>
        <p:nvSpPr>
          <p:cNvPr id="4" name="Content Placeholder 4">
            <a:extLst>
              <a:ext uri="{FF2B5EF4-FFF2-40B4-BE49-F238E27FC236}">
                <a16:creationId xmlns:a16="http://schemas.microsoft.com/office/drawing/2014/main" id="{5DD44FC7-87CD-45BA-B3A8-C9C777958B15}"/>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533606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90D8-A7FA-404E-BB28-9C9D61E02311}"/>
              </a:ext>
            </a:extLst>
          </p:cNvPr>
          <p:cNvSpPr>
            <a:spLocks noGrp="1"/>
          </p:cNvSpPr>
          <p:nvPr>
            <p:ph type="title"/>
          </p:nvPr>
        </p:nvSpPr>
        <p:spPr/>
        <p:txBody>
          <a:bodyPr>
            <a:normAutofit fontScale="90000"/>
          </a:bodyPr>
          <a:lstStyle/>
          <a:p>
            <a:r>
              <a:rPr lang="en-US" dirty="0"/>
              <a:t>LR-AS curve – Important concepts</a:t>
            </a:r>
          </a:p>
        </p:txBody>
      </p:sp>
      <p:sp>
        <p:nvSpPr>
          <p:cNvPr id="3" name="Content Placeholder 2">
            <a:extLst>
              <a:ext uri="{FF2B5EF4-FFF2-40B4-BE49-F238E27FC236}">
                <a16:creationId xmlns:a16="http://schemas.microsoft.com/office/drawing/2014/main" id="{28BC7430-08C4-4127-AA82-5A7C68A5CAE1}"/>
              </a:ext>
            </a:extLst>
          </p:cNvPr>
          <p:cNvSpPr>
            <a:spLocks noGrp="1"/>
          </p:cNvSpPr>
          <p:nvPr>
            <p:ph idx="1"/>
          </p:nvPr>
        </p:nvSpPr>
        <p:spPr>
          <a:xfrm>
            <a:off x="628650" y="1052946"/>
            <a:ext cx="7886700" cy="5375564"/>
          </a:xfrm>
        </p:spPr>
        <p:txBody>
          <a:bodyPr>
            <a:normAutofit fontScale="92500" lnSpcReduction="20000"/>
          </a:bodyPr>
          <a:lstStyle/>
          <a:p>
            <a:pPr>
              <a:lnSpc>
                <a:spcPct val="120000"/>
              </a:lnSpc>
            </a:pPr>
            <a:r>
              <a:rPr lang="en-US" altLang="en-US" i="1" dirty="0"/>
              <a:t>Nominal variables</a:t>
            </a:r>
            <a:r>
              <a:rPr lang="en-US" altLang="en-US" dirty="0"/>
              <a:t> are variables measured in monetary units. E.g. prices, income, nominal GDP, etc.</a:t>
            </a:r>
          </a:p>
          <a:p>
            <a:pPr>
              <a:lnSpc>
                <a:spcPct val="120000"/>
              </a:lnSpc>
            </a:pPr>
            <a:r>
              <a:rPr lang="en-US" altLang="en-US" i="1" dirty="0"/>
              <a:t>Real variables</a:t>
            </a:r>
            <a:r>
              <a:rPr lang="en-US" altLang="en-US" dirty="0"/>
              <a:t> are variables measured in physical units. E.g. </a:t>
            </a:r>
            <a:r>
              <a:rPr lang="en-US" altLang="en-US" i="1" dirty="0"/>
              <a:t>relative </a:t>
            </a:r>
            <a:r>
              <a:rPr lang="en-US" altLang="en-US" dirty="0"/>
              <a:t>prices, real wage, real interest rates, etc. </a:t>
            </a:r>
          </a:p>
          <a:p>
            <a:pPr>
              <a:lnSpc>
                <a:spcPct val="120000"/>
              </a:lnSpc>
            </a:pPr>
            <a:r>
              <a:rPr lang="en-US" altLang="en-US" b="1" i="1" dirty="0"/>
              <a:t>Classical dichotomy:</a:t>
            </a:r>
            <a:r>
              <a:rPr lang="en-US" altLang="en-US" dirty="0"/>
              <a:t> Different forces influence real and nominal variables.</a:t>
            </a:r>
          </a:p>
          <a:p>
            <a:pPr lvl="1">
              <a:lnSpc>
                <a:spcPct val="120000"/>
              </a:lnSpc>
            </a:pPr>
            <a:r>
              <a:rPr lang="en-US" altLang="en-US" dirty="0"/>
              <a:t>Real economic variables do not change with changes in the money supply.</a:t>
            </a:r>
          </a:p>
          <a:p>
            <a:pPr>
              <a:lnSpc>
                <a:spcPct val="120000"/>
              </a:lnSpc>
            </a:pPr>
            <a:r>
              <a:rPr lang="en-US" altLang="en-US" dirty="0"/>
              <a:t>Changes in the money supply affect nominal variables but not real variables.</a:t>
            </a:r>
          </a:p>
          <a:p>
            <a:pPr>
              <a:lnSpc>
                <a:spcPct val="120000"/>
              </a:lnSpc>
            </a:pPr>
            <a:r>
              <a:rPr lang="en-US" altLang="en-US" dirty="0"/>
              <a:t>The irrelevance of monetary changes for real variables is called </a:t>
            </a:r>
            <a:r>
              <a:rPr lang="en-US" altLang="en-US" b="1" i="1" dirty="0"/>
              <a:t>monetary neutrality</a:t>
            </a:r>
            <a:r>
              <a:rPr lang="en-US" altLang="en-US" i="1" dirty="0"/>
              <a:t>.</a:t>
            </a:r>
            <a:endParaRPr lang="en-US" dirty="0"/>
          </a:p>
        </p:txBody>
      </p:sp>
      <p:sp>
        <p:nvSpPr>
          <p:cNvPr id="4" name="Content Placeholder 4">
            <a:extLst>
              <a:ext uri="{FF2B5EF4-FFF2-40B4-BE49-F238E27FC236}">
                <a16:creationId xmlns:a16="http://schemas.microsoft.com/office/drawing/2014/main" id="{45837892-CB6B-4137-A97F-150C522A83D2}"/>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905337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90D8-A7FA-404E-BB28-9C9D61E02311}"/>
              </a:ext>
            </a:extLst>
          </p:cNvPr>
          <p:cNvSpPr>
            <a:spLocks noGrp="1"/>
          </p:cNvSpPr>
          <p:nvPr>
            <p:ph type="title"/>
          </p:nvPr>
        </p:nvSpPr>
        <p:spPr/>
        <p:txBody>
          <a:bodyPr>
            <a:normAutofit fontScale="90000"/>
          </a:bodyPr>
          <a:lstStyle/>
          <a:p>
            <a:r>
              <a:rPr lang="en-US" dirty="0"/>
              <a:t>LR-AS curve</a:t>
            </a:r>
          </a:p>
        </p:txBody>
      </p:sp>
      <p:sp>
        <p:nvSpPr>
          <p:cNvPr id="3" name="Content Placeholder 2">
            <a:extLst>
              <a:ext uri="{FF2B5EF4-FFF2-40B4-BE49-F238E27FC236}">
                <a16:creationId xmlns:a16="http://schemas.microsoft.com/office/drawing/2014/main" id="{28BC7430-08C4-4127-AA82-5A7C68A5CAE1}"/>
              </a:ext>
            </a:extLst>
          </p:cNvPr>
          <p:cNvSpPr>
            <a:spLocks noGrp="1"/>
          </p:cNvSpPr>
          <p:nvPr>
            <p:ph idx="1"/>
          </p:nvPr>
        </p:nvSpPr>
        <p:spPr>
          <a:xfrm>
            <a:off x="628650" y="1052945"/>
            <a:ext cx="7886700" cy="5484379"/>
          </a:xfrm>
        </p:spPr>
        <p:txBody>
          <a:bodyPr>
            <a:normAutofit fontScale="92500"/>
          </a:bodyPr>
          <a:lstStyle/>
          <a:p>
            <a:pPr>
              <a:lnSpc>
                <a:spcPct val="100000"/>
              </a:lnSpc>
            </a:pPr>
            <a:r>
              <a:rPr lang="en-US" altLang="en-US" dirty="0"/>
              <a:t>Long-run AS curve</a:t>
            </a:r>
          </a:p>
          <a:p>
            <a:pPr lvl="1">
              <a:lnSpc>
                <a:spcPct val="100000"/>
              </a:lnSpc>
            </a:pPr>
            <a:r>
              <a:rPr lang="en-US" altLang="en-US" dirty="0"/>
              <a:t>The AS curve is vertical because the price level does not affect long run determinants of real GDP.</a:t>
            </a:r>
          </a:p>
          <a:p>
            <a:pPr lvl="1">
              <a:lnSpc>
                <a:spcPct val="100000"/>
              </a:lnSpc>
            </a:pPr>
            <a:r>
              <a:rPr lang="en-US" altLang="en-US" dirty="0"/>
              <a:t>An economy’s production of goods and services depends on its supplies of labor, capital, and natural resources and on the available technology used to turn these factors of production into goods and services. </a:t>
            </a:r>
          </a:p>
          <a:p>
            <a:pPr lvl="1">
              <a:lnSpc>
                <a:spcPct val="100000"/>
              </a:lnSpc>
            </a:pPr>
            <a:r>
              <a:rPr lang="en-US" altLang="en-US" dirty="0"/>
              <a:t>The price level does not affect these variables in the long run.</a:t>
            </a:r>
          </a:p>
          <a:p>
            <a:pPr>
              <a:lnSpc>
                <a:spcPct val="100000"/>
              </a:lnSpc>
            </a:pPr>
            <a:r>
              <a:rPr lang="en-US" altLang="en-US" dirty="0"/>
              <a:t>Any change in the economy that alters the natural rate of output shifts the long-run aggregate-supply curve.</a:t>
            </a:r>
          </a:p>
          <a:p>
            <a:pPr>
              <a:lnSpc>
                <a:spcPct val="100000"/>
              </a:lnSpc>
            </a:pPr>
            <a:r>
              <a:rPr lang="en-US" altLang="en-US" dirty="0"/>
              <a:t>The shifts may be categorized according to the various factors in the </a:t>
            </a:r>
            <a:r>
              <a:rPr lang="en-US" altLang="en-US" b="1" dirty="0"/>
              <a:t>classical model </a:t>
            </a:r>
            <a:r>
              <a:rPr lang="en-US" altLang="en-US" dirty="0"/>
              <a:t>that affect output.</a:t>
            </a:r>
          </a:p>
          <a:p>
            <a:pPr>
              <a:lnSpc>
                <a:spcPct val="100000"/>
              </a:lnSpc>
            </a:pPr>
            <a:endParaRPr lang="en-US" dirty="0"/>
          </a:p>
        </p:txBody>
      </p:sp>
    </p:spTree>
    <p:extLst>
      <p:ext uri="{BB962C8B-B14F-4D97-AF65-F5344CB8AC3E}">
        <p14:creationId xmlns:p14="http://schemas.microsoft.com/office/powerpoint/2010/main" val="1032564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9824-10AA-4272-ABCB-27D18B517335}"/>
              </a:ext>
            </a:extLst>
          </p:cNvPr>
          <p:cNvSpPr>
            <a:spLocks noGrp="1"/>
          </p:cNvSpPr>
          <p:nvPr>
            <p:ph type="title"/>
          </p:nvPr>
        </p:nvSpPr>
        <p:spPr/>
        <p:txBody>
          <a:bodyPr>
            <a:normAutofit fontScale="90000"/>
          </a:bodyPr>
          <a:lstStyle/>
          <a:p>
            <a:r>
              <a:rPr lang="en-US" dirty="0"/>
              <a:t>Shifts in AS curve</a:t>
            </a:r>
          </a:p>
        </p:txBody>
      </p:sp>
      <p:graphicFrame>
        <p:nvGraphicFramePr>
          <p:cNvPr id="4" name="Content Placeholder 3">
            <a:extLst>
              <a:ext uri="{FF2B5EF4-FFF2-40B4-BE49-F238E27FC236}">
                <a16:creationId xmlns:a16="http://schemas.microsoft.com/office/drawing/2014/main" id="{627EE1A3-D974-40D0-B732-324526FDADD0}"/>
              </a:ext>
            </a:extLst>
          </p:cNvPr>
          <p:cNvGraphicFramePr>
            <a:graphicFrameLocks noGrp="1"/>
          </p:cNvGraphicFramePr>
          <p:nvPr>
            <p:ph idx="1"/>
            <p:extLst>
              <p:ext uri="{D42A27DB-BD31-4B8C-83A1-F6EECF244321}">
                <p14:modId xmlns:p14="http://schemas.microsoft.com/office/powerpoint/2010/main" val="3673507549"/>
              </p:ext>
            </p:extLst>
          </p:nvPr>
        </p:nvGraphicFramePr>
        <p:xfrm>
          <a:off x="295563" y="1169988"/>
          <a:ext cx="8719127" cy="3479800"/>
        </p:xfrm>
        <a:graphic>
          <a:graphicData uri="http://schemas.openxmlformats.org/drawingml/2006/table">
            <a:tbl>
              <a:tblPr firstRow="1" bandRow="1">
                <a:tableStyleId>{5C22544A-7EE6-4342-B048-85BDC9FD1C3A}</a:tableStyleId>
              </a:tblPr>
              <a:tblGrid>
                <a:gridCol w="4368801">
                  <a:extLst>
                    <a:ext uri="{9D8B030D-6E8A-4147-A177-3AD203B41FA5}">
                      <a16:colId xmlns:a16="http://schemas.microsoft.com/office/drawing/2014/main" val="3310937256"/>
                    </a:ext>
                  </a:extLst>
                </a:gridCol>
                <a:gridCol w="4350326">
                  <a:extLst>
                    <a:ext uri="{9D8B030D-6E8A-4147-A177-3AD203B41FA5}">
                      <a16:colId xmlns:a16="http://schemas.microsoft.com/office/drawing/2014/main" val="2349669229"/>
                    </a:ext>
                  </a:extLst>
                </a:gridCol>
              </a:tblGrid>
              <a:tr h="370840">
                <a:tc>
                  <a:txBody>
                    <a:bodyPr/>
                    <a:lstStyle/>
                    <a:p>
                      <a:r>
                        <a:rPr lang="en-US" dirty="0"/>
                        <a:t>SR-AS</a:t>
                      </a:r>
                    </a:p>
                  </a:txBody>
                  <a:tcPr/>
                </a:tc>
                <a:tc>
                  <a:txBody>
                    <a:bodyPr/>
                    <a:lstStyle/>
                    <a:p>
                      <a:r>
                        <a:rPr lang="en-US" dirty="0"/>
                        <a:t>LR-AS</a:t>
                      </a:r>
                    </a:p>
                  </a:txBody>
                  <a:tcPr/>
                </a:tc>
                <a:extLst>
                  <a:ext uri="{0D108BD9-81ED-4DB2-BD59-A6C34878D82A}">
                    <a16:rowId xmlns:a16="http://schemas.microsoft.com/office/drawing/2014/main" val="775204649"/>
                  </a:ext>
                </a:extLst>
              </a:tr>
              <a:tr h="370840">
                <a:tc>
                  <a:txBody>
                    <a:bodyPr/>
                    <a:lstStyle/>
                    <a:p>
                      <a:pPr marL="55563" lvl="1" indent="0" algn="l"/>
                      <a:r>
                        <a:rPr lang="en-US" altLang="en-US" b="1" dirty="0"/>
                        <a:t>Expected Price Level: ↑P</a:t>
                      </a:r>
                      <a:r>
                        <a:rPr lang="en-US" altLang="en-US" b="1" baseline="30000" dirty="0"/>
                        <a:t>e </a:t>
                      </a:r>
                      <a:r>
                        <a:rPr lang="en-US" altLang="en-US" b="1" dirty="0"/>
                        <a:t>=&gt; AS shifts Left</a:t>
                      </a:r>
                    </a:p>
                    <a:p>
                      <a:pPr marL="55563" lvl="1" indent="0" algn="l"/>
                      <a:endParaRPr lang="en-US" altLang="en-US" b="1" dirty="0"/>
                    </a:p>
                    <a:p>
                      <a:pPr marL="55563" lvl="1" indent="0" algn="l"/>
                      <a:r>
                        <a:rPr lang="en-US" altLang="en-US" dirty="0" err="1"/>
                        <a:t>Labour</a:t>
                      </a:r>
                      <a:r>
                        <a:rPr lang="en-US" altLang="en-US" dirty="0"/>
                        <a:t>: </a:t>
                      </a:r>
                      <a:r>
                        <a:rPr lang="en-US" altLang="en-US" b="1" dirty="0"/>
                        <a:t>↑L =&gt; AS shifts right</a:t>
                      </a:r>
                    </a:p>
                    <a:p>
                      <a:pPr marL="55563" lvl="1" indent="0" algn="l"/>
                      <a:endParaRPr lang="en-US" altLang="en-US" dirty="0"/>
                    </a:p>
                    <a:p>
                      <a:pPr marL="55563" lvl="1" indent="0" algn="l"/>
                      <a:r>
                        <a:rPr lang="en-US" altLang="en-US" dirty="0"/>
                        <a:t>Capital (or human): </a:t>
                      </a:r>
                      <a:r>
                        <a:rPr lang="en-US" altLang="en-US" b="1" dirty="0"/>
                        <a:t>↑K =&gt; AS shifts right</a:t>
                      </a:r>
                    </a:p>
                    <a:p>
                      <a:pPr marL="55563" lvl="1" indent="0" algn="l"/>
                      <a:endParaRPr lang="en-US" altLang="en-US" b="1" dirty="0"/>
                    </a:p>
                    <a:p>
                      <a:pPr marL="55563" marR="0" lvl="1" indent="0" algn="l" defTabSz="914400" rtl="0" eaLnBrk="1" fontAlgn="auto" latinLnBrk="0" hangingPunct="1">
                        <a:lnSpc>
                          <a:spcPct val="100000"/>
                        </a:lnSpc>
                        <a:spcBef>
                          <a:spcPts val="0"/>
                        </a:spcBef>
                        <a:spcAft>
                          <a:spcPts val="0"/>
                        </a:spcAft>
                        <a:buClrTx/>
                        <a:buSzTx/>
                        <a:buFontTx/>
                        <a:buNone/>
                        <a:tabLst/>
                        <a:defRPr/>
                      </a:pPr>
                      <a:r>
                        <a:rPr lang="en-US" altLang="en-US" dirty="0"/>
                        <a:t>Natural Resources: </a:t>
                      </a:r>
                      <a:r>
                        <a:rPr lang="en-US" altLang="en-US" b="1" dirty="0"/>
                        <a:t>↑NR =&gt; AS shifts right</a:t>
                      </a:r>
                    </a:p>
                    <a:p>
                      <a:pPr marL="55563" lvl="1" indent="0" algn="l"/>
                      <a:endParaRPr lang="en-US" altLang="en-US" dirty="0"/>
                    </a:p>
                    <a:p>
                      <a:pPr marL="55563" marR="0" lvl="1" indent="0" algn="l" defTabSz="914400" rtl="0" eaLnBrk="1" fontAlgn="auto" latinLnBrk="0" hangingPunct="1">
                        <a:lnSpc>
                          <a:spcPct val="100000"/>
                        </a:lnSpc>
                        <a:spcBef>
                          <a:spcPts val="0"/>
                        </a:spcBef>
                        <a:spcAft>
                          <a:spcPts val="0"/>
                        </a:spcAft>
                        <a:buClrTx/>
                        <a:buSzTx/>
                        <a:buFontTx/>
                        <a:buNone/>
                        <a:tabLst/>
                        <a:defRPr/>
                      </a:pPr>
                      <a:r>
                        <a:rPr lang="en-US" altLang="en-US" dirty="0"/>
                        <a:t>Technology: </a:t>
                      </a:r>
                      <a:r>
                        <a:rPr lang="en-US" altLang="en-US" b="1" dirty="0"/>
                        <a:t>↑Tech =&gt; AS shifts right</a:t>
                      </a:r>
                    </a:p>
                    <a:p>
                      <a:pPr marL="55563" lvl="1" indent="0" algn="l"/>
                      <a:endParaRPr lang="en-US" altLang="en-US" dirty="0"/>
                    </a:p>
                    <a:p>
                      <a:endParaRPr lang="en-US" dirty="0"/>
                    </a:p>
                  </a:txBody>
                  <a:tcPr/>
                </a:tc>
                <a:tc>
                  <a:txBody>
                    <a:bodyPr/>
                    <a:lstStyle/>
                    <a:p>
                      <a:pPr marL="55563" lvl="1" indent="0" algn="l"/>
                      <a:endParaRPr lang="en-US" altLang="en-US" dirty="0"/>
                    </a:p>
                    <a:p>
                      <a:pPr marL="55563" lvl="1" indent="0" algn="l"/>
                      <a:r>
                        <a:rPr lang="en-US" altLang="en-US" dirty="0" err="1"/>
                        <a:t>Labour</a:t>
                      </a:r>
                      <a:r>
                        <a:rPr lang="en-US" altLang="en-US" dirty="0"/>
                        <a:t>: </a:t>
                      </a:r>
                      <a:r>
                        <a:rPr lang="en-US" altLang="en-US" b="1" dirty="0"/>
                        <a:t>↑L =&gt; AS shifts right</a:t>
                      </a:r>
                    </a:p>
                    <a:p>
                      <a:pPr marL="55563" lvl="1" indent="0" algn="l"/>
                      <a:r>
                        <a:rPr lang="en-US" altLang="en-US" b="1" dirty="0"/>
                        <a:t>               NAIRU ↑ =&gt; AS shifts left</a:t>
                      </a:r>
                    </a:p>
                    <a:p>
                      <a:pPr marL="55563" lvl="1" indent="0" algn="l"/>
                      <a:endParaRPr lang="en-US" altLang="en-US" dirty="0"/>
                    </a:p>
                    <a:p>
                      <a:pPr marL="55563" lvl="1" indent="0" algn="l"/>
                      <a:r>
                        <a:rPr lang="en-US" altLang="en-US" dirty="0"/>
                        <a:t>Capital (or human): </a:t>
                      </a:r>
                      <a:r>
                        <a:rPr lang="en-US" altLang="en-US" b="1" dirty="0"/>
                        <a:t>↑K =&gt; AS shifts right</a:t>
                      </a:r>
                    </a:p>
                    <a:p>
                      <a:pPr marL="55563" lvl="1" indent="0" algn="l"/>
                      <a:endParaRPr lang="en-US" altLang="en-US" b="1" dirty="0"/>
                    </a:p>
                    <a:p>
                      <a:pPr marL="55563" marR="0" lvl="1" indent="0" algn="l" defTabSz="914400" rtl="0" eaLnBrk="1" fontAlgn="auto" latinLnBrk="0" hangingPunct="1">
                        <a:lnSpc>
                          <a:spcPct val="100000"/>
                        </a:lnSpc>
                        <a:spcBef>
                          <a:spcPts val="0"/>
                        </a:spcBef>
                        <a:spcAft>
                          <a:spcPts val="0"/>
                        </a:spcAft>
                        <a:buClrTx/>
                        <a:buSzTx/>
                        <a:buFontTx/>
                        <a:buNone/>
                        <a:tabLst/>
                        <a:defRPr/>
                      </a:pPr>
                      <a:r>
                        <a:rPr lang="en-US" altLang="en-US" dirty="0"/>
                        <a:t>Natural Resources: </a:t>
                      </a:r>
                      <a:r>
                        <a:rPr lang="en-US" altLang="en-US" b="1" dirty="0"/>
                        <a:t>↑NR =&gt; AS shifts right</a:t>
                      </a:r>
                    </a:p>
                    <a:p>
                      <a:pPr marL="55563" lvl="1" indent="0" algn="l"/>
                      <a:endParaRPr lang="en-US" altLang="en-US" dirty="0"/>
                    </a:p>
                    <a:p>
                      <a:pPr marL="55563" marR="0" lvl="1" indent="0" algn="l" defTabSz="914400" rtl="0" eaLnBrk="1" fontAlgn="auto" latinLnBrk="0" hangingPunct="1">
                        <a:lnSpc>
                          <a:spcPct val="100000"/>
                        </a:lnSpc>
                        <a:spcBef>
                          <a:spcPts val="0"/>
                        </a:spcBef>
                        <a:spcAft>
                          <a:spcPts val="0"/>
                        </a:spcAft>
                        <a:buClrTx/>
                        <a:buSzTx/>
                        <a:buFontTx/>
                        <a:buNone/>
                        <a:tabLst/>
                        <a:defRPr/>
                      </a:pPr>
                      <a:r>
                        <a:rPr lang="en-US" altLang="en-US" dirty="0"/>
                        <a:t>Technology: </a:t>
                      </a:r>
                      <a:r>
                        <a:rPr lang="en-US" altLang="en-US" b="1" dirty="0"/>
                        <a:t>↑Tech =&gt; AS shifts right</a:t>
                      </a:r>
                    </a:p>
                    <a:p>
                      <a:endParaRPr lang="en-US" dirty="0"/>
                    </a:p>
                  </a:txBody>
                  <a:tcPr/>
                </a:tc>
                <a:extLst>
                  <a:ext uri="{0D108BD9-81ED-4DB2-BD59-A6C34878D82A}">
                    <a16:rowId xmlns:a16="http://schemas.microsoft.com/office/drawing/2014/main" val="3885936379"/>
                  </a:ext>
                </a:extLst>
              </a:tr>
            </a:tbl>
          </a:graphicData>
        </a:graphic>
      </p:graphicFrame>
      <p:sp>
        <p:nvSpPr>
          <p:cNvPr id="5" name="Content Placeholder 4">
            <a:extLst>
              <a:ext uri="{FF2B5EF4-FFF2-40B4-BE49-F238E27FC236}">
                <a16:creationId xmlns:a16="http://schemas.microsoft.com/office/drawing/2014/main" id="{8A792CD2-C6A4-43FB-A49E-BEE97E4A87C4}"/>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3606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4345-2611-4B25-B137-49C2590E0672}"/>
              </a:ext>
            </a:extLst>
          </p:cNvPr>
          <p:cNvSpPr>
            <a:spLocks noGrp="1"/>
          </p:cNvSpPr>
          <p:nvPr>
            <p:ph type="title"/>
          </p:nvPr>
        </p:nvSpPr>
        <p:spPr/>
        <p:txBody>
          <a:bodyPr>
            <a:noAutofit/>
          </a:bodyPr>
          <a:lstStyle/>
          <a:p>
            <a:r>
              <a:rPr lang="en-US" sz="3200" b="1" dirty="0"/>
              <a:t>Role of fiscal policy in the multiplier model</a:t>
            </a:r>
          </a:p>
        </p:txBody>
      </p:sp>
      <p:sp>
        <p:nvSpPr>
          <p:cNvPr id="3" name="Content Placeholder 2">
            <a:extLst>
              <a:ext uri="{FF2B5EF4-FFF2-40B4-BE49-F238E27FC236}">
                <a16:creationId xmlns:a16="http://schemas.microsoft.com/office/drawing/2014/main" id="{493F4FEF-8B9E-42D9-BDC1-596411B8DCFD}"/>
              </a:ext>
            </a:extLst>
          </p:cNvPr>
          <p:cNvSpPr>
            <a:spLocks noGrp="1"/>
          </p:cNvSpPr>
          <p:nvPr>
            <p:ph idx="1"/>
          </p:nvPr>
        </p:nvSpPr>
        <p:spPr>
          <a:xfrm>
            <a:off x="628650" y="906087"/>
            <a:ext cx="8129270" cy="5539798"/>
          </a:xfrm>
        </p:spPr>
        <p:txBody>
          <a:bodyPr>
            <a:normAutofit/>
          </a:bodyPr>
          <a:lstStyle/>
          <a:p>
            <a:pPr>
              <a:lnSpc>
                <a:spcPct val="100000"/>
              </a:lnSpc>
            </a:pPr>
            <a:r>
              <a:rPr lang="en-US" sz="2500" b="1" i="1" dirty="0"/>
              <a:t>Impact of G on AD and GDP</a:t>
            </a:r>
          </a:p>
          <a:p>
            <a:pPr>
              <a:lnSpc>
                <a:spcPct val="100000"/>
              </a:lnSpc>
            </a:pPr>
            <a:r>
              <a:rPr lang="en-US" sz="2500" dirty="0"/>
              <a:t>In multiplier model, introduce G in the total expenditure basket</a:t>
            </a:r>
          </a:p>
          <a:p>
            <a:pPr>
              <a:lnSpc>
                <a:spcPct val="100000"/>
              </a:lnSpc>
            </a:pPr>
            <a:r>
              <a:rPr lang="en-US" sz="2500" dirty="0"/>
              <a:t>Assume exogenous and constant level of investment </a:t>
            </a:r>
          </a:p>
          <a:p>
            <a:pPr>
              <a:lnSpc>
                <a:spcPct val="100000"/>
              </a:lnSpc>
            </a:pPr>
            <a:r>
              <a:rPr lang="en-US" sz="2500" dirty="0"/>
              <a:t>The assumption of GDP=DI ?</a:t>
            </a:r>
          </a:p>
          <a:p>
            <a:pPr>
              <a:lnSpc>
                <a:spcPct val="100000"/>
              </a:lnSpc>
            </a:pPr>
            <a:r>
              <a:rPr lang="en-US" sz="2500" dirty="0"/>
              <a:t>Can plot the consumption function against GDP as the GDP and DI only differ by the constant amount of taxes</a:t>
            </a:r>
          </a:p>
          <a:p>
            <a:pPr lvl="1">
              <a:lnSpc>
                <a:spcPct val="100000"/>
              </a:lnSpc>
            </a:pPr>
            <a:r>
              <a:rPr lang="en-US" sz="2500" b="1" dirty="0"/>
              <a:t>Construct the consumption function</a:t>
            </a:r>
            <a:r>
              <a:rPr lang="en-US" sz="2500" dirty="0"/>
              <a:t> for the economy against GDP (as taxes are constant) – </a:t>
            </a:r>
            <a:r>
              <a:rPr lang="en-US" sz="2500" i="1" dirty="0"/>
              <a:t>how would the consumption function (with taxes) differ from one without taxes?</a:t>
            </a:r>
          </a:p>
        </p:txBody>
      </p:sp>
      <p:sp>
        <p:nvSpPr>
          <p:cNvPr id="4" name="Content Placeholder 4">
            <a:extLst>
              <a:ext uri="{FF2B5EF4-FFF2-40B4-BE49-F238E27FC236}">
                <a16:creationId xmlns:a16="http://schemas.microsoft.com/office/drawing/2014/main" id="{8AA8A806-A427-4F99-8080-3BFAAA16D257}"/>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110655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FFBD-1431-47E6-B3BE-01E362FAB325}"/>
              </a:ext>
            </a:extLst>
          </p:cNvPr>
          <p:cNvSpPr>
            <a:spLocks noGrp="1"/>
          </p:cNvSpPr>
          <p:nvPr>
            <p:ph type="title"/>
          </p:nvPr>
        </p:nvSpPr>
        <p:spPr/>
        <p:txBody>
          <a:bodyPr>
            <a:normAutofit fontScale="90000"/>
          </a:bodyPr>
          <a:lstStyle/>
          <a:p>
            <a:r>
              <a:rPr lang="en-US" dirty="0"/>
              <a:t>AS-AD dynamics</a:t>
            </a:r>
          </a:p>
        </p:txBody>
      </p:sp>
      <p:sp>
        <p:nvSpPr>
          <p:cNvPr id="3" name="Content Placeholder 2">
            <a:extLst>
              <a:ext uri="{FF2B5EF4-FFF2-40B4-BE49-F238E27FC236}">
                <a16:creationId xmlns:a16="http://schemas.microsoft.com/office/drawing/2014/main" id="{B934F430-97EF-4BBE-BBFC-CDD788BBEA18}"/>
              </a:ext>
            </a:extLst>
          </p:cNvPr>
          <p:cNvSpPr>
            <a:spLocks noGrp="1"/>
          </p:cNvSpPr>
          <p:nvPr>
            <p:ph idx="1"/>
          </p:nvPr>
        </p:nvSpPr>
        <p:spPr/>
        <p:txBody>
          <a:bodyPr>
            <a:normAutofit fontScale="92500" lnSpcReduction="10000"/>
          </a:bodyPr>
          <a:lstStyle/>
          <a:p>
            <a:pPr>
              <a:lnSpc>
                <a:spcPct val="110000"/>
              </a:lnSpc>
            </a:pPr>
            <a:r>
              <a:rPr lang="en-US" sz="2400" dirty="0"/>
              <a:t>Recall: </a:t>
            </a:r>
          </a:p>
          <a:p>
            <a:pPr lvl="1">
              <a:lnSpc>
                <a:spcPct val="110000"/>
              </a:lnSpc>
            </a:pPr>
            <a:r>
              <a:rPr lang="en-US" sz="2000" dirty="0"/>
              <a:t>AD and its determinants (C, I, G, NX)</a:t>
            </a:r>
          </a:p>
          <a:p>
            <a:pPr lvl="1">
              <a:lnSpc>
                <a:spcPct val="110000"/>
              </a:lnSpc>
            </a:pPr>
            <a:r>
              <a:rPr lang="en-US" sz="2000" dirty="0"/>
              <a:t>AD slopes downward – wealth effect (C), interest rate effect (I), exchange rate effect (NX)</a:t>
            </a:r>
          </a:p>
          <a:p>
            <a:pPr lvl="1">
              <a:lnSpc>
                <a:spcPct val="110000"/>
              </a:lnSpc>
            </a:pPr>
            <a:r>
              <a:rPr lang="en-US" sz="2000" dirty="0"/>
              <a:t>Shifts in AD curve</a:t>
            </a:r>
          </a:p>
          <a:p>
            <a:pPr>
              <a:lnSpc>
                <a:spcPct val="110000"/>
              </a:lnSpc>
            </a:pPr>
            <a:r>
              <a:rPr lang="en-US" altLang="en-US" sz="2400" dirty="0"/>
              <a:t>The </a:t>
            </a:r>
            <a:r>
              <a:rPr lang="en-US" altLang="en-US" sz="2400" i="1" dirty="0"/>
              <a:t>aggregate-demand curve</a:t>
            </a:r>
            <a:r>
              <a:rPr lang="en-US" altLang="en-US" sz="2400" dirty="0"/>
              <a:t> shows the quantity of goods and services that households, firms, and the government want to buy at each price level.</a:t>
            </a:r>
          </a:p>
          <a:p>
            <a:pPr>
              <a:lnSpc>
                <a:spcPct val="110000"/>
              </a:lnSpc>
            </a:pPr>
            <a:r>
              <a:rPr lang="en-US" altLang="en-US" sz="2400" dirty="0"/>
              <a:t>The </a:t>
            </a:r>
            <a:r>
              <a:rPr lang="en-US" altLang="en-US" sz="2400" i="1" dirty="0"/>
              <a:t>aggregate-supply curve</a:t>
            </a:r>
            <a:r>
              <a:rPr lang="en-US" altLang="en-US" sz="2400" dirty="0"/>
              <a:t> shows the quantity of goods and services that firms choose to produce and sell at each price level.</a:t>
            </a:r>
          </a:p>
          <a:p>
            <a:pPr>
              <a:lnSpc>
                <a:spcPct val="110000"/>
              </a:lnSpc>
            </a:pPr>
            <a:r>
              <a:rPr lang="en-US" sz="2400" dirty="0"/>
              <a:t>The AS-AD model helps understand short-run fluctuations in the economy; and helps describe the country’s long-run trends (LR-AS curve).</a:t>
            </a:r>
          </a:p>
        </p:txBody>
      </p:sp>
      <p:sp>
        <p:nvSpPr>
          <p:cNvPr id="4" name="Content Placeholder 4">
            <a:extLst>
              <a:ext uri="{FF2B5EF4-FFF2-40B4-BE49-F238E27FC236}">
                <a16:creationId xmlns:a16="http://schemas.microsoft.com/office/drawing/2014/main" id="{7693DCD2-22D0-421B-9C94-50B0B4C7C0C2}"/>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81115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79" name="Rectangle 47">
            <a:extLst>
              <a:ext uri="{FF2B5EF4-FFF2-40B4-BE49-F238E27FC236}">
                <a16:creationId xmlns:a16="http://schemas.microsoft.com/office/drawing/2014/main" id="{AFEC4D8C-BB47-4CBE-A3C3-0348E48E6C43}"/>
              </a:ext>
            </a:extLst>
          </p:cNvPr>
          <p:cNvSpPr>
            <a:spLocks noGrp="1" noChangeArrowheads="1"/>
          </p:cNvSpPr>
          <p:nvPr>
            <p:ph type="title"/>
          </p:nvPr>
        </p:nvSpPr>
        <p:spPr>
          <a:xfrm>
            <a:off x="628650" y="-15586"/>
            <a:ext cx="7886700" cy="1325563"/>
          </a:xfrm>
        </p:spPr>
        <p:txBody>
          <a:bodyPr>
            <a:normAutofit/>
          </a:bodyPr>
          <a:lstStyle/>
          <a:p>
            <a:r>
              <a:rPr lang="en-US" altLang="en-US" sz="3200" b="1" dirty="0">
                <a:latin typeface="Times New Roman" panose="02020603050405020304" pitchFamily="18" charset="0"/>
                <a:cs typeface="Times New Roman" panose="02020603050405020304" pitchFamily="18" charset="0"/>
              </a:rPr>
              <a:t>The AS-AD equilibrium</a:t>
            </a:r>
            <a:br>
              <a:rPr lang="en-US" altLang="en-US" sz="3200" b="1"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(Ref: Mankiw, G. (2007): Principles of Economics)</a:t>
            </a:r>
            <a:endParaRPr lang="en-US" altLang="en-US" sz="3200" b="1" dirty="0">
              <a:latin typeface="Times New Roman" panose="02020603050405020304" pitchFamily="18" charset="0"/>
              <a:cs typeface="Times New Roman" panose="02020603050405020304" pitchFamily="18" charset="0"/>
            </a:endParaRPr>
          </a:p>
        </p:txBody>
      </p:sp>
      <p:sp>
        <p:nvSpPr>
          <p:cNvPr id="888836" name="Rectangle 4">
            <a:extLst>
              <a:ext uri="{FF2B5EF4-FFF2-40B4-BE49-F238E27FC236}">
                <a16:creationId xmlns:a16="http://schemas.microsoft.com/office/drawing/2014/main" id="{186BE077-23E8-45DA-B774-76EC82DDA706}"/>
              </a:ext>
            </a:extLst>
          </p:cNvPr>
          <p:cNvSpPr>
            <a:spLocks noChangeArrowheads="1"/>
          </p:cNvSpPr>
          <p:nvPr/>
        </p:nvSpPr>
        <p:spPr bwMode="auto">
          <a:xfrm>
            <a:off x="1698625" y="1524000"/>
            <a:ext cx="6932613" cy="4311650"/>
          </a:xfrm>
          <a:prstGeom prst="rect">
            <a:avLst/>
          </a:prstGeom>
          <a:solidFill>
            <a:srgbClr val="F3F6F9"/>
          </a:solidFill>
          <a:ln w="211138">
            <a:solidFill>
              <a:srgbClr val="F3F6F9"/>
            </a:solidFill>
            <a:miter lim="800000"/>
            <a:headEnd/>
            <a:tailEnd/>
          </a:ln>
        </p:spPr>
        <p:txBody>
          <a:bodyPr/>
          <a:lstStyle/>
          <a:p>
            <a:endParaRPr lang="en-US"/>
          </a:p>
        </p:txBody>
      </p:sp>
      <p:sp>
        <p:nvSpPr>
          <p:cNvPr id="888837" name="Rectangle 5">
            <a:extLst>
              <a:ext uri="{FF2B5EF4-FFF2-40B4-BE49-F238E27FC236}">
                <a16:creationId xmlns:a16="http://schemas.microsoft.com/office/drawing/2014/main" id="{A38BD807-FE5D-453B-BB6E-0594ADEC1372}"/>
              </a:ext>
            </a:extLst>
          </p:cNvPr>
          <p:cNvSpPr>
            <a:spLocks noChangeArrowheads="1"/>
          </p:cNvSpPr>
          <p:nvPr/>
        </p:nvSpPr>
        <p:spPr bwMode="auto">
          <a:xfrm>
            <a:off x="1698625" y="1524000"/>
            <a:ext cx="6932613" cy="4311650"/>
          </a:xfrm>
          <a:prstGeom prst="rect">
            <a:avLst/>
          </a:prstGeom>
          <a:solidFill>
            <a:srgbClr val="F2F4F8"/>
          </a:solidFill>
          <a:ln w="192088">
            <a:solidFill>
              <a:srgbClr val="F2F4F8"/>
            </a:solidFill>
            <a:miter lim="800000"/>
            <a:headEnd/>
            <a:tailEnd/>
          </a:ln>
        </p:spPr>
        <p:txBody>
          <a:bodyPr/>
          <a:lstStyle/>
          <a:p>
            <a:endParaRPr lang="en-US"/>
          </a:p>
        </p:txBody>
      </p:sp>
      <p:sp>
        <p:nvSpPr>
          <p:cNvPr id="888838" name="Rectangle 6">
            <a:extLst>
              <a:ext uri="{FF2B5EF4-FFF2-40B4-BE49-F238E27FC236}">
                <a16:creationId xmlns:a16="http://schemas.microsoft.com/office/drawing/2014/main" id="{FC5EF86C-6CA4-4382-B1B0-2CB410D29BB1}"/>
              </a:ext>
            </a:extLst>
          </p:cNvPr>
          <p:cNvSpPr>
            <a:spLocks noChangeArrowheads="1"/>
          </p:cNvSpPr>
          <p:nvPr/>
        </p:nvSpPr>
        <p:spPr bwMode="auto">
          <a:xfrm>
            <a:off x="1698625" y="1524000"/>
            <a:ext cx="6932613" cy="4311650"/>
          </a:xfrm>
          <a:prstGeom prst="rect">
            <a:avLst/>
          </a:prstGeom>
          <a:solidFill>
            <a:srgbClr val="F1F4F7"/>
          </a:solidFill>
          <a:ln w="173038">
            <a:solidFill>
              <a:srgbClr val="F1F4F7"/>
            </a:solidFill>
            <a:miter lim="800000"/>
            <a:headEnd/>
            <a:tailEnd/>
          </a:ln>
        </p:spPr>
        <p:txBody>
          <a:bodyPr/>
          <a:lstStyle/>
          <a:p>
            <a:endParaRPr lang="en-US"/>
          </a:p>
        </p:txBody>
      </p:sp>
      <p:sp>
        <p:nvSpPr>
          <p:cNvPr id="888839" name="Rectangle 7">
            <a:extLst>
              <a:ext uri="{FF2B5EF4-FFF2-40B4-BE49-F238E27FC236}">
                <a16:creationId xmlns:a16="http://schemas.microsoft.com/office/drawing/2014/main" id="{B5A9F357-9BE1-41E0-8EF7-14B247223E85}"/>
              </a:ext>
            </a:extLst>
          </p:cNvPr>
          <p:cNvSpPr>
            <a:spLocks noChangeArrowheads="1"/>
          </p:cNvSpPr>
          <p:nvPr/>
        </p:nvSpPr>
        <p:spPr bwMode="auto">
          <a:xfrm>
            <a:off x="1698625" y="1524000"/>
            <a:ext cx="6932613" cy="4311650"/>
          </a:xfrm>
          <a:prstGeom prst="rect">
            <a:avLst/>
          </a:prstGeom>
          <a:solidFill>
            <a:srgbClr val="F0F2F5"/>
          </a:solidFill>
          <a:ln w="153988">
            <a:solidFill>
              <a:srgbClr val="F0F2F5"/>
            </a:solidFill>
            <a:miter lim="800000"/>
            <a:headEnd/>
            <a:tailEnd/>
          </a:ln>
        </p:spPr>
        <p:txBody>
          <a:bodyPr/>
          <a:lstStyle/>
          <a:p>
            <a:endParaRPr lang="en-US"/>
          </a:p>
        </p:txBody>
      </p:sp>
      <p:sp>
        <p:nvSpPr>
          <p:cNvPr id="888840" name="Rectangle 8">
            <a:extLst>
              <a:ext uri="{FF2B5EF4-FFF2-40B4-BE49-F238E27FC236}">
                <a16:creationId xmlns:a16="http://schemas.microsoft.com/office/drawing/2014/main" id="{D3171397-B400-4FF3-8D96-6775BA0B287B}"/>
              </a:ext>
            </a:extLst>
          </p:cNvPr>
          <p:cNvSpPr>
            <a:spLocks noChangeArrowheads="1"/>
          </p:cNvSpPr>
          <p:nvPr/>
        </p:nvSpPr>
        <p:spPr bwMode="auto">
          <a:xfrm>
            <a:off x="1698625" y="1524000"/>
            <a:ext cx="6932613" cy="4311650"/>
          </a:xfrm>
          <a:prstGeom prst="rect">
            <a:avLst/>
          </a:prstGeom>
          <a:solidFill>
            <a:srgbClr val="EEF1F4"/>
          </a:solidFill>
          <a:ln w="133350">
            <a:solidFill>
              <a:srgbClr val="EEF1F4"/>
            </a:solidFill>
            <a:miter lim="800000"/>
            <a:headEnd/>
            <a:tailEnd/>
          </a:ln>
        </p:spPr>
        <p:txBody>
          <a:bodyPr/>
          <a:lstStyle/>
          <a:p>
            <a:endParaRPr lang="en-US"/>
          </a:p>
        </p:txBody>
      </p:sp>
      <p:sp>
        <p:nvSpPr>
          <p:cNvPr id="888841" name="Rectangle 9">
            <a:extLst>
              <a:ext uri="{FF2B5EF4-FFF2-40B4-BE49-F238E27FC236}">
                <a16:creationId xmlns:a16="http://schemas.microsoft.com/office/drawing/2014/main" id="{33C6F3F5-FA6F-4F3A-9F05-459CFB8D2906}"/>
              </a:ext>
            </a:extLst>
          </p:cNvPr>
          <p:cNvSpPr>
            <a:spLocks noChangeArrowheads="1"/>
          </p:cNvSpPr>
          <p:nvPr/>
        </p:nvSpPr>
        <p:spPr bwMode="auto">
          <a:xfrm>
            <a:off x="1698625" y="1524000"/>
            <a:ext cx="6932613" cy="4311650"/>
          </a:xfrm>
          <a:prstGeom prst="rect">
            <a:avLst/>
          </a:prstGeom>
          <a:solidFill>
            <a:srgbClr val="EDEFF3"/>
          </a:solidFill>
          <a:ln w="114300">
            <a:solidFill>
              <a:srgbClr val="EDEFF3"/>
            </a:solidFill>
            <a:miter lim="800000"/>
            <a:headEnd/>
            <a:tailEnd/>
          </a:ln>
        </p:spPr>
        <p:txBody>
          <a:bodyPr/>
          <a:lstStyle/>
          <a:p>
            <a:endParaRPr lang="en-US"/>
          </a:p>
        </p:txBody>
      </p:sp>
      <p:sp>
        <p:nvSpPr>
          <p:cNvPr id="888842" name="Rectangle 10">
            <a:extLst>
              <a:ext uri="{FF2B5EF4-FFF2-40B4-BE49-F238E27FC236}">
                <a16:creationId xmlns:a16="http://schemas.microsoft.com/office/drawing/2014/main" id="{84E26FB4-0926-496E-96FD-27CF458FCAE6}"/>
              </a:ext>
            </a:extLst>
          </p:cNvPr>
          <p:cNvSpPr>
            <a:spLocks noChangeArrowheads="1"/>
          </p:cNvSpPr>
          <p:nvPr/>
        </p:nvSpPr>
        <p:spPr bwMode="auto">
          <a:xfrm>
            <a:off x="1698625" y="1524000"/>
            <a:ext cx="6932613" cy="4311650"/>
          </a:xfrm>
          <a:prstGeom prst="rect">
            <a:avLst/>
          </a:prstGeom>
          <a:solidFill>
            <a:srgbClr val="EBEEF2"/>
          </a:solidFill>
          <a:ln w="95250">
            <a:solidFill>
              <a:srgbClr val="EBEEF2"/>
            </a:solidFill>
            <a:miter lim="800000"/>
            <a:headEnd/>
            <a:tailEnd/>
          </a:ln>
        </p:spPr>
        <p:txBody>
          <a:bodyPr/>
          <a:lstStyle/>
          <a:p>
            <a:endParaRPr lang="en-US"/>
          </a:p>
        </p:txBody>
      </p:sp>
      <p:sp>
        <p:nvSpPr>
          <p:cNvPr id="888843" name="Rectangle 11">
            <a:extLst>
              <a:ext uri="{FF2B5EF4-FFF2-40B4-BE49-F238E27FC236}">
                <a16:creationId xmlns:a16="http://schemas.microsoft.com/office/drawing/2014/main" id="{570612EC-E954-40F4-A068-BDE77AF74416}"/>
              </a:ext>
            </a:extLst>
          </p:cNvPr>
          <p:cNvSpPr>
            <a:spLocks noChangeArrowheads="1"/>
          </p:cNvSpPr>
          <p:nvPr/>
        </p:nvSpPr>
        <p:spPr bwMode="auto">
          <a:xfrm>
            <a:off x="1698625" y="1524000"/>
            <a:ext cx="6932613" cy="4311650"/>
          </a:xfrm>
          <a:prstGeom prst="rect">
            <a:avLst/>
          </a:prstGeom>
          <a:solidFill>
            <a:srgbClr val="EAECF1"/>
          </a:solidFill>
          <a:ln w="76200">
            <a:solidFill>
              <a:srgbClr val="EAECF1"/>
            </a:solidFill>
            <a:miter lim="800000"/>
            <a:headEnd/>
            <a:tailEnd/>
          </a:ln>
        </p:spPr>
        <p:txBody>
          <a:bodyPr/>
          <a:lstStyle/>
          <a:p>
            <a:endParaRPr lang="en-US"/>
          </a:p>
        </p:txBody>
      </p:sp>
      <p:sp>
        <p:nvSpPr>
          <p:cNvPr id="888844" name="Rectangle 12">
            <a:extLst>
              <a:ext uri="{FF2B5EF4-FFF2-40B4-BE49-F238E27FC236}">
                <a16:creationId xmlns:a16="http://schemas.microsoft.com/office/drawing/2014/main" id="{0F157C8A-8396-4114-A437-0766DEE01FDE}"/>
              </a:ext>
            </a:extLst>
          </p:cNvPr>
          <p:cNvSpPr>
            <a:spLocks noChangeArrowheads="1"/>
          </p:cNvSpPr>
          <p:nvPr/>
        </p:nvSpPr>
        <p:spPr bwMode="auto">
          <a:xfrm>
            <a:off x="1698625" y="1524000"/>
            <a:ext cx="6932613" cy="4311650"/>
          </a:xfrm>
          <a:prstGeom prst="rect">
            <a:avLst/>
          </a:prstGeom>
          <a:solidFill>
            <a:srgbClr val="E9EBF0"/>
          </a:solidFill>
          <a:ln w="57150">
            <a:solidFill>
              <a:srgbClr val="E9EBF0"/>
            </a:solidFill>
            <a:miter lim="800000"/>
            <a:headEnd/>
            <a:tailEnd/>
          </a:ln>
        </p:spPr>
        <p:txBody>
          <a:bodyPr/>
          <a:lstStyle/>
          <a:p>
            <a:endParaRPr lang="en-US"/>
          </a:p>
        </p:txBody>
      </p:sp>
      <p:sp>
        <p:nvSpPr>
          <p:cNvPr id="888845" name="Rectangle 13">
            <a:extLst>
              <a:ext uri="{FF2B5EF4-FFF2-40B4-BE49-F238E27FC236}">
                <a16:creationId xmlns:a16="http://schemas.microsoft.com/office/drawing/2014/main" id="{89A166C3-72B6-41DB-9709-3196B5AFBE72}"/>
              </a:ext>
            </a:extLst>
          </p:cNvPr>
          <p:cNvSpPr>
            <a:spLocks noChangeArrowheads="1"/>
          </p:cNvSpPr>
          <p:nvPr/>
        </p:nvSpPr>
        <p:spPr bwMode="auto">
          <a:xfrm>
            <a:off x="1698625" y="1524000"/>
            <a:ext cx="6932613" cy="4311650"/>
          </a:xfrm>
          <a:prstGeom prst="rect">
            <a:avLst/>
          </a:prstGeom>
          <a:solidFill>
            <a:srgbClr val="E7EAEF"/>
          </a:solidFill>
          <a:ln w="38100">
            <a:solidFill>
              <a:srgbClr val="E7EAEF"/>
            </a:solidFill>
            <a:miter lim="800000"/>
            <a:headEnd/>
            <a:tailEnd/>
          </a:ln>
        </p:spPr>
        <p:txBody>
          <a:bodyPr/>
          <a:lstStyle/>
          <a:p>
            <a:endParaRPr lang="en-US"/>
          </a:p>
        </p:txBody>
      </p:sp>
      <p:sp>
        <p:nvSpPr>
          <p:cNvPr id="888846" name="Rectangle 14">
            <a:extLst>
              <a:ext uri="{FF2B5EF4-FFF2-40B4-BE49-F238E27FC236}">
                <a16:creationId xmlns:a16="http://schemas.microsoft.com/office/drawing/2014/main" id="{8ABFE3EE-DD29-4B01-9792-3D0CBF9E3DFC}"/>
              </a:ext>
            </a:extLst>
          </p:cNvPr>
          <p:cNvSpPr>
            <a:spLocks noChangeArrowheads="1"/>
          </p:cNvSpPr>
          <p:nvPr/>
        </p:nvSpPr>
        <p:spPr bwMode="auto">
          <a:xfrm>
            <a:off x="1698625" y="1524000"/>
            <a:ext cx="6932613" cy="4311650"/>
          </a:xfrm>
          <a:prstGeom prst="rect">
            <a:avLst/>
          </a:prstGeom>
          <a:solidFill>
            <a:srgbClr val="E6E9EF"/>
          </a:solidFill>
          <a:ln w="19050">
            <a:solidFill>
              <a:srgbClr val="E6E9EF"/>
            </a:solidFill>
            <a:miter lim="800000"/>
            <a:headEnd/>
            <a:tailEnd/>
          </a:ln>
        </p:spPr>
        <p:txBody>
          <a:bodyPr/>
          <a:lstStyle/>
          <a:p>
            <a:endParaRPr lang="en-US"/>
          </a:p>
        </p:txBody>
      </p:sp>
      <p:sp>
        <p:nvSpPr>
          <p:cNvPr id="888847" name="Rectangle 15">
            <a:extLst>
              <a:ext uri="{FF2B5EF4-FFF2-40B4-BE49-F238E27FC236}">
                <a16:creationId xmlns:a16="http://schemas.microsoft.com/office/drawing/2014/main" id="{F9117D83-E5D8-4F1E-B508-37CF88DB0CAB}"/>
              </a:ext>
            </a:extLst>
          </p:cNvPr>
          <p:cNvSpPr>
            <a:spLocks noChangeArrowheads="1"/>
          </p:cNvSpPr>
          <p:nvPr/>
        </p:nvSpPr>
        <p:spPr bwMode="auto">
          <a:xfrm>
            <a:off x="1489075" y="1414894"/>
            <a:ext cx="7085013" cy="4446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8848" name="Freeform 16">
            <a:extLst>
              <a:ext uri="{FF2B5EF4-FFF2-40B4-BE49-F238E27FC236}">
                <a16:creationId xmlns:a16="http://schemas.microsoft.com/office/drawing/2014/main" id="{1D061C2D-1DC2-4055-896C-835D6A5B875D}"/>
              </a:ext>
            </a:extLst>
          </p:cNvPr>
          <p:cNvSpPr>
            <a:spLocks/>
          </p:cNvSpPr>
          <p:nvPr/>
        </p:nvSpPr>
        <p:spPr bwMode="auto">
          <a:xfrm>
            <a:off x="1489075" y="1331913"/>
            <a:ext cx="7085013" cy="4446587"/>
          </a:xfrm>
          <a:custGeom>
            <a:avLst/>
            <a:gdLst>
              <a:gd name="T0" fmla="*/ 0 w 4463"/>
              <a:gd name="T1" fmla="*/ 0 h 2801"/>
              <a:gd name="T2" fmla="*/ 0 w 4463"/>
              <a:gd name="T3" fmla="*/ 2801 h 2801"/>
              <a:gd name="T4" fmla="*/ 4463 w 4463"/>
              <a:gd name="T5" fmla="*/ 2801 h 2801"/>
            </a:gdLst>
            <a:ahLst/>
            <a:cxnLst>
              <a:cxn ang="0">
                <a:pos x="T0" y="T1"/>
              </a:cxn>
              <a:cxn ang="0">
                <a:pos x="T2" y="T3"/>
              </a:cxn>
              <a:cxn ang="0">
                <a:pos x="T4" y="T5"/>
              </a:cxn>
            </a:cxnLst>
            <a:rect l="0" t="0" r="r" b="b"/>
            <a:pathLst>
              <a:path w="4463" h="2801">
                <a:moveTo>
                  <a:pt x="0" y="0"/>
                </a:moveTo>
                <a:lnTo>
                  <a:pt x="0" y="2801"/>
                </a:lnTo>
                <a:lnTo>
                  <a:pt x="4463" y="280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88849" name="Group 17">
            <a:extLst>
              <a:ext uri="{FF2B5EF4-FFF2-40B4-BE49-F238E27FC236}">
                <a16:creationId xmlns:a16="http://schemas.microsoft.com/office/drawing/2014/main" id="{A494ED71-7462-4AAA-A040-8057781A6729}"/>
              </a:ext>
            </a:extLst>
          </p:cNvPr>
          <p:cNvGrpSpPr>
            <a:grpSpLocks/>
          </p:cNvGrpSpPr>
          <p:nvPr/>
        </p:nvGrpSpPr>
        <p:grpSpPr bwMode="auto">
          <a:xfrm>
            <a:off x="3554413" y="5861050"/>
            <a:ext cx="1139825" cy="530225"/>
            <a:chOff x="2239" y="3692"/>
            <a:chExt cx="718" cy="334"/>
          </a:xfrm>
        </p:grpSpPr>
        <p:sp>
          <p:nvSpPr>
            <p:cNvPr id="888850" name="Rectangle 18">
              <a:extLst>
                <a:ext uri="{FF2B5EF4-FFF2-40B4-BE49-F238E27FC236}">
                  <a16:creationId xmlns:a16="http://schemas.microsoft.com/office/drawing/2014/main" id="{F3FF80D5-3BD6-43B3-AD7E-03FB9CF1B47D}"/>
                </a:ext>
              </a:extLst>
            </p:cNvPr>
            <p:cNvSpPr>
              <a:spLocks noChangeArrowheads="1"/>
            </p:cNvSpPr>
            <p:nvPr/>
          </p:nvSpPr>
          <p:spPr bwMode="auto">
            <a:xfrm>
              <a:off x="2239" y="3692"/>
              <a:ext cx="7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Natural rate</a:t>
              </a:r>
              <a:endParaRPr lang="en-US" altLang="en-US" sz="2400">
                <a:latin typeface="Times New Roman" panose="02020603050405020304" pitchFamily="18" charset="0"/>
              </a:endParaRPr>
            </a:p>
          </p:txBody>
        </p:sp>
        <p:sp>
          <p:nvSpPr>
            <p:cNvPr id="888851" name="Rectangle 19">
              <a:extLst>
                <a:ext uri="{FF2B5EF4-FFF2-40B4-BE49-F238E27FC236}">
                  <a16:creationId xmlns:a16="http://schemas.microsoft.com/office/drawing/2014/main" id="{CCA88E8F-AF55-4330-8739-40197CBA7A97}"/>
                </a:ext>
              </a:extLst>
            </p:cNvPr>
            <p:cNvSpPr>
              <a:spLocks noChangeArrowheads="1"/>
            </p:cNvSpPr>
            <p:nvPr/>
          </p:nvSpPr>
          <p:spPr bwMode="auto">
            <a:xfrm>
              <a:off x="2327" y="3853"/>
              <a:ext cx="5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of output</a:t>
              </a:r>
              <a:endParaRPr lang="en-US" altLang="en-US" sz="2400">
                <a:latin typeface="Times New Roman" panose="02020603050405020304" pitchFamily="18" charset="0"/>
              </a:endParaRPr>
            </a:p>
          </p:txBody>
        </p:sp>
      </p:grpSp>
      <p:sp>
        <p:nvSpPr>
          <p:cNvPr id="888852" name="Rectangle 20">
            <a:extLst>
              <a:ext uri="{FF2B5EF4-FFF2-40B4-BE49-F238E27FC236}">
                <a16:creationId xmlns:a16="http://schemas.microsoft.com/office/drawing/2014/main" id="{1B62E3F5-CA24-4F72-80B5-24202CE2C925}"/>
              </a:ext>
            </a:extLst>
          </p:cNvPr>
          <p:cNvSpPr>
            <a:spLocks noChangeArrowheads="1"/>
          </p:cNvSpPr>
          <p:nvPr/>
        </p:nvSpPr>
        <p:spPr bwMode="auto">
          <a:xfrm>
            <a:off x="7497763" y="5854700"/>
            <a:ext cx="11652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rPr>
              <a:t>Quantity of</a:t>
            </a:r>
            <a:endParaRPr lang="en-US" altLang="en-US" sz="2400">
              <a:latin typeface="Times New Roman" panose="02020603050405020304" pitchFamily="18" charset="0"/>
            </a:endParaRPr>
          </a:p>
        </p:txBody>
      </p:sp>
      <p:sp>
        <p:nvSpPr>
          <p:cNvPr id="888853" name="Rectangle 21">
            <a:extLst>
              <a:ext uri="{FF2B5EF4-FFF2-40B4-BE49-F238E27FC236}">
                <a16:creationId xmlns:a16="http://schemas.microsoft.com/office/drawing/2014/main" id="{D1D32810-B16A-4EBB-8BB8-96BBFE6A91F6}"/>
              </a:ext>
            </a:extLst>
          </p:cNvPr>
          <p:cNvSpPr>
            <a:spLocks noChangeArrowheads="1"/>
          </p:cNvSpPr>
          <p:nvPr/>
        </p:nvSpPr>
        <p:spPr bwMode="auto">
          <a:xfrm>
            <a:off x="7905750" y="6110288"/>
            <a:ext cx="7508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rPr>
              <a:t>Output</a:t>
            </a:r>
            <a:endParaRPr lang="en-US" altLang="en-US" sz="2400">
              <a:latin typeface="Times New Roman" panose="02020603050405020304" pitchFamily="18" charset="0"/>
            </a:endParaRPr>
          </a:p>
        </p:txBody>
      </p:sp>
      <p:sp>
        <p:nvSpPr>
          <p:cNvPr id="888854" name="Rectangle 22">
            <a:extLst>
              <a:ext uri="{FF2B5EF4-FFF2-40B4-BE49-F238E27FC236}">
                <a16:creationId xmlns:a16="http://schemas.microsoft.com/office/drawing/2014/main" id="{E7A03C95-304F-4094-8607-24FD1F3DD063}"/>
              </a:ext>
            </a:extLst>
          </p:cNvPr>
          <p:cNvSpPr>
            <a:spLocks noChangeArrowheads="1"/>
          </p:cNvSpPr>
          <p:nvPr/>
        </p:nvSpPr>
        <p:spPr bwMode="auto">
          <a:xfrm>
            <a:off x="892175" y="1328738"/>
            <a:ext cx="5984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rPr>
              <a:t>Price</a:t>
            </a:r>
            <a:endParaRPr lang="en-US" altLang="en-US" sz="2400">
              <a:latin typeface="Times New Roman" panose="02020603050405020304" pitchFamily="18" charset="0"/>
            </a:endParaRPr>
          </a:p>
        </p:txBody>
      </p:sp>
      <p:sp>
        <p:nvSpPr>
          <p:cNvPr id="888855" name="Rectangle 23">
            <a:extLst>
              <a:ext uri="{FF2B5EF4-FFF2-40B4-BE49-F238E27FC236}">
                <a16:creationId xmlns:a16="http://schemas.microsoft.com/office/drawing/2014/main" id="{A29D01F4-D171-4CAD-93B9-94F9449AA586}"/>
              </a:ext>
            </a:extLst>
          </p:cNvPr>
          <p:cNvSpPr>
            <a:spLocks noChangeArrowheads="1"/>
          </p:cNvSpPr>
          <p:nvPr/>
        </p:nvSpPr>
        <p:spPr bwMode="auto">
          <a:xfrm>
            <a:off x="866775" y="1584325"/>
            <a:ext cx="62388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rPr>
              <a:t>Level</a:t>
            </a:r>
            <a:endParaRPr lang="en-US" altLang="en-US" sz="2400">
              <a:latin typeface="Times New Roman" panose="02020603050405020304" pitchFamily="18" charset="0"/>
            </a:endParaRPr>
          </a:p>
        </p:txBody>
      </p:sp>
      <p:sp>
        <p:nvSpPr>
          <p:cNvPr id="888856" name="Rectangle 24">
            <a:extLst>
              <a:ext uri="{FF2B5EF4-FFF2-40B4-BE49-F238E27FC236}">
                <a16:creationId xmlns:a16="http://schemas.microsoft.com/office/drawing/2014/main" id="{318325F0-84CC-4D9F-9785-DB515F153CEB}"/>
              </a:ext>
            </a:extLst>
          </p:cNvPr>
          <p:cNvSpPr>
            <a:spLocks noChangeArrowheads="1"/>
          </p:cNvSpPr>
          <p:nvPr/>
        </p:nvSpPr>
        <p:spPr bwMode="auto">
          <a:xfrm>
            <a:off x="1427163" y="5861050"/>
            <a:ext cx="203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0</a:t>
            </a:r>
            <a:endParaRPr lang="en-US" altLang="en-US" sz="2400">
              <a:latin typeface="Times New Roman" panose="02020603050405020304" pitchFamily="18" charset="0"/>
            </a:endParaRPr>
          </a:p>
        </p:txBody>
      </p:sp>
      <p:grpSp>
        <p:nvGrpSpPr>
          <p:cNvPr id="888857" name="Group 25">
            <a:extLst>
              <a:ext uri="{FF2B5EF4-FFF2-40B4-BE49-F238E27FC236}">
                <a16:creationId xmlns:a16="http://schemas.microsoft.com/office/drawing/2014/main" id="{143399F4-D8FC-4BE0-93AD-2E7E94731DF4}"/>
              </a:ext>
            </a:extLst>
          </p:cNvPr>
          <p:cNvGrpSpPr>
            <a:grpSpLocks/>
          </p:cNvGrpSpPr>
          <p:nvPr/>
        </p:nvGrpSpPr>
        <p:grpSpPr bwMode="auto">
          <a:xfrm>
            <a:off x="2273300" y="2362200"/>
            <a:ext cx="4556125" cy="2668588"/>
            <a:chOff x="1432" y="1488"/>
            <a:chExt cx="2870" cy="1681"/>
          </a:xfrm>
        </p:grpSpPr>
        <p:sp>
          <p:nvSpPr>
            <p:cNvPr id="888858" name="Line 26">
              <a:extLst>
                <a:ext uri="{FF2B5EF4-FFF2-40B4-BE49-F238E27FC236}">
                  <a16:creationId xmlns:a16="http://schemas.microsoft.com/office/drawing/2014/main" id="{B445B5B9-FFAF-4C30-AEC2-90634EA95587}"/>
                </a:ext>
              </a:extLst>
            </p:cNvPr>
            <p:cNvSpPr>
              <a:spLocks noChangeShapeType="1"/>
            </p:cNvSpPr>
            <p:nvPr/>
          </p:nvSpPr>
          <p:spPr bwMode="auto">
            <a:xfrm flipV="1">
              <a:off x="1432" y="1563"/>
              <a:ext cx="2244" cy="1606"/>
            </a:xfrm>
            <a:prstGeom prst="line">
              <a:avLst/>
            </a:prstGeom>
            <a:noFill/>
            <a:ln w="57150">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8859" name="Rectangle 27">
              <a:extLst>
                <a:ext uri="{FF2B5EF4-FFF2-40B4-BE49-F238E27FC236}">
                  <a16:creationId xmlns:a16="http://schemas.microsoft.com/office/drawing/2014/main" id="{5DBB56D5-3909-4F48-AEEF-FA03F21DBBA4}"/>
                </a:ext>
              </a:extLst>
            </p:cNvPr>
            <p:cNvSpPr>
              <a:spLocks noChangeArrowheads="1"/>
            </p:cNvSpPr>
            <p:nvPr/>
          </p:nvSpPr>
          <p:spPr bwMode="auto">
            <a:xfrm>
              <a:off x="3708" y="1488"/>
              <a:ext cx="5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Short-run</a:t>
              </a:r>
              <a:endParaRPr lang="en-US" altLang="en-US" sz="2400">
                <a:latin typeface="Times New Roman" panose="02020603050405020304" pitchFamily="18" charset="0"/>
              </a:endParaRPr>
            </a:p>
          </p:txBody>
        </p:sp>
        <p:sp>
          <p:nvSpPr>
            <p:cNvPr id="888860" name="Rectangle 28">
              <a:extLst>
                <a:ext uri="{FF2B5EF4-FFF2-40B4-BE49-F238E27FC236}">
                  <a16:creationId xmlns:a16="http://schemas.microsoft.com/office/drawing/2014/main" id="{454FE592-A891-423E-BDD8-7C0B26A2DC9F}"/>
                </a:ext>
              </a:extLst>
            </p:cNvPr>
            <p:cNvSpPr>
              <a:spLocks noChangeArrowheads="1"/>
            </p:cNvSpPr>
            <p:nvPr/>
          </p:nvSpPr>
          <p:spPr bwMode="auto">
            <a:xfrm>
              <a:off x="3688" y="1649"/>
              <a:ext cx="6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dirty="0">
                  <a:solidFill>
                    <a:srgbClr val="000000"/>
                  </a:solidFill>
                </a:rPr>
                <a:t>aggregate</a:t>
              </a:r>
              <a:endParaRPr lang="en-US" altLang="en-US" sz="2400" dirty="0">
                <a:latin typeface="Times New Roman" panose="02020603050405020304" pitchFamily="18" charset="0"/>
              </a:endParaRPr>
            </a:p>
          </p:txBody>
        </p:sp>
        <p:sp>
          <p:nvSpPr>
            <p:cNvPr id="888861" name="Rectangle 29">
              <a:extLst>
                <a:ext uri="{FF2B5EF4-FFF2-40B4-BE49-F238E27FC236}">
                  <a16:creationId xmlns:a16="http://schemas.microsoft.com/office/drawing/2014/main" id="{84A22C74-3EFC-4FB1-A772-DCEB7A14E3B5}"/>
                </a:ext>
              </a:extLst>
            </p:cNvPr>
            <p:cNvSpPr>
              <a:spLocks noChangeArrowheads="1"/>
            </p:cNvSpPr>
            <p:nvPr/>
          </p:nvSpPr>
          <p:spPr bwMode="auto">
            <a:xfrm>
              <a:off x="3792" y="1809"/>
              <a:ext cx="4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supply</a:t>
              </a:r>
              <a:endParaRPr lang="en-US" altLang="en-US" sz="2400">
                <a:latin typeface="Times New Roman" panose="02020603050405020304" pitchFamily="18" charset="0"/>
              </a:endParaRPr>
            </a:p>
          </p:txBody>
        </p:sp>
      </p:grpSp>
      <p:grpSp>
        <p:nvGrpSpPr>
          <p:cNvPr id="888862" name="Group 30">
            <a:extLst>
              <a:ext uri="{FF2B5EF4-FFF2-40B4-BE49-F238E27FC236}">
                <a16:creationId xmlns:a16="http://schemas.microsoft.com/office/drawing/2014/main" id="{8FD43149-004E-40D3-B4DE-D545F7DE7969}"/>
              </a:ext>
            </a:extLst>
          </p:cNvPr>
          <p:cNvGrpSpPr>
            <a:grpSpLocks/>
          </p:cNvGrpSpPr>
          <p:nvPr/>
        </p:nvGrpSpPr>
        <p:grpSpPr bwMode="auto">
          <a:xfrm>
            <a:off x="3127375" y="1966913"/>
            <a:ext cx="974725" cy="3811587"/>
            <a:chOff x="1970" y="1239"/>
            <a:chExt cx="614" cy="2401"/>
          </a:xfrm>
        </p:grpSpPr>
        <p:sp>
          <p:nvSpPr>
            <p:cNvPr id="888863" name="Line 31">
              <a:extLst>
                <a:ext uri="{FF2B5EF4-FFF2-40B4-BE49-F238E27FC236}">
                  <a16:creationId xmlns:a16="http://schemas.microsoft.com/office/drawing/2014/main" id="{76D1A4BD-06BA-4E61-8B42-88D8BA5E43D2}"/>
                </a:ext>
              </a:extLst>
            </p:cNvPr>
            <p:cNvSpPr>
              <a:spLocks noChangeShapeType="1"/>
            </p:cNvSpPr>
            <p:nvPr/>
          </p:nvSpPr>
          <p:spPr bwMode="auto">
            <a:xfrm>
              <a:off x="2566" y="1249"/>
              <a:ext cx="1" cy="2391"/>
            </a:xfrm>
            <a:prstGeom prst="line">
              <a:avLst/>
            </a:prstGeom>
            <a:noFill/>
            <a:ln w="57150">
              <a:solidFill>
                <a:srgbClr val="00A4B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8864" name="Rectangle 32">
              <a:extLst>
                <a:ext uri="{FF2B5EF4-FFF2-40B4-BE49-F238E27FC236}">
                  <a16:creationId xmlns:a16="http://schemas.microsoft.com/office/drawing/2014/main" id="{E495AB32-465E-45FA-AAA4-65463833D5E0}"/>
                </a:ext>
              </a:extLst>
            </p:cNvPr>
            <p:cNvSpPr>
              <a:spLocks noChangeArrowheads="1"/>
            </p:cNvSpPr>
            <p:nvPr/>
          </p:nvSpPr>
          <p:spPr bwMode="auto">
            <a:xfrm>
              <a:off x="2002" y="1239"/>
              <a:ext cx="5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Long-run</a:t>
              </a:r>
              <a:endParaRPr lang="en-US" altLang="en-US" sz="2400">
                <a:latin typeface="Times New Roman" panose="02020603050405020304" pitchFamily="18" charset="0"/>
              </a:endParaRPr>
            </a:p>
          </p:txBody>
        </p:sp>
        <p:sp>
          <p:nvSpPr>
            <p:cNvPr id="888865" name="Rectangle 33">
              <a:extLst>
                <a:ext uri="{FF2B5EF4-FFF2-40B4-BE49-F238E27FC236}">
                  <a16:creationId xmlns:a16="http://schemas.microsoft.com/office/drawing/2014/main" id="{AFEADCA9-B5D4-46C1-96E6-54ADD02080EF}"/>
                </a:ext>
              </a:extLst>
            </p:cNvPr>
            <p:cNvSpPr>
              <a:spLocks noChangeArrowheads="1"/>
            </p:cNvSpPr>
            <p:nvPr/>
          </p:nvSpPr>
          <p:spPr bwMode="auto">
            <a:xfrm>
              <a:off x="1970" y="1400"/>
              <a:ext cx="6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aggregate</a:t>
              </a:r>
              <a:endParaRPr lang="en-US" altLang="en-US" sz="2400">
                <a:latin typeface="Times New Roman" panose="02020603050405020304" pitchFamily="18" charset="0"/>
              </a:endParaRPr>
            </a:p>
          </p:txBody>
        </p:sp>
        <p:sp>
          <p:nvSpPr>
            <p:cNvPr id="888866" name="Rectangle 34">
              <a:extLst>
                <a:ext uri="{FF2B5EF4-FFF2-40B4-BE49-F238E27FC236}">
                  <a16:creationId xmlns:a16="http://schemas.microsoft.com/office/drawing/2014/main" id="{834F0A1D-B998-4B08-9661-10E1CCB963BB}"/>
                </a:ext>
              </a:extLst>
            </p:cNvPr>
            <p:cNvSpPr>
              <a:spLocks noChangeArrowheads="1"/>
            </p:cNvSpPr>
            <p:nvPr/>
          </p:nvSpPr>
          <p:spPr bwMode="auto">
            <a:xfrm>
              <a:off x="2075" y="1560"/>
              <a:ext cx="4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supply</a:t>
              </a:r>
              <a:endParaRPr lang="en-US" altLang="en-US" sz="2400">
                <a:latin typeface="Times New Roman" panose="02020603050405020304" pitchFamily="18" charset="0"/>
              </a:endParaRPr>
            </a:p>
          </p:txBody>
        </p:sp>
      </p:grpSp>
      <p:grpSp>
        <p:nvGrpSpPr>
          <p:cNvPr id="888867" name="Group 35">
            <a:extLst>
              <a:ext uri="{FF2B5EF4-FFF2-40B4-BE49-F238E27FC236}">
                <a16:creationId xmlns:a16="http://schemas.microsoft.com/office/drawing/2014/main" id="{8914F6C2-6343-4A0D-88D3-F6C68A2BE755}"/>
              </a:ext>
            </a:extLst>
          </p:cNvPr>
          <p:cNvGrpSpPr>
            <a:grpSpLocks/>
          </p:cNvGrpSpPr>
          <p:nvPr/>
        </p:nvGrpSpPr>
        <p:grpSpPr bwMode="auto">
          <a:xfrm>
            <a:off x="2579688" y="2673350"/>
            <a:ext cx="4746625" cy="3060700"/>
            <a:chOff x="1625" y="1684"/>
            <a:chExt cx="2990" cy="1928"/>
          </a:xfrm>
        </p:grpSpPr>
        <p:sp>
          <p:nvSpPr>
            <p:cNvPr id="888868" name="Line 36">
              <a:extLst>
                <a:ext uri="{FF2B5EF4-FFF2-40B4-BE49-F238E27FC236}">
                  <a16:creationId xmlns:a16="http://schemas.microsoft.com/office/drawing/2014/main" id="{37855951-6330-428D-91BE-869BB66D2524}"/>
                </a:ext>
              </a:extLst>
            </p:cNvPr>
            <p:cNvSpPr>
              <a:spLocks noChangeShapeType="1"/>
            </p:cNvSpPr>
            <p:nvPr/>
          </p:nvSpPr>
          <p:spPr bwMode="auto">
            <a:xfrm flipH="1" flipV="1">
              <a:off x="1625" y="1684"/>
              <a:ext cx="2304" cy="1666"/>
            </a:xfrm>
            <a:prstGeom prst="line">
              <a:avLst/>
            </a:prstGeom>
            <a:noFill/>
            <a:ln w="57150">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8869" name="Rectangle 37">
              <a:extLst>
                <a:ext uri="{FF2B5EF4-FFF2-40B4-BE49-F238E27FC236}">
                  <a16:creationId xmlns:a16="http://schemas.microsoft.com/office/drawing/2014/main" id="{0505229C-DFEE-4387-964D-5D1996D3F935}"/>
                </a:ext>
              </a:extLst>
            </p:cNvPr>
            <p:cNvSpPr>
              <a:spLocks noChangeArrowheads="1"/>
            </p:cNvSpPr>
            <p:nvPr/>
          </p:nvSpPr>
          <p:spPr bwMode="auto">
            <a:xfrm>
              <a:off x="3985" y="3279"/>
              <a:ext cx="6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Aggregate</a:t>
              </a:r>
              <a:endParaRPr lang="en-US" altLang="en-US" sz="2400">
                <a:latin typeface="Times New Roman" panose="02020603050405020304" pitchFamily="18" charset="0"/>
              </a:endParaRPr>
            </a:p>
          </p:txBody>
        </p:sp>
        <p:sp>
          <p:nvSpPr>
            <p:cNvPr id="888870" name="Rectangle 38">
              <a:extLst>
                <a:ext uri="{FF2B5EF4-FFF2-40B4-BE49-F238E27FC236}">
                  <a16:creationId xmlns:a16="http://schemas.microsoft.com/office/drawing/2014/main" id="{140C4D7D-A715-4AE4-85D4-116F0690241B}"/>
                </a:ext>
              </a:extLst>
            </p:cNvPr>
            <p:cNvSpPr>
              <a:spLocks noChangeArrowheads="1"/>
            </p:cNvSpPr>
            <p:nvPr/>
          </p:nvSpPr>
          <p:spPr bwMode="auto">
            <a:xfrm>
              <a:off x="4049" y="3439"/>
              <a:ext cx="5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demand</a:t>
              </a:r>
              <a:endParaRPr lang="en-US" altLang="en-US" sz="2400">
                <a:latin typeface="Times New Roman" panose="02020603050405020304" pitchFamily="18" charset="0"/>
              </a:endParaRPr>
            </a:p>
          </p:txBody>
        </p:sp>
      </p:grpSp>
      <p:grpSp>
        <p:nvGrpSpPr>
          <p:cNvPr id="888871" name="Group 39">
            <a:extLst>
              <a:ext uri="{FF2B5EF4-FFF2-40B4-BE49-F238E27FC236}">
                <a16:creationId xmlns:a16="http://schemas.microsoft.com/office/drawing/2014/main" id="{27AC9F6A-0540-40A8-B468-D0F993E3C9DA}"/>
              </a:ext>
            </a:extLst>
          </p:cNvPr>
          <p:cNvGrpSpPr>
            <a:grpSpLocks/>
          </p:cNvGrpSpPr>
          <p:nvPr/>
        </p:nvGrpSpPr>
        <p:grpSpPr bwMode="auto">
          <a:xfrm>
            <a:off x="382588" y="3643313"/>
            <a:ext cx="4070350" cy="549275"/>
            <a:chOff x="241" y="2295"/>
            <a:chExt cx="2564" cy="346"/>
          </a:xfrm>
        </p:grpSpPr>
        <p:sp>
          <p:nvSpPr>
            <p:cNvPr id="888872" name="Rectangle 40">
              <a:extLst>
                <a:ext uri="{FF2B5EF4-FFF2-40B4-BE49-F238E27FC236}">
                  <a16:creationId xmlns:a16="http://schemas.microsoft.com/office/drawing/2014/main" id="{4551D5BC-506D-4EA9-86A7-003301588AC2}"/>
                </a:ext>
              </a:extLst>
            </p:cNvPr>
            <p:cNvSpPr>
              <a:spLocks noChangeArrowheads="1"/>
            </p:cNvSpPr>
            <p:nvPr/>
          </p:nvSpPr>
          <p:spPr bwMode="auto">
            <a:xfrm>
              <a:off x="2665" y="2295"/>
              <a:ext cx="1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A</a:t>
              </a:r>
              <a:endParaRPr lang="en-US" altLang="en-US" sz="2400">
                <a:latin typeface="Times New Roman" panose="02020603050405020304" pitchFamily="18" charset="0"/>
              </a:endParaRPr>
            </a:p>
          </p:txBody>
        </p:sp>
        <p:grpSp>
          <p:nvGrpSpPr>
            <p:cNvPr id="888873" name="Group 41">
              <a:extLst>
                <a:ext uri="{FF2B5EF4-FFF2-40B4-BE49-F238E27FC236}">
                  <a16:creationId xmlns:a16="http://schemas.microsoft.com/office/drawing/2014/main" id="{D510C2C2-7305-40FB-B1AA-3FEF4BA9BFD2}"/>
                </a:ext>
              </a:extLst>
            </p:cNvPr>
            <p:cNvGrpSpPr>
              <a:grpSpLocks/>
            </p:cNvGrpSpPr>
            <p:nvPr/>
          </p:nvGrpSpPr>
          <p:grpSpPr bwMode="auto">
            <a:xfrm>
              <a:off x="241" y="2307"/>
              <a:ext cx="2373" cy="334"/>
              <a:chOff x="241" y="2307"/>
              <a:chExt cx="2373" cy="334"/>
            </a:xfrm>
          </p:grpSpPr>
          <p:sp>
            <p:nvSpPr>
              <p:cNvPr id="888874" name="Line 42">
                <a:extLst>
                  <a:ext uri="{FF2B5EF4-FFF2-40B4-BE49-F238E27FC236}">
                    <a16:creationId xmlns:a16="http://schemas.microsoft.com/office/drawing/2014/main" id="{24834DFC-7430-493A-8F10-3AE9924DEFB5}"/>
                  </a:ext>
                </a:extLst>
              </p:cNvPr>
              <p:cNvSpPr>
                <a:spLocks noChangeShapeType="1"/>
              </p:cNvSpPr>
              <p:nvPr/>
            </p:nvSpPr>
            <p:spPr bwMode="auto">
              <a:xfrm>
                <a:off x="938" y="2360"/>
                <a:ext cx="1628" cy="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88875" name="Oval 43">
                <a:extLst>
                  <a:ext uri="{FF2B5EF4-FFF2-40B4-BE49-F238E27FC236}">
                    <a16:creationId xmlns:a16="http://schemas.microsoft.com/office/drawing/2014/main" id="{01D1BC42-C870-468B-9BEF-A69387AA6BC5}"/>
                  </a:ext>
                </a:extLst>
              </p:cNvPr>
              <p:cNvSpPr>
                <a:spLocks noChangeArrowheads="1"/>
              </p:cNvSpPr>
              <p:nvPr/>
            </p:nvSpPr>
            <p:spPr bwMode="auto">
              <a:xfrm>
                <a:off x="2530" y="2324"/>
                <a:ext cx="84" cy="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8876" name="Rectangle 44">
                <a:extLst>
                  <a:ext uri="{FF2B5EF4-FFF2-40B4-BE49-F238E27FC236}">
                    <a16:creationId xmlns:a16="http://schemas.microsoft.com/office/drawing/2014/main" id="{E366E85D-D306-41A9-9916-E0CA4A02ED2D}"/>
                  </a:ext>
                </a:extLst>
              </p:cNvPr>
              <p:cNvSpPr>
                <a:spLocks noChangeArrowheads="1"/>
              </p:cNvSpPr>
              <p:nvPr/>
            </p:nvSpPr>
            <p:spPr bwMode="auto">
              <a:xfrm>
                <a:off x="241" y="2307"/>
                <a:ext cx="6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Equilibrium</a:t>
                </a:r>
                <a:endParaRPr lang="en-US" altLang="en-US" sz="2400">
                  <a:latin typeface="Times New Roman" panose="02020603050405020304" pitchFamily="18" charset="0"/>
                </a:endParaRPr>
              </a:p>
            </p:txBody>
          </p:sp>
          <p:sp>
            <p:nvSpPr>
              <p:cNvPr id="888877" name="Rectangle 45">
                <a:extLst>
                  <a:ext uri="{FF2B5EF4-FFF2-40B4-BE49-F238E27FC236}">
                    <a16:creationId xmlns:a16="http://schemas.microsoft.com/office/drawing/2014/main" id="{28D1BD82-7A86-40F8-8570-286F9C58A860}"/>
                  </a:ext>
                </a:extLst>
              </p:cNvPr>
              <p:cNvSpPr>
                <a:spLocks noChangeArrowheads="1"/>
              </p:cNvSpPr>
              <p:nvPr/>
            </p:nvSpPr>
            <p:spPr bwMode="auto">
              <a:xfrm>
                <a:off x="598" y="2468"/>
                <a:ext cx="3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a:solidFill>
                      <a:srgbClr val="000000"/>
                    </a:solidFill>
                  </a:rPr>
                  <a:t>price</a:t>
                </a:r>
                <a:endParaRPr lang="en-US" altLang="en-US" sz="2400">
                  <a:latin typeface="Times New Roman" panose="02020603050405020304" pitchFamily="18" charset="0"/>
                </a:endParaRPr>
              </a:p>
            </p:txBody>
          </p:sp>
        </p:gr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593" name="Rectangle 121">
            <a:extLst>
              <a:ext uri="{FF2B5EF4-FFF2-40B4-BE49-F238E27FC236}">
                <a16:creationId xmlns:a16="http://schemas.microsoft.com/office/drawing/2014/main" id="{4FCEA11B-010F-4FB2-A699-1DA9F0BB6CEC}"/>
              </a:ext>
            </a:extLst>
          </p:cNvPr>
          <p:cNvSpPr>
            <a:spLocks noGrp="1" noChangeArrowheads="1"/>
          </p:cNvSpPr>
          <p:nvPr>
            <p:ph type="title"/>
          </p:nvPr>
        </p:nvSpPr>
        <p:spPr>
          <a:xfrm>
            <a:off x="457200" y="82868"/>
            <a:ext cx="8229600" cy="1143000"/>
          </a:xfrm>
        </p:spPr>
        <p:txBody>
          <a:bodyPr>
            <a:normAutofit/>
          </a:bodyPr>
          <a:lstStyle/>
          <a:p>
            <a:r>
              <a:rPr lang="en-US" altLang="en-US" sz="3200" b="1" dirty="0">
                <a:solidFill>
                  <a:prstClr val="black"/>
                </a:solidFill>
                <a:latin typeface="Times New Roman" panose="02020603050405020304" pitchFamily="18" charset="0"/>
                <a:cs typeface="Times New Roman" panose="02020603050405020304" pitchFamily="18" charset="0"/>
              </a:rPr>
              <a:t>Long-Run AS-AD dynamics </a:t>
            </a:r>
            <a:br>
              <a:rPr lang="en-US" altLang="en-US" sz="3200" b="1" dirty="0">
                <a:solidFill>
                  <a:prstClr val="black"/>
                </a:solidFill>
                <a:latin typeface="Times New Roman" panose="02020603050405020304" pitchFamily="18" charset="0"/>
                <a:cs typeface="Times New Roman" panose="02020603050405020304" pitchFamily="18" charset="0"/>
              </a:rPr>
            </a:br>
            <a:r>
              <a:rPr lang="en-US" altLang="en-US" sz="2400" dirty="0">
                <a:solidFill>
                  <a:prstClr val="black"/>
                </a:solidFill>
                <a:latin typeface="Times New Roman" panose="02020603050405020304" pitchFamily="18" charset="0"/>
                <a:cs typeface="Times New Roman" panose="02020603050405020304" pitchFamily="18" charset="0"/>
              </a:rPr>
              <a:t>(Ref: Mankiw, G. (2007): Principles of Economics)</a:t>
            </a:r>
            <a:endParaRPr lang="en-US" altLang="en-US" dirty="0"/>
          </a:p>
        </p:txBody>
      </p:sp>
      <p:sp>
        <p:nvSpPr>
          <p:cNvPr id="873476" name="Rectangle 4">
            <a:extLst>
              <a:ext uri="{FF2B5EF4-FFF2-40B4-BE49-F238E27FC236}">
                <a16:creationId xmlns:a16="http://schemas.microsoft.com/office/drawing/2014/main" id="{94B4668A-03DA-461D-8BA5-07236B8A87A2}"/>
              </a:ext>
            </a:extLst>
          </p:cNvPr>
          <p:cNvSpPr>
            <a:spLocks noChangeArrowheads="1"/>
          </p:cNvSpPr>
          <p:nvPr/>
        </p:nvSpPr>
        <p:spPr bwMode="auto">
          <a:xfrm>
            <a:off x="3025775" y="2210659"/>
            <a:ext cx="4632325" cy="3779838"/>
          </a:xfrm>
          <a:prstGeom prst="rect">
            <a:avLst/>
          </a:prstGeom>
          <a:solidFill>
            <a:srgbClr val="F3F6F9"/>
          </a:solidFill>
          <a:ln w="152400">
            <a:solidFill>
              <a:srgbClr val="F3F6F9"/>
            </a:solidFill>
            <a:miter lim="800000"/>
            <a:headEnd/>
            <a:tailEnd/>
          </a:ln>
        </p:spPr>
        <p:txBody>
          <a:bodyPr/>
          <a:lstStyle/>
          <a:p>
            <a:endParaRPr lang="en-US"/>
          </a:p>
        </p:txBody>
      </p:sp>
      <p:sp>
        <p:nvSpPr>
          <p:cNvPr id="873477" name="Rectangle 5">
            <a:extLst>
              <a:ext uri="{FF2B5EF4-FFF2-40B4-BE49-F238E27FC236}">
                <a16:creationId xmlns:a16="http://schemas.microsoft.com/office/drawing/2014/main" id="{A47A1B64-63FD-4E9D-9EE6-338599689EA2}"/>
              </a:ext>
            </a:extLst>
          </p:cNvPr>
          <p:cNvSpPr>
            <a:spLocks noChangeArrowheads="1"/>
          </p:cNvSpPr>
          <p:nvPr/>
        </p:nvSpPr>
        <p:spPr bwMode="auto">
          <a:xfrm>
            <a:off x="3025775" y="2210659"/>
            <a:ext cx="4632325" cy="3779838"/>
          </a:xfrm>
          <a:prstGeom prst="rect">
            <a:avLst/>
          </a:prstGeom>
          <a:solidFill>
            <a:srgbClr val="F2F4F8"/>
          </a:solidFill>
          <a:ln w="138113">
            <a:solidFill>
              <a:srgbClr val="F2F4F8"/>
            </a:solidFill>
            <a:miter lim="800000"/>
            <a:headEnd/>
            <a:tailEnd/>
          </a:ln>
        </p:spPr>
        <p:txBody>
          <a:bodyPr/>
          <a:lstStyle/>
          <a:p>
            <a:endParaRPr lang="en-US"/>
          </a:p>
        </p:txBody>
      </p:sp>
      <p:sp>
        <p:nvSpPr>
          <p:cNvPr id="873478" name="Rectangle 6">
            <a:extLst>
              <a:ext uri="{FF2B5EF4-FFF2-40B4-BE49-F238E27FC236}">
                <a16:creationId xmlns:a16="http://schemas.microsoft.com/office/drawing/2014/main" id="{82973850-FD6A-40CE-A784-9A656E565F9D}"/>
              </a:ext>
            </a:extLst>
          </p:cNvPr>
          <p:cNvSpPr>
            <a:spLocks noChangeArrowheads="1"/>
          </p:cNvSpPr>
          <p:nvPr/>
        </p:nvSpPr>
        <p:spPr bwMode="auto">
          <a:xfrm>
            <a:off x="3025775" y="2210659"/>
            <a:ext cx="4632325" cy="3779838"/>
          </a:xfrm>
          <a:prstGeom prst="rect">
            <a:avLst/>
          </a:prstGeom>
          <a:solidFill>
            <a:srgbClr val="F1F4F7"/>
          </a:solidFill>
          <a:ln w="123825">
            <a:solidFill>
              <a:srgbClr val="F1F4F7"/>
            </a:solidFill>
            <a:miter lim="800000"/>
            <a:headEnd/>
            <a:tailEnd/>
          </a:ln>
        </p:spPr>
        <p:txBody>
          <a:bodyPr/>
          <a:lstStyle/>
          <a:p>
            <a:endParaRPr lang="en-US"/>
          </a:p>
        </p:txBody>
      </p:sp>
      <p:sp>
        <p:nvSpPr>
          <p:cNvPr id="873479" name="Rectangle 7">
            <a:extLst>
              <a:ext uri="{FF2B5EF4-FFF2-40B4-BE49-F238E27FC236}">
                <a16:creationId xmlns:a16="http://schemas.microsoft.com/office/drawing/2014/main" id="{255C5812-FC43-4B00-8E6F-6FD7F1894F93}"/>
              </a:ext>
            </a:extLst>
          </p:cNvPr>
          <p:cNvSpPr>
            <a:spLocks noChangeArrowheads="1"/>
          </p:cNvSpPr>
          <p:nvPr/>
        </p:nvSpPr>
        <p:spPr bwMode="auto">
          <a:xfrm>
            <a:off x="3025775" y="2210659"/>
            <a:ext cx="4632325" cy="3779838"/>
          </a:xfrm>
          <a:prstGeom prst="rect">
            <a:avLst/>
          </a:prstGeom>
          <a:solidFill>
            <a:srgbClr val="F0F2F5"/>
          </a:solidFill>
          <a:ln w="111125">
            <a:solidFill>
              <a:srgbClr val="F0F2F5"/>
            </a:solidFill>
            <a:miter lim="800000"/>
            <a:headEnd/>
            <a:tailEnd/>
          </a:ln>
        </p:spPr>
        <p:txBody>
          <a:bodyPr/>
          <a:lstStyle/>
          <a:p>
            <a:endParaRPr lang="en-US"/>
          </a:p>
        </p:txBody>
      </p:sp>
      <p:sp>
        <p:nvSpPr>
          <p:cNvPr id="873480" name="Rectangle 8">
            <a:extLst>
              <a:ext uri="{FF2B5EF4-FFF2-40B4-BE49-F238E27FC236}">
                <a16:creationId xmlns:a16="http://schemas.microsoft.com/office/drawing/2014/main" id="{2594AE6E-D8B3-4F2D-B408-37E065E572C3}"/>
              </a:ext>
            </a:extLst>
          </p:cNvPr>
          <p:cNvSpPr>
            <a:spLocks noChangeArrowheads="1"/>
          </p:cNvSpPr>
          <p:nvPr/>
        </p:nvSpPr>
        <p:spPr bwMode="auto">
          <a:xfrm>
            <a:off x="3025775" y="2210659"/>
            <a:ext cx="4632325" cy="3779838"/>
          </a:xfrm>
          <a:prstGeom prst="rect">
            <a:avLst/>
          </a:prstGeom>
          <a:solidFill>
            <a:srgbClr val="EEF1F4"/>
          </a:solidFill>
          <a:ln w="96838">
            <a:solidFill>
              <a:srgbClr val="EEF1F4"/>
            </a:solidFill>
            <a:miter lim="800000"/>
            <a:headEnd/>
            <a:tailEnd/>
          </a:ln>
        </p:spPr>
        <p:txBody>
          <a:bodyPr/>
          <a:lstStyle/>
          <a:p>
            <a:endParaRPr lang="en-US"/>
          </a:p>
        </p:txBody>
      </p:sp>
      <p:sp>
        <p:nvSpPr>
          <p:cNvPr id="873481" name="Rectangle 9">
            <a:extLst>
              <a:ext uri="{FF2B5EF4-FFF2-40B4-BE49-F238E27FC236}">
                <a16:creationId xmlns:a16="http://schemas.microsoft.com/office/drawing/2014/main" id="{E02BE1A9-6EF7-44BC-9025-63F4CD5088D3}"/>
              </a:ext>
            </a:extLst>
          </p:cNvPr>
          <p:cNvSpPr>
            <a:spLocks noChangeArrowheads="1"/>
          </p:cNvSpPr>
          <p:nvPr/>
        </p:nvSpPr>
        <p:spPr bwMode="auto">
          <a:xfrm>
            <a:off x="3025775" y="2210659"/>
            <a:ext cx="4632325" cy="3779838"/>
          </a:xfrm>
          <a:prstGeom prst="rect">
            <a:avLst/>
          </a:prstGeom>
          <a:solidFill>
            <a:srgbClr val="EDEFF3"/>
          </a:solidFill>
          <a:ln w="82550">
            <a:solidFill>
              <a:srgbClr val="EDEFF3"/>
            </a:solidFill>
            <a:miter lim="800000"/>
            <a:headEnd/>
            <a:tailEnd/>
          </a:ln>
        </p:spPr>
        <p:txBody>
          <a:bodyPr/>
          <a:lstStyle/>
          <a:p>
            <a:endParaRPr lang="en-US"/>
          </a:p>
        </p:txBody>
      </p:sp>
      <p:sp>
        <p:nvSpPr>
          <p:cNvPr id="873482" name="Rectangle 10">
            <a:extLst>
              <a:ext uri="{FF2B5EF4-FFF2-40B4-BE49-F238E27FC236}">
                <a16:creationId xmlns:a16="http://schemas.microsoft.com/office/drawing/2014/main" id="{F058FD98-3610-4D05-A4DE-11E9664BDE8A}"/>
              </a:ext>
            </a:extLst>
          </p:cNvPr>
          <p:cNvSpPr>
            <a:spLocks noChangeArrowheads="1"/>
          </p:cNvSpPr>
          <p:nvPr/>
        </p:nvSpPr>
        <p:spPr bwMode="auto">
          <a:xfrm>
            <a:off x="3025775" y="2210659"/>
            <a:ext cx="4632325" cy="3779838"/>
          </a:xfrm>
          <a:prstGeom prst="rect">
            <a:avLst/>
          </a:prstGeom>
          <a:solidFill>
            <a:srgbClr val="EBEEF2"/>
          </a:solidFill>
          <a:ln w="69850">
            <a:solidFill>
              <a:srgbClr val="EBEEF2"/>
            </a:solidFill>
            <a:miter lim="800000"/>
            <a:headEnd/>
            <a:tailEnd/>
          </a:ln>
        </p:spPr>
        <p:txBody>
          <a:bodyPr/>
          <a:lstStyle/>
          <a:p>
            <a:endParaRPr lang="en-US"/>
          </a:p>
        </p:txBody>
      </p:sp>
      <p:sp>
        <p:nvSpPr>
          <p:cNvPr id="873483" name="Rectangle 11">
            <a:extLst>
              <a:ext uri="{FF2B5EF4-FFF2-40B4-BE49-F238E27FC236}">
                <a16:creationId xmlns:a16="http://schemas.microsoft.com/office/drawing/2014/main" id="{C9CB3D00-FB9D-44D0-8520-0A39E5DF9152}"/>
              </a:ext>
            </a:extLst>
          </p:cNvPr>
          <p:cNvSpPr>
            <a:spLocks noChangeArrowheads="1"/>
          </p:cNvSpPr>
          <p:nvPr/>
        </p:nvSpPr>
        <p:spPr bwMode="auto">
          <a:xfrm>
            <a:off x="3025775" y="2210659"/>
            <a:ext cx="4632325" cy="3779838"/>
          </a:xfrm>
          <a:prstGeom prst="rect">
            <a:avLst/>
          </a:prstGeom>
          <a:solidFill>
            <a:srgbClr val="EAECF1"/>
          </a:solidFill>
          <a:ln w="55563">
            <a:solidFill>
              <a:srgbClr val="EAECF1"/>
            </a:solidFill>
            <a:miter lim="800000"/>
            <a:headEnd/>
            <a:tailEnd/>
          </a:ln>
        </p:spPr>
        <p:txBody>
          <a:bodyPr/>
          <a:lstStyle/>
          <a:p>
            <a:endParaRPr lang="en-US"/>
          </a:p>
        </p:txBody>
      </p:sp>
      <p:sp>
        <p:nvSpPr>
          <p:cNvPr id="873484" name="Rectangle 12">
            <a:extLst>
              <a:ext uri="{FF2B5EF4-FFF2-40B4-BE49-F238E27FC236}">
                <a16:creationId xmlns:a16="http://schemas.microsoft.com/office/drawing/2014/main" id="{AB32D62E-C675-4CA0-9244-8AA6DBCC26FA}"/>
              </a:ext>
            </a:extLst>
          </p:cNvPr>
          <p:cNvSpPr>
            <a:spLocks noChangeArrowheads="1"/>
          </p:cNvSpPr>
          <p:nvPr/>
        </p:nvSpPr>
        <p:spPr bwMode="auto">
          <a:xfrm>
            <a:off x="3025775" y="2210659"/>
            <a:ext cx="4632325" cy="3779838"/>
          </a:xfrm>
          <a:prstGeom prst="rect">
            <a:avLst/>
          </a:prstGeom>
          <a:solidFill>
            <a:srgbClr val="E9EBF0"/>
          </a:solidFill>
          <a:ln w="41275">
            <a:solidFill>
              <a:srgbClr val="E9EBF0"/>
            </a:solidFill>
            <a:miter lim="800000"/>
            <a:headEnd/>
            <a:tailEnd/>
          </a:ln>
        </p:spPr>
        <p:txBody>
          <a:bodyPr/>
          <a:lstStyle/>
          <a:p>
            <a:endParaRPr lang="en-US"/>
          </a:p>
        </p:txBody>
      </p:sp>
      <p:sp>
        <p:nvSpPr>
          <p:cNvPr id="873485" name="Rectangle 13">
            <a:extLst>
              <a:ext uri="{FF2B5EF4-FFF2-40B4-BE49-F238E27FC236}">
                <a16:creationId xmlns:a16="http://schemas.microsoft.com/office/drawing/2014/main" id="{93E0AD40-DCA5-4A96-81FE-11E6777A49F0}"/>
              </a:ext>
            </a:extLst>
          </p:cNvPr>
          <p:cNvSpPr>
            <a:spLocks noChangeArrowheads="1"/>
          </p:cNvSpPr>
          <p:nvPr/>
        </p:nvSpPr>
        <p:spPr bwMode="auto">
          <a:xfrm>
            <a:off x="3025775" y="2210659"/>
            <a:ext cx="4632325" cy="3779838"/>
          </a:xfrm>
          <a:prstGeom prst="rect">
            <a:avLst/>
          </a:prstGeom>
          <a:solidFill>
            <a:srgbClr val="E7EAEF"/>
          </a:solidFill>
          <a:ln w="26988">
            <a:solidFill>
              <a:srgbClr val="E7EAEF"/>
            </a:solidFill>
            <a:miter lim="800000"/>
            <a:headEnd/>
            <a:tailEnd/>
          </a:ln>
        </p:spPr>
        <p:txBody>
          <a:bodyPr/>
          <a:lstStyle/>
          <a:p>
            <a:endParaRPr lang="en-US"/>
          </a:p>
        </p:txBody>
      </p:sp>
      <p:sp>
        <p:nvSpPr>
          <p:cNvPr id="873486" name="Rectangle 14">
            <a:extLst>
              <a:ext uri="{FF2B5EF4-FFF2-40B4-BE49-F238E27FC236}">
                <a16:creationId xmlns:a16="http://schemas.microsoft.com/office/drawing/2014/main" id="{CBF3C539-A859-412F-904C-2FF23A4068E8}"/>
              </a:ext>
            </a:extLst>
          </p:cNvPr>
          <p:cNvSpPr>
            <a:spLocks noChangeArrowheads="1"/>
          </p:cNvSpPr>
          <p:nvPr/>
        </p:nvSpPr>
        <p:spPr bwMode="auto">
          <a:xfrm>
            <a:off x="3025775" y="2210659"/>
            <a:ext cx="4632325" cy="3779838"/>
          </a:xfrm>
          <a:prstGeom prst="rect">
            <a:avLst/>
          </a:prstGeom>
          <a:solidFill>
            <a:srgbClr val="E6E9EF"/>
          </a:solidFill>
          <a:ln w="14288">
            <a:solidFill>
              <a:srgbClr val="E6E9EF"/>
            </a:solidFill>
            <a:miter lim="800000"/>
            <a:headEnd/>
            <a:tailEnd/>
          </a:ln>
        </p:spPr>
        <p:txBody>
          <a:bodyPr/>
          <a:lstStyle/>
          <a:p>
            <a:endParaRPr lang="en-US"/>
          </a:p>
        </p:txBody>
      </p:sp>
      <p:sp>
        <p:nvSpPr>
          <p:cNvPr id="873487" name="Rectangle 15">
            <a:extLst>
              <a:ext uri="{FF2B5EF4-FFF2-40B4-BE49-F238E27FC236}">
                <a16:creationId xmlns:a16="http://schemas.microsoft.com/office/drawing/2014/main" id="{F817D1F0-FD56-4A82-9D0F-BF7BDB2107B2}"/>
              </a:ext>
            </a:extLst>
          </p:cNvPr>
          <p:cNvSpPr>
            <a:spLocks noChangeArrowheads="1"/>
          </p:cNvSpPr>
          <p:nvPr/>
        </p:nvSpPr>
        <p:spPr bwMode="auto">
          <a:xfrm>
            <a:off x="2928938" y="2142397"/>
            <a:ext cx="4673600" cy="3806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3488" name="Line 16">
            <a:extLst>
              <a:ext uri="{FF2B5EF4-FFF2-40B4-BE49-F238E27FC236}">
                <a16:creationId xmlns:a16="http://schemas.microsoft.com/office/drawing/2014/main" id="{145DA106-0987-4296-AF21-3594B9493EBB}"/>
              </a:ext>
            </a:extLst>
          </p:cNvPr>
          <p:cNvSpPr>
            <a:spLocks noChangeShapeType="1"/>
          </p:cNvSpPr>
          <p:nvPr/>
        </p:nvSpPr>
        <p:spPr bwMode="auto">
          <a:xfrm>
            <a:off x="2943225" y="3415572"/>
            <a:ext cx="2254250" cy="2232025"/>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3489" name="Line 17">
            <a:extLst>
              <a:ext uri="{FF2B5EF4-FFF2-40B4-BE49-F238E27FC236}">
                <a16:creationId xmlns:a16="http://schemas.microsoft.com/office/drawing/2014/main" id="{905FBC3C-B64B-4432-A9CF-8574B9D553D6}"/>
              </a:ext>
            </a:extLst>
          </p:cNvPr>
          <p:cNvSpPr>
            <a:spLocks noChangeShapeType="1"/>
          </p:cNvSpPr>
          <p:nvPr/>
        </p:nvSpPr>
        <p:spPr bwMode="auto">
          <a:xfrm>
            <a:off x="4478338" y="2086834"/>
            <a:ext cx="1587" cy="3862388"/>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3490" name="Freeform 18">
            <a:extLst>
              <a:ext uri="{FF2B5EF4-FFF2-40B4-BE49-F238E27FC236}">
                <a16:creationId xmlns:a16="http://schemas.microsoft.com/office/drawing/2014/main" id="{538881AE-3E8E-4C76-9CC0-B060235A1B4A}"/>
              </a:ext>
            </a:extLst>
          </p:cNvPr>
          <p:cNvSpPr>
            <a:spLocks/>
          </p:cNvSpPr>
          <p:nvPr/>
        </p:nvSpPr>
        <p:spPr bwMode="auto">
          <a:xfrm>
            <a:off x="2943225" y="2142397"/>
            <a:ext cx="4672013" cy="3806825"/>
          </a:xfrm>
          <a:custGeom>
            <a:avLst/>
            <a:gdLst>
              <a:gd name="T0" fmla="*/ 0 w 2943"/>
              <a:gd name="T1" fmla="*/ 0 h 2398"/>
              <a:gd name="T2" fmla="*/ 0 w 2943"/>
              <a:gd name="T3" fmla="*/ 2398 h 2398"/>
              <a:gd name="T4" fmla="*/ 2943 w 2943"/>
              <a:gd name="T5" fmla="*/ 2398 h 2398"/>
            </a:gdLst>
            <a:ahLst/>
            <a:cxnLst>
              <a:cxn ang="0">
                <a:pos x="T0" y="T1"/>
              </a:cxn>
              <a:cxn ang="0">
                <a:pos x="T2" y="T3"/>
              </a:cxn>
              <a:cxn ang="0">
                <a:pos x="T4" y="T5"/>
              </a:cxn>
            </a:cxnLst>
            <a:rect l="0" t="0" r="r" b="b"/>
            <a:pathLst>
              <a:path w="2943" h="2398">
                <a:moveTo>
                  <a:pt x="0" y="0"/>
                </a:moveTo>
                <a:lnTo>
                  <a:pt x="0" y="2398"/>
                </a:lnTo>
                <a:lnTo>
                  <a:pt x="2943" y="239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3491" name="Line 19">
            <a:extLst>
              <a:ext uri="{FF2B5EF4-FFF2-40B4-BE49-F238E27FC236}">
                <a16:creationId xmlns:a16="http://schemas.microsoft.com/office/drawing/2014/main" id="{4BA50EDF-C3DE-443E-ADCA-427B64C0936C}"/>
              </a:ext>
            </a:extLst>
          </p:cNvPr>
          <p:cNvSpPr>
            <a:spLocks noChangeShapeType="1"/>
          </p:cNvSpPr>
          <p:nvPr/>
        </p:nvSpPr>
        <p:spPr bwMode="auto">
          <a:xfrm flipV="1">
            <a:off x="2693988" y="4552222"/>
            <a:ext cx="1587" cy="342900"/>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3492" name="Line 20">
            <a:extLst>
              <a:ext uri="{FF2B5EF4-FFF2-40B4-BE49-F238E27FC236}">
                <a16:creationId xmlns:a16="http://schemas.microsoft.com/office/drawing/2014/main" id="{74DD9C0C-3328-4B0F-8E22-EE51244E8565}"/>
              </a:ext>
            </a:extLst>
          </p:cNvPr>
          <p:cNvSpPr>
            <a:spLocks noChangeShapeType="1"/>
          </p:cNvSpPr>
          <p:nvPr/>
        </p:nvSpPr>
        <p:spPr bwMode="auto">
          <a:xfrm flipV="1">
            <a:off x="2693988" y="3921984"/>
            <a:ext cx="1587" cy="342900"/>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3493" name="Line 21">
            <a:extLst>
              <a:ext uri="{FF2B5EF4-FFF2-40B4-BE49-F238E27FC236}">
                <a16:creationId xmlns:a16="http://schemas.microsoft.com/office/drawing/2014/main" id="{D694E7DD-564D-4A03-86A1-F9AE2AB93051}"/>
              </a:ext>
            </a:extLst>
          </p:cNvPr>
          <p:cNvSpPr>
            <a:spLocks noChangeShapeType="1"/>
          </p:cNvSpPr>
          <p:nvPr/>
        </p:nvSpPr>
        <p:spPr bwMode="auto">
          <a:xfrm>
            <a:off x="5233988" y="6071459"/>
            <a:ext cx="344487"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3494" name="Line 22">
            <a:extLst>
              <a:ext uri="{FF2B5EF4-FFF2-40B4-BE49-F238E27FC236}">
                <a16:creationId xmlns:a16="http://schemas.microsoft.com/office/drawing/2014/main" id="{06ECF1FA-8288-4D70-A39F-AD20C8216823}"/>
              </a:ext>
            </a:extLst>
          </p:cNvPr>
          <p:cNvSpPr>
            <a:spLocks noChangeShapeType="1"/>
          </p:cNvSpPr>
          <p:nvPr/>
        </p:nvSpPr>
        <p:spPr bwMode="auto">
          <a:xfrm>
            <a:off x="3938588" y="2826609"/>
            <a:ext cx="360362"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73495" name="Group 23">
            <a:extLst>
              <a:ext uri="{FF2B5EF4-FFF2-40B4-BE49-F238E27FC236}">
                <a16:creationId xmlns:a16="http://schemas.microsoft.com/office/drawing/2014/main" id="{2FB0389B-E693-4356-8BD8-FD0FE29BCF42}"/>
              </a:ext>
            </a:extLst>
          </p:cNvPr>
          <p:cNvGrpSpPr>
            <a:grpSpLocks/>
          </p:cNvGrpSpPr>
          <p:nvPr/>
        </p:nvGrpSpPr>
        <p:grpSpPr bwMode="auto">
          <a:xfrm>
            <a:off x="3413125" y="2196372"/>
            <a:ext cx="1506538" cy="3876675"/>
            <a:chOff x="2150" y="1273"/>
            <a:chExt cx="949" cy="2442"/>
          </a:xfrm>
        </p:grpSpPr>
        <p:sp>
          <p:nvSpPr>
            <p:cNvPr id="873496" name="Line 24">
              <a:extLst>
                <a:ext uri="{FF2B5EF4-FFF2-40B4-BE49-F238E27FC236}">
                  <a16:creationId xmlns:a16="http://schemas.microsoft.com/office/drawing/2014/main" id="{E47E0DE5-18D1-411A-84A6-7F364CFC9DFE}"/>
                </a:ext>
              </a:extLst>
            </p:cNvPr>
            <p:cNvSpPr>
              <a:spLocks noChangeShapeType="1"/>
            </p:cNvSpPr>
            <p:nvPr/>
          </p:nvSpPr>
          <p:spPr bwMode="auto">
            <a:xfrm>
              <a:off x="2812" y="3714"/>
              <a:ext cx="218" cy="1"/>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73497" name="Group 25">
              <a:extLst>
                <a:ext uri="{FF2B5EF4-FFF2-40B4-BE49-F238E27FC236}">
                  <a16:creationId xmlns:a16="http://schemas.microsoft.com/office/drawing/2014/main" id="{C5E72C3A-266E-44D1-A3BB-C0D90AD5AB47}"/>
                </a:ext>
              </a:extLst>
            </p:cNvPr>
            <p:cNvGrpSpPr>
              <a:grpSpLocks/>
            </p:cNvGrpSpPr>
            <p:nvPr/>
          </p:nvGrpSpPr>
          <p:grpSpPr bwMode="auto">
            <a:xfrm>
              <a:off x="2150" y="1273"/>
              <a:ext cx="949" cy="804"/>
              <a:chOff x="2150" y="1273"/>
              <a:chExt cx="949" cy="804"/>
            </a:xfrm>
          </p:grpSpPr>
          <p:sp>
            <p:nvSpPr>
              <p:cNvPr id="873498" name="Line 26">
                <a:extLst>
                  <a:ext uri="{FF2B5EF4-FFF2-40B4-BE49-F238E27FC236}">
                    <a16:creationId xmlns:a16="http://schemas.microsoft.com/office/drawing/2014/main" id="{8EC3B4D0-37B1-4C2A-BD75-C0A605A7D4FA}"/>
                  </a:ext>
                </a:extLst>
              </p:cNvPr>
              <p:cNvSpPr>
                <a:spLocks noChangeShapeType="1"/>
              </p:cNvSpPr>
              <p:nvPr/>
            </p:nvSpPr>
            <p:spPr bwMode="auto">
              <a:xfrm>
                <a:off x="2150" y="2076"/>
                <a:ext cx="218" cy="1"/>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3499" name="Line 27">
                <a:extLst>
                  <a:ext uri="{FF2B5EF4-FFF2-40B4-BE49-F238E27FC236}">
                    <a16:creationId xmlns:a16="http://schemas.microsoft.com/office/drawing/2014/main" id="{1BA91D28-C069-4E2F-91F0-ABE07F25E408}"/>
                  </a:ext>
                </a:extLst>
              </p:cNvPr>
              <p:cNvSpPr>
                <a:spLocks noChangeShapeType="1"/>
              </p:cNvSpPr>
              <p:nvPr/>
            </p:nvSpPr>
            <p:spPr bwMode="auto">
              <a:xfrm>
                <a:off x="2882" y="1273"/>
                <a:ext cx="217" cy="1"/>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873500" name="Line 28">
            <a:extLst>
              <a:ext uri="{FF2B5EF4-FFF2-40B4-BE49-F238E27FC236}">
                <a16:creationId xmlns:a16="http://schemas.microsoft.com/office/drawing/2014/main" id="{EA730498-74BC-4E47-B203-A1D0B47DDAED}"/>
              </a:ext>
            </a:extLst>
          </p:cNvPr>
          <p:cNvSpPr>
            <a:spLocks noChangeShapeType="1"/>
          </p:cNvSpPr>
          <p:nvPr/>
        </p:nvSpPr>
        <p:spPr bwMode="auto">
          <a:xfrm>
            <a:off x="5197475" y="2196372"/>
            <a:ext cx="344488" cy="15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3501" name="Rectangle 29">
            <a:extLst>
              <a:ext uri="{FF2B5EF4-FFF2-40B4-BE49-F238E27FC236}">
                <a16:creationId xmlns:a16="http://schemas.microsoft.com/office/drawing/2014/main" id="{ABA9EB49-30AA-4A30-9B2C-6F4F2FE633B3}"/>
              </a:ext>
            </a:extLst>
          </p:cNvPr>
          <p:cNvSpPr>
            <a:spLocks noChangeArrowheads="1"/>
          </p:cNvSpPr>
          <p:nvPr/>
        </p:nvSpPr>
        <p:spPr bwMode="auto">
          <a:xfrm>
            <a:off x="6883400" y="6041297"/>
            <a:ext cx="876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Quantity of</a:t>
            </a:r>
            <a:endParaRPr lang="en-US" altLang="en-US" sz="2400">
              <a:latin typeface="Times New Roman" panose="02020603050405020304" pitchFamily="18" charset="0"/>
            </a:endParaRPr>
          </a:p>
        </p:txBody>
      </p:sp>
      <p:sp>
        <p:nvSpPr>
          <p:cNvPr id="873502" name="Rectangle 30">
            <a:extLst>
              <a:ext uri="{FF2B5EF4-FFF2-40B4-BE49-F238E27FC236}">
                <a16:creationId xmlns:a16="http://schemas.microsoft.com/office/drawing/2014/main" id="{9A4B384C-CA9D-4013-BF8E-7E638BC3DBED}"/>
              </a:ext>
            </a:extLst>
          </p:cNvPr>
          <p:cNvSpPr>
            <a:spLocks noChangeArrowheads="1"/>
          </p:cNvSpPr>
          <p:nvPr/>
        </p:nvSpPr>
        <p:spPr bwMode="auto">
          <a:xfrm>
            <a:off x="7180263" y="6223859"/>
            <a:ext cx="5699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Output</a:t>
            </a:r>
            <a:endParaRPr lang="en-US" altLang="en-US" sz="2400">
              <a:latin typeface="Times New Roman" panose="02020603050405020304" pitchFamily="18" charset="0"/>
            </a:endParaRPr>
          </a:p>
        </p:txBody>
      </p:sp>
      <p:grpSp>
        <p:nvGrpSpPr>
          <p:cNvPr id="873503" name="Group 31">
            <a:extLst>
              <a:ext uri="{FF2B5EF4-FFF2-40B4-BE49-F238E27FC236}">
                <a16:creationId xmlns:a16="http://schemas.microsoft.com/office/drawing/2014/main" id="{9E3C6891-1DB8-4C21-BAB8-BFA3E6DB5018}"/>
              </a:ext>
            </a:extLst>
          </p:cNvPr>
          <p:cNvGrpSpPr>
            <a:grpSpLocks/>
          </p:cNvGrpSpPr>
          <p:nvPr/>
        </p:nvGrpSpPr>
        <p:grpSpPr bwMode="auto">
          <a:xfrm>
            <a:off x="4343400" y="6046059"/>
            <a:ext cx="409575" cy="223838"/>
            <a:chOff x="2736" y="3698"/>
            <a:chExt cx="258" cy="141"/>
          </a:xfrm>
        </p:grpSpPr>
        <p:sp>
          <p:nvSpPr>
            <p:cNvPr id="873504" name="Rectangle 32">
              <a:extLst>
                <a:ext uri="{FF2B5EF4-FFF2-40B4-BE49-F238E27FC236}">
                  <a16:creationId xmlns:a16="http://schemas.microsoft.com/office/drawing/2014/main" id="{350A58BE-CDA0-4B5A-90CE-15C728718A9B}"/>
                </a:ext>
              </a:extLst>
            </p:cNvPr>
            <p:cNvSpPr>
              <a:spLocks noChangeArrowheads="1"/>
            </p:cNvSpPr>
            <p:nvPr/>
          </p:nvSpPr>
          <p:spPr bwMode="auto">
            <a:xfrm>
              <a:off x="2736" y="3698"/>
              <a:ext cx="10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Y</a:t>
              </a:r>
              <a:endParaRPr lang="en-US" altLang="en-US" sz="2400">
                <a:latin typeface="Times New Roman" panose="02020603050405020304" pitchFamily="18" charset="0"/>
              </a:endParaRPr>
            </a:p>
          </p:txBody>
        </p:sp>
        <p:sp>
          <p:nvSpPr>
            <p:cNvPr id="873505" name="Rectangle 33">
              <a:extLst>
                <a:ext uri="{FF2B5EF4-FFF2-40B4-BE49-F238E27FC236}">
                  <a16:creationId xmlns:a16="http://schemas.microsoft.com/office/drawing/2014/main" id="{9A48D260-19A6-4DF4-8356-C15B72425A49}"/>
                </a:ext>
              </a:extLst>
            </p:cNvPr>
            <p:cNvSpPr>
              <a:spLocks noChangeArrowheads="1"/>
            </p:cNvSpPr>
            <p:nvPr/>
          </p:nvSpPr>
          <p:spPr bwMode="auto">
            <a:xfrm>
              <a:off x="2798" y="3744"/>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1980</a:t>
              </a:r>
              <a:endParaRPr lang="en-US" altLang="en-US" sz="2400">
                <a:latin typeface="Times New Roman" panose="02020603050405020304" pitchFamily="18" charset="0"/>
              </a:endParaRPr>
            </a:p>
          </p:txBody>
        </p:sp>
      </p:grpSp>
      <p:grpSp>
        <p:nvGrpSpPr>
          <p:cNvPr id="873506" name="Group 34">
            <a:extLst>
              <a:ext uri="{FF2B5EF4-FFF2-40B4-BE49-F238E27FC236}">
                <a16:creationId xmlns:a16="http://schemas.microsoft.com/office/drawing/2014/main" id="{173143F0-8936-4A12-BC58-B9930E14DA9A}"/>
              </a:ext>
            </a:extLst>
          </p:cNvPr>
          <p:cNvGrpSpPr>
            <a:grpSpLocks/>
          </p:cNvGrpSpPr>
          <p:nvPr/>
        </p:nvGrpSpPr>
        <p:grpSpPr bwMode="auto">
          <a:xfrm>
            <a:off x="5214938" y="5701572"/>
            <a:ext cx="457200" cy="209550"/>
            <a:chOff x="3285" y="3481"/>
            <a:chExt cx="288" cy="132"/>
          </a:xfrm>
        </p:grpSpPr>
        <p:sp>
          <p:nvSpPr>
            <p:cNvPr id="873507" name="Rectangle 35">
              <a:extLst>
                <a:ext uri="{FF2B5EF4-FFF2-40B4-BE49-F238E27FC236}">
                  <a16:creationId xmlns:a16="http://schemas.microsoft.com/office/drawing/2014/main" id="{7A50F137-053D-4530-B6D7-739B749CCC9F}"/>
                </a:ext>
              </a:extLst>
            </p:cNvPr>
            <p:cNvSpPr>
              <a:spLocks noChangeArrowheads="1"/>
            </p:cNvSpPr>
            <p:nvPr/>
          </p:nvSpPr>
          <p:spPr bwMode="auto">
            <a:xfrm>
              <a:off x="3285" y="3481"/>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AD</a:t>
              </a:r>
              <a:endParaRPr lang="en-US" altLang="en-US" sz="2400">
                <a:latin typeface="Times New Roman" panose="02020603050405020304" pitchFamily="18" charset="0"/>
              </a:endParaRPr>
            </a:p>
          </p:txBody>
        </p:sp>
        <p:sp>
          <p:nvSpPr>
            <p:cNvPr id="873508" name="Rectangle 36">
              <a:extLst>
                <a:ext uri="{FF2B5EF4-FFF2-40B4-BE49-F238E27FC236}">
                  <a16:creationId xmlns:a16="http://schemas.microsoft.com/office/drawing/2014/main" id="{41C57A78-8AA3-4B32-9D7A-3FC7A5DAF111}"/>
                </a:ext>
              </a:extLst>
            </p:cNvPr>
            <p:cNvSpPr>
              <a:spLocks noChangeArrowheads="1"/>
            </p:cNvSpPr>
            <p:nvPr/>
          </p:nvSpPr>
          <p:spPr bwMode="auto">
            <a:xfrm>
              <a:off x="3413" y="3527"/>
              <a:ext cx="1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1980</a:t>
              </a:r>
              <a:endParaRPr lang="en-US" altLang="en-US" sz="2400">
                <a:latin typeface="Times New Roman" panose="02020603050405020304" pitchFamily="18" charset="0"/>
              </a:endParaRPr>
            </a:p>
          </p:txBody>
        </p:sp>
      </p:grpSp>
      <p:grpSp>
        <p:nvGrpSpPr>
          <p:cNvPr id="873509" name="Group 37">
            <a:extLst>
              <a:ext uri="{FF2B5EF4-FFF2-40B4-BE49-F238E27FC236}">
                <a16:creationId xmlns:a16="http://schemas.microsoft.com/office/drawing/2014/main" id="{028E08AC-E243-4DBE-AA91-FA56C8B017C7}"/>
              </a:ext>
            </a:extLst>
          </p:cNvPr>
          <p:cNvGrpSpPr>
            <a:grpSpLocks/>
          </p:cNvGrpSpPr>
          <p:nvPr/>
        </p:nvGrpSpPr>
        <p:grpSpPr bwMode="auto">
          <a:xfrm>
            <a:off x="3551238" y="2799622"/>
            <a:ext cx="2790825" cy="2465387"/>
            <a:chOff x="2237" y="1653"/>
            <a:chExt cx="1758" cy="1553"/>
          </a:xfrm>
        </p:grpSpPr>
        <p:sp>
          <p:nvSpPr>
            <p:cNvPr id="873510" name="Line 38">
              <a:extLst>
                <a:ext uri="{FF2B5EF4-FFF2-40B4-BE49-F238E27FC236}">
                  <a16:creationId xmlns:a16="http://schemas.microsoft.com/office/drawing/2014/main" id="{DFB387E4-3FB0-472A-AC96-48EF7BBE734B}"/>
                </a:ext>
              </a:extLst>
            </p:cNvPr>
            <p:cNvSpPr>
              <a:spLocks noChangeShapeType="1"/>
            </p:cNvSpPr>
            <p:nvPr/>
          </p:nvSpPr>
          <p:spPr bwMode="auto">
            <a:xfrm>
              <a:off x="2237" y="1653"/>
              <a:ext cx="1428" cy="1414"/>
            </a:xfrm>
            <a:prstGeom prst="line">
              <a:avLst/>
            </a:prstGeom>
            <a:noFill/>
            <a:ln w="41275">
              <a:solidFill>
                <a:srgbClr val="60220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3511" name="Group 39">
              <a:extLst>
                <a:ext uri="{FF2B5EF4-FFF2-40B4-BE49-F238E27FC236}">
                  <a16:creationId xmlns:a16="http://schemas.microsoft.com/office/drawing/2014/main" id="{9C4A0037-5CF4-40BF-8ADF-9FABE4EA167E}"/>
                </a:ext>
              </a:extLst>
            </p:cNvPr>
            <p:cNvGrpSpPr>
              <a:grpSpLocks/>
            </p:cNvGrpSpPr>
            <p:nvPr/>
          </p:nvGrpSpPr>
          <p:grpSpPr bwMode="auto">
            <a:xfrm>
              <a:off x="3671" y="3065"/>
              <a:ext cx="324" cy="141"/>
              <a:chOff x="3671" y="3065"/>
              <a:chExt cx="324" cy="141"/>
            </a:xfrm>
          </p:grpSpPr>
          <p:sp>
            <p:nvSpPr>
              <p:cNvPr id="873512" name="Rectangle 40">
                <a:extLst>
                  <a:ext uri="{FF2B5EF4-FFF2-40B4-BE49-F238E27FC236}">
                    <a16:creationId xmlns:a16="http://schemas.microsoft.com/office/drawing/2014/main" id="{D8FCE99C-F44C-43A9-86E0-0BBED9D75A04}"/>
                  </a:ext>
                </a:extLst>
              </p:cNvPr>
              <p:cNvSpPr>
                <a:spLocks noChangeArrowheads="1"/>
              </p:cNvSpPr>
              <p:nvPr/>
            </p:nvSpPr>
            <p:spPr bwMode="auto">
              <a:xfrm>
                <a:off x="3671" y="3065"/>
                <a:ext cx="17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AD</a:t>
                </a:r>
                <a:endParaRPr lang="en-US" altLang="en-US" sz="2400">
                  <a:latin typeface="Times New Roman" panose="02020603050405020304" pitchFamily="18" charset="0"/>
                </a:endParaRPr>
              </a:p>
            </p:txBody>
          </p:sp>
          <p:sp>
            <p:nvSpPr>
              <p:cNvPr id="873513" name="Rectangle 41">
                <a:extLst>
                  <a:ext uri="{FF2B5EF4-FFF2-40B4-BE49-F238E27FC236}">
                    <a16:creationId xmlns:a16="http://schemas.microsoft.com/office/drawing/2014/main" id="{C2CED8DF-0F44-4423-8C97-12250FD1E81A}"/>
                  </a:ext>
                </a:extLst>
              </p:cNvPr>
              <p:cNvSpPr>
                <a:spLocks noChangeArrowheads="1"/>
              </p:cNvSpPr>
              <p:nvPr/>
            </p:nvSpPr>
            <p:spPr bwMode="auto">
              <a:xfrm>
                <a:off x="3799" y="3111"/>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1990</a:t>
                </a:r>
                <a:endParaRPr lang="en-US" altLang="en-US" sz="2400">
                  <a:latin typeface="Times New Roman" panose="02020603050405020304" pitchFamily="18" charset="0"/>
                </a:endParaRPr>
              </a:p>
            </p:txBody>
          </p:sp>
        </p:grpSp>
      </p:grpSp>
      <p:grpSp>
        <p:nvGrpSpPr>
          <p:cNvPr id="873514" name="Group 42">
            <a:extLst>
              <a:ext uri="{FF2B5EF4-FFF2-40B4-BE49-F238E27FC236}">
                <a16:creationId xmlns:a16="http://schemas.microsoft.com/office/drawing/2014/main" id="{9D486983-3083-4382-9F9D-2041512C284A}"/>
              </a:ext>
            </a:extLst>
          </p:cNvPr>
          <p:cNvGrpSpPr>
            <a:grpSpLocks/>
          </p:cNvGrpSpPr>
          <p:nvPr/>
        </p:nvGrpSpPr>
        <p:grpSpPr bwMode="auto">
          <a:xfrm>
            <a:off x="4173538" y="2196372"/>
            <a:ext cx="3517900" cy="2633662"/>
            <a:chOff x="2629" y="1273"/>
            <a:chExt cx="2216" cy="1659"/>
          </a:xfrm>
        </p:grpSpPr>
        <p:sp>
          <p:nvSpPr>
            <p:cNvPr id="873515" name="Line 43">
              <a:extLst>
                <a:ext uri="{FF2B5EF4-FFF2-40B4-BE49-F238E27FC236}">
                  <a16:creationId xmlns:a16="http://schemas.microsoft.com/office/drawing/2014/main" id="{33DD7B96-7AB4-4A8D-9E49-B84A9746719F}"/>
                </a:ext>
              </a:extLst>
            </p:cNvPr>
            <p:cNvSpPr>
              <a:spLocks noChangeShapeType="1"/>
            </p:cNvSpPr>
            <p:nvPr/>
          </p:nvSpPr>
          <p:spPr bwMode="auto">
            <a:xfrm>
              <a:off x="2629" y="1273"/>
              <a:ext cx="1428" cy="1406"/>
            </a:xfrm>
            <a:prstGeom prst="line">
              <a:avLst/>
            </a:prstGeom>
            <a:noFill/>
            <a:ln w="41275">
              <a:solidFill>
                <a:srgbClr val="AD0D1B"/>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3516" name="Group 44">
              <a:extLst>
                <a:ext uri="{FF2B5EF4-FFF2-40B4-BE49-F238E27FC236}">
                  <a16:creationId xmlns:a16="http://schemas.microsoft.com/office/drawing/2014/main" id="{515EB9CD-2FC1-4BB6-817B-BD2B9C19E460}"/>
                </a:ext>
              </a:extLst>
            </p:cNvPr>
            <p:cNvGrpSpPr>
              <a:grpSpLocks/>
            </p:cNvGrpSpPr>
            <p:nvPr/>
          </p:nvGrpSpPr>
          <p:grpSpPr bwMode="auto">
            <a:xfrm>
              <a:off x="4115" y="2675"/>
              <a:ext cx="730" cy="257"/>
              <a:chOff x="4115" y="2675"/>
              <a:chExt cx="730" cy="257"/>
            </a:xfrm>
          </p:grpSpPr>
          <p:sp>
            <p:nvSpPr>
              <p:cNvPr id="873517" name="Rectangle 45">
                <a:extLst>
                  <a:ext uri="{FF2B5EF4-FFF2-40B4-BE49-F238E27FC236}">
                    <a16:creationId xmlns:a16="http://schemas.microsoft.com/office/drawing/2014/main" id="{FD8BBF50-D19A-44AC-ABB5-841B58C23094}"/>
                  </a:ext>
                </a:extLst>
              </p:cNvPr>
              <p:cNvSpPr>
                <a:spLocks noChangeArrowheads="1"/>
              </p:cNvSpPr>
              <p:nvPr/>
            </p:nvSpPr>
            <p:spPr bwMode="auto">
              <a:xfrm>
                <a:off x="4115" y="2675"/>
                <a:ext cx="49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Aggregate </a:t>
                </a:r>
                <a:endParaRPr lang="en-US" altLang="en-US" sz="2400">
                  <a:latin typeface="Times New Roman" panose="02020603050405020304" pitchFamily="18" charset="0"/>
                </a:endParaRPr>
              </a:p>
            </p:txBody>
          </p:sp>
          <p:sp>
            <p:nvSpPr>
              <p:cNvPr id="873518" name="Rectangle 46">
                <a:extLst>
                  <a:ext uri="{FF2B5EF4-FFF2-40B4-BE49-F238E27FC236}">
                    <a16:creationId xmlns:a16="http://schemas.microsoft.com/office/drawing/2014/main" id="{91520F45-C2B0-4252-A87F-E92C47EE8A6A}"/>
                  </a:ext>
                </a:extLst>
              </p:cNvPr>
              <p:cNvSpPr>
                <a:spLocks noChangeArrowheads="1"/>
              </p:cNvSpPr>
              <p:nvPr/>
            </p:nvSpPr>
            <p:spPr bwMode="auto">
              <a:xfrm>
                <a:off x="4115" y="2791"/>
                <a:ext cx="45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Demand, </a:t>
                </a:r>
                <a:endParaRPr lang="en-US" altLang="en-US" sz="2400">
                  <a:latin typeface="Times New Roman" panose="02020603050405020304" pitchFamily="18" charset="0"/>
                </a:endParaRPr>
              </a:p>
            </p:txBody>
          </p:sp>
          <p:sp>
            <p:nvSpPr>
              <p:cNvPr id="873519" name="Rectangle 47">
                <a:extLst>
                  <a:ext uri="{FF2B5EF4-FFF2-40B4-BE49-F238E27FC236}">
                    <a16:creationId xmlns:a16="http://schemas.microsoft.com/office/drawing/2014/main" id="{2B56E967-7E2A-4A9C-AA5B-ED85B0CD39B9}"/>
                  </a:ext>
                </a:extLst>
              </p:cNvPr>
              <p:cNvSpPr>
                <a:spLocks noChangeArrowheads="1"/>
              </p:cNvSpPr>
              <p:nvPr/>
            </p:nvSpPr>
            <p:spPr bwMode="auto">
              <a:xfrm>
                <a:off x="4520" y="2791"/>
                <a:ext cx="17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AD</a:t>
                </a:r>
                <a:endParaRPr lang="en-US" altLang="en-US" sz="2400">
                  <a:latin typeface="Times New Roman" panose="02020603050405020304" pitchFamily="18" charset="0"/>
                </a:endParaRPr>
              </a:p>
            </p:txBody>
          </p:sp>
          <p:sp>
            <p:nvSpPr>
              <p:cNvPr id="873520" name="Rectangle 48">
                <a:extLst>
                  <a:ext uri="{FF2B5EF4-FFF2-40B4-BE49-F238E27FC236}">
                    <a16:creationId xmlns:a16="http://schemas.microsoft.com/office/drawing/2014/main" id="{93450394-6E48-4BBA-9601-62EF2FC86486}"/>
                  </a:ext>
                </a:extLst>
              </p:cNvPr>
              <p:cNvSpPr>
                <a:spLocks noChangeArrowheads="1"/>
              </p:cNvSpPr>
              <p:nvPr/>
            </p:nvSpPr>
            <p:spPr bwMode="auto">
              <a:xfrm>
                <a:off x="4649" y="2837"/>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2000</a:t>
                </a:r>
                <a:endParaRPr lang="en-US" altLang="en-US" sz="2400">
                  <a:latin typeface="Times New Roman" panose="02020603050405020304" pitchFamily="18" charset="0"/>
                </a:endParaRPr>
              </a:p>
            </p:txBody>
          </p:sp>
        </p:grpSp>
      </p:grpSp>
      <p:sp>
        <p:nvSpPr>
          <p:cNvPr id="873521" name="Rectangle 49">
            <a:extLst>
              <a:ext uri="{FF2B5EF4-FFF2-40B4-BE49-F238E27FC236}">
                <a16:creationId xmlns:a16="http://schemas.microsoft.com/office/drawing/2014/main" id="{C925BB45-0DD5-4E6C-915E-7B47C0AC6532}"/>
              </a:ext>
            </a:extLst>
          </p:cNvPr>
          <p:cNvSpPr>
            <a:spLocks noChangeArrowheads="1"/>
          </p:cNvSpPr>
          <p:nvPr/>
        </p:nvSpPr>
        <p:spPr bwMode="auto">
          <a:xfrm>
            <a:off x="2513013" y="2124934"/>
            <a:ext cx="4397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Price</a:t>
            </a:r>
            <a:endParaRPr lang="en-US" altLang="en-US" sz="2400">
              <a:latin typeface="Times New Roman" panose="02020603050405020304" pitchFamily="18" charset="0"/>
            </a:endParaRPr>
          </a:p>
        </p:txBody>
      </p:sp>
      <p:sp>
        <p:nvSpPr>
          <p:cNvPr id="873522" name="Rectangle 50">
            <a:extLst>
              <a:ext uri="{FF2B5EF4-FFF2-40B4-BE49-F238E27FC236}">
                <a16:creationId xmlns:a16="http://schemas.microsoft.com/office/drawing/2014/main" id="{EE95D57D-332D-4AED-BD49-C96C800B98FD}"/>
              </a:ext>
            </a:extLst>
          </p:cNvPr>
          <p:cNvSpPr>
            <a:spLocks noChangeArrowheads="1"/>
          </p:cNvSpPr>
          <p:nvPr/>
        </p:nvSpPr>
        <p:spPr bwMode="auto">
          <a:xfrm>
            <a:off x="2498725" y="2309084"/>
            <a:ext cx="46355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b="1">
                <a:solidFill>
                  <a:srgbClr val="000000"/>
                </a:solidFill>
              </a:rPr>
              <a:t>Level</a:t>
            </a:r>
            <a:endParaRPr lang="en-US" altLang="en-US" sz="2400">
              <a:latin typeface="Times New Roman" panose="02020603050405020304" pitchFamily="18" charset="0"/>
            </a:endParaRPr>
          </a:p>
        </p:txBody>
      </p:sp>
      <p:sp>
        <p:nvSpPr>
          <p:cNvPr id="873523" name="Rectangle 51">
            <a:extLst>
              <a:ext uri="{FF2B5EF4-FFF2-40B4-BE49-F238E27FC236}">
                <a16:creationId xmlns:a16="http://schemas.microsoft.com/office/drawing/2014/main" id="{1DAB99AB-077E-4733-BED9-D4342DD6580D}"/>
              </a:ext>
            </a:extLst>
          </p:cNvPr>
          <p:cNvSpPr>
            <a:spLocks noChangeArrowheads="1"/>
          </p:cNvSpPr>
          <p:nvPr/>
        </p:nvSpPr>
        <p:spPr bwMode="auto">
          <a:xfrm>
            <a:off x="2795588" y="6046059"/>
            <a:ext cx="1524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0</a:t>
            </a:r>
            <a:endParaRPr lang="en-US" altLang="en-US" sz="2400">
              <a:latin typeface="Times New Roman" panose="02020603050405020304" pitchFamily="18" charset="0"/>
            </a:endParaRPr>
          </a:p>
        </p:txBody>
      </p:sp>
      <p:grpSp>
        <p:nvGrpSpPr>
          <p:cNvPr id="873524" name="Group 52">
            <a:extLst>
              <a:ext uri="{FF2B5EF4-FFF2-40B4-BE49-F238E27FC236}">
                <a16:creationId xmlns:a16="http://schemas.microsoft.com/office/drawing/2014/main" id="{6B253E73-F9C1-4866-9517-70BCCA4B32FA}"/>
              </a:ext>
            </a:extLst>
          </p:cNvPr>
          <p:cNvGrpSpPr>
            <a:grpSpLocks/>
          </p:cNvGrpSpPr>
          <p:nvPr/>
        </p:nvGrpSpPr>
        <p:grpSpPr bwMode="auto">
          <a:xfrm>
            <a:off x="4106863" y="1323247"/>
            <a:ext cx="727075" cy="760412"/>
            <a:chOff x="2587" y="723"/>
            <a:chExt cx="458" cy="479"/>
          </a:xfrm>
        </p:grpSpPr>
        <p:sp>
          <p:nvSpPr>
            <p:cNvPr id="873525" name="Rectangle 53">
              <a:extLst>
                <a:ext uri="{FF2B5EF4-FFF2-40B4-BE49-F238E27FC236}">
                  <a16:creationId xmlns:a16="http://schemas.microsoft.com/office/drawing/2014/main" id="{61338B7B-7AAE-405A-B1E3-A8727B711FF0}"/>
                </a:ext>
              </a:extLst>
            </p:cNvPr>
            <p:cNvSpPr>
              <a:spLocks noChangeArrowheads="1"/>
            </p:cNvSpPr>
            <p:nvPr/>
          </p:nvSpPr>
          <p:spPr bwMode="auto">
            <a:xfrm>
              <a:off x="2611" y="723"/>
              <a:ext cx="42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Long-run</a:t>
              </a:r>
              <a:endParaRPr lang="en-US" altLang="en-US" sz="2400">
                <a:latin typeface="Times New Roman" panose="02020603050405020304" pitchFamily="18" charset="0"/>
              </a:endParaRPr>
            </a:p>
          </p:txBody>
        </p:sp>
        <p:sp>
          <p:nvSpPr>
            <p:cNvPr id="873526" name="Rectangle 54">
              <a:extLst>
                <a:ext uri="{FF2B5EF4-FFF2-40B4-BE49-F238E27FC236}">
                  <a16:creationId xmlns:a16="http://schemas.microsoft.com/office/drawing/2014/main" id="{4E0374B6-7C8C-4A06-86A7-39EF8EC49D2C}"/>
                </a:ext>
              </a:extLst>
            </p:cNvPr>
            <p:cNvSpPr>
              <a:spLocks noChangeArrowheads="1"/>
            </p:cNvSpPr>
            <p:nvPr/>
          </p:nvSpPr>
          <p:spPr bwMode="auto">
            <a:xfrm>
              <a:off x="2587" y="839"/>
              <a:ext cx="45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aggregate</a:t>
              </a:r>
              <a:endParaRPr lang="en-US" altLang="en-US" sz="2400">
                <a:latin typeface="Times New Roman" panose="02020603050405020304" pitchFamily="18" charset="0"/>
              </a:endParaRPr>
            </a:p>
          </p:txBody>
        </p:sp>
        <p:sp>
          <p:nvSpPr>
            <p:cNvPr id="873527" name="Rectangle 55">
              <a:extLst>
                <a:ext uri="{FF2B5EF4-FFF2-40B4-BE49-F238E27FC236}">
                  <a16:creationId xmlns:a16="http://schemas.microsoft.com/office/drawing/2014/main" id="{60ED72F6-C559-4E18-83CD-505E62C3EDAB}"/>
                </a:ext>
              </a:extLst>
            </p:cNvPr>
            <p:cNvSpPr>
              <a:spLocks noChangeArrowheads="1"/>
            </p:cNvSpPr>
            <p:nvPr/>
          </p:nvSpPr>
          <p:spPr bwMode="auto">
            <a:xfrm>
              <a:off x="2649" y="954"/>
              <a:ext cx="34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supply,</a:t>
              </a:r>
              <a:endParaRPr lang="en-US" altLang="en-US" sz="2400">
                <a:latin typeface="Times New Roman" panose="02020603050405020304" pitchFamily="18" charset="0"/>
              </a:endParaRPr>
            </a:p>
          </p:txBody>
        </p:sp>
        <p:grpSp>
          <p:nvGrpSpPr>
            <p:cNvPr id="873528" name="Group 56">
              <a:extLst>
                <a:ext uri="{FF2B5EF4-FFF2-40B4-BE49-F238E27FC236}">
                  <a16:creationId xmlns:a16="http://schemas.microsoft.com/office/drawing/2014/main" id="{191B613C-EB09-4626-8B01-40E60B24B083}"/>
                </a:ext>
              </a:extLst>
            </p:cNvPr>
            <p:cNvGrpSpPr>
              <a:grpSpLocks/>
            </p:cNvGrpSpPr>
            <p:nvPr/>
          </p:nvGrpSpPr>
          <p:grpSpPr bwMode="auto">
            <a:xfrm>
              <a:off x="2596" y="1070"/>
              <a:ext cx="405" cy="132"/>
              <a:chOff x="2596" y="1070"/>
              <a:chExt cx="405" cy="132"/>
            </a:xfrm>
          </p:grpSpPr>
          <p:sp>
            <p:nvSpPr>
              <p:cNvPr id="873529" name="Rectangle 57">
                <a:extLst>
                  <a:ext uri="{FF2B5EF4-FFF2-40B4-BE49-F238E27FC236}">
                    <a16:creationId xmlns:a16="http://schemas.microsoft.com/office/drawing/2014/main" id="{6BC4AB31-C630-4535-BDDD-003407EA6762}"/>
                  </a:ext>
                </a:extLst>
              </p:cNvPr>
              <p:cNvSpPr>
                <a:spLocks noChangeArrowheads="1"/>
              </p:cNvSpPr>
              <p:nvPr/>
            </p:nvSpPr>
            <p:spPr bwMode="auto">
              <a:xfrm>
                <a:off x="2596" y="1070"/>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LRAS</a:t>
                </a:r>
                <a:endParaRPr lang="en-US" altLang="en-US" sz="2400">
                  <a:latin typeface="Times New Roman" panose="02020603050405020304" pitchFamily="18" charset="0"/>
                </a:endParaRPr>
              </a:p>
            </p:txBody>
          </p:sp>
          <p:sp>
            <p:nvSpPr>
              <p:cNvPr id="873530" name="Rectangle 58">
                <a:extLst>
                  <a:ext uri="{FF2B5EF4-FFF2-40B4-BE49-F238E27FC236}">
                    <a16:creationId xmlns:a16="http://schemas.microsoft.com/office/drawing/2014/main" id="{E913E5A0-66C8-4A86-9D3A-F92CCAB20250}"/>
                  </a:ext>
                </a:extLst>
              </p:cNvPr>
              <p:cNvSpPr>
                <a:spLocks noChangeArrowheads="1"/>
              </p:cNvSpPr>
              <p:nvPr/>
            </p:nvSpPr>
            <p:spPr bwMode="auto">
              <a:xfrm>
                <a:off x="2841" y="1116"/>
                <a:ext cx="1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1980</a:t>
                </a:r>
                <a:endParaRPr lang="en-US" altLang="en-US" sz="2400">
                  <a:latin typeface="Times New Roman" panose="02020603050405020304" pitchFamily="18" charset="0"/>
                </a:endParaRPr>
              </a:p>
            </p:txBody>
          </p:sp>
        </p:grpSp>
      </p:grpSp>
      <p:grpSp>
        <p:nvGrpSpPr>
          <p:cNvPr id="873531" name="Group 59">
            <a:extLst>
              <a:ext uri="{FF2B5EF4-FFF2-40B4-BE49-F238E27FC236}">
                <a16:creationId xmlns:a16="http://schemas.microsoft.com/office/drawing/2014/main" id="{56AC7081-5012-4819-AFA3-01DB9529D8CC}"/>
              </a:ext>
            </a:extLst>
          </p:cNvPr>
          <p:cNvGrpSpPr>
            <a:grpSpLocks/>
          </p:cNvGrpSpPr>
          <p:nvPr/>
        </p:nvGrpSpPr>
        <p:grpSpPr bwMode="auto">
          <a:xfrm>
            <a:off x="4826000" y="1874109"/>
            <a:ext cx="642938" cy="4395788"/>
            <a:chOff x="3040" y="1070"/>
            <a:chExt cx="405" cy="2769"/>
          </a:xfrm>
        </p:grpSpPr>
        <p:grpSp>
          <p:nvGrpSpPr>
            <p:cNvPr id="873532" name="Group 60">
              <a:extLst>
                <a:ext uri="{FF2B5EF4-FFF2-40B4-BE49-F238E27FC236}">
                  <a16:creationId xmlns:a16="http://schemas.microsoft.com/office/drawing/2014/main" id="{E8646D69-6B5B-4C2E-BADC-23D9D429DDAC}"/>
                </a:ext>
              </a:extLst>
            </p:cNvPr>
            <p:cNvGrpSpPr>
              <a:grpSpLocks/>
            </p:cNvGrpSpPr>
            <p:nvPr/>
          </p:nvGrpSpPr>
          <p:grpSpPr bwMode="auto">
            <a:xfrm>
              <a:off x="3119" y="3698"/>
              <a:ext cx="257" cy="141"/>
              <a:chOff x="3119" y="3698"/>
              <a:chExt cx="257" cy="141"/>
            </a:xfrm>
          </p:grpSpPr>
          <p:sp>
            <p:nvSpPr>
              <p:cNvPr id="873533" name="Rectangle 61">
                <a:extLst>
                  <a:ext uri="{FF2B5EF4-FFF2-40B4-BE49-F238E27FC236}">
                    <a16:creationId xmlns:a16="http://schemas.microsoft.com/office/drawing/2014/main" id="{42BBBD27-67E6-4EBF-ADF9-292127804C08}"/>
                  </a:ext>
                </a:extLst>
              </p:cNvPr>
              <p:cNvSpPr>
                <a:spLocks noChangeArrowheads="1"/>
              </p:cNvSpPr>
              <p:nvPr/>
            </p:nvSpPr>
            <p:spPr bwMode="auto">
              <a:xfrm>
                <a:off x="3119" y="3698"/>
                <a:ext cx="10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Y</a:t>
                </a:r>
                <a:endParaRPr lang="en-US" altLang="en-US" sz="2400">
                  <a:latin typeface="Times New Roman" panose="02020603050405020304" pitchFamily="18" charset="0"/>
                </a:endParaRPr>
              </a:p>
            </p:txBody>
          </p:sp>
          <p:sp>
            <p:nvSpPr>
              <p:cNvPr id="873534" name="Rectangle 62">
                <a:extLst>
                  <a:ext uri="{FF2B5EF4-FFF2-40B4-BE49-F238E27FC236}">
                    <a16:creationId xmlns:a16="http://schemas.microsoft.com/office/drawing/2014/main" id="{BB7A7DCA-96A5-4B0D-8987-78F664FE9FFC}"/>
                  </a:ext>
                </a:extLst>
              </p:cNvPr>
              <p:cNvSpPr>
                <a:spLocks noChangeArrowheads="1"/>
              </p:cNvSpPr>
              <p:nvPr/>
            </p:nvSpPr>
            <p:spPr bwMode="auto">
              <a:xfrm>
                <a:off x="3180" y="3744"/>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1990</a:t>
                </a:r>
                <a:endParaRPr lang="en-US" altLang="en-US" sz="2400">
                  <a:latin typeface="Times New Roman" panose="02020603050405020304" pitchFamily="18" charset="0"/>
                </a:endParaRPr>
              </a:p>
            </p:txBody>
          </p:sp>
        </p:grpSp>
        <p:grpSp>
          <p:nvGrpSpPr>
            <p:cNvPr id="873535" name="Group 63">
              <a:extLst>
                <a:ext uri="{FF2B5EF4-FFF2-40B4-BE49-F238E27FC236}">
                  <a16:creationId xmlns:a16="http://schemas.microsoft.com/office/drawing/2014/main" id="{9DAF7A6C-805A-4CB6-83E6-B7F00A6F6A85}"/>
                </a:ext>
              </a:extLst>
            </p:cNvPr>
            <p:cNvGrpSpPr>
              <a:grpSpLocks/>
            </p:cNvGrpSpPr>
            <p:nvPr/>
          </p:nvGrpSpPr>
          <p:grpSpPr bwMode="auto">
            <a:xfrm>
              <a:off x="3040" y="1070"/>
              <a:ext cx="405" cy="2567"/>
              <a:chOff x="3040" y="1070"/>
              <a:chExt cx="405" cy="2567"/>
            </a:xfrm>
          </p:grpSpPr>
          <p:sp>
            <p:nvSpPr>
              <p:cNvPr id="873536" name="Line 64">
                <a:extLst>
                  <a:ext uri="{FF2B5EF4-FFF2-40B4-BE49-F238E27FC236}">
                    <a16:creationId xmlns:a16="http://schemas.microsoft.com/office/drawing/2014/main" id="{96A93F47-785F-41EE-A037-4AC796C1C26C}"/>
                  </a:ext>
                </a:extLst>
              </p:cNvPr>
              <p:cNvSpPr>
                <a:spLocks noChangeShapeType="1"/>
              </p:cNvSpPr>
              <p:nvPr/>
            </p:nvSpPr>
            <p:spPr bwMode="auto">
              <a:xfrm flipV="1">
                <a:off x="3204" y="1248"/>
                <a:ext cx="1" cy="2389"/>
              </a:xfrm>
              <a:prstGeom prst="line">
                <a:avLst/>
              </a:prstGeom>
              <a:noFill/>
              <a:ln w="41275">
                <a:solidFill>
                  <a:srgbClr val="60220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3537" name="Group 65">
                <a:extLst>
                  <a:ext uri="{FF2B5EF4-FFF2-40B4-BE49-F238E27FC236}">
                    <a16:creationId xmlns:a16="http://schemas.microsoft.com/office/drawing/2014/main" id="{49B64E37-04C2-44AD-B0B7-ABCAA83DEAC2}"/>
                  </a:ext>
                </a:extLst>
              </p:cNvPr>
              <p:cNvGrpSpPr>
                <a:grpSpLocks/>
              </p:cNvGrpSpPr>
              <p:nvPr/>
            </p:nvGrpSpPr>
            <p:grpSpPr bwMode="auto">
              <a:xfrm>
                <a:off x="3040" y="1070"/>
                <a:ext cx="405" cy="132"/>
                <a:chOff x="3040" y="1070"/>
                <a:chExt cx="405" cy="132"/>
              </a:xfrm>
            </p:grpSpPr>
            <p:sp>
              <p:nvSpPr>
                <p:cNvPr id="873538" name="Rectangle 66">
                  <a:extLst>
                    <a:ext uri="{FF2B5EF4-FFF2-40B4-BE49-F238E27FC236}">
                      <a16:creationId xmlns:a16="http://schemas.microsoft.com/office/drawing/2014/main" id="{AC9003CD-C09E-4583-BB17-72003F844EAB}"/>
                    </a:ext>
                  </a:extLst>
                </p:cNvPr>
                <p:cNvSpPr>
                  <a:spLocks noChangeArrowheads="1"/>
                </p:cNvSpPr>
                <p:nvPr/>
              </p:nvSpPr>
              <p:spPr bwMode="auto">
                <a:xfrm>
                  <a:off x="3040" y="1070"/>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LRAS</a:t>
                  </a:r>
                  <a:endParaRPr lang="en-US" altLang="en-US" sz="2400">
                    <a:latin typeface="Times New Roman" panose="02020603050405020304" pitchFamily="18" charset="0"/>
                  </a:endParaRPr>
                </a:p>
              </p:txBody>
            </p:sp>
            <p:sp>
              <p:nvSpPr>
                <p:cNvPr id="873539" name="Rectangle 67">
                  <a:extLst>
                    <a:ext uri="{FF2B5EF4-FFF2-40B4-BE49-F238E27FC236}">
                      <a16:creationId xmlns:a16="http://schemas.microsoft.com/office/drawing/2014/main" id="{43BC3CE9-37BB-42EC-A32F-4005C9DCB668}"/>
                    </a:ext>
                  </a:extLst>
                </p:cNvPr>
                <p:cNvSpPr>
                  <a:spLocks noChangeArrowheads="1"/>
                </p:cNvSpPr>
                <p:nvPr/>
              </p:nvSpPr>
              <p:spPr bwMode="auto">
                <a:xfrm>
                  <a:off x="3285" y="1116"/>
                  <a:ext cx="1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1990</a:t>
                  </a:r>
                  <a:endParaRPr lang="en-US" altLang="en-US" sz="2400">
                    <a:latin typeface="Times New Roman" panose="02020603050405020304" pitchFamily="18" charset="0"/>
                  </a:endParaRPr>
                </a:p>
              </p:txBody>
            </p:sp>
          </p:grpSp>
        </p:grpSp>
      </p:grpSp>
      <p:grpSp>
        <p:nvGrpSpPr>
          <p:cNvPr id="873540" name="Group 68">
            <a:extLst>
              <a:ext uri="{FF2B5EF4-FFF2-40B4-BE49-F238E27FC236}">
                <a16:creationId xmlns:a16="http://schemas.microsoft.com/office/drawing/2014/main" id="{07B03234-6FB4-4E28-8DBA-589609987F83}"/>
              </a:ext>
            </a:extLst>
          </p:cNvPr>
          <p:cNvGrpSpPr>
            <a:grpSpLocks/>
          </p:cNvGrpSpPr>
          <p:nvPr/>
        </p:nvGrpSpPr>
        <p:grpSpPr bwMode="auto">
          <a:xfrm>
            <a:off x="5511800" y="1874109"/>
            <a:ext cx="700088" cy="4395788"/>
            <a:chOff x="3472" y="1070"/>
            <a:chExt cx="441" cy="2769"/>
          </a:xfrm>
        </p:grpSpPr>
        <p:sp>
          <p:nvSpPr>
            <p:cNvPr id="873541" name="Line 69">
              <a:extLst>
                <a:ext uri="{FF2B5EF4-FFF2-40B4-BE49-F238E27FC236}">
                  <a16:creationId xmlns:a16="http://schemas.microsoft.com/office/drawing/2014/main" id="{0433B348-0723-4DEA-9E31-C6745E25AACB}"/>
                </a:ext>
              </a:extLst>
            </p:cNvPr>
            <p:cNvSpPr>
              <a:spLocks noChangeShapeType="1"/>
            </p:cNvSpPr>
            <p:nvPr/>
          </p:nvSpPr>
          <p:spPr bwMode="auto">
            <a:xfrm>
              <a:off x="3604" y="1204"/>
              <a:ext cx="1" cy="2433"/>
            </a:xfrm>
            <a:prstGeom prst="line">
              <a:avLst/>
            </a:prstGeom>
            <a:noFill/>
            <a:ln w="41275">
              <a:solidFill>
                <a:srgbClr val="AD0D1B"/>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3542" name="Group 70">
              <a:extLst>
                <a:ext uri="{FF2B5EF4-FFF2-40B4-BE49-F238E27FC236}">
                  <a16:creationId xmlns:a16="http://schemas.microsoft.com/office/drawing/2014/main" id="{1939EBA3-7343-41A8-8362-3AB475C14E75}"/>
                </a:ext>
              </a:extLst>
            </p:cNvPr>
            <p:cNvGrpSpPr>
              <a:grpSpLocks/>
            </p:cNvGrpSpPr>
            <p:nvPr/>
          </p:nvGrpSpPr>
          <p:grpSpPr bwMode="auto">
            <a:xfrm>
              <a:off x="3542" y="3698"/>
              <a:ext cx="258" cy="141"/>
              <a:chOff x="3542" y="3698"/>
              <a:chExt cx="258" cy="141"/>
            </a:xfrm>
          </p:grpSpPr>
          <p:sp>
            <p:nvSpPr>
              <p:cNvPr id="873543" name="Rectangle 71">
                <a:extLst>
                  <a:ext uri="{FF2B5EF4-FFF2-40B4-BE49-F238E27FC236}">
                    <a16:creationId xmlns:a16="http://schemas.microsoft.com/office/drawing/2014/main" id="{C41A7D40-A81F-4447-892E-6898D8680E24}"/>
                  </a:ext>
                </a:extLst>
              </p:cNvPr>
              <p:cNvSpPr>
                <a:spLocks noChangeArrowheads="1"/>
              </p:cNvSpPr>
              <p:nvPr/>
            </p:nvSpPr>
            <p:spPr bwMode="auto">
              <a:xfrm>
                <a:off x="3542" y="3698"/>
                <a:ext cx="10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Y</a:t>
                </a:r>
                <a:endParaRPr lang="en-US" altLang="en-US" sz="2400">
                  <a:latin typeface="Times New Roman" panose="02020603050405020304" pitchFamily="18" charset="0"/>
                </a:endParaRPr>
              </a:p>
            </p:txBody>
          </p:sp>
          <p:sp>
            <p:nvSpPr>
              <p:cNvPr id="873544" name="Rectangle 72">
                <a:extLst>
                  <a:ext uri="{FF2B5EF4-FFF2-40B4-BE49-F238E27FC236}">
                    <a16:creationId xmlns:a16="http://schemas.microsoft.com/office/drawing/2014/main" id="{0F6FC40A-9B61-45FE-A91D-B18A19D1E761}"/>
                  </a:ext>
                </a:extLst>
              </p:cNvPr>
              <p:cNvSpPr>
                <a:spLocks noChangeArrowheads="1"/>
              </p:cNvSpPr>
              <p:nvPr/>
            </p:nvSpPr>
            <p:spPr bwMode="auto">
              <a:xfrm>
                <a:off x="3604" y="3744"/>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2000</a:t>
                </a:r>
                <a:endParaRPr lang="en-US" altLang="en-US" sz="2400">
                  <a:latin typeface="Times New Roman" panose="02020603050405020304" pitchFamily="18" charset="0"/>
                </a:endParaRPr>
              </a:p>
            </p:txBody>
          </p:sp>
        </p:grpSp>
        <p:grpSp>
          <p:nvGrpSpPr>
            <p:cNvPr id="873545" name="Group 73">
              <a:extLst>
                <a:ext uri="{FF2B5EF4-FFF2-40B4-BE49-F238E27FC236}">
                  <a16:creationId xmlns:a16="http://schemas.microsoft.com/office/drawing/2014/main" id="{AC85FA87-C3CB-4B8E-84FA-745C39E86880}"/>
                </a:ext>
              </a:extLst>
            </p:cNvPr>
            <p:cNvGrpSpPr>
              <a:grpSpLocks/>
            </p:cNvGrpSpPr>
            <p:nvPr/>
          </p:nvGrpSpPr>
          <p:grpSpPr bwMode="auto">
            <a:xfrm>
              <a:off x="3472" y="1070"/>
              <a:ext cx="441" cy="141"/>
              <a:chOff x="3472" y="1070"/>
              <a:chExt cx="441" cy="141"/>
            </a:xfrm>
          </p:grpSpPr>
          <p:sp>
            <p:nvSpPr>
              <p:cNvPr id="873546" name="Rectangle 74">
                <a:extLst>
                  <a:ext uri="{FF2B5EF4-FFF2-40B4-BE49-F238E27FC236}">
                    <a16:creationId xmlns:a16="http://schemas.microsoft.com/office/drawing/2014/main" id="{E63002C8-C019-412C-8987-1CB881AE3A41}"/>
                  </a:ext>
                </a:extLst>
              </p:cNvPr>
              <p:cNvSpPr>
                <a:spLocks noChangeArrowheads="1"/>
              </p:cNvSpPr>
              <p:nvPr/>
            </p:nvSpPr>
            <p:spPr bwMode="auto">
              <a:xfrm>
                <a:off x="3472" y="1070"/>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LRAS</a:t>
                </a:r>
                <a:endParaRPr lang="en-US" altLang="en-US" sz="2400">
                  <a:latin typeface="Times New Roman" panose="02020603050405020304" pitchFamily="18" charset="0"/>
                </a:endParaRPr>
              </a:p>
            </p:txBody>
          </p:sp>
          <p:sp>
            <p:nvSpPr>
              <p:cNvPr id="873547" name="Rectangle 75">
                <a:extLst>
                  <a:ext uri="{FF2B5EF4-FFF2-40B4-BE49-F238E27FC236}">
                    <a16:creationId xmlns:a16="http://schemas.microsoft.com/office/drawing/2014/main" id="{7E092B92-89CB-41D6-B9C4-E92F243B0826}"/>
                  </a:ext>
                </a:extLst>
              </p:cNvPr>
              <p:cNvSpPr>
                <a:spLocks noChangeArrowheads="1"/>
              </p:cNvSpPr>
              <p:nvPr/>
            </p:nvSpPr>
            <p:spPr bwMode="auto">
              <a:xfrm>
                <a:off x="3717" y="1116"/>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2000</a:t>
                </a:r>
                <a:endParaRPr lang="en-US" altLang="en-US" sz="2400">
                  <a:latin typeface="Times New Roman" panose="02020603050405020304" pitchFamily="18" charset="0"/>
                </a:endParaRPr>
              </a:p>
            </p:txBody>
          </p:sp>
        </p:grpSp>
      </p:grpSp>
      <p:grpSp>
        <p:nvGrpSpPr>
          <p:cNvPr id="873548" name="Group 76">
            <a:extLst>
              <a:ext uri="{FF2B5EF4-FFF2-40B4-BE49-F238E27FC236}">
                <a16:creationId xmlns:a16="http://schemas.microsoft.com/office/drawing/2014/main" id="{3895D050-A1F1-4530-B670-34B7BB839A09}"/>
              </a:ext>
            </a:extLst>
          </p:cNvPr>
          <p:cNvGrpSpPr>
            <a:grpSpLocks/>
          </p:cNvGrpSpPr>
          <p:nvPr/>
        </p:nvGrpSpPr>
        <p:grpSpPr bwMode="auto">
          <a:xfrm>
            <a:off x="2530475" y="4880834"/>
            <a:ext cx="2003425" cy="238125"/>
            <a:chOff x="1594" y="2964"/>
            <a:chExt cx="1262" cy="150"/>
          </a:xfrm>
        </p:grpSpPr>
        <p:sp>
          <p:nvSpPr>
            <p:cNvPr id="873549" name="Line 77">
              <a:extLst>
                <a:ext uri="{FF2B5EF4-FFF2-40B4-BE49-F238E27FC236}">
                  <a16:creationId xmlns:a16="http://schemas.microsoft.com/office/drawing/2014/main" id="{D65A09BA-9233-4C21-BA1D-29E610C6F6C9}"/>
                </a:ext>
              </a:extLst>
            </p:cNvPr>
            <p:cNvSpPr>
              <a:spLocks noChangeShapeType="1"/>
            </p:cNvSpPr>
            <p:nvPr/>
          </p:nvSpPr>
          <p:spPr bwMode="auto">
            <a:xfrm>
              <a:off x="1854" y="3007"/>
              <a:ext cx="967"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3550" name="Oval 78">
              <a:extLst>
                <a:ext uri="{FF2B5EF4-FFF2-40B4-BE49-F238E27FC236}">
                  <a16:creationId xmlns:a16="http://schemas.microsoft.com/office/drawing/2014/main" id="{26E88968-11E1-4EDC-A048-B655434F703E}"/>
                </a:ext>
              </a:extLst>
            </p:cNvPr>
            <p:cNvSpPr>
              <a:spLocks noChangeArrowheads="1"/>
            </p:cNvSpPr>
            <p:nvPr/>
          </p:nvSpPr>
          <p:spPr bwMode="auto">
            <a:xfrm>
              <a:off x="2786" y="2964"/>
              <a:ext cx="70" cy="6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73551" name="Group 79">
              <a:extLst>
                <a:ext uri="{FF2B5EF4-FFF2-40B4-BE49-F238E27FC236}">
                  <a16:creationId xmlns:a16="http://schemas.microsoft.com/office/drawing/2014/main" id="{10EDDAE1-B819-4711-B24D-BE565E9D9DF4}"/>
                </a:ext>
              </a:extLst>
            </p:cNvPr>
            <p:cNvGrpSpPr>
              <a:grpSpLocks/>
            </p:cNvGrpSpPr>
            <p:nvPr/>
          </p:nvGrpSpPr>
          <p:grpSpPr bwMode="auto">
            <a:xfrm>
              <a:off x="1594" y="2973"/>
              <a:ext cx="258" cy="141"/>
              <a:chOff x="1594" y="2973"/>
              <a:chExt cx="258" cy="141"/>
            </a:xfrm>
          </p:grpSpPr>
          <p:sp>
            <p:nvSpPr>
              <p:cNvPr id="873552" name="Rectangle 80">
                <a:extLst>
                  <a:ext uri="{FF2B5EF4-FFF2-40B4-BE49-F238E27FC236}">
                    <a16:creationId xmlns:a16="http://schemas.microsoft.com/office/drawing/2014/main" id="{9DA5B3DF-2395-4DB5-97B8-910E49C147CF}"/>
                  </a:ext>
                </a:extLst>
              </p:cNvPr>
              <p:cNvSpPr>
                <a:spLocks noChangeArrowheads="1"/>
              </p:cNvSpPr>
              <p:nvPr/>
            </p:nvSpPr>
            <p:spPr bwMode="auto">
              <a:xfrm>
                <a:off x="1594" y="2973"/>
                <a:ext cx="10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P</a:t>
                </a:r>
                <a:endParaRPr lang="en-US" altLang="en-US" sz="2400">
                  <a:latin typeface="Times New Roman" panose="02020603050405020304" pitchFamily="18" charset="0"/>
                </a:endParaRPr>
              </a:p>
            </p:txBody>
          </p:sp>
          <p:sp>
            <p:nvSpPr>
              <p:cNvPr id="873553" name="Rectangle 81">
                <a:extLst>
                  <a:ext uri="{FF2B5EF4-FFF2-40B4-BE49-F238E27FC236}">
                    <a16:creationId xmlns:a16="http://schemas.microsoft.com/office/drawing/2014/main" id="{4FE3FF94-5177-427F-88DE-520EC85BA511}"/>
                  </a:ext>
                </a:extLst>
              </p:cNvPr>
              <p:cNvSpPr>
                <a:spLocks noChangeArrowheads="1"/>
              </p:cNvSpPr>
              <p:nvPr/>
            </p:nvSpPr>
            <p:spPr bwMode="auto">
              <a:xfrm>
                <a:off x="1656" y="3019"/>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1980</a:t>
                </a:r>
                <a:endParaRPr lang="en-US" altLang="en-US" sz="2400">
                  <a:latin typeface="Times New Roman" panose="02020603050405020304" pitchFamily="18" charset="0"/>
                </a:endParaRPr>
              </a:p>
            </p:txBody>
          </p:sp>
        </p:grpSp>
      </p:grpSp>
      <p:grpSp>
        <p:nvGrpSpPr>
          <p:cNvPr id="873554" name="Group 82">
            <a:extLst>
              <a:ext uri="{FF2B5EF4-FFF2-40B4-BE49-F238E27FC236}">
                <a16:creationId xmlns:a16="http://schemas.microsoft.com/office/drawing/2014/main" id="{8EC5B098-2D3F-4A52-A359-9E82E822BBA1}"/>
              </a:ext>
            </a:extLst>
          </p:cNvPr>
          <p:cNvGrpSpPr>
            <a:grpSpLocks/>
          </p:cNvGrpSpPr>
          <p:nvPr/>
        </p:nvGrpSpPr>
        <p:grpSpPr bwMode="auto">
          <a:xfrm>
            <a:off x="5335588" y="2266222"/>
            <a:ext cx="2198687" cy="1655762"/>
            <a:chOff x="3361" y="1317"/>
            <a:chExt cx="1385" cy="1043"/>
          </a:xfrm>
        </p:grpSpPr>
        <p:sp>
          <p:nvSpPr>
            <p:cNvPr id="873555" name="Line 83">
              <a:extLst>
                <a:ext uri="{FF2B5EF4-FFF2-40B4-BE49-F238E27FC236}">
                  <a16:creationId xmlns:a16="http://schemas.microsoft.com/office/drawing/2014/main" id="{8D42FE9C-27EA-4C18-BA22-2FDB8CE71674}"/>
                </a:ext>
              </a:extLst>
            </p:cNvPr>
            <p:cNvSpPr>
              <a:spLocks noChangeShapeType="1"/>
            </p:cNvSpPr>
            <p:nvPr/>
          </p:nvSpPr>
          <p:spPr bwMode="auto">
            <a:xfrm>
              <a:off x="3361" y="1317"/>
              <a:ext cx="661" cy="49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3556" name="Rectangle 84">
              <a:extLst>
                <a:ext uri="{FF2B5EF4-FFF2-40B4-BE49-F238E27FC236}">
                  <a16:creationId xmlns:a16="http://schemas.microsoft.com/office/drawing/2014/main" id="{83C22953-B8CE-4907-A241-D3EDD3AB6D2D}"/>
                </a:ext>
              </a:extLst>
            </p:cNvPr>
            <p:cNvSpPr>
              <a:spLocks noChangeArrowheads="1"/>
            </p:cNvSpPr>
            <p:nvPr/>
          </p:nvSpPr>
          <p:spPr bwMode="auto">
            <a:xfrm>
              <a:off x="3822" y="1748"/>
              <a:ext cx="862" cy="612"/>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3557" name="Rectangle 85">
              <a:extLst>
                <a:ext uri="{FF2B5EF4-FFF2-40B4-BE49-F238E27FC236}">
                  <a16:creationId xmlns:a16="http://schemas.microsoft.com/office/drawing/2014/main" id="{04B50D8F-C7E7-4F30-A434-84DBA4C2CB91}"/>
                </a:ext>
              </a:extLst>
            </p:cNvPr>
            <p:cNvSpPr>
              <a:spLocks noChangeArrowheads="1"/>
            </p:cNvSpPr>
            <p:nvPr/>
          </p:nvSpPr>
          <p:spPr bwMode="auto">
            <a:xfrm>
              <a:off x="3890" y="1763"/>
              <a:ext cx="77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dirty="0">
                  <a:solidFill>
                    <a:srgbClr val="000000"/>
                  </a:solidFill>
                </a:rPr>
                <a:t>1. In the long run,</a:t>
              </a:r>
              <a:endParaRPr lang="en-US" altLang="en-US" sz="2400" dirty="0">
                <a:latin typeface="Times New Roman" panose="02020603050405020304" pitchFamily="18" charset="0"/>
              </a:endParaRPr>
            </a:p>
          </p:txBody>
        </p:sp>
        <p:sp>
          <p:nvSpPr>
            <p:cNvPr id="873558" name="Rectangle 86">
              <a:extLst>
                <a:ext uri="{FF2B5EF4-FFF2-40B4-BE49-F238E27FC236}">
                  <a16:creationId xmlns:a16="http://schemas.microsoft.com/office/drawing/2014/main" id="{DE030550-F5EE-4E9B-857A-8CC8BFAF9956}"/>
                </a:ext>
              </a:extLst>
            </p:cNvPr>
            <p:cNvSpPr>
              <a:spLocks noChangeArrowheads="1"/>
            </p:cNvSpPr>
            <p:nvPr/>
          </p:nvSpPr>
          <p:spPr bwMode="auto">
            <a:xfrm>
              <a:off x="3890" y="1878"/>
              <a:ext cx="61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technological </a:t>
              </a:r>
              <a:endParaRPr lang="en-US" altLang="en-US" sz="2400">
                <a:latin typeface="Times New Roman" panose="02020603050405020304" pitchFamily="18" charset="0"/>
              </a:endParaRPr>
            </a:p>
          </p:txBody>
        </p:sp>
        <p:sp>
          <p:nvSpPr>
            <p:cNvPr id="873559" name="Rectangle 87">
              <a:extLst>
                <a:ext uri="{FF2B5EF4-FFF2-40B4-BE49-F238E27FC236}">
                  <a16:creationId xmlns:a16="http://schemas.microsoft.com/office/drawing/2014/main" id="{C8FD3371-9080-4F85-8C68-8CDF312B3F9B}"/>
                </a:ext>
              </a:extLst>
            </p:cNvPr>
            <p:cNvSpPr>
              <a:spLocks noChangeArrowheads="1"/>
            </p:cNvSpPr>
            <p:nvPr/>
          </p:nvSpPr>
          <p:spPr bwMode="auto">
            <a:xfrm>
              <a:off x="3890" y="1994"/>
              <a:ext cx="69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dirty="0">
                  <a:solidFill>
                    <a:srgbClr val="000000"/>
                  </a:solidFill>
                </a:rPr>
                <a:t>progress shifts </a:t>
              </a:r>
              <a:endParaRPr lang="en-US" altLang="en-US" sz="2400" dirty="0">
                <a:latin typeface="Times New Roman" panose="02020603050405020304" pitchFamily="18" charset="0"/>
              </a:endParaRPr>
            </a:p>
          </p:txBody>
        </p:sp>
        <p:sp>
          <p:nvSpPr>
            <p:cNvPr id="873560" name="Rectangle 88">
              <a:extLst>
                <a:ext uri="{FF2B5EF4-FFF2-40B4-BE49-F238E27FC236}">
                  <a16:creationId xmlns:a16="http://schemas.microsoft.com/office/drawing/2014/main" id="{F6381C38-13DB-4BBD-B5AB-4C4BE8F33E7C}"/>
                </a:ext>
              </a:extLst>
            </p:cNvPr>
            <p:cNvSpPr>
              <a:spLocks noChangeArrowheads="1"/>
            </p:cNvSpPr>
            <p:nvPr/>
          </p:nvSpPr>
          <p:spPr bwMode="auto">
            <a:xfrm>
              <a:off x="3890" y="2109"/>
              <a:ext cx="85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long-run aggregate </a:t>
              </a:r>
              <a:endParaRPr lang="en-US" altLang="en-US" sz="2400">
                <a:latin typeface="Times New Roman" panose="02020603050405020304" pitchFamily="18" charset="0"/>
              </a:endParaRPr>
            </a:p>
          </p:txBody>
        </p:sp>
        <p:sp>
          <p:nvSpPr>
            <p:cNvPr id="873561" name="Rectangle 89">
              <a:extLst>
                <a:ext uri="{FF2B5EF4-FFF2-40B4-BE49-F238E27FC236}">
                  <a16:creationId xmlns:a16="http://schemas.microsoft.com/office/drawing/2014/main" id="{325E7E80-A31A-46A1-85B6-10A1492E3F73}"/>
                </a:ext>
              </a:extLst>
            </p:cNvPr>
            <p:cNvSpPr>
              <a:spLocks noChangeArrowheads="1"/>
            </p:cNvSpPr>
            <p:nvPr/>
          </p:nvSpPr>
          <p:spPr bwMode="auto">
            <a:xfrm>
              <a:off x="3890" y="2225"/>
              <a:ext cx="4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supply . . .</a:t>
              </a:r>
              <a:endParaRPr lang="en-US" altLang="en-US" sz="2400">
                <a:latin typeface="Times New Roman" panose="02020603050405020304" pitchFamily="18" charset="0"/>
              </a:endParaRPr>
            </a:p>
          </p:txBody>
        </p:sp>
      </p:grpSp>
      <p:grpSp>
        <p:nvGrpSpPr>
          <p:cNvPr id="873562" name="Group 90">
            <a:extLst>
              <a:ext uri="{FF2B5EF4-FFF2-40B4-BE49-F238E27FC236}">
                <a16:creationId xmlns:a16="http://schemas.microsoft.com/office/drawing/2014/main" id="{26920FA1-8F29-4EEC-820A-626FA3D026FA}"/>
              </a:ext>
            </a:extLst>
          </p:cNvPr>
          <p:cNvGrpSpPr>
            <a:grpSpLocks/>
          </p:cNvGrpSpPr>
          <p:nvPr/>
        </p:nvGrpSpPr>
        <p:grpSpPr bwMode="auto">
          <a:xfrm>
            <a:off x="1201738" y="3826734"/>
            <a:ext cx="1409700" cy="382588"/>
            <a:chOff x="757" y="2300"/>
            <a:chExt cx="888" cy="241"/>
          </a:xfrm>
        </p:grpSpPr>
        <p:sp>
          <p:nvSpPr>
            <p:cNvPr id="873563" name="Line 91">
              <a:extLst>
                <a:ext uri="{FF2B5EF4-FFF2-40B4-BE49-F238E27FC236}">
                  <a16:creationId xmlns:a16="http://schemas.microsoft.com/office/drawing/2014/main" id="{82D03985-44E3-4691-A6C1-970B2D0A9C89}"/>
                </a:ext>
              </a:extLst>
            </p:cNvPr>
            <p:cNvSpPr>
              <a:spLocks noChangeShapeType="1"/>
            </p:cNvSpPr>
            <p:nvPr/>
          </p:nvSpPr>
          <p:spPr bwMode="auto">
            <a:xfrm>
              <a:off x="1062" y="2421"/>
              <a:ext cx="58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3564" name="Group 92">
              <a:extLst>
                <a:ext uri="{FF2B5EF4-FFF2-40B4-BE49-F238E27FC236}">
                  <a16:creationId xmlns:a16="http://schemas.microsoft.com/office/drawing/2014/main" id="{C6019490-52E0-4C03-9453-003924F8C3BB}"/>
                </a:ext>
              </a:extLst>
            </p:cNvPr>
            <p:cNvGrpSpPr>
              <a:grpSpLocks/>
            </p:cNvGrpSpPr>
            <p:nvPr/>
          </p:nvGrpSpPr>
          <p:grpSpPr bwMode="auto">
            <a:xfrm>
              <a:off x="757" y="2300"/>
              <a:ext cx="740" cy="241"/>
              <a:chOff x="757" y="2300"/>
              <a:chExt cx="740" cy="241"/>
            </a:xfrm>
          </p:grpSpPr>
          <p:sp>
            <p:nvSpPr>
              <p:cNvPr id="873565" name="Rectangle 93">
                <a:extLst>
                  <a:ext uri="{FF2B5EF4-FFF2-40B4-BE49-F238E27FC236}">
                    <a16:creationId xmlns:a16="http://schemas.microsoft.com/office/drawing/2014/main" id="{FA3F8BBC-2F1E-4DCE-A19E-8883406654F0}"/>
                  </a:ext>
                </a:extLst>
              </p:cNvPr>
              <p:cNvSpPr>
                <a:spLocks noChangeArrowheads="1"/>
              </p:cNvSpPr>
              <p:nvPr/>
            </p:nvSpPr>
            <p:spPr bwMode="auto">
              <a:xfrm>
                <a:off x="757" y="2300"/>
                <a:ext cx="740" cy="241"/>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3566" name="Rectangle 94">
                <a:extLst>
                  <a:ext uri="{FF2B5EF4-FFF2-40B4-BE49-F238E27FC236}">
                    <a16:creationId xmlns:a16="http://schemas.microsoft.com/office/drawing/2014/main" id="{FEBA88FF-22D6-452E-9482-6A6C32C1145F}"/>
                  </a:ext>
                </a:extLst>
              </p:cNvPr>
              <p:cNvSpPr>
                <a:spLocks noChangeArrowheads="1"/>
              </p:cNvSpPr>
              <p:nvPr/>
            </p:nvSpPr>
            <p:spPr bwMode="auto">
              <a:xfrm>
                <a:off x="775" y="2309"/>
                <a:ext cx="4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4. . . . and</a:t>
                </a:r>
                <a:endParaRPr lang="en-US" altLang="en-US" sz="2400">
                  <a:latin typeface="Times New Roman" panose="02020603050405020304" pitchFamily="18" charset="0"/>
                </a:endParaRPr>
              </a:p>
            </p:txBody>
          </p:sp>
          <p:sp>
            <p:nvSpPr>
              <p:cNvPr id="873567" name="Rectangle 95">
                <a:extLst>
                  <a:ext uri="{FF2B5EF4-FFF2-40B4-BE49-F238E27FC236}">
                    <a16:creationId xmlns:a16="http://schemas.microsoft.com/office/drawing/2014/main" id="{5EFF2101-46B1-46A5-98DC-FA823403DBE8}"/>
                  </a:ext>
                </a:extLst>
              </p:cNvPr>
              <p:cNvSpPr>
                <a:spLocks noChangeArrowheads="1"/>
              </p:cNvSpPr>
              <p:nvPr/>
            </p:nvSpPr>
            <p:spPr bwMode="auto">
              <a:xfrm>
                <a:off x="775" y="2424"/>
                <a:ext cx="7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ongoing inflation.</a:t>
                </a:r>
                <a:endParaRPr lang="en-US" altLang="en-US" sz="2400">
                  <a:latin typeface="Times New Roman" panose="02020603050405020304" pitchFamily="18" charset="0"/>
                </a:endParaRPr>
              </a:p>
            </p:txBody>
          </p:sp>
        </p:grpSp>
      </p:grpSp>
      <p:grpSp>
        <p:nvGrpSpPr>
          <p:cNvPr id="873568" name="Group 96">
            <a:extLst>
              <a:ext uri="{FF2B5EF4-FFF2-40B4-BE49-F238E27FC236}">
                <a16:creationId xmlns:a16="http://schemas.microsoft.com/office/drawing/2014/main" id="{F6D7EF58-027C-46DC-8FC1-3D963E71320D}"/>
              </a:ext>
            </a:extLst>
          </p:cNvPr>
          <p:cNvGrpSpPr>
            <a:grpSpLocks/>
          </p:cNvGrpSpPr>
          <p:nvPr/>
        </p:nvGrpSpPr>
        <p:grpSpPr bwMode="auto">
          <a:xfrm>
            <a:off x="5321300" y="6085747"/>
            <a:ext cx="1990725" cy="725487"/>
            <a:chOff x="3352" y="3723"/>
            <a:chExt cx="1254" cy="457"/>
          </a:xfrm>
        </p:grpSpPr>
        <p:sp>
          <p:nvSpPr>
            <p:cNvPr id="873569" name="Line 97">
              <a:extLst>
                <a:ext uri="{FF2B5EF4-FFF2-40B4-BE49-F238E27FC236}">
                  <a16:creationId xmlns:a16="http://schemas.microsoft.com/office/drawing/2014/main" id="{01EA9A09-6847-4944-B092-D3EE9D2C4EA9}"/>
                </a:ext>
              </a:extLst>
            </p:cNvPr>
            <p:cNvSpPr>
              <a:spLocks noChangeShapeType="1"/>
            </p:cNvSpPr>
            <p:nvPr/>
          </p:nvSpPr>
          <p:spPr bwMode="auto">
            <a:xfrm flipH="1" flipV="1">
              <a:off x="3352" y="3723"/>
              <a:ext cx="261" cy="41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3570" name="Rectangle 98">
              <a:extLst>
                <a:ext uri="{FF2B5EF4-FFF2-40B4-BE49-F238E27FC236}">
                  <a16:creationId xmlns:a16="http://schemas.microsoft.com/office/drawing/2014/main" id="{D6CC1006-28A7-41F4-9CAA-CC43D9551590}"/>
                </a:ext>
              </a:extLst>
            </p:cNvPr>
            <p:cNvSpPr>
              <a:spLocks noChangeArrowheads="1"/>
            </p:cNvSpPr>
            <p:nvPr/>
          </p:nvSpPr>
          <p:spPr bwMode="auto">
            <a:xfrm>
              <a:off x="3570" y="3921"/>
              <a:ext cx="1036" cy="259"/>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3571" name="Rectangle 99">
              <a:extLst>
                <a:ext uri="{FF2B5EF4-FFF2-40B4-BE49-F238E27FC236}">
                  <a16:creationId xmlns:a16="http://schemas.microsoft.com/office/drawing/2014/main" id="{4D39BB96-4248-4BA5-B3CB-CEA2FD27673F}"/>
                </a:ext>
              </a:extLst>
            </p:cNvPr>
            <p:cNvSpPr>
              <a:spLocks noChangeArrowheads="1"/>
            </p:cNvSpPr>
            <p:nvPr/>
          </p:nvSpPr>
          <p:spPr bwMode="auto">
            <a:xfrm>
              <a:off x="3588" y="3946"/>
              <a:ext cx="9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3. . . . leading to growth</a:t>
              </a:r>
              <a:endParaRPr lang="en-US" altLang="en-US" sz="2400">
                <a:latin typeface="Times New Roman" panose="02020603050405020304" pitchFamily="18" charset="0"/>
              </a:endParaRPr>
            </a:p>
          </p:txBody>
        </p:sp>
        <p:sp>
          <p:nvSpPr>
            <p:cNvPr id="873572" name="Rectangle 100">
              <a:extLst>
                <a:ext uri="{FF2B5EF4-FFF2-40B4-BE49-F238E27FC236}">
                  <a16:creationId xmlns:a16="http://schemas.microsoft.com/office/drawing/2014/main" id="{BB29BD6C-B820-4546-8743-7FA985D97342}"/>
                </a:ext>
              </a:extLst>
            </p:cNvPr>
            <p:cNvSpPr>
              <a:spLocks noChangeArrowheads="1"/>
            </p:cNvSpPr>
            <p:nvPr/>
          </p:nvSpPr>
          <p:spPr bwMode="auto">
            <a:xfrm>
              <a:off x="3588" y="4062"/>
              <a:ext cx="52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in output . . .</a:t>
              </a:r>
              <a:endParaRPr lang="en-US" altLang="en-US" sz="2400">
                <a:latin typeface="Times New Roman" panose="02020603050405020304" pitchFamily="18" charset="0"/>
              </a:endParaRPr>
            </a:p>
          </p:txBody>
        </p:sp>
      </p:grpSp>
      <p:grpSp>
        <p:nvGrpSpPr>
          <p:cNvPr id="873573" name="Group 101">
            <a:extLst>
              <a:ext uri="{FF2B5EF4-FFF2-40B4-BE49-F238E27FC236}">
                <a16:creationId xmlns:a16="http://schemas.microsoft.com/office/drawing/2014/main" id="{11624202-8D78-4F61-8F89-A4FC0EA4AE44}"/>
              </a:ext>
            </a:extLst>
          </p:cNvPr>
          <p:cNvGrpSpPr>
            <a:grpSpLocks/>
          </p:cNvGrpSpPr>
          <p:nvPr/>
        </p:nvGrpSpPr>
        <p:grpSpPr bwMode="auto">
          <a:xfrm>
            <a:off x="2530475" y="4217259"/>
            <a:ext cx="2624138" cy="223838"/>
            <a:chOff x="1594" y="2546"/>
            <a:chExt cx="1653" cy="141"/>
          </a:xfrm>
        </p:grpSpPr>
        <p:sp>
          <p:nvSpPr>
            <p:cNvPr id="873574" name="Line 102">
              <a:extLst>
                <a:ext uri="{FF2B5EF4-FFF2-40B4-BE49-F238E27FC236}">
                  <a16:creationId xmlns:a16="http://schemas.microsoft.com/office/drawing/2014/main" id="{4A7A9F31-A601-4223-AE06-CB518683EC46}"/>
                </a:ext>
              </a:extLst>
            </p:cNvPr>
            <p:cNvSpPr>
              <a:spLocks noChangeShapeType="1"/>
            </p:cNvSpPr>
            <p:nvPr/>
          </p:nvSpPr>
          <p:spPr bwMode="auto">
            <a:xfrm>
              <a:off x="1854" y="2619"/>
              <a:ext cx="1359"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3575" name="Oval 103">
              <a:extLst>
                <a:ext uri="{FF2B5EF4-FFF2-40B4-BE49-F238E27FC236}">
                  <a16:creationId xmlns:a16="http://schemas.microsoft.com/office/drawing/2014/main" id="{42CCCB2C-3A43-4F9B-9C85-E6DE10C37C4F}"/>
                </a:ext>
              </a:extLst>
            </p:cNvPr>
            <p:cNvSpPr>
              <a:spLocks noChangeArrowheads="1"/>
            </p:cNvSpPr>
            <p:nvPr/>
          </p:nvSpPr>
          <p:spPr bwMode="auto">
            <a:xfrm>
              <a:off x="3178" y="2584"/>
              <a:ext cx="69" cy="6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73576" name="Group 104">
              <a:extLst>
                <a:ext uri="{FF2B5EF4-FFF2-40B4-BE49-F238E27FC236}">
                  <a16:creationId xmlns:a16="http://schemas.microsoft.com/office/drawing/2014/main" id="{BDFE0084-2627-42E8-B45C-54EA097C5622}"/>
                </a:ext>
              </a:extLst>
            </p:cNvPr>
            <p:cNvGrpSpPr>
              <a:grpSpLocks/>
            </p:cNvGrpSpPr>
            <p:nvPr/>
          </p:nvGrpSpPr>
          <p:grpSpPr bwMode="auto">
            <a:xfrm>
              <a:off x="1594" y="2546"/>
              <a:ext cx="258" cy="141"/>
              <a:chOff x="1594" y="2546"/>
              <a:chExt cx="258" cy="141"/>
            </a:xfrm>
          </p:grpSpPr>
          <p:sp>
            <p:nvSpPr>
              <p:cNvPr id="873577" name="Rectangle 105">
                <a:extLst>
                  <a:ext uri="{FF2B5EF4-FFF2-40B4-BE49-F238E27FC236}">
                    <a16:creationId xmlns:a16="http://schemas.microsoft.com/office/drawing/2014/main" id="{D2FC4840-E911-4C05-844F-70B19D70C3AF}"/>
                  </a:ext>
                </a:extLst>
              </p:cNvPr>
              <p:cNvSpPr>
                <a:spLocks noChangeArrowheads="1"/>
              </p:cNvSpPr>
              <p:nvPr/>
            </p:nvSpPr>
            <p:spPr bwMode="auto">
              <a:xfrm>
                <a:off x="1594" y="2546"/>
                <a:ext cx="10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P</a:t>
                </a:r>
                <a:endParaRPr lang="en-US" altLang="en-US" sz="2400">
                  <a:latin typeface="Times New Roman" panose="02020603050405020304" pitchFamily="18" charset="0"/>
                </a:endParaRPr>
              </a:p>
            </p:txBody>
          </p:sp>
          <p:sp>
            <p:nvSpPr>
              <p:cNvPr id="873578" name="Rectangle 106">
                <a:extLst>
                  <a:ext uri="{FF2B5EF4-FFF2-40B4-BE49-F238E27FC236}">
                    <a16:creationId xmlns:a16="http://schemas.microsoft.com/office/drawing/2014/main" id="{DA2810AC-916E-476B-99A9-2069268F58C9}"/>
                  </a:ext>
                </a:extLst>
              </p:cNvPr>
              <p:cNvSpPr>
                <a:spLocks noChangeArrowheads="1"/>
              </p:cNvSpPr>
              <p:nvPr/>
            </p:nvSpPr>
            <p:spPr bwMode="auto">
              <a:xfrm>
                <a:off x="1656" y="2592"/>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1990</a:t>
                </a:r>
                <a:endParaRPr lang="en-US" altLang="en-US" sz="2400">
                  <a:latin typeface="Times New Roman" panose="02020603050405020304" pitchFamily="18" charset="0"/>
                </a:endParaRPr>
              </a:p>
            </p:txBody>
          </p:sp>
        </p:grpSp>
      </p:grpSp>
      <p:grpSp>
        <p:nvGrpSpPr>
          <p:cNvPr id="873579" name="Group 107">
            <a:extLst>
              <a:ext uri="{FF2B5EF4-FFF2-40B4-BE49-F238E27FC236}">
                <a16:creationId xmlns:a16="http://schemas.microsoft.com/office/drawing/2014/main" id="{6B52FCF8-30CE-4333-B847-091709F53203}"/>
              </a:ext>
            </a:extLst>
          </p:cNvPr>
          <p:cNvGrpSpPr>
            <a:grpSpLocks/>
          </p:cNvGrpSpPr>
          <p:nvPr/>
        </p:nvGrpSpPr>
        <p:grpSpPr bwMode="auto">
          <a:xfrm>
            <a:off x="2530475" y="3579084"/>
            <a:ext cx="3246438" cy="223838"/>
            <a:chOff x="1594" y="2144"/>
            <a:chExt cx="2045" cy="141"/>
          </a:xfrm>
        </p:grpSpPr>
        <p:sp>
          <p:nvSpPr>
            <p:cNvPr id="873580" name="Line 108">
              <a:extLst>
                <a:ext uri="{FF2B5EF4-FFF2-40B4-BE49-F238E27FC236}">
                  <a16:creationId xmlns:a16="http://schemas.microsoft.com/office/drawing/2014/main" id="{9A18B34E-DF71-4E14-9E03-631C871E6D50}"/>
                </a:ext>
              </a:extLst>
            </p:cNvPr>
            <p:cNvSpPr>
              <a:spLocks noChangeShapeType="1"/>
            </p:cNvSpPr>
            <p:nvPr/>
          </p:nvSpPr>
          <p:spPr bwMode="auto">
            <a:xfrm>
              <a:off x="1854" y="2231"/>
              <a:ext cx="1750"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73581" name="Oval 109">
              <a:extLst>
                <a:ext uri="{FF2B5EF4-FFF2-40B4-BE49-F238E27FC236}">
                  <a16:creationId xmlns:a16="http://schemas.microsoft.com/office/drawing/2014/main" id="{B5043724-0FC6-468E-BCF4-6EBBC9F8AEC7}"/>
                </a:ext>
              </a:extLst>
            </p:cNvPr>
            <p:cNvSpPr>
              <a:spLocks noChangeArrowheads="1"/>
            </p:cNvSpPr>
            <p:nvPr/>
          </p:nvSpPr>
          <p:spPr bwMode="auto">
            <a:xfrm>
              <a:off x="3570" y="2196"/>
              <a:ext cx="69" cy="6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73582" name="Group 110">
              <a:extLst>
                <a:ext uri="{FF2B5EF4-FFF2-40B4-BE49-F238E27FC236}">
                  <a16:creationId xmlns:a16="http://schemas.microsoft.com/office/drawing/2014/main" id="{1625FE5D-CE9B-4C89-A9AC-1AC7E994B590}"/>
                </a:ext>
              </a:extLst>
            </p:cNvPr>
            <p:cNvGrpSpPr>
              <a:grpSpLocks/>
            </p:cNvGrpSpPr>
            <p:nvPr/>
          </p:nvGrpSpPr>
          <p:grpSpPr bwMode="auto">
            <a:xfrm>
              <a:off x="1594" y="2144"/>
              <a:ext cx="258" cy="141"/>
              <a:chOff x="1594" y="2144"/>
              <a:chExt cx="258" cy="141"/>
            </a:xfrm>
          </p:grpSpPr>
          <p:sp>
            <p:nvSpPr>
              <p:cNvPr id="873583" name="Rectangle 111">
                <a:extLst>
                  <a:ext uri="{FF2B5EF4-FFF2-40B4-BE49-F238E27FC236}">
                    <a16:creationId xmlns:a16="http://schemas.microsoft.com/office/drawing/2014/main" id="{6DA521C1-742F-48EE-AF9F-91BA7640F15D}"/>
                  </a:ext>
                </a:extLst>
              </p:cNvPr>
              <p:cNvSpPr>
                <a:spLocks noChangeArrowheads="1"/>
              </p:cNvSpPr>
              <p:nvPr/>
            </p:nvSpPr>
            <p:spPr bwMode="auto">
              <a:xfrm>
                <a:off x="1594" y="2144"/>
                <a:ext cx="10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i="1">
                    <a:solidFill>
                      <a:srgbClr val="000000"/>
                    </a:solidFill>
                  </a:rPr>
                  <a:t>P</a:t>
                </a:r>
                <a:endParaRPr lang="en-US" altLang="en-US" sz="2400">
                  <a:latin typeface="Times New Roman" panose="02020603050405020304" pitchFamily="18" charset="0"/>
                </a:endParaRPr>
              </a:p>
            </p:txBody>
          </p:sp>
          <p:sp>
            <p:nvSpPr>
              <p:cNvPr id="873584" name="Rectangle 112">
                <a:extLst>
                  <a:ext uri="{FF2B5EF4-FFF2-40B4-BE49-F238E27FC236}">
                    <a16:creationId xmlns:a16="http://schemas.microsoft.com/office/drawing/2014/main" id="{B6CC7FC2-2107-445F-92E0-7902DA526349}"/>
                  </a:ext>
                </a:extLst>
              </p:cNvPr>
              <p:cNvSpPr>
                <a:spLocks noChangeArrowheads="1"/>
              </p:cNvSpPr>
              <p:nvPr/>
            </p:nvSpPr>
            <p:spPr bwMode="auto">
              <a:xfrm>
                <a:off x="1656" y="2190"/>
                <a:ext cx="1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dirty="0">
                    <a:solidFill>
                      <a:srgbClr val="000000"/>
                    </a:solidFill>
                  </a:rPr>
                  <a:t>2000</a:t>
                </a:r>
                <a:endParaRPr lang="en-US" altLang="en-US" sz="2400" dirty="0">
                  <a:latin typeface="Times New Roman" panose="02020603050405020304" pitchFamily="18" charset="0"/>
                </a:endParaRPr>
              </a:p>
            </p:txBody>
          </p:sp>
        </p:grpSp>
      </p:grpSp>
      <p:grpSp>
        <p:nvGrpSpPr>
          <p:cNvPr id="873585" name="Group 113">
            <a:extLst>
              <a:ext uri="{FF2B5EF4-FFF2-40B4-BE49-F238E27FC236}">
                <a16:creationId xmlns:a16="http://schemas.microsoft.com/office/drawing/2014/main" id="{ED0561DE-A3FF-417D-BFA5-BD3FD7BC2F06}"/>
              </a:ext>
            </a:extLst>
          </p:cNvPr>
          <p:cNvGrpSpPr>
            <a:grpSpLocks/>
          </p:cNvGrpSpPr>
          <p:nvPr/>
        </p:nvGrpSpPr>
        <p:grpSpPr bwMode="auto">
          <a:xfrm>
            <a:off x="2279650" y="1239109"/>
            <a:ext cx="1674813" cy="1492250"/>
            <a:chOff x="1436" y="670"/>
            <a:chExt cx="1055" cy="940"/>
          </a:xfrm>
        </p:grpSpPr>
        <p:sp>
          <p:nvSpPr>
            <p:cNvPr id="873586" name="Freeform 114">
              <a:extLst>
                <a:ext uri="{FF2B5EF4-FFF2-40B4-BE49-F238E27FC236}">
                  <a16:creationId xmlns:a16="http://schemas.microsoft.com/office/drawing/2014/main" id="{47464310-BB0A-48B2-88D5-2CEF0BD057EE}"/>
                </a:ext>
              </a:extLst>
            </p:cNvPr>
            <p:cNvSpPr>
              <a:spLocks/>
            </p:cNvSpPr>
            <p:nvPr/>
          </p:nvSpPr>
          <p:spPr bwMode="auto">
            <a:xfrm>
              <a:off x="2115" y="1049"/>
              <a:ext cx="366" cy="561"/>
            </a:xfrm>
            <a:custGeom>
              <a:avLst/>
              <a:gdLst>
                <a:gd name="T0" fmla="*/ 0 w 366"/>
                <a:gd name="T1" fmla="*/ 0 h 561"/>
                <a:gd name="T2" fmla="*/ 0 w 366"/>
                <a:gd name="T3" fmla="*/ 380 h 561"/>
                <a:gd name="T4" fmla="*/ 366 w 366"/>
                <a:gd name="T5" fmla="*/ 380 h 561"/>
                <a:gd name="T6" fmla="*/ 366 w 366"/>
                <a:gd name="T7" fmla="*/ 561 h 561"/>
              </a:gdLst>
              <a:ahLst/>
              <a:cxnLst>
                <a:cxn ang="0">
                  <a:pos x="T0" y="T1"/>
                </a:cxn>
                <a:cxn ang="0">
                  <a:pos x="T2" y="T3"/>
                </a:cxn>
                <a:cxn ang="0">
                  <a:pos x="T4" y="T5"/>
                </a:cxn>
                <a:cxn ang="0">
                  <a:pos x="T6" y="T7"/>
                </a:cxn>
              </a:cxnLst>
              <a:rect l="0" t="0" r="r" b="b"/>
              <a:pathLst>
                <a:path w="366" h="561">
                  <a:moveTo>
                    <a:pt x="0" y="0"/>
                  </a:moveTo>
                  <a:lnTo>
                    <a:pt x="0" y="380"/>
                  </a:lnTo>
                  <a:lnTo>
                    <a:pt x="366" y="380"/>
                  </a:lnTo>
                  <a:lnTo>
                    <a:pt x="366" y="561"/>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73587" name="Group 115">
              <a:extLst>
                <a:ext uri="{FF2B5EF4-FFF2-40B4-BE49-F238E27FC236}">
                  <a16:creationId xmlns:a16="http://schemas.microsoft.com/office/drawing/2014/main" id="{57C0C3AC-3EA8-41DC-B4BA-D3284F1243C9}"/>
                </a:ext>
              </a:extLst>
            </p:cNvPr>
            <p:cNvGrpSpPr>
              <a:grpSpLocks/>
            </p:cNvGrpSpPr>
            <p:nvPr/>
          </p:nvGrpSpPr>
          <p:grpSpPr bwMode="auto">
            <a:xfrm>
              <a:off x="1436" y="670"/>
              <a:ext cx="1055" cy="396"/>
              <a:chOff x="1436" y="670"/>
              <a:chExt cx="1055" cy="396"/>
            </a:xfrm>
          </p:grpSpPr>
          <p:sp>
            <p:nvSpPr>
              <p:cNvPr id="873588" name="Rectangle 116">
                <a:extLst>
                  <a:ext uri="{FF2B5EF4-FFF2-40B4-BE49-F238E27FC236}">
                    <a16:creationId xmlns:a16="http://schemas.microsoft.com/office/drawing/2014/main" id="{C364224D-74C8-40E8-A900-2696C3B91B80}"/>
                  </a:ext>
                </a:extLst>
              </p:cNvPr>
              <p:cNvSpPr>
                <a:spLocks noChangeArrowheads="1"/>
              </p:cNvSpPr>
              <p:nvPr/>
            </p:nvSpPr>
            <p:spPr bwMode="auto">
              <a:xfrm>
                <a:off x="1436" y="670"/>
                <a:ext cx="1036" cy="396"/>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3589" name="Rectangle 117">
                <a:extLst>
                  <a:ext uri="{FF2B5EF4-FFF2-40B4-BE49-F238E27FC236}">
                    <a16:creationId xmlns:a16="http://schemas.microsoft.com/office/drawing/2014/main" id="{53BD400A-C1D7-4B98-B607-170E2FD1143D}"/>
                  </a:ext>
                </a:extLst>
              </p:cNvPr>
              <p:cNvSpPr>
                <a:spLocks noChangeArrowheads="1"/>
              </p:cNvSpPr>
              <p:nvPr/>
            </p:nvSpPr>
            <p:spPr bwMode="auto">
              <a:xfrm>
                <a:off x="1461" y="694"/>
                <a:ext cx="103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2. . . . and growth in the </a:t>
                </a:r>
                <a:endParaRPr lang="en-US" altLang="en-US" sz="2400">
                  <a:latin typeface="Times New Roman" panose="02020603050405020304" pitchFamily="18" charset="0"/>
                </a:endParaRPr>
              </a:p>
            </p:txBody>
          </p:sp>
          <p:sp>
            <p:nvSpPr>
              <p:cNvPr id="873590" name="Rectangle 118">
                <a:extLst>
                  <a:ext uri="{FF2B5EF4-FFF2-40B4-BE49-F238E27FC236}">
                    <a16:creationId xmlns:a16="http://schemas.microsoft.com/office/drawing/2014/main" id="{A22801D5-12D8-43D8-899F-D94EA1CF20EE}"/>
                  </a:ext>
                </a:extLst>
              </p:cNvPr>
              <p:cNvSpPr>
                <a:spLocks noChangeArrowheads="1"/>
              </p:cNvSpPr>
              <p:nvPr/>
            </p:nvSpPr>
            <p:spPr bwMode="auto">
              <a:xfrm>
                <a:off x="1461" y="809"/>
                <a:ext cx="8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money supply shifts </a:t>
                </a:r>
                <a:endParaRPr lang="en-US" altLang="en-US" sz="2400">
                  <a:latin typeface="Times New Roman" panose="02020603050405020304" pitchFamily="18" charset="0"/>
                </a:endParaRPr>
              </a:p>
            </p:txBody>
          </p:sp>
          <p:sp>
            <p:nvSpPr>
              <p:cNvPr id="873591" name="Rectangle 119">
                <a:extLst>
                  <a:ext uri="{FF2B5EF4-FFF2-40B4-BE49-F238E27FC236}">
                    <a16:creationId xmlns:a16="http://schemas.microsoft.com/office/drawing/2014/main" id="{C3FE3748-69D9-4040-852B-812DDCB91314}"/>
                  </a:ext>
                </a:extLst>
              </p:cNvPr>
              <p:cNvSpPr>
                <a:spLocks noChangeArrowheads="1"/>
              </p:cNvSpPr>
              <p:nvPr/>
            </p:nvSpPr>
            <p:spPr bwMode="auto">
              <a:xfrm>
                <a:off x="1461" y="925"/>
                <a:ext cx="9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aggregate demand . . .</a:t>
                </a:r>
                <a:endParaRPr lang="en-US" altLang="en-US" sz="2400">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73540"/>
                                        </p:tgtEl>
                                        <p:attrNameLst>
                                          <p:attrName>style.visibility</p:attrName>
                                        </p:attrNameLst>
                                      </p:cBhvr>
                                      <p:to>
                                        <p:strVal val="visible"/>
                                      </p:to>
                                    </p:set>
                                    <p:animEffect transition="in" filter="wipe(down)">
                                      <p:cBhvr>
                                        <p:cTn id="7" dur="500"/>
                                        <p:tgtEl>
                                          <p:spTgt spid="873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873494"/>
                                        </p:tgtEl>
                                        <p:attrNameLst>
                                          <p:attrName>style.visibility</p:attrName>
                                        </p:attrNameLst>
                                      </p:cBhvr>
                                      <p:to>
                                        <p:strVal val="visible"/>
                                      </p:to>
                                    </p:set>
                                    <p:anim calcmode="lin" valueType="num">
                                      <p:cBhvr>
                                        <p:cTn id="12" dur="500" fill="hold"/>
                                        <p:tgtEl>
                                          <p:spTgt spid="873494"/>
                                        </p:tgtEl>
                                        <p:attrNameLst>
                                          <p:attrName>ppt_w</p:attrName>
                                        </p:attrNameLst>
                                      </p:cBhvr>
                                      <p:tavLst>
                                        <p:tav tm="0">
                                          <p:val>
                                            <p:strVal val="4/3*#ppt_w"/>
                                          </p:val>
                                        </p:tav>
                                        <p:tav tm="100000">
                                          <p:val>
                                            <p:strVal val="#ppt_w"/>
                                          </p:val>
                                        </p:tav>
                                      </p:tavLst>
                                    </p:anim>
                                    <p:anim calcmode="lin" valueType="num">
                                      <p:cBhvr>
                                        <p:cTn id="13" dur="500" fill="hold"/>
                                        <p:tgtEl>
                                          <p:spTgt spid="873494"/>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9" fill="hold" nodeType="clickEffect">
                                  <p:stCondLst>
                                    <p:cond delay="0"/>
                                  </p:stCondLst>
                                  <p:childTnLst>
                                    <p:set>
                                      <p:cBhvr>
                                        <p:cTn id="17" dur="1" fill="hold">
                                          <p:stCondLst>
                                            <p:cond delay="0"/>
                                          </p:stCondLst>
                                        </p:cTn>
                                        <p:tgtEl>
                                          <p:spTgt spid="873585"/>
                                        </p:tgtEl>
                                        <p:attrNameLst>
                                          <p:attrName>style.visibility</p:attrName>
                                        </p:attrNameLst>
                                      </p:cBhvr>
                                      <p:to>
                                        <p:strVal val="visible"/>
                                      </p:to>
                                    </p:set>
                                    <p:animEffect transition="in" filter="strips(upLeft)">
                                      <p:cBhvr>
                                        <p:cTn id="18" dur="500"/>
                                        <p:tgtEl>
                                          <p:spTgt spid="8735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873514"/>
                                        </p:tgtEl>
                                        <p:attrNameLst>
                                          <p:attrName>style.visibility</p:attrName>
                                        </p:attrNameLst>
                                      </p:cBhvr>
                                      <p:to>
                                        <p:strVal val="visible"/>
                                      </p:to>
                                    </p:set>
                                    <p:animEffect transition="in" filter="strips(downRight)">
                                      <p:cBhvr>
                                        <p:cTn id="23" dur="500"/>
                                        <p:tgtEl>
                                          <p:spTgt spid="8735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88" fill="hold" nodeType="clickEffect">
                                  <p:stCondLst>
                                    <p:cond delay="0"/>
                                  </p:stCondLst>
                                  <p:childTnLst>
                                    <p:set>
                                      <p:cBhvr>
                                        <p:cTn id="27" dur="1" fill="hold">
                                          <p:stCondLst>
                                            <p:cond delay="0"/>
                                          </p:stCondLst>
                                        </p:cTn>
                                        <p:tgtEl>
                                          <p:spTgt spid="873493"/>
                                        </p:tgtEl>
                                        <p:attrNameLst>
                                          <p:attrName>style.visibility</p:attrName>
                                        </p:attrNameLst>
                                      </p:cBhvr>
                                      <p:to>
                                        <p:strVal val="visible"/>
                                      </p:to>
                                    </p:set>
                                    <p:anim calcmode="lin" valueType="num">
                                      <p:cBhvr>
                                        <p:cTn id="28" dur="500" fill="hold"/>
                                        <p:tgtEl>
                                          <p:spTgt spid="873493"/>
                                        </p:tgtEl>
                                        <p:attrNameLst>
                                          <p:attrName>ppt_w</p:attrName>
                                        </p:attrNameLst>
                                      </p:cBhvr>
                                      <p:tavLst>
                                        <p:tav tm="0">
                                          <p:val>
                                            <p:strVal val="4/3*#ppt_w"/>
                                          </p:val>
                                        </p:tav>
                                        <p:tav tm="100000">
                                          <p:val>
                                            <p:strVal val="#ppt_w"/>
                                          </p:val>
                                        </p:tav>
                                      </p:tavLst>
                                    </p:anim>
                                    <p:anim calcmode="lin" valueType="num">
                                      <p:cBhvr>
                                        <p:cTn id="29" dur="500" fill="hold"/>
                                        <p:tgtEl>
                                          <p:spTgt spid="873493"/>
                                        </p:tgtEl>
                                        <p:attrNameLst>
                                          <p:attrName>ppt_h</p:attrName>
                                        </p:attrNameLst>
                                      </p:cBhvr>
                                      <p:tavLst>
                                        <p:tav tm="0">
                                          <p:val>
                                            <p:strVal val="4/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73568"/>
                                        </p:tgtEl>
                                        <p:attrNameLst>
                                          <p:attrName>style.visibility</p:attrName>
                                        </p:attrNameLst>
                                      </p:cBhvr>
                                      <p:to>
                                        <p:strVal val="visible"/>
                                      </p:to>
                                    </p:set>
                                    <p:animEffect transition="in" filter="wipe(left)">
                                      <p:cBhvr>
                                        <p:cTn id="34" dur="500"/>
                                        <p:tgtEl>
                                          <p:spTgt spid="8735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288" fill="hold" nodeType="clickEffect">
                                  <p:stCondLst>
                                    <p:cond delay="0"/>
                                  </p:stCondLst>
                                  <p:childTnLst>
                                    <p:set>
                                      <p:cBhvr>
                                        <p:cTn id="38" dur="1" fill="hold">
                                          <p:stCondLst>
                                            <p:cond delay="0"/>
                                          </p:stCondLst>
                                        </p:cTn>
                                        <p:tgtEl>
                                          <p:spTgt spid="873492"/>
                                        </p:tgtEl>
                                        <p:attrNameLst>
                                          <p:attrName>style.visibility</p:attrName>
                                        </p:attrNameLst>
                                      </p:cBhvr>
                                      <p:to>
                                        <p:strVal val="visible"/>
                                      </p:to>
                                    </p:set>
                                    <p:anim calcmode="lin" valueType="num">
                                      <p:cBhvr>
                                        <p:cTn id="39" dur="500" fill="hold"/>
                                        <p:tgtEl>
                                          <p:spTgt spid="873492"/>
                                        </p:tgtEl>
                                        <p:attrNameLst>
                                          <p:attrName>ppt_w</p:attrName>
                                        </p:attrNameLst>
                                      </p:cBhvr>
                                      <p:tavLst>
                                        <p:tav tm="0">
                                          <p:val>
                                            <p:strVal val="4/3*#ppt_w"/>
                                          </p:val>
                                        </p:tav>
                                        <p:tav tm="100000">
                                          <p:val>
                                            <p:strVal val="#ppt_w"/>
                                          </p:val>
                                        </p:tav>
                                      </p:tavLst>
                                    </p:anim>
                                    <p:anim calcmode="lin" valueType="num">
                                      <p:cBhvr>
                                        <p:cTn id="40" dur="500" fill="hold"/>
                                        <p:tgtEl>
                                          <p:spTgt spid="873492"/>
                                        </p:tgtEl>
                                        <p:attrNameLst>
                                          <p:attrName>ppt_h</p:attrName>
                                        </p:attrNameLst>
                                      </p:cBhvr>
                                      <p:tavLst>
                                        <p:tav tm="0">
                                          <p:val>
                                            <p:strVal val="4/3*#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873579"/>
                                        </p:tgtEl>
                                        <p:attrNameLst>
                                          <p:attrName>style.visibility</p:attrName>
                                        </p:attrNameLst>
                                      </p:cBhvr>
                                      <p:to>
                                        <p:strVal val="visible"/>
                                      </p:to>
                                    </p:set>
                                    <p:animEffect transition="in" filter="wipe(right)">
                                      <p:cBhvr>
                                        <p:cTn id="45" dur="500"/>
                                        <p:tgtEl>
                                          <p:spTgt spid="8735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873562"/>
                                        </p:tgtEl>
                                        <p:attrNameLst>
                                          <p:attrName>style.visibility</p:attrName>
                                        </p:attrNameLst>
                                      </p:cBhvr>
                                      <p:to>
                                        <p:strVal val="visible"/>
                                      </p:to>
                                    </p:set>
                                    <p:animEffect transition="in" filter="wipe(right)">
                                      <p:cBhvr>
                                        <p:cTn id="50" dur="500"/>
                                        <p:tgtEl>
                                          <p:spTgt spid="87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950" name="Rectangle 94">
            <a:extLst>
              <a:ext uri="{FF2B5EF4-FFF2-40B4-BE49-F238E27FC236}">
                <a16:creationId xmlns:a16="http://schemas.microsoft.com/office/drawing/2014/main" id="{FB220FCD-2C90-41D3-9838-31581CFFB54A}"/>
              </a:ext>
            </a:extLst>
          </p:cNvPr>
          <p:cNvSpPr>
            <a:spLocks noGrp="1" noChangeArrowheads="1"/>
          </p:cNvSpPr>
          <p:nvPr>
            <p:ph type="title"/>
          </p:nvPr>
        </p:nvSpPr>
        <p:spPr>
          <a:xfrm>
            <a:off x="628650" y="-105926"/>
            <a:ext cx="7886700" cy="1325563"/>
          </a:xfrm>
        </p:spPr>
        <p:txBody>
          <a:bodyPr>
            <a:noAutofit/>
          </a:bodyPr>
          <a:lstStyle/>
          <a:p>
            <a:r>
              <a:rPr lang="en-US" altLang="en-US" sz="2800" b="1" dirty="0">
                <a:latin typeface="Times New Roman" panose="02020603050405020304" pitchFamily="18" charset="0"/>
                <a:cs typeface="Times New Roman" panose="02020603050405020304" pitchFamily="18" charset="0"/>
              </a:rPr>
              <a:t>Contraction in Aggregate Demand</a:t>
            </a:r>
            <a:br>
              <a:rPr lang="en-US" altLang="en-US" sz="2400" b="1"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(Ref: Mankiw, G. (2007): Principles of Economics)</a:t>
            </a:r>
            <a:endParaRPr lang="en-US" altLang="en-US" sz="2400" b="1" dirty="0">
              <a:latin typeface="Times New Roman" panose="02020603050405020304" pitchFamily="18" charset="0"/>
              <a:cs typeface="Times New Roman" panose="02020603050405020304" pitchFamily="18" charset="0"/>
            </a:endParaRPr>
          </a:p>
        </p:txBody>
      </p:sp>
      <p:sp>
        <p:nvSpPr>
          <p:cNvPr id="889860" name="Rectangle 4">
            <a:extLst>
              <a:ext uri="{FF2B5EF4-FFF2-40B4-BE49-F238E27FC236}">
                <a16:creationId xmlns:a16="http://schemas.microsoft.com/office/drawing/2014/main" id="{41287640-DEE9-4E5E-BA51-318474E6F436}"/>
              </a:ext>
            </a:extLst>
          </p:cNvPr>
          <p:cNvSpPr>
            <a:spLocks noChangeArrowheads="1"/>
          </p:cNvSpPr>
          <p:nvPr/>
        </p:nvSpPr>
        <p:spPr bwMode="auto">
          <a:xfrm>
            <a:off x="1603375" y="1690688"/>
            <a:ext cx="6626225" cy="4160837"/>
          </a:xfrm>
          <a:prstGeom prst="rect">
            <a:avLst/>
          </a:prstGeom>
          <a:solidFill>
            <a:srgbClr val="F3F6F9"/>
          </a:solidFill>
          <a:ln w="200025">
            <a:solidFill>
              <a:srgbClr val="F3F6F9"/>
            </a:solidFill>
            <a:miter lim="800000"/>
            <a:headEnd/>
            <a:tailEnd/>
          </a:ln>
        </p:spPr>
        <p:txBody>
          <a:bodyPr/>
          <a:lstStyle/>
          <a:p>
            <a:endParaRPr lang="en-US"/>
          </a:p>
        </p:txBody>
      </p:sp>
      <p:sp>
        <p:nvSpPr>
          <p:cNvPr id="889861" name="Rectangle 5">
            <a:extLst>
              <a:ext uri="{FF2B5EF4-FFF2-40B4-BE49-F238E27FC236}">
                <a16:creationId xmlns:a16="http://schemas.microsoft.com/office/drawing/2014/main" id="{C2BAAE00-6210-44D7-9DC2-E8166537B827}"/>
              </a:ext>
            </a:extLst>
          </p:cNvPr>
          <p:cNvSpPr>
            <a:spLocks noChangeArrowheads="1"/>
          </p:cNvSpPr>
          <p:nvPr/>
        </p:nvSpPr>
        <p:spPr bwMode="auto">
          <a:xfrm>
            <a:off x="1603375" y="1690688"/>
            <a:ext cx="6626225" cy="4160837"/>
          </a:xfrm>
          <a:prstGeom prst="rect">
            <a:avLst/>
          </a:prstGeom>
          <a:solidFill>
            <a:srgbClr val="F2F4F8"/>
          </a:solidFill>
          <a:ln w="180975">
            <a:solidFill>
              <a:srgbClr val="F2F4F8"/>
            </a:solidFill>
            <a:miter lim="800000"/>
            <a:headEnd/>
            <a:tailEnd/>
          </a:ln>
        </p:spPr>
        <p:txBody>
          <a:bodyPr/>
          <a:lstStyle/>
          <a:p>
            <a:endParaRPr lang="en-US"/>
          </a:p>
        </p:txBody>
      </p:sp>
      <p:sp>
        <p:nvSpPr>
          <p:cNvPr id="889862" name="Rectangle 6">
            <a:extLst>
              <a:ext uri="{FF2B5EF4-FFF2-40B4-BE49-F238E27FC236}">
                <a16:creationId xmlns:a16="http://schemas.microsoft.com/office/drawing/2014/main" id="{DF4D2189-E863-41EE-94AD-3E3F15E8B89F}"/>
              </a:ext>
            </a:extLst>
          </p:cNvPr>
          <p:cNvSpPr>
            <a:spLocks noChangeArrowheads="1"/>
          </p:cNvSpPr>
          <p:nvPr/>
        </p:nvSpPr>
        <p:spPr bwMode="auto">
          <a:xfrm>
            <a:off x="1603375" y="1690688"/>
            <a:ext cx="6626225" cy="4160837"/>
          </a:xfrm>
          <a:prstGeom prst="rect">
            <a:avLst/>
          </a:prstGeom>
          <a:solidFill>
            <a:srgbClr val="F1F4F7"/>
          </a:solidFill>
          <a:ln w="163513">
            <a:solidFill>
              <a:srgbClr val="F1F4F7"/>
            </a:solidFill>
            <a:miter lim="800000"/>
            <a:headEnd/>
            <a:tailEnd/>
          </a:ln>
        </p:spPr>
        <p:txBody>
          <a:bodyPr/>
          <a:lstStyle/>
          <a:p>
            <a:endParaRPr lang="en-US"/>
          </a:p>
        </p:txBody>
      </p:sp>
      <p:sp>
        <p:nvSpPr>
          <p:cNvPr id="889863" name="Rectangle 7">
            <a:extLst>
              <a:ext uri="{FF2B5EF4-FFF2-40B4-BE49-F238E27FC236}">
                <a16:creationId xmlns:a16="http://schemas.microsoft.com/office/drawing/2014/main" id="{F16D144B-D650-49FA-9750-37511749D2AA}"/>
              </a:ext>
            </a:extLst>
          </p:cNvPr>
          <p:cNvSpPr>
            <a:spLocks noChangeArrowheads="1"/>
          </p:cNvSpPr>
          <p:nvPr/>
        </p:nvSpPr>
        <p:spPr bwMode="auto">
          <a:xfrm>
            <a:off x="1603375" y="1690688"/>
            <a:ext cx="6626225" cy="4160837"/>
          </a:xfrm>
          <a:prstGeom prst="rect">
            <a:avLst/>
          </a:prstGeom>
          <a:solidFill>
            <a:srgbClr val="F0F2F5"/>
          </a:solidFill>
          <a:ln w="144463">
            <a:solidFill>
              <a:srgbClr val="F0F2F5"/>
            </a:solidFill>
            <a:miter lim="800000"/>
            <a:headEnd/>
            <a:tailEnd/>
          </a:ln>
        </p:spPr>
        <p:txBody>
          <a:bodyPr/>
          <a:lstStyle/>
          <a:p>
            <a:endParaRPr lang="en-US"/>
          </a:p>
        </p:txBody>
      </p:sp>
      <p:sp>
        <p:nvSpPr>
          <p:cNvPr id="889864" name="Rectangle 8">
            <a:extLst>
              <a:ext uri="{FF2B5EF4-FFF2-40B4-BE49-F238E27FC236}">
                <a16:creationId xmlns:a16="http://schemas.microsoft.com/office/drawing/2014/main" id="{FA8485C3-BA68-4B58-AD7E-47FF29B6C628}"/>
              </a:ext>
            </a:extLst>
          </p:cNvPr>
          <p:cNvSpPr>
            <a:spLocks noChangeArrowheads="1"/>
          </p:cNvSpPr>
          <p:nvPr/>
        </p:nvSpPr>
        <p:spPr bwMode="auto">
          <a:xfrm>
            <a:off x="1603375" y="1690688"/>
            <a:ext cx="6626225" cy="4160837"/>
          </a:xfrm>
          <a:prstGeom prst="rect">
            <a:avLst/>
          </a:prstGeom>
          <a:solidFill>
            <a:srgbClr val="EEF1F4"/>
          </a:solidFill>
          <a:ln w="127000">
            <a:solidFill>
              <a:srgbClr val="EEF1F4"/>
            </a:solidFill>
            <a:miter lim="800000"/>
            <a:headEnd/>
            <a:tailEnd/>
          </a:ln>
        </p:spPr>
        <p:txBody>
          <a:bodyPr/>
          <a:lstStyle/>
          <a:p>
            <a:endParaRPr lang="en-US"/>
          </a:p>
        </p:txBody>
      </p:sp>
      <p:sp>
        <p:nvSpPr>
          <p:cNvPr id="889865" name="Rectangle 9">
            <a:extLst>
              <a:ext uri="{FF2B5EF4-FFF2-40B4-BE49-F238E27FC236}">
                <a16:creationId xmlns:a16="http://schemas.microsoft.com/office/drawing/2014/main" id="{C2FD6362-E675-40FC-B074-D4F1E9CA9A43}"/>
              </a:ext>
            </a:extLst>
          </p:cNvPr>
          <p:cNvSpPr>
            <a:spLocks noChangeArrowheads="1"/>
          </p:cNvSpPr>
          <p:nvPr/>
        </p:nvSpPr>
        <p:spPr bwMode="auto">
          <a:xfrm>
            <a:off x="1603375" y="1690688"/>
            <a:ext cx="6626225" cy="4160837"/>
          </a:xfrm>
          <a:prstGeom prst="rect">
            <a:avLst/>
          </a:prstGeom>
          <a:solidFill>
            <a:srgbClr val="EDEFF3"/>
          </a:solidFill>
          <a:ln w="109538">
            <a:solidFill>
              <a:srgbClr val="EDEFF3"/>
            </a:solidFill>
            <a:miter lim="800000"/>
            <a:headEnd/>
            <a:tailEnd/>
          </a:ln>
        </p:spPr>
        <p:txBody>
          <a:bodyPr/>
          <a:lstStyle/>
          <a:p>
            <a:endParaRPr lang="en-US"/>
          </a:p>
        </p:txBody>
      </p:sp>
      <p:sp>
        <p:nvSpPr>
          <p:cNvPr id="889866" name="Rectangle 10">
            <a:extLst>
              <a:ext uri="{FF2B5EF4-FFF2-40B4-BE49-F238E27FC236}">
                <a16:creationId xmlns:a16="http://schemas.microsoft.com/office/drawing/2014/main" id="{E898862A-3C91-4FAD-81E9-FA5C6BA3BF86}"/>
              </a:ext>
            </a:extLst>
          </p:cNvPr>
          <p:cNvSpPr>
            <a:spLocks noChangeArrowheads="1"/>
          </p:cNvSpPr>
          <p:nvPr/>
        </p:nvSpPr>
        <p:spPr bwMode="auto">
          <a:xfrm>
            <a:off x="1603375" y="1690688"/>
            <a:ext cx="6626225" cy="4160837"/>
          </a:xfrm>
          <a:prstGeom prst="rect">
            <a:avLst/>
          </a:prstGeom>
          <a:solidFill>
            <a:srgbClr val="EBEEF2"/>
          </a:solidFill>
          <a:ln w="90488">
            <a:solidFill>
              <a:srgbClr val="EBEEF2"/>
            </a:solidFill>
            <a:miter lim="800000"/>
            <a:headEnd/>
            <a:tailEnd/>
          </a:ln>
        </p:spPr>
        <p:txBody>
          <a:bodyPr/>
          <a:lstStyle/>
          <a:p>
            <a:endParaRPr lang="en-US"/>
          </a:p>
        </p:txBody>
      </p:sp>
      <p:sp>
        <p:nvSpPr>
          <p:cNvPr id="889867" name="Rectangle 11">
            <a:extLst>
              <a:ext uri="{FF2B5EF4-FFF2-40B4-BE49-F238E27FC236}">
                <a16:creationId xmlns:a16="http://schemas.microsoft.com/office/drawing/2014/main" id="{F2A8A954-E130-49F4-B872-480113014F49}"/>
              </a:ext>
            </a:extLst>
          </p:cNvPr>
          <p:cNvSpPr>
            <a:spLocks noChangeArrowheads="1"/>
          </p:cNvSpPr>
          <p:nvPr/>
        </p:nvSpPr>
        <p:spPr bwMode="auto">
          <a:xfrm>
            <a:off x="1603375" y="1690688"/>
            <a:ext cx="6626225" cy="4160837"/>
          </a:xfrm>
          <a:prstGeom prst="rect">
            <a:avLst/>
          </a:prstGeom>
          <a:solidFill>
            <a:srgbClr val="EAECF1"/>
          </a:solidFill>
          <a:ln w="73025">
            <a:solidFill>
              <a:srgbClr val="EAECF1"/>
            </a:solidFill>
            <a:miter lim="800000"/>
            <a:headEnd/>
            <a:tailEnd/>
          </a:ln>
        </p:spPr>
        <p:txBody>
          <a:bodyPr/>
          <a:lstStyle/>
          <a:p>
            <a:endParaRPr lang="en-US"/>
          </a:p>
        </p:txBody>
      </p:sp>
      <p:sp>
        <p:nvSpPr>
          <p:cNvPr id="889868" name="Rectangle 12">
            <a:extLst>
              <a:ext uri="{FF2B5EF4-FFF2-40B4-BE49-F238E27FC236}">
                <a16:creationId xmlns:a16="http://schemas.microsoft.com/office/drawing/2014/main" id="{AED4DB89-3A10-45B5-BA37-D6E7D817235F}"/>
              </a:ext>
            </a:extLst>
          </p:cNvPr>
          <p:cNvSpPr>
            <a:spLocks noChangeArrowheads="1"/>
          </p:cNvSpPr>
          <p:nvPr/>
        </p:nvSpPr>
        <p:spPr bwMode="auto">
          <a:xfrm>
            <a:off x="1603375" y="1690688"/>
            <a:ext cx="6626225" cy="4160837"/>
          </a:xfrm>
          <a:prstGeom prst="rect">
            <a:avLst/>
          </a:prstGeom>
          <a:solidFill>
            <a:srgbClr val="E9EBF0"/>
          </a:solidFill>
          <a:ln w="53975">
            <a:solidFill>
              <a:srgbClr val="E9EBF0"/>
            </a:solidFill>
            <a:miter lim="800000"/>
            <a:headEnd/>
            <a:tailEnd/>
          </a:ln>
        </p:spPr>
        <p:txBody>
          <a:bodyPr/>
          <a:lstStyle/>
          <a:p>
            <a:endParaRPr lang="en-US"/>
          </a:p>
        </p:txBody>
      </p:sp>
      <p:sp>
        <p:nvSpPr>
          <p:cNvPr id="889869" name="Rectangle 13">
            <a:extLst>
              <a:ext uri="{FF2B5EF4-FFF2-40B4-BE49-F238E27FC236}">
                <a16:creationId xmlns:a16="http://schemas.microsoft.com/office/drawing/2014/main" id="{1BC831AC-52B2-4FB5-A65B-1DCD9E042E56}"/>
              </a:ext>
            </a:extLst>
          </p:cNvPr>
          <p:cNvSpPr>
            <a:spLocks noChangeArrowheads="1"/>
          </p:cNvSpPr>
          <p:nvPr/>
        </p:nvSpPr>
        <p:spPr bwMode="auto">
          <a:xfrm>
            <a:off x="1603375" y="1690688"/>
            <a:ext cx="6626225" cy="4160837"/>
          </a:xfrm>
          <a:prstGeom prst="rect">
            <a:avLst/>
          </a:prstGeom>
          <a:solidFill>
            <a:srgbClr val="E7EAEF"/>
          </a:solidFill>
          <a:ln w="36513">
            <a:solidFill>
              <a:srgbClr val="E7EAEF"/>
            </a:solidFill>
            <a:miter lim="800000"/>
            <a:headEnd/>
            <a:tailEnd/>
          </a:ln>
        </p:spPr>
        <p:txBody>
          <a:bodyPr/>
          <a:lstStyle/>
          <a:p>
            <a:endParaRPr lang="en-US"/>
          </a:p>
        </p:txBody>
      </p:sp>
      <p:sp>
        <p:nvSpPr>
          <p:cNvPr id="889870" name="Rectangle 14">
            <a:extLst>
              <a:ext uri="{FF2B5EF4-FFF2-40B4-BE49-F238E27FC236}">
                <a16:creationId xmlns:a16="http://schemas.microsoft.com/office/drawing/2014/main" id="{40A5E52F-6E2D-496C-A814-F71A7C50487A}"/>
              </a:ext>
            </a:extLst>
          </p:cNvPr>
          <p:cNvSpPr>
            <a:spLocks noChangeArrowheads="1"/>
          </p:cNvSpPr>
          <p:nvPr/>
        </p:nvSpPr>
        <p:spPr bwMode="auto">
          <a:xfrm>
            <a:off x="1603375" y="1690688"/>
            <a:ext cx="6626225" cy="4160837"/>
          </a:xfrm>
          <a:prstGeom prst="rect">
            <a:avLst/>
          </a:prstGeom>
          <a:solidFill>
            <a:srgbClr val="E6E9EF"/>
          </a:solidFill>
          <a:ln w="17463">
            <a:solidFill>
              <a:srgbClr val="E6E9EF"/>
            </a:solidFill>
            <a:miter lim="800000"/>
            <a:headEnd/>
            <a:tailEnd/>
          </a:ln>
        </p:spPr>
        <p:txBody>
          <a:bodyPr/>
          <a:lstStyle/>
          <a:p>
            <a:endParaRPr lang="en-US"/>
          </a:p>
        </p:txBody>
      </p:sp>
      <p:sp>
        <p:nvSpPr>
          <p:cNvPr id="889871" name="Rectangle 15">
            <a:extLst>
              <a:ext uri="{FF2B5EF4-FFF2-40B4-BE49-F238E27FC236}">
                <a16:creationId xmlns:a16="http://schemas.microsoft.com/office/drawing/2014/main" id="{0EEB2D14-67AB-4BF9-AD34-BF73E1893093}"/>
              </a:ext>
            </a:extLst>
          </p:cNvPr>
          <p:cNvSpPr>
            <a:spLocks noChangeArrowheads="1"/>
          </p:cNvSpPr>
          <p:nvPr/>
        </p:nvSpPr>
        <p:spPr bwMode="auto">
          <a:xfrm>
            <a:off x="1457325" y="1527175"/>
            <a:ext cx="6716713" cy="4214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9872" name="Line 16">
            <a:extLst>
              <a:ext uri="{FF2B5EF4-FFF2-40B4-BE49-F238E27FC236}">
                <a16:creationId xmlns:a16="http://schemas.microsoft.com/office/drawing/2014/main" id="{7ED67519-35FC-411E-AD31-329D0957E324}"/>
              </a:ext>
            </a:extLst>
          </p:cNvPr>
          <p:cNvSpPr>
            <a:spLocks noChangeShapeType="1"/>
          </p:cNvSpPr>
          <p:nvPr/>
        </p:nvSpPr>
        <p:spPr bwMode="auto">
          <a:xfrm>
            <a:off x="3908425" y="2144713"/>
            <a:ext cx="1588" cy="3597275"/>
          </a:xfrm>
          <a:prstGeom prst="line">
            <a:avLst/>
          </a:prstGeom>
          <a:noFill/>
          <a:ln w="53975">
            <a:solidFill>
              <a:srgbClr val="00A4B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873" name="Line 17">
            <a:extLst>
              <a:ext uri="{FF2B5EF4-FFF2-40B4-BE49-F238E27FC236}">
                <a16:creationId xmlns:a16="http://schemas.microsoft.com/office/drawing/2014/main" id="{B7FC4C32-96F9-467B-A7C1-E29AF0E33667}"/>
              </a:ext>
            </a:extLst>
          </p:cNvPr>
          <p:cNvSpPr>
            <a:spLocks noChangeShapeType="1"/>
          </p:cNvSpPr>
          <p:nvPr/>
        </p:nvSpPr>
        <p:spPr bwMode="auto">
          <a:xfrm>
            <a:off x="3908425" y="6215063"/>
            <a:ext cx="1588" cy="1587"/>
          </a:xfrm>
          <a:prstGeom prst="line">
            <a:avLst/>
          </a:prstGeom>
          <a:noFill/>
          <a:ln w="17463">
            <a:solidFill>
              <a:srgbClr val="6022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874" name="Freeform 18">
            <a:extLst>
              <a:ext uri="{FF2B5EF4-FFF2-40B4-BE49-F238E27FC236}">
                <a16:creationId xmlns:a16="http://schemas.microsoft.com/office/drawing/2014/main" id="{13AF95B0-3D17-4E58-BECA-467D7649B43A}"/>
              </a:ext>
            </a:extLst>
          </p:cNvPr>
          <p:cNvSpPr>
            <a:spLocks/>
          </p:cNvSpPr>
          <p:nvPr/>
        </p:nvSpPr>
        <p:spPr bwMode="auto">
          <a:xfrm>
            <a:off x="1457325" y="1527175"/>
            <a:ext cx="6716713" cy="4214813"/>
          </a:xfrm>
          <a:custGeom>
            <a:avLst/>
            <a:gdLst>
              <a:gd name="T0" fmla="*/ 0 w 4231"/>
              <a:gd name="T1" fmla="*/ 0 h 2655"/>
              <a:gd name="T2" fmla="*/ 0 w 4231"/>
              <a:gd name="T3" fmla="*/ 2655 h 2655"/>
              <a:gd name="T4" fmla="*/ 4231 w 4231"/>
              <a:gd name="T5" fmla="*/ 2655 h 2655"/>
            </a:gdLst>
            <a:ahLst/>
            <a:cxnLst>
              <a:cxn ang="0">
                <a:pos x="T0" y="T1"/>
              </a:cxn>
              <a:cxn ang="0">
                <a:pos x="T2" y="T3"/>
              </a:cxn>
              <a:cxn ang="0">
                <a:pos x="T4" y="T5"/>
              </a:cxn>
            </a:cxnLst>
            <a:rect l="0" t="0" r="r" b="b"/>
            <a:pathLst>
              <a:path w="4231" h="2655">
                <a:moveTo>
                  <a:pt x="0" y="0"/>
                </a:moveTo>
                <a:lnTo>
                  <a:pt x="0" y="2655"/>
                </a:lnTo>
                <a:lnTo>
                  <a:pt x="4231" y="265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9875" name="Line 19">
            <a:extLst>
              <a:ext uri="{FF2B5EF4-FFF2-40B4-BE49-F238E27FC236}">
                <a16:creationId xmlns:a16="http://schemas.microsoft.com/office/drawing/2014/main" id="{BA5BD6D9-D5E8-4C27-B29E-1F286F667F38}"/>
              </a:ext>
            </a:extLst>
          </p:cNvPr>
          <p:cNvSpPr>
            <a:spLocks noChangeShapeType="1"/>
          </p:cNvSpPr>
          <p:nvPr/>
        </p:nvSpPr>
        <p:spPr bwMode="auto">
          <a:xfrm>
            <a:off x="4960938" y="3162300"/>
            <a:ext cx="998537"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9876" name="Line 20">
            <a:extLst>
              <a:ext uri="{FF2B5EF4-FFF2-40B4-BE49-F238E27FC236}">
                <a16:creationId xmlns:a16="http://schemas.microsoft.com/office/drawing/2014/main" id="{8A49158C-D87C-4347-B32D-530FB6A5D817}"/>
              </a:ext>
            </a:extLst>
          </p:cNvPr>
          <p:cNvSpPr>
            <a:spLocks noChangeShapeType="1"/>
          </p:cNvSpPr>
          <p:nvPr/>
        </p:nvSpPr>
        <p:spPr bwMode="auto">
          <a:xfrm flipH="1">
            <a:off x="4543425" y="5124450"/>
            <a:ext cx="1035050"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9877" name="Rectangle 21">
            <a:extLst>
              <a:ext uri="{FF2B5EF4-FFF2-40B4-BE49-F238E27FC236}">
                <a16:creationId xmlns:a16="http://schemas.microsoft.com/office/drawing/2014/main" id="{B903AFD9-61FE-4633-BE24-E2062C8EFDA6}"/>
              </a:ext>
            </a:extLst>
          </p:cNvPr>
          <p:cNvSpPr>
            <a:spLocks noChangeArrowheads="1"/>
          </p:cNvSpPr>
          <p:nvPr/>
        </p:nvSpPr>
        <p:spPr bwMode="auto">
          <a:xfrm>
            <a:off x="7158038" y="5783263"/>
            <a:ext cx="11620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Quantity of</a:t>
            </a:r>
            <a:endParaRPr lang="en-US" altLang="en-US" sz="2400">
              <a:latin typeface="Times New Roman" panose="02020603050405020304" pitchFamily="18" charset="0"/>
            </a:endParaRPr>
          </a:p>
        </p:txBody>
      </p:sp>
      <p:sp>
        <p:nvSpPr>
          <p:cNvPr id="889878" name="Rectangle 22">
            <a:extLst>
              <a:ext uri="{FF2B5EF4-FFF2-40B4-BE49-F238E27FC236}">
                <a16:creationId xmlns:a16="http://schemas.microsoft.com/office/drawing/2014/main" id="{4A826E6C-5E82-46C5-A8C2-9A856D2E32BB}"/>
              </a:ext>
            </a:extLst>
          </p:cNvPr>
          <p:cNvSpPr>
            <a:spLocks noChangeArrowheads="1"/>
          </p:cNvSpPr>
          <p:nvPr/>
        </p:nvSpPr>
        <p:spPr bwMode="auto">
          <a:xfrm>
            <a:off x="7543800" y="6024563"/>
            <a:ext cx="752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Output</a:t>
            </a:r>
            <a:endParaRPr lang="en-US" altLang="en-US" sz="2400">
              <a:latin typeface="Times New Roman" panose="02020603050405020304" pitchFamily="18" charset="0"/>
            </a:endParaRPr>
          </a:p>
        </p:txBody>
      </p:sp>
      <p:sp>
        <p:nvSpPr>
          <p:cNvPr id="889879" name="Rectangle 23">
            <a:extLst>
              <a:ext uri="{FF2B5EF4-FFF2-40B4-BE49-F238E27FC236}">
                <a16:creationId xmlns:a16="http://schemas.microsoft.com/office/drawing/2014/main" id="{D38556E6-859A-42F7-836D-E7E35DD40CD4}"/>
              </a:ext>
            </a:extLst>
          </p:cNvPr>
          <p:cNvSpPr>
            <a:spLocks noChangeArrowheads="1"/>
          </p:cNvSpPr>
          <p:nvPr/>
        </p:nvSpPr>
        <p:spPr bwMode="auto">
          <a:xfrm>
            <a:off x="915988" y="1509713"/>
            <a:ext cx="6016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Price</a:t>
            </a:r>
            <a:endParaRPr lang="en-US" altLang="en-US" sz="2400">
              <a:latin typeface="Times New Roman" panose="02020603050405020304" pitchFamily="18" charset="0"/>
            </a:endParaRPr>
          </a:p>
        </p:txBody>
      </p:sp>
      <p:sp>
        <p:nvSpPr>
          <p:cNvPr id="889880" name="Rectangle 24">
            <a:extLst>
              <a:ext uri="{FF2B5EF4-FFF2-40B4-BE49-F238E27FC236}">
                <a16:creationId xmlns:a16="http://schemas.microsoft.com/office/drawing/2014/main" id="{7CD51811-FA48-4EC9-A78B-80C77563A38D}"/>
              </a:ext>
            </a:extLst>
          </p:cNvPr>
          <p:cNvSpPr>
            <a:spLocks noChangeArrowheads="1"/>
          </p:cNvSpPr>
          <p:nvPr/>
        </p:nvSpPr>
        <p:spPr bwMode="auto">
          <a:xfrm>
            <a:off x="892175" y="1751013"/>
            <a:ext cx="6207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Level</a:t>
            </a:r>
            <a:endParaRPr lang="en-US" altLang="en-US" sz="2400">
              <a:latin typeface="Times New Roman" panose="02020603050405020304" pitchFamily="18" charset="0"/>
            </a:endParaRPr>
          </a:p>
        </p:txBody>
      </p:sp>
      <p:sp>
        <p:nvSpPr>
          <p:cNvPr id="889881" name="Rectangle 25">
            <a:extLst>
              <a:ext uri="{FF2B5EF4-FFF2-40B4-BE49-F238E27FC236}">
                <a16:creationId xmlns:a16="http://schemas.microsoft.com/office/drawing/2014/main" id="{EF3DE7E5-7429-4517-9A1F-5D8D21A7D3A9}"/>
              </a:ext>
            </a:extLst>
          </p:cNvPr>
          <p:cNvSpPr>
            <a:spLocks noChangeArrowheads="1"/>
          </p:cNvSpPr>
          <p:nvPr/>
        </p:nvSpPr>
        <p:spPr bwMode="auto">
          <a:xfrm>
            <a:off x="1277938" y="5789613"/>
            <a:ext cx="204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0</a:t>
            </a:r>
            <a:endParaRPr lang="en-US" altLang="en-US" sz="2400">
              <a:latin typeface="Times New Roman" panose="02020603050405020304" pitchFamily="18" charset="0"/>
            </a:endParaRPr>
          </a:p>
        </p:txBody>
      </p:sp>
      <p:grpSp>
        <p:nvGrpSpPr>
          <p:cNvPr id="889882" name="Group 26">
            <a:extLst>
              <a:ext uri="{FF2B5EF4-FFF2-40B4-BE49-F238E27FC236}">
                <a16:creationId xmlns:a16="http://schemas.microsoft.com/office/drawing/2014/main" id="{21F1948C-2FA1-4F28-8A17-1BE7A20875F1}"/>
              </a:ext>
            </a:extLst>
          </p:cNvPr>
          <p:cNvGrpSpPr>
            <a:grpSpLocks/>
          </p:cNvGrpSpPr>
          <p:nvPr/>
        </p:nvGrpSpPr>
        <p:grpSpPr bwMode="auto">
          <a:xfrm>
            <a:off x="2201863" y="2117725"/>
            <a:ext cx="4354512" cy="2916238"/>
            <a:chOff x="1387" y="1334"/>
            <a:chExt cx="2743" cy="1837"/>
          </a:xfrm>
        </p:grpSpPr>
        <p:grpSp>
          <p:nvGrpSpPr>
            <p:cNvPr id="889883" name="Group 27">
              <a:extLst>
                <a:ext uri="{FF2B5EF4-FFF2-40B4-BE49-F238E27FC236}">
                  <a16:creationId xmlns:a16="http://schemas.microsoft.com/office/drawing/2014/main" id="{36FF5A2D-34F3-4C05-8DAC-45F658E7349F}"/>
                </a:ext>
              </a:extLst>
            </p:cNvPr>
            <p:cNvGrpSpPr>
              <a:grpSpLocks/>
            </p:cNvGrpSpPr>
            <p:nvPr/>
          </p:nvGrpSpPr>
          <p:grpSpPr bwMode="auto">
            <a:xfrm>
              <a:off x="1387" y="1334"/>
              <a:ext cx="2743" cy="1837"/>
              <a:chOff x="1387" y="1334"/>
              <a:chExt cx="2743" cy="1837"/>
            </a:xfrm>
          </p:grpSpPr>
          <p:sp>
            <p:nvSpPr>
              <p:cNvPr id="889884" name="Line 28">
                <a:extLst>
                  <a:ext uri="{FF2B5EF4-FFF2-40B4-BE49-F238E27FC236}">
                    <a16:creationId xmlns:a16="http://schemas.microsoft.com/office/drawing/2014/main" id="{21965F15-3DE0-43C0-B77E-4B7CFE82CCB8}"/>
                  </a:ext>
                </a:extLst>
              </p:cNvPr>
              <p:cNvSpPr>
                <a:spLocks noChangeShapeType="1"/>
              </p:cNvSpPr>
              <p:nvPr/>
            </p:nvSpPr>
            <p:spPr bwMode="auto">
              <a:xfrm flipV="1">
                <a:off x="1387" y="1649"/>
                <a:ext cx="2127" cy="1522"/>
              </a:xfrm>
              <a:prstGeom prst="line">
                <a:avLst/>
              </a:prstGeom>
              <a:noFill/>
              <a:ln w="53975">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885" name="Rectangle 29">
                <a:extLst>
                  <a:ext uri="{FF2B5EF4-FFF2-40B4-BE49-F238E27FC236}">
                    <a16:creationId xmlns:a16="http://schemas.microsoft.com/office/drawing/2014/main" id="{F8E5ED66-052D-499B-BC9C-3A62476620C0}"/>
                  </a:ext>
                </a:extLst>
              </p:cNvPr>
              <p:cNvSpPr>
                <a:spLocks noChangeArrowheads="1"/>
              </p:cNvSpPr>
              <p:nvPr/>
            </p:nvSpPr>
            <p:spPr bwMode="auto">
              <a:xfrm>
                <a:off x="2955" y="1334"/>
                <a:ext cx="11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Short-run aggregate</a:t>
                </a:r>
                <a:endParaRPr lang="en-US" altLang="en-US" sz="2400">
                  <a:latin typeface="Times New Roman" panose="02020603050405020304" pitchFamily="18" charset="0"/>
                </a:endParaRPr>
              </a:p>
            </p:txBody>
          </p:sp>
          <p:sp>
            <p:nvSpPr>
              <p:cNvPr id="889886" name="Rectangle 30">
                <a:extLst>
                  <a:ext uri="{FF2B5EF4-FFF2-40B4-BE49-F238E27FC236}">
                    <a16:creationId xmlns:a16="http://schemas.microsoft.com/office/drawing/2014/main" id="{A8FE32F0-E159-4AFF-87B7-74045D9BABCA}"/>
                  </a:ext>
                </a:extLst>
              </p:cNvPr>
              <p:cNvSpPr>
                <a:spLocks noChangeArrowheads="1"/>
              </p:cNvSpPr>
              <p:nvPr/>
            </p:nvSpPr>
            <p:spPr bwMode="auto">
              <a:xfrm>
                <a:off x="3186" y="1486"/>
                <a:ext cx="4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supply, </a:t>
                </a:r>
                <a:endParaRPr lang="en-US" altLang="en-US" sz="2400">
                  <a:latin typeface="Times New Roman" panose="02020603050405020304" pitchFamily="18" charset="0"/>
                </a:endParaRPr>
              </a:p>
            </p:txBody>
          </p:sp>
          <p:sp>
            <p:nvSpPr>
              <p:cNvPr id="889887" name="Rectangle 31">
                <a:extLst>
                  <a:ext uri="{FF2B5EF4-FFF2-40B4-BE49-F238E27FC236}">
                    <a16:creationId xmlns:a16="http://schemas.microsoft.com/office/drawing/2014/main" id="{1170FF35-ECD0-40D5-9D1A-A39109ED530A}"/>
                  </a:ext>
                </a:extLst>
              </p:cNvPr>
              <p:cNvSpPr>
                <a:spLocks noChangeArrowheads="1"/>
              </p:cNvSpPr>
              <p:nvPr/>
            </p:nvSpPr>
            <p:spPr bwMode="auto">
              <a:xfrm>
                <a:off x="3603" y="1486"/>
                <a:ext cx="23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AS</a:t>
                </a:r>
                <a:endParaRPr lang="en-US" altLang="en-US" sz="2400">
                  <a:latin typeface="Times New Roman" panose="02020603050405020304" pitchFamily="18" charset="0"/>
                </a:endParaRPr>
              </a:p>
            </p:txBody>
          </p:sp>
        </p:grpSp>
        <p:sp>
          <p:nvSpPr>
            <p:cNvPr id="889888" name="Freeform 32">
              <a:extLst>
                <a:ext uri="{FF2B5EF4-FFF2-40B4-BE49-F238E27FC236}">
                  <a16:creationId xmlns:a16="http://schemas.microsoft.com/office/drawing/2014/main" id="{5986CC5B-219A-4342-9EAD-DD01414D7B12}"/>
                </a:ext>
              </a:extLst>
            </p:cNvPr>
            <p:cNvSpPr>
              <a:spLocks/>
            </p:cNvSpPr>
            <p:nvPr/>
          </p:nvSpPr>
          <p:spPr bwMode="auto">
            <a:xfrm>
              <a:off x="3774" y="1566"/>
              <a:ext cx="22" cy="53"/>
            </a:xfrm>
            <a:custGeom>
              <a:avLst/>
              <a:gdLst>
                <a:gd name="T0" fmla="*/ 22 w 22"/>
                <a:gd name="T1" fmla="*/ 0 h 53"/>
                <a:gd name="T2" fmla="*/ 19 w 22"/>
                <a:gd name="T3" fmla="*/ 0 h 53"/>
                <a:gd name="T4" fmla="*/ 11 w 22"/>
                <a:gd name="T5" fmla="*/ 3 h 53"/>
                <a:gd name="T6" fmla="*/ 0 w 22"/>
                <a:gd name="T7" fmla="*/ 11 h 53"/>
                <a:gd name="T8" fmla="*/ 0 w 22"/>
                <a:gd name="T9" fmla="*/ 19 h 53"/>
                <a:gd name="T10" fmla="*/ 7 w 22"/>
                <a:gd name="T11" fmla="*/ 15 h 53"/>
                <a:gd name="T12" fmla="*/ 15 w 22"/>
                <a:gd name="T13" fmla="*/ 11 h 53"/>
                <a:gd name="T14" fmla="*/ 15 w 22"/>
                <a:gd name="T15" fmla="*/ 53 h 53"/>
                <a:gd name="T16" fmla="*/ 22 w 22"/>
                <a:gd name="T17" fmla="*/ 53 h 53"/>
                <a:gd name="T18" fmla="*/ 22 w 22"/>
                <a:gd name="T19" fmla="*/ 3 h 53"/>
                <a:gd name="T20" fmla="*/ 22 w 22"/>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53">
                  <a:moveTo>
                    <a:pt x="22" y="0"/>
                  </a:moveTo>
                  <a:lnTo>
                    <a:pt x="19" y="0"/>
                  </a:lnTo>
                  <a:lnTo>
                    <a:pt x="11" y="3"/>
                  </a:lnTo>
                  <a:lnTo>
                    <a:pt x="0" y="11"/>
                  </a:lnTo>
                  <a:lnTo>
                    <a:pt x="0" y="19"/>
                  </a:lnTo>
                  <a:lnTo>
                    <a:pt x="7" y="15"/>
                  </a:lnTo>
                  <a:lnTo>
                    <a:pt x="15" y="11"/>
                  </a:lnTo>
                  <a:lnTo>
                    <a:pt x="15" y="53"/>
                  </a:lnTo>
                  <a:lnTo>
                    <a:pt x="22" y="53"/>
                  </a:lnTo>
                  <a:lnTo>
                    <a:pt x="22"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89889" name="Rectangle 33">
            <a:extLst>
              <a:ext uri="{FF2B5EF4-FFF2-40B4-BE49-F238E27FC236}">
                <a16:creationId xmlns:a16="http://schemas.microsoft.com/office/drawing/2014/main" id="{F8FC5734-410A-4936-ADD6-6701D2C23D44}"/>
              </a:ext>
            </a:extLst>
          </p:cNvPr>
          <p:cNvSpPr>
            <a:spLocks noChangeArrowheads="1"/>
          </p:cNvSpPr>
          <p:nvPr/>
        </p:nvSpPr>
        <p:spPr bwMode="auto">
          <a:xfrm>
            <a:off x="3041650" y="2081213"/>
            <a:ext cx="896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Long-run</a:t>
            </a:r>
            <a:endParaRPr lang="en-US" altLang="en-US" sz="2400">
              <a:latin typeface="Times New Roman" panose="02020603050405020304" pitchFamily="18" charset="0"/>
            </a:endParaRPr>
          </a:p>
        </p:txBody>
      </p:sp>
      <p:sp>
        <p:nvSpPr>
          <p:cNvPr id="889890" name="Rectangle 34">
            <a:extLst>
              <a:ext uri="{FF2B5EF4-FFF2-40B4-BE49-F238E27FC236}">
                <a16:creationId xmlns:a16="http://schemas.microsoft.com/office/drawing/2014/main" id="{CF8139DD-ED97-4A82-8EFC-906E3F8AF9D2}"/>
              </a:ext>
            </a:extLst>
          </p:cNvPr>
          <p:cNvSpPr>
            <a:spLocks noChangeArrowheads="1"/>
          </p:cNvSpPr>
          <p:nvPr/>
        </p:nvSpPr>
        <p:spPr bwMode="auto">
          <a:xfrm>
            <a:off x="2992438" y="2322513"/>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a:t>
            </a:r>
            <a:endParaRPr lang="en-US" altLang="en-US" sz="2400">
              <a:latin typeface="Times New Roman" panose="02020603050405020304" pitchFamily="18" charset="0"/>
            </a:endParaRPr>
          </a:p>
        </p:txBody>
      </p:sp>
      <p:sp>
        <p:nvSpPr>
          <p:cNvPr id="889891" name="Rectangle 35">
            <a:extLst>
              <a:ext uri="{FF2B5EF4-FFF2-40B4-BE49-F238E27FC236}">
                <a16:creationId xmlns:a16="http://schemas.microsoft.com/office/drawing/2014/main" id="{05BB68D9-9D82-480A-91AA-A4FA45B8C620}"/>
              </a:ext>
            </a:extLst>
          </p:cNvPr>
          <p:cNvSpPr>
            <a:spLocks noChangeArrowheads="1"/>
          </p:cNvSpPr>
          <p:nvPr/>
        </p:nvSpPr>
        <p:spPr bwMode="auto">
          <a:xfrm>
            <a:off x="3149600" y="2563813"/>
            <a:ext cx="668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supply</a:t>
            </a:r>
            <a:endParaRPr lang="en-US" altLang="en-US" sz="2400">
              <a:latin typeface="Times New Roman" panose="02020603050405020304" pitchFamily="18" charset="0"/>
            </a:endParaRPr>
          </a:p>
        </p:txBody>
      </p:sp>
      <p:grpSp>
        <p:nvGrpSpPr>
          <p:cNvPr id="889892" name="Group 36">
            <a:extLst>
              <a:ext uri="{FF2B5EF4-FFF2-40B4-BE49-F238E27FC236}">
                <a16:creationId xmlns:a16="http://schemas.microsoft.com/office/drawing/2014/main" id="{EE5AB6D6-F8B9-4372-90EB-BD65521BD28F}"/>
              </a:ext>
            </a:extLst>
          </p:cNvPr>
          <p:cNvGrpSpPr>
            <a:grpSpLocks/>
          </p:cNvGrpSpPr>
          <p:nvPr/>
        </p:nvGrpSpPr>
        <p:grpSpPr bwMode="auto">
          <a:xfrm>
            <a:off x="2492375" y="2798763"/>
            <a:ext cx="4702175" cy="2708275"/>
            <a:chOff x="1570" y="1763"/>
            <a:chExt cx="2962" cy="1706"/>
          </a:xfrm>
        </p:grpSpPr>
        <p:sp>
          <p:nvSpPr>
            <p:cNvPr id="889893" name="Line 37">
              <a:extLst>
                <a:ext uri="{FF2B5EF4-FFF2-40B4-BE49-F238E27FC236}">
                  <a16:creationId xmlns:a16="http://schemas.microsoft.com/office/drawing/2014/main" id="{6EF8E74A-31B7-472A-83C5-D2E21D16E488}"/>
                </a:ext>
              </a:extLst>
            </p:cNvPr>
            <p:cNvSpPr>
              <a:spLocks noChangeShapeType="1"/>
            </p:cNvSpPr>
            <p:nvPr/>
          </p:nvSpPr>
          <p:spPr bwMode="auto">
            <a:xfrm flipH="1" flipV="1">
              <a:off x="1570" y="1763"/>
              <a:ext cx="2184" cy="1579"/>
            </a:xfrm>
            <a:prstGeom prst="line">
              <a:avLst/>
            </a:prstGeom>
            <a:noFill/>
            <a:ln w="53975">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89894" name="Group 38">
              <a:extLst>
                <a:ext uri="{FF2B5EF4-FFF2-40B4-BE49-F238E27FC236}">
                  <a16:creationId xmlns:a16="http://schemas.microsoft.com/office/drawing/2014/main" id="{19082FCF-1E59-4300-B83B-B5295D9B3939}"/>
                </a:ext>
              </a:extLst>
            </p:cNvPr>
            <p:cNvGrpSpPr>
              <a:grpSpLocks/>
            </p:cNvGrpSpPr>
            <p:nvPr/>
          </p:nvGrpSpPr>
          <p:grpSpPr bwMode="auto">
            <a:xfrm>
              <a:off x="3789" y="3139"/>
              <a:ext cx="743" cy="330"/>
              <a:chOff x="3789" y="3139"/>
              <a:chExt cx="743" cy="330"/>
            </a:xfrm>
          </p:grpSpPr>
          <p:sp>
            <p:nvSpPr>
              <p:cNvPr id="889895" name="Rectangle 39">
                <a:extLst>
                  <a:ext uri="{FF2B5EF4-FFF2-40B4-BE49-F238E27FC236}">
                    <a16:creationId xmlns:a16="http://schemas.microsoft.com/office/drawing/2014/main" id="{29FFE489-9E2F-4889-AEFD-252015C89ED6}"/>
                  </a:ext>
                </a:extLst>
              </p:cNvPr>
              <p:cNvSpPr>
                <a:spLocks noChangeArrowheads="1"/>
              </p:cNvSpPr>
              <p:nvPr/>
            </p:nvSpPr>
            <p:spPr bwMode="auto">
              <a:xfrm>
                <a:off x="3868" y="3139"/>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a:t>
                </a:r>
                <a:endParaRPr lang="en-US" altLang="en-US" sz="2400">
                  <a:latin typeface="Times New Roman" panose="02020603050405020304" pitchFamily="18" charset="0"/>
                </a:endParaRPr>
              </a:p>
            </p:txBody>
          </p:sp>
          <p:sp>
            <p:nvSpPr>
              <p:cNvPr id="889896" name="Rectangle 40">
                <a:extLst>
                  <a:ext uri="{FF2B5EF4-FFF2-40B4-BE49-F238E27FC236}">
                    <a16:creationId xmlns:a16="http://schemas.microsoft.com/office/drawing/2014/main" id="{3F102143-8E54-40B7-8979-91B689634D6C}"/>
                  </a:ext>
                </a:extLst>
              </p:cNvPr>
              <p:cNvSpPr>
                <a:spLocks noChangeArrowheads="1"/>
              </p:cNvSpPr>
              <p:nvPr/>
            </p:nvSpPr>
            <p:spPr bwMode="auto">
              <a:xfrm>
                <a:off x="3789" y="3291"/>
                <a:ext cx="5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demand, </a:t>
                </a:r>
                <a:endParaRPr lang="en-US" altLang="en-US" sz="2400">
                  <a:latin typeface="Times New Roman" panose="02020603050405020304" pitchFamily="18" charset="0"/>
                </a:endParaRPr>
              </a:p>
            </p:txBody>
          </p:sp>
          <p:sp>
            <p:nvSpPr>
              <p:cNvPr id="889897" name="Rectangle 41">
                <a:extLst>
                  <a:ext uri="{FF2B5EF4-FFF2-40B4-BE49-F238E27FC236}">
                    <a16:creationId xmlns:a16="http://schemas.microsoft.com/office/drawing/2014/main" id="{514D50E6-6B36-42F3-B299-161920907467}"/>
                  </a:ext>
                </a:extLst>
              </p:cNvPr>
              <p:cNvSpPr>
                <a:spLocks noChangeArrowheads="1"/>
              </p:cNvSpPr>
              <p:nvPr/>
            </p:nvSpPr>
            <p:spPr bwMode="auto">
              <a:xfrm>
                <a:off x="4293" y="3291"/>
                <a:ext cx="23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AD</a:t>
                </a:r>
                <a:endParaRPr lang="en-US" altLang="en-US" sz="2400">
                  <a:latin typeface="Times New Roman" panose="02020603050405020304" pitchFamily="18" charset="0"/>
                </a:endParaRPr>
              </a:p>
            </p:txBody>
          </p:sp>
          <p:sp>
            <p:nvSpPr>
              <p:cNvPr id="889898" name="Freeform 42">
                <a:extLst>
                  <a:ext uri="{FF2B5EF4-FFF2-40B4-BE49-F238E27FC236}">
                    <a16:creationId xmlns:a16="http://schemas.microsoft.com/office/drawing/2014/main" id="{B29A7A6B-0AAD-43D9-85FB-1F6441867013}"/>
                  </a:ext>
                </a:extLst>
              </p:cNvPr>
              <p:cNvSpPr>
                <a:spLocks/>
              </p:cNvSpPr>
              <p:nvPr/>
            </p:nvSpPr>
            <p:spPr bwMode="auto">
              <a:xfrm>
                <a:off x="4471" y="3371"/>
                <a:ext cx="23" cy="53"/>
              </a:xfrm>
              <a:custGeom>
                <a:avLst/>
                <a:gdLst>
                  <a:gd name="T0" fmla="*/ 23 w 23"/>
                  <a:gd name="T1" fmla="*/ 0 h 53"/>
                  <a:gd name="T2" fmla="*/ 19 w 23"/>
                  <a:gd name="T3" fmla="*/ 0 h 53"/>
                  <a:gd name="T4" fmla="*/ 12 w 23"/>
                  <a:gd name="T5" fmla="*/ 3 h 53"/>
                  <a:gd name="T6" fmla="*/ 0 w 23"/>
                  <a:gd name="T7" fmla="*/ 11 h 53"/>
                  <a:gd name="T8" fmla="*/ 0 w 23"/>
                  <a:gd name="T9" fmla="*/ 18 h 53"/>
                  <a:gd name="T10" fmla="*/ 8 w 23"/>
                  <a:gd name="T11" fmla="*/ 15 h 53"/>
                  <a:gd name="T12" fmla="*/ 15 w 23"/>
                  <a:gd name="T13" fmla="*/ 11 h 53"/>
                  <a:gd name="T14" fmla="*/ 15 w 23"/>
                  <a:gd name="T15" fmla="*/ 53 h 53"/>
                  <a:gd name="T16" fmla="*/ 23 w 23"/>
                  <a:gd name="T17" fmla="*/ 53 h 53"/>
                  <a:gd name="T18" fmla="*/ 23 w 23"/>
                  <a:gd name="T19" fmla="*/ 3 h 53"/>
                  <a:gd name="T20" fmla="*/ 23 w 23"/>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3">
                    <a:moveTo>
                      <a:pt x="23" y="0"/>
                    </a:moveTo>
                    <a:lnTo>
                      <a:pt x="19" y="0"/>
                    </a:lnTo>
                    <a:lnTo>
                      <a:pt x="12" y="3"/>
                    </a:lnTo>
                    <a:lnTo>
                      <a:pt x="0" y="11"/>
                    </a:lnTo>
                    <a:lnTo>
                      <a:pt x="0" y="18"/>
                    </a:lnTo>
                    <a:lnTo>
                      <a:pt x="8" y="15"/>
                    </a:lnTo>
                    <a:lnTo>
                      <a:pt x="15" y="11"/>
                    </a:lnTo>
                    <a:lnTo>
                      <a:pt x="15" y="53"/>
                    </a:lnTo>
                    <a:lnTo>
                      <a:pt x="23" y="53"/>
                    </a:lnTo>
                    <a:lnTo>
                      <a:pt x="23"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89899" name="Group 43">
            <a:extLst>
              <a:ext uri="{FF2B5EF4-FFF2-40B4-BE49-F238E27FC236}">
                <a16:creationId xmlns:a16="http://schemas.microsoft.com/office/drawing/2014/main" id="{5FFD8151-6402-4D1A-9015-762F78E93E6D}"/>
              </a:ext>
            </a:extLst>
          </p:cNvPr>
          <p:cNvGrpSpPr>
            <a:grpSpLocks/>
          </p:cNvGrpSpPr>
          <p:nvPr/>
        </p:nvGrpSpPr>
        <p:grpSpPr bwMode="auto">
          <a:xfrm>
            <a:off x="1198563" y="3695700"/>
            <a:ext cx="3130550" cy="2382838"/>
            <a:chOff x="755" y="2328"/>
            <a:chExt cx="1972" cy="1501"/>
          </a:xfrm>
        </p:grpSpPr>
        <p:grpSp>
          <p:nvGrpSpPr>
            <p:cNvPr id="889900" name="Group 44">
              <a:extLst>
                <a:ext uri="{FF2B5EF4-FFF2-40B4-BE49-F238E27FC236}">
                  <a16:creationId xmlns:a16="http://schemas.microsoft.com/office/drawing/2014/main" id="{BCAB402C-0FE9-4BD7-9CCE-039C0BD3AB02}"/>
                </a:ext>
              </a:extLst>
            </p:cNvPr>
            <p:cNvGrpSpPr>
              <a:grpSpLocks/>
            </p:cNvGrpSpPr>
            <p:nvPr/>
          </p:nvGrpSpPr>
          <p:grpSpPr bwMode="auto">
            <a:xfrm>
              <a:off x="755" y="2328"/>
              <a:ext cx="1972" cy="189"/>
              <a:chOff x="755" y="2328"/>
              <a:chExt cx="1972" cy="189"/>
            </a:xfrm>
          </p:grpSpPr>
          <p:sp>
            <p:nvSpPr>
              <p:cNvPr id="889901" name="Freeform 45">
                <a:extLst>
                  <a:ext uri="{FF2B5EF4-FFF2-40B4-BE49-F238E27FC236}">
                    <a16:creationId xmlns:a16="http://schemas.microsoft.com/office/drawing/2014/main" id="{77A327D4-6D78-4D4D-8DF6-988484F1D305}"/>
                  </a:ext>
                </a:extLst>
              </p:cNvPr>
              <p:cNvSpPr>
                <a:spLocks/>
              </p:cNvSpPr>
              <p:nvPr/>
            </p:nvSpPr>
            <p:spPr bwMode="auto">
              <a:xfrm>
                <a:off x="918" y="2404"/>
                <a:ext cx="1544" cy="1"/>
              </a:xfrm>
              <a:custGeom>
                <a:avLst/>
                <a:gdLst>
                  <a:gd name="T0" fmla="*/ 0 w 1544"/>
                  <a:gd name="T1" fmla="*/ 0 h 1"/>
                  <a:gd name="T2" fmla="*/ 1544 w 1544"/>
                  <a:gd name="T3" fmla="*/ 0 h 1"/>
                </a:gdLst>
                <a:ahLst/>
                <a:cxnLst>
                  <a:cxn ang="0">
                    <a:pos x="T0" y="T1"/>
                  </a:cxn>
                  <a:cxn ang="0">
                    <a:pos x="T2" y="T3"/>
                  </a:cxn>
                </a:cxnLst>
                <a:rect l="0" t="0" r="r" b="b"/>
                <a:pathLst>
                  <a:path w="1544" h="1">
                    <a:moveTo>
                      <a:pt x="0" y="0"/>
                    </a:moveTo>
                    <a:lnTo>
                      <a:pt x="1544" y="0"/>
                    </a:lnTo>
                  </a:path>
                </a:pathLst>
              </a:custGeom>
              <a:noFill/>
              <a:ln w="17463"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9902" name="Oval 46">
                <a:extLst>
                  <a:ext uri="{FF2B5EF4-FFF2-40B4-BE49-F238E27FC236}">
                    <a16:creationId xmlns:a16="http://schemas.microsoft.com/office/drawing/2014/main" id="{BE4F000C-B0AF-4E24-9B1D-79E47634B20C}"/>
                  </a:ext>
                </a:extLst>
              </p:cNvPr>
              <p:cNvSpPr>
                <a:spLocks noChangeArrowheads="1"/>
              </p:cNvSpPr>
              <p:nvPr/>
            </p:nvSpPr>
            <p:spPr bwMode="auto">
              <a:xfrm>
                <a:off x="2424" y="2370"/>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9903" name="Rectangle 47">
                <a:extLst>
                  <a:ext uri="{FF2B5EF4-FFF2-40B4-BE49-F238E27FC236}">
                    <a16:creationId xmlns:a16="http://schemas.microsoft.com/office/drawing/2014/main" id="{BEC8F397-AD83-4EFA-BD90-60CED721FC82}"/>
                  </a:ext>
                </a:extLst>
              </p:cNvPr>
              <p:cNvSpPr>
                <a:spLocks noChangeArrowheads="1"/>
              </p:cNvSpPr>
              <p:nvPr/>
            </p:nvSpPr>
            <p:spPr bwMode="auto">
              <a:xfrm>
                <a:off x="2583" y="2328"/>
                <a:ext cx="1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a:t>
                </a:r>
                <a:endParaRPr lang="en-US" altLang="en-US" sz="2400">
                  <a:latin typeface="Times New Roman" panose="02020603050405020304" pitchFamily="18" charset="0"/>
                </a:endParaRPr>
              </a:p>
            </p:txBody>
          </p:sp>
          <p:grpSp>
            <p:nvGrpSpPr>
              <p:cNvPr id="889904" name="Group 48">
                <a:extLst>
                  <a:ext uri="{FF2B5EF4-FFF2-40B4-BE49-F238E27FC236}">
                    <a16:creationId xmlns:a16="http://schemas.microsoft.com/office/drawing/2014/main" id="{429FE95B-FA9B-44C1-8755-FCE1BA3FBA7F}"/>
                  </a:ext>
                </a:extLst>
              </p:cNvPr>
              <p:cNvGrpSpPr>
                <a:grpSpLocks/>
              </p:cNvGrpSpPr>
              <p:nvPr/>
            </p:nvGrpSpPr>
            <p:grpSpPr bwMode="auto">
              <a:xfrm>
                <a:off x="755" y="2339"/>
                <a:ext cx="144" cy="178"/>
                <a:chOff x="755" y="2339"/>
                <a:chExt cx="144" cy="178"/>
              </a:xfrm>
            </p:grpSpPr>
            <p:sp>
              <p:nvSpPr>
                <p:cNvPr id="889905" name="Rectangle 49">
                  <a:extLst>
                    <a:ext uri="{FF2B5EF4-FFF2-40B4-BE49-F238E27FC236}">
                      <a16:creationId xmlns:a16="http://schemas.microsoft.com/office/drawing/2014/main" id="{9C3C1957-A4F2-4A9A-8AA6-C56759107280}"/>
                    </a:ext>
                  </a:extLst>
                </p:cNvPr>
                <p:cNvSpPr>
                  <a:spLocks noChangeArrowheads="1"/>
                </p:cNvSpPr>
                <p:nvPr/>
              </p:nvSpPr>
              <p:spPr bwMode="auto">
                <a:xfrm>
                  <a:off x="755" y="2339"/>
                  <a:ext cx="14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endParaRPr lang="en-US" altLang="en-US" sz="2400">
                    <a:latin typeface="Times New Roman" panose="02020603050405020304" pitchFamily="18" charset="0"/>
                  </a:endParaRPr>
                </a:p>
              </p:txBody>
            </p:sp>
            <p:sp>
              <p:nvSpPr>
                <p:cNvPr id="889906" name="Freeform 50">
                  <a:extLst>
                    <a:ext uri="{FF2B5EF4-FFF2-40B4-BE49-F238E27FC236}">
                      <a16:creationId xmlns:a16="http://schemas.microsoft.com/office/drawing/2014/main" id="{0F4513A6-3F95-4DBF-9A79-683C9CB38014}"/>
                    </a:ext>
                  </a:extLst>
                </p:cNvPr>
                <p:cNvSpPr>
                  <a:spLocks/>
                </p:cNvSpPr>
                <p:nvPr/>
              </p:nvSpPr>
              <p:spPr bwMode="auto">
                <a:xfrm>
                  <a:off x="839" y="2415"/>
                  <a:ext cx="23" cy="57"/>
                </a:xfrm>
                <a:custGeom>
                  <a:avLst/>
                  <a:gdLst>
                    <a:gd name="T0" fmla="*/ 23 w 23"/>
                    <a:gd name="T1" fmla="*/ 0 h 57"/>
                    <a:gd name="T2" fmla="*/ 19 w 23"/>
                    <a:gd name="T3" fmla="*/ 0 h 57"/>
                    <a:gd name="T4" fmla="*/ 11 w 23"/>
                    <a:gd name="T5" fmla="*/ 8 h 57"/>
                    <a:gd name="T6" fmla="*/ 0 w 23"/>
                    <a:gd name="T7" fmla="*/ 15 h 57"/>
                    <a:gd name="T8" fmla="*/ 0 w 23"/>
                    <a:gd name="T9" fmla="*/ 23 h 57"/>
                    <a:gd name="T10" fmla="*/ 7 w 23"/>
                    <a:gd name="T11" fmla="*/ 19 h 57"/>
                    <a:gd name="T12" fmla="*/ 15 w 23"/>
                    <a:gd name="T13" fmla="*/ 11 h 57"/>
                    <a:gd name="T14" fmla="*/ 15 w 23"/>
                    <a:gd name="T15" fmla="*/ 57 h 57"/>
                    <a:gd name="T16" fmla="*/ 23 w 23"/>
                    <a:gd name="T17" fmla="*/ 57 h 57"/>
                    <a:gd name="T18" fmla="*/ 23 w 23"/>
                    <a:gd name="T19" fmla="*/ 4 h 57"/>
                    <a:gd name="T20" fmla="*/ 23 w 23"/>
                    <a:gd name="T2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7">
                      <a:moveTo>
                        <a:pt x="23" y="0"/>
                      </a:moveTo>
                      <a:lnTo>
                        <a:pt x="19" y="0"/>
                      </a:lnTo>
                      <a:lnTo>
                        <a:pt x="11" y="8"/>
                      </a:lnTo>
                      <a:lnTo>
                        <a:pt x="0" y="15"/>
                      </a:lnTo>
                      <a:lnTo>
                        <a:pt x="0" y="23"/>
                      </a:lnTo>
                      <a:lnTo>
                        <a:pt x="7" y="19"/>
                      </a:lnTo>
                      <a:lnTo>
                        <a:pt x="15" y="11"/>
                      </a:lnTo>
                      <a:lnTo>
                        <a:pt x="15" y="57"/>
                      </a:lnTo>
                      <a:lnTo>
                        <a:pt x="23" y="57"/>
                      </a:lnTo>
                      <a:lnTo>
                        <a:pt x="23"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89907" name="Group 51">
              <a:extLst>
                <a:ext uri="{FF2B5EF4-FFF2-40B4-BE49-F238E27FC236}">
                  <a16:creationId xmlns:a16="http://schemas.microsoft.com/office/drawing/2014/main" id="{2D007E5B-12A5-44D1-AD0C-A8F68A740FB3}"/>
                </a:ext>
              </a:extLst>
            </p:cNvPr>
            <p:cNvGrpSpPr>
              <a:grpSpLocks/>
            </p:cNvGrpSpPr>
            <p:nvPr/>
          </p:nvGrpSpPr>
          <p:grpSpPr bwMode="auto">
            <a:xfrm>
              <a:off x="2420" y="3651"/>
              <a:ext cx="144" cy="178"/>
              <a:chOff x="2420" y="3651"/>
              <a:chExt cx="144" cy="178"/>
            </a:xfrm>
          </p:grpSpPr>
          <p:sp>
            <p:nvSpPr>
              <p:cNvPr id="889908" name="Rectangle 52">
                <a:extLst>
                  <a:ext uri="{FF2B5EF4-FFF2-40B4-BE49-F238E27FC236}">
                    <a16:creationId xmlns:a16="http://schemas.microsoft.com/office/drawing/2014/main" id="{FC3AD77D-258F-41F4-A881-126F2663D9C9}"/>
                  </a:ext>
                </a:extLst>
              </p:cNvPr>
              <p:cNvSpPr>
                <a:spLocks noChangeArrowheads="1"/>
              </p:cNvSpPr>
              <p:nvPr/>
            </p:nvSpPr>
            <p:spPr bwMode="auto">
              <a:xfrm>
                <a:off x="2420" y="3651"/>
                <a:ext cx="14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Y</a:t>
                </a:r>
                <a:endParaRPr lang="en-US" altLang="en-US" sz="2400">
                  <a:latin typeface="Times New Roman" panose="02020603050405020304" pitchFamily="18" charset="0"/>
                </a:endParaRPr>
              </a:p>
            </p:txBody>
          </p:sp>
          <p:sp>
            <p:nvSpPr>
              <p:cNvPr id="889909" name="Freeform 53">
                <a:extLst>
                  <a:ext uri="{FF2B5EF4-FFF2-40B4-BE49-F238E27FC236}">
                    <a16:creationId xmlns:a16="http://schemas.microsoft.com/office/drawing/2014/main" id="{E1FB70E6-87AF-43AE-8D20-8FABDC860236}"/>
                  </a:ext>
                </a:extLst>
              </p:cNvPr>
              <p:cNvSpPr>
                <a:spLocks/>
              </p:cNvSpPr>
              <p:nvPr/>
            </p:nvSpPr>
            <p:spPr bwMode="auto">
              <a:xfrm>
                <a:off x="2503" y="3731"/>
                <a:ext cx="23" cy="53"/>
              </a:xfrm>
              <a:custGeom>
                <a:avLst/>
                <a:gdLst>
                  <a:gd name="T0" fmla="*/ 23 w 23"/>
                  <a:gd name="T1" fmla="*/ 0 h 53"/>
                  <a:gd name="T2" fmla="*/ 16 w 23"/>
                  <a:gd name="T3" fmla="*/ 0 h 53"/>
                  <a:gd name="T4" fmla="*/ 12 w 23"/>
                  <a:gd name="T5" fmla="*/ 4 h 53"/>
                  <a:gd name="T6" fmla="*/ 0 w 23"/>
                  <a:gd name="T7" fmla="*/ 11 h 53"/>
                  <a:gd name="T8" fmla="*/ 0 w 23"/>
                  <a:gd name="T9" fmla="*/ 19 h 53"/>
                  <a:gd name="T10" fmla="*/ 8 w 23"/>
                  <a:gd name="T11" fmla="*/ 15 h 53"/>
                  <a:gd name="T12" fmla="*/ 16 w 23"/>
                  <a:gd name="T13" fmla="*/ 11 h 53"/>
                  <a:gd name="T14" fmla="*/ 16 w 23"/>
                  <a:gd name="T15" fmla="*/ 53 h 53"/>
                  <a:gd name="T16" fmla="*/ 23 w 23"/>
                  <a:gd name="T17" fmla="*/ 53 h 53"/>
                  <a:gd name="T18" fmla="*/ 23 w 23"/>
                  <a:gd name="T19" fmla="*/ 4 h 53"/>
                  <a:gd name="T20" fmla="*/ 23 w 23"/>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3">
                    <a:moveTo>
                      <a:pt x="23" y="0"/>
                    </a:moveTo>
                    <a:lnTo>
                      <a:pt x="16" y="0"/>
                    </a:lnTo>
                    <a:lnTo>
                      <a:pt x="12" y="4"/>
                    </a:lnTo>
                    <a:lnTo>
                      <a:pt x="0" y="11"/>
                    </a:lnTo>
                    <a:lnTo>
                      <a:pt x="0" y="19"/>
                    </a:lnTo>
                    <a:lnTo>
                      <a:pt x="8" y="15"/>
                    </a:lnTo>
                    <a:lnTo>
                      <a:pt x="16" y="11"/>
                    </a:lnTo>
                    <a:lnTo>
                      <a:pt x="16" y="53"/>
                    </a:lnTo>
                    <a:lnTo>
                      <a:pt x="23" y="53"/>
                    </a:lnTo>
                    <a:lnTo>
                      <a:pt x="23"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89910" name="Group 54">
            <a:extLst>
              <a:ext uri="{FF2B5EF4-FFF2-40B4-BE49-F238E27FC236}">
                <a16:creationId xmlns:a16="http://schemas.microsoft.com/office/drawing/2014/main" id="{55527B10-9EC2-47FF-9994-C6217061B324}"/>
              </a:ext>
            </a:extLst>
          </p:cNvPr>
          <p:cNvGrpSpPr>
            <a:grpSpLocks/>
          </p:cNvGrpSpPr>
          <p:nvPr/>
        </p:nvGrpSpPr>
        <p:grpSpPr bwMode="auto">
          <a:xfrm>
            <a:off x="1549400" y="3125788"/>
            <a:ext cx="3890963" cy="2568575"/>
            <a:chOff x="976" y="1969"/>
            <a:chExt cx="2451" cy="1618"/>
          </a:xfrm>
        </p:grpSpPr>
        <p:sp>
          <p:nvSpPr>
            <p:cNvPr id="889911" name="Line 55">
              <a:extLst>
                <a:ext uri="{FF2B5EF4-FFF2-40B4-BE49-F238E27FC236}">
                  <a16:creationId xmlns:a16="http://schemas.microsoft.com/office/drawing/2014/main" id="{46DD6E13-F82D-46FF-BEDB-193B99D14E12}"/>
                </a:ext>
              </a:extLst>
            </p:cNvPr>
            <p:cNvSpPr>
              <a:spLocks noChangeShapeType="1"/>
            </p:cNvSpPr>
            <p:nvPr/>
          </p:nvSpPr>
          <p:spPr bwMode="auto">
            <a:xfrm flipH="1" flipV="1">
              <a:off x="976" y="1969"/>
              <a:ext cx="2184" cy="1579"/>
            </a:xfrm>
            <a:prstGeom prst="line">
              <a:avLst/>
            </a:prstGeom>
            <a:noFill/>
            <a:ln w="53975">
              <a:solidFill>
                <a:srgbClr val="AD0D1B"/>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912" name="Rectangle 56">
              <a:extLst>
                <a:ext uri="{FF2B5EF4-FFF2-40B4-BE49-F238E27FC236}">
                  <a16:creationId xmlns:a16="http://schemas.microsoft.com/office/drawing/2014/main" id="{DA712BF7-17A6-46BA-891C-CA8964F1CAAC}"/>
                </a:ext>
              </a:extLst>
            </p:cNvPr>
            <p:cNvSpPr>
              <a:spLocks noChangeArrowheads="1"/>
            </p:cNvSpPr>
            <p:nvPr/>
          </p:nvSpPr>
          <p:spPr bwMode="auto">
            <a:xfrm>
              <a:off x="3216" y="3443"/>
              <a:ext cx="2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AD</a:t>
              </a:r>
              <a:r>
                <a:rPr lang="en-US" altLang="en-US" sz="1500" baseline="-25000">
                  <a:solidFill>
                    <a:srgbClr val="000000"/>
                  </a:solidFill>
                </a:rPr>
                <a:t>2</a:t>
              </a:r>
              <a:endParaRPr lang="en-US" altLang="en-US" sz="2400">
                <a:latin typeface="Times New Roman" panose="02020603050405020304" pitchFamily="18" charset="0"/>
              </a:endParaRPr>
            </a:p>
          </p:txBody>
        </p:sp>
      </p:grpSp>
      <p:grpSp>
        <p:nvGrpSpPr>
          <p:cNvPr id="889913" name="Group 57">
            <a:extLst>
              <a:ext uri="{FF2B5EF4-FFF2-40B4-BE49-F238E27FC236}">
                <a16:creationId xmlns:a16="http://schemas.microsoft.com/office/drawing/2014/main" id="{4A69696A-4757-414D-817B-AE792E81710C}"/>
              </a:ext>
            </a:extLst>
          </p:cNvPr>
          <p:cNvGrpSpPr>
            <a:grpSpLocks/>
          </p:cNvGrpSpPr>
          <p:nvPr/>
        </p:nvGrpSpPr>
        <p:grpSpPr bwMode="auto">
          <a:xfrm>
            <a:off x="2982913" y="2816225"/>
            <a:ext cx="3595687" cy="2671763"/>
            <a:chOff x="1879" y="1774"/>
            <a:chExt cx="2265" cy="1683"/>
          </a:xfrm>
        </p:grpSpPr>
        <p:sp>
          <p:nvSpPr>
            <p:cNvPr id="889914" name="Line 58">
              <a:extLst>
                <a:ext uri="{FF2B5EF4-FFF2-40B4-BE49-F238E27FC236}">
                  <a16:creationId xmlns:a16="http://schemas.microsoft.com/office/drawing/2014/main" id="{706DE5A1-D9E7-45F3-8CD6-8B01E680BBBB}"/>
                </a:ext>
              </a:extLst>
            </p:cNvPr>
            <p:cNvSpPr>
              <a:spLocks noChangeShapeType="1"/>
            </p:cNvSpPr>
            <p:nvPr/>
          </p:nvSpPr>
          <p:spPr bwMode="auto">
            <a:xfrm flipV="1">
              <a:off x="1879" y="1923"/>
              <a:ext cx="2127" cy="1534"/>
            </a:xfrm>
            <a:prstGeom prst="line">
              <a:avLst/>
            </a:prstGeom>
            <a:noFill/>
            <a:ln w="53975">
              <a:solidFill>
                <a:srgbClr val="AD0D1B"/>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915" name="Rectangle 59">
              <a:extLst>
                <a:ext uri="{FF2B5EF4-FFF2-40B4-BE49-F238E27FC236}">
                  <a16:creationId xmlns:a16="http://schemas.microsoft.com/office/drawing/2014/main" id="{0C60394E-BF1A-4F2A-879D-5945C18B7C81}"/>
                </a:ext>
              </a:extLst>
            </p:cNvPr>
            <p:cNvSpPr>
              <a:spLocks noChangeArrowheads="1"/>
            </p:cNvSpPr>
            <p:nvPr/>
          </p:nvSpPr>
          <p:spPr bwMode="auto">
            <a:xfrm>
              <a:off x="3940" y="1774"/>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AS</a:t>
              </a:r>
              <a:r>
                <a:rPr lang="en-US" altLang="en-US" sz="1500" baseline="-25000">
                  <a:solidFill>
                    <a:srgbClr val="000000"/>
                  </a:solidFill>
                </a:rPr>
                <a:t>2</a:t>
              </a:r>
              <a:endParaRPr lang="en-US" altLang="en-US" sz="2400">
                <a:latin typeface="Times New Roman" panose="02020603050405020304" pitchFamily="18" charset="0"/>
              </a:endParaRPr>
            </a:p>
          </p:txBody>
        </p:sp>
      </p:grpSp>
      <p:grpSp>
        <p:nvGrpSpPr>
          <p:cNvPr id="889916" name="Group 60">
            <a:extLst>
              <a:ext uri="{FF2B5EF4-FFF2-40B4-BE49-F238E27FC236}">
                <a16:creationId xmlns:a16="http://schemas.microsoft.com/office/drawing/2014/main" id="{9FCCF10D-4F33-47DF-8005-1416859D6B22}"/>
              </a:ext>
            </a:extLst>
          </p:cNvPr>
          <p:cNvGrpSpPr>
            <a:grpSpLocks/>
          </p:cNvGrpSpPr>
          <p:nvPr/>
        </p:nvGrpSpPr>
        <p:grpSpPr bwMode="auto">
          <a:xfrm>
            <a:off x="5053013" y="4343400"/>
            <a:ext cx="2813050" cy="727075"/>
            <a:chOff x="3183" y="2736"/>
            <a:chExt cx="1772" cy="458"/>
          </a:xfrm>
        </p:grpSpPr>
        <p:sp>
          <p:nvSpPr>
            <p:cNvPr id="889917" name="Line 61">
              <a:extLst>
                <a:ext uri="{FF2B5EF4-FFF2-40B4-BE49-F238E27FC236}">
                  <a16:creationId xmlns:a16="http://schemas.microsoft.com/office/drawing/2014/main" id="{E9945D87-E6E8-4048-B5E8-3A65772EDC8E}"/>
                </a:ext>
              </a:extLst>
            </p:cNvPr>
            <p:cNvSpPr>
              <a:spLocks noChangeShapeType="1"/>
            </p:cNvSpPr>
            <p:nvPr/>
          </p:nvSpPr>
          <p:spPr bwMode="auto">
            <a:xfrm flipH="1">
              <a:off x="3183" y="2827"/>
              <a:ext cx="537" cy="3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89918" name="Group 62">
              <a:extLst>
                <a:ext uri="{FF2B5EF4-FFF2-40B4-BE49-F238E27FC236}">
                  <a16:creationId xmlns:a16="http://schemas.microsoft.com/office/drawing/2014/main" id="{FA0A5A34-4D88-4595-AFC0-E0238233DF03}"/>
                </a:ext>
              </a:extLst>
            </p:cNvPr>
            <p:cNvGrpSpPr>
              <a:grpSpLocks/>
            </p:cNvGrpSpPr>
            <p:nvPr/>
          </p:nvGrpSpPr>
          <p:grpSpPr bwMode="auto">
            <a:xfrm>
              <a:off x="3686" y="2736"/>
              <a:ext cx="1269" cy="320"/>
              <a:chOff x="3686" y="2736"/>
              <a:chExt cx="1269" cy="320"/>
            </a:xfrm>
          </p:grpSpPr>
          <p:sp>
            <p:nvSpPr>
              <p:cNvPr id="889919" name="Rectangle 63">
                <a:extLst>
                  <a:ext uri="{FF2B5EF4-FFF2-40B4-BE49-F238E27FC236}">
                    <a16:creationId xmlns:a16="http://schemas.microsoft.com/office/drawing/2014/main" id="{0BAE06E3-7C09-49B7-92D6-9DCD6AD97B2C}"/>
                  </a:ext>
                </a:extLst>
              </p:cNvPr>
              <p:cNvSpPr>
                <a:spLocks noChangeArrowheads="1"/>
              </p:cNvSpPr>
              <p:nvPr/>
            </p:nvSpPr>
            <p:spPr bwMode="auto">
              <a:xfrm>
                <a:off x="3686" y="2736"/>
                <a:ext cx="1269" cy="320"/>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9920" name="Rectangle 64">
                <a:extLst>
                  <a:ext uri="{FF2B5EF4-FFF2-40B4-BE49-F238E27FC236}">
                    <a16:creationId xmlns:a16="http://schemas.microsoft.com/office/drawing/2014/main" id="{ACE3C3AB-27B8-4115-8A6A-089E9DFE1855}"/>
                  </a:ext>
                </a:extLst>
              </p:cNvPr>
              <p:cNvSpPr>
                <a:spLocks noChangeArrowheads="1"/>
              </p:cNvSpPr>
              <p:nvPr/>
            </p:nvSpPr>
            <p:spPr bwMode="auto">
              <a:xfrm>
                <a:off x="3724" y="2749"/>
                <a:ext cx="8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1. A decrease in</a:t>
                </a:r>
                <a:endParaRPr lang="en-US" altLang="en-US" sz="2400">
                  <a:latin typeface="Times New Roman" panose="02020603050405020304" pitchFamily="18" charset="0"/>
                </a:endParaRPr>
              </a:p>
            </p:txBody>
          </p:sp>
          <p:sp>
            <p:nvSpPr>
              <p:cNvPr id="889921" name="Rectangle 65">
                <a:extLst>
                  <a:ext uri="{FF2B5EF4-FFF2-40B4-BE49-F238E27FC236}">
                    <a16:creationId xmlns:a16="http://schemas.microsoft.com/office/drawing/2014/main" id="{3029F43D-A740-4F0A-BC33-732156C1DA48}"/>
                  </a:ext>
                </a:extLst>
              </p:cNvPr>
              <p:cNvSpPr>
                <a:spLocks noChangeArrowheads="1"/>
              </p:cNvSpPr>
              <p:nvPr/>
            </p:nvSpPr>
            <p:spPr bwMode="auto">
              <a:xfrm>
                <a:off x="3724" y="2900"/>
                <a:ext cx="1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 demand . . .</a:t>
                </a:r>
                <a:endParaRPr lang="en-US" altLang="en-US" sz="2400">
                  <a:latin typeface="Times New Roman" panose="02020603050405020304" pitchFamily="18" charset="0"/>
                </a:endParaRPr>
              </a:p>
            </p:txBody>
          </p:sp>
        </p:grpSp>
      </p:grpSp>
      <p:grpSp>
        <p:nvGrpSpPr>
          <p:cNvPr id="889922" name="Group 66">
            <a:extLst>
              <a:ext uri="{FF2B5EF4-FFF2-40B4-BE49-F238E27FC236}">
                <a16:creationId xmlns:a16="http://schemas.microsoft.com/office/drawing/2014/main" id="{708301D3-CCC3-44E1-B6DE-1EBAC75AF934}"/>
              </a:ext>
            </a:extLst>
          </p:cNvPr>
          <p:cNvGrpSpPr>
            <a:grpSpLocks/>
          </p:cNvGrpSpPr>
          <p:nvPr/>
        </p:nvGrpSpPr>
        <p:grpSpPr bwMode="auto">
          <a:xfrm>
            <a:off x="1222375" y="1109663"/>
            <a:ext cx="4138613" cy="3106737"/>
            <a:chOff x="770" y="699"/>
            <a:chExt cx="2607" cy="1957"/>
          </a:xfrm>
        </p:grpSpPr>
        <p:sp>
          <p:nvSpPr>
            <p:cNvPr id="889923" name="Line 67">
              <a:extLst>
                <a:ext uri="{FF2B5EF4-FFF2-40B4-BE49-F238E27FC236}">
                  <a16:creationId xmlns:a16="http://schemas.microsoft.com/office/drawing/2014/main" id="{8183C364-8991-4ABD-A9C1-5875AD98EDC2}"/>
                </a:ext>
              </a:extLst>
            </p:cNvPr>
            <p:cNvSpPr>
              <a:spLocks noChangeShapeType="1"/>
            </p:cNvSpPr>
            <p:nvPr/>
          </p:nvSpPr>
          <p:spPr bwMode="auto">
            <a:xfrm>
              <a:off x="987" y="848"/>
              <a:ext cx="1018" cy="18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924" name="Rectangle 68">
              <a:extLst>
                <a:ext uri="{FF2B5EF4-FFF2-40B4-BE49-F238E27FC236}">
                  <a16:creationId xmlns:a16="http://schemas.microsoft.com/office/drawing/2014/main" id="{47222249-DAAA-460D-9E27-0DD17A9D0252}"/>
                </a:ext>
              </a:extLst>
            </p:cNvPr>
            <p:cNvSpPr>
              <a:spLocks noChangeArrowheads="1"/>
            </p:cNvSpPr>
            <p:nvPr/>
          </p:nvSpPr>
          <p:spPr bwMode="auto">
            <a:xfrm>
              <a:off x="770" y="699"/>
              <a:ext cx="2607" cy="172"/>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9925" name="Rectangle 69">
              <a:extLst>
                <a:ext uri="{FF2B5EF4-FFF2-40B4-BE49-F238E27FC236}">
                  <a16:creationId xmlns:a16="http://schemas.microsoft.com/office/drawing/2014/main" id="{4A10825B-93B0-437C-BC73-A9BEA05519FC}"/>
                </a:ext>
              </a:extLst>
            </p:cNvPr>
            <p:cNvSpPr>
              <a:spLocks noChangeArrowheads="1"/>
            </p:cNvSpPr>
            <p:nvPr/>
          </p:nvSpPr>
          <p:spPr bwMode="auto">
            <a:xfrm>
              <a:off x="827" y="720"/>
              <a:ext cx="243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2. . . . causes output to fall in the short run . . .</a:t>
              </a:r>
              <a:endParaRPr lang="en-US" altLang="en-US" sz="2400">
                <a:latin typeface="Times New Roman" panose="02020603050405020304" pitchFamily="18" charset="0"/>
              </a:endParaRPr>
            </a:p>
          </p:txBody>
        </p:sp>
      </p:grpSp>
      <p:grpSp>
        <p:nvGrpSpPr>
          <p:cNvPr id="889926" name="Group 70">
            <a:extLst>
              <a:ext uri="{FF2B5EF4-FFF2-40B4-BE49-F238E27FC236}">
                <a16:creationId xmlns:a16="http://schemas.microsoft.com/office/drawing/2014/main" id="{DD96D099-505F-47A5-92A6-B274DDA2FA62}"/>
              </a:ext>
            </a:extLst>
          </p:cNvPr>
          <p:cNvGrpSpPr>
            <a:grpSpLocks/>
          </p:cNvGrpSpPr>
          <p:nvPr/>
        </p:nvGrpSpPr>
        <p:grpSpPr bwMode="auto">
          <a:xfrm>
            <a:off x="5343525" y="3198813"/>
            <a:ext cx="2722563" cy="998537"/>
            <a:chOff x="3366" y="2015"/>
            <a:chExt cx="1715" cy="629"/>
          </a:xfrm>
        </p:grpSpPr>
        <p:sp>
          <p:nvSpPr>
            <p:cNvPr id="889927" name="Line 71">
              <a:extLst>
                <a:ext uri="{FF2B5EF4-FFF2-40B4-BE49-F238E27FC236}">
                  <a16:creationId xmlns:a16="http://schemas.microsoft.com/office/drawing/2014/main" id="{4DF86E0C-30CD-4115-9779-6340D985A136}"/>
                </a:ext>
              </a:extLst>
            </p:cNvPr>
            <p:cNvSpPr>
              <a:spLocks noChangeShapeType="1"/>
            </p:cNvSpPr>
            <p:nvPr/>
          </p:nvSpPr>
          <p:spPr bwMode="auto">
            <a:xfrm flipH="1" flipV="1">
              <a:off x="3366" y="2026"/>
              <a:ext cx="663" cy="32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928" name="Rectangle 72">
              <a:extLst>
                <a:ext uri="{FF2B5EF4-FFF2-40B4-BE49-F238E27FC236}">
                  <a16:creationId xmlns:a16="http://schemas.microsoft.com/office/drawing/2014/main" id="{CCE41956-853F-4DBB-80E2-F5513F00803B}"/>
                </a:ext>
              </a:extLst>
            </p:cNvPr>
            <p:cNvSpPr>
              <a:spLocks noChangeArrowheads="1"/>
            </p:cNvSpPr>
            <p:nvPr/>
          </p:nvSpPr>
          <p:spPr bwMode="auto">
            <a:xfrm>
              <a:off x="3994" y="2015"/>
              <a:ext cx="1087" cy="629"/>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9929" name="Rectangle 73">
              <a:extLst>
                <a:ext uri="{FF2B5EF4-FFF2-40B4-BE49-F238E27FC236}">
                  <a16:creationId xmlns:a16="http://schemas.microsoft.com/office/drawing/2014/main" id="{B978D8B9-F91D-423A-A010-1A7E88BEA0EA}"/>
                </a:ext>
              </a:extLst>
            </p:cNvPr>
            <p:cNvSpPr>
              <a:spLocks noChangeArrowheads="1"/>
            </p:cNvSpPr>
            <p:nvPr/>
          </p:nvSpPr>
          <p:spPr bwMode="auto">
            <a:xfrm>
              <a:off x="4035" y="2028"/>
              <a:ext cx="7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3. . . . but over </a:t>
              </a:r>
              <a:endParaRPr lang="en-US" altLang="en-US" sz="2400">
                <a:latin typeface="Times New Roman" panose="02020603050405020304" pitchFamily="18" charset="0"/>
              </a:endParaRPr>
            </a:p>
          </p:txBody>
        </p:sp>
        <p:sp>
          <p:nvSpPr>
            <p:cNvPr id="889930" name="Rectangle 74">
              <a:extLst>
                <a:ext uri="{FF2B5EF4-FFF2-40B4-BE49-F238E27FC236}">
                  <a16:creationId xmlns:a16="http://schemas.microsoft.com/office/drawing/2014/main" id="{4BDECFFF-F482-4C5A-BF24-DEE7DAEA7705}"/>
                </a:ext>
              </a:extLst>
            </p:cNvPr>
            <p:cNvSpPr>
              <a:spLocks noChangeArrowheads="1"/>
            </p:cNvSpPr>
            <p:nvPr/>
          </p:nvSpPr>
          <p:spPr bwMode="auto">
            <a:xfrm>
              <a:off x="4035" y="2180"/>
              <a:ext cx="9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time, the short-run</a:t>
              </a:r>
              <a:endParaRPr lang="en-US" altLang="en-US" sz="2400">
                <a:latin typeface="Times New Roman" panose="02020603050405020304" pitchFamily="18" charset="0"/>
              </a:endParaRPr>
            </a:p>
          </p:txBody>
        </p:sp>
        <p:sp>
          <p:nvSpPr>
            <p:cNvPr id="889931" name="Rectangle 75">
              <a:extLst>
                <a:ext uri="{FF2B5EF4-FFF2-40B4-BE49-F238E27FC236}">
                  <a16:creationId xmlns:a16="http://schemas.microsoft.com/office/drawing/2014/main" id="{6A6C1115-F0C2-4C63-9366-CC39C8671483}"/>
                </a:ext>
              </a:extLst>
            </p:cNvPr>
            <p:cNvSpPr>
              <a:spLocks noChangeArrowheads="1"/>
            </p:cNvSpPr>
            <p:nvPr/>
          </p:nvSpPr>
          <p:spPr bwMode="auto">
            <a:xfrm>
              <a:off x="4035" y="2332"/>
              <a:ext cx="9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aggregate-supply</a:t>
              </a:r>
              <a:endParaRPr lang="en-US" altLang="en-US" sz="2400">
                <a:latin typeface="Times New Roman" panose="02020603050405020304" pitchFamily="18" charset="0"/>
              </a:endParaRPr>
            </a:p>
          </p:txBody>
        </p:sp>
        <p:sp>
          <p:nvSpPr>
            <p:cNvPr id="889932" name="Rectangle 76">
              <a:extLst>
                <a:ext uri="{FF2B5EF4-FFF2-40B4-BE49-F238E27FC236}">
                  <a16:creationId xmlns:a16="http://schemas.microsoft.com/office/drawing/2014/main" id="{E91B5521-59AB-4F37-B60E-93DD10EA8635}"/>
                </a:ext>
              </a:extLst>
            </p:cNvPr>
            <p:cNvSpPr>
              <a:spLocks noChangeArrowheads="1"/>
            </p:cNvSpPr>
            <p:nvPr/>
          </p:nvSpPr>
          <p:spPr bwMode="auto">
            <a:xfrm>
              <a:off x="4035" y="2483"/>
              <a:ext cx="8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curve shifts . . .</a:t>
              </a:r>
              <a:endParaRPr lang="en-US" altLang="en-US" sz="2400">
                <a:latin typeface="Times New Roman" panose="02020603050405020304" pitchFamily="18" charset="0"/>
              </a:endParaRPr>
            </a:p>
          </p:txBody>
        </p:sp>
      </p:grpSp>
      <p:grpSp>
        <p:nvGrpSpPr>
          <p:cNvPr id="889933" name="Group 77">
            <a:extLst>
              <a:ext uri="{FF2B5EF4-FFF2-40B4-BE49-F238E27FC236}">
                <a16:creationId xmlns:a16="http://schemas.microsoft.com/office/drawing/2014/main" id="{11ED759C-21BC-4AB1-AF23-C96726953103}"/>
              </a:ext>
            </a:extLst>
          </p:cNvPr>
          <p:cNvGrpSpPr>
            <a:grpSpLocks/>
          </p:cNvGrpSpPr>
          <p:nvPr/>
        </p:nvGrpSpPr>
        <p:grpSpPr bwMode="auto">
          <a:xfrm>
            <a:off x="3962400" y="4906963"/>
            <a:ext cx="2541588" cy="1616075"/>
            <a:chOff x="2496" y="3091"/>
            <a:chExt cx="1601" cy="1018"/>
          </a:xfrm>
        </p:grpSpPr>
        <p:sp>
          <p:nvSpPr>
            <p:cNvPr id="889934" name="Line 78">
              <a:extLst>
                <a:ext uri="{FF2B5EF4-FFF2-40B4-BE49-F238E27FC236}">
                  <a16:creationId xmlns:a16="http://schemas.microsoft.com/office/drawing/2014/main" id="{D2EEAB9E-F18C-40AA-AB28-C6CB1526421D}"/>
                </a:ext>
              </a:extLst>
            </p:cNvPr>
            <p:cNvSpPr>
              <a:spLocks noChangeShapeType="1"/>
            </p:cNvSpPr>
            <p:nvPr/>
          </p:nvSpPr>
          <p:spPr bwMode="auto">
            <a:xfrm flipH="1" flipV="1">
              <a:off x="2496" y="3091"/>
              <a:ext cx="401" cy="6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935" name="Rectangle 79">
              <a:extLst>
                <a:ext uri="{FF2B5EF4-FFF2-40B4-BE49-F238E27FC236}">
                  <a16:creationId xmlns:a16="http://schemas.microsoft.com/office/drawing/2014/main" id="{AC3D3043-A847-499D-A2FE-A52E23128B21}"/>
                </a:ext>
              </a:extLst>
            </p:cNvPr>
            <p:cNvSpPr>
              <a:spLocks noChangeArrowheads="1"/>
            </p:cNvSpPr>
            <p:nvPr/>
          </p:nvSpPr>
          <p:spPr bwMode="auto">
            <a:xfrm>
              <a:off x="2691" y="3777"/>
              <a:ext cx="1406" cy="332"/>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9936" name="Rectangle 80">
              <a:extLst>
                <a:ext uri="{FF2B5EF4-FFF2-40B4-BE49-F238E27FC236}">
                  <a16:creationId xmlns:a16="http://schemas.microsoft.com/office/drawing/2014/main" id="{6E2E557D-73FA-489E-981C-8D33A05038DD}"/>
                </a:ext>
              </a:extLst>
            </p:cNvPr>
            <p:cNvSpPr>
              <a:spLocks noChangeArrowheads="1"/>
            </p:cNvSpPr>
            <p:nvPr/>
          </p:nvSpPr>
          <p:spPr bwMode="auto">
            <a:xfrm>
              <a:off x="2742" y="3788"/>
              <a:ext cx="130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4. . . . and output returns</a:t>
              </a:r>
              <a:endParaRPr lang="en-US" altLang="en-US" sz="2400">
                <a:latin typeface="Times New Roman" panose="02020603050405020304" pitchFamily="18" charset="0"/>
              </a:endParaRPr>
            </a:p>
          </p:txBody>
        </p:sp>
        <p:sp>
          <p:nvSpPr>
            <p:cNvPr id="889937" name="Rectangle 81">
              <a:extLst>
                <a:ext uri="{FF2B5EF4-FFF2-40B4-BE49-F238E27FC236}">
                  <a16:creationId xmlns:a16="http://schemas.microsoft.com/office/drawing/2014/main" id="{26723DB8-CB8F-4B86-8228-A51A3EFA9E2D}"/>
                </a:ext>
              </a:extLst>
            </p:cNvPr>
            <p:cNvSpPr>
              <a:spLocks noChangeArrowheads="1"/>
            </p:cNvSpPr>
            <p:nvPr/>
          </p:nvSpPr>
          <p:spPr bwMode="auto">
            <a:xfrm>
              <a:off x="2742" y="3939"/>
              <a:ext cx="9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to its natural rate.</a:t>
              </a:r>
              <a:endParaRPr lang="en-US" altLang="en-US" sz="2400">
                <a:latin typeface="Times New Roman" panose="02020603050405020304" pitchFamily="18" charset="0"/>
              </a:endParaRPr>
            </a:p>
          </p:txBody>
        </p:sp>
      </p:grpSp>
      <p:grpSp>
        <p:nvGrpSpPr>
          <p:cNvPr id="889938" name="Group 82">
            <a:extLst>
              <a:ext uri="{FF2B5EF4-FFF2-40B4-BE49-F238E27FC236}">
                <a16:creationId xmlns:a16="http://schemas.microsoft.com/office/drawing/2014/main" id="{E4FBDA63-D2E6-45B2-A6EF-4577C6C32956}"/>
              </a:ext>
            </a:extLst>
          </p:cNvPr>
          <p:cNvGrpSpPr>
            <a:grpSpLocks/>
          </p:cNvGrpSpPr>
          <p:nvPr/>
        </p:nvGrpSpPr>
        <p:grpSpPr bwMode="auto">
          <a:xfrm>
            <a:off x="1193800" y="4706938"/>
            <a:ext cx="3154363" cy="276225"/>
            <a:chOff x="752" y="2965"/>
            <a:chExt cx="1987" cy="174"/>
          </a:xfrm>
        </p:grpSpPr>
        <p:sp>
          <p:nvSpPr>
            <p:cNvPr id="889939" name="Oval 83">
              <a:extLst>
                <a:ext uri="{FF2B5EF4-FFF2-40B4-BE49-F238E27FC236}">
                  <a16:creationId xmlns:a16="http://schemas.microsoft.com/office/drawing/2014/main" id="{1337788F-D749-4309-ACA2-78FE6FCBEF6E}"/>
                </a:ext>
              </a:extLst>
            </p:cNvPr>
            <p:cNvSpPr>
              <a:spLocks noChangeArrowheads="1"/>
            </p:cNvSpPr>
            <p:nvPr/>
          </p:nvSpPr>
          <p:spPr bwMode="auto">
            <a:xfrm>
              <a:off x="2424" y="299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9940" name="Line 84">
              <a:extLst>
                <a:ext uri="{FF2B5EF4-FFF2-40B4-BE49-F238E27FC236}">
                  <a16:creationId xmlns:a16="http://schemas.microsoft.com/office/drawing/2014/main" id="{61CFCACF-9827-4326-AB39-F660D4B535F7}"/>
                </a:ext>
              </a:extLst>
            </p:cNvPr>
            <p:cNvSpPr>
              <a:spLocks noChangeShapeType="1"/>
            </p:cNvSpPr>
            <p:nvPr/>
          </p:nvSpPr>
          <p:spPr bwMode="auto">
            <a:xfrm>
              <a:off x="918" y="3033"/>
              <a:ext cx="1544" cy="1"/>
            </a:xfrm>
            <a:prstGeom prst="line">
              <a:avLst/>
            </a:prstGeom>
            <a:noFill/>
            <a:ln w="17463">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89941" name="Rectangle 85">
              <a:extLst>
                <a:ext uri="{FF2B5EF4-FFF2-40B4-BE49-F238E27FC236}">
                  <a16:creationId xmlns:a16="http://schemas.microsoft.com/office/drawing/2014/main" id="{4CF36435-F4FF-4FF1-BC55-F847FC145A0A}"/>
                </a:ext>
              </a:extLst>
            </p:cNvPr>
            <p:cNvSpPr>
              <a:spLocks noChangeArrowheads="1"/>
            </p:cNvSpPr>
            <p:nvPr/>
          </p:nvSpPr>
          <p:spPr bwMode="auto">
            <a:xfrm>
              <a:off x="2587" y="2965"/>
              <a:ext cx="1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C</a:t>
              </a:r>
              <a:endParaRPr lang="en-US" altLang="en-US" sz="2400">
                <a:latin typeface="Times New Roman" panose="02020603050405020304" pitchFamily="18" charset="0"/>
              </a:endParaRPr>
            </a:p>
          </p:txBody>
        </p:sp>
        <p:sp>
          <p:nvSpPr>
            <p:cNvPr id="889942" name="Rectangle 86">
              <a:extLst>
                <a:ext uri="{FF2B5EF4-FFF2-40B4-BE49-F238E27FC236}">
                  <a16:creationId xmlns:a16="http://schemas.microsoft.com/office/drawing/2014/main" id="{CB84120E-7635-4726-9423-0E26FCC47344}"/>
                </a:ext>
              </a:extLst>
            </p:cNvPr>
            <p:cNvSpPr>
              <a:spLocks noChangeArrowheads="1"/>
            </p:cNvSpPr>
            <p:nvPr/>
          </p:nvSpPr>
          <p:spPr bwMode="auto">
            <a:xfrm>
              <a:off x="752" y="2965"/>
              <a:ext cx="1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r>
                <a:rPr lang="en-US" altLang="en-US" sz="1500" baseline="-25000">
                  <a:solidFill>
                    <a:srgbClr val="000000"/>
                  </a:solidFill>
                </a:rPr>
                <a:t>3</a:t>
              </a:r>
              <a:endParaRPr lang="en-US" altLang="en-US" sz="2400">
                <a:latin typeface="Times New Roman" panose="02020603050405020304" pitchFamily="18" charset="0"/>
              </a:endParaRPr>
            </a:p>
          </p:txBody>
        </p:sp>
      </p:grpSp>
      <p:grpSp>
        <p:nvGrpSpPr>
          <p:cNvPr id="889943" name="Group 87">
            <a:extLst>
              <a:ext uri="{FF2B5EF4-FFF2-40B4-BE49-F238E27FC236}">
                <a16:creationId xmlns:a16="http://schemas.microsoft.com/office/drawing/2014/main" id="{625D58D6-BE21-40FF-AF6B-7B75A8BB98B9}"/>
              </a:ext>
            </a:extLst>
          </p:cNvPr>
          <p:cNvGrpSpPr>
            <a:grpSpLocks/>
          </p:cNvGrpSpPr>
          <p:nvPr/>
        </p:nvGrpSpPr>
        <p:grpSpPr bwMode="auto">
          <a:xfrm>
            <a:off x="1193800" y="4200525"/>
            <a:ext cx="2436813" cy="1824038"/>
            <a:chOff x="752" y="2646"/>
            <a:chExt cx="1535" cy="1149"/>
          </a:xfrm>
        </p:grpSpPr>
        <p:sp>
          <p:nvSpPr>
            <p:cNvPr id="889944" name="Oval 88">
              <a:extLst>
                <a:ext uri="{FF2B5EF4-FFF2-40B4-BE49-F238E27FC236}">
                  <a16:creationId xmlns:a16="http://schemas.microsoft.com/office/drawing/2014/main" id="{9A989D83-976F-4449-A565-33D2C5302750}"/>
                </a:ext>
              </a:extLst>
            </p:cNvPr>
            <p:cNvSpPr>
              <a:spLocks noChangeArrowheads="1"/>
            </p:cNvSpPr>
            <p:nvPr/>
          </p:nvSpPr>
          <p:spPr bwMode="auto">
            <a:xfrm>
              <a:off x="1978" y="2679"/>
              <a:ext cx="81" cy="8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9945" name="Freeform 89">
              <a:extLst>
                <a:ext uri="{FF2B5EF4-FFF2-40B4-BE49-F238E27FC236}">
                  <a16:creationId xmlns:a16="http://schemas.microsoft.com/office/drawing/2014/main" id="{33F76811-0AC7-4992-94BE-B655770C8620}"/>
                </a:ext>
              </a:extLst>
            </p:cNvPr>
            <p:cNvSpPr>
              <a:spLocks/>
            </p:cNvSpPr>
            <p:nvPr/>
          </p:nvSpPr>
          <p:spPr bwMode="auto">
            <a:xfrm>
              <a:off x="918" y="2713"/>
              <a:ext cx="1098" cy="904"/>
            </a:xfrm>
            <a:custGeom>
              <a:avLst/>
              <a:gdLst>
                <a:gd name="T0" fmla="*/ 0 w 1098"/>
                <a:gd name="T1" fmla="*/ 0 h 904"/>
                <a:gd name="T2" fmla="*/ 1098 w 1098"/>
                <a:gd name="T3" fmla="*/ 0 h 904"/>
                <a:gd name="T4" fmla="*/ 1098 w 1098"/>
                <a:gd name="T5" fmla="*/ 904 h 904"/>
              </a:gdLst>
              <a:ahLst/>
              <a:cxnLst>
                <a:cxn ang="0">
                  <a:pos x="T0" y="T1"/>
                </a:cxn>
                <a:cxn ang="0">
                  <a:pos x="T2" y="T3"/>
                </a:cxn>
                <a:cxn ang="0">
                  <a:pos x="T4" y="T5"/>
                </a:cxn>
              </a:cxnLst>
              <a:rect l="0" t="0" r="r" b="b"/>
              <a:pathLst>
                <a:path w="1098" h="904">
                  <a:moveTo>
                    <a:pt x="0" y="0"/>
                  </a:moveTo>
                  <a:lnTo>
                    <a:pt x="1098" y="0"/>
                  </a:lnTo>
                  <a:lnTo>
                    <a:pt x="1098" y="904"/>
                  </a:lnTo>
                </a:path>
              </a:pathLst>
            </a:custGeom>
            <a:noFill/>
            <a:ln w="17463"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9946" name="Rectangle 90">
              <a:extLst>
                <a:ext uri="{FF2B5EF4-FFF2-40B4-BE49-F238E27FC236}">
                  <a16:creationId xmlns:a16="http://schemas.microsoft.com/office/drawing/2014/main" id="{59F54543-DF55-4BCF-91E0-18CFB9D2911B}"/>
                </a:ext>
              </a:extLst>
            </p:cNvPr>
            <p:cNvSpPr>
              <a:spLocks noChangeArrowheads="1"/>
            </p:cNvSpPr>
            <p:nvPr/>
          </p:nvSpPr>
          <p:spPr bwMode="auto">
            <a:xfrm>
              <a:off x="2143" y="2646"/>
              <a:ext cx="1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B</a:t>
              </a:r>
              <a:endParaRPr lang="en-US" altLang="en-US" sz="2400">
                <a:latin typeface="Times New Roman" panose="02020603050405020304" pitchFamily="18" charset="0"/>
              </a:endParaRPr>
            </a:p>
          </p:txBody>
        </p:sp>
        <p:sp>
          <p:nvSpPr>
            <p:cNvPr id="889947" name="Rectangle 91">
              <a:extLst>
                <a:ext uri="{FF2B5EF4-FFF2-40B4-BE49-F238E27FC236}">
                  <a16:creationId xmlns:a16="http://schemas.microsoft.com/office/drawing/2014/main" id="{D76FA4CF-8322-4F84-B150-0DFD9EB1C4F0}"/>
                </a:ext>
              </a:extLst>
            </p:cNvPr>
            <p:cNvSpPr>
              <a:spLocks noChangeArrowheads="1"/>
            </p:cNvSpPr>
            <p:nvPr/>
          </p:nvSpPr>
          <p:spPr bwMode="auto">
            <a:xfrm>
              <a:off x="752" y="2650"/>
              <a:ext cx="1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r>
                <a:rPr lang="en-US" altLang="en-US" sz="1500" baseline="-25000">
                  <a:solidFill>
                    <a:srgbClr val="000000"/>
                  </a:solidFill>
                </a:rPr>
                <a:t>2</a:t>
              </a:r>
              <a:endParaRPr lang="en-US" altLang="en-US" sz="2400">
                <a:latin typeface="Times New Roman" panose="02020603050405020304" pitchFamily="18" charset="0"/>
              </a:endParaRPr>
            </a:p>
          </p:txBody>
        </p:sp>
        <p:sp>
          <p:nvSpPr>
            <p:cNvPr id="889948" name="Rectangle 92">
              <a:extLst>
                <a:ext uri="{FF2B5EF4-FFF2-40B4-BE49-F238E27FC236}">
                  <a16:creationId xmlns:a16="http://schemas.microsoft.com/office/drawing/2014/main" id="{92552BA4-FEB9-4429-AA99-BADE83EC3911}"/>
                </a:ext>
              </a:extLst>
            </p:cNvPr>
            <p:cNvSpPr>
              <a:spLocks noChangeArrowheads="1"/>
            </p:cNvSpPr>
            <p:nvPr/>
          </p:nvSpPr>
          <p:spPr bwMode="auto">
            <a:xfrm>
              <a:off x="1973" y="3651"/>
              <a:ext cx="1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Y</a:t>
              </a:r>
              <a:r>
                <a:rPr lang="en-US" altLang="en-US" sz="1500" baseline="-25000">
                  <a:solidFill>
                    <a:srgbClr val="000000"/>
                  </a:solidFill>
                </a:rPr>
                <a:t>2</a:t>
              </a:r>
              <a:endParaRPr lang="en-US" altLang="en-US" sz="2400">
                <a:latin typeface="Times New Roman" panose="02020603050405020304" pitchFamily="18" charset="0"/>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003" name="Rectangle 75">
            <a:extLst>
              <a:ext uri="{FF2B5EF4-FFF2-40B4-BE49-F238E27FC236}">
                <a16:creationId xmlns:a16="http://schemas.microsoft.com/office/drawing/2014/main" id="{0DC91A89-271B-4FDD-A008-F3D7B19B264D}"/>
              </a:ext>
            </a:extLst>
          </p:cNvPr>
          <p:cNvSpPr>
            <a:spLocks noGrp="1" noChangeArrowheads="1"/>
          </p:cNvSpPr>
          <p:nvPr>
            <p:ph type="title"/>
          </p:nvPr>
        </p:nvSpPr>
        <p:spPr>
          <a:xfrm>
            <a:off x="457200" y="1588"/>
            <a:ext cx="8229600" cy="1143000"/>
          </a:xfrm>
        </p:spPr>
        <p:txBody>
          <a:bodyPr>
            <a:normAutofit/>
          </a:bodyPr>
          <a:lstStyle/>
          <a:p>
            <a:r>
              <a:rPr lang="en-US" altLang="en-US" sz="2800" b="1" dirty="0">
                <a:latin typeface="Times New Roman" panose="02020603050405020304" pitchFamily="18" charset="0"/>
                <a:cs typeface="Times New Roman" panose="02020603050405020304" pitchFamily="18" charset="0"/>
              </a:rPr>
              <a:t>Adverse Shift in Aggregate Supply</a:t>
            </a:r>
            <a:br>
              <a:rPr lang="en-US" altLang="en-US" sz="2800" b="1"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(Ref: Mankiw, G. (2007): Principles of Economics)</a:t>
            </a:r>
            <a:endParaRPr lang="en-US" altLang="en-US" sz="2800" b="1" dirty="0">
              <a:latin typeface="Times New Roman" panose="02020603050405020304" pitchFamily="18" charset="0"/>
              <a:cs typeface="Times New Roman" panose="02020603050405020304" pitchFamily="18" charset="0"/>
            </a:endParaRPr>
          </a:p>
        </p:txBody>
      </p:sp>
      <p:sp>
        <p:nvSpPr>
          <p:cNvPr id="892932" name="Rectangle 4">
            <a:extLst>
              <a:ext uri="{FF2B5EF4-FFF2-40B4-BE49-F238E27FC236}">
                <a16:creationId xmlns:a16="http://schemas.microsoft.com/office/drawing/2014/main" id="{A5C9B341-D76E-48CF-9E70-0D006447D8A8}"/>
              </a:ext>
            </a:extLst>
          </p:cNvPr>
          <p:cNvSpPr>
            <a:spLocks noChangeArrowheads="1"/>
          </p:cNvSpPr>
          <p:nvPr/>
        </p:nvSpPr>
        <p:spPr bwMode="auto">
          <a:xfrm>
            <a:off x="2052638" y="1825625"/>
            <a:ext cx="6300787" cy="4098925"/>
          </a:xfrm>
          <a:prstGeom prst="rect">
            <a:avLst/>
          </a:prstGeom>
          <a:solidFill>
            <a:srgbClr val="F3F6F9"/>
          </a:solidFill>
          <a:ln w="200025">
            <a:solidFill>
              <a:srgbClr val="F3F6F9"/>
            </a:solidFill>
            <a:miter lim="800000"/>
            <a:headEnd/>
            <a:tailEnd/>
          </a:ln>
        </p:spPr>
        <p:txBody>
          <a:bodyPr/>
          <a:lstStyle/>
          <a:p>
            <a:endParaRPr lang="en-US"/>
          </a:p>
        </p:txBody>
      </p:sp>
      <p:sp>
        <p:nvSpPr>
          <p:cNvPr id="892933" name="Rectangle 5">
            <a:extLst>
              <a:ext uri="{FF2B5EF4-FFF2-40B4-BE49-F238E27FC236}">
                <a16:creationId xmlns:a16="http://schemas.microsoft.com/office/drawing/2014/main" id="{1582A0ED-3B60-4895-BC4E-2379114A1529}"/>
              </a:ext>
            </a:extLst>
          </p:cNvPr>
          <p:cNvSpPr>
            <a:spLocks noChangeArrowheads="1"/>
          </p:cNvSpPr>
          <p:nvPr/>
        </p:nvSpPr>
        <p:spPr bwMode="auto">
          <a:xfrm>
            <a:off x="2052638" y="1825625"/>
            <a:ext cx="6300787" cy="4098925"/>
          </a:xfrm>
          <a:prstGeom prst="rect">
            <a:avLst/>
          </a:prstGeom>
          <a:solidFill>
            <a:srgbClr val="F2F4F8"/>
          </a:solidFill>
          <a:ln w="180975">
            <a:solidFill>
              <a:srgbClr val="F2F4F8"/>
            </a:solidFill>
            <a:miter lim="800000"/>
            <a:headEnd/>
            <a:tailEnd/>
          </a:ln>
        </p:spPr>
        <p:txBody>
          <a:bodyPr/>
          <a:lstStyle/>
          <a:p>
            <a:endParaRPr lang="en-US"/>
          </a:p>
        </p:txBody>
      </p:sp>
      <p:sp>
        <p:nvSpPr>
          <p:cNvPr id="892934" name="Rectangle 6">
            <a:extLst>
              <a:ext uri="{FF2B5EF4-FFF2-40B4-BE49-F238E27FC236}">
                <a16:creationId xmlns:a16="http://schemas.microsoft.com/office/drawing/2014/main" id="{DD3D5BA8-799F-4400-A43F-D90D8A83BB7A}"/>
              </a:ext>
            </a:extLst>
          </p:cNvPr>
          <p:cNvSpPr>
            <a:spLocks noChangeArrowheads="1"/>
          </p:cNvSpPr>
          <p:nvPr/>
        </p:nvSpPr>
        <p:spPr bwMode="auto">
          <a:xfrm>
            <a:off x="2052638" y="1825625"/>
            <a:ext cx="6300787" cy="4098925"/>
          </a:xfrm>
          <a:prstGeom prst="rect">
            <a:avLst/>
          </a:prstGeom>
          <a:solidFill>
            <a:srgbClr val="F1F4F7"/>
          </a:solidFill>
          <a:ln w="163513">
            <a:solidFill>
              <a:srgbClr val="F1F4F7"/>
            </a:solidFill>
            <a:miter lim="800000"/>
            <a:headEnd/>
            <a:tailEnd/>
          </a:ln>
        </p:spPr>
        <p:txBody>
          <a:bodyPr/>
          <a:lstStyle/>
          <a:p>
            <a:endParaRPr lang="en-US"/>
          </a:p>
        </p:txBody>
      </p:sp>
      <p:sp>
        <p:nvSpPr>
          <p:cNvPr id="892935" name="Rectangle 7">
            <a:extLst>
              <a:ext uri="{FF2B5EF4-FFF2-40B4-BE49-F238E27FC236}">
                <a16:creationId xmlns:a16="http://schemas.microsoft.com/office/drawing/2014/main" id="{CA6D736E-B483-4FC4-B458-AB5CAD944738}"/>
              </a:ext>
            </a:extLst>
          </p:cNvPr>
          <p:cNvSpPr>
            <a:spLocks noChangeArrowheads="1"/>
          </p:cNvSpPr>
          <p:nvPr/>
        </p:nvSpPr>
        <p:spPr bwMode="auto">
          <a:xfrm>
            <a:off x="2052638" y="1825625"/>
            <a:ext cx="6300787" cy="4098925"/>
          </a:xfrm>
          <a:prstGeom prst="rect">
            <a:avLst/>
          </a:prstGeom>
          <a:solidFill>
            <a:srgbClr val="F0F2F5"/>
          </a:solidFill>
          <a:ln w="146050">
            <a:solidFill>
              <a:srgbClr val="F0F2F5"/>
            </a:solidFill>
            <a:miter lim="800000"/>
            <a:headEnd/>
            <a:tailEnd/>
          </a:ln>
        </p:spPr>
        <p:txBody>
          <a:bodyPr/>
          <a:lstStyle/>
          <a:p>
            <a:endParaRPr lang="en-US"/>
          </a:p>
        </p:txBody>
      </p:sp>
      <p:sp>
        <p:nvSpPr>
          <p:cNvPr id="892936" name="Rectangle 8">
            <a:extLst>
              <a:ext uri="{FF2B5EF4-FFF2-40B4-BE49-F238E27FC236}">
                <a16:creationId xmlns:a16="http://schemas.microsoft.com/office/drawing/2014/main" id="{D71078B6-D15C-4933-AB88-EB68BC64F29F}"/>
              </a:ext>
            </a:extLst>
          </p:cNvPr>
          <p:cNvSpPr>
            <a:spLocks noChangeArrowheads="1"/>
          </p:cNvSpPr>
          <p:nvPr/>
        </p:nvSpPr>
        <p:spPr bwMode="auto">
          <a:xfrm>
            <a:off x="2052638" y="1825625"/>
            <a:ext cx="6300787" cy="4098925"/>
          </a:xfrm>
          <a:prstGeom prst="rect">
            <a:avLst/>
          </a:prstGeom>
          <a:solidFill>
            <a:srgbClr val="EEF1F4"/>
          </a:solidFill>
          <a:ln w="127000">
            <a:solidFill>
              <a:srgbClr val="EEF1F4"/>
            </a:solidFill>
            <a:miter lim="800000"/>
            <a:headEnd/>
            <a:tailEnd/>
          </a:ln>
        </p:spPr>
        <p:txBody>
          <a:bodyPr/>
          <a:lstStyle/>
          <a:p>
            <a:endParaRPr lang="en-US"/>
          </a:p>
        </p:txBody>
      </p:sp>
      <p:sp>
        <p:nvSpPr>
          <p:cNvPr id="892937" name="Rectangle 9">
            <a:extLst>
              <a:ext uri="{FF2B5EF4-FFF2-40B4-BE49-F238E27FC236}">
                <a16:creationId xmlns:a16="http://schemas.microsoft.com/office/drawing/2014/main" id="{650F1F2B-917B-4357-87D5-CB1A9118090A}"/>
              </a:ext>
            </a:extLst>
          </p:cNvPr>
          <p:cNvSpPr>
            <a:spLocks noChangeArrowheads="1"/>
          </p:cNvSpPr>
          <p:nvPr/>
        </p:nvSpPr>
        <p:spPr bwMode="auto">
          <a:xfrm>
            <a:off x="2052638" y="1825625"/>
            <a:ext cx="6300787" cy="4098925"/>
          </a:xfrm>
          <a:prstGeom prst="rect">
            <a:avLst/>
          </a:prstGeom>
          <a:solidFill>
            <a:srgbClr val="EDEFF3"/>
          </a:solidFill>
          <a:ln w="109538">
            <a:solidFill>
              <a:srgbClr val="EDEFF3"/>
            </a:solidFill>
            <a:miter lim="800000"/>
            <a:headEnd/>
            <a:tailEnd/>
          </a:ln>
        </p:spPr>
        <p:txBody>
          <a:bodyPr/>
          <a:lstStyle/>
          <a:p>
            <a:endParaRPr lang="en-US"/>
          </a:p>
        </p:txBody>
      </p:sp>
      <p:sp>
        <p:nvSpPr>
          <p:cNvPr id="892938" name="Rectangle 10">
            <a:extLst>
              <a:ext uri="{FF2B5EF4-FFF2-40B4-BE49-F238E27FC236}">
                <a16:creationId xmlns:a16="http://schemas.microsoft.com/office/drawing/2014/main" id="{D9B90DC1-2CE0-4960-9537-5146EE08775B}"/>
              </a:ext>
            </a:extLst>
          </p:cNvPr>
          <p:cNvSpPr>
            <a:spLocks noChangeArrowheads="1"/>
          </p:cNvSpPr>
          <p:nvPr/>
        </p:nvSpPr>
        <p:spPr bwMode="auto">
          <a:xfrm>
            <a:off x="2052638" y="1825625"/>
            <a:ext cx="6300787" cy="4098925"/>
          </a:xfrm>
          <a:prstGeom prst="rect">
            <a:avLst/>
          </a:prstGeom>
          <a:solidFill>
            <a:srgbClr val="EBEEF2"/>
          </a:solidFill>
          <a:ln w="90488">
            <a:solidFill>
              <a:srgbClr val="EBEEF2"/>
            </a:solidFill>
            <a:miter lim="800000"/>
            <a:headEnd/>
            <a:tailEnd/>
          </a:ln>
        </p:spPr>
        <p:txBody>
          <a:bodyPr/>
          <a:lstStyle/>
          <a:p>
            <a:endParaRPr lang="en-US"/>
          </a:p>
        </p:txBody>
      </p:sp>
      <p:sp>
        <p:nvSpPr>
          <p:cNvPr id="892939" name="Rectangle 11">
            <a:extLst>
              <a:ext uri="{FF2B5EF4-FFF2-40B4-BE49-F238E27FC236}">
                <a16:creationId xmlns:a16="http://schemas.microsoft.com/office/drawing/2014/main" id="{4EC6F7EB-71CA-431A-AE9E-318BCA1F0B5C}"/>
              </a:ext>
            </a:extLst>
          </p:cNvPr>
          <p:cNvSpPr>
            <a:spLocks noChangeArrowheads="1"/>
          </p:cNvSpPr>
          <p:nvPr/>
        </p:nvSpPr>
        <p:spPr bwMode="auto">
          <a:xfrm>
            <a:off x="2052638" y="1825625"/>
            <a:ext cx="6300787" cy="4098925"/>
          </a:xfrm>
          <a:prstGeom prst="rect">
            <a:avLst/>
          </a:prstGeom>
          <a:solidFill>
            <a:srgbClr val="EAECF1"/>
          </a:solidFill>
          <a:ln w="73025">
            <a:solidFill>
              <a:srgbClr val="EAECF1"/>
            </a:solidFill>
            <a:miter lim="800000"/>
            <a:headEnd/>
            <a:tailEnd/>
          </a:ln>
        </p:spPr>
        <p:txBody>
          <a:bodyPr/>
          <a:lstStyle/>
          <a:p>
            <a:endParaRPr lang="en-US"/>
          </a:p>
        </p:txBody>
      </p:sp>
      <p:sp>
        <p:nvSpPr>
          <p:cNvPr id="892940" name="Rectangle 12">
            <a:extLst>
              <a:ext uri="{FF2B5EF4-FFF2-40B4-BE49-F238E27FC236}">
                <a16:creationId xmlns:a16="http://schemas.microsoft.com/office/drawing/2014/main" id="{4C6E541B-ED51-40D9-A766-BF0EDEDB6922}"/>
              </a:ext>
            </a:extLst>
          </p:cNvPr>
          <p:cNvSpPr>
            <a:spLocks noChangeArrowheads="1"/>
          </p:cNvSpPr>
          <p:nvPr/>
        </p:nvSpPr>
        <p:spPr bwMode="auto">
          <a:xfrm>
            <a:off x="2052638" y="1825625"/>
            <a:ext cx="6300787" cy="4098925"/>
          </a:xfrm>
          <a:prstGeom prst="rect">
            <a:avLst/>
          </a:prstGeom>
          <a:solidFill>
            <a:srgbClr val="E9EBF0"/>
          </a:solidFill>
          <a:ln w="53975">
            <a:solidFill>
              <a:srgbClr val="E9EBF0"/>
            </a:solidFill>
            <a:miter lim="800000"/>
            <a:headEnd/>
            <a:tailEnd/>
          </a:ln>
        </p:spPr>
        <p:txBody>
          <a:bodyPr/>
          <a:lstStyle/>
          <a:p>
            <a:endParaRPr lang="en-US"/>
          </a:p>
        </p:txBody>
      </p:sp>
      <p:sp>
        <p:nvSpPr>
          <p:cNvPr id="892941" name="Rectangle 13">
            <a:extLst>
              <a:ext uri="{FF2B5EF4-FFF2-40B4-BE49-F238E27FC236}">
                <a16:creationId xmlns:a16="http://schemas.microsoft.com/office/drawing/2014/main" id="{8533CCFA-DFCD-40A7-B2D3-3FADA337CBA0}"/>
              </a:ext>
            </a:extLst>
          </p:cNvPr>
          <p:cNvSpPr>
            <a:spLocks noChangeArrowheads="1"/>
          </p:cNvSpPr>
          <p:nvPr/>
        </p:nvSpPr>
        <p:spPr bwMode="auto">
          <a:xfrm>
            <a:off x="2052638" y="1825625"/>
            <a:ext cx="6300787" cy="4098925"/>
          </a:xfrm>
          <a:prstGeom prst="rect">
            <a:avLst/>
          </a:prstGeom>
          <a:solidFill>
            <a:srgbClr val="E7EAEF"/>
          </a:solidFill>
          <a:ln w="36513">
            <a:solidFill>
              <a:srgbClr val="E7EAEF"/>
            </a:solidFill>
            <a:miter lim="800000"/>
            <a:headEnd/>
            <a:tailEnd/>
          </a:ln>
        </p:spPr>
        <p:txBody>
          <a:bodyPr/>
          <a:lstStyle/>
          <a:p>
            <a:endParaRPr lang="en-US"/>
          </a:p>
        </p:txBody>
      </p:sp>
      <p:sp>
        <p:nvSpPr>
          <p:cNvPr id="892942" name="Rectangle 14">
            <a:extLst>
              <a:ext uri="{FF2B5EF4-FFF2-40B4-BE49-F238E27FC236}">
                <a16:creationId xmlns:a16="http://schemas.microsoft.com/office/drawing/2014/main" id="{CCC8C076-BB78-497D-9D70-65ADFB8D62AB}"/>
              </a:ext>
            </a:extLst>
          </p:cNvPr>
          <p:cNvSpPr>
            <a:spLocks noChangeArrowheads="1"/>
          </p:cNvSpPr>
          <p:nvPr/>
        </p:nvSpPr>
        <p:spPr bwMode="auto">
          <a:xfrm>
            <a:off x="2052638" y="1825625"/>
            <a:ext cx="6300787" cy="4098925"/>
          </a:xfrm>
          <a:prstGeom prst="rect">
            <a:avLst/>
          </a:prstGeom>
          <a:solidFill>
            <a:srgbClr val="E6E9EF"/>
          </a:solidFill>
          <a:ln w="17463">
            <a:solidFill>
              <a:srgbClr val="E6E9EF"/>
            </a:solidFill>
            <a:miter lim="800000"/>
            <a:headEnd/>
            <a:tailEnd/>
          </a:ln>
        </p:spPr>
        <p:txBody>
          <a:bodyPr/>
          <a:lstStyle/>
          <a:p>
            <a:endParaRPr lang="en-US"/>
          </a:p>
        </p:txBody>
      </p:sp>
      <p:sp>
        <p:nvSpPr>
          <p:cNvPr id="892943" name="Rectangle 15">
            <a:extLst>
              <a:ext uri="{FF2B5EF4-FFF2-40B4-BE49-F238E27FC236}">
                <a16:creationId xmlns:a16="http://schemas.microsoft.com/office/drawing/2014/main" id="{B0BDF870-6B7C-4619-AF3C-178AED90E08F}"/>
              </a:ext>
            </a:extLst>
          </p:cNvPr>
          <p:cNvSpPr>
            <a:spLocks noChangeArrowheads="1"/>
          </p:cNvSpPr>
          <p:nvPr/>
        </p:nvSpPr>
        <p:spPr bwMode="auto">
          <a:xfrm>
            <a:off x="1889125" y="1662113"/>
            <a:ext cx="6427788" cy="420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2944" name="Line 16">
            <a:extLst>
              <a:ext uri="{FF2B5EF4-FFF2-40B4-BE49-F238E27FC236}">
                <a16:creationId xmlns:a16="http://schemas.microsoft.com/office/drawing/2014/main" id="{E43B9B76-2861-468F-8FD8-C834BAF109D6}"/>
              </a:ext>
            </a:extLst>
          </p:cNvPr>
          <p:cNvSpPr>
            <a:spLocks noChangeShapeType="1"/>
          </p:cNvSpPr>
          <p:nvPr/>
        </p:nvSpPr>
        <p:spPr bwMode="auto">
          <a:xfrm>
            <a:off x="4540250" y="6342063"/>
            <a:ext cx="1588" cy="1587"/>
          </a:xfrm>
          <a:prstGeom prst="line">
            <a:avLst/>
          </a:prstGeom>
          <a:noFill/>
          <a:ln w="17463">
            <a:solidFill>
              <a:srgbClr val="6022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45" name="Line 17">
            <a:extLst>
              <a:ext uri="{FF2B5EF4-FFF2-40B4-BE49-F238E27FC236}">
                <a16:creationId xmlns:a16="http://schemas.microsoft.com/office/drawing/2014/main" id="{48F17D33-3B38-411F-A998-4AAC7EA62C1E}"/>
              </a:ext>
            </a:extLst>
          </p:cNvPr>
          <p:cNvSpPr>
            <a:spLocks noChangeShapeType="1"/>
          </p:cNvSpPr>
          <p:nvPr/>
        </p:nvSpPr>
        <p:spPr bwMode="auto">
          <a:xfrm flipH="1">
            <a:off x="5684838" y="3276600"/>
            <a:ext cx="744537"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2946" name="Line 18">
            <a:extLst>
              <a:ext uri="{FF2B5EF4-FFF2-40B4-BE49-F238E27FC236}">
                <a16:creationId xmlns:a16="http://schemas.microsoft.com/office/drawing/2014/main" id="{DFA13CDD-7146-4B98-AA99-763BBE7C1414}"/>
              </a:ext>
            </a:extLst>
          </p:cNvPr>
          <p:cNvSpPr>
            <a:spLocks noChangeShapeType="1"/>
          </p:cNvSpPr>
          <p:nvPr/>
        </p:nvSpPr>
        <p:spPr bwMode="auto">
          <a:xfrm flipH="1">
            <a:off x="4106863" y="6051550"/>
            <a:ext cx="236537"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2947" name="Line 19">
            <a:extLst>
              <a:ext uri="{FF2B5EF4-FFF2-40B4-BE49-F238E27FC236}">
                <a16:creationId xmlns:a16="http://schemas.microsoft.com/office/drawing/2014/main" id="{279D417C-932D-429A-B962-31138B0173BF}"/>
              </a:ext>
            </a:extLst>
          </p:cNvPr>
          <p:cNvSpPr>
            <a:spLocks noChangeShapeType="1"/>
          </p:cNvSpPr>
          <p:nvPr/>
        </p:nvSpPr>
        <p:spPr bwMode="auto">
          <a:xfrm>
            <a:off x="4540250" y="2278063"/>
            <a:ext cx="1588" cy="3590925"/>
          </a:xfrm>
          <a:prstGeom prst="line">
            <a:avLst/>
          </a:prstGeom>
          <a:noFill/>
          <a:ln w="53975">
            <a:solidFill>
              <a:srgbClr val="0094A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48" name="Line 20">
            <a:extLst>
              <a:ext uri="{FF2B5EF4-FFF2-40B4-BE49-F238E27FC236}">
                <a16:creationId xmlns:a16="http://schemas.microsoft.com/office/drawing/2014/main" id="{B6F93F57-D471-4726-9802-DD64DF20E30B}"/>
              </a:ext>
            </a:extLst>
          </p:cNvPr>
          <p:cNvSpPr>
            <a:spLocks noChangeShapeType="1"/>
          </p:cNvSpPr>
          <p:nvPr/>
        </p:nvSpPr>
        <p:spPr bwMode="auto">
          <a:xfrm flipV="1">
            <a:off x="1689100" y="4221163"/>
            <a:ext cx="3175" cy="2682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2949" name="Freeform 21">
            <a:extLst>
              <a:ext uri="{FF2B5EF4-FFF2-40B4-BE49-F238E27FC236}">
                <a16:creationId xmlns:a16="http://schemas.microsoft.com/office/drawing/2014/main" id="{9B3988FC-67F4-4995-A1A6-EDD878DD529E}"/>
              </a:ext>
            </a:extLst>
          </p:cNvPr>
          <p:cNvSpPr>
            <a:spLocks/>
          </p:cNvSpPr>
          <p:nvPr/>
        </p:nvSpPr>
        <p:spPr bwMode="auto">
          <a:xfrm>
            <a:off x="1889125" y="1662113"/>
            <a:ext cx="6427788" cy="4206875"/>
          </a:xfrm>
          <a:custGeom>
            <a:avLst/>
            <a:gdLst>
              <a:gd name="T0" fmla="*/ 0 w 4049"/>
              <a:gd name="T1" fmla="*/ 0 h 2650"/>
              <a:gd name="T2" fmla="*/ 0 w 4049"/>
              <a:gd name="T3" fmla="*/ 2650 h 2650"/>
              <a:gd name="T4" fmla="*/ 4049 w 4049"/>
              <a:gd name="T5" fmla="*/ 2650 h 2650"/>
            </a:gdLst>
            <a:ahLst/>
            <a:cxnLst>
              <a:cxn ang="0">
                <a:pos x="T0" y="T1"/>
              </a:cxn>
              <a:cxn ang="0">
                <a:pos x="T2" y="T3"/>
              </a:cxn>
              <a:cxn ang="0">
                <a:pos x="T4" y="T5"/>
              </a:cxn>
            </a:cxnLst>
            <a:rect l="0" t="0" r="r" b="b"/>
            <a:pathLst>
              <a:path w="4049" h="2650">
                <a:moveTo>
                  <a:pt x="0" y="0"/>
                </a:moveTo>
                <a:lnTo>
                  <a:pt x="0" y="2650"/>
                </a:lnTo>
                <a:lnTo>
                  <a:pt x="4049" y="265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2950" name="Rectangle 22">
            <a:extLst>
              <a:ext uri="{FF2B5EF4-FFF2-40B4-BE49-F238E27FC236}">
                <a16:creationId xmlns:a16="http://schemas.microsoft.com/office/drawing/2014/main" id="{3A9A1A23-A05B-41BE-9194-8C976D2214CB}"/>
              </a:ext>
            </a:extLst>
          </p:cNvPr>
          <p:cNvSpPr>
            <a:spLocks noChangeArrowheads="1"/>
          </p:cNvSpPr>
          <p:nvPr/>
        </p:nvSpPr>
        <p:spPr bwMode="auto">
          <a:xfrm>
            <a:off x="7273925" y="5935663"/>
            <a:ext cx="1152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Quantity of</a:t>
            </a:r>
            <a:endParaRPr lang="en-US" altLang="en-US" sz="2400">
              <a:latin typeface="Times New Roman" panose="02020603050405020304" pitchFamily="18" charset="0"/>
            </a:endParaRPr>
          </a:p>
        </p:txBody>
      </p:sp>
      <p:sp>
        <p:nvSpPr>
          <p:cNvPr id="892951" name="Rectangle 23">
            <a:extLst>
              <a:ext uri="{FF2B5EF4-FFF2-40B4-BE49-F238E27FC236}">
                <a16:creationId xmlns:a16="http://schemas.microsoft.com/office/drawing/2014/main" id="{DB614FD9-9856-40D3-9A09-3AE7D90A9EAA}"/>
              </a:ext>
            </a:extLst>
          </p:cNvPr>
          <p:cNvSpPr>
            <a:spLocks noChangeArrowheads="1"/>
          </p:cNvSpPr>
          <p:nvPr/>
        </p:nvSpPr>
        <p:spPr bwMode="auto">
          <a:xfrm>
            <a:off x="7664450" y="6180138"/>
            <a:ext cx="749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Output</a:t>
            </a:r>
            <a:endParaRPr lang="en-US" altLang="en-US" sz="2400">
              <a:latin typeface="Times New Roman" panose="02020603050405020304" pitchFamily="18" charset="0"/>
            </a:endParaRPr>
          </a:p>
        </p:txBody>
      </p:sp>
      <p:sp>
        <p:nvSpPr>
          <p:cNvPr id="892952" name="Rectangle 24">
            <a:extLst>
              <a:ext uri="{FF2B5EF4-FFF2-40B4-BE49-F238E27FC236}">
                <a16:creationId xmlns:a16="http://schemas.microsoft.com/office/drawing/2014/main" id="{4886D5C3-CE57-402D-9006-E93136BC2069}"/>
              </a:ext>
            </a:extLst>
          </p:cNvPr>
          <p:cNvSpPr>
            <a:spLocks noChangeArrowheads="1"/>
          </p:cNvSpPr>
          <p:nvPr/>
        </p:nvSpPr>
        <p:spPr bwMode="auto">
          <a:xfrm>
            <a:off x="1244600" y="1593850"/>
            <a:ext cx="5794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Price</a:t>
            </a:r>
            <a:endParaRPr lang="en-US" altLang="en-US" sz="2400">
              <a:latin typeface="Times New Roman" panose="02020603050405020304" pitchFamily="18" charset="0"/>
            </a:endParaRPr>
          </a:p>
        </p:txBody>
      </p:sp>
      <p:sp>
        <p:nvSpPr>
          <p:cNvPr id="892953" name="Rectangle 25">
            <a:extLst>
              <a:ext uri="{FF2B5EF4-FFF2-40B4-BE49-F238E27FC236}">
                <a16:creationId xmlns:a16="http://schemas.microsoft.com/office/drawing/2014/main" id="{BEC57ACB-3B32-499C-9364-78FE1C41F3E9}"/>
              </a:ext>
            </a:extLst>
          </p:cNvPr>
          <p:cNvSpPr>
            <a:spLocks noChangeArrowheads="1"/>
          </p:cNvSpPr>
          <p:nvPr/>
        </p:nvSpPr>
        <p:spPr bwMode="auto">
          <a:xfrm>
            <a:off x="1220788" y="1838325"/>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Level</a:t>
            </a:r>
            <a:endParaRPr lang="en-US" altLang="en-US" sz="2400">
              <a:latin typeface="Times New Roman" panose="02020603050405020304" pitchFamily="18" charset="0"/>
            </a:endParaRPr>
          </a:p>
        </p:txBody>
      </p:sp>
      <p:sp>
        <p:nvSpPr>
          <p:cNvPr id="892954" name="Rectangle 26">
            <a:extLst>
              <a:ext uri="{FF2B5EF4-FFF2-40B4-BE49-F238E27FC236}">
                <a16:creationId xmlns:a16="http://schemas.microsoft.com/office/drawing/2014/main" id="{E0C45AE5-D7B5-402B-BB24-CB4D08A62652}"/>
              </a:ext>
            </a:extLst>
          </p:cNvPr>
          <p:cNvSpPr>
            <a:spLocks noChangeArrowheads="1"/>
          </p:cNvSpPr>
          <p:nvPr/>
        </p:nvSpPr>
        <p:spPr bwMode="auto">
          <a:xfrm>
            <a:off x="1609725" y="5942013"/>
            <a:ext cx="201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0</a:t>
            </a:r>
            <a:endParaRPr lang="en-US" altLang="en-US" sz="2400">
              <a:latin typeface="Times New Roman" panose="02020603050405020304" pitchFamily="18" charset="0"/>
            </a:endParaRPr>
          </a:p>
        </p:txBody>
      </p:sp>
      <p:grpSp>
        <p:nvGrpSpPr>
          <p:cNvPr id="892955" name="Group 27">
            <a:extLst>
              <a:ext uri="{FF2B5EF4-FFF2-40B4-BE49-F238E27FC236}">
                <a16:creationId xmlns:a16="http://schemas.microsoft.com/office/drawing/2014/main" id="{D2184F8A-CB60-4834-8F63-3AE9D67A4CA8}"/>
              </a:ext>
            </a:extLst>
          </p:cNvPr>
          <p:cNvGrpSpPr>
            <a:grpSpLocks/>
          </p:cNvGrpSpPr>
          <p:nvPr/>
        </p:nvGrpSpPr>
        <p:grpSpPr bwMode="auto">
          <a:xfrm>
            <a:off x="2668588" y="2949575"/>
            <a:ext cx="4957762" cy="2816225"/>
            <a:chOff x="1681" y="1858"/>
            <a:chExt cx="3123" cy="1774"/>
          </a:xfrm>
        </p:grpSpPr>
        <p:sp>
          <p:nvSpPr>
            <p:cNvPr id="892956" name="Line 28">
              <a:extLst>
                <a:ext uri="{FF2B5EF4-FFF2-40B4-BE49-F238E27FC236}">
                  <a16:creationId xmlns:a16="http://schemas.microsoft.com/office/drawing/2014/main" id="{74761944-3F33-4875-A63D-1EFF74736471}"/>
                </a:ext>
              </a:extLst>
            </p:cNvPr>
            <p:cNvSpPr>
              <a:spLocks noChangeShapeType="1"/>
            </p:cNvSpPr>
            <p:nvPr/>
          </p:nvSpPr>
          <p:spPr bwMode="auto">
            <a:xfrm flipH="1" flipV="1">
              <a:off x="1681" y="1858"/>
              <a:ext cx="2014" cy="1691"/>
            </a:xfrm>
            <a:prstGeom prst="line">
              <a:avLst/>
            </a:prstGeom>
            <a:noFill/>
            <a:ln w="53975">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57" name="Rectangle 29">
              <a:extLst>
                <a:ext uri="{FF2B5EF4-FFF2-40B4-BE49-F238E27FC236}">
                  <a16:creationId xmlns:a16="http://schemas.microsoft.com/office/drawing/2014/main" id="{C77F5898-85AE-4FAF-AC0E-0F753E970B20}"/>
                </a:ext>
              </a:extLst>
            </p:cNvPr>
            <p:cNvSpPr>
              <a:spLocks noChangeArrowheads="1"/>
            </p:cNvSpPr>
            <p:nvPr/>
          </p:nvSpPr>
          <p:spPr bwMode="auto">
            <a:xfrm>
              <a:off x="3706" y="3459"/>
              <a:ext cx="10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 demand</a:t>
              </a:r>
              <a:endParaRPr lang="en-US" altLang="en-US" sz="2400">
                <a:latin typeface="Times New Roman" panose="02020603050405020304" pitchFamily="18" charset="0"/>
              </a:endParaRPr>
            </a:p>
          </p:txBody>
        </p:sp>
      </p:grpSp>
      <p:grpSp>
        <p:nvGrpSpPr>
          <p:cNvPr id="892958" name="Group 30">
            <a:extLst>
              <a:ext uri="{FF2B5EF4-FFF2-40B4-BE49-F238E27FC236}">
                <a16:creationId xmlns:a16="http://schemas.microsoft.com/office/drawing/2014/main" id="{9BE25508-8786-4EA4-8CC8-E701963691C5}"/>
              </a:ext>
            </a:extLst>
          </p:cNvPr>
          <p:cNvGrpSpPr>
            <a:grpSpLocks/>
          </p:cNvGrpSpPr>
          <p:nvPr/>
        </p:nvGrpSpPr>
        <p:grpSpPr bwMode="auto">
          <a:xfrm>
            <a:off x="490538" y="4364038"/>
            <a:ext cx="1162050" cy="1125537"/>
            <a:chOff x="309" y="2749"/>
            <a:chExt cx="732" cy="709"/>
          </a:xfrm>
        </p:grpSpPr>
        <p:sp>
          <p:nvSpPr>
            <p:cNvPr id="892959" name="Line 31">
              <a:extLst>
                <a:ext uri="{FF2B5EF4-FFF2-40B4-BE49-F238E27FC236}">
                  <a16:creationId xmlns:a16="http://schemas.microsoft.com/office/drawing/2014/main" id="{46DBDDAC-2532-45BD-9308-450720A4BFF3}"/>
                </a:ext>
              </a:extLst>
            </p:cNvPr>
            <p:cNvSpPr>
              <a:spLocks noChangeShapeType="1"/>
            </p:cNvSpPr>
            <p:nvPr/>
          </p:nvSpPr>
          <p:spPr bwMode="auto">
            <a:xfrm flipH="1">
              <a:off x="686" y="2749"/>
              <a:ext cx="343" cy="29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60" name="Rectangle 32">
              <a:extLst>
                <a:ext uri="{FF2B5EF4-FFF2-40B4-BE49-F238E27FC236}">
                  <a16:creationId xmlns:a16="http://schemas.microsoft.com/office/drawing/2014/main" id="{0CC41694-CB0C-49F6-A803-274023B43628}"/>
                </a:ext>
              </a:extLst>
            </p:cNvPr>
            <p:cNvSpPr>
              <a:spLocks noChangeArrowheads="1"/>
            </p:cNvSpPr>
            <p:nvPr/>
          </p:nvSpPr>
          <p:spPr bwMode="auto">
            <a:xfrm>
              <a:off x="309" y="2989"/>
              <a:ext cx="732" cy="469"/>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2961" name="Rectangle 33">
              <a:extLst>
                <a:ext uri="{FF2B5EF4-FFF2-40B4-BE49-F238E27FC236}">
                  <a16:creationId xmlns:a16="http://schemas.microsoft.com/office/drawing/2014/main" id="{8B31AD18-4FF7-474E-8704-B78FCACF2367}"/>
                </a:ext>
              </a:extLst>
            </p:cNvPr>
            <p:cNvSpPr>
              <a:spLocks noChangeArrowheads="1"/>
            </p:cNvSpPr>
            <p:nvPr/>
          </p:nvSpPr>
          <p:spPr bwMode="auto">
            <a:xfrm>
              <a:off x="336" y="2998"/>
              <a:ext cx="5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3. . . . and </a:t>
              </a:r>
              <a:endParaRPr lang="en-US" altLang="en-US" sz="2400">
                <a:latin typeface="Times New Roman" panose="02020603050405020304" pitchFamily="18" charset="0"/>
              </a:endParaRPr>
            </a:p>
          </p:txBody>
        </p:sp>
        <p:sp>
          <p:nvSpPr>
            <p:cNvPr id="892962" name="Rectangle 34">
              <a:extLst>
                <a:ext uri="{FF2B5EF4-FFF2-40B4-BE49-F238E27FC236}">
                  <a16:creationId xmlns:a16="http://schemas.microsoft.com/office/drawing/2014/main" id="{3082ECBF-7EA4-4D18-B640-DD3F201FBD01}"/>
                </a:ext>
              </a:extLst>
            </p:cNvPr>
            <p:cNvSpPr>
              <a:spLocks noChangeArrowheads="1"/>
            </p:cNvSpPr>
            <p:nvPr/>
          </p:nvSpPr>
          <p:spPr bwMode="auto">
            <a:xfrm>
              <a:off x="336" y="3152"/>
              <a:ext cx="4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the price </a:t>
              </a:r>
              <a:endParaRPr lang="en-US" altLang="en-US" sz="2400">
                <a:latin typeface="Times New Roman" panose="02020603050405020304" pitchFamily="18" charset="0"/>
              </a:endParaRPr>
            </a:p>
          </p:txBody>
        </p:sp>
        <p:sp>
          <p:nvSpPr>
            <p:cNvPr id="892963" name="Rectangle 35">
              <a:extLst>
                <a:ext uri="{FF2B5EF4-FFF2-40B4-BE49-F238E27FC236}">
                  <a16:creationId xmlns:a16="http://schemas.microsoft.com/office/drawing/2014/main" id="{48FE1B8E-176A-41E6-9E3E-99AA526FBB04}"/>
                </a:ext>
              </a:extLst>
            </p:cNvPr>
            <p:cNvSpPr>
              <a:spLocks noChangeArrowheads="1"/>
            </p:cNvSpPr>
            <p:nvPr/>
          </p:nvSpPr>
          <p:spPr bwMode="auto">
            <a:xfrm>
              <a:off x="336" y="3305"/>
              <a:ext cx="6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level to rise.</a:t>
              </a:r>
              <a:endParaRPr lang="en-US" altLang="en-US" sz="2400">
                <a:latin typeface="Times New Roman" panose="02020603050405020304" pitchFamily="18" charset="0"/>
              </a:endParaRPr>
            </a:p>
          </p:txBody>
        </p:sp>
      </p:grpSp>
      <p:grpSp>
        <p:nvGrpSpPr>
          <p:cNvPr id="892964" name="Group 36">
            <a:extLst>
              <a:ext uri="{FF2B5EF4-FFF2-40B4-BE49-F238E27FC236}">
                <a16:creationId xmlns:a16="http://schemas.microsoft.com/office/drawing/2014/main" id="{2563C8FC-556A-41C3-A9E9-AC675ADBC2CA}"/>
              </a:ext>
            </a:extLst>
          </p:cNvPr>
          <p:cNvGrpSpPr>
            <a:grpSpLocks/>
          </p:cNvGrpSpPr>
          <p:nvPr/>
        </p:nvGrpSpPr>
        <p:grpSpPr bwMode="auto">
          <a:xfrm>
            <a:off x="1289050" y="6159500"/>
            <a:ext cx="2960688" cy="344488"/>
            <a:chOff x="812" y="3880"/>
            <a:chExt cx="1865" cy="217"/>
          </a:xfrm>
        </p:grpSpPr>
        <p:sp>
          <p:nvSpPr>
            <p:cNvPr id="892965" name="Rectangle 37">
              <a:extLst>
                <a:ext uri="{FF2B5EF4-FFF2-40B4-BE49-F238E27FC236}">
                  <a16:creationId xmlns:a16="http://schemas.microsoft.com/office/drawing/2014/main" id="{0E01CD16-7631-448F-9019-0D9E4A80BDA0}"/>
                </a:ext>
              </a:extLst>
            </p:cNvPr>
            <p:cNvSpPr>
              <a:spLocks noChangeArrowheads="1"/>
            </p:cNvSpPr>
            <p:nvPr/>
          </p:nvSpPr>
          <p:spPr bwMode="auto">
            <a:xfrm>
              <a:off x="812" y="3926"/>
              <a:ext cx="1716" cy="171"/>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2966" name="Line 38">
              <a:extLst>
                <a:ext uri="{FF2B5EF4-FFF2-40B4-BE49-F238E27FC236}">
                  <a16:creationId xmlns:a16="http://schemas.microsoft.com/office/drawing/2014/main" id="{8115A45E-02C5-467B-ADF9-67C5FE594422}"/>
                </a:ext>
              </a:extLst>
            </p:cNvPr>
            <p:cNvSpPr>
              <a:spLocks noChangeShapeType="1"/>
            </p:cNvSpPr>
            <p:nvPr/>
          </p:nvSpPr>
          <p:spPr bwMode="auto">
            <a:xfrm flipH="1">
              <a:off x="2528" y="3880"/>
              <a:ext cx="149" cy="14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67" name="Rectangle 39">
              <a:extLst>
                <a:ext uri="{FF2B5EF4-FFF2-40B4-BE49-F238E27FC236}">
                  <a16:creationId xmlns:a16="http://schemas.microsoft.com/office/drawing/2014/main" id="{9F463080-5166-4FAC-BA67-FA4D1B2B687B}"/>
                </a:ext>
              </a:extLst>
            </p:cNvPr>
            <p:cNvSpPr>
              <a:spLocks noChangeArrowheads="1"/>
            </p:cNvSpPr>
            <p:nvPr/>
          </p:nvSpPr>
          <p:spPr bwMode="auto">
            <a:xfrm>
              <a:off x="839" y="3939"/>
              <a:ext cx="15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2. . . . causes output to fall . . .</a:t>
              </a:r>
              <a:endParaRPr lang="en-US" altLang="en-US" sz="2400">
                <a:latin typeface="Times New Roman" panose="02020603050405020304" pitchFamily="18" charset="0"/>
              </a:endParaRPr>
            </a:p>
          </p:txBody>
        </p:sp>
      </p:grpSp>
      <p:grpSp>
        <p:nvGrpSpPr>
          <p:cNvPr id="892968" name="Group 40">
            <a:extLst>
              <a:ext uri="{FF2B5EF4-FFF2-40B4-BE49-F238E27FC236}">
                <a16:creationId xmlns:a16="http://schemas.microsoft.com/office/drawing/2014/main" id="{05CA818D-ED9E-4FC2-887E-2E914A41CD3B}"/>
              </a:ext>
            </a:extLst>
          </p:cNvPr>
          <p:cNvGrpSpPr>
            <a:grpSpLocks/>
          </p:cNvGrpSpPr>
          <p:nvPr/>
        </p:nvGrpSpPr>
        <p:grpSpPr bwMode="auto">
          <a:xfrm>
            <a:off x="5738813" y="1063625"/>
            <a:ext cx="2760662" cy="2159000"/>
            <a:chOff x="3615" y="670"/>
            <a:chExt cx="1739" cy="1360"/>
          </a:xfrm>
        </p:grpSpPr>
        <p:sp>
          <p:nvSpPr>
            <p:cNvPr id="892969" name="Line 41">
              <a:extLst>
                <a:ext uri="{FF2B5EF4-FFF2-40B4-BE49-F238E27FC236}">
                  <a16:creationId xmlns:a16="http://schemas.microsoft.com/office/drawing/2014/main" id="{6023D9DA-ED3F-43A0-9EDF-667CEAF10300}"/>
                </a:ext>
              </a:extLst>
            </p:cNvPr>
            <p:cNvSpPr>
              <a:spLocks noChangeShapeType="1"/>
            </p:cNvSpPr>
            <p:nvPr/>
          </p:nvSpPr>
          <p:spPr bwMode="auto">
            <a:xfrm flipV="1">
              <a:off x="3924" y="933"/>
              <a:ext cx="515" cy="109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70" name="Rectangle 42">
              <a:extLst>
                <a:ext uri="{FF2B5EF4-FFF2-40B4-BE49-F238E27FC236}">
                  <a16:creationId xmlns:a16="http://schemas.microsoft.com/office/drawing/2014/main" id="{92CC8AEC-EA14-4F7D-80A4-7E8BA413C891}"/>
                </a:ext>
              </a:extLst>
            </p:cNvPr>
            <p:cNvSpPr>
              <a:spLocks noChangeArrowheads="1"/>
            </p:cNvSpPr>
            <p:nvPr/>
          </p:nvSpPr>
          <p:spPr bwMode="auto">
            <a:xfrm>
              <a:off x="3615" y="670"/>
              <a:ext cx="1739" cy="331"/>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2971" name="Rectangle 43">
              <a:extLst>
                <a:ext uri="{FF2B5EF4-FFF2-40B4-BE49-F238E27FC236}">
                  <a16:creationId xmlns:a16="http://schemas.microsoft.com/office/drawing/2014/main" id="{776DAD5D-F22D-442F-ADD8-D39E2C38D198}"/>
                </a:ext>
              </a:extLst>
            </p:cNvPr>
            <p:cNvSpPr>
              <a:spLocks noChangeArrowheads="1"/>
            </p:cNvSpPr>
            <p:nvPr/>
          </p:nvSpPr>
          <p:spPr bwMode="auto">
            <a:xfrm>
              <a:off x="3646" y="678"/>
              <a:ext cx="16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1. An adverse shift in the short-</a:t>
              </a:r>
              <a:endParaRPr lang="en-US" altLang="en-US" sz="2400">
                <a:latin typeface="Times New Roman" panose="02020603050405020304" pitchFamily="18" charset="0"/>
              </a:endParaRPr>
            </a:p>
          </p:txBody>
        </p:sp>
        <p:sp>
          <p:nvSpPr>
            <p:cNvPr id="892972" name="Rectangle 44">
              <a:extLst>
                <a:ext uri="{FF2B5EF4-FFF2-40B4-BE49-F238E27FC236}">
                  <a16:creationId xmlns:a16="http://schemas.microsoft.com/office/drawing/2014/main" id="{3FF020E0-82B1-47F3-94D3-D77DA5BB5415}"/>
                </a:ext>
              </a:extLst>
            </p:cNvPr>
            <p:cNvSpPr>
              <a:spLocks noChangeArrowheads="1"/>
            </p:cNvSpPr>
            <p:nvPr/>
          </p:nvSpPr>
          <p:spPr bwMode="auto">
            <a:xfrm>
              <a:off x="3646" y="832"/>
              <a:ext cx="16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run aggregate-supply curve . . .</a:t>
              </a:r>
              <a:endParaRPr lang="en-US" altLang="en-US" sz="2400">
                <a:latin typeface="Times New Roman" panose="02020603050405020304" pitchFamily="18" charset="0"/>
              </a:endParaRPr>
            </a:p>
          </p:txBody>
        </p:sp>
      </p:grpSp>
      <p:grpSp>
        <p:nvGrpSpPr>
          <p:cNvPr id="892973" name="Group 45">
            <a:extLst>
              <a:ext uri="{FF2B5EF4-FFF2-40B4-BE49-F238E27FC236}">
                <a16:creationId xmlns:a16="http://schemas.microsoft.com/office/drawing/2014/main" id="{CC4FA5F3-EB5F-43DA-93C8-923494808206}"/>
              </a:ext>
            </a:extLst>
          </p:cNvPr>
          <p:cNvGrpSpPr>
            <a:grpSpLocks/>
          </p:cNvGrpSpPr>
          <p:nvPr/>
        </p:nvGrpSpPr>
        <p:grpSpPr bwMode="auto">
          <a:xfrm>
            <a:off x="3541713" y="2282825"/>
            <a:ext cx="4391025" cy="2825750"/>
            <a:chOff x="2231" y="1438"/>
            <a:chExt cx="2766" cy="1780"/>
          </a:xfrm>
        </p:grpSpPr>
        <p:sp>
          <p:nvSpPr>
            <p:cNvPr id="892974" name="Line 46">
              <a:extLst>
                <a:ext uri="{FF2B5EF4-FFF2-40B4-BE49-F238E27FC236}">
                  <a16:creationId xmlns:a16="http://schemas.microsoft.com/office/drawing/2014/main" id="{10CE4315-E808-4E72-AA39-6A8214716048}"/>
                </a:ext>
              </a:extLst>
            </p:cNvPr>
            <p:cNvSpPr>
              <a:spLocks noChangeShapeType="1"/>
            </p:cNvSpPr>
            <p:nvPr/>
          </p:nvSpPr>
          <p:spPr bwMode="auto">
            <a:xfrm flipV="1">
              <a:off x="2231" y="1938"/>
              <a:ext cx="2196" cy="1280"/>
            </a:xfrm>
            <a:prstGeom prst="line">
              <a:avLst/>
            </a:prstGeom>
            <a:noFill/>
            <a:ln w="53975">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75" name="Rectangle 47">
              <a:extLst>
                <a:ext uri="{FF2B5EF4-FFF2-40B4-BE49-F238E27FC236}">
                  <a16:creationId xmlns:a16="http://schemas.microsoft.com/office/drawing/2014/main" id="{A8D4985D-0A63-4457-9DBE-06388876F533}"/>
                </a:ext>
              </a:extLst>
            </p:cNvPr>
            <p:cNvSpPr>
              <a:spLocks noChangeArrowheads="1"/>
            </p:cNvSpPr>
            <p:nvPr/>
          </p:nvSpPr>
          <p:spPr bwMode="auto">
            <a:xfrm>
              <a:off x="4409" y="1438"/>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Short-run</a:t>
              </a:r>
              <a:endParaRPr lang="en-US" altLang="en-US" sz="2400">
                <a:latin typeface="Times New Roman" panose="02020603050405020304" pitchFamily="18" charset="0"/>
              </a:endParaRPr>
            </a:p>
          </p:txBody>
        </p:sp>
        <p:sp>
          <p:nvSpPr>
            <p:cNvPr id="892976" name="Rectangle 48">
              <a:extLst>
                <a:ext uri="{FF2B5EF4-FFF2-40B4-BE49-F238E27FC236}">
                  <a16:creationId xmlns:a16="http://schemas.microsoft.com/office/drawing/2014/main" id="{D16B6456-07AD-423E-8DF8-7870F0F3D008}"/>
                </a:ext>
              </a:extLst>
            </p:cNvPr>
            <p:cNvSpPr>
              <a:spLocks noChangeArrowheads="1"/>
            </p:cNvSpPr>
            <p:nvPr/>
          </p:nvSpPr>
          <p:spPr bwMode="auto">
            <a:xfrm>
              <a:off x="4390" y="1592"/>
              <a:ext cx="6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a:t>
              </a:r>
              <a:endParaRPr lang="en-US" altLang="en-US" sz="2400">
                <a:latin typeface="Times New Roman" panose="02020603050405020304" pitchFamily="18" charset="0"/>
              </a:endParaRPr>
            </a:p>
          </p:txBody>
        </p:sp>
        <p:sp>
          <p:nvSpPr>
            <p:cNvPr id="892977" name="Rectangle 49">
              <a:extLst>
                <a:ext uri="{FF2B5EF4-FFF2-40B4-BE49-F238E27FC236}">
                  <a16:creationId xmlns:a16="http://schemas.microsoft.com/office/drawing/2014/main" id="{6BD1F38C-2413-4450-8CB1-3E6E46FB4285}"/>
                </a:ext>
              </a:extLst>
            </p:cNvPr>
            <p:cNvSpPr>
              <a:spLocks noChangeArrowheads="1"/>
            </p:cNvSpPr>
            <p:nvPr/>
          </p:nvSpPr>
          <p:spPr bwMode="auto">
            <a:xfrm>
              <a:off x="4348" y="1746"/>
              <a:ext cx="4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supply, </a:t>
              </a:r>
              <a:endParaRPr lang="en-US" altLang="en-US" sz="2400">
                <a:latin typeface="Times New Roman" panose="02020603050405020304" pitchFamily="18" charset="0"/>
              </a:endParaRPr>
            </a:p>
          </p:txBody>
        </p:sp>
        <p:sp>
          <p:nvSpPr>
            <p:cNvPr id="892978" name="Rectangle 50">
              <a:extLst>
                <a:ext uri="{FF2B5EF4-FFF2-40B4-BE49-F238E27FC236}">
                  <a16:creationId xmlns:a16="http://schemas.microsoft.com/office/drawing/2014/main" id="{495F817F-6BF6-40AF-932A-52FC9515D1F5}"/>
                </a:ext>
              </a:extLst>
            </p:cNvPr>
            <p:cNvSpPr>
              <a:spLocks noChangeArrowheads="1"/>
            </p:cNvSpPr>
            <p:nvPr/>
          </p:nvSpPr>
          <p:spPr bwMode="auto">
            <a:xfrm>
              <a:off x="4770" y="1746"/>
              <a:ext cx="22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AS</a:t>
              </a:r>
              <a:endParaRPr lang="en-US" altLang="en-US" sz="2400">
                <a:latin typeface="Times New Roman" panose="02020603050405020304" pitchFamily="18" charset="0"/>
              </a:endParaRPr>
            </a:p>
          </p:txBody>
        </p:sp>
        <p:sp>
          <p:nvSpPr>
            <p:cNvPr id="892979" name="Freeform 51">
              <a:extLst>
                <a:ext uri="{FF2B5EF4-FFF2-40B4-BE49-F238E27FC236}">
                  <a16:creationId xmlns:a16="http://schemas.microsoft.com/office/drawing/2014/main" id="{2DEF69B5-01DB-40BD-B508-75D9E72D4F3B}"/>
                </a:ext>
              </a:extLst>
            </p:cNvPr>
            <p:cNvSpPr>
              <a:spLocks/>
            </p:cNvSpPr>
            <p:nvPr/>
          </p:nvSpPr>
          <p:spPr bwMode="auto">
            <a:xfrm>
              <a:off x="4943" y="1822"/>
              <a:ext cx="23" cy="54"/>
            </a:xfrm>
            <a:custGeom>
              <a:avLst/>
              <a:gdLst>
                <a:gd name="T0" fmla="*/ 23 w 23"/>
                <a:gd name="T1" fmla="*/ 0 h 54"/>
                <a:gd name="T2" fmla="*/ 19 w 23"/>
                <a:gd name="T3" fmla="*/ 0 h 54"/>
                <a:gd name="T4" fmla="*/ 11 w 23"/>
                <a:gd name="T5" fmla="*/ 8 h 54"/>
                <a:gd name="T6" fmla="*/ 0 w 23"/>
                <a:gd name="T7" fmla="*/ 12 h 54"/>
                <a:gd name="T8" fmla="*/ 0 w 23"/>
                <a:gd name="T9" fmla="*/ 19 h 54"/>
                <a:gd name="T10" fmla="*/ 7 w 23"/>
                <a:gd name="T11" fmla="*/ 16 h 54"/>
                <a:gd name="T12" fmla="*/ 15 w 23"/>
                <a:gd name="T13" fmla="*/ 12 h 54"/>
                <a:gd name="T14" fmla="*/ 15 w 23"/>
                <a:gd name="T15" fmla="*/ 54 h 54"/>
                <a:gd name="T16" fmla="*/ 23 w 23"/>
                <a:gd name="T17" fmla="*/ 54 h 54"/>
                <a:gd name="T18" fmla="*/ 23 w 23"/>
                <a:gd name="T19" fmla="*/ 4 h 54"/>
                <a:gd name="T20" fmla="*/ 23 w 23"/>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4">
                  <a:moveTo>
                    <a:pt x="23" y="0"/>
                  </a:moveTo>
                  <a:lnTo>
                    <a:pt x="19" y="0"/>
                  </a:lnTo>
                  <a:lnTo>
                    <a:pt x="11" y="8"/>
                  </a:lnTo>
                  <a:lnTo>
                    <a:pt x="0" y="12"/>
                  </a:lnTo>
                  <a:lnTo>
                    <a:pt x="0" y="19"/>
                  </a:lnTo>
                  <a:lnTo>
                    <a:pt x="7" y="16"/>
                  </a:lnTo>
                  <a:lnTo>
                    <a:pt x="15" y="12"/>
                  </a:lnTo>
                  <a:lnTo>
                    <a:pt x="15" y="54"/>
                  </a:lnTo>
                  <a:lnTo>
                    <a:pt x="23" y="54"/>
                  </a:lnTo>
                  <a:lnTo>
                    <a:pt x="23"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92980" name="Rectangle 52">
            <a:extLst>
              <a:ext uri="{FF2B5EF4-FFF2-40B4-BE49-F238E27FC236}">
                <a16:creationId xmlns:a16="http://schemas.microsoft.com/office/drawing/2014/main" id="{79DF6C9F-1488-47FE-A9DC-5D42D8906053}"/>
              </a:ext>
            </a:extLst>
          </p:cNvPr>
          <p:cNvSpPr>
            <a:spLocks noChangeArrowheads="1"/>
          </p:cNvSpPr>
          <p:nvPr/>
        </p:nvSpPr>
        <p:spPr bwMode="auto">
          <a:xfrm>
            <a:off x="4684713" y="2222500"/>
            <a:ext cx="7651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Long-run</a:t>
            </a:r>
            <a:endParaRPr lang="en-US" altLang="en-US" sz="2400">
              <a:latin typeface="Times New Roman" panose="02020603050405020304" pitchFamily="18" charset="0"/>
            </a:endParaRPr>
          </a:p>
        </p:txBody>
      </p:sp>
      <p:sp>
        <p:nvSpPr>
          <p:cNvPr id="892981" name="Rectangle 53">
            <a:extLst>
              <a:ext uri="{FF2B5EF4-FFF2-40B4-BE49-F238E27FC236}">
                <a16:creationId xmlns:a16="http://schemas.microsoft.com/office/drawing/2014/main" id="{46BAB6BA-0641-4624-BA2B-6279590C1173}"/>
              </a:ext>
            </a:extLst>
          </p:cNvPr>
          <p:cNvSpPr>
            <a:spLocks noChangeArrowheads="1"/>
          </p:cNvSpPr>
          <p:nvPr/>
        </p:nvSpPr>
        <p:spPr bwMode="auto">
          <a:xfrm>
            <a:off x="4637088" y="2466975"/>
            <a:ext cx="860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a:t>
            </a:r>
            <a:endParaRPr lang="en-US" altLang="en-US" sz="2400">
              <a:latin typeface="Times New Roman" panose="02020603050405020304" pitchFamily="18" charset="0"/>
            </a:endParaRPr>
          </a:p>
        </p:txBody>
      </p:sp>
      <p:sp>
        <p:nvSpPr>
          <p:cNvPr id="892982" name="Rectangle 54">
            <a:extLst>
              <a:ext uri="{FF2B5EF4-FFF2-40B4-BE49-F238E27FC236}">
                <a16:creationId xmlns:a16="http://schemas.microsoft.com/office/drawing/2014/main" id="{B51E1B85-BC12-4C7A-A265-2BE26B1597CB}"/>
              </a:ext>
            </a:extLst>
          </p:cNvPr>
          <p:cNvSpPr>
            <a:spLocks noChangeArrowheads="1"/>
          </p:cNvSpPr>
          <p:nvPr/>
        </p:nvSpPr>
        <p:spPr bwMode="auto">
          <a:xfrm>
            <a:off x="4791075" y="2709863"/>
            <a:ext cx="552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supply</a:t>
            </a:r>
            <a:endParaRPr lang="en-US" altLang="en-US" sz="2400">
              <a:latin typeface="Times New Roman" panose="02020603050405020304" pitchFamily="18" charset="0"/>
            </a:endParaRPr>
          </a:p>
        </p:txBody>
      </p:sp>
      <p:grpSp>
        <p:nvGrpSpPr>
          <p:cNvPr id="892983" name="Group 55">
            <a:extLst>
              <a:ext uri="{FF2B5EF4-FFF2-40B4-BE49-F238E27FC236}">
                <a16:creationId xmlns:a16="http://schemas.microsoft.com/office/drawing/2014/main" id="{F8DE5905-7C79-49EB-B55E-CA7061041A02}"/>
              </a:ext>
            </a:extLst>
          </p:cNvPr>
          <p:cNvGrpSpPr>
            <a:grpSpLocks/>
          </p:cNvGrpSpPr>
          <p:nvPr/>
        </p:nvGrpSpPr>
        <p:grpSpPr bwMode="auto">
          <a:xfrm>
            <a:off x="1530350" y="4198938"/>
            <a:ext cx="3176588" cy="1978025"/>
            <a:chOff x="964" y="2645"/>
            <a:chExt cx="2001" cy="1246"/>
          </a:xfrm>
        </p:grpSpPr>
        <p:grpSp>
          <p:nvGrpSpPr>
            <p:cNvPr id="892984" name="Group 56">
              <a:extLst>
                <a:ext uri="{FF2B5EF4-FFF2-40B4-BE49-F238E27FC236}">
                  <a16:creationId xmlns:a16="http://schemas.microsoft.com/office/drawing/2014/main" id="{DBC5E427-010B-478E-801D-9317447ED535}"/>
                </a:ext>
              </a:extLst>
            </p:cNvPr>
            <p:cNvGrpSpPr>
              <a:grpSpLocks/>
            </p:cNvGrpSpPr>
            <p:nvPr/>
          </p:nvGrpSpPr>
          <p:grpSpPr bwMode="auto">
            <a:xfrm>
              <a:off x="2801" y="3747"/>
              <a:ext cx="108" cy="144"/>
              <a:chOff x="2773" y="3747"/>
              <a:chExt cx="108" cy="144"/>
            </a:xfrm>
          </p:grpSpPr>
          <p:sp>
            <p:nvSpPr>
              <p:cNvPr id="892985" name="Rectangle 57">
                <a:extLst>
                  <a:ext uri="{FF2B5EF4-FFF2-40B4-BE49-F238E27FC236}">
                    <a16:creationId xmlns:a16="http://schemas.microsoft.com/office/drawing/2014/main" id="{72A1DBCD-0426-4F2F-A497-D65FF459A8A6}"/>
                  </a:ext>
                </a:extLst>
              </p:cNvPr>
              <p:cNvSpPr>
                <a:spLocks noChangeArrowheads="1"/>
              </p:cNvSpPr>
              <p:nvPr/>
            </p:nvSpPr>
            <p:spPr bwMode="auto">
              <a:xfrm>
                <a:off x="2773" y="3747"/>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Y</a:t>
                </a:r>
                <a:endParaRPr lang="en-US" altLang="en-US" sz="2400">
                  <a:latin typeface="Times New Roman" panose="02020603050405020304" pitchFamily="18" charset="0"/>
                </a:endParaRPr>
              </a:p>
            </p:txBody>
          </p:sp>
          <p:sp>
            <p:nvSpPr>
              <p:cNvPr id="892986" name="Freeform 58">
                <a:extLst>
                  <a:ext uri="{FF2B5EF4-FFF2-40B4-BE49-F238E27FC236}">
                    <a16:creationId xmlns:a16="http://schemas.microsoft.com/office/drawing/2014/main" id="{E6CC7395-FFB7-4F45-8F77-662EFCBA9BCC}"/>
                  </a:ext>
                </a:extLst>
              </p:cNvPr>
              <p:cNvSpPr>
                <a:spLocks/>
              </p:cNvSpPr>
              <p:nvPr/>
            </p:nvSpPr>
            <p:spPr bwMode="auto">
              <a:xfrm>
                <a:off x="2858" y="3827"/>
                <a:ext cx="23" cy="54"/>
              </a:xfrm>
              <a:custGeom>
                <a:avLst/>
                <a:gdLst>
                  <a:gd name="T0" fmla="*/ 23 w 23"/>
                  <a:gd name="T1" fmla="*/ 0 h 54"/>
                  <a:gd name="T2" fmla="*/ 15 w 23"/>
                  <a:gd name="T3" fmla="*/ 0 h 54"/>
                  <a:gd name="T4" fmla="*/ 11 w 23"/>
                  <a:gd name="T5" fmla="*/ 4 h 54"/>
                  <a:gd name="T6" fmla="*/ 0 w 23"/>
                  <a:gd name="T7" fmla="*/ 12 h 54"/>
                  <a:gd name="T8" fmla="*/ 0 w 23"/>
                  <a:gd name="T9" fmla="*/ 20 h 54"/>
                  <a:gd name="T10" fmla="*/ 7 w 23"/>
                  <a:gd name="T11" fmla="*/ 16 h 54"/>
                  <a:gd name="T12" fmla="*/ 15 w 23"/>
                  <a:gd name="T13" fmla="*/ 12 h 54"/>
                  <a:gd name="T14" fmla="*/ 15 w 23"/>
                  <a:gd name="T15" fmla="*/ 54 h 54"/>
                  <a:gd name="T16" fmla="*/ 23 w 23"/>
                  <a:gd name="T17" fmla="*/ 54 h 54"/>
                  <a:gd name="T18" fmla="*/ 23 w 23"/>
                  <a:gd name="T19" fmla="*/ 4 h 54"/>
                  <a:gd name="T20" fmla="*/ 23 w 23"/>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4">
                    <a:moveTo>
                      <a:pt x="23" y="0"/>
                    </a:moveTo>
                    <a:lnTo>
                      <a:pt x="15" y="0"/>
                    </a:lnTo>
                    <a:lnTo>
                      <a:pt x="11" y="4"/>
                    </a:lnTo>
                    <a:lnTo>
                      <a:pt x="0" y="12"/>
                    </a:lnTo>
                    <a:lnTo>
                      <a:pt x="0" y="20"/>
                    </a:lnTo>
                    <a:lnTo>
                      <a:pt x="7" y="16"/>
                    </a:lnTo>
                    <a:lnTo>
                      <a:pt x="15" y="12"/>
                    </a:lnTo>
                    <a:lnTo>
                      <a:pt x="15" y="54"/>
                    </a:lnTo>
                    <a:lnTo>
                      <a:pt x="23" y="54"/>
                    </a:lnTo>
                    <a:lnTo>
                      <a:pt x="23"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92987" name="Group 59">
              <a:extLst>
                <a:ext uri="{FF2B5EF4-FFF2-40B4-BE49-F238E27FC236}">
                  <a16:creationId xmlns:a16="http://schemas.microsoft.com/office/drawing/2014/main" id="{6D3C581B-75F6-441D-8996-0624054F0EA9}"/>
                </a:ext>
              </a:extLst>
            </p:cNvPr>
            <p:cNvGrpSpPr>
              <a:grpSpLocks/>
            </p:cNvGrpSpPr>
            <p:nvPr/>
          </p:nvGrpSpPr>
          <p:grpSpPr bwMode="auto">
            <a:xfrm>
              <a:off x="964" y="2645"/>
              <a:ext cx="2001" cy="319"/>
              <a:chOff x="964" y="2645"/>
              <a:chExt cx="2001" cy="319"/>
            </a:xfrm>
          </p:grpSpPr>
          <p:sp>
            <p:nvSpPr>
              <p:cNvPr id="892988" name="Line 60">
                <a:extLst>
                  <a:ext uri="{FF2B5EF4-FFF2-40B4-BE49-F238E27FC236}">
                    <a16:creationId xmlns:a16="http://schemas.microsoft.com/office/drawing/2014/main" id="{2BE394C8-76CB-4D81-B84E-A26A6355E23A}"/>
                  </a:ext>
                </a:extLst>
              </p:cNvPr>
              <p:cNvSpPr>
                <a:spLocks noChangeShapeType="1"/>
              </p:cNvSpPr>
              <p:nvPr/>
            </p:nvSpPr>
            <p:spPr bwMode="auto">
              <a:xfrm>
                <a:off x="1190" y="2852"/>
                <a:ext cx="1670" cy="1"/>
              </a:xfrm>
              <a:prstGeom prst="line">
                <a:avLst/>
              </a:prstGeom>
              <a:noFill/>
              <a:ln w="17463">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92989" name="Oval 61">
                <a:extLst>
                  <a:ext uri="{FF2B5EF4-FFF2-40B4-BE49-F238E27FC236}">
                    <a16:creationId xmlns:a16="http://schemas.microsoft.com/office/drawing/2014/main" id="{601C86FD-28D6-49EC-85A4-0ACAF62681F6}"/>
                  </a:ext>
                </a:extLst>
              </p:cNvPr>
              <p:cNvSpPr>
                <a:spLocks noChangeArrowheads="1"/>
              </p:cNvSpPr>
              <p:nvPr/>
            </p:nvSpPr>
            <p:spPr bwMode="auto">
              <a:xfrm>
                <a:off x="2826" y="2818"/>
                <a:ext cx="75" cy="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2990" name="Rectangle 62">
                <a:extLst>
                  <a:ext uri="{FF2B5EF4-FFF2-40B4-BE49-F238E27FC236}">
                    <a16:creationId xmlns:a16="http://schemas.microsoft.com/office/drawing/2014/main" id="{8FB1F226-5072-4F03-AD14-A0CB2F839568}"/>
                  </a:ext>
                </a:extLst>
              </p:cNvPr>
              <p:cNvSpPr>
                <a:spLocks noChangeArrowheads="1"/>
              </p:cNvSpPr>
              <p:nvPr/>
            </p:nvSpPr>
            <p:spPr bwMode="auto">
              <a:xfrm>
                <a:off x="2885" y="264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a:t>
                </a:r>
                <a:endParaRPr lang="en-US" altLang="en-US" sz="2400">
                  <a:latin typeface="Times New Roman" panose="02020603050405020304" pitchFamily="18" charset="0"/>
                </a:endParaRPr>
              </a:p>
            </p:txBody>
          </p:sp>
          <p:sp>
            <p:nvSpPr>
              <p:cNvPr id="892991" name="Rectangle 63">
                <a:extLst>
                  <a:ext uri="{FF2B5EF4-FFF2-40B4-BE49-F238E27FC236}">
                    <a16:creationId xmlns:a16="http://schemas.microsoft.com/office/drawing/2014/main" id="{9BD0FAFD-6BE9-4D3C-90B5-56F8A79554DC}"/>
                  </a:ext>
                </a:extLst>
              </p:cNvPr>
              <p:cNvSpPr>
                <a:spLocks noChangeArrowheads="1"/>
              </p:cNvSpPr>
              <p:nvPr/>
            </p:nvSpPr>
            <p:spPr bwMode="auto">
              <a:xfrm>
                <a:off x="964" y="2787"/>
                <a:ext cx="14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endParaRPr lang="en-US" altLang="en-US" sz="2400">
                  <a:latin typeface="Times New Roman" panose="02020603050405020304" pitchFamily="18" charset="0"/>
                </a:endParaRPr>
              </a:p>
            </p:txBody>
          </p:sp>
          <p:sp>
            <p:nvSpPr>
              <p:cNvPr id="892992" name="Freeform 64">
                <a:extLst>
                  <a:ext uri="{FF2B5EF4-FFF2-40B4-BE49-F238E27FC236}">
                    <a16:creationId xmlns:a16="http://schemas.microsoft.com/office/drawing/2014/main" id="{F3DC36CF-B232-4BE8-A890-5D99EB53F909}"/>
                  </a:ext>
                </a:extLst>
              </p:cNvPr>
              <p:cNvSpPr>
                <a:spLocks/>
              </p:cNvSpPr>
              <p:nvPr/>
            </p:nvSpPr>
            <p:spPr bwMode="auto">
              <a:xfrm>
                <a:off x="1049" y="2863"/>
                <a:ext cx="23" cy="58"/>
              </a:xfrm>
              <a:custGeom>
                <a:avLst/>
                <a:gdLst>
                  <a:gd name="T0" fmla="*/ 23 w 23"/>
                  <a:gd name="T1" fmla="*/ 0 h 58"/>
                  <a:gd name="T2" fmla="*/ 19 w 23"/>
                  <a:gd name="T3" fmla="*/ 0 h 58"/>
                  <a:gd name="T4" fmla="*/ 11 w 23"/>
                  <a:gd name="T5" fmla="*/ 8 h 58"/>
                  <a:gd name="T6" fmla="*/ 0 w 23"/>
                  <a:gd name="T7" fmla="*/ 16 h 58"/>
                  <a:gd name="T8" fmla="*/ 0 w 23"/>
                  <a:gd name="T9" fmla="*/ 23 h 58"/>
                  <a:gd name="T10" fmla="*/ 8 w 23"/>
                  <a:gd name="T11" fmla="*/ 19 h 58"/>
                  <a:gd name="T12" fmla="*/ 15 w 23"/>
                  <a:gd name="T13" fmla="*/ 16 h 58"/>
                  <a:gd name="T14" fmla="*/ 15 w 23"/>
                  <a:gd name="T15" fmla="*/ 58 h 58"/>
                  <a:gd name="T16" fmla="*/ 23 w 23"/>
                  <a:gd name="T17" fmla="*/ 58 h 58"/>
                  <a:gd name="T18" fmla="*/ 23 w 23"/>
                  <a:gd name="T19" fmla="*/ 4 h 58"/>
                  <a:gd name="T20" fmla="*/ 23 w 2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8">
                    <a:moveTo>
                      <a:pt x="23" y="0"/>
                    </a:moveTo>
                    <a:lnTo>
                      <a:pt x="19" y="0"/>
                    </a:lnTo>
                    <a:lnTo>
                      <a:pt x="11" y="8"/>
                    </a:lnTo>
                    <a:lnTo>
                      <a:pt x="0" y="16"/>
                    </a:lnTo>
                    <a:lnTo>
                      <a:pt x="0" y="23"/>
                    </a:lnTo>
                    <a:lnTo>
                      <a:pt x="8" y="19"/>
                    </a:lnTo>
                    <a:lnTo>
                      <a:pt x="15" y="16"/>
                    </a:lnTo>
                    <a:lnTo>
                      <a:pt x="15" y="58"/>
                    </a:lnTo>
                    <a:lnTo>
                      <a:pt x="23" y="58"/>
                    </a:lnTo>
                    <a:lnTo>
                      <a:pt x="23"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92993" name="Group 65">
            <a:extLst>
              <a:ext uri="{FF2B5EF4-FFF2-40B4-BE49-F238E27FC236}">
                <a16:creationId xmlns:a16="http://schemas.microsoft.com/office/drawing/2014/main" id="{CDE9B63D-E947-4DAD-A04D-6D5CDA502526}"/>
              </a:ext>
            </a:extLst>
          </p:cNvPr>
          <p:cNvGrpSpPr>
            <a:grpSpLocks/>
          </p:cNvGrpSpPr>
          <p:nvPr/>
        </p:nvGrpSpPr>
        <p:grpSpPr bwMode="auto">
          <a:xfrm>
            <a:off x="2668588" y="2471738"/>
            <a:ext cx="3716337" cy="2346325"/>
            <a:chOff x="1681" y="1557"/>
            <a:chExt cx="2341" cy="1478"/>
          </a:xfrm>
        </p:grpSpPr>
        <p:sp>
          <p:nvSpPr>
            <p:cNvPr id="892994" name="Line 66">
              <a:extLst>
                <a:ext uri="{FF2B5EF4-FFF2-40B4-BE49-F238E27FC236}">
                  <a16:creationId xmlns:a16="http://schemas.microsoft.com/office/drawing/2014/main" id="{CCDFAC88-0621-4921-8E28-6A6C5317FFEC}"/>
                </a:ext>
              </a:extLst>
            </p:cNvPr>
            <p:cNvSpPr>
              <a:spLocks noChangeShapeType="1"/>
            </p:cNvSpPr>
            <p:nvPr/>
          </p:nvSpPr>
          <p:spPr bwMode="auto">
            <a:xfrm flipV="1">
              <a:off x="1681" y="1733"/>
              <a:ext cx="2277" cy="1302"/>
            </a:xfrm>
            <a:prstGeom prst="line">
              <a:avLst/>
            </a:prstGeom>
            <a:noFill/>
            <a:ln w="53975">
              <a:solidFill>
                <a:srgbClr val="AD0D1B"/>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995" name="Rectangle 67">
              <a:extLst>
                <a:ext uri="{FF2B5EF4-FFF2-40B4-BE49-F238E27FC236}">
                  <a16:creationId xmlns:a16="http://schemas.microsoft.com/office/drawing/2014/main" id="{707E1590-1779-4F88-A9DA-2DA3E2B6BDFE}"/>
                </a:ext>
              </a:extLst>
            </p:cNvPr>
            <p:cNvSpPr>
              <a:spLocks noChangeArrowheads="1"/>
            </p:cNvSpPr>
            <p:nvPr/>
          </p:nvSpPr>
          <p:spPr bwMode="auto">
            <a:xfrm>
              <a:off x="3818" y="1557"/>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AS</a:t>
              </a:r>
              <a:r>
                <a:rPr lang="en-US" altLang="en-US" sz="1500" baseline="-25000">
                  <a:solidFill>
                    <a:srgbClr val="000000"/>
                  </a:solidFill>
                </a:rPr>
                <a:t>2</a:t>
              </a:r>
              <a:endParaRPr lang="en-US" altLang="en-US" sz="2400">
                <a:latin typeface="Times New Roman" panose="02020603050405020304" pitchFamily="18" charset="0"/>
              </a:endParaRPr>
            </a:p>
          </p:txBody>
        </p:sp>
      </p:grpSp>
      <p:grpSp>
        <p:nvGrpSpPr>
          <p:cNvPr id="892996" name="Group 68">
            <a:extLst>
              <a:ext uri="{FF2B5EF4-FFF2-40B4-BE49-F238E27FC236}">
                <a16:creationId xmlns:a16="http://schemas.microsoft.com/office/drawing/2014/main" id="{7FD562D5-1987-4F00-B120-71D0F1F8E4E1}"/>
              </a:ext>
            </a:extLst>
          </p:cNvPr>
          <p:cNvGrpSpPr>
            <a:grpSpLocks/>
          </p:cNvGrpSpPr>
          <p:nvPr/>
        </p:nvGrpSpPr>
        <p:grpSpPr bwMode="auto">
          <a:xfrm>
            <a:off x="1530350" y="3752850"/>
            <a:ext cx="2525713" cy="2424113"/>
            <a:chOff x="964" y="2364"/>
            <a:chExt cx="1591" cy="1527"/>
          </a:xfrm>
        </p:grpSpPr>
        <p:sp>
          <p:nvSpPr>
            <p:cNvPr id="892997" name="Freeform 69">
              <a:extLst>
                <a:ext uri="{FF2B5EF4-FFF2-40B4-BE49-F238E27FC236}">
                  <a16:creationId xmlns:a16="http://schemas.microsoft.com/office/drawing/2014/main" id="{76C31328-275E-4F08-B5BC-9D18C95C4575}"/>
                </a:ext>
              </a:extLst>
            </p:cNvPr>
            <p:cNvSpPr>
              <a:spLocks/>
            </p:cNvSpPr>
            <p:nvPr/>
          </p:nvSpPr>
          <p:spPr bwMode="auto">
            <a:xfrm>
              <a:off x="1190" y="2555"/>
              <a:ext cx="1315" cy="1142"/>
            </a:xfrm>
            <a:custGeom>
              <a:avLst/>
              <a:gdLst>
                <a:gd name="T0" fmla="*/ 0 w 1315"/>
                <a:gd name="T1" fmla="*/ 0 h 1142"/>
                <a:gd name="T2" fmla="*/ 1315 w 1315"/>
                <a:gd name="T3" fmla="*/ 0 h 1142"/>
                <a:gd name="T4" fmla="*/ 1315 w 1315"/>
                <a:gd name="T5" fmla="*/ 1142 h 1142"/>
              </a:gdLst>
              <a:ahLst/>
              <a:cxnLst>
                <a:cxn ang="0">
                  <a:pos x="T0" y="T1"/>
                </a:cxn>
                <a:cxn ang="0">
                  <a:pos x="T2" y="T3"/>
                </a:cxn>
                <a:cxn ang="0">
                  <a:pos x="T4" y="T5"/>
                </a:cxn>
              </a:cxnLst>
              <a:rect l="0" t="0" r="r" b="b"/>
              <a:pathLst>
                <a:path w="1315" h="1142">
                  <a:moveTo>
                    <a:pt x="0" y="0"/>
                  </a:moveTo>
                  <a:lnTo>
                    <a:pt x="1315" y="0"/>
                  </a:lnTo>
                  <a:lnTo>
                    <a:pt x="1315" y="1142"/>
                  </a:lnTo>
                </a:path>
              </a:pathLst>
            </a:custGeom>
            <a:noFill/>
            <a:ln w="17463"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2998" name="Oval 70">
              <a:extLst>
                <a:ext uri="{FF2B5EF4-FFF2-40B4-BE49-F238E27FC236}">
                  <a16:creationId xmlns:a16="http://schemas.microsoft.com/office/drawing/2014/main" id="{958E07B4-F628-4EBA-B063-DB9834B1CA8B}"/>
                </a:ext>
              </a:extLst>
            </p:cNvPr>
            <p:cNvSpPr>
              <a:spLocks noChangeArrowheads="1"/>
            </p:cNvSpPr>
            <p:nvPr/>
          </p:nvSpPr>
          <p:spPr bwMode="auto">
            <a:xfrm>
              <a:off x="2471" y="2509"/>
              <a:ext cx="75" cy="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2999" name="Rectangle 71">
              <a:extLst>
                <a:ext uri="{FF2B5EF4-FFF2-40B4-BE49-F238E27FC236}">
                  <a16:creationId xmlns:a16="http://schemas.microsoft.com/office/drawing/2014/main" id="{988493C8-E8F8-4B2D-BB13-390FED7E15B0}"/>
                </a:ext>
              </a:extLst>
            </p:cNvPr>
            <p:cNvSpPr>
              <a:spLocks noChangeArrowheads="1"/>
            </p:cNvSpPr>
            <p:nvPr/>
          </p:nvSpPr>
          <p:spPr bwMode="auto">
            <a:xfrm>
              <a:off x="2475" y="2364"/>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B</a:t>
              </a:r>
              <a:endParaRPr lang="en-US" altLang="en-US" sz="2400">
                <a:latin typeface="Times New Roman" panose="02020603050405020304" pitchFamily="18" charset="0"/>
              </a:endParaRPr>
            </a:p>
          </p:txBody>
        </p:sp>
        <p:sp>
          <p:nvSpPr>
            <p:cNvPr id="893000" name="Rectangle 72">
              <a:extLst>
                <a:ext uri="{FF2B5EF4-FFF2-40B4-BE49-F238E27FC236}">
                  <a16:creationId xmlns:a16="http://schemas.microsoft.com/office/drawing/2014/main" id="{07C77D2C-A98A-4766-8FEC-7B80247C868A}"/>
                </a:ext>
              </a:extLst>
            </p:cNvPr>
            <p:cNvSpPr>
              <a:spLocks noChangeArrowheads="1"/>
            </p:cNvSpPr>
            <p:nvPr/>
          </p:nvSpPr>
          <p:spPr bwMode="auto">
            <a:xfrm>
              <a:off x="2416" y="3747"/>
              <a:ext cx="1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Y</a:t>
              </a:r>
              <a:r>
                <a:rPr lang="en-US" altLang="en-US" sz="1500" baseline="-25000">
                  <a:solidFill>
                    <a:srgbClr val="000000"/>
                  </a:solidFill>
                </a:rPr>
                <a:t>2</a:t>
              </a:r>
              <a:endParaRPr lang="en-US" altLang="en-US" sz="2400">
                <a:latin typeface="Times New Roman" panose="02020603050405020304" pitchFamily="18" charset="0"/>
              </a:endParaRPr>
            </a:p>
          </p:txBody>
        </p:sp>
        <p:sp>
          <p:nvSpPr>
            <p:cNvPr id="893001" name="Rectangle 73">
              <a:extLst>
                <a:ext uri="{FF2B5EF4-FFF2-40B4-BE49-F238E27FC236}">
                  <a16:creationId xmlns:a16="http://schemas.microsoft.com/office/drawing/2014/main" id="{BB3749C4-D37F-4654-A625-E19CC656B2EA}"/>
                </a:ext>
              </a:extLst>
            </p:cNvPr>
            <p:cNvSpPr>
              <a:spLocks noChangeArrowheads="1"/>
            </p:cNvSpPr>
            <p:nvPr/>
          </p:nvSpPr>
          <p:spPr bwMode="auto">
            <a:xfrm>
              <a:off x="964" y="2491"/>
              <a:ext cx="1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r>
                <a:rPr lang="en-US" altLang="en-US" sz="1500" baseline="-25000">
                  <a:solidFill>
                    <a:srgbClr val="000000"/>
                  </a:solidFill>
                </a:rPr>
                <a:t>2</a:t>
              </a:r>
              <a:endParaRPr lang="en-US" altLang="en-US" sz="2400">
                <a:latin typeface="Times New Roman" panose="02020603050405020304" pitchFamily="18" charset="0"/>
              </a:endParaRP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90" name="Rectangle 90">
            <a:extLst>
              <a:ext uri="{FF2B5EF4-FFF2-40B4-BE49-F238E27FC236}">
                <a16:creationId xmlns:a16="http://schemas.microsoft.com/office/drawing/2014/main" id="{E8EE74AF-797E-4532-9FF9-68B9587DCAB2}"/>
              </a:ext>
            </a:extLst>
          </p:cNvPr>
          <p:cNvSpPr>
            <a:spLocks noGrp="1" noChangeArrowheads="1"/>
          </p:cNvSpPr>
          <p:nvPr>
            <p:ph type="title"/>
          </p:nvPr>
        </p:nvSpPr>
        <p:spPr>
          <a:xfrm>
            <a:off x="628650" y="-78215"/>
            <a:ext cx="7886700" cy="1325563"/>
          </a:xfrm>
        </p:spPr>
        <p:txBody>
          <a:bodyPr>
            <a:normAutofit fontScale="90000"/>
          </a:bodyPr>
          <a:lstStyle/>
          <a:p>
            <a:r>
              <a:rPr lang="en-US" altLang="en-US" sz="3200" b="1" dirty="0">
                <a:latin typeface="Times New Roman" panose="02020603050405020304" pitchFamily="18" charset="0"/>
                <a:cs typeface="Times New Roman" panose="02020603050405020304" pitchFamily="18" charset="0"/>
              </a:rPr>
              <a:t>Accommodating an Adverse Shift in AS – Policy response by expanding AD </a:t>
            </a:r>
            <a:r>
              <a:rPr lang="en-US" altLang="en-US" sz="2700" dirty="0">
                <a:latin typeface="Times New Roman" panose="02020603050405020304" pitchFamily="18" charset="0"/>
                <a:cs typeface="Times New Roman" panose="02020603050405020304" pitchFamily="18" charset="0"/>
              </a:rPr>
              <a:t>(Ref: Mankiw, G. (2007): Principles of Economics)</a:t>
            </a:r>
            <a:endParaRPr lang="en-US" altLang="en-US" sz="3200" b="1" dirty="0">
              <a:latin typeface="Times New Roman" panose="02020603050405020304" pitchFamily="18" charset="0"/>
              <a:cs typeface="Times New Roman" panose="02020603050405020304" pitchFamily="18" charset="0"/>
            </a:endParaRPr>
          </a:p>
        </p:txBody>
      </p:sp>
      <p:sp>
        <p:nvSpPr>
          <p:cNvPr id="896004" name="Rectangle 4">
            <a:extLst>
              <a:ext uri="{FF2B5EF4-FFF2-40B4-BE49-F238E27FC236}">
                <a16:creationId xmlns:a16="http://schemas.microsoft.com/office/drawing/2014/main" id="{DEFCF0E8-59AD-4208-BF5C-EA3A6A3A01CE}"/>
              </a:ext>
            </a:extLst>
          </p:cNvPr>
          <p:cNvSpPr>
            <a:spLocks noChangeArrowheads="1"/>
          </p:cNvSpPr>
          <p:nvPr/>
        </p:nvSpPr>
        <p:spPr bwMode="auto">
          <a:xfrm>
            <a:off x="1976438" y="2225098"/>
            <a:ext cx="6191250" cy="3929063"/>
          </a:xfrm>
          <a:prstGeom prst="rect">
            <a:avLst/>
          </a:prstGeom>
          <a:solidFill>
            <a:srgbClr val="F3F6F9"/>
          </a:solidFill>
          <a:ln w="195263">
            <a:solidFill>
              <a:srgbClr val="F3F6F9"/>
            </a:solidFill>
            <a:miter lim="800000"/>
            <a:headEnd/>
            <a:tailEnd/>
          </a:ln>
        </p:spPr>
        <p:txBody>
          <a:bodyPr/>
          <a:lstStyle/>
          <a:p>
            <a:endParaRPr lang="en-US"/>
          </a:p>
        </p:txBody>
      </p:sp>
      <p:sp>
        <p:nvSpPr>
          <p:cNvPr id="896005" name="Rectangle 5">
            <a:extLst>
              <a:ext uri="{FF2B5EF4-FFF2-40B4-BE49-F238E27FC236}">
                <a16:creationId xmlns:a16="http://schemas.microsoft.com/office/drawing/2014/main" id="{51EE9463-34AA-4847-B6E9-01A4B2F7734C}"/>
              </a:ext>
            </a:extLst>
          </p:cNvPr>
          <p:cNvSpPr>
            <a:spLocks noChangeArrowheads="1"/>
          </p:cNvSpPr>
          <p:nvPr/>
        </p:nvSpPr>
        <p:spPr bwMode="auto">
          <a:xfrm>
            <a:off x="1976438" y="2225098"/>
            <a:ext cx="6191250" cy="3929063"/>
          </a:xfrm>
          <a:prstGeom prst="rect">
            <a:avLst/>
          </a:prstGeom>
          <a:solidFill>
            <a:srgbClr val="F2F4F8"/>
          </a:solidFill>
          <a:ln w="176213">
            <a:solidFill>
              <a:srgbClr val="F2F4F8"/>
            </a:solidFill>
            <a:miter lim="800000"/>
            <a:headEnd/>
            <a:tailEnd/>
          </a:ln>
        </p:spPr>
        <p:txBody>
          <a:bodyPr/>
          <a:lstStyle/>
          <a:p>
            <a:endParaRPr lang="en-US"/>
          </a:p>
        </p:txBody>
      </p:sp>
      <p:sp>
        <p:nvSpPr>
          <p:cNvPr id="896006" name="Rectangle 6">
            <a:extLst>
              <a:ext uri="{FF2B5EF4-FFF2-40B4-BE49-F238E27FC236}">
                <a16:creationId xmlns:a16="http://schemas.microsoft.com/office/drawing/2014/main" id="{AA04EDB2-1958-40B5-94C3-04C533768551}"/>
              </a:ext>
            </a:extLst>
          </p:cNvPr>
          <p:cNvSpPr>
            <a:spLocks noChangeArrowheads="1"/>
          </p:cNvSpPr>
          <p:nvPr/>
        </p:nvSpPr>
        <p:spPr bwMode="auto">
          <a:xfrm>
            <a:off x="1976438" y="2225098"/>
            <a:ext cx="6191250" cy="3929063"/>
          </a:xfrm>
          <a:prstGeom prst="rect">
            <a:avLst/>
          </a:prstGeom>
          <a:solidFill>
            <a:srgbClr val="F1F4F7"/>
          </a:solidFill>
          <a:ln w="158750">
            <a:solidFill>
              <a:srgbClr val="F1F4F7"/>
            </a:solidFill>
            <a:miter lim="800000"/>
            <a:headEnd/>
            <a:tailEnd/>
          </a:ln>
        </p:spPr>
        <p:txBody>
          <a:bodyPr/>
          <a:lstStyle/>
          <a:p>
            <a:endParaRPr lang="en-US"/>
          </a:p>
        </p:txBody>
      </p:sp>
      <p:sp>
        <p:nvSpPr>
          <p:cNvPr id="896007" name="Rectangle 7">
            <a:extLst>
              <a:ext uri="{FF2B5EF4-FFF2-40B4-BE49-F238E27FC236}">
                <a16:creationId xmlns:a16="http://schemas.microsoft.com/office/drawing/2014/main" id="{84C4A9DE-EBDD-474C-8808-F4AF0AC0289D}"/>
              </a:ext>
            </a:extLst>
          </p:cNvPr>
          <p:cNvSpPr>
            <a:spLocks noChangeArrowheads="1"/>
          </p:cNvSpPr>
          <p:nvPr/>
        </p:nvSpPr>
        <p:spPr bwMode="auto">
          <a:xfrm>
            <a:off x="1976438" y="2225098"/>
            <a:ext cx="6191250" cy="3929063"/>
          </a:xfrm>
          <a:prstGeom prst="rect">
            <a:avLst/>
          </a:prstGeom>
          <a:solidFill>
            <a:srgbClr val="F0F2F5"/>
          </a:solidFill>
          <a:ln w="141288">
            <a:solidFill>
              <a:srgbClr val="F0F2F5"/>
            </a:solidFill>
            <a:miter lim="800000"/>
            <a:headEnd/>
            <a:tailEnd/>
          </a:ln>
        </p:spPr>
        <p:txBody>
          <a:bodyPr/>
          <a:lstStyle/>
          <a:p>
            <a:endParaRPr lang="en-US"/>
          </a:p>
        </p:txBody>
      </p:sp>
      <p:sp>
        <p:nvSpPr>
          <p:cNvPr id="896008" name="Rectangle 8">
            <a:extLst>
              <a:ext uri="{FF2B5EF4-FFF2-40B4-BE49-F238E27FC236}">
                <a16:creationId xmlns:a16="http://schemas.microsoft.com/office/drawing/2014/main" id="{62EBF588-4405-4876-966A-620FA3EA3A6A}"/>
              </a:ext>
            </a:extLst>
          </p:cNvPr>
          <p:cNvSpPr>
            <a:spLocks noChangeArrowheads="1"/>
          </p:cNvSpPr>
          <p:nvPr/>
        </p:nvSpPr>
        <p:spPr bwMode="auto">
          <a:xfrm>
            <a:off x="1976438" y="2225098"/>
            <a:ext cx="6191250" cy="3929063"/>
          </a:xfrm>
          <a:prstGeom prst="rect">
            <a:avLst/>
          </a:prstGeom>
          <a:solidFill>
            <a:srgbClr val="EEF1F4"/>
          </a:solidFill>
          <a:ln w="123825">
            <a:solidFill>
              <a:srgbClr val="EEF1F4"/>
            </a:solidFill>
            <a:miter lim="800000"/>
            <a:headEnd/>
            <a:tailEnd/>
          </a:ln>
        </p:spPr>
        <p:txBody>
          <a:bodyPr/>
          <a:lstStyle/>
          <a:p>
            <a:endParaRPr lang="en-US"/>
          </a:p>
        </p:txBody>
      </p:sp>
      <p:sp>
        <p:nvSpPr>
          <p:cNvPr id="896009" name="Rectangle 9">
            <a:extLst>
              <a:ext uri="{FF2B5EF4-FFF2-40B4-BE49-F238E27FC236}">
                <a16:creationId xmlns:a16="http://schemas.microsoft.com/office/drawing/2014/main" id="{465BA46C-2221-498A-BE89-A26DC1866A59}"/>
              </a:ext>
            </a:extLst>
          </p:cNvPr>
          <p:cNvSpPr>
            <a:spLocks noChangeArrowheads="1"/>
          </p:cNvSpPr>
          <p:nvPr/>
        </p:nvSpPr>
        <p:spPr bwMode="auto">
          <a:xfrm>
            <a:off x="1976438" y="2225098"/>
            <a:ext cx="6191250" cy="3929063"/>
          </a:xfrm>
          <a:prstGeom prst="rect">
            <a:avLst/>
          </a:prstGeom>
          <a:solidFill>
            <a:srgbClr val="EDEFF3"/>
          </a:solidFill>
          <a:ln w="106363">
            <a:solidFill>
              <a:srgbClr val="EDEFF3"/>
            </a:solidFill>
            <a:miter lim="800000"/>
            <a:headEnd/>
            <a:tailEnd/>
          </a:ln>
        </p:spPr>
        <p:txBody>
          <a:bodyPr/>
          <a:lstStyle/>
          <a:p>
            <a:endParaRPr lang="en-US"/>
          </a:p>
        </p:txBody>
      </p:sp>
      <p:sp>
        <p:nvSpPr>
          <p:cNvPr id="896010" name="Rectangle 10">
            <a:extLst>
              <a:ext uri="{FF2B5EF4-FFF2-40B4-BE49-F238E27FC236}">
                <a16:creationId xmlns:a16="http://schemas.microsoft.com/office/drawing/2014/main" id="{3BB47F00-EF98-4C0D-8AF0-F7DB3910E8EB}"/>
              </a:ext>
            </a:extLst>
          </p:cNvPr>
          <p:cNvSpPr>
            <a:spLocks noChangeArrowheads="1"/>
          </p:cNvSpPr>
          <p:nvPr/>
        </p:nvSpPr>
        <p:spPr bwMode="auto">
          <a:xfrm>
            <a:off x="1976438" y="2225098"/>
            <a:ext cx="6191250" cy="3929063"/>
          </a:xfrm>
          <a:prstGeom prst="rect">
            <a:avLst/>
          </a:prstGeom>
          <a:solidFill>
            <a:srgbClr val="EBEEF2"/>
          </a:solidFill>
          <a:ln w="88900">
            <a:solidFill>
              <a:srgbClr val="EBEEF2"/>
            </a:solidFill>
            <a:miter lim="800000"/>
            <a:headEnd/>
            <a:tailEnd/>
          </a:ln>
        </p:spPr>
        <p:txBody>
          <a:bodyPr/>
          <a:lstStyle/>
          <a:p>
            <a:endParaRPr lang="en-US"/>
          </a:p>
        </p:txBody>
      </p:sp>
      <p:sp>
        <p:nvSpPr>
          <p:cNvPr id="896011" name="Rectangle 11">
            <a:extLst>
              <a:ext uri="{FF2B5EF4-FFF2-40B4-BE49-F238E27FC236}">
                <a16:creationId xmlns:a16="http://schemas.microsoft.com/office/drawing/2014/main" id="{58210D53-E497-4815-88F2-75EDD24B6A5B}"/>
              </a:ext>
            </a:extLst>
          </p:cNvPr>
          <p:cNvSpPr>
            <a:spLocks noChangeArrowheads="1"/>
          </p:cNvSpPr>
          <p:nvPr/>
        </p:nvSpPr>
        <p:spPr bwMode="auto">
          <a:xfrm>
            <a:off x="1976438" y="2225098"/>
            <a:ext cx="6191250" cy="3929063"/>
          </a:xfrm>
          <a:prstGeom prst="rect">
            <a:avLst/>
          </a:prstGeom>
          <a:solidFill>
            <a:srgbClr val="EAECF1"/>
          </a:solidFill>
          <a:ln w="71438">
            <a:solidFill>
              <a:srgbClr val="EAECF1"/>
            </a:solidFill>
            <a:miter lim="800000"/>
            <a:headEnd/>
            <a:tailEnd/>
          </a:ln>
        </p:spPr>
        <p:txBody>
          <a:bodyPr/>
          <a:lstStyle/>
          <a:p>
            <a:endParaRPr lang="en-US"/>
          </a:p>
        </p:txBody>
      </p:sp>
      <p:sp>
        <p:nvSpPr>
          <p:cNvPr id="896012" name="Rectangle 12">
            <a:extLst>
              <a:ext uri="{FF2B5EF4-FFF2-40B4-BE49-F238E27FC236}">
                <a16:creationId xmlns:a16="http://schemas.microsoft.com/office/drawing/2014/main" id="{78D8FC56-2F60-437A-BE38-326DB52735B4}"/>
              </a:ext>
            </a:extLst>
          </p:cNvPr>
          <p:cNvSpPr>
            <a:spLocks noChangeArrowheads="1"/>
          </p:cNvSpPr>
          <p:nvPr/>
        </p:nvSpPr>
        <p:spPr bwMode="auto">
          <a:xfrm>
            <a:off x="1976438" y="2225098"/>
            <a:ext cx="6191250" cy="3929063"/>
          </a:xfrm>
          <a:prstGeom prst="rect">
            <a:avLst/>
          </a:prstGeom>
          <a:solidFill>
            <a:srgbClr val="E9EBF0"/>
          </a:solidFill>
          <a:ln w="52388">
            <a:solidFill>
              <a:srgbClr val="E9EBF0"/>
            </a:solidFill>
            <a:miter lim="800000"/>
            <a:headEnd/>
            <a:tailEnd/>
          </a:ln>
        </p:spPr>
        <p:txBody>
          <a:bodyPr/>
          <a:lstStyle/>
          <a:p>
            <a:endParaRPr lang="en-US"/>
          </a:p>
        </p:txBody>
      </p:sp>
      <p:sp>
        <p:nvSpPr>
          <p:cNvPr id="896013" name="Rectangle 13">
            <a:extLst>
              <a:ext uri="{FF2B5EF4-FFF2-40B4-BE49-F238E27FC236}">
                <a16:creationId xmlns:a16="http://schemas.microsoft.com/office/drawing/2014/main" id="{7947DE7D-81AC-4BE8-ACF2-341B225E73D4}"/>
              </a:ext>
            </a:extLst>
          </p:cNvPr>
          <p:cNvSpPr>
            <a:spLocks noChangeArrowheads="1"/>
          </p:cNvSpPr>
          <p:nvPr/>
        </p:nvSpPr>
        <p:spPr bwMode="auto">
          <a:xfrm>
            <a:off x="1976438" y="2225098"/>
            <a:ext cx="6191250" cy="3929063"/>
          </a:xfrm>
          <a:prstGeom prst="rect">
            <a:avLst/>
          </a:prstGeom>
          <a:solidFill>
            <a:srgbClr val="E7EAEF"/>
          </a:solidFill>
          <a:ln w="34925">
            <a:solidFill>
              <a:srgbClr val="E7EAEF"/>
            </a:solidFill>
            <a:miter lim="800000"/>
            <a:headEnd/>
            <a:tailEnd/>
          </a:ln>
        </p:spPr>
        <p:txBody>
          <a:bodyPr/>
          <a:lstStyle/>
          <a:p>
            <a:endParaRPr lang="en-US"/>
          </a:p>
        </p:txBody>
      </p:sp>
      <p:sp>
        <p:nvSpPr>
          <p:cNvPr id="896014" name="Rectangle 14">
            <a:extLst>
              <a:ext uri="{FF2B5EF4-FFF2-40B4-BE49-F238E27FC236}">
                <a16:creationId xmlns:a16="http://schemas.microsoft.com/office/drawing/2014/main" id="{256252BC-D9BC-4EC3-A98D-3495135F1416}"/>
              </a:ext>
            </a:extLst>
          </p:cNvPr>
          <p:cNvSpPr>
            <a:spLocks noChangeArrowheads="1"/>
          </p:cNvSpPr>
          <p:nvPr/>
        </p:nvSpPr>
        <p:spPr bwMode="auto">
          <a:xfrm>
            <a:off x="1976438" y="2225098"/>
            <a:ext cx="6191250" cy="3929063"/>
          </a:xfrm>
          <a:prstGeom prst="rect">
            <a:avLst/>
          </a:prstGeom>
          <a:solidFill>
            <a:srgbClr val="E6E9EF"/>
          </a:solidFill>
          <a:ln w="17463">
            <a:solidFill>
              <a:srgbClr val="E6E9EF"/>
            </a:solidFill>
            <a:miter lim="800000"/>
            <a:headEnd/>
            <a:tailEnd/>
          </a:ln>
        </p:spPr>
        <p:txBody>
          <a:bodyPr/>
          <a:lstStyle/>
          <a:p>
            <a:endParaRPr lang="en-US"/>
          </a:p>
        </p:txBody>
      </p:sp>
      <p:sp>
        <p:nvSpPr>
          <p:cNvPr id="896015" name="Rectangle 15">
            <a:extLst>
              <a:ext uri="{FF2B5EF4-FFF2-40B4-BE49-F238E27FC236}">
                <a16:creationId xmlns:a16="http://schemas.microsoft.com/office/drawing/2014/main" id="{8BA1631E-987E-4584-8757-E408F4882242}"/>
              </a:ext>
            </a:extLst>
          </p:cNvPr>
          <p:cNvSpPr>
            <a:spLocks noChangeArrowheads="1"/>
          </p:cNvSpPr>
          <p:nvPr/>
        </p:nvSpPr>
        <p:spPr bwMode="auto">
          <a:xfrm>
            <a:off x="1835150" y="1975861"/>
            <a:ext cx="6261100" cy="410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6016" name="Line 16">
            <a:extLst>
              <a:ext uri="{FF2B5EF4-FFF2-40B4-BE49-F238E27FC236}">
                <a16:creationId xmlns:a16="http://schemas.microsoft.com/office/drawing/2014/main" id="{0187F744-A482-4C68-8046-A456FF53E719}"/>
              </a:ext>
            </a:extLst>
          </p:cNvPr>
          <p:cNvSpPr>
            <a:spLocks noChangeShapeType="1"/>
          </p:cNvSpPr>
          <p:nvPr/>
        </p:nvSpPr>
        <p:spPr bwMode="auto">
          <a:xfrm>
            <a:off x="4418013" y="2579111"/>
            <a:ext cx="1587" cy="3503612"/>
          </a:xfrm>
          <a:prstGeom prst="line">
            <a:avLst/>
          </a:prstGeom>
          <a:noFill/>
          <a:ln w="52388">
            <a:solidFill>
              <a:srgbClr val="0094A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17" name="Line 17">
            <a:extLst>
              <a:ext uri="{FF2B5EF4-FFF2-40B4-BE49-F238E27FC236}">
                <a16:creationId xmlns:a16="http://schemas.microsoft.com/office/drawing/2014/main" id="{0758567A-0D7E-487D-A6EF-67883F15753D}"/>
              </a:ext>
            </a:extLst>
          </p:cNvPr>
          <p:cNvSpPr>
            <a:spLocks noChangeShapeType="1"/>
          </p:cNvSpPr>
          <p:nvPr/>
        </p:nvSpPr>
        <p:spPr bwMode="auto">
          <a:xfrm flipH="1" flipV="1">
            <a:off x="2595563" y="3233161"/>
            <a:ext cx="3113087" cy="2619375"/>
          </a:xfrm>
          <a:prstGeom prst="line">
            <a:avLst/>
          </a:prstGeom>
          <a:noFill/>
          <a:ln w="52388">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18" name="Line 18">
            <a:extLst>
              <a:ext uri="{FF2B5EF4-FFF2-40B4-BE49-F238E27FC236}">
                <a16:creationId xmlns:a16="http://schemas.microsoft.com/office/drawing/2014/main" id="{5166F49C-A558-41A9-9C40-E32A295DA4EB}"/>
              </a:ext>
            </a:extLst>
          </p:cNvPr>
          <p:cNvSpPr>
            <a:spLocks noChangeShapeType="1"/>
          </p:cNvSpPr>
          <p:nvPr/>
        </p:nvSpPr>
        <p:spPr bwMode="auto">
          <a:xfrm>
            <a:off x="4418013" y="6543098"/>
            <a:ext cx="1587" cy="1588"/>
          </a:xfrm>
          <a:prstGeom prst="line">
            <a:avLst/>
          </a:prstGeom>
          <a:noFill/>
          <a:ln w="17463">
            <a:solidFill>
              <a:srgbClr val="60220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19" name="Freeform 19">
            <a:extLst>
              <a:ext uri="{FF2B5EF4-FFF2-40B4-BE49-F238E27FC236}">
                <a16:creationId xmlns:a16="http://schemas.microsoft.com/office/drawing/2014/main" id="{74A0DD2D-9439-4DA4-8C8D-4A3D333619BA}"/>
              </a:ext>
            </a:extLst>
          </p:cNvPr>
          <p:cNvSpPr>
            <a:spLocks/>
          </p:cNvSpPr>
          <p:nvPr/>
        </p:nvSpPr>
        <p:spPr bwMode="auto">
          <a:xfrm>
            <a:off x="1835150" y="1975861"/>
            <a:ext cx="6261100" cy="4106862"/>
          </a:xfrm>
          <a:custGeom>
            <a:avLst/>
            <a:gdLst>
              <a:gd name="T0" fmla="*/ 0 w 3944"/>
              <a:gd name="T1" fmla="*/ 0 h 2587"/>
              <a:gd name="T2" fmla="*/ 0 w 3944"/>
              <a:gd name="T3" fmla="*/ 2587 h 2587"/>
              <a:gd name="T4" fmla="*/ 3944 w 3944"/>
              <a:gd name="T5" fmla="*/ 2587 h 2587"/>
            </a:gdLst>
            <a:ahLst/>
            <a:cxnLst>
              <a:cxn ang="0">
                <a:pos x="T0" y="T1"/>
              </a:cxn>
              <a:cxn ang="0">
                <a:pos x="T2" y="T3"/>
              </a:cxn>
              <a:cxn ang="0">
                <a:pos x="T4" y="T5"/>
              </a:cxn>
            </a:cxnLst>
            <a:rect l="0" t="0" r="r" b="b"/>
            <a:pathLst>
              <a:path w="3944" h="2587">
                <a:moveTo>
                  <a:pt x="0" y="0"/>
                </a:moveTo>
                <a:lnTo>
                  <a:pt x="0" y="2587"/>
                </a:lnTo>
                <a:lnTo>
                  <a:pt x="3944" y="2587"/>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6020" name="Line 20">
            <a:extLst>
              <a:ext uri="{FF2B5EF4-FFF2-40B4-BE49-F238E27FC236}">
                <a16:creationId xmlns:a16="http://schemas.microsoft.com/office/drawing/2014/main" id="{E5482EE3-9F0C-4424-A91C-B51B597F24E4}"/>
              </a:ext>
            </a:extLst>
          </p:cNvPr>
          <p:cNvSpPr>
            <a:spLocks noChangeShapeType="1"/>
          </p:cNvSpPr>
          <p:nvPr/>
        </p:nvSpPr>
        <p:spPr bwMode="auto">
          <a:xfrm flipH="1">
            <a:off x="5567363" y="3534786"/>
            <a:ext cx="760412" cy="15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6021" name="Line 21">
            <a:extLst>
              <a:ext uri="{FF2B5EF4-FFF2-40B4-BE49-F238E27FC236}">
                <a16:creationId xmlns:a16="http://schemas.microsoft.com/office/drawing/2014/main" id="{2C5441AA-A1F5-4DBF-A2D3-0EAC800DEE28}"/>
              </a:ext>
            </a:extLst>
          </p:cNvPr>
          <p:cNvSpPr>
            <a:spLocks noChangeShapeType="1"/>
          </p:cNvSpPr>
          <p:nvPr/>
        </p:nvSpPr>
        <p:spPr bwMode="auto">
          <a:xfrm>
            <a:off x="5178425" y="5268336"/>
            <a:ext cx="477838" cy="15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6022" name="Line 22">
            <a:extLst>
              <a:ext uri="{FF2B5EF4-FFF2-40B4-BE49-F238E27FC236}">
                <a16:creationId xmlns:a16="http://schemas.microsoft.com/office/drawing/2014/main" id="{28F848B7-24B0-4768-A655-23F7227AFC2B}"/>
              </a:ext>
            </a:extLst>
          </p:cNvPr>
          <p:cNvSpPr>
            <a:spLocks noChangeShapeType="1"/>
          </p:cNvSpPr>
          <p:nvPr/>
        </p:nvSpPr>
        <p:spPr bwMode="auto">
          <a:xfrm flipV="1">
            <a:off x="1639888" y="4487286"/>
            <a:ext cx="1587" cy="209550"/>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6023" name="Line 23">
            <a:extLst>
              <a:ext uri="{FF2B5EF4-FFF2-40B4-BE49-F238E27FC236}">
                <a16:creationId xmlns:a16="http://schemas.microsoft.com/office/drawing/2014/main" id="{C8FF40FB-AF20-4813-9A08-229E79525319}"/>
              </a:ext>
            </a:extLst>
          </p:cNvPr>
          <p:cNvSpPr>
            <a:spLocks noChangeShapeType="1"/>
          </p:cNvSpPr>
          <p:nvPr/>
        </p:nvSpPr>
        <p:spPr bwMode="auto">
          <a:xfrm flipV="1">
            <a:off x="1627188" y="4079298"/>
            <a:ext cx="1587" cy="180975"/>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6024" name="Rectangle 24">
            <a:extLst>
              <a:ext uri="{FF2B5EF4-FFF2-40B4-BE49-F238E27FC236}">
                <a16:creationId xmlns:a16="http://schemas.microsoft.com/office/drawing/2014/main" id="{9847A368-98D6-41E9-816C-879765051AB2}"/>
              </a:ext>
            </a:extLst>
          </p:cNvPr>
          <p:cNvSpPr>
            <a:spLocks noChangeArrowheads="1"/>
          </p:cNvSpPr>
          <p:nvPr/>
        </p:nvSpPr>
        <p:spPr bwMode="auto">
          <a:xfrm>
            <a:off x="7118350" y="6158923"/>
            <a:ext cx="10890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Quantity of</a:t>
            </a:r>
            <a:endParaRPr lang="en-US" altLang="en-US" sz="2400">
              <a:latin typeface="Times New Roman" panose="02020603050405020304" pitchFamily="18" charset="0"/>
            </a:endParaRPr>
          </a:p>
        </p:txBody>
      </p:sp>
      <p:sp>
        <p:nvSpPr>
          <p:cNvPr id="896025" name="Rectangle 25">
            <a:extLst>
              <a:ext uri="{FF2B5EF4-FFF2-40B4-BE49-F238E27FC236}">
                <a16:creationId xmlns:a16="http://schemas.microsoft.com/office/drawing/2014/main" id="{C72A2DC6-1A32-413D-978A-5E8DB4521952}"/>
              </a:ext>
            </a:extLst>
          </p:cNvPr>
          <p:cNvSpPr>
            <a:spLocks noChangeArrowheads="1"/>
          </p:cNvSpPr>
          <p:nvPr/>
        </p:nvSpPr>
        <p:spPr bwMode="auto">
          <a:xfrm>
            <a:off x="7499350" y="6397048"/>
            <a:ext cx="7016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Output</a:t>
            </a:r>
            <a:endParaRPr lang="en-US" altLang="en-US" sz="2400">
              <a:latin typeface="Times New Roman" panose="02020603050405020304" pitchFamily="18" charset="0"/>
            </a:endParaRPr>
          </a:p>
        </p:txBody>
      </p:sp>
      <p:sp>
        <p:nvSpPr>
          <p:cNvPr id="896026" name="Rectangle 26">
            <a:extLst>
              <a:ext uri="{FF2B5EF4-FFF2-40B4-BE49-F238E27FC236}">
                <a16:creationId xmlns:a16="http://schemas.microsoft.com/office/drawing/2014/main" id="{7780195C-4B62-4C03-BB0E-A2B97D06FB50}"/>
              </a:ext>
            </a:extLst>
          </p:cNvPr>
          <p:cNvSpPr>
            <a:spLocks noChangeArrowheads="1"/>
          </p:cNvSpPr>
          <p:nvPr/>
        </p:nvSpPr>
        <p:spPr bwMode="auto">
          <a:xfrm>
            <a:off x="3913188" y="6163686"/>
            <a:ext cx="10652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Natural rate</a:t>
            </a:r>
            <a:endParaRPr lang="en-US" altLang="en-US" sz="2400">
              <a:latin typeface="Times New Roman" panose="02020603050405020304" pitchFamily="18" charset="0"/>
            </a:endParaRPr>
          </a:p>
        </p:txBody>
      </p:sp>
      <p:sp>
        <p:nvSpPr>
          <p:cNvPr id="896027" name="Rectangle 27">
            <a:extLst>
              <a:ext uri="{FF2B5EF4-FFF2-40B4-BE49-F238E27FC236}">
                <a16:creationId xmlns:a16="http://schemas.microsoft.com/office/drawing/2014/main" id="{3AAC91CC-E3B3-4910-96A2-BBEC221A4BFD}"/>
              </a:ext>
            </a:extLst>
          </p:cNvPr>
          <p:cNvSpPr>
            <a:spLocks noChangeArrowheads="1"/>
          </p:cNvSpPr>
          <p:nvPr/>
        </p:nvSpPr>
        <p:spPr bwMode="auto">
          <a:xfrm>
            <a:off x="4038600" y="6401811"/>
            <a:ext cx="82073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of output</a:t>
            </a:r>
            <a:endParaRPr lang="en-US" altLang="en-US" sz="2400">
              <a:latin typeface="Times New Roman" panose="02020603050405020304" pitchFamily="18" charset="0"/>
            </a:endParaRPr>
          </a:p>
        </p:txBody>
      </p:sp>
      <p:sp>
        <p:nvSpPr>
          <p:cNvPr id="896028" name="Rectangle 28">
            <a:extLst>
              <a:ext uri="{FF2B5EF4-FFF2-40B4-BE49-F238E27FC236}">
                <a16:creationId xmlns:a16="http://schemas.microsoft.com/office/drawing/2014/main" id="{E2E95A57-8191-400F-9B1E-CCCED287C9E0}"/>
              </a:ext>
            </a:extLst>
          </p:cNvPr>
          <p:cNvSpPr>
            <a:spLocks noChangeArrowheads="1"/>
          </p:cNvSpPr>
          <p:nvPr/>
        </p:nvSpPr>
        <p:spPr bwMode="auto">
          <a:xfrm>
            <a:off x="1236663" y="1925061"/>
            <a:ext cx="558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Price</a:t>
            </a:r>
            <a:endParaRPr lang="en-US" altLang="en-US" sz="2400">
              <a:latin typeface="Times New Roman" panose="02020603050405020304" pitchFamily="18" charset="0"/>
            </a:endParaRPr>
          </a:p>
        </p:txBody>
      </p:sp>
      <p:sp>
        <p:nvSpPr>
          <p:cNvPr id="896029" name="Rectangle 29">
            <a:extLst>
              <a:ext uri="{FF2B5EF4-FFF2-40B4-BE49-F238E27FC236}">
                <a16:creationId xmlns:a16="http://schemas.microsoft.com/office/drawing/2014/main" id="{C98492AD-30EB-462D-938E-5C5945ED962F}"/>
              </a:ext>
            </a:extLst>
          </p:cNvPr>
          <p:cNvSpPr>
            <a:spLocks noChangeArrowheads="1"/>
          </p:cNvSpPr>
          <p:nvPr/>
        </p:nvSpPr>
        <p:spPr bwMode="auto">
          <a:xfrm>
            <a:off x="1212850" y="2163186"/>
            <a:ext cx="5826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b="1">
                <a:solidFill>
                  <a:srgbClr val="000000"/>
                </a:solidFill>
              </a:rPr>
              <a:t>Level</a:t>
            </a:r>
            <a:endParaRPr lang="en-US" altLang="en-US" sz="2400">
              <a:latin typeface="Times New Roman" panose="02020603050405020304" pitchFamily="18" charset="0"/>
            </a:endParaRPr>
          </a:p>
        </p:txBody>
      </p:sp>
      <p:sp>
        <p:nvSpPr>
          <p:cNvPr id="896030" name="Rectangle 30">
            <a:extLst>
              <a:ext uri="{FF2B5EF4-FFF2-40B4-BE49-F238E27FC236}">
                <a16:creationId xmlns:a16="http://schemas.microsoft.com/office/drawing/2014/main" id="{D560A0C3-D839-479F-8A55-8E48E1AA9F7D}"/>
              </a:ext>
            </a:extLst>
          </p:cNvPr>
          <p:cNvSpPr>
            <a:spLocks noChangeArrowheads="1"/>
          </p:cNvSpPr>
          <p:nvPr/>
        </p:nvSpPr>
        <p:spPr bwMode="auto">
          <a:xfrm>
            <a:off x="1593850" y="6163686"/>
            <a:ext cx="1905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0</a:t>
            </a:r>
            <a:endParaRPr lang="en-US" altLang="en-US" sz="2400">
              <a:latin typeface="Times New Roman" panose="02020603050405020304" pitchFamily="18" charset="0"/>
            </a:endParaRPr>
          </a:p>
        </p:txBody>
      </p:sp>
      <p:grpSp>
        <p:nvGrpSpPr>
          <p:cNvPr id="896031" name="Group 31">
            <a:extLst>
              <a:ext uri="{FF2B5EF4-FFF2-40B4-BE49-F238E27FC236}">
                <a16:creationId xmlns:a16="http://schemas.microsoft.com/office/drawing/2014/main" id="{E7B06557-A418-4102-991A-B3BBD9F5E66F}"/>
              </a:ext>
            </a:extLst>
          </p:cNvPr>
          <p:cNvGrpSpPr>
            <a:grpSpLocks/>
          </p:cNvGrpSpPr>
          <p:nvPr/>
        </p:nvGrpSpPr>
        <p:grpSpPr bwMode="auto">
          <a:xfrm>
            <a:off x="3444875" y="2594986"/>
            <a:ext cx="4298950" cy="2744787"/>
            <a:chOff x="2170" y="1495"/>
            <a:chExt cx="2708" cy="1729"/>
          </a:xfrm>
        </p:grpSpPr>
        <p:sp>
          <p:nvSpPr>
            <p:cNvPr id="896032" name="Line 32">
              <a:extLst>
                <a:ext uri="{FF2B5EF4-FFF2-40B4-BE49-F238E27FC236}">
                  <a16:creationId xmlns:a16="http://schemas.microsoft.com/office/drawing/2014/main" id="{4F1884BB-5DDE-48D0-82AA-0113C0C0F0BA}"/>
                </a:ext>
              </a:extLst>
            </p:cNvPr>
            <p:cNvSpPr>
              <a:spLocks noChangeShapeType="1"/>
            </p:cNvSpPr>
            <p:nvPr/>
          </p:nvSpPr>
          <p:spPr bwMode="auto">
            <a:xfrm flipV="1">
              <a:off x="2170" y="1975"/>
              <a:ext cx="2139" cy="1249"/>
            </a:xfrm>
            <a:prstGeom prst="line">
              <a:avLst/>
            </a:prstGeom>
            <a:noFill/>
            <a:ln w="52388">
              <a:solidFill>
                <a:srgbClr val="003F9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33" name="Rectangle 33">
              <a:extLst>
                <a:ext uri="{FF2B5EF4-FFF2-40B4-BE49-F238E27FC236}">
                  <a16:creationId xmlns:a16="http://schemas.microsoft.com/office/drawing/2014/main" id="{B5C6B732-F154-46C7-84BB-931D3F24589D}"/>
                </a:ext>
              </a:extLst>
            </p:cNvPr>
            <p:cNvSpPr>
              <a:spLocks noChangeArrowheads="1"/>
            </p:cNvSpPr>
            <p:nvPr/>
          </p:nvSpPr>
          <p:spPr bwMode="auto">
            <a:xfrm>
              <a:off x="4316" y="1495"/>
              <a:ext cx="5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Short-run</a:t>
              </a:r>
              <a:endParaRPr lang="en-US" altLang="en-US" sz="2400">
                <a:latin typeface="Times New Roman" panose="02020603050405020304" pitchFamily="18" charset="0"/>
              </a:endParaRPr>
            </a:p>
          </p:txBody>
        </p:sp>
        <p:sp>
          <p:nvSpPr>
            <p:cNvPr id="896034" name="Rectangle 34">
              <a:extLst>
                <a:ext uri="{FF2B5EF4-FFF2-40B4-BE49-F238E27FC236}">
                  <a16:creationId xmlns:a16="http://schemas.microsoft.com/office/drawing/2014/main" id="{6B64BBAC-4235-45BE-B89E-D1C3DCA08CFA}"/>
                </a:ext>
              </a:extLst>
            </p:cNvPr>
            <p:cNvSpPr>
              <a:spLocks noChangeArrowheads="1"/>
            </p:cNvSpPr>
            <p:nvPr/>
          </p:nvSpPr>
          <p:spPr bwMode="auto">
            <a:xfrm>
              <a:off x="4297" y="1645"/>
              <a:ext cx="5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a:t>
              </a:r>
              <a:endParaRPr lang="en-US" altLang="en-US" sz="2400">
                <a:latin typeface="Times New Roman" panose="02020603050405020304" pitchFamily="18" charset="0"/>
              </a:endParaRPr>
            </a:p>
          </p:txBody>
        </p:sp>
        <p:sp>
          <p:nvSpPr>
            <p:cNvPr id="896035" name="Rectangle 35">
              <a:extLst>
                <a:ext uri="{FF2B5EF4-FFF2-40B4-BE49-F238E27FC236}">
                  <a16:creationId xmlns:a16="http://schemas.microsoft.com/office/drawing/2014/main" id="{53E95D2F-1D22-42CE-B92F-EDB5CFB8A9D4}"/>
                </a:ext>
              </a:extLst>
            </p:cNvPr>
            <p:cNvSpPr>
              <a:spLocks noChangeArrowheads="1"/>
            </p:cNvSpPr>
            <p:nvPr/>
          </p:nvSpPr>
          <p:spPr bwMode="auto">
            <a:xfrm>
              <a:off x="4256" y="1795"/>
              <a:ext cx="45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supply, </a:t>
              </a:r>
              <a:endParaRPr lang="en-US" altLang="en-US" sz="2400">
                <a:latin typeface="Times New Roman" panose="02020603050405020304" pitchFamily="18" charset="0"/>
              </a:endParaRPr>
            </a:p>
          </p:txBody>
        </p:sp>
        <p:sp>
          <p:nvSpPr>
            <p:cNvPr id="896036" name="Rectangle 36">
              <a:extLst>
                <a:ext uri="{FF2B5EF4-FFF2-40B4-BE49-F238E27FC236}">
                  <a16:creationId xmlns:a16="http://schemas.microsoft.com/office/drawing/2014/main" id="{675515B2-2B31-462E-9EF0-885EB041CAD9}"/>
                </a:ext>
              </a:extLst>
            </p:cNvPr>
            <p:cNvSpPr>
              <a:spLocks noChangeArrowheads="1"/>
            </p:cNvSpPr>
            <p:nvPr/>
          </p:nvSpPr>
          <p:spPr bwMode="auto">
            <a:xfrm>
              <a:off x="4668" y="1795"/>
              <a:ext cx="21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AS</a:t>
              </a:r>
              <a:endParaRPr lang="en-US" altLang="en-US" sz="2400">
                <a:latin typeface="Times New Roman" panose="02020603050405020304" pitchFamily="18" charset="0"/>
              </a:endParaRPr>
            </a:p>
          </p:txBody>
        </p:sp>
        <p:sp>
          <p:nvSpPr>
            <p:cNvPr id="896037" name="Freeform 37">
              <a:extLst>
                <a:ext uri="{FF2B5EF4-FFF2-40B4-BE49-F238E27FC236}">
                  <a16:creationId xmlns:a16="http://schemas.microsoft.com/office/drawing/2014/main" id="{1ABE63F1-A3AA-4896-9014-DB8DEB03F542}"/>
                </a:ext>
              </a:extLst>
            </p:cNvPr>
            <p:cNvSpPr>
              <a:spLocks/>
            </p:cNvSpPr>
            <p:nvPr/>
          </p:nvSpPr>
          <p:spPr bwMode="auto">
            <a:xfrm>
              <a:off x="4836" y="1870"/>
              <a:ext cx="23" cy="53"/>
            </a:xfrm>
            <a:custGeom>
              <a:avLst/>
              <a:gdLst>
                <a:gd name="T0" fmla="*/ 23 w 23"/>
                <a:gd name="T1" fmla="*/ 0 h 53"/>
                <a:gd name="T2" fmla="*/ 19 w 23"/>
                <a:gd name="T3" fmla="*/ 0 h 53"/>
                <a:gd name="T4" fmla="*/ 12 w 23"/>
                <a:gd name="T5" fmla="*/ 8 h 53"/>
                <a:gd name="T6" fmla="*/ 0 w 23"/>
                <a:gd name="T7" fmla="*/ 11 h 53"/>
                <a:gd name="T8" fmla="*/ 0 w 23"/>
                <a:gd name="T9" fmla="*/ 19 h 53"/>
                <a:gd name="T10" fmla="*/ 8 w 23"/>
                <a:gd name="T11" fmla="*/ 15 h 53"/>
                <a:gd name="T12" fmla="*/ 15 w 23"/>
                <a:gd name="T13" fmla="*/ 11 h 53"/>
                <a:gd name="T14" fmla="*/ 15 w 23"/>
                <a:gd name="T15" fmla="*/ 53 h 53"/>
                <a:gd name="T16" fmla="*/ 23 w 23"/>
                <a:gd name="T17" fmla="*/ 53 h 53"/>
                <a:gd name="T18" fmla="*/ 23 w 23"/>
                <a:gd name="T19" fmla="*/ 4 h 53"/>
                <a:gd name="T20" fmla="*/ 23 w 23"/>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53">
                  <a:moveTo>
                    <a:pt x="23" y="0"/>
                  </a:moveTo>
                  <a:lnTo>
                    <a:pt x="19" y="0"/>
                  </a:lnTo>
                  <a:lnTo>
                    <a:pt x="12" y="8"/>
                  </a:lnTo>
                  <a:lnTo>
                    <a:pt x="0" y="11"/>
                  </a:lnTo>
                  <a:lnTo>
                    <a:pt x="0" y="19"/>
                  </a:lnTo>
                  <a:lnTo>
                    <a:pt x="8" y="15"/>
                  </a:lnTo>
                  <a:lnTo>
                    <a:pt x="15" y="11"/>
                  </a:lnTo>
                  <a:lnTo>
                    <a:pt x="15" y="53"/>
                  </a:lnTo>
                  <a:lnTo>
                    <a:pt x="23" y="53"/>
                  </a:lnTo>
                  <a:lnTo>
                    <a:pt x="23" y="4"/>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96038" name="Rectangle 38">
            <a:extLst>
              <a:ext uri="{FF2B5EF4-FFF2-40B4-BE49-F238E27FC236}">
                <a16:creationId xmlns:a16="http://schemas.microsoft.com/office/drawing/2014/main" id="{EC045748-7C06-43E5-AFE4-75DBE21A686C}"/>
              </a:ext>
            </a:extLst>
          </p:cNvPr>
          <p:cNvSpPr>
            <a:spLocks noChangeArrowheads="1"/>
          </p:cNvSpPr>
          <p:nvPr/>
        </p:nvSpPr>
        <p:spPr bwMode="auto">
          <a:xfrm>
            <a:off x="4514850" y="2536248"/>
            <a:ext cx="8445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Long-run</a:t>
            </a:r>
            <a:endParaRPr lang="en-US" altLang="en-US" sz="2400">
              <a:latin typeface="Times New Roman" panose="02020603050405020304" pitchFamily="18" charset="0"/>
            </a:endParaRPr>
          </a:p>
        </p:txBody>
      </p:sp>
      <p:sp>
        <p:nvSpPr>
          <p:cNvPr id="896039" name="Rectangle 39">
            <a:extLst>
              <a:ext uri="{FF2B5EF4-FFF2-40B4-BE49-F238E27FC236}">
                <a16:creationId xmlns:a16="http://schemas.microsoft.com/office/drawing/2014/main" id="{EB3D4BC6-39D3-4BF4-8FD8-75EF97B86A0C}"/>
              </a:ext>
            </a:extLst>
          </p:cNvPr>
          <p:cNvSpPr>
            <a:spLocks noChangeArrowheads="1"/>
          </p:cNvSpPr>
          <p:nvPr/>
        </p:nvSpPr>
        <p:spPr bwMode="auto">
          <a:xfrm>
            <a:off x="4467225" y="2774373"/>
            <a:ext cx="9096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a:t>
            </a:r>
            <a:endParaRPr lang="en-US" altLang="en-US" sz="2400">
              <a:latin typeface="Times New Roman" panose="02020603050405020304" pitchFamily="18" charset="0"/>
            </a:endParaRPr>
          </a:p>
        </p:txBody>
      </p:sp>
      <p:sp>
        <p:nvSpPr>
          <p:cNvPr id="896040" name="Rectangle 40">
            <a:extLst>
              <a:ext uri="{FF2B5EF4-FFF2-40B4-BE49-F238E27FC236}">
                <a16:creationId xmlns:a16="http://schemas.microsoft.com/office/drawing/2014/main" id="{E7A6D469-430D-4F1D-B775-12966FE33EE8}"/>
              </a:ext>
            </a:extLst>
          </p:cNvPr>
          <p:cNvSpPr>
            <a:spLocks noChangeArrowheads="1"/>
          </p:cNvSpPr>
          <p:nvPr/>
        </p:nvSpPr>
        <p:spPr bwMode="auto">
          <a:xfrm>
            <a:off x="4621213" y="3010911"/>
            <a:ext cx="61912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supply</a:t>
            </a:r>
            <a:endParaRPr lang="en-US" altLang="en-US" sz="2400">
              <a:latin typeface="Times New Roman" panose="02020603050405020304" pitchFamily="18" charset="0"/>
            </a:endParaRPr>
          </a:p>
        </p:txBody>
      </p:sp>
      <p:sp>
        <p:nvSpPr>
          <p:cNvPr id="896041" name="Rectangle 41">
            <a:extLst>
              <a:ext uri="{FF2B5EF4-FFF2-40B4-BE49-F238E27FC236}">
                <a16:creationId xmlns:a16="http://schemas.microsoft.com/office/drawing/2014/main" id="{CB9E7032-D5D4-42E5-BF02-E27CEE53E31E}"/>
              </a:ext>
            </a:extLst>
          </p:cNvPr>
          <p:cNvSpPr>
            <a:spLocks noChangeArrowheads="1"/>
          </p:cNvSpPr>
          <p:nvPr/>
        </p:nvSpPr>
        <p:spPr bwMode="auto">
          <a:xfrm>
            <a:off x="5734050" y="5769986"/>
            <a:ext cx="17668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Aggregate demand, </a:t>
            </a:r>
            <a:endParaRPr lang="en-US" altLang="en-US" sz="2400">
              <a:latin typeface="Times New Roman" panose="02020603050405020304" pitchFamily="18" charset="0"/>
            </a:endParaRPr>
          </a:p>
        </p:txBody>
      </p:sp>
      <p:sp>
        <p:nvSpPr>
          <p:cNvPr id="896042" name="Rectangle 42">
            <a:extLst>
              <a:ext uri="{FF2B5EF4-FFF2-40B4-BE49-F238E27FC236}">
                <a16:creationId xmlns:a16="http://schemas.microsoft.com/office/drawing/2014/main" id="{B0BBDB63-8C12-4434-9AEC-4EC12422FA3A}"/>
              </a:ext>
            </a:extLst>
          </p:cNvPr>
          <p:cNvSpPr>
            <a:spLocks noChangeArrowheads="1"/>
          </p:cNvSpPr>
          <p:nvPr/>
        </p:nvSpPr>
        <p:spPr bwMode="auto">
          <a:xfrm>
            <a:off x="7458075" y="5769986"/>
            <a:ext cx="344488"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AD</a:t>
            </a:r>
            <a:endParaRPr lang="en-US" altLang="en-US" sz="2400">
              <a:latin typeface="Times New Roman" panose="02020603050405020304" pitchFamily="18" charset="0"/>
            </a:endParaRPr>
          </a:p>
        </p:txBody>
      </p:sp>
      <p:sp>
        <p:nvSpPr>
          <p:cNvPr id="896043" name="Freeform 43">
            <a:extLst>
              <a:ext uri="{FF2B5EF4-FFF2-40B4-BE49-F238E27FC236}">
                <a16:creationId xmlns:a16="http://schemas.microsoft.com/office/drawing/2014/main" id="{B259160D-296C-4587-B419-9E2D5F340B83}"/>
              </a:ext>
            </a:extLst>
          </p:cNvPr>
          <p:cNvSpPr>
            <a:spLocks/>
          </p:cNvSpPr>
          <p:nvPr/>
        </p:nvSpPr>
        <p:spPr bwMode="auto">
          <a:xfrm>
            <a:off x="7737475" y="5890636"/>
            <a:ext cx="34925" cy="88900"/>
          </a:xfrm>
          <a:custGeom>
            <a:avLst/>
            <a:gdLst>
              <a:gd name="T0" fmla="*/ 22 w 22"/>
              <a:gd name="T1" fmla="*/ 0 h 56"/>
              <a:gd name="T2" fmla="*/ 15 w 22"/>
              <a:gd name="T3" fmla="*/ 0 h 56"/>
              <a:gd name="T4" fmla="*/ 11 w 22"/>
              <a:gd name="T5" fmla="*/ 7 h 56"/>
              <a:gd name="T6" fmla="*/ 0 w 22"/>
              <a:gd name="T7" fmla="*/ 15 h 56"/>
              <a:gd name="T8" fmla="*/ 0 w 22"/>
              <a:gd name="T9" fmla="*/ 22 h 56"/>
              <a:gd name="T10" fmla="*/ 7 w 22"/>
              <a:gd name="T11" fmla="*/ 18 h 56"/>
              <a:gd name="T12" fmla="*/ 15 w 22"/>
              <a:gd name="T13" fmla="*/ 11 h 56"/>
              <a:gd name="T14" fmla="*/ 15 w 22"/>
              <a:gd name="T15" fmla="*/ 56 h 56"/>
              <a:gd name="T16" fmla="*/ 22 w 22"/>
              <a:gd name="T17" fmla="*/ 56 h 56"/>
              <a:gd name="T18" fmla="*/ 22 w 22"/>
              <a:gd name="T19" fmla="*/ 4 h 56"/>
              <a:gd name="T20" fmla="*/ 22 w 22"/>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56">
                <a:moveTo>
                  <a:pt x="22" y="0"/>
                </a:moveTo>
                <a:lnTo>
                  <a:pt x="15" y="0"/>
                </a:lnTo>
                <a:lnTo>
                  <a:pt x="11" y="7"/>
                </a:lnTo>
                <a:lnTo>
                  <a:pt x="0" y="15"/>
                </a:lnTo>
                <a:lnTo>
                  <a:pt x="0" y="22"/>
                </a:lnTo>
                <a:lnTo>
                  <a:pt x="7" y="18"/>
                </a:lnTo>
                <a:lnTo>
                  <a:pt x="15" y="11"/>
                </a:lnTo>
                <a:lnTo>
                  <a:pt x="15" y="56"/>
                </a:lnTo>
                <a:lnTo>
                  <a:pt x="22" y="56"/>
                </a:lnTo>
                <a:lnTo>
                  <a:pt x="22" y="4"/>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6044" name="Group 44">
            <a:extLst>
              <a:ext uri="{FF2B5EF4-FFF2-40B4-BE49-F238E27FC236}">
                <a16:creationId xmlns:a16="http://schemas.microsoft.com/office/drawing/2014/main" id="{00AF4483-1186-4506-A27E-47479D603191}"/>
              </a:ext>
            </a:extLst>
          </p:cNvPr>
          <p:cNvGrpSpPr>
            <a:grpSpLocks/>
          </p:cNvGrpSpPr>
          <p:nvPr/>
        </p:nvGrpSpPr>
        <p:grpSpPr bwMode="auto">
          <a:xfrm>
            <a:off x="1517650" y="4225348"/>
            <a:ext cx="2351088" cy="228600"/>
            <a:chOff x="956" y="2522"/>
            <a:chExt cx="1481" cy="144"/>
          </a:xfrm>
        </p:grpSpPr>
        <p:sp>
          <p:nvSpPr>
            <p:cNvPr id="896045" name="Line 45">
              <a:extLst>
                <a:ext uri="{FF2B5EF4-FFF2-40B4-BE49-F238E27FC236}">
                  <a16:creationId xmlns:a16="http://schemas.microsoft.com/office/drawing/2014/main" id="{577BB72C-0743-4FC0-88AD-6911EDD52D1E}"/>
                </a:ext>
              </a:extLst>
            </p:cNvPr>
            <p:cNvSpPr>
              <a:spLocks noChangeShapeType="1"/>
            </p:cNvSpPr>
            <p:nvPr/>
          </p:nvSpPr>
          <p:spPr bwMode="auto">
            <a:xfrm>
              <a:off x="1156" y="2577"/>
              <a:ext cx="1281" cy="1"/>
            </a:xfrm>
            <a:prstGeom prst="line">
              <a:avLst/>
            </a:prstGeom>
            <a:noFill/>
            <a:ln w="17463">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96046" name="Rectangle 46">
              <a:extLst>
                <a:ext uri="{FF2B5EF4-FFF2-40B4-BE49-F238E27FC236}">
                  <a16:creationId xmlns:a16="http://schemas.microsoft.com/office/drawing/2014/main" id="{020EA788-57C5-4D4B-9AB6-4E25E70B5B51}"/>
                </a:ext>
              </a:extLst>
            </p:cNvPr>
            <p:cNvSpPr>
              <a:spLocks noChangeArrowheads="1"/>
            </p:cNvSpPr>
            <p:nvPr/>
          </p:nvSpPr>
          <p:spPr bwMode="auto">
            <a:xfrm>
              <a:off x="956" y="2522"/>
              <a:ext cx="1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r>
                <a:rPr lang="en-US" altLang="en-US" sz="1500" baseline="-25000">
                  <a:solidFill>
                    <a:srgbClr val="000000"/>
                  </a:solidFill>
                </a:rPr>
                <a:t>2</a:t>
              </a:r>
              <a:endParaRPr lang="en-US" altLang="en-US" sz="2400">
                <a:latin typeface="Times New Roman" panose="02020603050405020304" pitchFamily="18" charset="0"/>
              </a:endParaRPr>
            </a:p>
          </p:txBody>
        </p:sp>
      </p:grpSp>
      <p:grpSp>
        <p:nvGrpSpPr>
          <p:cNvPr id="896047" name="Group 47">
            <a:extLst>
              <a:ext uri="{FF2B5EF4-FFF2-40B4-BE49-F238E27FC236}">
                <a16:creationId xmlns:a16="http://schemas.microsoft.com/office/drawing/2014/main" id="{A98D1AC1-A8BF-4F47-B17C-A9D56940FBC5}"/>
              </a:ext>
            </a:extLst>
          </p:cNvPr>
          <p:cNvGrpSpPr>
            <a:grpSpLocks/>
          </p:cNvGrpSpPr>
          <p:nvPr/>
        </p:nvGrpSpPr>
        <p:grpSpPr bwMode="auto">
          <a:xfrm>
            <a:off x="1517650" y="4457123"/>
            <a:ext cx="3144838" cy="493713"/>
            <a:chOff x="956" y="2668"/>
            <a:chExt cx="1981" cy="311"/>
          </a:xfrm>
        </p:grpSpPr>
        <p:sp>
          <p:nvSpPr>
            <p:cNvPr id="896048" name="Oval 48">
              <a:extLst>
                <a:ext uri="{FF2B5EF4-FFF2-40B4-BE49-F238E27FC236}">
                  <a16:creationId xmlns:a16="http://schemas.microsoft.com/office/drawing/2014/main" id="{7881A47F-8F7A-4361-B599-07E247FF69FE}"/>
                </a:ext>
              </a:extLst>
            </p:cNvPr>
            <p:cNvSpPr>
              <a:spLocks noChangeArrowheads="1"/>
            </p:cNvSpPr>
            <p:nvPr/>
          </p:nvSpPr>
          <p:spPr bwMode="auto">
            <a:xfrm>
              <a:off x="2749" y="2834"/>
              <a:ext cx="67" cy="6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6049" name="Line 49">
              <a:extLst>
                <a:ext uri="{FF2B5EF4-FFF2-40B4-BE49-F238E27FC236}">
                  <a16:creationId xmlns:a16="http://schemas.microsoft.com/office/drawing/2014/main" id="{4435EBA9-D2BB-42B2-B76C-8D18ED469451}"/>
                </a:ext>
              </a:extLst>
            </p:cNvPr>
            <p:cNvSpPr>
              <a:spLocks noChangeShapeType="1"/>
            </p:cNvSpPr>
            <p:nvPr/>
          </p:nvSpPr>
          <p:spPr bwMode="auto">
            <a:xfrm>
              <a:off x="1156" y="2867"/>
              <a:ext cx="1627" cy="1"/>
            </a:xfrm>
            <a:prstGeom prst="line">
              <a:avLst/>
            </a:prstGeom>
            <a:noFill/>
            <a:ln w="17463">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96050" name="Rectangle 50">
              <a:extLst>
                <a:ext uri="{FF2B5EF4-FFF2-40B4-BE49-F238E27FC236}">
                  <a16:creationId xmlns:a16="http://schemas.microsoft.com/office/drawing/2014/main" id="{F243E9BF-D260-4A05-BEE1-B4739602B1B9}"/>
                </a:ext>
              </a:extLst>
            </p:cNvPr>
            <p:cNvSpPr>
              <a:spLocks noChangeArrowheads="1"/>
            </p:cNvSpPr>
            <p:nvPr/>
          </p:nvSpPr>
          <p:spPr bwMode="auto">
            <a:xfrm>
              <a:off x="2806" y="2668"/>
              <a:ext cx="13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a:t>
              </a:r>
              <a:endParaRPr lang="en-US" altLang="en-US" sz="2400">
                <a:latin typeface="Times New Roman" panose="02020603050405020304" pitchFamily="18" charset="0"/>
              </a:endParaRPr>
            </a:p>
          </p:txBody>
        </p:sp>
        <p:sp>
          <p:nvSpPr>
            <p:cNvPr id="896051" name="Rectangle 51">
              <a:extLst>
                <a:ext uri="{FF2B5EF4-FFF2-40B4-BE49-F238E27FC236}">
                  <a16:creationId xmlns:a16="http://schemas.microsoft.com/office/drawing/2014/main" id="{3BA7C0A7-0FC7-41FC-AA0C-E1589FBCCFD4}"/>
                </a:ext>
              </a:extLst>
            </p:cNvPr>
            <p:cNvSpPr>
              <a:spLocks noChangeArrowheads="1"/>
            </p:cNvSpPr>
            <p:nvPr/>
          </p:nvSpPr>
          <p:spPr bwMode="auto">
            <a:xfrm>
              <a:off x="956" y="2810"/>
              <a:ext cx="13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endParaRPr lang="en-US" altLang="en-US" sz="2400">
                <a:latin typeface="Times New Roman" panose="02020603050405020304" pitchFamily="18" charset="0"/>
              </a:endParaRPr>
            </a:p>
          </p:txBody>
        </p:sp>
        <p:sp>
          <p:nvSpPr>
            <p:cNvPr id="896052" name="Freeform 52">
              <a:extLst>
                <a:ext uri="{FF2B5EF4-FFF2-40B4-BE49-F238E27FC236}">
                  <a16:creationId xmlns:a16="http://schemas.microsoft.com/office/drawing/2014/main" id="{FFFC52AA-83AE-4081-9ED0-514169A73162}"/>
                </a:ext>
              </a:extLst>
            </p:cNvPr>
            <p:cNvSpPr>
              <a:spLocks/>
            </p:cNvSpPr>
            <p:nvPr/>
          </p:nvSpPr>
          <p:spPr bwMode="auto">
            <a:xfrm>
              <a:off x="1038" y="2885"/>
              <a:ext cx="22" cy="56"/>
            </a:xfrm>
            <a:custGeom>
              <a:avLst/>
              <a:gdLst>
                <a:gd name="T0" fmla="*/ 22 w 22"/>
                <a:gd name="T1" fmla="*/ 0 h 56"/>
                <a:gd name="T2" fmla="*/ 19 w 22"/>
                <a:gd name="T3" fmla="*/ 0 h 56"/>
                <a:gd name="T4" fmla="*/ 11 w 22"/>
                <a:gd name="T5" fmla="*/ 8 h 56"/>
                <a:gd name="T6" fmla="*/ 0 w 22"/>
                <a:gd name="T7" fmla="*/ 15 h 56"/>
                <a:gd name="T8" fmla="*/ 0 w 22"/>
                <a:gd name="T9" fmla="*/ 23 h 56"/>
                <a:gd name="T10" fmla="*/ 7 w 22"/>
                <a:gd name="T11" fmla="*/ 19 h 56"/>
                <a:gd name="T12" fmla="*/ 15 w 22"/>
                <a:gd name="T13" fmla="*/ 15 h 56"/>
                <a:gd name="T14" fmla="*/ 15 w 22"/>
                <a:gd name="T15" fmla="*/ 56 h 56"/>
                <a:gd name="T16" fmla="*/ 22 w 22"/>
                <a:gd name="T17" fmla="*/ 56 h 56"/>
                <a:gd name="T18" fmla="*/ 22 w 22"/>
                <a:gd name="T19" fmla="*/ 4 h 56"/>
                <a:gd name="T20" fmla="*/ 22 w 22"/>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56">
                  <a:moveTo>
                    <a:pt x="22" y="0"/>
                  </a:moveTo>
                  <a:lnTo>
                    <a:pt x="19" y="0"/>
                  </a:lnTo>
                  <a:lnTo>
                    <a:pt x="11" y="8"/>
                  </a:lnTo>
                  <a:lnTo>
                    <a:pt x="0" y="15"/>
                  </a:lnTo>
                  <a:lnTo>
                    <a:pt x="0" y="23"/>
                  </a:lnTo>
                  <a:lnTo>
                    <a:pt x="7" y="19"/>
                  </a:lnTo>
                  <a:lnTo>
                    <a:pt x="15" y="15"/>
                  </a:lnTo>
                  <a:lnTo>
                    <a:pt x="15" y="56"/>
                  </a:lnTo>
                  <a:lnTo>
                    <a:pt x="22" y="56"/>
                  </a:lnTo>
                  <a:lnTo>
                    <a:pt x="22" y="4"/>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96053" name="Group 53">
            <a:extLst>
              <a:ext uri="{FF2B5EF4-FFF2-40B4-BE49-F238E27FC236}">
                <a16:creationId xmlns:a16="http://schemas.microsoft.com/office/drawing/2014/main" id="{02B72FEE-4463-49B1-B8A9-351BA465F677}"/>
              </a:ext>
            </a:extLst>
          </p:cNvPr>
          <p:cNvGrpSpPr>
            <a:grpSpLocks/>
          </p:cNvGrpSpPr>
          <p:nvPr/>
        </p:nvGrpSpPr>
        <p:grpSpPr bwMode="auto">
          <a:xfrm>
            <a:off x="2595563" y="2779136"/>
            <a:ext cx="3663950" cy="2276475"/>
            <a:chOff x="1635" y="1611"/>
            <a:chExt cx="2308" cy="1434"/>
          </a:xfrm>
        </p:grpSpPr>
        <p:sp>
          <p:nvSpPr>
            <p:cNvPr id="896054" name="Line 54">
              <a:extLst>
                <a:ext uri="{FF2B5EF4-FFF2-40B4-BE49-F238E27FC236}">
                  <a16:creationId xmlns:a16="http://schemas.microsoft.com/office/drawing/2014/main" id="{E07ACC4E-DE97-4818-90A2-AF3E68F82F88}"/>
                </a:ext>
              </a:extLst>
            </p:cNvPr>
            <p:cNvSpPr>
              <a:spLocks noChangeShapeType="1"/>
            </p:cNvSpPr>
            <p:nvPr/>
          </p:nvSpPr>
          <p:spPr bwMode="auto">
            <a:xfrm flipV="1">
              <a:off x="1635" y="1774"/>
              <a:ext cx="2217" cy="1271"/>
            </a:xfrm>
            <a:prstGeom prst="line">
              <a:avLst/>
            </a:prstGeom>
            <a:noFill/>
            <a:ln w="52388">
              <a:solidFill>
                <a:srgbClr val="AD0D1B"/>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55" name="Rectangle 55">
              <a:extLst>
                <a:ext uri="{FF2B5EF4-FFF2-40B4-BE49-F238E27FC236}">
                  <a16:creationId xmlns:a16="http://schemas.microsoft.com/office/drawing/2014/main" id="{50C08F5A-AB78-4ADE-AA7A-784B21067FDC}"/>
                </a:ext>
              </a:extLst>
            </p:cNvPr>
            <p:cNvSpPr>
              <a:spLocks noChangeArrowheads="1"/>
            </p:cNvSpPr>
            <p:nvPr/>
          </p:nvSpPr>
          <p:spPr bwMode="auto">
            <a:xfrm>
              <a:off x="3739" y="1611"/>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AS</a:t>
              </a:r>
              <a:r>
                <a:rPr lang="en-US" altLang="en-US" sz="1500" baseline="-25000">
                  <a:solidFill>
                    <a:srgbClr val="000000"/>
                  </a:solidFill>
                </a:rPr>
                <a:t>2</a:t>
              </a:r>
              <a:endParaRPr lang="en-US" altLang="en-US" sz="2400">
                <a:latin typeface="Times New Roman" panose="02020603050405020304" pitchFamily="18" charset="0"/>
              </a:endParaRPr>
            </a:p>
          </p:txBody>
        </p:sp>
      </p:grpSp>
      <p:grpSp>
        <p:nvGrpSpPr>
          <p:cNvPr id="896056" name="Group 56">
            <a:extLst>
              <a:ext uri="{FF2B5EF4-FFF2-40B4-BE49-F238E27FC236}">
                <a16:creationId xmlns:a16="http://schemas.microsoft.com/office/drawing/2014/main" id="{4095F07E-5402-4209-96DD-84206F7CBC17}"/>
              </a:ext>
            </a:extLst>
          </p:cNvPr>
          <p:cNvGrpSpPr>
            <a:grpSpLocks/>
          </p:cNvGrpSpPr>
          <p:nvPr/>
        </p:nvGrpSpPr>
        <p:grpSpPr bwMode="auto">
          <a:xfrm>
            <a:off x="384175" y="4188836"/>
            <a:ext cx="1149350" cy="1638300"/>
            <a:chOff x="242" y="2499"/>
            <a:chExt cx="724" cy="1032"/>
          </a:xfrm>
        </p:grpSpPr>
        <p:sp>
          <p:nvSpPr>
            <p:cNvPr id="896057" name="Line 57">
              <a:extLst>
                <a:ext uri="{FF2B5EF4-FFF2-40B4-BE49-F238E27FC236}">
                  <a16:creationId xmlns:a16="http://schemas.microsoft.com/office/drawing/2014/main" id="{7A2715AD-4C0F-41A1-8852-D867FF8EA82E}"/>
                </a:ext>
              </a:extLst>
            </p:cNvPr>
            <p:cNvSpPr>
              <a:spLocks noChangeShapeType="1"/>
            </p:cNvSpPr>
            <p:nvPr/>
          </p:nvSpPr>
          <p:spPr bwMode="auto">
            <a:xfrm flipH="1">
              <a:off x="543" y="2499"/>
              <a:ext cx="423" cy="43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58" name="Rectangle 58">
              <a:extLst>
                <a:ext uri="{FF2B5EF4-FFF2-40B4-BE49-F238E27FC236}">
                  <a16:creationId xmlns:a16="http://schemas.microsoft.com/office/drawing/2014/main" id="{FC86F518-EF5B-4462-BB6D-DC321B757D95}"/>
                </a:ext>
              </a:extLst>
            </p:cNvPr>
            <p:cNvSpPr>
              <a:spLocks noChangeArrowheads="1"/>
            </p:cNvSpPr>
            <p:nvPr/>
          </p:nvSpPr>
          <p:spPr bwMode="auto">
            <a:xfrm>
              <a:off x="242" y="2778"/>
              <a:ext cx="702" cy="747"/>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6059" name="Rectangle 59">
              <a:extLst>
                <a:ext uri="{FF2B5EF4-FFF2-40B4-BE49-F238E27FC236}">
                  <a16:creationId xmlns:a16="http://schemas.microsoft.com/office/drawing/2014/main" id="{B0002BD1-277D-4F26-9637-3D5777E553BB}"/>
                </a:ext>
              </a:extLst>
            </p:cNvPr>
            <p:cNvSpPr>
              <a:spLocks noChangeArrowheads="1"/>
            </p:cNvSpPr>
            <p:nvPr/>
          </p:nvSpPr>
          <p:spPr bwMode="auto">
            <a:xfrm>
              <a:off x="271" y="2788"/>
              <a:ext cx="63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3. . . . which</a:t>
              </a:r>
              <a:endParaRPr lang="en-US" altLang="en-US" sz="2400">
                <a:latin typeface="Times New Roman" panose="02020603050405020304" pitchFamily="18" charset="0"/>
              </a:endParaRPr>
            </a:p>
          </p:txBody>
        </p:sp>
        <p:sp>
          <p:nvSpPr>
            <p:cNvPr id="896060" name="Rectangle 60">
              <a:extLst>
                <a:ext uri="{FF2B5EF4-FFF2-40B4-BE49-F238E27FC236}">
                  <a16:creationId xmlns:a16="http://schemas.microsoft.com/office/drawing/2014/main" id="{F5FA8757-883F-4366-B0FA-55B9C78F1DB4}"/>
                </a:ext>
              </a:extLst>
            </p:cNvPr>
            <p:cNvSpPr>
              <a:spLocks noChangeArrowheads="1"/>
            </p:cNvSpPr>
            <p:nvPr/>
          </p:nvSpPr>
          <p:spPr bwMode="auto">
            <a:xfrm>
              <a:off x="271" y="2937"/>
              <a:ext cx="5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causes the</a:t>
              </a:r>
              <a:endParaRPr lang="en-US" altLang="en-US" sz="2400">
                <a:latin typeface="Times New Roman" panose="02020603050405020304" pitchFamily="18" charset="0"/>
              </a:endParaRPr>
            </a:p>
          </p:txBody>
        </p:sp>
        <p:sp>
          <p:nvSpPr>
            <p:cNvPr id="896061" name="Rectangle 61">
              <a:extLst>
                <a:ext uri="{FF2B5EF4-FFF2-40B4-BE49-F238E27FC236}">
                  <a16:creationId xmlns:a16="http://schemas.microsoft.com/office/drawing/2014/main" id="{4C2E3162-C134-4DB3-BF6D-AC962EE0AF68}"/>
                </a:ext>
              </a:extLst>
            </p:cNvPr>
            <p:cNvSpPr>
              <a:spLocks noChangeArrowheads="1"/>
            </p:cNvSpPr>
            <p:nvPr/>
          </p:nvSpPr>
          <p:spPr bwMode="auto">
            <a:xfrm>
              <a:off x="271" y="3087"/>
              <a:ext cx="57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price level </a:t>
              </a:r>
              <a:endParaRPr lang="en-US" altLang="en-US" sz="2400">
                <a:latin typeface="Times New Roman" panose="02020603050405020304" pitchFamily="18" charset="0"/>
              </a:endParaRPr>
            </a:p>
          </p:txBody>
        </p:sp>
        <p:sp>
          <p:nvSpPr>
            <p:cNvPr id="896062" name="Rectangle 62">
              <a:extLst>
                <a:ext uri="{FF2B5EF4-FFF2-40B4-BE49-F238E27FC236}">
                  <a16:creationId xmlns:a16="http://schemas.microsoft.com/office/drawing/2014/main" id="{E3B62E6E-228E-4F8F-8C9C-885EB749B204}"/>
                </a:ext>
              </a:extLst>
            </p:cNvPr>
            <p:cNvSpPr>
              <a:spLocks noChangeArrowheads="1"/>
            </p:cNvSpPr>
            <p:nvPr/>
          </p:nvSpPr>
          <p:spPr bwMode="auto">
            <a:xfrm>
              <a:off x="271" y="3237"/>
              <a:ext cx="3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to rise </a:t>
              </a:r>
              <a:endParaRPr lang="en-US" altLang="en-US" sz="2400">
                <a:latin typeface="Times New Roman" panose="02020603050405020304" pitchFamily="18" charset="0"/>
              </a:endParaRPr>
            </a:p>
          </p:txBody>
        </p:sp>
        <p:sp>
          <p:nvSpPr>
            <p:cNvPr id="896063" name="Rectangle 63">
              <a:extLst>
                <a:ext uri="{FF2B5EF4-FFF2-40B4-BE49-F238E27FC236}">
                  <a16:creationId xmlns:a16="http://schemas.microsoft.com/office/drawing/2014/main" id="{5846A59D-5756-4F59-B030-17727D37818C}"/>
                </a:ext>
              </a:extLst>
            </p:cNvPr>
            <p:cNvSpPr>
              <a:spLocks noChangeArrowheads="1"/>
            </p:cNvSpPr>
            <p:nvPr/>
          </p:nvSpPr>
          <p:spPr bwMode="auto">
            <a:xfrm>
              <a:off x="271" y="3387"/>
              <a:ext cx="54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further . . .</a:t>
              </a:r>
              <a:endParaRPr lang="en-US" altLang="en-US" sz="2400">
                <a:latin typeface="Times New Roman" panose="02020603050405020304" pitchFamily="18" charset="0"/>
              </a:endParaRPr>
            </a:p>
          </p:txBody>
        </p:sp>
      </p:grpSp>
      <p:grpSp>
        <p:nvGrpSpPr>
          <p:cNvPr id="896064" name="Group 64">
            <a:extLst>
              <a:ext uri="{FF2B5EF4-FFF2-40B4-BE49-F238E27FC236}">
                <a16:creationId xmlns:a16="http://schemas.microsoft.com/office/drawing/2014/main" id="{47857DC6-9C7D-40AE-8F37-9F9AEE1DE4B5}"/>
              </a:ext>
            </a:extLst>
          </p:cNvPr>
          <p:cNvGrpSpPr>
            <a:grpSpLocks/>
          </p:cNvGrpSpPr>
          <p:nvPr/>
        </p:nvGrpSpPr>
        <p:grpSpPr bwMode="auto">
          <a:xfrm>
            <a:off x="2189163" y="5374698"/>
            <a:ext cx="2174875" cy="673100"/>
            <a:chOff x="1379" y="3246"/>
            <a:chExt cx="1370" cy="424"/>
          </a:xfrm>
        </p:grpSpPr>
        <p:sp>
          <p:nvSpPr>
            <p:cNvPr id="896065" name="Line 65">
              <a:extLst>
                <a:ext uri="{FF2B5EF4-FFF2-40B4-BE49-F238E27FC236}">
                  <a16:creationId xmlns:a16="http://schemas.microsoft.com/office/drawing/2014/main" id="{775DB453-8497-438C-BC85-DE436F05CDC2}"/>
                </a:ext>
              </a:extLst>
            </p:cNvPr>
            <p:cNvSpPr>
              <a:spLocks noChangeShapeType="1"/>
            </p:cNvSpPr>
            <p:nvPr/>
          </p:nvSpPr>
          <p:spPr bwMode="auto">
            <a:xfrm flipH="1" flipV="1">
              <a:off x="2549" y="3391"/>
              <a:ext cx="200" cy="27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66" name="Rectangle 66">
              <a:extLst>
                <a:ext uri="{FF2B5EF4-FFF2-40B4-BE49-F238E27FC236}">
                  <a16:creationId xmlns:a16="http://schemas.microsoft.com/office/drawing/2014/main" id="{4B358B08-A0CA-45DE-936C-F92DB56DCD67}"/>
                </a:ext>
              </a:extLst>
            </p:cNvPr>
            <p:cNvSpPr>
              <a:spLocks noChangeArrowheads="1"/>
            </p:cNvSpPr>
            <p:nvPr/>
          </p:nvSpPr>
          <p:spPr bwMode="auto">
            <a:xfrm>
              <a:off x="1379" y="3246"/>
              <a:ext cx="1292" cy="312"/>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6067" name="Rectangle 67">
              <a:extLst>
                <a:ext uri="{FF2B5EF4-FFF2-40B4-BE49-F238E27FC236}">
                  <a16:creationId xmlns:a16="http://schemas.microsoft.com/office/drawing/2014/main" id="{E5FC3DC8-5A97-4134-9DC1-D43D229EA29C}"/>
                </a:ext>
              </a:extLst>
            </p:cNvPr>
            <p:cNvSpPr>
              <a:spLocks noChangeArrowheads="1"/>
            </p:cNvSpPr>
            <p:nvPr/>
          </p:nvSpPr>
          <p:spPr bwMode="auto">
            <a:xfrm>
              <a:off x="1409" y="3251"/>
              <a:ext cx="121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4. . . . but keeps output</a:t>
              </a:r>
              <a:endParaRPr lang="en-US" altLang="en-US" sz="2400">
                <a:latin typeface="Times New Roman" panose="02020603050405020304" pitchFamily="18" charset="0"/>
              </a:endParaRPr>
            </a:p>
          </p:txBody>
        </p:sp>
        <p:sp>
          <p:nvSpPr>
            <p:cNvPr id="896068" name="Rectangle 68">
              <a:extLst>
                <a:ext uri="{FF2B5EF4-FFF2-40B4-BE49-F238E27FC236}">
                  <a16:creationId xmlns:a16="http://schemas.microsoft.com/office/drawing/2014/main" id="{F684A356-C02D-4A11-A893-7582D8386EEC}"/>
                </a:ext>
              </a:extLst>
            </p:cNvPr>
            <p:cNvSpPr>
              <a:spLocks noChangeArrowheads="1"/>
            </p:cNvSpPr>
            <p:nvPr/>
          </p:nvSpPr>
          <p:spPr bwMode="auto">
            <a:xfrm>
              <a:off x="1409" y="3401"/>
              <a:ext cx="9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at its natural rate.</a:t>
              </a:r>
              <a:endParaRPr lang="en-US" altLang="en-US" sz="2400">
                <a:latin typeface="Times New Roman" panose="02020603050405020304" pitchFamily="18" charset="0"/>
              </a:endParaRPr>
            </a:p>
          </p:txBody>
        </p:sp>
      </p:grpSp>
      <p:grpSp>
        <p:nvGrpSpPr>
          <p:cNvPr id="896069" name="Group 69">
            <a:extLst>
              <a:ext uri="{FF2B5EF4-FFF2-40B4-BE49-F238E27FC236}">
                <a16:creationId xmlns:a16="http://schemas.microsoft.com/office/drawing/2014/main" id="{8B2A291E-FF9F-4874-A96E-FDBE855E1DD5}"/>
              </a:ext>
            </a:extLst>
          </p:cNvPr>
          <p:cNvGrpSpPr>
            <a:grpSpLocks/>
          </p:cNvGrpSpPr>
          <p:nvPr/>
        </p:nvGrpSpPr>
        <p:grpSpPr bwMode="auto">
          <a:xfrm>
            <a:off x="5408613" y="3958648"/>
            <a:ext cx="2709862" cy="1274763"/>
            <a:chOff x="3407" y="2354"/>
            <a:chExt cx="1707" cy="803"/>
          </a:xfrm>
        </p:grpSpPr>
        <p:sp>
          <p:nvSpPr>
            <p:cNvPr id="896070" name="Line 70">
              <a:extLst>
                <a:ext uri="{FF2B5EF4-FFF2-40B4-BE49-F238E27FC236}">
                  <a16:creationId xmlns:a16="http://schemas.microsoft.com/office/drawing/2014/main" id="{3018A689-F252-484E-B8CB-CFB34BE114D0}"/>
                </a:ext>
              </a:extLst>
            </p:cNvPr>
            <p:cNvSpPr>
              <a:spLocks noChangeShapeType="1"/>
            </p:cNvSpPr>
            <p:nvPr/>
          </p:nvSpPr>
          <p:spPr bwMode="auto">
            <a:xfrm flipH="1">
              <a:off x="3407" y="2733"/>
              <a:ext cx="401" cy="4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71" name="Rectangle 71">
              <a:extLst>
                <a:ext uri="{FF2B5EF4-FFF2-40B4-BE49-F238E27FC236}">
                  <a16:creationId xmlns:a16="http://schemas.microsoft.com/office/drawing/2014/main" id="{83CD7442-22D3-4444-90CF-3355008E6298}"/>
                </a:ext>
              </a:extLst>
            </p:cNvPr>
            <p:cNvSpPr>
              <a:spLocks noChangeArrowheads="1"/>
            </p:cNvSpPr>
            <p:nvPr/>
          </p:nvSpPr>
          <p:spPr bwMode="auto">
            <a:xfrm>
              <a:off x="3774" y="2354"/>
              <a:ext cx="1340" cy="602"/>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6072" name="Rectangle 72">
              <a:extLst>
                <a:ext uri="{FF2B5EF4-FFF2-40B4-BE49-F238E27FC236}">
                  <a16:creationId xmlns:a16="http://schemas.microsoft.com/office/drawing/2014/main" id="{F3FAA602-F53A-4442-87BE-738A1C5963DB}"/>
                </a:ext>
              </a:extLst>
            </p:cNvPr>
            <p:cNvSpPr>
              <a:spLocks noChangeArrowheads="1"/>
            </p:cNvSpPr>
            <p:nvPr/>
          </p:nvSpPr>
          <p:spPr bwMode="auto">
            <a:xfrm>
              <a:off x="3810" y="2356"/>
              <a:ext cx="12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2. . . . policymakers can</a:t>
              </a:r>
              <a:endParaRPr lang="en-US" altLang="en-US" sz="2400">
                <a:latin typeface="Times New Roman" panose="02020603050405020304" pitchFamily="18" charset="0"/>
              </a:endParaRPr>
            </a:p>
          </p:txBody>
        </p:sp>
        <p:sp>
          <p:nvSpPr>
            <p:cNvPr id="896073" name="Rectangle 73">
              <a:extLst>
                <a:ext uri="{FF2B5EF4-FFF2-40B4-BE49-F238E27FC236}">
                  <a16:creationId xmlns:a16="http://schemas.microsoft.com/office/drawing/2014/main" id="{A6BFC0B3-0B89-4769-A2C3-ED6F2D3698E6}"/>
                </a:ext>
              </a:extLst>
            </p:cNvPr>
            <p:cNvSpPr>
              <a:spLocks noChangeArrowheads="1"/>
            </p:cNvSpPr>
            <p:nvPr/>
          </p:nvSpPr>
          <p:spPr bwMode="auto">
            <a:xfrm>
              <a:off x="3810" y="2506"/>
              <a:ext cx="1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accommodate the shift</a:t>
              </a:r>
              <a:endParaRPr lang="en-US" altLang="en-US" sz="2400">
                <a:latin typeface="Times New Roman" panose="02020603050405020304" pitchFamily="18" charset="0"/>
              </a:endParaRPr>
            </a:p>
          </p:txBody>
        </p:sp>
        <p:sp>
          <p:nvSpPr>
            <p:cNvPr id="896074" name="Rectangle 74">
              <a:extLst>
                <a:ext uri="{FF2B5EF4-FFF2-40B4-BE49-F238E27FC236}">
                  <a16:creationId xmlns:a16="http://schemas.microsoft.com/office/drawing/2014/main" id="{E24DBB17-5E93-478B-8038-13592F000A44}"/>
                </a:ext>
              </a:extLst>
            </p:cNvPr>
            <p:cNvSpPr>
              <a:spLocks noChangeArrowheads="1"/>
            </p:cNvSpPr>
            <p:nvPr/>
          </p:nvSpPr>
          <p:spPr bwMode="auto">
            <a:xfrm>
              <a:off x="3810" y="2655"/>
              <a:ext cx="12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by expanding aggregate</a:t>
              </a:r>
              <a:endParaRPr lang="en-US" altLang="en-US" sz="2400">
                <a:latin typeface="Times New Roman" panose="02020603050405020304" pitchFamily="18" charset="0"/>
              </a:endParaRPr>
            </a:p>
          </p:txBody>
        </p:sp>
        <p:sp>
          <p:nvSpPr>
            <p:cNvPr id="896075" name="Rectangle 75">
              <a:extLst>
                <a:ext uri="{FF2B5EF4-FFF2-40B4-BE49-F238E27FC236}">
                  <a16:creationId xmlns:a16="http://schemas.microsoft.com/office/drawing/2014/main" id="{777A0687-C709-49A1-847A-5B9E9B2DFC62}"/>
                </a:ext>
              </a:extLst>
            </p:cNvPr>
            <p:cNvSpPr>
              <a:spLocks noChangeArrowheads="1"/>
            </p:cNvSpPr>
            <p:nvPr/>
          </p:nvSpPr>
          <p:spPr bwMode="auto">
            <a:xfrm>
              <a:off x="3810" y="2805"/>
              <a:ext cx="6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demand . . .</a:t>
              </a:r>
              <a:endParaRPr lang="en-US" altLang="en-US" sz="2400">
                <a:latin typeface="Times New Roman" panose="02020603050405020304" pitchFamily="18" charset="0"/>
              </a:endParaRPr>
            </a:p>
          </p:txBody>
        </p:sp>
      </p:grpSp>
      <p:grpSp>
        <p:nvGrpSpPr>
          <p:cNvPr id="896076" name="Group 76">
            <a:extLst>
              <a:ext uri="{FF2B5EF4-FFF2-40B4-BE49-F238E27FC236}">
                <a16:creationId xmlns:a16="http://schemas.microsoft.com/office/drawing/2014/main" id="{C9BEEBBC-3886-45A9-890D-3E015A3CE8B7}"/>
              </a:ext>
            </a:extLst>
          </p:cNvPr>
          <p:cNvGrpSpPr>
            <a:grpSpLocks/>
          </p:cNvGrpSpPr>
          <p:nvPr/>
        </p:nvGrpSpPr>
        <p:grpSpPr bwMode="auto">
          <a:xfrm>
            <a:off x="5956300" y="1393248"/>
            <a:ext cx="2554288" cy="2070100"/>
            <a:chOff x="3752" y="738"/>
            <a:chExt cx="1609" cy="1304"/>
          </a:xfrm>
        </p:grpSpPr>
        <p:sp>
          <p:nvSpPr>
            <p:cNvPr id="896077" name="Line 77">
              <a:extLst>
                <a:ext uri="{FF2B5EF4-FFF2-40B4-BE49-F238E27FC236}">
                  <a16:creationId xmlns:a16="http://schemas.microsoft.com/office/drawing/2014/main" id="{4BAD33C3-2016-4233-A6EB-0A4657382E15}"/>
                </a:ext>
              </a:extLst>
            </p:cNvPr>
            <p:cNvSpPr>
              <a:spLocks noChangeShapeType="1"/>
            </p:cNvSpPr>
            <p:nvPr/>
          </p:nvSpPr>
          <p:spPr bwMode="auto">
            <a:xfrm flipV="1">
              <a:off x="3863" y="961"/>
              <a:ext cx="379" cy="108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78" name="Rectangle 78">
              <a:extLst>
                <a:ext uri="{FF2B5EF4-FFF2-40B4-BE49-F238E27FC236}">
                  <a16:creationId xmlns:a16="http://schemas.microsoft.com/office/drawing/2014/main" id="{6B92F7AB-0031-4FC7-BBE5-33D38D3CE64D}"/>
                </a:ext>
              </a:extLst>
            </p:cNvPr>
            <p:cNvSpPr>
              <a:spLocks noChangeArrowheads="1"/>
            </p:cNvSpPr>
            <p:nvPr/>
          </p:nvSpPr>
          <p:spPr bwMode="auto">
            <a:xfrm>
              <a:off x="3752" y="738"/>
              <a:ext cx="1589" cy="323"/>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6079" name="Rectangle 79">
              <a:extLst>
                <a:ext uri="{FF2B5EF4-FFF2-40B4-BE49-F238E27FC236}">
                  <a16:creationId xmlns:a16="http://schemas.microsoft.com/office/drawing/2014/main" id="{0B488312-2AC8-431E-AC72-DBB978B264D1}"/>
                </a:ext>
              </a:extLst>
            </p:cNvPr>
            <p:cNvSpPr>
              <a:spLocks noChangeArrowheads="1"/>
            </p:cNvSpPr>
            <p:nvPr/>
          </p:nvSpPr>
          <p:spPr bwMode="auto">
            <a:xfrm>
              <a:off x="3784" y="742"/>
              <a:ext cx="157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1. When short-run aggregate</a:t>
              </a:r>
              <a:endParaRPr lang="en-US" altLang="en-US" sz="2400">
                <a:latin typeface="Times New Roman" panose="02020603050405020304" pitchFamily="18" charset="0"/>
              </a:endParaRPr>
            </a:p>
          </p:txBody>
        </p:sp>
        <p:sp>
          <p:nvSpPr>
            <p:cNvPr id="896080" name="Rectangle 80">
              <a:extLst>
                <a:ext uri="{FF2B5EF4-FFF2-40B4-BE49-F238E27FC236}">
                  <a16:creationId xmlns:a16="http://schemas.microsoft.com/office/drawing/2014/main" id="{E965BC20-51DA-4047-9E4C-398B7C7E85A7}"/>
                </a:ext>
              </a:extLst>
            </p:cNvPr>
            <p:cNvSpPr>
              <a:spLocks noChangeArrowheads="1"/>
            </p:cNvSpPr>
            <p:nvPr/>
          </p:nvSpPr>
          <p:spPr bwMode="auto">
            <a:xfrm>
              <a:off x="3784" y="892"/>
              <a:ext cx="8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supply falls . . .</a:t>
              </a:r>
              <a:endParaRPr lang="en-US" altLang="en-US" sz="2400">
                <a:latin typeface="Times New Roman" panose="02020603050405020304" pitchFamily="18" charset="0"/>
              </a:endParaRPr>
            </a:p>
          </p:txBody>
        </p:sp>
      </p:grpSp>
      <p:grpSp>
        <p:nvGrpSpPr>
          <p:cNvPr id="896081" name="Group 81">
            <a:extLst>
              <a:ext uri="{FF2B5EF4-FFF2-40B4-BE49-F238E27FC236}">
                <a16:creationId xmlns:a16="http://schemas.microsoft.com/office/drawing/2014/main" id="{C63236C5-C780-415A-B83F-827E35B7CF3E}"/>
              </a:ext>
            </a:extLst>
          </p:cNvPr>
          <p:cNvGrpSpPr>
            <a:grpSpLocks/>
          </p:cNvGrpSpPr>
          <p:nvPr/>
        </p:nvGrpSpPr>
        <p:grpSpPr bwMode="auto">
          <a:xfrm>
            <a:off x="3073400" y="2879148"/>
            <a:ext cx="3541713" cy="2698750"/>
            <a:chOff x="1936" y="1674"/>
            <a:chExt cx="2231" cy="1700"/>
          </a:xfrm>
        </p:grpSpPr>
        <p:sp>
          <p:nvSpPr>
            <p:cNvPr id="896082" name="Line 82">
              <a:extLst>
                <a:ext uri="{FF2B5EF4-FFF2-40B4-BE49-F238E27FC236}">
                  <a16:creationId xmlns:a16="http://schemas.microsoft.com/office/drawing/2014/main" id="{24F81BD0-48A5-40E7-9598-2A1E46784CAB}"/>
                </a:ext>
              </a:extLst>
            </p:cNvPr>
            <p:cNvSpPr>
              <a:spLocks noChangeShapeType="1"/>
            </p:cNvSpPr>
            <p:nvPr/>
          </p:nvSpPr>
          <p:spPr bwMode="auto">
            <a:xfrm flipH="1" flipV="1">
              <a:off x="1936" y="1674"/>
              <a:ext cx="1961" cy="1639"/>
            </a:xfrm>
            <a:prstGeom prst="line">
              <a:avLst/>
            </a:prstGeom>
            <a:noFill/>
            <a:ln w="52388">
              <a:solidFill>
                <a:srgbClr val="5F161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083" name="Rectangle 83">
              <a:extLst>
                <a:ext uri="{FF2B5EF4-FFF2-40B4-BE49-F238E27FC236}">
                  <a16:creationId xmlns:a16="http://schemas.microsoft.com/office/drawing/2014/main" id="{122A8616-87C6-4DB4-BEA0-6F29BE3C68CE}"/>
                </a:ext>
              </a:extLst>
            </p:cNvPr>
            <p:cNvSpPr>
              <a:spLocks noChangeArrowheads="1"/>
            </p:cNvSpPr>
            <p:nvPr/>
          </p:nvSpPr>
          <p:spPr bwMode="auto">
            <a:xfrm>
              <a:off x="3956" y="3230"/>
              <a:ext cx="2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AD</a:t>
              </a:r>
              <a:r>
                <a:rPr lang="en-US" altLang="en-US" sz="1500" baseline="-25000">
                  <a:solidFill>
                    <a:srgbClr val="000000"/>
                  </a:solidFill>
                </a:rPr>
                <a:t>2</a:t>
              </a:r>
              <a:endParaRPr lang="en-US" altLang="en-US" sz="2400">
                <a:latin typeface="Times New Roman" panose="02020603050405020304" pitchFamily="18" charset="0"/>
              </a:endParaRPr>
            </a:p>
          </p:txBody>
        </p:sp>
      </p:grpSp>
      <p:grpSp>
        <p:nvGrpSpPr>
          <p:cNvPr id="896084" name="Group 84">
            <a:extLst>
              <a:ext uri="{FF2B5EF4-FFF2-40B4-BE49-F238E27FC236}">
                <a16:creationId xmlns:a16="http://schemas.microsoft.com/office/drawing/2014/main" id="{ABFFCBEF-6579-40FF-91C4-4D02FE0C43EF}"/>
              </a:ext>
            </a:extLst>
          </p:cNvPr>
          <p:cNvGrpSpPr>
            <a:grpSpLocks/>
          </p:cNvGrpSpPr>
          <p:nvPr/>
        </p:nvGrpSpPr>
        <p:grpSpPr bwMode="auto">
          <a:xfrm>
            <a:off x="1517650" y="3850698"/>
            <a:ext cx="3282950" cy="307975"/>
            <a:chOff x="956" y="2286"/>
            <a:chExt cx="2068" cy="194"/>
          </a:xfrm>
        </p:grpSpPr>
        <p:sp>
          <p:nvSpPr>
            <p:cNvPr id="896085" name="Line 85">
              <a:extLst>
                <a:ext uri="{FF2B5EF4-FFF2-40B4-BE49-F238E27FC236}">
                  <a16:creationId xmlns:a16="http://schemas.microsoft.com/office/drawing/2014/main" id="{CF319EFD-77EF-43A8-B679-13115CBE8ABC}"/>
                </a:ext>
              </a:extLst>
            </p:cNvPr>
            <p:cNvSpPr>
              <a:spLocks noChangeShapeType="1"/>
            </p:cNvSpPr>
            <p:nvPr/>
          </p:nvSpPr>
          <p:spPr bwMode="auto">
            <a:xfrm>
              <a:off x="1156" y="2388"/>
              <a:ext cx="1615" cy="1"/>
            </a:xfrm>
            <a:prstGeom prst="line">
              <a:avLst/>
            </a:prstGeom>
            <a:noFill/>
            <a:ln w="17463">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96086" name="Oval 86">
              <a:extLst>
                <a:ext uri="{FF2B5EF4-FFF2-40B4-BE49-F238E27FC236}">
                  <a16:creationId xmlns:a16="http://schemas.microsoft.com/office/drawing/2014/main" id="{C65DA71C-499C-4542-8E7A-594E915A6948}"/>
                </a:ext>
              </a:extLst>
            </p:cNvPr>
            <p:cNvSpPr>
              <a:spLocks noChangeArrowheads="1"/>
            </p:cNvSpPr>
            <p:nvPr/>
          </p:nvSpPr>
          <p:spPr bwMode="auto">
            <a:xfrm>
              <a:off x="2749" y="2354"/>
              <a:ext cx="67" cy="6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6087" name="Rectangle 87">
              <a:extLst>
                <a:ext uri="{FF2B5EF4-FFF2-40B4-BE49-F238E27FC236}">
                  <a16:creationId xmlns:a16="http://schemas.microsoft.com/office/drawing/2014/main" id="{8A853697-D2A7-4466-BD5C-B26ACCBAC876}"/>
                </a:ext>
              </a:extLst>
            </p:cNvPr>
            <p:cNvSpPr>
              <a:spLocks noChangeArrowheads="1"/>
            </p:cNvSpPr>
            <p:nvPr/>
          </p:nvSpPr>
          <p:spPr bwMode="auto">
            <a:xfrm>
              <a:off x="2885" y="2319"/>
              <a:ext cx="1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a:solidFill>
                    <a:srgbClr val="000000"/>
                  </a:solidFill>
                </a:rPr>
                <a:t>C</a:t>
              </a:r>
              <a:endParaRPr lang="en-US" altLang="en-US" sz="2400">
                <a:latin typeface="Times New Roman" panose="02020603050405020304" pitchFamily="18" charset="0"/>
              </a:endParaRPr>
            </a:p>
          </p:txBody>
        </p:sp>
        <p:sp>
          <p:nvSpPr>
            <p:cNvPr id="896088" name="Rectangle 88">
              <a:extLst>
                <a:ext uri="{FF2B5EF4-FFF2-40B4-BE49-F238E27FC236}">
                  <a16:creationId xmlns:a16="http://schemas.microsoft.com/office/drawing/2014/main" id="{185E83B6-F152-4CC0-8524-605FC32C8760}"/>
                </a:ext>
              </a:extLst>
            </p:cNvPr>
            <p:cNvSpPr>
              <a:spLocks noChangeArrowheads="1"/>
            </p:cNvSpPr>
            <p:nvPr/>
          </p:nvSpPr>
          <p:spPr bwMode="auto">
            <a:xfrm>
              <a:off x="956" y="2286"/>
              <a:ext cx="1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500" i="1">
                  <a:solidFill>
                    <a:srgbClr val="000000"/>
                  </a:solidFill>
                </a:rPr>
                <a:t>P</a:t>
              </a:r>
              <a:r>
                <a:rPr lang="en-US" altLang="en-US" sz="1500" baseline="-25000">
                  <a:solidFill>
                    <a:srgbClr val="000000"/>
                  </a:solidFill>
                </a:rPr>
                <a:t>3</a:t>
              </a:r>
              <a:endParaRPr lang="en-US" altLang="en-US" sz="2400">
                <a:latin typeface="Times New Roman" panose="02020603050405020304" pitchFamily="18" charset="0"/>
              </a:endParaRP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6B4-3A1C-45B7-8FF3-E6CA4E1E0BE8}"/>
              </a:ext>
            </a:extLst>
          </p:cNvPr>
          <p:cNvSpPr>
            <a:spLocks noGrp="1"/>
          </p:cNvSpPr>
          <p:nvPr>
            <p:ph type="title"/>
          </p:nvPr>
        </p:nvSpPr>
        <p:spPr/>
        <p:txBody>
          <a:bodyPr>
            <a:normAutofit fontScale="90000"/>
          </a:bodyPr>
          <a:lstStyle/>
          <a:p>
            <a:r>
              <a:rPr lang="en-US" b="1" dirty="0"/>
              <a:t>Summarizing</a:t>
            </a:r>
            <a:r>
              <a:rPr lang="en-US" dirty="0"/>
              <a:t>,</a:t>
            </a:r>
          </a:p>
        </p:txBody>
      </p:sp>
      <p:sp>
        <p:nvSpPr>
          <p:cNvPr id="3" name="Content Placeholder 2">
            <a:extLst>
              <a:ext uri="{FF2B5EF4-FFF2-40B4-BE49-F238E27FC236}">
                <a16:creationId xmlns:a16="http://schemas.microsoft.com/office/drawing/2014/main" id="{87FE52A7-BF17-49EE-B381-3B958CD39B1F}"/>
              </a:ext>
            </a:extLst>
          </p:cNvPr>
          <p:cNvSpPr>
            <a:spLocks noGrp="1"/>
          </p:cNvSpPr>
          <p:nvPr>
            <p:ph idx="1"/>
          </p:nvPr>
        </p:nvSpPr>
        <p:spPr>
          <a:xfrm>
            <a:off x="628650" y="914402"/>
            <a:ext cx="7886700" cy="5262562"/>
          </a:xfrm>
        </p:spPr>
        <p:txBody>
          <a:bodyPr>
            <a:noAutofit/>
          </a:bodyPr>
          <a:lstStyle/>
          <a:p>
            <a:pPr>
              <a:lnSpc>
                <a:spcPct val="100000"/>
              </a:lnSpc>
            </a:pPr>
            <a:r>
              <a:rPr lang="en-US" sz="2400" dirty="0"/>
              <a:t>Steps to analyze AS-AD dynamics</a:t>
            </a:r>
          </a:p>
          <a:p>
            <a:pPr marL="684213" indent="-287338">
              <a:lnSpc>
                <a:spcPct val="100000"/>
              </a:lnSpc>
              <a:buFont typeface="+mj-lt"/>
              <a:buAutoNum type="arabicPeriod"/>
            </a:pPr>
            <a:r>
              <a:rPr lang="en-US" sz="2400" dirty="0"/>
              <a:t>Decide whether the event/shock shifts AS or AD or both</a:t>
            </a:r>
          </a:p>
          <a:p>
            <a:pPr marL="684213" indent="-287338">
              <a:lnSpc>
                <a:spcPct val="100000"/>
              </a:lnSpc>
              <a:buFont typeface="+mj-lt"/>
              <a:buAutoNum type="arabicPeriod"/>
            </a:pPr>
            <a:r>
              <a:rPr lang="en-US" sz="2400" dirty="0"/>
              <a:t>Decide which direction the curve shifts</a:t>
            </a:r>
          </a:p>
          <a:p>
            <a:pPr marL="684213" indent="-287338">
              <a:lnSpc>
                <a:spcPct val="100000"/>
              </a:lnSpc>
              <a:buFont typeface="+mj-lt"/>
              <a:buAutoNum type="arabicPeriod"/>
            </a:pPr>
            <a:r>
              <a:rPr lang="en-US" sz="2400" dirty="0"/>
              <a:t>Use diagram of AS-AD to determine impact on price level and output</a:t>
            </a:r>
          </a:p>
          <a:p>
            <a:pPr marL="684213" indent="-287338">
              <a:lnSpc>
                <a:spcPct val="100000"/>
              </a:lnSpc>
              <a:buFont typeface="+mj-lt"/>
              <a:buAutoNum type="arabicPeriod"/>
            </a:pPr>
            <a:r>
              <a:rPr lang="en-US" sz="2400" dirty="0"/>
              <a:t>Use diagram of AS-AD to analyze how economy moves to new short-run and/or long-run equilibrium or its earlier long-run equilibrium</a:t>
            </a:r>
          </a:p>
          <a:p>
            <a:pPr>
              <a:lnSpc>
                <a:spcPct val="100000"/>
              </a:lnSpc>
            </a:pPr>
            <a:r>
              <a:rPr lang="en-US" sz="2400" dirty="0"/>
              <a:t>Shifts in AD</a:t>
            </a:r>
          </a:p>
          <a:p>
            <a:pPr lvl="1">
              <a:lnSpc>
                <a:spcPct val="100000"/>
              </a:lnSpc>
            </a:pPr>
            <a:r>
              <a:rPr lang="en-US" dirty="0"/>
              <a:t>Short-run: shifts in AD impact the output of goods and services (and prices)</a:t>
            </a:r>
          </a:p>
          <a:p>
            <a:pPr lvl="1">
              <a:lnSpc>
                <a:spcPct val="100000"/>
              </a:lnSpc>
            </a:pPr>
            <a:r>
              <a:rPr lang="en-US" dirty="0"/>
              <a:t>Long-run: shifts in AD impact overall price level but have no impact on output</a:t>
            </a:r>
          </a:p>
          <a:p>
            <a:pPr>
              <a:lnSpc>
                <a:spcPct val="100000"/>
              </a:lnSpc>
            </a:pPr>
            <a:endParaRPr lang="en-US" sz="2400" dirty="0"/>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p:txBody>
      </p:sp>
      <p:sp>
        <p:nvSpPr>
          <p:cNvPr id="4" name="Content Placeholder 4">
            <a:extLst>
              <a:ext uri="{FF2B5EF4-FFF2-40B4-BE49-F238E27FC236}">
                <a16:creationId xmlns:a16="http://schemas.microsoft.com/office/drawing/2014/main" id="{2E5120C3-9F96-43FE-959D-16EA87B84293}"/>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95000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6B4-3A1C-45B7-8FF3-E6CA4E1E0BE8}"/>
              </a:ext>
            </a:extLst>
          </p:cNvPr>
          <p:cNvSpPr>
            <a:spLocks noGrp="1"/>
          </p:cNvSpPr>
          <p:nvPr>
            <p:ph type="title"/>
          </p:nvPr>
        </p:nvSpPr>
        <p:spPr/>
        <p:txBody>
          <a:bodyPr>
            <a:normAutofit fontScale="90000"/>
          </a:bodyPr>
          <a:lstStyle/>
          <a:p>
            <a:r>
              <a:rPr lang="en-US" b="1" dirty="0"/>
              <a:t>Summarizing</a:t>
            </a:r>
            <a:r>
              <a:rPr lang="en-US" dirty="0"/>
              <a:t>,</a:t>
            </a:r>
          </a:p>
        </p:txBody>
      </p:sp>
      <p:sp>
        <p:nvSpPr>
          <p:cNvPr id="3" name="Content Placeholder 2">
            <a:extLst>
              <a:ext uri="{FF2B5EF4-FFF2-40B4-BE49-F238E27FC236}">
                <a16:creationId xmlns:a16="http://schemas.microsoft.com/office/drawing/2014/main" id="{87FE52A7-BF17-49EE-B381-3B958CD39B1F}"/>
              </a:ext>
            </a:extLst>
          </p:cNvPr>
          <p:cNvSpPr>
            <a:spLocks noGrp="1"/>
          </p:cNvSpPr>
          <p:nvPr>
            <p:ph idx="1"/>
          </p:nvPr>
        </p:nvSpPr>
        <p:spPr>
          <a:xfrm>
            <a:off x="628650" y="872836"/>
            <a:ext cx="7886700" cy="5512089"/>
          </a:xfrm>
        </p:spPr>
        <p:txBody>
          <a:bodyPr>
            <a:normAutofit/>
          </a:bodyPr>
          <a:lstStyle/>
          <a:p>
            <a:pPr>
              <a:lnSpc>
                <a:spcPct val="120000"/>
              </a:lnSpc>
            </a:pPr>
            <a:r>
              <a:rPr lang="en-US" sz="2400" dirty="0"/>
              <a:t>Shifts in AS </a:t>
            </a:r>
          </a:p>
          <a:p>
            <a:pPr lvl="1">
              <a:lnSpc>
                <a:spcPct val="120000"/>
              </a:lnSpc>
            </a:pPr>
            <a:r>
              <a:rPr lang="en-US" sz="2000" dirty="0"/>
              <a:t>Sticky prices and wages + Assume AD is held constant</a:t>
            </a:r>
          </a:p>
          <a:p>
            <a:pPr lvl="1">
              <a:lnSpc>
                <a:spcPct val="120000"/>
              </a:lnSpc>
            </a:pPr>
            <a:r>
              <a:rPr lang="en-US" sz="2000" dirty="0"/>
              <a:t>Negative shock: shifts in SR-AS impact prices and wages resulting in higher prices and falling output (Stagflation) </a:t>
            </a:r>
          </a:p>
          <a:p>
            <a:pPr lvl="1">
              <a:lnSpc>
                <a:spcPct val="120000"/>
              </a:lnSpc>
            </a:pPr>
            <a:r>
              <a:rPr lang="en-US" sz="2000" i="1" dirty="0"/>
              <a:t>Wage-price spiral</a:t>
            </a:r>
            <a:r>
              <a:rPr lang="en-US" sz="2000" dirty="0"/>
              <a:t>: Higher prices lead to higher wages leading to even higher prices </a:t>
            </a:r>
          </a:p>
          <a:p>
            <a:pPr lvl="1">
              <a:lnSpc>
                <a:spcPct val="120000"/>
              </a:lnSpc>
            </a:pPr>
            <a:r>
              <a:rPr lang="en-US" sz="2000" dirty="0"/>
              <a:t>Is the spiral infinite? Growth in wages slows when unemployment increases, and workers have low bargaining power. </a:t>
            </a:r>
          </a:p>
          <a:p>
            <a:pPr lvl="1">
              <a:lnSpc>
                <a:spcPct val="120000"/>
              </a:lnSpc>
            </a:pPr>
            <a:r>
              <a:rPr lang="en-US" sz="2000" dirty="0"/>
              <a:t>In the </a:t>
            </a:r>
            <a:r>
              <a:rPr lang="en-US" sz="2000" b="1" i="1" dirty="0"/>
              <a:t>long-run</a:t>
            </a:r>
            <a:r>
              <a:rPr lang="en-US" sz="2000" dirty="0"/>
              <a:t>, nominal wages fall and output recovers to its potential level.</a:t>
            </a:r>
          </a:p>
          <a:p>
            <a:pPr>
              <a:lnSpc>
                <a:spcPct val="120000"/>
              </a:lnSpc>
            </a:pPr>
            <a:r>
              <a:rPr lang="en-US" sz="2200" dirty="0"/>
              <a:t>Relax assumption of constant AD =&gt; policy response to AS shock by boosting demand at cost of inflation (Accommodative policy) =&gt; higher prices but same potential output.</a:t>
            </a:r>
          </a:p>
        </p:txBody>
      </p:sp>
      <p:sp>
        <p:nvSpPr>
          <p:cNvPr id="4" name="Content Placeholder 4">
            <a:extLst>
              <a:ext uri="{FF2B5EF4-FFF2-40B4-BE49-F238E27FC236}">
                <a16:creationId xmlns:a16="http://schemas.microsoft.com/office/drawing/2014/main" id="{0E6C8F0A-F9A1-4B26-9076-B4178D6218D4}"/>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188134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480B-F146-4328-BB71-A231B854FD46}"/>
              </a:ext>
            </a:extLst>
          </p:cNvPr>
          <p:cNvSpPr>
            <a:spLocks noGrp="1"/>
          </p:cNvSpPr>
          <p:nvPr>
            <p:ph type="title"/>
          </p:nvPr>
        </p:nvSpPr>
        <p:spPr/>
        <p:txBody>
          <a:bodyPr>
            <a:normAutofit fontScale="90000"/>
          </a:bodyPr>
          <a:lstStyle/>
          <a:p>
            <a:r>
              <a:rPr lang="en-US" dirty="0"/>
              <a:t>What we have not covered yet?</a:t>
            </a:r>
          </a:p>
        </p:txBody>
      </p:sp>
      <p:sp>
        <p:nvSpPr>
          <p:cNvPr id="3" name="Content Placeholder 2">
            <a:extLst>
              <a:ext uri="{FF2B5EF4-FFF2-40B4-BE49-F238E27FC236}">
                <a16:creationId xmlns:a16="http://schemas.microsoft.com/office/drawing/2014/main" id="{AEB73CF7-4DCD-4FB5-99DF-753A00FA88E9}"/>
              </a:ext>
            </a:extLst>
          </p:cNvPr>
          <p:cNvSpPr>
            <a:spLocks noGrp="1"/>
          </p:cNvSpPr>
          <p:nvPr>
            <p:ph idx="1"/>
          </p:nvPr>
        </p:nvSpPr>
        <p:spPr/>
        <p:txBody>
          <a:bodyPr/>
          <a:lstStyle/>
          <a:p>
            <a:endParaRPr lang="en-US" dirty="0"/>
          </a:p>
          <a:p>
            <a:pPr lvl="1"/>
            <a:r>
              <a:rPr lang="en-US" dirty="0"/>
              <a:t>Impact of monetary policy on AS-AD</a:t>
            </a:r>
          </a:p>
          <a:p>
            <a:pPr lvl="1"/>
            <a:r>
              <a:rPr lang="en-US" dirty="0"/>
              <a:t>Classical dichotomy and Money neutrality</a:t>
            </a:r>
          </a:p>
          <a:p>
            <a:pPr lvl="1"/>
            <a:r>
              <a:rPr lang="en-US" dirty="0"/>
              <a:t>Stabilization theory</a:t>
            </a:r>
          </a:p>
        </p:txBody>
      </p:sp>
      <p:sp>
        <p:nvSpPr>
          <p:cNvPr id="4" name="Content Placeholder 4">
            <a:extLst>
              <a:ext uri="{FF2B5EF4-FFF2-40B4-BE49-F238E27FC236}">
                <a16:creationId xmlns:a16="http://schemas.microsoft.com/office/drawing/2014/main" id="{6A8F6860-1DEA-46BD-9BCC-FA7119BA37CA}"/>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899981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116544-3DB6-418E-89E0-E42863D06B86}"/>
              </a:ext>
            </a:extLst>
          </p:cNvPr>
          <p:cNvSpPr>
            <a:spLocks noGrp="1"/>
          </p:cNvSpPr>
          <p:nvPr>
            <p:ph type="title"/>
          </p:nvPr>
        </p:nvSpPr>
        <p:spPr>
          <a:xfrm>
            <a:off x="628650" y="906176"/>
            <a:ext cx="7886700" cy="2852737"/>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9526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4345-2611-4B25-B137-49C2590E0672}"/>
              </a:ext>
            </a:extLst>
          </p:cNvPr>
          <p:cNvSpPr>
            <a:spLocks noGrp="1"/>
          </p:cNvSpPr>
          <p:nvPr>
            <p:ph type="title"/>
          </p:nvPr>
        </p:nvSpPr>
        <p:spPr/>
        <p:txBody>
          <a:bodyPr>
            <a:noAutofit/>
          </a:bodyPr>
          <a:lstStyle/>
          <a:p>
            <a:r>
              <a:rPr lang="en-US" sz="3200" b="1" dirty="0"/>
              <a:t>Role of fiscal policy in the multiplier model</a:t>
            </a:r>
          </a:p>
        </p:txBody>
      </p:sp>
      <p:sp>
        <p:nvSpPr>
          <p:cNvPr id="3" name="Content Placeholder 2">
            <a:extLst>
              <a:ext uri="{FF2B5EF4-FFF2-40B4-BE49-F238E27FC236}">
                <a16:creationId xmlns:a16="http://schemas.microsoft.com/office/drawing/2014/main" id="{493F4FEF-8B9E-42D9-BDC1-596411B8DCFD}"/>
              </a:ext>
            </a:extLst>
          </p:cNvPr>
          <p:cNvSpPr>
            <a:spLocks noGrp="1"/>
          </p:cNvSpPr>
          <p:nvPr>
            <p:ph idx="1"/>
          </p:nvPr>
        </p:nvSpPr>
        <p:spPr>
          <a:xfrm>
            <a:off x="628650" y="997527"/>
            <a:ext cx="7886700" cy="5440217"/>
          </a:xfrm>
        </p:spPr>
        <p:txBody>
          <a:bodyPr>
            <a:normAutofit/>
          </a:bodyPr>
          <a:lstStyle/>
          <a:p>
            <a:pPr>
              <a:lnSpc>
                <a:spcPct val="110000"/>
              </a:lnSpc>
            </a:pPr>
            <a:r>
              <a:rPr lang="en-US" dirty="0"/>
              <a:t>TE = C + I  + G</a:t>
            </a:r>
          </a:p>
          <a:p>
            <a:pPr>
              <a:lnSpc>
                <a:spcPct val="110000"/>
              </a:lnSpc>
            </a:pPr>
            <a:r>
              <a:rPr lang="en-US" dirty="0"/>
              <a:t>New equilibrium, E = point at which TE intersects the 45-degree line</a:t>
            </a:r>
          </a:p>
          <a:p>
            <a:pPr>
              <a:lnSpc>
                <a:spcPct val="110000"/>
              </a:lnSpc>
            </a:pPr>
            <a:r>
              <a:rPr lang="en-US" b="1" dirty="0"/>
              <a:t>New equilibrium</a:t>
            </a:r>
            <a:r>
              <a:rPr lang="en-US" dirty="0"/>
              <a:t>: Equilibrium is attained when planned spending equals total planned output </a:t>
            </a:r>
            <a:r>
              <a:rPr lang="en-US" dirty="0">
                <a:solidFill>
                  <a:srgbClr val="FF0000"/>
                </a:solidFill>
              </a:rPr>
              <a:t>after adding government expenditure</a:t>
            </a:r>
            <a:endParaRPr lang="en-US" dirty="0"/>
          </a:p>
          <a:p>
            <a:pPr>
              <a:lnSpc>
                <a:spcPct val="110000"/>
              </a:lnSpc>
            </a:pPr>
            <a:endParaRPr lang="en-US" dirty="0"/>
          </a:p>
        </p:txBody>
      </p:sp>
      <p:sp>
        <p:nvSpPr>
          <p:cNvPr id="4" name="Content Placeholder 4">
            <a:extLst>
              <a:ext uri="{FF2B5EF4-FFF2-40B4-BE49-F238E27FC236}">
                <a16:creationId xmlns:a16="http://schemas.microsoft.com/office/drawing/2014/main" id="{0A1BD96C-3396-4F73-A547-2FDA213B8AEA}"/>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14701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1E6AEF-447C-46D7-BECC-9C6FE42B7D3D}"/>
              </a:ext>
            </a:extLst>
          </p:cNvPr>
          <p:cNvPicPr>
            <a:picLocks noChangeAspect="1"/>
          </p:cNvPicPr>
          <p:nvPr/>
        </p:nvPicPr>
        <p:blipFill rotWithShape="1">
          <a:blip r:embed="rId2"/>
          <a:srcRect r="35757"/>
          <a:stretch/>
        </p:blipFill>
        <p:spPr>
          <a:xfrm>
            <a:off x="1126836" y="296863"/>
            <a:ext cx="6345382" cy="5768859"/>
          </a:xfrm>
          <a:prstGeom prst="rect">
            <a:avLst/>
          </a:prstGeom>
        </p:spPr>
      </p:pic>
      <p:pic>
        <p:nvPicPr>
          <p:cNvPr id="5" name="Picture 4">
            <a:extLst>
              <a:ext uri="{FF2B5EF4-FFF2-40B4-BE49-F238E27FC236}">
                <a16:creationId xmlns:a16="http://schemas.microsoft.com/office/drawing/2014/main" id="{1D2111B9-84A7-48DC-890E-58CF22189A5D}"/>
              </a:ext>
            </a:extLst>
          </p:cNvPr>
          <p:cNvPicPr>
            <a:picLocks noChangeAspect="1"/>
          </p:cNvPicPr>
          <p:nvPr/>
        </p:nvPicPr>
        <p:blipFill rotWithShape="1">
          <a:blip r:embed="rId2"/>
          <a:srcRect l="64242" b="87227"/>
          <a:stretch/>
        </p:blipFill>
        <p:spPr>
          <a:xfrm>
            <a:off x="2826327" y="6065722"/>
            <a:ext cx="3269673" cy="682175"/>
          </a:xfrm>
          <a:prstGeom prst="rect">
            <a:avLst/>
          </a:prstGeom>
        </p:spPr>
      </p:pic>
      <p:sp>
        <p:nvSpPr>
          <p:cNvPr id="6" name="Title 1">
            <a:extLst>
              <a:ext uri="{FF2B5EF4-FFF2-40B4-BE49-F238E27FC236}">
                <a16:creationId xmlns:a16="http://schemas.microsoft.com/office/drawing/2014/main" id="{CCE25D90-A74D-49B5-9F87-601E42141372}"/>
              </a:ext>
            </a:extLst>
          </p:cNvPr>
          <p:cNvSpPr>
            <a:spLocks noGrp="1"/>
          </p:cNvSpPr>
          <p:nvPr>
            <p:ph type="title"/>
          </p:nvPr>
        </p:nvSpPr>
        <p:spPr>
          <a:xfrm>
            <a:off x="0" y="-182678"/>
            <a:ext cx="4950691" cy="593726"/>
          </a:xfrm>
        </p:spPr>
        <p:txBody>
          <a:bodyPr>
            <a:noAutofit/>
          </a:bodyPr>
          <a:lstStyle/>
          <a:p>
            <a:br>
              <a:rPr lang="en-US" sz="2400" dirty="0"/>
            </a:br>
            <a:r>
              <a:rPr lang="en-US" sz="1800" dirty="0"/>
              <a:t>Ref: Samuelson &amp; Nordhaus: Economics, 19th Ed</a:t>
            </a:r>
            <a:endParaRPr lang="en-US" sz="2400" dirty="0"/>
          </a:p>
        </p:txBody>
      </p:sp>
    </p:spTree>
    <p:extLst>
      <p:ext uri="{BB962C8B-B14F-4D97-AF65-F5344CB8AC3E}">
        <p14:creationId xmlns:p14="http://schemas.microsoft.com/office/powerpoint/2010/main" val="205769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E25D90-A74D-49B5-9F87-601E42141372}"/>
              </a:ext>
            </a:extLst>
          </p:cNvPr>
          <p:cNvSpPr>
            <a:spLocks noGrp="1"/>
          </p:cNvSpPr>
          <p:nvPr>
            <p:ph type="title"/>
          </p:nvPr>
        </p:nvSpPr>
        <p:spPr>
          <a:xfrm>
            <a:off x="0" y="-182678"/>
            <a:ext cx="4950691" cy="593726"/>
          </a:xfrm>
        </p:spPr>
        <p:txBody>
          <a:bodyPr>
            <a:noAutofit/>
          </a:bodyPr>
          <a:lstStyle/>
          <a:p>
            <a:br>
              <a:rPr lang="en-US" sz="2400" dirty="0"/>
            </a:br>
            <a:r>
              <a:rPr lang="en-US" sz="1800" dirty="0"/>
              <a:t>Ref: Samuelson &amp; Nordhaus: Economics, 19th Ed</a:t>
            </a:r>
            <a:endParaRPr lang="en-US" sz="2400" dirty="0"/>
          </a:p>
        </p:txBody>
      </p:sp>
      <p:pic>
        <p:nvPicPr>
          <p:cNvPr id="2" name="Picture 1">
            <a:extLst>
              <a:ext uri="{FF2B5EF4-FFF2-40B4-BE49-F238E27FC236}">
                <a16:creationId xmlns:a16="http://schemas.microsoft.com/office/drawing/2014/main" id="{69341D60-1BCF-47D2-A854-06D809A92E27}"/>
              </a:ext>
            </a:extLst>
          </p:cNvPr>
          <p:cNvPicPr>
            <a:picLocks noChangeAspect="1"/>
          </p:cNvPicPr>
          <p:nvPr/>
        </p:nvPicPr>
        <p:blipFill rotWithShape="1">
          <a:blip r:embed="rId2"/>
          <a:srcRect t="5445"/>
          <a:stretch/>
        </p:blipFill>
        <p:spPr>
          <a:xfrm>
            <a:off x="1071340" y="426721"/>
            <a:ext cx="6914420" cy="5597440"/>
          </a:xfrm>
          <a:prstGeom prst="rect">
            <a:avLst/>
          </a:prstGeom>
        </p:spPr>
      </p:pic>
      <p:pic>
        <p:nvPicPr>
          <p:cNvPr id="3" name="Picture 2">
            <a:extLst>
              <a:ext uri="{FF2B5EF4-FFF2-40B4-BE49-F238E27FC236}">
                <a16:creationId xmlns:a16="http://schemas.microsoft.com/office/drawing/2014/main" id="{6DD32C8B-6F77-4260-8E74-1396B284E96C}"/>
              </a:ext>
            </a:extLst>
          </p:cNvPr>
          <p:cNvPicPr>
            <a:picLocks noChangeAspect="1"/>
          </p:cNvPicPr>
          <p:nvPr/>
        </p:nvPicPr>
        <p:blipFill>
          <a:blip r:embed="rId3"/>
          <a:stretch>
            <a:fillRect/>
          </a:stretch>
        </p:blipFill>
        <p:spPr>
          <a:xfrm>
            <a:off x="2636771" y="6024161"/>
            <a:ext cx="3469390" cy="536928"/>
          </a:xfrm>
          <a:prstGeom prst="rect">
            <a:avLst/>
          </a:prstGeom>
        </p:spPr>
      </p:pic>
      <p:sp>
        <p:nvSpPr>
          <p:cNvPr id="7" name="Content Placeholder 4">
            <a:extLst>
              <a:ext uri="{FF2B5EF4-FFF2-40B4-BE49-F238E27FC236}">
                <a16:creationId xmlns:a16="http://schemas.microsoft.com/office/drawing/2014/main" id="{B426C4CF-F237-42A8-B8AE-1C76664C2063}"/>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85181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4345-2611-4B25-B137-49C2590E0672}"/>
              </a:ext>
            </a:extLst>
          </p:cNvPr>
          <p:cNvSpPr>
            <a:spLocks noGrp="1"/>
          </p:cNvSpPr>
          <p:nvPr>
            <p:ph type="title"/>
          </p:nvPr>
        </p:nvSpPr>
        <p:spPr/>
        <p:txBody>
          <a:bodyPr>
            <a:noAutofit/>
          </a:bodyPr>
          <a:lstStyle/>
          <a:p>
            <a:r>
              <a:rPr lang="en-US" sz="3200" b="1" dirty="0"/>
              <a:t>Role of fiscal policy in the multiplier model</a:t>
            </a:r>
          </a:p>
        </p:txBody>
      </p:sp>
      <p:sp>
        <p:nvSpPr>
          <p:cNvPr id="3" name="Content Placeholder 2">
            <a:extLst>
              <a:ext uri="{FF2B5EF4-FFF2-40B4-BE49-F238E27FC236}">
                <a16:creationId xmlns:a16="http://schemas.microsoft.com/office/drawing/2014/main" id="{493F4FEF-8B9E-42D9-BDC1-596411B8DCFD}"/>
              </a:ext>
            </a:extLst>
          </p:cNvPr>
          <p:cNvSpPr>
            <a:spLocks noGrp="1"/>
          </p:cNvSpPr>
          <p:nvPr>
            <p:ph idx="1"/>
          </p:nvPr>
        </p:nvSpPr>
        <p:spPr>
          <a:xfrm>
            <a:off x="628650" y="997527"/>
            <a:ext cx="7886700" cy="5440217"/>
          </a:xfrm>
        </p:spPr>
        <p:txBody>
          <a:bodyPr>
            <a:normAutofit fontScale="92500" lnSpcReduction="10000"/>
          </a:bodyPr>
          <a:lstStyle/>
          <a:p>
            <a:pPr>
              <a:lnSpc>
                <a:spcPct val="120000"/>
              </a:lnSpc>
            </a:pPr>
            <a:r>
              <a:rPr lang="en-US" b="1" i="1" dirty="0"/>
              <a:t>Impact of taxes on AD and GDP</a:t>
            </a:r>
            <a:r>
              <a:rPr lang="en-US" i="1" dirty="0"/>
              <a:t> </a:t>
            </a:r>
          </a:p>
          <a:p>
            <a:pPr>
              <a:lnSpc>
                <a:spcPct val="120000"/>
              </a:lnSpc>
            </a:pPr>
            <a:r>
              <a:rPr lang="en-US" dirty="0"/>
              <a:t>Introduce taxes in the total expenditure basket</a:t>
            </a:r>
          </a:p>
          <a:p>
            <a:pPr>
              <a:lnSpc>
                <a:spcPct val="120000"/>
              </a:lnSpc>
            </a:pPr>
            <a:r>
              <a:rPr lang="en-US" i="1" dirty="0"/>
              <a:t>Assume c</a:t>
            </a:r>
            <a:r>
              <a:rPr lang="en-US" dirty="0"/>
              <a:t>onstant taxes (</a:t>
            </a:r>
            <a:r>
              <a:rPr lang="en-US" b="1" dirty="0"/>
              <a:t>lump-sum taxes</a:t>
            </a:r>
            <a:r>
              <a:rPr lang="en-US" dirty="0"/>
              <a:t>) – do not change with income or other economic variables</a:t>
            </a:r>
          </a:p>
          <a:p>
            <a:pPr>
              <a:lnSpc>
                <a:spcPct val="100000"/>
              </a:lnSpc>
            </a:pPr>
            <a:r>
              <a:rPr lang="en-US" dirty="0"/>
              <a:t>Assume exogenous and constant level of investment </a:t>
            </a:r>
          </a:p>
          <a:p>
            <a:pPr>
              <a:lnSpc>
                <a:spcPct val="100000"/>
              </a:lnSpc>
            </a:pPr>
            <a:r>
              <a:rPr lang="en-US" dirty="0"/>
              <a:t>The assumption of GDP=DI fails due to introduction of taxes</a:t>
            </a:r>
          </a:p>
          <a:p>
            <a:pPr marL="0" indent="0">
              <a:lnSpc>
                <a:spcPct val="100000"/>
              </a:lnSpc>
              <a:buNone/>
            </a:pPr>
            <a:r>
              <a:rPr lang="en-US" dirty="0"/>
              <a:t>	=&gt; GDP = DI + Taxes</a:t>
            </a:r>
          </a:p>
          <a:p>
            <a:pPr lvl="1">
              <a:lnSpc>
                <a:spcPct val="120000"/>
              </a:lnSpc>
            </a:pPr>
            <a:r>
              <a:rPr lang="en-US" dirty="0"/>
              <a:t>Construct the consumption function for the economy against GDP (as taxes are constant) – </a:t>
            </a:r>
            <a:r>
              <a:rPr lang="en-US" i="1" dirty="0"/>
              <a:t>how would the consumption function (with taxes) differ from one without taxes?</a:t>
            </a:r>
          </a:p>
        </p:txBody>
      </p:sp>
      <p:sp>
        <p:nvSpPr>
          <p:cNvPr id="4" name="Content Placeholder 4">
            <a:extLst>
              <a:ext uri="{FF2B5EF4-FFF2-40B4-BE49-F238E27FC236}">
                <a16:creationId xmlns:a16="http://schemas.microsoft.com/office/drawing/2014/main" id="{A97BB7DC-0B6C-42DA-A469-5A2553C56AC4}"/>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02862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1C96-7006-40E5-9BEF-574CA7042E09}"/>
              </a:ext>
            </a:extLst>
          </p:cNvPr>
          <p:cNvSpPr>
            <a:spLocks noGrp="1"/>
          </p:cNvSpPr>
          <p:nvPr>
            <p:ph type="title"/>
          </p:nvPr>
        </p:nvSpPr>
        <p:spPr/>
        <p:txBody>
          <a:bodyPr>
            <a:noAutofit/>
          </a:bodyPr>
          <a:lstStyle/>
          <a:p>
            <a:r>
              <a:rPr lang="en-US" sz="3200" b="1" dirty="0"/>
              <a:t>Impact of taxes on DI and C</a:t>
            </a:r>
            <a:br>
              <a:rPr lang="en-US" sz="3200" b="1" dirty="0"/>
            </a:br>
            <a:r>
              <a:rPr lang="en-US" sz="2400" dirty="0"/>
              <a:t>Ref: Samuelson &amp; Nordhaus: Economics, 19th Ed</a:t>
            </a:r>
            <a:endParaRPr lang="en-US" sz="3200" dirty="0"/>
          </a:p>
        </p:txBody>
      </p:sp>
      <p:pic>
        <p:nvPicPr>
          <p:cNvPr id="4" name="Picture 3">
            <a:extLst>
              <a:ext uri="{FF2B5EF4-FFF2-40B4-BE49-F238E27FC236}">
                <a16:creationId xmlns:a16="http://schemas.microsoft.com/office/drawing/2014/main" id="{96262D23-D5ED-42A9-90F4-40356D471963}"/>
              </a:ext>
            </a:extLst>
          </p:cNvPr>
          <p:cNvPicPr>
            <a:picLocks noChangeAspect="1"/>
          </p:cNvPicPr>
          <p:nvPr/>
        </p:nvPicPr>
        <p:blipFill rotWithShape="1">
          <a:blip r:embed="rId2"/>
          <a:srcRect r="38384"/>
          <a:stretch/>
        </p:blipFill>
        <p:spPr>
          <a:xfrm>
            <a:off x="1754909" y="988289"/>
            <a:ext cx="5634182" cy="5037799"/>
          </a:xfrm>
          <a:prstGeom prst="rect">
            <a:avLst/>
          </a:prstGeom>
        </p:spPr>
      </p:pic>
      <p:pic>
        <p:nvPicPr>
          <p:cNvPr id="5" name="Picture 4">
            <a:extLst>
              <a:ext uri="{FF2B5EF4-FFF2-40B4-BE49-F238E27FC236}">
                <a16:creationId xmlns:a16="http://schemas.microsoft.com/office/drawing/2014/main" id="{D72A1CCC-0769-417A-94EB-B6E5BEF9450C}"/>
              </a:ext>
            </a:extLst>
          </p:cNvPr>
          <p:cNvPicPr>
            <a:picLocks noChangeAspect="1"/>
          </p:cNvPicPr>
          <p:nvPr/>
        </p:nvPicPr>
        <p:blipFill rotWithShape="1">
          <a:blip r:embed="rId2"/>
          <a:srcRect l="61010" b="83597"/>
          <a:stretch/>
        </p:blipFill>
        <p:spPr>
          <a:xfrm>
            <a:off x="2854037" y="6031023"/>
            <a:ext cx="3565236" cy="826336"/>
          </a:xfrm>
          <a:prstGeom prst="rect">
            <a:avLst/>
          </a:prstGeom>
        </p:spPr>
      </p:pic>
    </p:spTree>
    <p:extLst>
      <p:ext uri="{BB962C8B-B14F-4D97-AF65-F5344CB8AC3E}">
        <p14:creationId xmlns:p14="http://schemas.microsoft.com/office/powerpoint/2010/main" val="148006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4345-2611-4B25-B137-49C2590E0672}"/>
              </a:ext>
            </a:extLst>
          </p:cNvPr>
          <p:cNvSpPr>
            <a:spLocks noGrp="1"/>
          </p:cNvSpPr>
          <p:nvPr>
            <p:ph type="title"/>
          </p:nvPr>
        </p:nvSpPr>
        <p:spPr/>
        <p:txBody>
          <a:bodyPr>
            <a:noAutofit/>
          </a:bodyPr>
          <a:lstStyle/>
          <a:p>
            <a:r>
              <a:rPr lang="en-US" sz="3200" b="1" dirty="0"/>
              <a:t>Role of fiscal policy in the multiplier model</a:t>
            </a:r>
          </a:p>
        </p:txBody>
      </p:sp>
      <p:sp>
        <p:nvSpPr>
          <p:cNvPr id="3" name="Content Placeholder 2">
            <a:extLst>
              <a:ext uri="{FF2B5EF4-FFF2-40B4-BE49-F238E27FC236}">
                <a16:creationId xmlns:a16="http://schemas.microsoft.com/office/drawing/2014/main" id="{493F4FEF-8B9E-42D9-BDC1-596411B8DCFD}"/>
              </a:ext>
            </a:extLst>
          </p:cNvPr>
          <p:cNvSpPr>
            <a:spLocks noGrp="1"/>
          </p:cNvSpPr>
          <p:nvPr>
            <p:ph idx="1"/>
          </p:nvPr>
        </p:nvSpPr>
        <p:spPr>
          <a:xfrm>
            <a:off x="628650" y="997527"/>
            <a:ext cx="7886700" cy="5440217"/>
          </a:xfrm>
        </p:spPr>
        <p:txBody>
          <a:bodyPr>
            <a:normAutofit/>
          </a:bodyPr>
          <a:lstStyle/>
          <a:p>
            <a:pPr>
              <a:lnSpc>
                <a:spcPct val="100000"/>
              </a:lnSpc>
            </a:pPr>
            <a:r>
              <a:rPr lang="en-US" sz="2500" b="1" dirty="0"/>
              <a:t>Result: </a:t>
            </a:r>
            <a:r>
              <a:rPr lang="en-US" sz="2500" dirty="0"/>
              <a:t>Taxes reduce AD and GDP</a:t>
            </a:r>
          </a:p>
          <a:p>
            <a:pPr lvl="1">
              <a:lnSpc>
                <a:spcPct val="100000"/>
              </a:lnSpc>
            </a:pPr>
            <a:r>
              <a:rPr lang="en-US" sz="2500" dirty="0"/>
              <a:t>Extra taxes reduce DI </a:t>
            </a:r>
          </a:p>
          <a:p>
            <a:pPr lvl="1">
              <a:lnSpc>
                <a:spcPct val="100000"/>
              </a:lnSpc>
              <a:buFont typeface="Symbol" panose="05050102010706020507" pitchFamily="18" charset="2"/>
              <a:buChar char="Þ"/>
            </a:pPr>
            <a:r>
              <a:rPr lang="en-US" sz="2500" dirty="0"/>
              <a:t> Reduction in C </a:t>
            </a:r>
          </a:p>
          <a:p>
            <a:pPr lvl="1">
              <a:lnSpc>
                <a:spcPct val="100000"/>
              </a:lnSpc>
              <a:buFont typeface="Symbol" panose="05050102010706020507" pitchFamily="18" charset="2"/>
              <a:buChar char="Þ"/>
            </a:pPr>
            <a:r>
              <a:rPr lang="en-US" sz="2500" dirty="0"/>
              <a:t> Reduction in GDP and employment </a:t>
            </a:r>
          </a:p>
          <a:p>
            <a:pPr>
              <a:lnSpc>
                <a:spcPct val="100000"/>
              </a:lnSpc>
            </a:pPr>
            <a:r>
              <a:rPr lang="en-US" sz="2500" dirty="0"/>
              <a:t>In the multiplier model, </a:t>
            </a:r>
            <a:r>
              <a:rPr lang="en-US" sz="2500" i="1" dirty="0"/>
              <a:t>higher taxes without increases in government purchases will tend to reduce real GDP</a:t>
            </a:r>
          </a:p>
          <a:p>
            <a:pPr>
              <a:lnSpc>
                <a:spcPct val="100000"/>
              </a:lnSpc>
            </a:pPr>
            <a:r>
              <a:rPr lang="en-US" sz="2500" dirty="0"/>
              <a:t>Dynamics of the multiplier model with G and T</a:t>
            </a:r>
          </a:p>
          <a:p>
            <a:pPr lvl="1">
              <a:lnSpc>
                <a:spcPct val="100000"/>
              </a:lnSpc>
            </a:pPr>
            <a:r>
              <a:rPr lang="en-US" sz="2500" dirty="0"/>
              <a:t>What if TE greater or less than output?</a:t>
            </a:r>
          </a:p>
        </p:txBody>
      </p:sp>
      <p:sp>
        <p:nvSpPr>
          <p:cNvPr id="4" name="Content Placeholder 4">
            <a:extLst>
              <a:ext uri="{FF2B5EF4-FFF2-40B4-BE49-F238E27FC236}">
                <a16:creationId xmlns:a16="http://schemas.microsoft.com/office/drawing/2014/main" id="{96713332-A16A-43E7-9D20-3D78252A26B1}"/>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879956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6403</TotalTime>
  <Words>2946</Words>
  <Application>Microsoft Office PowerPoint</Application>
  <PresentationFormat>On-screen Show (4:3)</PresentationFormat>
  <Paragraphs>409</Paragraphs>
  <Slides>39</Slides>
  <Notes>0</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39</vt:i4>
      </vt:variant>
    </vt:vector>
  </HeadingPairs>
  <TitlesOfParts>
    <vt:vector size="48" baseType="lpstr">
      <vt:lpstr>Arial</vt:lpstr>
      <vt:lpstr>Calibri</vt:lpstr>
      <vt:lpstr>Calibri Light</vt:lpstr>
      <vt:lpstr>Cambria Math</vt:lpstr>
      <vt:lpstr>Symbol</vt:lpstr>
      <vt:lpstr>Times New Roman</vt:lpstr>
      <vt:lpstr>Office Theme</vt:lpstr>
      <vt:lpstr>1_Office Theme</vt:lpstr>
      <vt:lpstr>1_Custom Design</vt:lpstr>
      <vt:lpstr>Business Cycles &amp; Aggregate Demand – Aggregate Supply (AD-AS) Model</vt:lpstr>
      <vt:lpstr>Role of fiscal policy in the multiplier model</vt:lpstr>
      <vt:lpstr>Role of fiscal policy in the multiplier model</vt:lpstr>
      <vt:lpstr>Role of fiscal policy in the multiplier model</vt:lpstr>
      <vt:lpstr> Ref: Samuelson &amp; Nordhaus: Economics, 19th Ed</vt:lpstr>
      <vt:lpstr> Ref: Samuelson &amp; Nordhaus: Economics, 19th Ed</vt:lpstr>
      <vt:lpstr>Role of fiscal policy in the multiplier model</vt:lpstr>
      <vt:lpstr>Impact of taxes on DI and C Ref: Samuelson &amp; Nordhaus: Economics, 19th Ed</vt:lpstr>
      <vt:lpstr>Role of fiscal policy in the multiplier model</vt:lpstr>
      <vt:lpstr>Impact of fiscal policy on AD</vt:lpstr>
      <vt:lpstr>Numerical example Ref: Samuelson &amp; Nordhaus: Economics, 19th Ed</vt:lpstr>
      <vt:lpstr>Fiscal policy multipliers</vt:lpstr>
      <vt:lpstr>Fiscal policy multipliers – Tax multipliers</vt:lpstr>
      <vt:lpstr>The multiplier model and the business cycle</vt:lpstr>
      <vt:lpstr>The Multiplier model &amp; the macroeconomy: drawbacks </vt:lpstr>
      <vt:lpstr>Aggregate Supply: An introduction</vt:lpstr>
      <vt:lpstr>Aggregate Supply (AS)</vt:lpstr>
      <vt:lpstr>AS Determinants</vt:lpstr>
      <vt:lpstr>AS Determinants</vt:lpstr>
      <vt:lpstr>AS Determinants</vt:lpstr>
      <vt:lpstr>Shifts in AS curve (short-run) (Ref: Samuelson &amp; Nordhaus: Economics, 19th Ed)</vt:lpstr>
      <vt:lpstr>AS curve – Short-run vs. Long-run</vt:lpstr>
      <vt:lpstr>SR-AS curve</vt:lpstr>
      <vt:lpstr>SR-AS curve</vt:lpstr>
      <vt:lpstr>SR-AS curve</vt:lpstr>
      <vt:lpstr>LR-AS curve – Intuition</vt:lpstr>
      <vt:lpstr>LR-AS curve – Important concepts</vt:lpstr>
      <vt:lpstr>LR-AS curve</vt:lpstr>
      <vt:lpstr>Shifts in AS curve</vt:lpstr>
      <vt:lpstr>AS-AD dynamics</vt:lpstr>
      <vt:lpstr>The AS-AD equilibrium (Ref: Mankiw, G. (2007): Principles of Economics)</vt:lpstr>
      <vt:lpstr>Long-Run AS-AD dynamics  (Ref: Mankiw, G. (2007): Principles of Economics)</vt:lpstr>
      <vt:lpstr>Contraction in Aggregate Demand (Ref: Mankiw, G. (2007): Principles of Economics)</vt:lpstr>
      <vt:lpstr>Adverse Shift in Aggregate Supply (Ref: Mankiw, G. (2007): Principles of Economics)</vt:lpstr>
      <vt:lpstr>Accommodating an Adverse Shift in AS – Policy response by expanding AD (Ref: Mankiw, G. (2007): Principles of Economics)</vt:lpstr>
      <vt:lpstr>Summarizing,</vt:lpstr>
      <vt:lpstr>Summarizing,</vt:lpstr>
      <vt:lpstr>What we have not covered yet?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C</dc:creator>
  <cp:lastModifiedBy>ADITI C</cp:lastModifiedBy>
  <cp:revision>257</cp:revision>
  <dcterms:created xsi:type="dcterms:W3CDTF">2018-09-25T19:37:53Z</dcterms:created>
  <dcterms:modified xsi:type="dcterms:W3CDTF">2019-10-21T15:02:19Z</dcterms:modified>
</cp:coreProperties>
</file>