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4"/>
  </p:notesMasterIdLst>
  <p:sldIdLst>
    <p:sldId id="903" r:id="rId3"/>
    <p:sldId id="937" r:id="rId4"/>
    <p:sldId id="938" r:id="rId5"/>
    <p:sldId id="939" r:id="rId6"/>
    <p:sldId id="940" r:id="rId7"/>
    <p:sldId id="941" r:id="rId8"/>
    <p:sldId id="942" r:id="rId9"/>
    <p:sldId id="943" r:id="rId10"/>
    <p:sldId id="944" r:id="rId11"/>
    <p:sldId id="945" r:id="rId12"/>
    <p:sldId id="946" r:id="rId13"/>
    <p:sldId id="949" r:id="rId14"/>
    <p:sldId id="950" r:id="rId15"/>
    <p:sldId id="951" r:id="rId16"/>
    <p:sldId id="952" r:id="rId17"/>
    <p:sldId id="953" r:id="rId18"/>
    <p:sldId id="954" r:id="rId19"/>
    <p:sldId id="955" r:id="rId20"/>
    <p:sldId id="956" r:id="rId21"/>
    <p:sldId id="957" r:id="rId22"/>
    <p:sldId id="958" r:id="rId23"/>
    <p:sldId id="959" r:id="rId24"/>
    <p:sldId id="960" r:id="rId25"/>
    <p:sldId id="961" r:id="rId26"/>
    <p:sldId id="962" r:id="rId27"/>
    <p:sldId id="963" r:id="rId28"/>
    <p:sldId id="964" r:id="rId29"/>
    <p:sldId id="965" r:id="rId30"/>
    <p:sldId id="947" r:id="rId31"/>
    <p:sldId id="948" r:id="rId32"/>
    <p:sldId id="97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4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EFD1E-2503-4024-B606-0BBE5E794F1C}" type="datetimeFigureOut">
              <a:rPr lang="en-US" smtClean="0"/>
              <a:t>11/8/2019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ED874-C3A3-4BEA-B3DA-C3E7B397D1CA}" type="slidenum">
              <a:rPr lang="en-US" smtClean="0"/>
              <a:t>‹#›</a:t>
            </a:fld>
            <a:endParaRPr lang="en-US"/>
          </a:p>
        </p:txBody>
      </p:sp>
    </p:spTree>
    <p:extLst>
      <p:ext uri="{BB962C8B-B14F-4D97-AF65-F5344CB8AC3E}">
        <p14:creationId xmlns:p14="http://schemas.microsoft.com/office/powerpoint/2010/main" val="4110937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Equity: A stock or any other security representing an ownership interest. This may be in a private company, in which case it is a private </a:t>
            </a:r>
            <a:r>
              <a:rPr lang="en-US" sz="1200" b="1" i="0" kern="1200" dirty="0">
                <a:solidFill>
                  <a:schemeClr val="tx1"/>
                </a:solidFill>
                <a:effectLst/>
                <a:latin typeface="+mn-lt"/>
                <a:ea typeface="+mn-ea"/>
                <a:cs typeface="+mn-cs"/>
              </a:rPr>
              <a:t>equity</a:t>
            </a:r>
            <a:r>
              <a:rPr lang="en-US" sz="1200" b="0" i="0" kern="1200" dirty="0">
                <a:solidFill>
                  <a:schemeClr val="tx1"/>
                </a:solidFill>
                <a:effectLst/>
                <a:latin typeface="+mn-lt"/>
                <a:ea typeface="+mn-ea"/>
                <a:cs typeface="+mn-cs"/>
              </a:rPr>
              <a:t>. On a company's balance sheet, the amount of the funds contributed by the owners or shareholders plus the retained earnings (or losses).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2368A9-1097-40AF-A50F-CFF0E1A38C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3807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20675"/>
            <a:ext cx="7886700" cy="593726"/>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628650" y="1170432"/>
            <a:ext cx="7886700" cy="500653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dirty="0"/>
              <a:t>HS-101-2018-S3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r>
              <a:rPr lang="en-US" dirty="0"/>
              <a:t>Aditi </a:t>
            </a:r>
            <a:r>
              <a:rPr lang="en-US" dirty="0" err="1"/>
              <a:t>Chaubal</a:t>
            </a:r>
            <a:endParaRPr lang="en-US" dirty="0"/>
          </a:p>
        </p:txBody>
      </p:sp>
    </p:spTree>
    <p:extLst>
      <p:ext uri="{BB962C8B-B14F-4D97-AF65-F5344CB8AC3E}">
        <p14:creationId xmlns:p14="http://schemas.microsoft.com/office/powerpoint/2010/main" val="117580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8128F7-9253-479B-9777-EECCA9B8485E}"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250C0-5C13-46CF-AFD2-FAD1633E9ADD}" type="slidenum">
              <a:rPr lang="en-US" smtClean="0"/>
              <a:t>‹#›</a:t>
            </a:fld>
            <a:endParaRPr lang="en-US"/>
          </a:p>
        </p:txBody>
      </p:sp>
    </p:spTree>
    <p:extLst>
      <p:ext uri="{BB962C8B-B14F-4D97-AF65-F5344CB8AC3E}">
        <p14:creationId xmlns:p14="http://schemas.microsoft.com/office/powerpoint/2010/main" val="307118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128F7-9253-479B-9777-EECCA9B8485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250C0-5C13-46CF-AFD2-FAD1633E9ADD}" type="slidenum">
              <a:rPr lang="en-US" smtClean="0"/>
              <a:t>‹#›</a:t>
            </a:fld>
            <a:endParaRPr lang="en-US"/>
          </a:p>
        </p:txBody>
      </p:sp>
    </p:spTree>
    <p:extLst>
      <p:ext uri="{BB962C8B-B14F-4D97-AF65-F5344CB8AC3E}">
        <p14:creationId xmlns:p14="http://schemas.microsoft.com/office/powerpoint/2010/main" val="978383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128F7-9253-479B-9777-EECCA9B8485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250C0-5C13-46CF-AFD2-FAD1633E9ADD}" type="slidenum">
              <a:rPr lang="en-US" smtClean="0"/>
              <a:t>‹#›</a:t>
            </a:fld>
            <a:endParaRPr lang="en-US"/>
          </a:p>
        </p:txBody>
      </p:sp>
    </p:spTree>
    <p:extLst>
      <p:ext uri="{BB962C8B-B14F-4D97-AF65-F5344CB8AC3E}">
        <p14:creationId xmlns:p14="http://schemas.microsoft.com/office/powerpoint/2010/main" val="192700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734F1-24AA-4CBC-9542-911CD6CC8A41}"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4283949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20675"/>
            <a:ext cx="7886700" cy="593726"/>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628650" y="1170432"/>
            <a:ext cx="7886700" cy="500653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dirty="0"/>
              <a:t>HS-101-2018-S3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r>
              <a:rPr lang="en-US" dirty="0"/>
              <a:t>Aditi </a:t>
            </a:r>
            <a:r>
              <a:rPr lang="en-US" dirty="0" err="1"/>
              <a:t>Chaubal</a:t>
            </a:r>
            <a:endParaRPr lang="en-US" dirty="0"/>
          </a:p>
        </p:txBody>
      </p:sp>
    </p:spTree>
    <p:extLst>
      <p:ext uri="{BB962C8B-B14F-4D97-AF65-F5344CB8AC3E}">
        <p14:creationId xmlns:p14="http://schemas.microsoft.com/office/powerpoint/2010/main" val="3732688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C734F1-24AA-4CBC-9542-911CD6CC8A41}"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1498906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734F1-24AA-4CBC-9542-911CD6CC8A41}"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4231509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734F1-24AA-4CBC-9542-911CD6CC8A41}"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24721980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734F1-24AA-4CBC-9542-911CD6CC8A41}"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4238012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734F1-24AA-4CBC-9542-911CD6CC8A41}"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67000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8128F7-9253-479B-9777-EECCA9B8485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250C0-5C13-46CF-AFD2-FAD1633E9ADD}" type="slidenum">
              <a:rPr lang="en-US" smtClean="0"/>
              <a:t>‹#›</a:t>
            </a:fld>
            <a:endParaRPr lang="en-US"/>
          </a:p>
        </p:txBody>
      </p:sp>
    </p:spTree>
    <p:extLst>
      <p:ext uri="{BB962C8B-B14F-4D97-AF65-F5344CB8AC3E}">
        <p14:creationId xmlns:p14="http://schemas.microsoft.com/office/powerpoint/2010/main" val="1407231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C734F1-24AA-4CBC-9542-911CD6CC8A41}"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96355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C734F1-24AA-4CBC-9542-911CD6CC8A41}"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475339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734F1-24AA-4CBC-9542-911CD6CC8A41}"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1232805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734F1-24AA-4CBC-9542-911CD6CC8A41}"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2135036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128F7-9253-479B-9777-EECCA9B8485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250C0-5C13-46CF-AFD2-FAD1633E9ADD}" type="slidenum">
              <a:rPr lang="en-US" smtClean="0"/>
              <a:t>‹#›</a:t>
            </a:fld>
            <a:endParaRPr lang="en-US"/>
          </a:p>
        </p:txBody>
      </p:sp>
    </p:spTree>
    <p:extLst>
      <p:ext uri="{BB962C8B-B14F-4D97-AF65-F5344CB8AC3E}">
        <p14:creationId xmlns:p14="http://schemas.microsoft.com/office/powerpoint/2010/main" val="3531110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8128F7-9253-479B-9777-EECCA9B8485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250C0-5C13-46CF-AFD2-FAD1633E9ADD}" type="slidenum">
              <a:rPr lang="en-US" smtClean="0"/>
              <a:t>‹#›</a:t>
            </a:fld>
            <a:endParaRPr lang="en-US"/>
          </a:p>
        </p:txBody>
      </p:sp>
    </p:spTree>
    <p:extLst>
      <p:ext uri="{BB962C8B-B14F-4D97-AF65-F5344CB8AC3E}">
        <p14:creationId xmlns:p14="http://schemas.microsoft.com/office/powerpoint/2010/main" val="53777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8128F7-9253-479B-9777-EECCA9B8485E}"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250C0-5C13-46CF-AFD2-FAD1633E9ADD}" type="slidenum">
              <a:rPr lang="en-US" smtClean="0"/>
              <a:t>‹#›</a:t>
            </a:fld>
            <a:endParaRPr lang="en-US"/>
          </a:p>
        </p:txBody>
      </p:sp>
    </p:spTree>
    <p:extLst>
      <p:ext uri="{BB962C8B-B14F-4D97-AF65-F5344CB8AC3E}">
        <p14:creationId xmlns:p14="http://schemas.microsoft.com/office/powerpoint/2010/main" val="789081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8128F7-9253-479B-9777-EECCA9B8485E}"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B250C0-5C13-46CF-AFD2-FAD1633E9ADD}" type="slidenum">
              <a:rPr lang="en-US" smtClean="0"/>
              <a:t>‹#›</a:t>
            </a:fld>
            <a:endParaRPr lang="en-US"/>
          </a:p>
        </p:txBody>
      </p:sp>
    </p:spTree>
    <p:extLst>
      <p:ext uri="{BB962C8B-B14F-4D97-AF65-F5344CB8AC3E}">
        <p14:creationId xmlns:p14="http://schemas.microsoft.com/office/powerpoint/2010/main" val="2672522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8128F7-9253-479B-9777-EECCA9B8485E}"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B250C0-5C13-46CF-AFD2-FAD1633E9ADD}" type="slidenum">
              <a:rPr lang="en-US" smtClean="0"/>
              <a:t>‹#›</a:t>
            </a:fld>
            <a:endParaRPr lang="en-US"/>
          </a:p>
        </p:txBody>
      </p:sp>
    </p:spTree>
    <p:extLst>
      <p:ext uri="{BB962C8B-B14F-4D97-AF65-F5344CB8AC3E}">
        <p14:creationId xmlns:p14="http://schemas.microsoft.com/office/powerpoint/2010/main" val="2939870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128F7-9253-479B-9777-EECCA9B8485E}"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B250C0-5C13-46CF-AFD2-FAD1633E9ADD}" type="slidenum">
              <a:rPr lang="en-US" smtClean="0"/>
              <a:t>‹#›</a:t>
            </a:fld>
            <a:endParaRPr lang="en-US"/>
          </a:p>
        </p:txBody>
      </p:sp>
    </p:spTree>
    <p:extLst>
      <p:ext uri="{BB962C8B-B14F-4D97-AF65-F5344CB8AC3E}">
        <p14:creationId xmlns:p14="http://schemas.microsoft.com/office/powerpoint/2010/main" val="1931255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8128F7-9253-479B-9777-EECCA9B8485E}"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250C0-5C13-46CF-AFD2-FAD1633E9ADD}" type="slidenum">
              <a:rPr lang="en-US" smtClean="0"/>
              <a:t>‹#›</a:t>
            </a:fld>
            <a:endParaRPr lang="en-US"/>
          </a:p>
        </p:txBody>
      </p:sp>
    </p:spTree>
    <p:extLst>
      <p:ext uri="{BB962C8B-B14F-4D97-AF65-F5344CB8AC3E}">
        <p14:creationId xmlns:p14="http://schemas.microsoft.com/office/powerpoint/2010/main" val="48489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128F7-9253-479B-9777-EECCA9B8485E}" type="datetimeFigureOut">
              <a:rPr lang="en-US" smtClean="0"/>
              <a:t>11/8/2019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250C0-5C13-46CF-AFD2-FAD1633E9ADD}" type="slidenum">
              <a:rPr lang="en-US" smtClean="0"/>
              <a:t>‹#›</a:t>
            </a:fld>
            <a:endParaRPr lang="en-US"/>
          </a:p>
        </p:txBody>
      </p:sp>
    </p:spTree>
    <p:extLst>
      <p:ext uri="{BB962C8B-B14F-4D97-AF65-F5344CB8AC3E}">
        <p14:creationId xmlns:p14="http://schemas.microsoft.com/office/powerpoint/2010/main" val="942054262"/>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734F1-24AA-4CBC-9542-911CD6CC8A41}" type="datetimeFigureOut">
              <a:rPr lang="en-US" smtClean="0"/>
              <a:t>11/8/2019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DDA8E-B543-49E2-AE9F-3B1F433E4546}" type="slidenum">
              <a:rPr lang="en-US" smtClean="0"/>
              <a:t>‹#›</a:t>
            </a:fld>
            <a:endParaRPr lang="en-US"/>
          </a:p>
        </p:txBody>
      </p:sp>
    </p:spTree>
    <p:extLst>
      <p:ext uri="{BB962C8B-B14F-4D97-AF65-F5344CB8AC3E}">
        <p14:creationId xmlns:p14="http://schemas.microsoft.com/office/powerpoint/2010/main" val="237132017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diti@hss.iitb.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2400-01DD-4481-A491-B0D359BE04A0}"/>
              </a:ext>
            </a:extLst>
          </p:cNvPr>
          <p:cNvSpPr>
            <a:spLocks noGrp="1"/>
          </p:cNvSpPr>
          <p:nvPr>
            <p:ph type="ctrTitle"/>
          </p:nvPr>
        </p:nvSpPr>
        <p:spPr>
          <a:xfrm>
            <a:off x="685800" y="1122363"/>
            <a:ext cx="7772400" cy="2609128"/>
          </a:xfrm>
        </p:spPr>
        <p:txBody>
          <a:bodyPr>
            <a:normAutofit/>
          </a:bodyPr>
          <a:lstStyle/>
          <a:p>
            <a:r>
              <a:rPr lang="en-US" sz="3600" dirty="0">
                <a:latin typeface="Times New Roman" panose="02020603050405020304" pitchFamily="18" charset="0"/>
                <a:cs typeface="Times New Roman" panose="02020603050405020304" pitchFamily="18" charset="0"/>
              </a:rPr>
              <a:t>Monetary Policy &amp; the Economy</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1B09DBC-F822-43CB-901D-D91352154960}"/>
              </a:ext>
            </a:extLst>
          </p:cNvPr>
          <p:cNvSpPr>
            <a:spLocks noGrp="1"/>
          </p:cNvSpPr>
          <p:nvPr>
            <p:ph type="subTitle" idx="1"/>
          </p:nvPr>
        </p:nvSpPr>
        <p:spPr/>
        <p:txBody>
          <a:bodyPr/>
          <a:lstStyle/>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Aditi </a:t>
            </a:r>
            <a:r>
              <a:rPr lang="en-US" altLang="en-US" dirty="0" err="1">
                <a:latin typeface="Times New Roman" panose="02020603050405020304" pitchFamily="18" charset="0"/>
                <a:cs typeface="Times New Roman" panose="02020603050405020304" pitchFamily="18" charset="0"/>
              </a:rPr>
              <a:t>Chaubal</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hlinkClick r:id="rId2"/>
              </a:rPr>
              <a:t>aditi@hss.iitb.ac.in</a:t>
            </a:r>
            <a:endParaRPr lang="en-US" altLang="en-US" dirty="0">
              <a:latin typeface="Times New Roman" panose="02020603050405020304" pitchFamily="18" charset="0"/>
              <a:cs typeface="Times New Roman" panose="02020603050405020304" pitchFamily="18" charset="0"/>
            </a:endParaRPr>
          </a:p>
          <a:p>
            <a:endParaRPr lang="en-US" dirty="0"/>
          </a:p>
        </p:txBody>
      </p:sp>
      <p:sp>
        <p:nvSpPr>
          <p:cNvPr id="4" name="Content Placeholder 4">
            <a:extLst>
              <a:ext uri="{FF2B5EF4-FFF2-40B4-BE49-F238E27FC236}">
                <a16:creationId xmlns:a16="http://schemas.microsoft.com/office/drawing/2014/main" id="{1ECDEB22-E0FA-431A-9CD0-D7DC6622CECB}"/>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1962098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67A9-6492-4F40-82CF-058A7CC28060}"/>
              </a:ext>
            </a:extLst>
          </p:cNvPr>
          <p:cNvSpPr>
            <a:spLocks noGrp="1"/>
          </p:cNvSpPr>
          <p:nvPr>
            <p:ph type="title"/>
          </p:nvPr>
        </p:nvSpPr>
        <p:spPr>
          <a:xfrm>
            <a:off x="628650" y="237546"/>
            <a:ext cx="7886700" cy="593726"/>
          </a:xfrm>
        </p:spPr>
        <p:txBody>
          <a:bodyPr>
            <a:normAutofit/>
          </a:bodyPr>
          <a:lstStyle/>
          <a:p>
            <a:r>
              <a:rPr lang="en-US" sz="3200" dirty="0"/>
              <a:t>Different types of Monetary Policies</a:t>
            </a:r>
          </a:p>
        </p:txBody>
      </p:sp>
      <p:sp>
        <p:nvSpPr>
          <p:cNvPr id="3" name="Content Placeholder 2">
            <a:extLst>
              <a:ext uri="{FF2B5EF4-FFF2-40B4-BE49-F238E27FC236}">
                <a16:creationId xmlns:a16="http://schemas.microsoft.com/office/drawing/2014/main" id="{5E4457BE-0C26-4C56-8FD5-7468211CDC26}"/>
              </a:ext>
            </a:extLst>
          </p:cNvPr>
          <p:cNvSpPr>
            <a:spLocks noGrp="1"/>
          </p:cNvSpPr>
          <p:nvPr>
            <p:ph idx="1"/>
          </p:nvPr>
        </p:nvSpPr>
        <p:spPr>
          <a:xfrm>
            <a:off x="628650" y="831272"/>
            <a:ext cx="7886700" cy="5447291"/>
          </a:xfrm>
        </p:spPr>
        <p:txBody>
          <a:bodyPr>
            <a:noAutofit/>
          </a:bodyPr>
          <a:lstStyle/>
          <a:p>
            <a:pPr marL="0" indent="0">
              <a:lnSpc>
                <a:spcPct val="110000"/>
              </a:lnSpc>
              <a:buNone/>
            </a:pPr>
            <a:r>
              <a:rPr lang="en-US" sz="2000" b="1" dirty="0"/>
              <a:t>Inflation targeting (Jan 2014-): </a:t>
            </a:r>
          </a:p>
          <a:p>
            <a:pPr>
              <a:lnSpc>
                <a:spcPct val="110000"/>
              </a:lnSpc>
            </a:pPr>
            <a:r>
              <a:rPr lang="en-US" sz="2000" dirty="0"/>
              <a:t>Countries have explicit inflation targets. Central banks directed to ensure that inflation stays within mandated range</a:t>
            </a:r>
          </a:p>
          <a:p>
            <a:pPr>
              <a:lnSpc>
                <a:spcPct val="110000"/>
              </a:lnSpc>
            </a:pPr>
            <a:r>
              <a:rPr lang="en-US" sz="2000" i="1" dirty="0"/>
              <a:t>Inflation-targeting framework </a:t>
            </a:r>
            <a:r>
              <a:rPr lang="en-US" sz="2000" dirty="0"/>
              <a:t>(as per IMF classification):</a:t>
            </a:r>
            <a:r>
              <a:rPr lang="en-US" sz="2000" i="1" dirty="0"/>
              <a:t> </a:t>
            </a:r>
          </a:p>
          <a:p>
            <a:pPr lvl="1">
              <a:lnSpc>
                <a:spcPct val="110000"/>
              </a:lnSpc>
            </a:pPr>
            <a:r>
              <a:rPr lang="en-US" sz="2000" dirty="0"/>
              <a:t>This involves the (</a:t>
            </a:r>
            <a:r>
              <a:rPr lang="en-US" sz="2000" dirty="0" err="1"/>
              <a:t>i</a:t>
            </a:r>
            <a:r>
              <a:rPr lang="en-US" sz="2000" dirty="0"/>
              <a:t>) public announcement of numerical targets for inflation, with (ii) an institutional commitment by the monetary authority to achieve these targets, typically over a medium-term horizon. </a:t>
            </a:r>
          </a:p>
          <a:p>
            <a:pPr lvl="1">
              <a:lnSpc>
                <a:spcPct val="110000"/>
              </a:lnSpc>
            </a:pPr>
            <a:r>
              <a:rPr lang="en-US" sz="2000" dirty="0"/>
              <a:t>Additional key features include </a:t>
            </a:r>
            <a:r>
              <a:rPr lang="en-US" sz="2000" i="1" dirty="0"/>
              <a:t>increased communication with the public and the markets</a:t>
            </a:r>
            <a:r>
              <a:rPr lang="en-US" sz="2000" dirty="0"/>
              <a:t> about the plans and objectives of monetary policymakers and </a:t>
            </a:r>
            <a:r>
              <a:rPr lang="en-US" sz="2000" i="1" dirty="0"/>
              <a:t>increased </a:t>
            </a:r>
            <a:r>
              <a:rPr lang="en-US" sz="2000" b="1" i="1" dirty="0"/>
              <a:t>accountability</a:t>
            </a:r>
            <a:r>
              <a:rPr lang="en-US" sz="2000" i="1" dirty="0"/>
              <a:t> of the central bank </a:t>
            </a:r>
            <a:r>
              <a:rPr lang="en-US" sz="2000" dirty="0"/>
              <a:t>for achieving its inflation objectives. </a:t>
            </a:r>
          </a:p>
          <a:p>
            <a:pPr lvl="1">
              <a:lnSpc>
                <a:spcPct val="110000"/>
              </a:lnSpc>
            </a:pPr>
            <a:r>
              <a:rPr lang="en-US" sz="2000" dirty="0"/>
              <a:t>Monetary policy decisions are often guided by the deviation of forecasts of future inflation from the announced inflation target, with the </a:t>
            </a:r>
            <a:r>
              <a:rPr lang="en-US" sz="2000" dirty="0">
                <a:solidFill>
                  <a:srgbClr val="FF0000"/>
                </a:solidFill>
              </a:rPr>
              <a:t>inflation forecast acting (implicitly or explicitly) as the intermediate target of monetary policy.</a:t>
            </a:r>
          </a:p>
        </p:txBody>
      </p:sp>
    </p:spTree>
    <p:extLst>
      <p:ext uri="{BB962C8B-B14F-4D97-AF65-F5344CB8AC3E}">
        <p14:creationId xmlns:p14="http://schemas.microsoft.com/office/powerpoint/2010/main" val="95929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142885D-23A6-427C-8040-9995F38BFCED}"/>
              </a:ext>
            </a:extLst>
          </p:cNvPr>
          <p:cNvGraphicFramePr>
            <a:graphicFrameLocks noGrp="1"/>
          </p:cNvGraphicFramePr>
          <p:nvPr/>
        </p:nvGraphicFramePr>
        <p:xfrm>
          <a:off x="424869" y="847439"/>
          <a:ext cx="8252695" cy="2936240"/>
        </p:xfrm>
        <a:graphic>
          <a:graphicData uri="http://schemas.openxmlformats.org/drawingml/2006/table">
            <a:tbl>
              <a:tblPr firstRow="1" bandRow="1">
                <a:tableStyleId>{5940675A-B579-460E-94D1-54222C63F5DA}</a:tableStyleId>
              </a:tblPr>
              <a:tblGrid>
                <a:gridCol w="4257963">
                  <a:extLst>
                    <a:ext uri="{9D8B030D-6E8A-4147-A177-3AD203B41FA5}">
                      <a16:colId xmlns:a16="http://schemas.microsoft.com/office/drawing/2014/main" val="2715514491"/>
                    </a:ext>
                  </a:extLst>
                </a:gridCol>
                <a:gridCol w="3994732">
                  <a:extLst>
                    <a:ext uri="{9D8B030D-6E8A-4147-A177-3AD203B41FA5}">
                      <a16:colId xmlns:a16="http://schemas.microsoft.com/office/drawing/2014/main" val="3569798846"/>
                    </a:ext>
                  </a:extLst>
                </a:gridCol>
              </a:tblGrid>
              <a:tr h="370840">
                <a:tc>
                  <a:txBody>
                    <a:bodyPr/>
                    <a:lstStyle/>
                    <a:p>
                      <a:r>
                        <a:rPr lang="en-US" b="1" dirty="0"/>
                        <a:t>Arguments </a:t>
                      </a:r>
                      <a:r>
                        <a:rPr lang="en-US" b="1" i="1" dirty="0"/>
                        <a:t>in</a:t>
                      </a:r>
                      <a:r>
                        <a:rPr lang="en-US" b="1" dirty="0"/>
                        <a:t> </a:t>
                      </a:r>
                      <a:r>
                        <a:rPr lang="en-US" b="1" i="1" dirty="0" err="1"/>
                        <a:t>favour</a:t>
                      </a:r>
                      <a:r>
                        <a:rPr lang="en-US" b="1" dirty="0"/>
                        <a:t> of independence</a:t>
                      </a:r>
                    </a:p>
                  </a:txBody>
                  <a:tcPr/>
                </a:tc>
                <a:tc>
                  <a:txBody>
                    <a:bodyPr/>
                    <a:lstStyle/>
                    <a:p>
                      <a:r>
                        <a:rPr lang="en-US" b="1" dirty="0"/>
                        <a:t>Arguments </a:t>
                      </a:r>
                      <a:r>
                        <a:rPr lang="en-US" b="1" i="1" dirty="0"/>
                        <a:t>against</a:t>
                      </a:r>
                      <a:r>
                        <a:rPr lang="en-US" b="1" dirty="0"/>
                        <a:t> independence</a:t>
                      </a:r>
                    </a:p>
                  </a:txBody>
                  <a:tcPr/>
                </a:tc>
                <a:extLst>
                  <a:ext uri="{0D108BD9-81ED-4DB2-BD59-A6C34878D82A}">
                    <a16:rowId xmlns:a16="http://schemas.microsoft.com/office/drawing/2014/main" val="2243160246"/>
                  </a:ext>
                </a:extLst>
              </a:tr>
              <a:tr h="741680">
                <a:tc>
                  <a:txBody>
                    <a:bodyPr/>
                    <a:lstStyle/>
                    <a:p>
                      <a:pPr marL="0" indent="0">
                        <a:buFont typeface="Arial" panose="020B0604020202020204" pitchFamily="34" charset="0"/>
                        <a:buNone/>
                      </a:pPr>
                      <a:r>
                        <a:rPr lang="en-US" dirty="0"/>
                        <a:t>Political pressures; Political business cycle =&gt; expansionary policies prior to elections (long-term vs. short-term horizon)</a:t>
                      </a:r>
                    </a:p>
                  </a:txBody>
                  <a:tcPr/>
                </a:tc>
                <a:tc>
                  <a:txBody>
                    <a:bodyPr/>
                    <a:lstStyle/>
                    <a:p>
                      <a:r>
                        <a:rPr lang="en-US" dirty="0"/>
                        <a:t>Lack of accountability of the central bank actions</a:t>
                      </a:r>
                    </a:p>
                  </a:txBody>
                  <a:tcPr/>
                </a:tc>
                <a:extLst>
                  <a:ext uri="{0D108BD9-81ED-4DB2-BD59-A6C34878D82A}">
                    <a16:rowId xmlns:a16="http://schemas.microsoft.com/office/drawing/2014/main" val="3266922518"/>
                  </a:ext>
                </a:extLst>
              </a:tr>
              <a:tr h="370840">
                <a:tc>
                  <a:txBody>
                    <a:bodyPr/>
                    <a:lstStyle/>
                    <a:p>
                      <a:r>
                        <a:rPr lang="en-US" dirty="0"/>
                        <a:t>Government pressure to finance budget deficits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Unelected officials at central banks</a:t>
                      </a:r>
                    </a:p>
                    <a:p>
                      <a:endParaRPr lang="en-US" dirty="0"/>
                    </a:p>
                  </a:txBody>
                  <a:tcPr/>
                </a:tc>
                <a:extLst>
                  <a:ext uri="{0D108BD9-81ED-4DB2-BD59-A6C34878D82A}">
                    <a16:rowId xmlns:a16="http://schemas.microsoft.com/office/drawing/2014/main" val="1275931751"/>
                  </a:ext>
                </a:extLst>
              </a:tr>
              <a:tr h="370840">
                <a:tc>
                  <a:txBody>
                    <a:bodyPr/>
                    <a:lstStyle/>
                    <a:p>
                      <a:r>
                        <a:rPr lang="en-US" dirty="0"/>
                        <a:t>Probable lack of expertise of politicians</a:t>
                      </a:r>
                    </a:p>
                  </a:txBody>
                  <a:tcPr/>
                </a:tc>
                <a:tc>
                  <a:txBody>
                    <a:bodyPr/>
                    <a:lstStyle/>
                    <a:p>
                      <a:r>
                        <a:rPr lang="en-US" dirty="0"/>
                        <a:t>Probable lack of coordination with fiscal policy</a:t>
                      </a:r>
                    </a:p>
                  </a:txBody>
                  <a:tcPr/>
                </a:tc>
                <a:extLst>
                  <a:ext uri="{0D108BD9-81ED-4DB2-BD59-A6C34878D82A}">
                    <a16:rowId xmlns:a16="http://schemas.microsoft.com/office/drawing/2014/main" val="2410615602"/>
                  </a:ext>
                </a:extLst>
              </a:tr>
              <a:tr h="370840">
                <a:tc gridSpan="2">
                  <a:txBody>
                    <a:bodyPr/>
                    <a:lstStyle/>
                    <a:p>
                      <a:r>
                        <a:rPr lang="en-US" dirty="0">
                          <a:solidFill>
                            <a:srgbClr val="FF0000"/>
                          </a:solidFill>
                        </a:rPr>
                        <a:t>Central bank can end up taking blame</a:t>
                      </a:r>
                    </a:p>
                  </a:txBody>
                  <a:tcPr/>
                </a:tc>
                <a:tc hMerge="1">
                  <a:txBody>
                    <a:bodyPr/>
                    <a:lstStyle/>
                    <a:p>
                      <a:endParaRPr lang="en-US" dirty="0"/>
                    </a:p>
                  </a:txBody>
                  <a:tcPr/>
                </a:tc>
                <a:extLst>
                  <a:ext uri="{0D108BD9-81ED-4DB2-BD59-A6C34878D82A}">
                    <a16:rowId xmlns:a16="http://schemas.microsoft.com/office/drawing/2014/main" val="2100388521"/>
                  </a:ext>
                </a:extLst>
              </a:tr>
            </a:tbl>
          </a:graphicData>
        </a:graphic>
      </p:graphicFrame>
      <p:sp>
        <p:nvSpPr>
          <p:cNvPr id="2" name="Title 1">
            <a:extLst>
              <a:ext uri="{FF2B5EF4-FFF2-40B4-BE49-F238E27FC236}">
                <a16:creationId xmlns:a16="http://schemas.microsoft.com/office/drawing/2014/main" id="{42943D60-2A6F-4989-850A-B2A16FFC9B4C}"/>
              </a:ext>
            </a:extLst>
          </p:cNvPr>
          <p:cNvSpPr>
            <a:spLocks noGrp="1"/>
          </p:cNvSpPr>
          <p:nvPr>
            <p:ph type="title"/>
          </p:nvPr>
        </p:nvSpPr>
        <p:spPr>
          <a:xfrm>
            <a:off x="628650" y="223543"/>
            <a:ext cx="7886700" cy="593726"/>
          </a:xfrm>
        </p:spPr>
        <p:txBody>
          <a:bodyPr>
            <a:noAutofit/>
          </a:bodyPr>
          <a:lstStyle/>
          <a:p>
            <a:r>
              <a:rPr lang="en-US" sz="3200" dirty="0"/>
              <a:t>Central Bank Independence</a:t>
            </a:r>
          </a:p>
        </p:txBody>
      </p:sp>
      <p:sp>
        <p:nvSpPr>
          <p:cNvPr id="3" name="Content Placeholder 2">
            <a:extLst>
              <a:ext uri="{FF2B5EF4-FFF2-40B4-BE49-F238E27FC236}">
                <a16:creationId xmlns:a16="http://schemas.microsoft.com/office/drawing/2014/main" id="{6DCB19E1-8D61-43F1-B3D5-F7F29425B055}"/>
              </a:ext>
            </a:extLst>
          </p:cNvPr>
          <p:cNvSpPr>
            <a:spLocks noGrp="1"/>
          </p:cNvSpPr>
          <p:nvPr>
            <p:ph idx="1"/>
          </p:nvPr>
        </p:nvSpPr>
        <p:spPr>
          <a:xfrm>
            <a:off x="628650" y="3992415"/>
            <a:ext cx="7886700" cy="2747963"/>
          </a:xfrm>
        </p:spPr>
        <p:txBody>
          <a:bodyPr>
            <a:normAutofit fontScale="70000" lnSpcReduction="20000"/>
          </a:bodyPr>
          <a:lstStyle/>
          <a:p>
            <a:pPr>
              <a:lnSpc>
                <a:spcPct val="120000"/>
              </a:lnSpc>
            </a:pPr>
            <a:r>
              <a:rPr lang="en-US" b="1" dirty="0"/>
              <a:t>RBI independence </a:t>
            </a:r>
          </a:p>
          <a:p>
            <a:pPr>
              <a:lnSpc>
                <a:spcPct val="120000"/>
              </a:lnSpc>
            </a:pPr>
            <a:r>
              <a:rPr lang="en-US" dirty="0"/>
              <a:t>The RBI is an </a:t>
            </a:r>
            <a:r>
              <a:rPr lang="en-US" i="1" dirty="0"/>
              <a:t>independent </a:t>
            </a:r>
            <a:r>
              <a:rPr lang="en-US" dirty="0"/>
              <a:t>agency. While it consults with the government it decides monetary policy according to its own views and analysis about the nation’s economic interests (long-term horizons).  </a:t>
            </a:r>
          </a:p>
          <a:p>
            <a:pPr>
              <a:lnSpc>
                <a:spcPct val="120000"/>
              </a:lnSpc>
            </a:pPr>
            <a:r>
              <a:rPr lang="en-US" dirty="0"/>
              <a:t>The RBI can note the advice of the government but does not </a:t>
            </a:r>
            <a:r>
              <a:rPr lang="en-US" b="1" i="1" dirty="0"/>
              <a:t>have to </a:t>
            </a:r>
            <a:r>
              <a:rPr lang="en-US" dirty="0"/>
              <a:t>comply independently chooses the path it deems best for the country.</a:t>
            </a:r>
          </a:p>
          <a:p>
            <a:pPr>
              <a:lnSpc>
                <a:spcPct val="120000"/>
              </a:lnSpc>
            </a:pPr>
            <a:r>
              <a:rPr lang="en-US" i="1" dirty="0"/>
              <a:t>Recent debate (October 2018)</a:t>
            </a:r>
          </a:p>
        </p:txBody>
      </p:sp>
      <p:sp>
        <p:nvSpPr>
          <p:cNvPr id="4" name="Content Placeholder 2">
            <a:extLst>
              <a:ext uri="{FF2B5EF4-FFF2-40B4-BE49-F238E27FC236}">
                <a16:creationId xmlns:a16="http://schemas.microsoft.com/office/drawing/2014/main" id="{D6D76FB6-D75C-422D-B8AB-DBE95F5FC894}"/>
              </a:ext>
            </a:extLst>
          </p:cNvPr>
          <p:cNvSpPr txBox="1">
            <a:spLocks/>
          </p:cNvSpPr>
          <p:nvPr/>
        </p:nvSpPr>
        <p:spPr>
          <a:xfrm>
            <a:off x="660982" y="985979"/>
            <a:ext cx="7886700" cy="2747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Content Placeholder 4">
            <a:extLst>
              <a:ext uri="{FF2B5EF4-FFF2-40B4-BE49-F238E27FC236}">
                <a16:creationId xmlns:a16="http://schemas.microsoft.com/office/drawing/2014/main" id="{5D2EC72E-D8E6-4A54-8346-E818EE281508}"/>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74513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A26F-A07C-4BBF-B384-7B07E1908979}"/>
              </a:ext>
            </a:extLst>
          </p:cNvPr>
          <p:cNvSpPr>
            <a:spLocks noGrp="1"/>
          </p:cNvSpPr>
          <p:nvPr>
            <p:ph type="title"/>
          </p:nvPr>
        </p:nvSpPr>
        <p:spPr>
          <a:xfrm>
            <a:off x="628650" y="328551"/>
            <a:ext cx="7886700" cy="686434"/>
          </a:xfrm>
        </p:spPr>
        <p:txBody>
          <a:bodyPr>
            <a:normAutofit/>
          </a:bodyPr>
          <a:lstStyle/>
          <a:p>
            <a:r>
              <a:rPr lang="en-US" sz="3200" dirty="0"/>
              <a:t>Monetary Policy</a:t>
            </a:r>
          </a:p>
        </p:txBody>
      </p:sp>
      <p:sp>
        <p:nvSpPr>
          <p:cNvPr id="3" name="Content Placeholder 2">
            <a:extLst>
              <a:ext uri="{FF2B5EF4-FFF2-40B4-BE49-F238E27FC236}">
                <a16:creationId xmlns:a16="http://schemas.microsoft.com/office/drawing/2014/main" id="{DFF58148-A3CE-4463-B7C8-FE77AECCE51C}"/>
              </a:ext>
            </a:extLst>
          </p:cNvPr>
          <p:cNvSpPr>
            <a:spLocks noGrp="1"/>
          </p:cNvSpPr>
          <p:nvPr>
            <p:ph idx="1"/>
          </p:nvPr>
        </p:nvSpPr>
        <p:spPr>
          <a:xfrm>
            <a:off x="628649" y="1014986"/>
            <a:ext cx="8072005" cy="5514464"/>
          </a:xfrm>
        </p:spPr>
        <p:txBody>
          <a:bodyPr>
            <a:normAutofit fontScale="85000" lnSpcReduction="20000"/>
          </a:bodyPr>
          <a:lstStyle/>
          <a:p>
            <a:pPr>
              <a:lnSpc>
                <a:spcPct val="120000"/>
              </a:lnSpc>
            </a:pPr>
            <a:r>
              <a:rPr lang="en-US" b="1" dirty="0"/>
              <a:t>Monetary policy: </a:t>
            </a:r>
            <a:r>
              <a:rPr lang="en-US" dirty="0"/>
              <a:t>A policy (usually implemented by the central bank) to impact the money supply (and thus, the credit, interest rates and output) in the economy which can affect the </a:t>
            </a:r>
            <a:r>
              <a:rPr lang="en-US" i="1" dirty="0"/>
              <a:t>macroeconomic goals </a:t>
            </a:r>
            <a:r>
              <a:rPr lang="en-US" dirty="0"/>
              <a:t>of increasing growth, reducing unemployment and having stable inflation.</a:t>
            </a:r>
          </a:p>
          <a:p>
            <a:pPr>
              <a:lnSpc>
                <a:spcPct val="120000"/>
              </a:lnSpc>
            </a:pPr>
            <a:endParaRPr lang="en-US" dirty="0"/>
          </a:p>
          <a:p>
            <a:pPr>
              <a:lnSpc>
                <a:spcPct val="120000"/>
              </a:lnSpc>
            </a:pPr>
            <a:r>
              <a:rPr lang="en-US" i="1" dirty="0"/>
              <a:t>RBI definition</a:t>
            </a:r>
            <a:r>
              <a:rPr lang="en-US" dirty="0"/>
              <a:t>: Monetary policy refers to the policy of the central bank with regard to the use of monetary instruments under its control to achieve the goals specified in the Act (RBI Act, 1934).</a:t>
            </a:r>
          </a:p>
          <a:p>
            <a:pPr lvl="1">
              <a:lnSpc>
                <a:spcPct val="120000"/>
              </a:lnSpc>
            </a:pPr>
            <a:r>
              <a:rPr lang="en-US" sz="2600" dirty="0">
                <a:solidFill>
                  <a:srgbClr val="FF0000"/>
                </a:solidFill>
              </a:rPr>
              <a:t>Instruments/tools: Interest rates, open market operations, reserve requirements</a:t>
            </a:r>
          </a:p>
          <a:p>
            <a:pPr lvl="1">
              <a:lnSpc>
                <a:spcPct val="120000"/>
              </a:lnSpc>
            </a:pPr>
            <a:r>
              <a:rPr lang="en-US" sz="2600" dirty="0"/>
              <a:t>Interactions between money supply, interest rates, output, inflation, external sector</a:t>
            </a:r>
          </a:p>
          <a:p>
            <a:endParaRPr lang="en-US" dirty="0"/>
          </a:p>
        </p:txBody>
      </p:sp>
      <p:sp>
        <p:nvSpPr>
          <p:cNvPr id="4" name="Content Placeholder 4">
            <a:extLst>
              <a:ext uri="{FF2B5EF4-FFF2-40B4-BE49-F238E27FC236}">
                <a16:creationId xmlns:a16="http://schemas.microsoft.com/office/drawing/2014/main" id="{24DEC65E-47F8-456F-A3EA-3356B10A0865}"/>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26856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74DA-A84D-4378-95F6-26C5DEEF343D}"/>
              </a:ext>
            </a:extLst>
          </p:cNvPr>
          <p:cNvSpPr>
            <a:spLocks noGrp="1"/>
          </p:cNvSpPr>
          <p:nvPr>
            <p:ph type="title"/>
          </p:nvPr>
        </p:nvSpPr>
        <p:spPr/>
        <p:txBody>
          <a:bodyPr>
            <a:normAutofit fontScale="90000"/>
          </a:bodyPr>
          <a:lstStyle/>
          <a:p>
            <a:r>
              <a:rPr lang="en-US" dirty="0"/>
              <a:t>Important terms</a:t>
            </a:r>
          </a:p>
        </p:txBody>
      </p:sp>
      <p:sp>
        <p:nvSpPr>
          <p:cNvPr id="3" name="Content Placeholder 2">
            <a:extLst>
              <a:ext uri="{FF2B5EF4-FFF2-40B4-BE49-F238E27FC236}">
                <a16:creationId xmlns:a16="http://schemas.microsoft.com/office/drawing/2014/main" id="{A7786E2F-5F59-4598-98EF-EA405F3BB101}"/>
              </a:ext>
            </a:extLst>
          </p:cNvPr>
          <p:cNvSpPr>
            <a:spLocks noGrp="1"/>
          </p:cNvSpPr>
          <p:nvPr>
            <p:ph idx="1"/>
          </p:nvPr>
        </p:nvSpPr>
        <p:spPr>
          <a:xfrm>
            <a:off x="628650" y="914402"/>
            <a:ext cx="7886700" cy="5262562"/>
          </a:xfrm>
        </p:spPr>
        <p:txBody>
          <a:bodyPr>
            <a:normAutofit/>
          </a:bodyPr>
          <a:lstStyle/>
          <a:p>
            <a:pPr>
              <a:lnSpc>
                <a:spcPct val="120000"/>
              </a:lnSpc>
            </a:pPr>
            <a:r>
              <a:rPr lang="en-US" sz="2400" b="1" dirty="0"/>
              <a:t>Bond: </a:t>
            </a:r>
          </a:p>
          <a:p>
            <a:pPr lvl="1">
              <a:lnSpc>
                <a:spcPct val="120000"/>
              </a:lnSpc>
            </a:pPr>
            <a:r>
              <a:rPr lang="en-US" sz="2000" dirty="0"/>
              <a:t>A debt instrument in which an investor loans money to an entity (typically corporate or government) which borrows the funds for a defined period of time at a variable or fixed interest rate.</a:t>
            </a:r>
          </a:p>
          <a:p>
            <a:pPr lvl="1">
              <a:lnSpc>
                <a:spcPct val="120000"/>
              </a:lnSpc>
            </a:pPr>
            <a:r>
              <a:rPr lang="en-US" sz="2000" dirty="0"/>
              <a:t>Bonds are used by companies, municipalities, states and sovereign governments to raise money to finance a variety of projects and activities. Owners of bonds are debt holders, or creditors, of the issuer.</a:t>
            </a:r>
          </a:p>
          <a:p>
            <a:r>
              <a:rPr lang="en-US" sz="2400" dirty="0"/>
              <a:t>Difference between securities and bonds</a:t>
            </a:r>
          </a:p>
          <a:p>
            <a:pPr lvl="1"/>
            <a:r>
              <a:rPr lang="en-US" sz="2000" dirty="0"/>
              <a:t>Wide variety of financial assets (stocks, bonds, options, etc.)</a:t>
            </a:r>
          </a:p>
        </p:txBody>
      </p:sp>
      <p:sp>
        <p:nvSpPr>
          <p:cNvPr id="4" name="Content Placeholder 4">
            <a:extLst>
              <a:ext uri="{FF2B5EF4-FFF2-40B4-BE49-F238E27FC236}">
                <a16:creationId xmlns:a16="http://schemas.microsoft.com/office/drawing/2014/main" id="{9D4BF322-E265-45B9-A35E-5AFBF3CB0B21}"/>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223843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74DA-A84D-4378-95F6-26C5DEEF343D}"/>
              </a:ext>
            </a:extLst>
          </p:cNvPr>
          <p:cNvSpPr>
            <a:spLocks noGrp="1"/>
          </p:cNvSpPr>
          <p:nvPr>
            <p:ph type="title"/>
          </p:nvPr>
        </p:nvSpPr>
        <p:spPr/>
        <p:txBody>
          <a:bodyPr>
            <a:normAutofit fontScale="90000"/>
          </a:bodyPr>
          <a:lstStyle/>
          <a:p>
            <a:r>
              <a:rPr lang="en-US" dirty="0"/>
              <a:t>Important terms</a:t>
            </a:r>
          </a:p>
        </p:txBody>
      </p:sp>
      <p:sp>
        <p:nvSpPr>
          <p:cNvPr id="3" name="Content Placeholder 2">
            <a:extLst>
              <a:ext uri="{FF2B5EF4-FFF2-40B4-BE49-F238E27FC236}">
                <a16:creationId xmlns:a16="http://schemas.microsoft.com/office/drawing/2014/main" id="{A7786E2F-5F59-4598-98EF-EA405F3BB101}"/>
              </a:ext>
            </a:extLst>
          </p:cNvPr>
          <p:cNvSpPr>
            <a:spLocks noGrp="1"/>
          </p:cNvSpPr>
          <p:nvPr>
            <p:ph idx="1"/>
          </p:nvPr>
        </p:nvSpPr>
        <p:spPr>
          <a:xfrm>
            <a:off x="628650" y="1052946"/>
            <a:ext cx="7886700" cy="5255490"/>
          </a:xfrm>
        </p:spPr>
        <p:txBody>
          <a:bodyPr>
            <a:normAutofit fontScale="77500" lnSpcReduction="20000"/>
          </a:bodyPr>
          <a:lstStyle/>
          <a:p>
            <a:pPr>
              <a:lnSpc>
                <a:spcPct val="120000"/>
              </a:lnSpc>
            </a:pPr>
            <a:r>
              <a:rPr lang="en-US" b="1" dirty="0"/>
              <a:t>Government Security (G-Sec) or gilt-edged instruments</a:t>
            </a:r>
          </a:p>
          <a:p>
            <a:pPr lvl="1">
              <a:lnSpc>
                <a:spcPct val="120000"/>
              </a:lnSpc>
            </a:pPr>
            <a:r>
              <a:rPr lang="en-US" dirty="0"/>
              <a:t>A tradeable instrument created and issued by the Central Government or the State Governments </a:t>
            </a:r>
            <a:r>
              <a:rPr lang="en-US" dirty="0">
                <a:solidFill>
                  <a:prstClr val="black"/>
                </a:solidFill>
              </a:rPr>
              <a:t>for the </a:t>
            </a:r>
            <a:r>
              <a:rPr lang="en-US" i="1" dirty="0">
                <a:solidFill>
                  <a:srgbClr val="FF0000"/>
                </a:solidFill>
              </a:rPr>
              <a:t>purpose of raising a public loan </a:t>
            </a:r>
            <a:r>
              <a:rPr lang="en-US" dirty="0">
                <a:solidFill>
                  <a:prstClr val="black"/>
                </a:solidFill>
              </a:rPr>
              <a:t>or for any other purpose as may be notified by the Government in the Official Gazette</a:t>
            </a:r>
            <a:r>
              <a:rPr lang="en-US" dirty="0"/>
              <a:t>. </a:t>
            </a:r>
          </a:p>
          <a:p>
            <a:pPr lvl="1">
              <a:lnSpc>
                <a:spcPct val="120000"/>
              </a:lnSpc>
            </a:pPr>
            <a:r>
              <a:rPr lang="en-US" dirty="0"/>
              <a:t>It acknowledges the Government’s debt obligation. </a:t>
            </a:r>
          </a:p>
          <a:p>
            <a:pPr lvl="1">
              <a:lnSpc>
                <a:spcPct val="120000"/>
              </a:lnSpc>
            </a:pPr>
            <a:r>
              <a:rPr lang="en-US" b="1" dirty="0"/>
              <a:t>Short-term duration</a:t>
            </a:r>
            <a:r>
              <a:rPr lang="en-US" dirty="0"/>
              <a:t>: </a:t>
            </a:r>
            <a:r>
              <a:rPr lang="en-US" dirty="0">
                <a:solidFill>
                  <a:srgbClr val="FF0000"/>
                </a:solidFill>
              </a:rPr>
              <a:t>Treasury bills (T-bills</a:t>
            </a:r>
            <a:r>
              <a:rPr lang="en-US" dirty="0"/>
              <a:t>), with original maturities of less than one year, or</a:t>
            </a:r>
          </a:p>
          <a:p>
            <a:pPr lvl="1">
              <a:lnSpc>
                <a:spcPct val="120000"/>
              </a:lnSpc>
            </a:pPr>
            <a:r>
              <a:rPr lang="en-US" b="1" dirty="0"/>
              <a:t>Long-term duration</a:t>
            </a:r>
            <a:r>
              <a:rPr lang="en-US" dirty="0"/>
              <a:t>: </a:t>
            </a:r>
            <a:r>
              <a:rPr lang="en-US" dirty="0">
                <a:solidFill>
                  <a:srgbClr val="FF0000"/>
                </a:solidFill>
              </a:rPr>
              <a:t>Government bonds </a:t>
            </a:r>
            <a:r>
              <a:rPr lang="en-US" dirty="0"/>
              <a:t>or dated securities with original maturity of one year or more. </a:t>
            </a:r>
          </a:p>
          <a:p>
            <a:pPr lvl="1">
              <a:lnSpc>
                <a:spcPct val="120000"/>
              </a:lnSpc>
            </a:pPr>
            <a:r>
              <a:rPr lang="en-US" b="1" dirty="0"/>
              <a:t>India</a:t>
            </a:r>
            <a:r>
              <a:rPr lang="en-US" dirty="0"/>
              <a:t>: </a:t>
            </a:r>
          </a:p>
          <a:p>
            <a:pPr lvl="2">
              <a:lnSpc>
                <a:spcPct val="120000"/>
              </a:lnSpc>
            </a:pPr>
            <a:r>
              <a:rPr lang="en-US" b="1" dirty="0"/>
              <a:t>Central Government </a:t>
            </a:r>
            <a:r>
              <a:rPr lang="en-US" dirty="0"/>
              <a:t>issues both, T-bills and bonds or dated securities</a:t>
            </a:r>
          </a:p>
          <a:p>
            <a:pPr lvl="2">
              <a:lnSpc>
                <a:spcPct val="120000"/>
              </a:lnSpc>
            </a:pPr>
            <a:r>
              <a:rPr lang="en-US" b="1" dirty="0"/>
              <a:t>State Governments </a:t>
            </a:r>
            <a:r>
              <a:rPr lang="en-US" dirty="0"/>
              <a:t>issue only bonds or dated securities, which are called the State Development Loans (SDLs). </a:t>
            </a:r>
          </a:p>
          <a:p>
            <a:pPr lvl="1">
              <a:lnSpc>
                <a:spcPct val="120000"/>
              </a:lnSpc>
            </a:pPr>
            <a:r>
              <a:rPr lang="en-US" dirty="0"/>
              <a:t>G-Secs carry practically no risk of default and, hence, are called </a:t>
            </a:r>
            <a:r>
              <a:rPr lang="en-US" i="1" dirty="0"/>
              <a:t>risk-free gilt-edged instruments.</a:t>
            </a:r>
          </a:p>
        </p:txBody>
      </p:sp>
      <p:sp>
        <p:nvSpPr>
          <p:cNvPr id="4" name="Content Placeholder 4">
            <a:extLst>
              <a:ext uri="{FF2B5EF4-FFF2-40B4-BE49-F238E27FC236}">
                <a16:creationId xmlns:a16="http://schemas.microsoft.com/office/drawing/2014/main" id="{3B931843-320C-483C-83FA-092041F187D6}"/>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2671325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AE4F-72C4-4826-B792-8D516A51466F}"/>
              </a:ext>
            </a:extLst>
          </p:cNvPr>
          <p:cNvSpPr>
            <a:spLocks noGrp="1"/>
          </p:cNvSpPr>
          <p:nvPr>
            <p:ph type="title"/>
          </p:nvPr>
        </p:nvSpPr>
        <p:spPr/>
        <p:txBody>
          <a:bodyPr>
            <a:noAutofit/>
          </a:bodyPr>
          <a:lstStyle/>
          <a:p>
            <a:r>
              <a:rPr lang="en-US" sz="3200" dirty="0"/>
              <a:t>Instruments of Monetary Policy in India</a:t>
            </a:r>
          </a:p>
        </p:txBody>
      </p:sp>
      <p:sp>
        <p:nvSpPr>
          <p:cNvPr id="3" name="Content Placeholder 2">
            <a:extLst>
              <a:ext uri="{FF2B5EF4-FFF2-40B4-BE49-F238E27FC236}">
                <a16:creationId xmlns:a16="http://schemas.microsoft.com/office/drawing/2014/main" id="{6E04B5FC-734B-4607-B59F-74FDC96238EA}"/>
              </a:ext>
            </a:extLst>
          </p:cNvPr>
          <p:cNvSpPr>
            <a:spLocks noGrp="1"/>
          </p:cNvSpPr>
          <p:nvPr>
            <p:ph idx="1"/>
          </p:nvPr>
        </p:nvSpPr>
        <p:spPr>
          <a:xfrm>
            <a:off x="628650" y="1052949"/>
            <a:ext cx="7886700" cy="5262562"/>
          </a:xfrm>
        </p:spPr>
        <p:txBody>
          <a:bodyPr>
            <a:normAutofit/>
          </a:bodyPr>
          <a:lstStyle/>
          <a:p>
            <a:pPr lvl="0"/>
            <a:r>
              <a:rPr lang="en-US" sz="2400" b="1" dirty="0"/>
              <a:t>Reserve requirements</a:t>
            </a:r>
          </a:p>
          <a:p>
            <a:pPr lvl="1"/>
            <a:r>
              <a:rPr lang="en-US" sz="1800" dirty="0"/>
              <a:t>Cash Reserve Ratio (CRR)</a:t>
            </a:r>
          </a:p>
          <a:p>
            <a:pPr lvl="1"/>
            <a:r>
              <a:rPr lang="en-US" sz="1800" dirty="0"/>
              <a:t>Statutory Liquidity Ratio (SLR)</a:t>
            </a:r>
          </a:p>
          <a:p>
            <a:pPr lvl="0"/>
            <a:r>
              <a:rPr lang="en-US" sz="2400" b="1" dirty="0"/>
              <a:t>Interest rate instruments</a:t>
            </a:r>
          </a:p>
          <a:p>
            <a:pPr lvl="1"/>
            <a:r>
              <a:rPr lang="en-US" sz="1800" dirty="0"/>
              <a:t>Repo Rate</a:t>
            </a:r>
          </a:p>
          <a:p>
            <a:pPr lvl="1"/>
            <a:r>
              <a:rPr lang="en-US" sz="1800" dirty="0"/>
              <a:t>Reverse Repo Rate</a:t>
            </a:r>
          </a:p>
          <a:p>
            <a:pPr lvl="1"/>
            <a:r>
              <a:rPr lang="en-US" sz="1800" dirty="0"/>
              <a:t>Liquidity Adjustment Facility (LAF)</a:t>
            </a:r>
          </a:p>
          <a:p>
            <a:pPr lvl="1"/>
            <a:r>
              <a:rPr lang="en-US" sz="1800" dirty="0"/>
              <a:t>Marginal Standing Facility (MSF) </a:t>
            </a:r>
          </a:p>
          <a:p>
            <a:pPr lvl="1"/>
            <a:r>
              <a:rPr lang="en-US" sz="1800" dirty="0"/>
              <a:t>Bank Rate</a:t>
            </a:r>
          </a:p>
          <a:p>
            <a:pPr lvl="1"/>
            <a:r>
              <a:rPr lang="en-US" sz="1800" dirty="0"/>
              <a:t>Corridor</a:t>
            </a:r>
          </a:p>
          <a:p>
            <a:pPr lvl="0"/>
            <a:r>
              <a:rPr lang="en-US" sz="2400" b="1" dirty="0"/>
              <a:t>Other instruments</a:t>
            </a:r>
          </a:p>
          <a:p>
            <a:pPr lvl="1"/>
            <a:r>
              <a:rPr lang="en-US" sz="1800" dirty="0"/>
              <a:t>Open Market Operations (OMOs)</a:t>
            </a:r>
          </a:p>
          <a:p>
            <a:pPr lvl="1"/>
            <a:r>
              <a:rPr lang="en-US" sz="1800" dirty="0"/>
              <a:t>Market </a:t>
            </a:r>
            <a:r>
              <a:rPr lang="en-US" sz="1800" dirty="0" err="1"/>
              <a:t>Stabilisation</a:t>
            </a:r>
            <a:r>
              <a:rPr lang="en-US" sz="1800" dirty="0"/>
              <a:t> Scheme (MSS)</a:t>
            </a:r>
          </a:p>
          <a:p>
            <a:pPr lvl="0"/>
            <a:endParaRPr lang="en-US" sz="2400" dirty="0"/>
          </a:p>
        </p:txBody>
      </p:sp>
      <p:sp>
        <p:nvSpPr>
          <p:cNvPr id="4" name="Content Placeholder 4">
            <a:extLst>
              <a:ext uri="{FF2B5EF4-FFF2-40B4-BE49-F238E27FC236}">
                <a16:creationId xmlns:a16="http://schemas.microsoft.com/office/drawing/2014/main" id="{547CF903-6023-46DF-A5F2-8BB8632427BC}"/>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999630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257B-E044-4830-81A6-9C53DC6D3423}"/>
              </a:ext>
            </a:extLst>
          </p:cNvPr>
          <p:cNvSpPr>
            <a:spLocks noGrp="1"/>
          </p:cNvSpPr>
          <p:nvPr>
            <p:ph type="title"/>
          </p:nvPr>
        </p:nvSpPr>
        <p:spPr/>
        <p:txBody>
          <a:bodyPr>
            <a:noAutofit/>
          </a:bodyPr>
          <a:lstStyle/>
          <a:p>
            <a:r>
              <a:rPr lang="en-US" sz="2800" b="1" dirty="0"/>
              <a:t>Reserve requirements</a:t>
            </a:r>
            <a:br>
              <a:rPr lang="en-US" sz="2800" b="1" dirty="0"/>
            </a:br>
            <a:r>
              <a:rPr lang="en-US" sz="2800" b="1" dirty="0"/>
              <a:t>C</a:t>
            </a:r>
            <a:r>
              <a:rPr lang="en-US" sz="2800" dirty="0"/>
              <a:t>ash </a:t>
            </a:r>
            <a:r>
              <a:rPr lang="en-US" sz="2800" b="1" dirty="0"/>
              <a:t>R</a:t>
            </a:r>
            <a:r>
              <a:rPr lang="en-US" sz="2800" dirty="0"/>
              <a:t>eserve </a:t>
            </a:r>
            <a:r>
              <a:rPr lang="en-US" sz="2800" b="1" dirty="0"/>
              <a:t>R</a:t>
            </a:r>
            <a:r>
              <a:rPr lang="en-US" sz="2800" dirty="0"/>
              <a:t>atio and </a:t>
            </a:r>
            <a:r>
              <a:rPr lang="en-US" sz="2800" b="1" dirty="0"/>
              <a:t>S</a:t>
            </a:r>
            <a:r>
              <a:rPr lang="en-US" sz="2800" dirty="0"/>
              <a:t>tatutory </a:t>
            </a:r>
            <a:r>
              <a:rPr lang="en-US" sz="2800" b="1" dirty="0"/>
              <a:t>L</a:t>
            </a:r>
            <a:r>
              <a:rPr lang="en-US" sz="2800" dirty="0"/>
              <a:t>iquidity </a:t>
            </a:r>
            <a:r>
              <a:rPr lang="en-US" sz="2800" b="1" dirty="0"/>
              <a:t>R</a:t>
            </a:r>
            <a:r>
              <a:rPr lang="en-US" sz="2800" dirty="0"/>
              <a:t>atio</a:t>
            </a:r>
          </a:p>
        </p:txBody>
      </p:sp>
      <p:sp>
        <p:nvSpPr>
          <p:cNvPr id="3" name="Content Placeholder 2">
            <a:extLst>
              <a:ext uri="{FF2B5EF4-FFF2-40B4-BE49-F238E27FC236}">
                <a16:creationId xmlns:a16="http://schemas.microsoft.com/office/drawing/2014/main" id="{69E720FE-A7AF-40DA-8569-59AADAD38AC4}"/>
              </a:ext>
            </a:extLst>
          </p:cNvPr>
          <p:cNvSpPr>
            <a:spLocks noGrp="1"/>
          </p:cNvSpPr>
          <p:nvPr>
            <p:ph idx="1"/>
          </p:nvPr>
        </p:nvSpPr>
        <p:spPr/>
        <p:txBody>
          <a:bodyPr>
            <a:normAutofit fontScale="70000" lnSpcReduction="20000"/>
          </a:bodyPr>
          <a:lstStyle/>
          <a:p>
            <a:pPr>
              <a:lnSpc>
                <a:spcPct val="120000"/>
              </a:lnSpc>
            </a:pPr>
            <a:r>
              <a:rPr lang="en-US" b="1" dirty="0"/>
              <a:t>CRR</a:t>
            </a:r>
            <a:r>
              <a:rPr lang="en-US" dirty="0"/>
              <a:t>: It is the percentage of total bank deposits which need to be maintained in form of cash by all banks. The banks cannot use these reserves for investment or lending and do not earn any interest on these reserves. </a:t>
            </a:r>
          </a:p>
          <a:p>
            <a:pPr>
              <a:lnSpc>
                <a:spcPct val="120000"/>
              </a:lnSpc>
            </a:pPr>
            <a:r>
              <a:rPr lang="en-US" b="1" dirty="0"/>
              <a:t>SLR</a:t>
            </a:r>
            <a:r>
              <a:rPr lang="en-US" dirty="0"/>
              <a:t>: It is a mandatory requirement imposed on all primary cooperative banks and societies under the Banking Regulation Act 1949. It is mandatory for these organizations to</a:t>
            </a:r>
            <a:r>
              <a:rPr lang="en-US" dirty="0">
                <a:solidFill>
                  <a:srgbClr val="FF0000"/>
                </a:solidFill>
              </a:rPr>
              <a:t> maintain liquid assets, the value of which shall not be less than such percentage as may be specified by the Reserve Bank in the Official Gazette from time to time and not exceeding 40% of its net demand and time liabilities (DTL) in India as on the last Friday of the second preceding fortnight (in addition to the minimum cash reserve ratio (CRR) requirement). </a:t>
            </a:r>
            <a:r>
              <a:rPr lang="en-US" dirty="0"/>
              <a:t>Such liquid assets shall be in the form of cash, gold or unencumbered investment in approved securities. This is referred to as the Statutory Liquidity Ratio (SLR) requirement. </a:t>
            </a:r>
          </a:p>
        </p:txBody>
      </p:sp>
      <p:sp>
        <p:nvSpPr>
          <p:cNvPr id="4" name="Slide Number Placeholder 3">
            <a:extLst>
              <a:ext uri="{FF2B5EF4-FFF2-40B4-BE49-F238E27FC236}">
                <a16:creationId xmlns:a16="http://schemas.microsoft.com/office/drawing/2014/main" id="{70ED736D-6889-4783-A92A-E67081D8061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3EE3B0-B3F5-43C7-9F5B-CE8AA9554F1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Times New Roman" panose="02020603050405020304" pitchFamily="18" charset="0"/>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Times New Roman" panose="02020603050405020304" pitchFamily="18" charset="0"/>
            </a:endParaRPr>
          </a:p>
        </p:txBody>
      </p:sp>
      <p:sp>
        <p:nvSpPr>
          <p:cNvPr id="5" name="Content Placeholder 4">
            <a:extLst>
              <a:ext uri="{FF2B5EF4-FFF2-40B4-BE49-F238E27FC236}">
                <a16:creationId xmlns:a16="http://schemas.microsoft.com/office/drawing/2014/main" id="{02F6739D-29D1-4AED-A391-740817151F52}"/>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3584454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D753-FB7F-4620-8488-40C815FEB02E}"/>
              </a:ext>
            </a:extLst>
          </p:cNvPr>
          <p:cNvSpPr>
            <a:spLocks noGrp="1"/>
          </p:cNvSpPr>
          <p:nvPr>
            <p:ph type="title"/>
          </p:nvPr>
        </p:nvSpPr>
        <p:spPr/>
        <p:txBody>
          <a:bodyPr>
            <a:normAutofit fontScale="90000"/>
          </a:bodyPr>
          <a:lstStyle/>
          <a:p>
            <a:r>
              <a:rPr lang="en-US" dirty="0"/>
              <a:t>Interest rate instruments</a:t>
            </a:r>
          </a:p>
        </p:txBody>
      </p:sp>
      <p:sp>
        <p:nvSpPr>
          <p:cNvPr id="3" name="Content Placeholder 2">
            <a:extLst>
              <a:ext uri="{FF2B5EF4-FFF2-40B4-BE49-F238E27FC236}">
                <a16:creationId xmlns:a16="http://schemas.microsoft.com/office/drawing/2014/main" id="{53C91E03-8DAB-49CA-AE0E-A5703E22B459}"/>
              </a:ext>
            </a:extLst>
          </p:cNvPr>
          <p:cNvSpPr>
            <a:spLocks noGrp="1"/>
          </p:cNvSpPr>
          <p:nvPr>
            <p:ph idx="1"/>
          </p:nvPr>
        </p:nvSpPr>
        <p:spPr>
          <a:xfrm>
            <a:off x="628650" y="1052946"/>
            <a:ext cx="7886700" cy="5124018"/>
          </a:xfrm>
        </p:spPr>
        <p:txBody>
          <a:bodyPr>
            <a:normAutofit fontScale="77500" lnSpcReduction="20000"/>
          </a:bodyPr>
          <a:lstStyle/>
          <a:p>
            <a:pPr>
              <a:lnSpc>
                <a:spcPct val="120000"/>
              </a:lnSpc>
            </a:pPr>
            <a:r>
              <a:rPr lang="en-US" b="1" dirty="0"/>
              <a:t>Liquidity Adjustment Facility (LAF)</a:t>
            </a:r>
          </a:p>
          <a:p>
            <a:pPr lvl="1">
              <a:lnSpc>
                <a:spcPct val="120000"/>
              </a:lnSpc>
            </a:pPr>
            <a:r>
              <a:rPr lang="en-US" dirty="0"/>
              <a:t>An important tool of monetary policy and liquidity management implemented in 2000.</a:t>
            </a:r>
          </a:p>
          <a:p>
            <a:pPr lvl="1">
              <a:lnSpc>
                <a:spcPct val="120000"/>
              </a:lnSpc>
            </a:pPr>
            <a:r>
              <a:rPr lang="en-US" dirty="0"/>
              <a:t>Consists of overnight and term (7/14/28/56 days tenor) repo auctions</a:t>
            </a:r>
          </a:p>
          <a:p>
            <a:pPr lvl="1">
              <a:lnSpc>
                <a:spcPct val="120000"/>
              </a:lnSpc>
            </a:pPr>
            <a:r>
              <a:rPr lang="en-US" dirty="0"/>
              <a:t>A facility extended by the RBI to the scheduled commercial banks (excluding Regional Rural Banks) and primary dealers (PDs) to avail of liquidity in case of </a:t>
            </a:r>
          </a:p>
          <a:p>
            <a:pPr marL="1428750" lvl="2" indent="-514350">
              <a:lnSpc>
                <a:spcPct val="120000"/>
              </a:lnSpc>
              <a:buFont typeface="+mj-lt"/>
              <a:buAutoNum type="romanLcPeriod"/>
            </a:pPr>
            <a:r>
              <a:rPr lang="en-US" dirty="0"/>
              <a:t>Requirement, or</a:t>
            </a:r>
          </a:p>
          <a:p>
            <a:pPr marL="1428750" lvl="2" indent="-514350">
              <a:lnSpc>
                <a:spcPct val="120000"/>
              </a:lnSpc>
              <a:buFont typeface="+mj-lt"/>
              <a:buAutoNum type="romanLcPeriod"/>
            </a:pPr>
            <a:r>
              <a:rPr lang="en-US" dirty="0"/>
              <a:t>To park excess funds with RBI in case of excess liquidity on an overnight basis against the collateral of G-Secs including State Development Loans. </a:t>
            </a:r>
          </a:p>
          <a:p>
            <a:pPr lvl="1">
              <a:lnSpc>
                <a:spcPct val="120000"/>
              </a:lnSpc>
            </a:pPr>
            <a:r>
              <a:rPr lang="en-US" dirty="0"/>
              <a:t>Enables liquidity management on a day to day basis. </a:t>
            </a:r>
          </a:p>
          <a:p>
            <a:pPr lvl="1">
              <a:lnSpc>
                <a:spcPct val="120000"/>
              </a:lnSpc>
            </a:pPr>
            <a:r>
              <a:rPr lang="en-US" dirty="0"/>
              <a:t>The operations of LAF are conducted by way of repurchase agreements (repos and reverse repos) with RBI being the counter-party to all the transactions. </a:t>
            </a:r>
          </a:p>
          <a:p>
            <a:pPr lvl="1">
              <a:lnSpc>
                <a:spcPct val="120000"/>
              </a:lnSpc>
            </a:pPr>
            <a:r>
              <a:rPr lang="en-US" dirty="0"/>
              <a:t>The interest rate in LAF is fixed by RBI from time to time.</a:t>
            </a:r>
          </a:p>
        </p:txBody>
      </p:sp>
      <p:sp>
        <p:nvSpPr>
          <p:cNvPr id="4" name="Content Placeholder 4">
            <a:extLst>
              <a:ext uri="{FF2B5EF4-FFF2-40B4-BE49-F238E27FC236}">
                <a16:creationId xmlns:a16="http://schemas.microsoft.com/office/drawing/2014/main" id="{083ADF01-8280-465B-AA30-48A9B8F3D73D}"/>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1241169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D753-FB7F-4620-8488-40C815FEB02E}"/>
              </a:ext>
            </a:extLst>
          </p:cNvPr>
          <p:cNvSpPr>
            <a:spLocks noGrp="1"/>
          </p:cNvSpPr>
          <p:nvPr>
            <p:ph type="title"/>
          </p:nvPr>
        </p:nvSpPr>
        <p:spPr/>
        <p:txBody>
          <a:bodyPr>
            <a:normAutofit fontScale="90000"/>
          </a:bodyPr>
          <a:lstStyle/>
          <a:p>
            <a:r>
              <a:rPr lang="en-US" dirty="0"/>
              <a:t>Interest rate instruments</a:t>
            </a:r>
          </a:p>
        </p:txBody>
      </p:sp>
      <p:sp>
        <p:nvSpPr>
          <p:cNvPr id="3" name="Content Placeholder 2">
            <a:extLst>
              <a:ext uri="{FF2B5EF4-FFF2-40B4-BE49-F238E27FC236}">
                <a16:creationId xmlns:a16="http://schemas.microsoft.com/office/drawing/2014/main" id="{53C91E03-8DAB-49CA-AE0E-A5703E22B459}"/>
              </a:ext>
            </a:extLst>
          </p:cNvPr>
          <p:cNvSpPr>
            <a:spLocks noGrp="1"/>
          </p:cNvSpPr>
          <p:nvPr>
            <p:ph idx="1"/>
          </p:nvPr>
        </p:nvSpPr>
        <p:spPr>
          <a:xfrm>
            <a:off x="628650" y="1043710"/>
            <a:ext cx="7886700" cy="5133254"/>
          </a:xfrm>
        </p:spPr>
        <p:txBody>
          <a:bodyPr>
            <a:normAutofit fontScale="77500" lnSpcReduction="20000"/>
          </a:bodyPr>
          <a:lstStyle/>
          <a:p>
            <a:pPr>
              <a:lnSpc>
                <a:spcPct val="150000"/>
              </a:lnSpc>
            </a:pPr>
            <a:r>
              <a:rPr lang="en-US" b="1" dirty="0"/>
              <a:t>Repo Rate</a:t>
            </a:r>
            <a:r>
              <a:rPr lang="en-US" dirty="0"/>
              <a:t>: The (fixed) interest rate at which the Reserve Bank provides </a:t>
            </a:r>
            <a:r>
              <a:rPr lang="en-US" b="1" dirty="0"/>
              <a:t>overnight liquidity </a:t>
            </a:r>
            <a:r>
              <a:rPr lang="en-US" dirty="0"/>
              <a:t>to banks against the collateral of government and other approved securities under the liquidity adjustment facility (LAF). It is the rate at which commercial banks can borrow funds from the RBI by selling government securities (remaining after having met the SLR requirements).</a:t>
            </a:r>
          </a:p>
          <a:p>
            <a:pPr lvl="0">
              <a:lnSpc>
                <a:spcPct val="150000"/>
              </a:lnSpc>
            </a:pPr>
            <a:r>
              <a:rPr lang="en-US" b="1" dirty="0"/>
              <a:t>Reverse Repo Rate</a:t>
            </a:r>
            <a:r>
              <a:rPr lang="en-US" dirty="0"/>
              <a:t>: The (fixed) interest rate at which the Reserve Bank absorbs liquidity, on an </a:t>
            </a:r>
            <a:r>
              <a:rPr lang="en-US" b="1" dirty="0"/>
              <a:t>overnight basis</a:t>
            </a:r>
            <a:r>
              <a:rPr lang="en-US" dirty="0"/>
              <a:t>, from banks against the collateral of eligible government securities under the LAF.</a:t>
            </a:r>
          </a:p>
        </p:txBody>
      </p:sp>
      <p:sp>
        <p:nvSpPr>
          <p:cNvPr id="4" name="Content Placeholder 4">
            <a:extLst>
              <a:ext uri="{FF2B5EF4-FFF2-40B4-BE49-F238E27FC236}">
                <a16:creationId xmlns:a16="http://schemas.microsoft.com/office/drawing/2014/main" id="{A0AA65B9-09A9-4C67-8D96-A6B075CC7FCE}"/>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155003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D753-FB7F-4620-8488-40C815FEB02E}"/>
              </a:ext>
            </a:extLst>
          </p:cNvPr>
          <p:cNvSpPr>
            <a:spLocks noGrp="1"/>
          </p:cNvSpPr>
          <p:nvPr>
            <p:ph type="title"/>
          </p:nvPr>
        </p:nvSpPr>
        <p:spPr/>
        <p:txBody>
          <a:bodyPr>
            <a:normAutofit fontScale="90000"/>
          </a:bodyPr>
          <a:lstStyle/>
          <a:p>
            <a:r>
              <a:rPr lang="en-US" dirty="0"/>
              <a:t>Interest rate instruments</a:t>
            </a:r>
          </a:p>
        </p:txBody>
      </p:sp>
      <p:sp>
        <p:nvSpPr>
          <p:cNvPr id="3" name="Content Placeholder 2">
            <a:extLst>
              <a:ext uri="{FF2B5EF4-FFF2-40B4-BE49-F238E27FC236}">
                <a16:creationId xmlns:a16="http://schemas.microsoft.com/office/drawing/2014/main" id="{53C91E03-8DAB-49CA-AE0E-A5703E22B459}"/>
              </a:ext>
            </a:extLst>
          </p:cNvPr>
          <p:cNvSpPr>
            <a:spLocks noGrp="1"/>
          </p:cNvSpPr>
          <p:nvPr>
            <p:ph idx="1"/>
          </p:nvPr>
        </p:nvSpPr>
        <p:spPr>
          <a:xfrm>
            <a:off x="628650" y="1062182"/>
            <a:ext cx="7886700" cy="5114781"/>
          </a:xfrm>
        </p:spPr>
        <p:txBody>
          <a:bodyPr>
            <a:normAutofit/>
          </a:bodyPr>
          <a:lstStyle/>
          <a:p>
            <a:pPr>
              <a:lnSpc>
                <a:spcPct val="110000"/>
              </a:lnSpc>
            </a:pPr>
            <a:r>
              <a:rPr lang="en-US" sz="2000" b="1" dirty="0"/>
              <a:t>Marginal Standing Facility (MSF)</a:t>
            </a:r>
            <a:r>
              <a:rPr lang="en-US" sz="2000" dirty="0"/>
              <a:t>: MSF was introduced as a short-term liquidity management tool by the RBI in 2011-12 to regulate the mismatch in short-term asset liability effectively. It is the rate at which banks can borrow overnight from the RBI </a:t>
            </a:r>
            <a:r>
              <a:rPr lang="en-US" sz="2000" dirty="0" err="1"/>
              <a:t>upto</a:t>
            </a:r>
            <a:r>
              <a:rPr lang="en-US" sz="2000" dirty="0"/>
              <a:t> 1% of their respective NDTL, when the banks do not have excess government securities over and above the SLR requirements. It used to be pegged at 1% above the repo rate. The </a:t>
            </a:r>
            <a:r>
              <a:rPr lang="en-US" sz="2000" b="1" dirty="0"/>
              <a:t>current difference</a:t>
            </a:r>
            <a:r>
              <a:rPr lang="en-US" sz="2000" dirty="0"/>
              <a:t> between repo rate and MSF is 0.25 %  (</a:t>
            </a:r>
            <a:r>
              <a:rPr lang="en-US" sz="2000" dirty="0" err="1"/>
              <a:t>w.e.f</a:t>
            </a:r>
            <a:r>
              <a:rPr lang="en-US" sz="2000" dirty="0"/>
              <a:t> Nov. 2017). Banks can borrow up to 1% of their NDTL. </a:t>
            </a:r>
          </a:p>
          <a:p>
            <a:pPr>
              <a:lnSpc>
                <a:spcPct val="110000"/>
              </a:lnSpc>
            </a:pPr>
            <a:r>
              <a:rPr lang="en-US" sz="2000" b="1" dirty="0"/>
              <a:t>Bank rate</a:t>
            </a:r>
            <a:r>
              <a:rPr lang="en-US" sz="2000" dirty="0"/>
              <a:t>: is a </a:t>
            </a:r>
            <a:r>
              <a:rPr lang="en-US" sz="2000" i="1" dirty="0"/>
              <a:t>long-term</a:t>
            </a:r>
            <a:r>
              <a:rPr lang="en-US" sz="2000" dirty="0"/>
              <a:t> liquidity management tool. It is the interest rate at which the RBI extends loans to banks through direct lending or buying back securities. It is equal to the MSF rate.</a:t>
            </a:r>
          </a:p>
          <a:p>
            <a:pPr>
              <a:lnSpc>
                <a:spcPct val="110000"/>
              </a:lnSpc>
            </a:pPr>
            <a:r>
              <a:rPr lang="en-US" sz="2000" b="1" dirty="0">
                <a:solidFill>
                  <a:srgbClr val="FF0000"/>
                </a:solidFill>
              </a:rPr>
              <a:t>Corridor: </a:t>
            </a:r>
            <a:r>
              <a:rPr lang="en-US" sz="2000" dirty="0"/>
              <a:t>The MSF rate and reverse repo rate determine the corridor for the daily movement in the weighted average call money rate.</a:t>
            </a:r>
          </a:p>
        </p:txBody>
      </p:sp>
      <p:sp>
        <p:nvSpPr>
          <p:cNvPr id="4" name="Content Placeholder 4">
            <a:extLst>
              <a:ext uri="{FF2B5EF4-FFF2-40B4-BE49-F238E27FC236}">
                <a16:creationId xmlns:a16="http://schemas.microsoft.com/office/drawing/2014/main" id="{EEE4CDB5-504C-4137-9E2D-B34C224FCCDA}"/>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315996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51B2-E7D0-4326-BD48-DDAF490304AD}"/>
              </a:ext>
            </a:extLst>
          </p:cNvPr>
          <p:cNvSpPr>
            <a:spLocks noGrp="1"/>
          </p:cNvSpPr>
          <p:nvPr>
            <p:ph type="title"/>
          </p:nvPr>
        </p:nvSpPr>
        <p:spPr/>
        <p:txBody>
          <a:bodyPr>
            <a:normAutofit fontScale="90000"/>
          </a:bodyPr>
          <a:lstStyle/>
          <a:p>
            <a:r>
              <a:rPr lang="en-US" dirty="0"/>
              <a:t>This chapter covers…</a:t>
            </a:r>
          </a:p>
        </p:txBody>
      </p:sp>
      <p:sp>
        <p:nvSpPr>
          <p:cNvPr id="3" name="Content Placeholder 2">
            <a:extLst>
              <a:ext uri="{FF2B5EF4-FFF2-40B4-BE49-F238E27FC236}">
                <a16:creationId xmlns:a16="http://schemas.microsoft.com/office/drawing/2014/main" id="{2FC77E4C-AF40-4149-B810-2B8E759A40A1}"/>
              </a:ext>
            </a:extLst>
          </p:cNvPr>
          <p:cNvSpPr>
            <a:spLocks noGrp="1"/>
          </p:cNvSpPr>
          <p:nvPr>
            <p:ph idx="1"/>
          </p:nvPr>
        </p:nvSpPr>
        <p:spPr/>
        <p:txBody>
          <a:bodyPr>
            <a:normAutofit/>
          </a:bodyPr>
          <a:lstStyle/>
          <a:p>
            <a:pPr>
              <a:lnSpc>
                <a:spcPct val="100000"/>
              </a:lnSpc>
            </a:pPr>
            <a:r>
              <a:rPr lang="en-US" dirty="0"/>
              <a:t>Monetary policy and the economy</a:t>
            </a:r>
          </a:p>
          <a:p>
            <a:pPr lvl="1">
              <a:lnSpc>
                <a:spcPct val="100000"/>
              </a:lnSpc>
            </a:pPr>
            <a:r>
              <a:rPr lang="en-US" dirty="0"/>
              <a:t>Reserve Bank of India (RBI) – Aims, Functions, Balance sheet, Targets, Instruments</a:t>
            </a:r>
          </a:p>
          <a:p>
            <a:pPr lvl="1">
              <a:lnSpc>
                <a:spcPct val="100000"/>
              </a:lnSpc>
            </a:pPr>
            <a:r>
              <a:rPr lang="en-US" dirty="0"/>
              <a:t>Monetary policy instruments</a:t>
            </a:r>
          </a:p>
          <a:p>
            <a:pPr lvl="1">
              <a:lnSpc>
                <a:spcPct val="100000"/>
              </a:lnSpc>
            </a:pPr>
            <a:r>
              <a:rPr lang="en-US" dirty="0"/>
              <a:t>Reserve requirements</a:t>
            </a:r>
          </a:p>
          <a:p>
            <a:pPr lvl="1">
              <a:lnSpc>
                <a:spcPct val="100000"/>
              </a:lnSpc>
            </a:pPr>
            <a:r>
              <a:rPr lang="en-US" dirty="0"/>
              <a:t>Monetary policy: Transmission mechanism</a:t>
            </a:r>
          </a:p>
          <a:p>
            <a:pPr lvl="1">
              <a:lnSpc>
                <a:spcPct val="100000"/>
              </a:lnSpc>
            </a:pPr>
            <a:r>
              <a:rPr lang="en-US" dirty="0"/>
              <a:t>Liquidity trap</a:t>
            </a:r>
          </a:p>
          <a:p>
            <a:pPr lvl="1">
              <a:lnSpc>
                <a:spcPct val="100000"/>
              </a:lnSpc>
            </a:pPr>
            <a:r>
              <a:rPr lang="en-US" dirty="0"/>
              <a:t>Monetary economics applications: Monetarism and Quantity theory of money and prices</a:t>
            </a:r>
          </a:p>
          <a:p>
            <a:pPr lvl="1">
              <a:lnSpc>
                <a:spcPct val="100000"/>
              </a:lnSpc>
            </a:pPr>
            <a:endParaRPr lang="en-US" dirty="0"/>
          </a:p>
        </p:txBody>
      </p:sp>
      <p:sp>
        <p:nvSpPr>
          <p:cNvPr id="4" name="Content Placeholder 4">
            <a:extLst>
              <a:ext uri="{FF2B5EF4-FFF2-40B4-BE49-F238E27FC236}">
                <a16:creationId xmlns:a16="http://schemas.microsoft.com/office/drawing/2014/main" id="{45C0705E-C2CE-4656-92F8-8CE42503A408}"/>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4121100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CBA0-73D9-463C-89E9-F082F2552904}"/>
              </a:ext>
            </a:extLst>
          </p:cNvPr>
          <p:cNvSpPr>
            <a:spLocks noGrp="1"/>
          </p:cNvSpPr>
          <p:nvPr>
            <p:ph type="title"/>
          </p:nvPr>
        </p:nvSpPr>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0B627FE8-9613-42E5-B1C1-7F6E05FE0B5A}"/>
              </a:ext>
            </a:extLst>
          </p:cNvPr>
          <p:cNvSpPr>
            <a:spLocks noGrp="1"/>
          </p:cNvSpPr>
          <p:nvPr>
            <p:ph idx="1"/>
          </p:nvPr>
        </p:nvSpPr>
        <p:spPr>
          <a:xfrm>
            <a:off x="628650" y="1025236"/>
            <a:ext cx="7886700" cy="5151727"/>
          </a:xfrm>
        </p:spPr>
        <p:txBody>
          <a:bodyPr>
            <a:normAutofit fontScale="85000" lnSpcReduction="20000"/>
          </a:bodyPr>
          <a:lstStyle/>
          <a:p>
            <a:pPr>
              <a:lnSpc>
                <a:spcPct val="120000"/>
              </a:lnSpc>
            </a:pPr>
            <a:r>
              <a:rPr lang="en-US" dirty="0"/>
              <a:t>Let the reserves to be maintained by the Bank A = Rs.1000 (based on CRR)</a:t>
            </a:r>
          </a:p>
          <a:p>
            <a:pPr>
              <a:lnSpc>
                <a:spcPct val="120000"/>
              </a:lnSpc>
            </a:pPr>
            <a:r>
              <a:rPr lang="en-US" dirty="0"/>
              <a:t>Suppose Bank A has reserves of Rs. 400. </a:t>
            </a:r>
          </a:p>
          <a:p>
            <a:pPr>
              <a:lnSpc>
                <a:spcPct val="120000"/>
              </a:lnSpc>
            </a:pPr>
            <a:r>
              <a:rPr lang="en-US" dirty="0"/>
              <a:t>Shortfall = Rs. 600</a:t>
            </a:r>
          </a:p>
          <a:p>
            <a:pPr>
              <a:lnSpc>
                <a:spcPct val="120000"/>
              </a:lnSpc>
            </a:pPr>
            <a:r>
              <a:rPr lang="en-US" b="1" dirty="0"/>
              <a:t>If bank meets SLR requirement</a:t>
            </a:r>
            <a:endParaRPr lang="en-US" dirty="0"/>
          </a:p>
          <a:p>
            <a:pPr lvl="1">
              <a:lnSpc>
                <a:spcPct val="120000"/>
              </a:lnSpc>
            </a:pPr>
            <a:r>
              <a:rPr lang="en-US" dirty="0"/>
              <a:t>Bank A can borrow Rs. 600 from the RBI at the </a:t>
            </a:r>
            <a:r>
              <a:rPr lang="en-US" i="1" dirty="0"/>
              <a:t>repo rate</a:t>
            </a:r>
            <a:r>
              <a:rPr lang="en-US" dirty="0"/>
              <a:t> by pledging its securities (remaining after meeting the SLR requirements) as collateral</a:t>
            </a:r>
          </a:p>
          <a:p>
            <a:pPr>
              <a:lnSpc>
                <a:spcPct val="120000"/>
              </a:lnSpc>
            </a:pPr>
            <a:r>
              <a:rPr lang="en-US" b="1" dirty="0"/>
              <a:t>If bank does not meet SLR requirement</a:t>
            </a:r>
          </a:p>
          <a:p>
            <a:pPr lvl="1">
              <a:lnSpc>
                <a:spcPct val="120000"/>
              </a:lnSpc>
            </a:pPr>
            <a:r>
              <a:rPr lang="en-US" dirty="0"/>
              <a:t>Bank A does not have adequate securities to pledge as collateral</a:t>
            </a:r>
          </a:p>
          <a:p>
            <a:pPr lvl="1">
              <a:lnSpc>
                <a:spcPct val="120000"/>
              </a:lnSpc>
            </a:pPr>
            <a:r>
              <a:rPr lang="en-US" dirty="0"/>
              <a:t>Bank A can still borrow Rs.600 at the MSF rate </a:t>
            </a:r>
          </a:p>
          <a:p>
            <a:pPr marL="457200" lvl="1" indent="0">
              <a:lnSpc>
                <a:spcPct val="120000"/>
              </a:lnSpc>
              <a:buNone/>
            </a:pPr>
            <a:r>
              <a:rPr lang="en-US" dirty="0"/>
              <a:t>    [(repo rate + 0.25) %]</a:t>
            </a:r>
          </a:p>
          <a:p>
            <a:pPr>
              <a:lnSpc>
                <a:spcPct val="120000"/>
              </a:lnSpc>
            </a:pPr>
            <a:endParaRPr lang="en-US" dirty="0"/>
          </a:p>
        </p:txBody>
      </p:sp>
      <p:sp>
        <p:nvSpPr>
          <p:cNvPr id="4" name="Content Placeholder 4">
            <a:extLst>
              <a:ext uri="{FF2B5EF4-FFF2-40B4-BE49-F238E27FC236}">
                <a16:creationId xmlns:a16="http://schemas.microsoft.com/office/drawing/2014/main" id="{3E7E90F3-B786-497A-A81A-D7E97EA78C24}"/>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3049880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D753-FB7F-4620-8488-40C815FEB02E}"/>
              </a:ext>
            </a:extLst>
          </p:cNvPr>
          <p:cNvSpPr>
            <a:spLocks noGrp="1"/>
          </p:cNvSpPr>
          <p:nvPr>
            <p:ph type="title"/>
          </p:nvPr>
        </p:nvSpPr>
        <p:spPr/>
        <p:txBody>
          <a:bodyPr>
            <a:normAutofit fontScale="90000"/>
          </a:bodyPr>
          <a:lstStyle/>
          <a:p>
            <a:r>
              <a:rPr lang="en-US" dirty="0"/>
              <a:t>Other instruments</a:t>
            </a:r>
          </a:p>
        </p:txBody>
      </p:sp>
      <p:sp>
        <p:nvSpPr>
          <p:cNvPr id="3" name="Content Placeholder 2">
            <a:extLst>
              <a:ext uri="{FF2B5EF4-FFF2-40B4-BE49-F238E27FC236}">
                <a16:creationId xmlns:a16="http://schemas.microsoft.com/office/drawing/2014/main" id="{53C91E03-8DAB-49CA-AE0E-A5703E22B459}"/>
              </a:ext>
            </a:extLst>
          </p:cNvPr>
          <p:cNvSpPr>
            <a:spLocks noGrp="1"/>
          </p:cNvSpPr>
          <p:nvPr>
            <p:ph idx="1"/>
          </p:nvPr>
        </p:nvSpPr>
        <p:spPr>
          <a:xfrm>
            <a:off x="628650" y="914402"/>
            <a:ext cx="7886700" cy="5689598"/>
          </a:xfrm>
        </p:spPr>
        <p:txBody>
          <a:bodyPr>
            <a:noAutofit/>
          </a:bodyPr>
          <a:lstStyle/>
          <a:p>
            <a:pPr>
              <a:lnSpc>
                <a:spcPct val="100000"/>
              </a:lnSpc>
            </a:pPr>
            <a:r>
              <a:rPr lang="en-US" sz="2000" b="1" dirty="0"/>
              <a:t>Open Market Operations (OMOs) </a:t>
            </a:r>
          </a:p>
          <a:p>
            <a:pPr lvl="1">
              <a:lnSpc>
                <a:spcPct val="100000"/>
              </a:lnSpc>
            </a:pPr>
            <a:r>
              <a:rPr lang="en-US" sz="2000" b="1" dirty="0"/>
              <a:t>Objective</a:t>
            </a:r>
            <a:r>
              <a:rPr lang="en-US" sz="2000" dirty="0"/>
              <a:t>: To adjust the Rupee liquidity conditions in the market on a durable basis.</a:t>
            </a:r>
          </a:p>
          <a:p>
            <a:pPr lvl="1">
              <a:lnSpc>
                <a:spcPct val="100000"/>
              </a:lnSpc>
            </a:pPr>
            <a:r>
              <a:rPr lang="en-US" sz="2000" dirty="0"/>
              <a:t>Market operations conducted by the RBI by way of sale/ purchase of G-Secs to/from the </a:t>
            </a:r>
            <a:r>
              <a:rPr lang="en-US" sz="2000" b="1" i="1" dirty="0"/>
              <a:t>market. </a:t>
            </a:r>
            <a:r>
              <a:rPr lang="en-US" sz="2000" dirty="0"/>
              <a:t>These include both, outright purchase and sale of government securities, for injection and absorption of durable liquidity, respectively.</a:t>
            </a:r>
          </a:p>
          <a:p>
            <a:pPr lvl="1">
              <a:lnSpc>
                <a:spcPct val="100000"/>
              </a:lnSpc>
            </a:pPr>
            <a:r>
              <a:rPr lang="en-US" sz="2000" dirty="0"/>
              <a:t>When the RBI feels that there is excess liquidity in the market, it resorts to sale of securities thereby soaking up the excess Rupee liquidity. </a:t>
            </a:r>
          </a:p>
          <a:p>
            <a:pPr lvl="1">
              <a:lnSpc>
                <a:spcPct val="100000"/>
              </a:lnSpc>
            </a:pPr>
            <a:r>
              <a:rPr lang="en-US" sz="2000" dirty="0"/>
              <a:t>Similarly, when the liquidity conditions are tight, RBI may buy securities from the market, thereby releasing liquidity into the market.</a:t>
            </a:r>
            <a:endParaRPr lang="en-US" sz="1800" dirty="0"/>
          </a:p>
          <a:p>
            <a:pPr>
              <a:lnSpc>
                <a:spcPct val="100000"/>
              </a:lnSpc>
            </a:pPr>
            <a:r>
              <a:rPr lang="en-US" sz="1800" b="1" dirty="0">
                <a:solidFill>
                  <a:srgbClr val="FF0000"/>
                </a:solidFill>
              </a:rPr>
              <a:t>Market </a:t>
            </a:r>
            <a:r>
              <a:rPr lang="en-US" sz="1800" b="1" dirty="0" err="1">
                <a:solidFill>
                  <a:srgbClr val="FF0000"/>
                </a:solidFill>
              </a:rPr>
              <a:t>Stabilisation</a:t>
            </a:r>
            <a:r>
              <a:rPr lang="en-US" sz="1800" b="1" dirty="0">
                <a:solidFill>
                  <a:srgbClr val="FF0000"/>
                </a:solidFill>
              </a:rPr>
              <a:t> Scheme (MSS): </a:t>
            </a:r>
            <a:r>
              <a:rPr lang="en-US" sz="1800" dirty="0"/>
              <a:t>This instrument for monetary management was introduced in 2004. Surplus liquidity of a more enduring nature arising from large capital inflows is absorbed through sale of short-dated government securities and T-bills. The cash so mobilized is held in a separate government account with the RBI.</a:t>
            </a:r>
          </a:p>
        </p:txBody>
      </p:sp>
      <p:sp>
        <p:nvSpPr>
          <p:cNvPr id="4" name="Content Placeholder 4">
            <a:extLst>
              <a:ext uri="{FF2B5EF4-FFF2-40B4-BE49-F238E27FC236}">
                <a16:creationId xmlns:a16="http://schemas.microsoft.com/office/drawing/2014/main" id="{2E7E6151-5BCE-4AFD-B3DC-D31B5E36733C}"/>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2266880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2C1A-6E22-4532-B6F5-B2FF145C9D7E}"/>
              </a:ext>
            </a:extLst>
          </p:cNvPr>
          <p:cNvSpPr>
            <a:spLocks noGrp="1"/>
          </p:cNvSpPr>
          <p:nvPr>
            <p:ph type="title"/>
          </p:nvPr>
        </p:nvSpPr>
        <p:spPr>
          <a:xfrm>
            <a:off x="628650" y="191369"/>
            <a:ext cx="7886700" cy="593726"/>
          </a:xfrm>
        </p:spPr>
        <p:txBody>
          <a:bodyPr>
            <a:noAutofit/>
          </a:bodyPr>
          <a:lstStyle/>
          <a:p>
            <a:r>
              <a:rPr lang="en-US" sz="3600" dirty="0"/>
              <a:t>Transmission mechanism in India</a:t>
            </a:r>
          </a:p>
        </p:txBody>
      </p:sp>
      <p:sp>
        <p:nvSpPr>
          <p:cNvPr id="3" name="Content Placeholder 2">
            <a:extLst>
              <a:ext uri="{FF2B5EF4-FFF2-40B4-BE49-F238E27FC236}">
                <a16:creationId xmlns:a16="http://schemas.microsoft.com/office/drawing/2014/main" id="{CBDE2F31-47D0-434C-9089-5A8014C83D3B}"/>
              </a:ext>
            </a:extLst>
          </p:cNvPr>
          <p:cNvSpPr>
            <a:spLocks noGrp="1"/>
          </p:cNvSpPr>
          <p:nvPr>
            <p:ph idx="1"/>
          </p:nvPr>
        </p:nvSpPr>
        <p:spPr>
          <a:xfrm>
            <a:off x="628650" y="914402"/>
            <a:ext cx="7886700" cy="5622924"/>
          </a:xfrm>
        </p:spPr>
        <p:txBody>
          <a:bodyPr>
            <a:normAutofit fontScale="92500" lnSpcReduction="20000"/>
          </a:bodyPr>
          <a:lstStyle/>
          <a:p>
            <a:pPr>
              <a:lnSpc>
                <a:spcPct val="110000"/>
              </a:lnSpc>
            </a:pPr>
            <a:r>
              <a:rPr lang="en-US" sz="2400" b="1" dirty="0"/>
              <a:t>Interest rate channel</a:t>
            </a:r>
            <a:r>
              <a:rPr lang="en-US" sz="2400" dirty="0"/>
              <a:t> (traditional): </a:t>
            </a:r>
          </a:p>
          <a:p>
            <a:pPr lvl="1">
              <a:lnSpc>
                <a:spcPct val="110000"/>
              </a:lnSpc>
            </a:pPr>
            <a:r>
              <a:rPr lang="en-US" dirty="0"/>
              <a:t>Monetary expansion (tightening) → lower (higher) nominal interest rates → lower (higher) real interest rates → increase (decrease) in investment and consumption → increase (decrease) in aggregate demand and prices.</a:t>
            </a:r>
          </a:p>
          <a:p>
            <a:pPr lvl="1">
              <a:lnSpc>
                <a:spcPct val="110000"/>
              </a:lnSpc>
            </a:pPr>
            <a:endParaRPr lang="en-US" sz="2000" dirty="0"/>
          </a:p>
          <a:p>
            <a:pPr>
              <a:lnSpc>
                <a:spcPct val="110000"/>
              </a:lnSpc>
            </a:pPr>
            <a:r>
              <a:rPr lang="en-US" sz="2400" b="1" dirty="0"/>
              <a:t>Credit channel </a:t>
            </a:r>
            <a:r>
              <a:rPr lang="en-US" sz="2400" dirty="0"/>
              <a:t>(role of banks in financial intermediation): Bank credit channel and Balance sheet channel</a:t>
            </a:r>
          </a:p>
          <a:p>
            <a:pPr lvl="1">
              <a:lnSpc>
                <a:spcPct val="110000"/>
              </a:lnSpc>
            </a:pPr>
            <a:r>
              <a:rPr lang="en-US" dirty="0"/>
              <a:t>[</a:t>
            </a:r>
            <a:r>
              <a:rPr lang="en-US" b="1" dirty="0"/>
              <a:t>Bank channel</a:t>
            </a:r>
            <a:r>
              <a:rPr lang="en-US" dirty="0"/>
              <a:t>] Expansionary (tightening) monetary policy → greater (lower) credit availability → higher (lower) disbursal → increase (decrease) in investment and consumer spending</a:t>
            </a:r>
          </a:p>
          <a:p>
            <a:pPr lvl="1">
              <a:lnSpc>
                <a:spcPct val="110000"/>
              </a:lnSpc>
            </a:pPr>
            <a:r>
              <a:rPr lang="en-US" dirty="0"/>
              <a:t>[</a:t>
            </a:r>
            <a:r>
              <a:rPr lang="en-US" b="1" dirty="0"/>
              <a:t>Balance sheet </a:t>
            </a:r>
            <a:r>
              <a:rPr lang="en-US" dirty="0"/>
              <a:t>(corporate &amp;/or household) channel] Expansionary monetary policy (contractionary) → raise (lower) equity prices (or income) of firms (households) → increase (decrease) net worth → more (less) credit worthiness (lesser (more) adverse selection by banks)</a:t>
            </a:r>
          </a:p>
        </p:txBody>
      </p:sp>
      <p:sp>
        <p:nvSpPr>
          <p:cNvPr id="4" name="Content Placeholder 4">
            <a:extLst>
              <a:ext uri="{FF2B5EF4-FFF2-40B4-BE49-F238E27FC236}">
                <a16:creationId xmlns:a16="http://schemas.microsoft.com/office/drawing/2014/main" id="{E1ADC82D-3C09-49CE-8D03-0BF8C4C8A450}"/>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1626438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489B6-6E50-4A96-9714-54E93A3B113E}"/>
              </a:ext>
            </a:extLst>
          </p:cNvPr>
          <p:cNvSpPr>
            <a:spLocks noGrp="1"/>
          </p:cNvSpPr>
          <p:nvPr>
            <p:ph type="title"/>
          </p:nvPr>
        </p:nvSpPr>
        <p:spPr>
          <a:xfrm>
            <a:off x="628650" y="99004"/>
            <a:ext cx="7886700" cy="593726"/>
          </a:xfrm>
        </p:spPr>
        <p:txBody>
          <a:bodyPr>
            <a:noAutofit/>
          </a:bodyPr>
          <a:lstStyle/>
          <a:p>
            <a:r>
              <a:rPr lang="en-US" sz="3600" dirty="0"/>
              <a:t>Transmission mechanism…</a:t>
            </a:r>
          </a:p>
        </p:txBody>
      </p:sp>
      <p:sp>
        <p:nvSpPr>
          <p:cNvPr id="3" name="Content Placeholder 2">
            <a:extLst>
              <a:ext uri="{FF2B5EF4-FFF2-40B4-BE49-F238E27FC236}">
                <a16:creationId xmlns:a16="http://schemas.microsoft.com/office/drawing/2014/main" id="{AE03E110-751A-4BEB-8D3B-FE0E8A13F39C}"/>
              </a:ext>
            </a:extLst>
          </p:cNvPr>
          <p:cNvSpPr>
            <a:spLocks noGrp="1"/>
          </p:cNvSpPr>
          <p:nvPr>
            <p:ph idx="1"/>
          </p:nvPr>
        </p:nvSpPr>
        <p:spPr>
          <a:xfrm>
            <a:off x="628650" y="692730"/>
            <a:ext cx="7886700" cy="5929743"/>
          </a:xfrm>
        </p:spPr>
        <p:txBody>
          <a:bodyPr>
            <a:noAutofit/>
          </a:bodyPr>
          <a:lstStyle/>
          <a:p>
            <a:pPr>
              <a:lnSpc>
                <a:spcPct val="100000"/>
              </a:lnSpc>
            </a:pPr>
            <a:r>
              <a:rPr lang="en-US" sz="1900" b="1" dirty="0"/>
              <a:t>Asset price channel: </a:t>
            </a:r>
          </a:p>
          <a:p>
            <a:pPr lvl="1">
              <a:lnSpc>
                <a:spcPct val="100000"/>
              </a:lnSpc>
            </a:pPr>
            <a:r>
              <a:rPr lang="en-US" sz="1900" dirty="0"/>
              <a:t>[</a:t>
            </a:r>
            <a:r>
              <a:rPr lang="en-US" sz="1900" b="1" dirty="0"/>
              <a:t>Wealth effect</a:t>
            </a:r>
            <a:r>
              <a:rPr lang="en-US" sz="1900" dirty="0"/>
              <a:t>] Expansionary (contractionary) monetary policy → higher (lower) valuation of equity (hence, firm) → induce (deter) household consumption as they perceive value of their wealth to be higher (lower).</a:t>
            </a:r>
          </a:p>
          <a:p>
            <a:pPr lvl="1">
              <a:lnSpc>
                <a:spcPct val="100000"/>
              </a:lnSpc>
            </a:pPr>
            <a:r>
              <a:rPr lang="en-US" sz="1900" dirty="0"/>
              <a:t>[</a:t>
            </a:r>
            <a:r>
              <a:rPr lang="en-US" sz="1900" b="1" dirty="0"/>
              <a:t>Market value of firm</a:t>
            </a:r>
            <a:r>
              <a:rPr lang="en-US" sz="1900" dirty="0"/>
              <a:t>] Expansionary (contractionary) monetary policy → raise (lower) equity prices → increase (decrease) the market value of firms (as compared to the </a:t>
            </a:r>
            <a:r>
              <a:rPr lang="en-US" sz="1900" i="1" dirty="0"/>
              <a:t>replacement cost of capital) </a:t>
            </a:r>
            <a:r>
              <a:rPr lang="en-US" sz="1900" dirty="0"/>
              <a:t>→ </a:t>
            </a:r>
          </a:p>
          <a:p>
            <a:pPr lvl="2">
              <a:lnSpc>
                <a:spcPct val="100000"/>
              </a:lnSpc>
            </a:pPr>
            <a:r>
              <a:rPr lang="en-US" sz="1900" dirty="0"/>
              <a:t>if market value is greater (lesser) than replacement cost, then → firms will be encouraged (discouraged) to invest →accelerate (decelerate) economic activity in the economy</a:t>
            </a:r>
          </a:p>
          <a:p>
            <a:pPr marL="0" indent="0">
              <a:lnSpc>
                <a:spcPct val="100000"/>
              </a:lnSpc>
              <a:buNone/>
            </a:pPr>
            <a:r>
              <a:rPr lang="en-US" sz="1900" b="1" dirty="0"/>
              <a:t>Exchange rate channel</a:t>
            </a:r>
          </a:p>
          <a:p>
            <a:pPr lvl="1">
              <a:lnSpc>
                <a:spcPct val="100000"/>
              </a:lnSpc>
            </a:pPr>
            <a:r>
              <a:rPr lang="en-US" sz="1900" dirty="0"/>
              <a:t>Monetary policy expansion (contraction) → interest rates fall (increase) → domestic currency deposits become less attractive relative to foreign currency →  fall (rise) in value of domestic currency → increase (decrease) exports and hence overall aggregate demand for the economy → depreciating exchange rate → decline (increase) in lending / credit availability </a:t>
            </a:r>
          </a:p>
        </p:txBody>
      </p:sp>
      <p:sp>
        <p:nvSpPr>
          <p:cNvPr id="4" name="Content Placeholder 4">
            <a:extLst>
              <a:ext uri="{FF2B5EF4-FFF2-40B4-BE49-F238E27FC236}">
                <a16:creationId xmlns:a16="http://schemas.microsoft.com/office/drawing/2014/main" id="{117F3DEC-BD2E-4D9F-B201-02F55E3A51CD}"/>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3697801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E03F-18DF-4DC7-B710-E5BFDE28EC9B}"/>
              </a:ext>
            </a:extLst>
          </p:cNvPr>
          <p:cNvSpPr>
            <a:spLocks noGrp="1"/>
          </p:cNvSpPr>
          <p:nvPr>
            <p:ph type="title"/>
          </p:nvPr>
        </p:nvSpPr>
        <p:spPr/>
        <p:txBody>
          <a:bodyPr>
            <a:normAutofit fontScale="90000"/>
          </a:bodyPr>
          <a:lstStyle/>
          <a:p>
            <a:r>
              <a:rPr lang="en-US" dirty="0"/>
              <a:t>Liquidity trap</a:t>
            </a:r>
          </a:p>
        </p:txBody>
      </p:sp>
      <p:sp>
        <p:nvSpPr>
          <p:cNvPr id="3" name="Content Placeholder 2">
            <a:extLst>
              <a:ext uri="{FF2B5EF4-FFF2-40B4-BE49-F238E27FC236}">
                <a16:creationId xmlns:a16="http://schemas.microsoft.com/office/drawing/2014/main" id="{C66A7B4C-E964-4CE7-BF06-D97C6833067A}"/>
              </a:ext>
            </a:extLst>
          </p:cNvPr>
          <p:cNvSpPr>
            <a:spLocks noGrp="1"/>
          </p:cNvSpPr>
          <p:nvPr>
            <p:ph idx="1"/>
          </p:nvPr>
        </p:nvSpPr>
        <p:spPr>
          <a:xfrm>
            <a:off x="628650" y="914401"/>
            <a:ext cx="7886700" cy="5622924"/>
          </a:xfrm>
        </p:spPr>
        <p:txBody>
          <a:bodyPr>
            <a:normAutofit fontScale="92500" lnSpcReduction="10000"/>
          </a:bodyPr>
          <a:lstStyle/>
          <a:p>
            <a:pPr>
              <a:lnSpc>
                <a:spcPct val="110000"/>
              </a:lnSpc>
            </a:pPr>
            <a:r>
              <a:rPr lang="en-US" sz="2400" dirty="0"/>
              <a:t>What happens when nominal interest rates approach 0? </a:t>
            </a:r>
          </a:p>
          <a:p>
            <a:pPr>
              <a:lnSpc>
                <a:spcPct val="110000"/>
              </a:lnSpc>
            </a:pPr>
            <a:r>
              <a:rPr lang="en-US" sz="2400" b="1" dirty="0"/>
              <a:t>Liquidity trap</a:t>
            </a:r>
            <a:r>
              <a:rPr lang="en-US" sz="2400" dirty="0"/>
              <a:t>: When nominal interest rates approach 0, the excess money supply which should enter the economy (to boost spending or stimulate a depressed economy), remains with the banks.</a:t>
            </a:r>
          </a:p>
          <a:p>
            <a:pPr>
              <a:lnSpc>
                <a:spcPct val="110000"/>
              </a:lnSpc>
            </a:pPr>
            <a:r>
              <a:rPr lang="en-US" sz="2400" dirty="0"/>
              <a:t>Cost of holding securities = cost of holding money</a:t>
            </a:r>
          </a:p>
          <a:p>
            <a:pPr>
              <a:lnSpc>
                <a:spcPct val="110000"/>
              </a:lnSpc>
            </a:pPr>
            <a:r>
              <a:rPr lang="en-US" sz="2400" dirty="0"/>
              <a:t>Banks: same return on reserves as on short-term investments</a:t>
            </a:r>
          </a:p>
          <a:p>
            <a:pPr>
              <a:lnSpc>
                <a:spcPct val="110000"/>
              </a:lnSpc>
            </a:pPr>
            <a:r>
              <a:rPr lang="en-US" sz="2400" dirty="0"/>
              <a:t>Demand for money (vs. interest rate) → </a:t>
            </a:r>
            <a:r>
              <a:rPr lang="en-US" sz="2400" b="1" dirty="0"/>
              <a:t>infinitely elastic </a:t>
            </a:r>
          </a:p>
          <a:p>
            <a:pPr>
              <a:lnSpc>
                <a:spcPct val="110000"/>
              </a:lnSpc>
            </a:pPr>
            <a:r>
              <a:rPr lang="en-US" sz="2400" dirty="0"/>
              <a:t>Why are OMOs ineffective during a liquidity trap?</a:t>
            </a:r>
          </a:p>
          <a:p>
            <a:pPr>
              <a:lnSpc>
                <a:spcPct val="110000"/>
              </a:lnSpc>
            </a:pPr>
            <a:r>
              <a:rPr lang="en-US" sz="2400" b="1" dirty="0"/>
              <a:t>Alternate measures </a:t>
            </a:r>
            <a:r>
              <a:rPr lang="en-US" sz="2400" dirty="0"/>
              <a:t>to tackle liquidity trap: </a:t>
            </a:r>
          </a:p>
          <a:p>
            <a:pPr lvl="1">
              <a:lnSpc>
                <a:spcPct val="110000"/>
              </a:lnSpc>
            </a:pPr>
            <a:r>
              <a:rPr lang="en-US" sz="2000" dirty="0"/>
              <a:t>Lower long-term interest rates: CB purchase of long-term bonds</a:t>
            </a:r>
          </a:p>
          <a:p>
            <a:pPr lvl="1">
              <a:lnSpc>
                <a:spcPct val="110000"/>
              </a:lnSpc>
            </a:pPr>
            <a:r>
              <a:rPr lang="en-US" sz="2000" dirty="0"/>
              <a:t>Reduce risk premium on risky securities to improve liquidity and credit availability in the market </a:t>
            </a:r>
          </a:p>
          <a:p>
            <a:pPr>
              <a:lnSpc>
                <a:spcPct val="110000"/>
              </a:lnSpc>
            </a:pPr>
            <a:endParaRPr lang="en-US" sz="2400" dirty="0"/>
          </a:p>
        </p:txBody>
      </p:sp>
      <p:sp>
        <p:nvSpPr>
          <p:cNvPr id="4" name="Content Placeholder 4">
            <a:extLst>
              <a:ext uri="{FF2B5EF4-FFF2-40B4-BE49-F238E27FC236}">
                <a16:creationId xmlns:a16="http://schemas.microsoft.com/office/drawing/2014/main" id="{D24D8DF8-F4ED-4351-B3DF-4EC3F33A95CC}"/>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3121347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122D-E8F8-4C22-9F2C-5D9DB2B53C16}"/>
              </a:ext>
            </a:extLst>
          </p:cNvPr>
          <p:cNvSpPr>
            <a:spLocks noGrp="1"/>
          </p:cNvSpPr>
          <p:nvPr>
            <p:ph type="title"/>
          </p:nvPr>
        </p:nvSpPr>
        <p:spPr/>
        <p:txBody>
          <a:bodyPr>
            <a:normAutofit fontScale="90000"/>
          </a:bodyPr>
          <a:lstStyle/>
          <a:p>
            <a:r>
              <a:rPr lang="en-US" dirty="0"/>
              <a:t>Monetary economics - Concepts</a:t>
            </a:r>
          </a:p>
        </p:txBody>
      </p:sp>
      <p:sp>
        <p:nvSpPr>
          <p:cNvPr id="3" name="Content Placeholder 2">
            <a:extLst>
              <a:ext uri="{FF2B5EF4-FFF2-40B4-BE49-F238E27FC236}">
                <a16:creationId xmlns:a16="http://schemas.microsoft.com/office/drawing/2014/main" id="{661B1DBB-D6C0-4903-8D7E-F4F90C84EC88}"/>
              </a:ext>
            </a:extLst>
          </p:cNvPr>
          <p:cNvSpPr>
            <a:spLocks noGrp="1"/>
          </p:cNvSpPr>
          <p:nvPr>
            <p:ph idx="1"/>
          </p:nvPr>
        </p:nvSpPr>
        <p:spPr>
          <a:xfrm>
            <a:off x="628650" y="914402"/>
            <a:ext cx="7886700" cy="5698834"/>
          </a:xfrm>
        </p:spPr>
        <p:txBody>
          <a:bodyPr>
            <a:normAutofit lnSpcReduction="10000"/>
          </a:bodyPr>
          <a:lstStyle/>
          <a:p>
            <a:pPr>
              <a:lnSpc>
                <a:spcPct val="100000"/>
              </a:lnSpc>
            </a:pPr>
            <a:r>
              <a:rPr lang="en-US" sz="2400" dirty="0"/>
              <a:t>Monetarism vs. Keynesian-ism</a:t>
            </a:r>
          </a:p>
          <a:p>
            <a:pPr>
              <a:lnSpc>
                <a:spcPct val="100000"/>
              </a:lnSpc>
            </a:pPr>
            <a:r>
              <a:rPr lang="en-US" sz="2400" b="1" dirty="0"/>
              <a:t>Velocity of money</a:t>
            </a:r>
            <a:r>
              <a:rPr lang="en-US" sz="2400" dirty="0"/>
              <a:t>:</a:t>
            </a:r>
          </a:p>
          <a:p>
            <a:pPr lvl="1">
              <a:lnSpc>
                <a:spcPct val="100000"/>
              </a:lnSpc>
            </a:pPr>
            <a:r>
              <a:rPr lang="en-US" sz="2000" dirty="0"/>
              <a:t>Concept introduced by Cambridge University’s Alfred Marshall and Yale University’s Irving Fisher.</a:t>
            </a:r>
          </a:p>
          <a:p>
            <a:pPr lvl="1">
              <a:lnSpc>
                <a:spcPct val="100000"/>
              </a:lnSpc>
            </a:pPr>
            <a:r>
              <a:rPr lang="en-US" sz="2000" dirty="0"/>
              <a:t>The velocity of money measures the number of times per year that the average Rupee in the money supply is spent for goods and services. It is the rate at which money circulates through the economy.</a:t>
            </a:r>
          </a:p>
          <a:p>
            <a:pPr>
              <a:lnSpc>
                <a:spcPct val="100000"/>
              </a:lnSpc>
            </a:pPr>
            <a:r>
              <a:rPr lang="en-US" sz="2400" b="1" dirty="0"/>
              <a:t>Equation of exchange</a:t>
            </a:r>
            <a:r>
              <a:rPr lang="en-US" sz="2400" dirty="0"/>
              <a:t>: MV = PQ			(Identity)</a:t>
            </a:r>
          </a:p>
          <a:p>
            <a:pPr marL="0" indent="0">
              <a:lnSpc>
                <a:spcPct val="100000"/>
              </a:lnSpc>
              <a:buNone/>
            </a:pPr>
            <a:r>
              <a:rPr lang="en-US" sz="2400" dirty="0"/>
              <a:t>    =&gt; V = PQ / M</a:t>
            </a:r>
          </a:p>
          <a:p>
            <a:pPr marL="230188" indent="-230188">
              <a:lnSpc>
                <a:spcPct val="100000"/>
              </a:lnSpc>
              <a:buNone/>
            </a:pPr>
            <a:r>
              <a:rPr lang="en-US" sz="2400" dirty="0"/>
              <a:t>   where M is the money supply, V is the (</a:t>
            </a:r>
            <a:r>
              <a:rPr lang="en-US" sz="2400" b="1" i="1" dirty="0"/>
              <a:t>income</a:t>
            </a:r>
            <a:r>
              <a:rPr lang="en-US" sz="2400" dirty="0"/>
              <a:t>) velocity of money, P is the overall price level, Q is total real output</a:t>
            </a:r>
          </a:p>
          <a:p>
            <a:pPr>
              <a:lnSpc>
                <a:spcPct val="100000"/>
              </a:lnSpc>
            </a:pPr>
            <a:r>
              <a:rPr lang="en-US" sz="2400" dirty="0"/>
              <a:t>PQ is total income or output (nominal GDP)</a:t>
            </a:r>
          </a:p>
          <a:p>
            <a:pPr>
              <a:lnSpc>
                <a:spcPct val="100000"/>
              </a:lnSpc>
            </a:pPr>
            <a:r>
              <a:rPr lang="en-US" sz="2400" dirty="0"/>
              <a:t>The income velocity of money is measured as the ratio of nominal GDP to the stock of money.</a:t>
            </a:r>
          </a:p>
          <a:p>
            <a:pPr>
              <a:lnSpc>
                <a:spcPct val="100000"/>
              </a:lnSpc>
            </a:pPr>
            <a:endParaRPr lang="en-US" sz="2400" dirty="0"/>
          </a:p>
        </p:txBody>
      </p:sp>
      <p:sp>
        <p:nvSpPr>
          <p:cNvPr id="4" name="Content Placeholder 4">
            <a:extLst>
              <a:ext uri="{FF2B5EF4-FFF2-40B4-BE49-F238E27FC236}">
                <a16:creationId xmlns:a16="http://schemas.microsoft.com/office/drawing/2014/main" id="{8F6A488E-38FF-459B-A8C1-6AF565A1A7E7}"/>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3514560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122D-E8F8-4C22-9F2C-5D9DB2B53C16}"/>
              </a:ext>
            </a:extLst>
          </p:cNvPr>
          <p:cNvSpPr>
            <a:spLocks noGrp="1"/>
          </p:cNvSpPr>
          <p:nvPr>
            <p:ph type="title"/>
          </p:nvPr>
        </p:nvSpPr>
        <p:spPr/>
        <p:txBody>
          <a:bodyPr>
            <a:normAutofit fontScale="90000"/>
          </a:bodyPr>
          <a:lstStyle/>
          <a:p>
            <a:r>
              <a:rPr lang="en-US" dirty="0"/>
              <a:t>Monetary economics - Concepts</a:t>
            </a:r>
          </a:p>
        </p:txBody>
      </p:sp>
      <p:sp>
        <p:nvSpPr>
          <p:cNvPr id="3" name="Content Placeholder 2">
            <a:extLst>
              <a:ext uri="{FF2B5EF4-FFF2-40B4-BE49-F238E27FC236}">
                <a16:creationId xmlns:a16="http://schemas.microsoft.com/office/drawing/2014/main" id="{661B1DBB-D6C0-4903-8D7E-F4F90C84EC88}"/>
              </a:ext>
            </a:extLst>
          </p:cNvPr>
          <p:cNvSpPr>
            <a:spLocks noGrp="1"/>
          </p:cNvSpPr>
          <p:nvPr>
            <p:ph idx="1"/>
          </p:nvPr>
        </p:nvSpPr>
        <p:spPr>
          <a:xfrm>
            <a:off x="628650" y="914402"/>
            <a:ext cx="7886700" cy="5262562"/>
          </a:xfrm>
        </p:spPr>
        <p:txBody>
          <a:bodyPr>
            <a:normAutofit/>
          </a:bodyPr>
          <a:lstStyle/>
          <a:p>
            <a:pPr>
              <a:lnSpc>
                <a:spcPct val="100000"/>
              </a:lnSpc>
            </a:pPr>
            <a:r>
              <a:rPr lang="en-US" sz="2000" dirty="0"/>
              <a:t>Quantity theory of prices</a:t>
            </a:r>
          </a:p>
          <a:p>
            <a:pPr>
              <a:lnSpc>
                <a:spcPct val="100000"/>
              </a:lnSpc>
            </a:pPr>
            <a:r>
              <a:rPr lang="en-US" sz="2000" dirty="0"/>
              <a:t>Assumptions: Velocity of money is stable and predictable</a:t>
            </a:r>
          </a:p>
          <a:p>
            <a:pPr>
              <a:lnSpc>
                <a:spcPct val="100000"/>
              </a:lnSpc>
            </a:pPr>
            <a:r>
              <a:rPr lang="en-US" sz="2000" dirty="0"/>
              <a:t>Stability =&gt; NO change in underlying patterns of timing of earning and spending</a:t>
            </a:r>
          </a:p>
          <a:p>
            <a:pPr>
              <a:lnSpc>
                <a:spcPct val="100000"/>
              </a:lnSpc>
            </a:pPr>
            <a:r>
              <a:rPr lang="en-US" sz="2000" b="1" dirty="0"/>
              <a:t>Quantity theory of money and prices</a:t>
            </a:r>
            <a:r>
              <a:rPr lang="en-US" sz="2000" dirty="0"/>
              <a:t>: Velocity of money to explain price levels</a:t>
            </a:r>
          </a:p>
          <a:p>
            <a:pPr marL="0" indent="0">
              <a:lnSpc>
                <a:spcPct val="100000"/>
              </a:lnSpc>
              <a:buNone/>
            </a:pPr>
            <a:r>
              <a:rPr lang="en-US" sz="2000" dirty="0"/>
              <a:t>    =&gt;  P = MV / Q = M (V/Q) ~ k. M       (k = (V/Q)</a:t>
            </a:r>
          </a:p>
          <a:p>
            <a:pPr>
              <a:lnSpc>
                <a:spcPct val="100000"/>
              </a:lnSpc>
            </a:pPr>
            <a:r>
              <a:rPr lang="en-US" sz="2000" dirty="0"/>
              <a:t>Interpretation: Income velocity changes only if underlying spending patterns change</a:t>
            </a:r>
          </a:p>
          <a:p>
            <a:pPr>
              <a:lnSpc>
                <a:spcPct val="100000"/>
              </a:lnSpc>
            </a:pPr>
            <a:r>
              <a:rPr lang="en-US" sz="2000" dirty="0"/>
              <a:t>Classical economists: if transaction patterns were stable, k would be constant or stable. If full employment is assumed i.e. real output would grow smoothly. Putting both assumptions together, </a:t>
            </a:r>
            <a:r>
              <a:rPr lang="en-US" sz="2000" i="1" dirty="0"/>
              <a:t>k would be near-constant in the short run and decline smoothly in the long run</a:t>
            </a:r>
            <a:r>
              <a:rPr lang="en-US" sz="2000" dirty="0"/>
              <a:t>.</a:t>
            </a:r>
          </a:p>
        </p:txBody>
      </p:sp>
      <p:sp>
        <p:nvSpPr>
          <p:cNvPr id="4" name="Content Placeholder 4">
            <a:extLst>
              <a:ext uri="{FF2B5EF4-FFF2-40B4-BE49-F238E27FC236}">
                <a16:creationId xmlns:a16="http://schemas.microsoft.com/office/drawing/2014/main" id="{599334DA-1973-410F-A0DF-A5D8CC06E241}"/>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3715259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8445-72C2-479F-87BF-17A3B3CB49F8}"/>
              </a:ext>
            </a:extLst>
          </p:cNvPr>
          <p:cNvSpPr>
            <a:spLocks noGrp="1"/>
          </p:cNvSpPr>
          <p:nvPr>
            <p:ph type="title"/>
          </p:nvPr>
        </p:nvSpPr>
        <p:spPr/>
        <p:txBody>
          <a:bodyPr>
            <a:normAutofit fontScale="90000"/>
          </a:bodyPr>
          <a:lstStyle/>
          <a:p>
            <a:r>
              <a:rPr lang="en-US" dirty="0"/>
              <a:t>Implications</a:t>
            </a:r>
          </a:p>
        </p:txBody>
      </p:sp>
      <p:sp>
        <p:nvSpPr>
          <p:cNvPr id="3" name="Content Placeholder 2">
            <a:extLst>
              <a:ext uri="{FF2B5EF4-FFF2-40B4-BE49-F238E27FC236}">
                <a16:creationId xmlns:a16="http://schemas.microsoft.com/office/drawing/2014/main" id="{DD521EAA-B878-4038-AEBF-4B26EE563CDB}"/>
              </a:ext>
            </a:extLst>
          </p:cNvPr>
          <p:cNvSpPr>
            <a:spLocks noGrp="1"/>
          </p:cNvSpPr>
          <p:nvPr>
            <p:ph idx="1"/>
          </p:nvPr>
        </p:nvSpPr>
        <p:spPr/>
        <p:txBody>
          <a:bodyPr>
            <a:normAutofit fontScale="92500"/>
          </a:bodyPr>
          <a:lstStyle/>
          <a:p>
            <a:r>
              <a:rPr lang="en-US" dirty="0"/>
              <a:t>Stable money supply would produce stable prices; if the money supply grew rapidly, prices would grow rapidly.</a:t>
            </a:r>
          </a:p>
          <a:p>
            <a:r>
              <a:rPr lang="en-US" dirty="0"/>
              <a:t>If money supply grew exponentially → ?</a:t>
            </a:r>
          </a:p>
          <a:p>
            <a:r>
              <a:rPr lang="en-US" dirty="0"/>
              <a:t>Main implication: the demand for money rises proportionally with the price level as long as other things are held constant.</a:t>
            </a:r>
          </a:p>
          <a:p>
            <a:r>
              <a:rPr lang="en-US" dirty="0"/>
              <a:t>The quantity theory of money and prices holds that prices move proportionally with the supply of money. </a:t>
            </a:r>
          </a:p>
          <a:p>
            <a:r>
              <a:rPr lang="en-US" dirty="0"/>
              <a:t>Drawback: The quantity theory is a rough approximation with other determinants not being considered.</a:t>
            </a:r>
          </a:p>
        </p:txBody>
      </p:sp>
      <p:sp>
        <p:nvSpPr>
          <p:cNvPr id="4" name="Content Placeholder 4">
            <a:extLst>
              <a:ext uri="{FF2B5EF4-FFF2-40B4-BE49-F238E27FC236}">
                <a16:creationId xmlns:a16="http://schemas.microsoft.com/office/drawing/2014/main" id="{9725A827-0639-4F63-960F-EB0CF9CD2263}"/>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3965684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9558-2713-4A05-A927-DE2EA9F2F8F1}"/>
              </a:ext>
            </a:extLst>
          </p:cNvPr>
          <p:cNvSpPr>
            <a:spLocks noGrp="1"/>
          </p:cNvSpPr>
          <p:nvPr>
            <p:ph type="title"/>
          </p:nvPr>
        </p:nvSpPr>
        <p:spPr/>
        <p:txBody>
          <a:bodyPr>
            <a:normAutofit fontScale="90000"/>
          </a:bodyPr>
          <a:lstStyle/>
          <a:p>
            <a:r>
              <a:rPr lang="en-US" b="1" dirty="0"/>
              <a:t>Monetarism</a:t>
            </a:r>
            <a:r>
              <a:rPr lang="en-US" dirty="0"/>
              <a:t> </a:t>
            </a:r>
          </a:p>
        </p:txBody>
      </p:sp>
      <p:sp>
        <p:nvSpPr>
          <p:cNvPr id="3" name="Content Placeholder 2">
            <a:extLst>
              <a:ext uri="{FF2B5EF4-FFF2-40B4-BE49-F238E27FC236}">
                <a16:creationId xmlns:a16="http://schemas.microsoft.com/office/drawing/2014/main" id="{FE690B6E-ACD0-4942-890F-E0E09427DCC8}"/>
              </a:ext>
            </a:extLst>
          </p:cNvPr>
          <p:cNvSpPr>
            <a:spLocks noGrp="1"/>
          </p:cNvSpPr>
          <p:nvPr>
            <p:ph idx="1"/>
          </p:nvPr>
        </p:nvSpPr>
        <p:spPr>
          <a:xfrm>
            <a:off x="628650" y="914402"/>
            <a:ext cx="7886700" cy="5262562"/>
          </a:xfrm>
        </p:spPr>
        <p:txBody>
          <a:bodyPr>
            <a:normAutofit fontScale="92500" lnSpcReduction="10000"/>
          </a:bodyPr>
          <a:lstStyle/>
          <a:p>
            <a:pPr>
              <a:lnSpc>
                <a:spcPct val="110000"/>
              </a:lnSpc>
            </a:pPr>
            <a:r>
              <a:rPr lang="en-US" dirty="0"/>
              <a:t>Developed by Milton Friedman post WWII</a:t>
            </a:r>
          </a:p>
          <a:p>
            <a:pPr>
              <a:lnSpc>
                <a:spcPct val="110000"/>
              </a:lnSpc>
            </a:pPr>
            <a:r>
              <a:rPr lang="en-US" dirty="0"/>
              <a:t>Monetarism: Prices and output are determined solely by the money supply and that other factors affecting aggregate demand, such as fiscal policy, have no effect on total output or prices.</a:t>
            </a:r>
          </a:p>
          <a:p>
            <a:pPr>
              <a:lnSpc>
                <a:spcPct val="110000"/>
              </a:lnSpc>
            </a:pPr>
            <a:r>
              <a:rPr lang="en-US" dirty="0"/>
              <a:t>Monetary changes may affect real output in the short run, in the long run output is determined by supply factors of labor, capital, and technology</a:t>
            </a:r>
          </a:p>
          <a:p>
            <a:pPr>
              <a:lnSpc>
                <a:spcPct val="110000"/>
              </a:lnSpc>
            </a:pPr>
            <a:r>
              <a:rPr lang="en-US" b="1" dirty="0"/>
              <a:t>Neutrality of money</a:t>
            </a:r>
            <a:r>
              <a:rPr lang="en-US" dirty="0"/>
              <a:t>: In the long run, after expectations have been corrected and business-cycle movements have damped out, changes in money supply impact only nominal variables, with no impact on real variables.</a:t>
            </a:r>
          </a:p>
        </p:txBody>
      </p:sp>
      <p:sp>
        <p:nvSpPr>
          <p:cNvPr id="4" name="Content Placeholder 4">
            <a:extLst>
              <a:ext uri="{FF2B5EF4-FFF2-40B4-BE49-F238E27FC236}">
                <a16:creationId xmlns:a16="http://schemas.microsoft.com/office/drawing/2014/main" id="{37E3FDF0-D39E-4898-9054-A118D2C008BF}"/>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2082387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DDC2-794E-4762-9EC3-EEC7E5BF1815}"/>
              </a:ext>
            </a:extLst>
          </p:cNvPr>
          <p:cNvSpPr>
            <a:spLocks noGrp="1"/>
          </p:cNvSpPr>
          <p:nvPr>
            <p:ph type="title"/>
          </p:nvPr>
        </p:nvSpPr>
        <p:spPr/>
        <p:txBody>
          <a:bodyPr>
            <a:normAutofit fontScale="90000"/>
          </a:bodyPr>
          <a:lstStyle/>
          <a:p>
            <a:r>
              <a:rPr lang="en-US" dirty="0"/>
              <a:t>RBI’s balance sheet (simplified)</a:t>
            </a:r>
          </a:p>
        </p:txBody>
      </p:sp>
      <p:graphicFrame>
        <p:nvGraphicFramePr>
          <p:cNvPr id="4" name="Content Placeholder 3">
            <a:extLst>
              <a:ext uri="{FF2B5EF4-FFF2-40B4-BE49-F238E27FC236}">
                <a16:creationId xmlns:a16="http://schemas.microsoft.com/office/drawing/2014/main" id="{1CC225D7-DB42-4633-8CFA-EBE9E78B887B}"/>
              </a:ext>
            </a:extLst>
          </p:cNvPr>
          <p:cNvGraphicFramePr>
            <a:graphicFrameLocks noGrp="1"/>
          </p:cNvGraphicFramePr>
          <p:nvPr>
            <p:ph idx="1"/>
          </p:nvPr>
        </p:nvGraphicFramePr>
        <p:xfrm>
          <a:off x="628650" y="1169988"/>
          <a:ext cx="7886700" cy="1854200"/>
        </p:xfrm>
        <a:graphic>
          <a:graphicData uri="http://schemas.openxmlformats.org/drawingml/2006/table">
            <a:tbl>
              <a:tblPr firstRow="1" bandRow="1">
                <a:tableStyleId>{5940675A-B579-460E-94D1-54222C63F5DA}</a:tableStyleId>
              </a:tblPr>
              <a:tblGrid>
                <a:gridCol w="3943350">
                  <a:extLst>
                    <a:ext uri="{9D8B030D-6E8A-4147-A177-3AD203B41FA5}">
                      <a16:colId xmlns:a16="http://schemas.microsoft.com/office/drawing/2014/main" val="413728771"/>
                    </a:ext>
                  </a:extLst>
                </a:gridCol>
                <a:gridCol w="3943350">
                  <a:extLst>
                    <a:ext uri="{9D8B030D-6E8A-4147-A177-3AD203B41FA5}">
                      <a16:colId xmlns:a16="http://schemas.microsoft.com/office/drawing/2014/main" val="767892240"/>
                    </a:ext>
                  </a:extLst>
                </a:gridCol>
              </a:tblGrid>
              <a:tr h="370840">
                <a:tc>
                  <a:txBody>
                    <a:bodyPr/>
                    <a:lstStyle/>
                    <a:p>
                      <a:r>
                        <a:rPr lang="en-US" b="1" dirty="0"/>
                        <a:t>Liabilities</a:t>
                      </a:r>
                    </a:p>
                  </a:txBody>
                  <a:tcPr/>
                </a:tc>
                <a:tc>
                  <a:txBody>
                    <a:bodyPr/>
                    <a:lstStyle/>
                    <a:p>
                      <a:r>
                        <a:rPr lang="en-US" b="1" dirty="0"/>
                        <a:t>Assets</a:t>
                      </a:r>
                    </a:p>
                  </a:txBody>
                  <a:tcPr/>
                </a:tc>
                <a:extLst>
                  <a:ext uri="{0D108BD9-81ED-4DB2-BD59-A6C34878D82A}">
                    <a16:rowId xmlns:a16="http://schemas.microsoft.com/office/drawing/2014/main" val="721668331"/>
                  </a:ext>
                </a:extLst>
              </a:tr>
              <a:tr h="370840">
                <a:tc>
                  <a:txBody>
                    <a:bodyPr/>
                    <a:lstStyle/>
                    <a:p>
                      <a:r>
                        <a:rPr lang="en-US" dirty="0"/>
                        <a:t>Currency in circulation</a:t>
                      </a:r>
                    </a:p>
                  </a:txBody>
                  <a:tcPr/>
                </a:tc>
                <a:tc>
                  <a:txBody>
                    <a:bodyPr/>
                    <a:lstStyle/>
                    <a:p>
                      <a:r>
                        <a:rPr lang="en-US" dirty="0"/>
                        <a:t>Foreign currency assets</a:t>
                      </a:r>
                    </a:p>
                  </a:txBody>
                  <a:tcPr/>
                </a:tc>
                <a:extLst>
                  <a:ext uri="{0D108BD9-81ED-4DB2-BD59-A6C34878D82A}">
                    <a16:rowId xmlns:a16="http://schemas.microsoft.com/office/drawing/2014/main" val="137177834"/>
                  </a:ext>
                </a:extLst>
              </a:tr>
              <a:tr h="370840">
                <a:tc rowSpan="3">
                  <a:txBody>
                    <a:bodyPr/>
                    <a:lstStyle/>
                    <a:p>
                      <a:r>
                        <a:rPr lang="en-US" dirty="0"/>
                        <a:t>Reserves</a:t>
                      </a:r>
                    </a:p>
                  </a:txBody>
                  <a:tcPr/>
                </a:tc>
                <a:tc>
                  <a:txBody>
                    <a:bodyPr/>
                    <a:lstStyle/>
                    <a:p>
                      <a:r>
                        <a:rPr lang="en-US" dirty="0"/>
                        <a:t>Rupee securities (including T-bills)</a:t>
                      </a:r>
                    </a:p>
                  </a:txBody>
                  <a:tcPr/>
                </a:tc>
                <a:extLst>
                  <a:ext uri="{0D108BD9-81ED-4DB2-BD59-A6C34878D82A}">
                    <a16:rowId xmlns:a16="http://schemas.microsoft.com/office/drawing/2014/main" val="2747393164"/>
                  </a:ext>
                </a:extLst>
              </a:tr>
              <a:tr h="370840">
                <a:tc vMerge="1">
                  <a:txBody>
                    <a:bodyPr/>
                    <a:lstStyle/>
                    <a:p>
                      <a:endParaRPr lang="en-US" dirty="0"/>
                    </a:p>
                  </a:txBody>
                  <a:tcPr/>
                </a:tc>
                <a:tc>
                  <a:txBody>
                    <a:bodyPr/>
                    <a:lstStyle/>
                    <a:p>
                      <a:r>
                        <a:rPr lang="en-US" dirty="0"/>
                        <a:t>Loans and advances</a:t>
                      </a:r>
                    </a:p>
                  </a:txBody>
                  <a:tcPr/>
                </a:tc>
                <a:extLst>
                  <a:ext uri="{0D108BD9-81ED-4DB2-BD59-A6C34878D82A}">
                    <a16:rowId xmlns:a16="http://schemas.microsoft.com/office/drawing/2014/main" val="3703766148"/>
                  </a:ext>
                </a:extLst>
              </a:tr>
              <a:tr h="370840">
                <a:tc vMerge="1">
                  <a:txBody>
                    <a:bodyPr/>
                    <a:lstStyle/>
                    <a:p>
                      <a:endParaRPr lang="en-US" dirty="0"/>
                    </a:p>
                  </a:txBody>
                  <a:tcPr/>
                </a:tc>
                <a:tc>
                  <a:txBody>
                    <a:bodyPr/>
                    <a:lstStyle/>
                    <a:p>
                      <a:r>
                        <a:rPr lang="en-US" dirty="0"/>
                        <a:t>Discount loans</a:t>
                      </a:r>
                    </a:p>
                  </a:txBody>
                  <a:tcPr/>
                </a:tc>
                <a:extLst>
                  <a:ext uri="{0D108BD9-81ED-4DB2-BD59-A6C34878D82A}">
                    <a16:rowId xmlns:a16="http://schemas.microsoft.com/office/drawing/2014/main" val="2182820681"/>
                  </a:ext>
                </a:extLst>
              </a:tr>
            </a:tbl>
          </a:graphicData>
        </a:graphic>
      </p:graphicFrame>
      <p:sp>
        <p:nvSpPr>
          <p:cNvPr id="5" name="Content Placeholder 4">
            <a:extLst>
              <a:ext uri="{FF2B5EF4-FFF2-40B4-BE49-F238E27FC236}">
                <a16:creationId xmlns:a16="http://schemas.microsoft.com/office/drawing/2014/main" id="{E57687E2-1DDD-4BCB-AD22-FD0DE291E788}"/>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307422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439A-C58B-4B41-9EAF-F3A8BA9FC527}"/>
              </a:ext>
            </a:extLst>
          </p:cNvPr>
          <p:cNvSpPr>
            <a:spLocks noGrp="1"/>
          </p:cNvSpPr>
          <p:nvPr>
            <p:ph type="title"/>
          </p:nvPr>
        </p:nvSpPr>
        <p:spPr/>
        <p:txBody>
          <a:bodyPr>
            <a:noAutofit/>
          </a:bodyPr>
          <a:lstStyle/>
          <a:p>
            <a:r>
              <a:rPr lang="en-US" sz="3600" dirty="0"/>
              <a:t>The Objectives in the Preamble</a:t>
            </a:r>
          </a:p>
        </p:txBody>
      </p:sp>
      <p:sp>
        <p:nvSpPr>
          <p:cNvPr id="3" name="Content Placeholder 2">
            <a:extLst>
              <a:ext uri="{FF2B5EF4-FFF2-40B4-BE49-F238E27FC236}">
                <a16:creationId xmlns:a16="http://schemas.microsoft.com/office/drawing/2014/main" id="{C0CE173A-8C40-4766-B751-40E3ABC3FBC2}"/>
              </a:ext>
            </a:extLst>
          </p:cNvPr>
          <p:cNvSpPr>
            <a:spLocks noGrp="1"/>
          </p:cNvSpPr>
          <p:nvPr>
            <p:ph idx="1"/>
          </p:nvPr>
        </p:nvSpPr>
        <p:spPr>
          <a:xfrm>
            <a:off x="628650" y="1031892"/>
            <a:ext cx="7886700" cy="5006531"/>
          </a:xfrm>
        </p:spPr>
        <p:txBody>
          <a:bodyPr>
            <a:normAutofit fontScale="92500"/>
          </a:bodyPr>
          <a:lstStyle/>
          <a:p>
            <a:pPr>
              <a:lnSpc>
                <a:spcPct val="150000"/>
              </a:lnSpc>
            </a:pPr>
            <a:r>
              <a:rPr lang="en-US" dirty="0"/>
              <a:t>The Preamble of the Reserve Bank of India describes the </a:t>
            </a:r>
            <a:r>
              <a:rPr lang="en-US" b="1" dirty="0"/>
              <a:t>basic functions </a:t>
            </a:r>
            <a:r>
              <a:rPr lang="en-US" dirty="0"/>
              <a:t>of the Reserve Bank as:</a:t>
            </a:r>
          </a:p>
          <a:p>
            <a:pPr marL="457200" lvl="1" indent="0">
              <a:lnSpc>
                <a:spcPct val="150000"/>
              </a:lnSpc>
              <a:buNone/>
            </a:pPr>
            <a:r>
              <a:rPr lang="en-US" dirty="0"/>
              <a:t>“to regulate the </a:t>
            </a:r>
            <a:r>
              <a:rPr lang="en-US" i="1" dirty="0">
                <a:solidFill>
                  <a:srgbClr val="FF0000"/>
                </a:solidFill>
              </a:rPr>
              <a:t>issue of Bank notes and keeping of reserves with a view to securing monetary stability in India</a:t>
            </a:r>
            <a:r>
              <a:rPr lang="en-US" dirty="0"/>
              <a:t> and generally to operate the currency and credit system of the country to its advantage; to </a:t>
            </a:r>
            <a:r>
              <a:rPr lang="en-US" i="1" dirty="0">
                <a:solidFill>
                  <a:srgbClr val="FF0000"/>
                </a:solidFill>
              </a:rPr>
              <a:t>have a modern monetary policy </a:t>
            </a:r>
            <a:r>
              <a:rPr lang="en-US" dirty="0"/>
              <a:t>framework to meet the challenge of an increasingly complex economy, </a:t>
            </a:r>
            <a:r>
              <a:rPr lang="en-US" i="1" dirty="0">
                <a:solidFill>
                  <a:srgbClr val="FF0000"/>
                </a:solidFill>
              </a:rPr>
              <a:t>to maintain price stability while keeping in mind the objective of growth</a:t>
            </a:r>
            <a:r>
              <a:rPr lang="en-US" dirty="0"/>
              <a:t>.” </a:t>
            </a:r>
          </a:p>
        </p:txBody>
      </p:sp>
      <p:sp>
        <p:nvSpPr>
          <p:cNvPr id="4" name="Content Placeholder 4">
            <a:extLst>
              <a:ext uri="{FF2B5EF4-FFF2-40B4-BE49-F238E27FC236}">
                <a16:creationId xmlns:a16="http://schemas.microsoft.com/office/drawing/2014/main" id="{A7DCF03E-B1B6-4398-B153-9938F47AE75F}"/>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754406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1B2C-6B42-4C09-9777-F13FE140D08D}"/>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DB099A41-FED7-4CE0-B003-120A8CB424DB}"/>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B8AC6D4-E13A-4A3E-874D-0C0E4D6BE0E2}"/>
              </a:ext>
            </a:extLst>
          </p:cNvPr>
          <p:cNvPicPr>
            <a:picLocks noChangeAspect="1"/>
          </p:cNvPicPr>
          <p:nvPr/>
        </p:nvPicPr>
        <p:blipFill>
          <a:blip r:embed="rId2"/>
          <a:stretch>
            <a:fillRect/>
          </a:stretch>
        </p:blipFill>
        <p:spPr>
          <a:xfrm>
            <a:off x="65765" y="0"/>
            <a:ext cx="9012470" cy="6858000"/>
          </a:xfrm>
          <a:prstGeom prst="rect">
            <a:avLst/>
          </a:prstGeom>
        </p:spPr>
      </p:pic>
    </p:spTree>
    <p:extLst>
      <p:ext uri="{BB962C8B-B14F-4D97-AF65-F5344CB8AC3E}">
        <p14:creationId xmlns:p14="http://schemas.microsoft.com/office/powerpoint/2010/main" val="1114221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F99CAB-1E38-4192-BA07-38FD7032B206}"/>
              </a:ext>
            </a:extLst>
          </p:cNvPr>
          <p:cNvSpPr>
            <a:spLocks noGrp="1"/>
          </p:cNvSpPr>
          <p:nvPr>
            <p:ph type="title"/>
          </p:nvPr>
        </p:nvSpPr>
        <p:spPr>
          <a:xfrm>
            <a:off x="623888" y="1073129"/>
            <a:ext cx="7886700" cy="2852737"/>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8262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439A-C58B-4B41-9EAF-F3A8BA9FC527}"/>
              </a:ext>
            </a:extLst>
          </p:cNvPr>
          <p:cNvSpPr>
            <a:spLocks noGrp="1"/>
          </p:cNvSpPr>
          <p:nvPr>
            <p:ph type="title"/>
          </p:nvPr>
        </p:nvSpPr>
        <p:spPr/>
        <p:txBody>
          <a:bodyPr>
            <a:noAutofit/>
          </a:bodyPr>
          <a:lstStyle/>
          <a:p>
            <a:r>
              <a:rPr lang="en-US" sz="2800" b="1"/>
              <a:t>The Objectives of the Reserve Bank of India (RBI)</a:t>
            </a:r>
            <a:endParaRPr lang="en-US" sz="2800" b="1" dirty="0"/>
          </a:p>
        </p:txBody>
      </p:sp>
      <p:sp>
        <p:nvSpPr>
          <p:cNvPr id="3" name="Content Placeholder 2">
            <a:extLst>
              <a:ext uri="{FF2B5EF4-FFF2-40B4-BE49-F238E27FC236}">
                <a16:creationId xmlns:a16="http://schemas.microsoft.com/office/drawing/2014/main" id="{C0CE173A-8C40-4766-B751-40E3ABC3FBC2}"/>
              </a:ext>
            </a:extLst>
          </p:cNvPr>
          <p:cNvSpPr>
            <a:spLocks noGrp="1"/>
          </p:cNvSpPr>
          <p:nvPr>
            <p:ph idx="1"/>
          </p:nvPr>
        </p:nvSpPr>
        <p:spPr>
          <a:xfrm>
            <a:off x="628650" y="1052946"/>
            <a:ext cx="7886700" cy="5124018"/>
          </a:xfrm>
        </p:spPr>
        <p:txBody>
          <a:bodyPr>
            <a:normAutofit/>
          </a:bodyPr>
          <a:lstStyle/>
          <a:p>
            <a:pPr>
              <a:lnSpc>
                <a:spcPct val="100000"/>
              </a:lnSpc>
            </a:pPr>
            <a:r>
              <a:rPr lang="en-US" sz="2400" dirty="0"/>
              <a:t>Primary role: </a:t>
            </a:r>
            <a:r>
              <a:rPr lang="en-US" sz="2400" b="1" dirty="0"/>
              <a:t>monetary stability</a:t>
            </a:r>
          </a:p>
          <a:p>
            <a:pPr lvl="1">
              <a:lnSpc>
                <a:spcPct val="100000"/>
              </a:lnSpc>
            </a:pPr>
            <a:r>
              <a:rPr lang="en-US" dirty="0"/>
              <a:t>to sustain confidence in the value of the country’s money or preserve the purchasing power of the currency</a:t>
            </a:r>
          </a:p>
          <a:p>
            <a:pPr marL="914400" lvl="2" indent="0">
              <a:lnSpc>
                <a:spcPct val="100000"/>
              </a:lnSpc>
              <a:buNone/>
            </a:pPr>
            <a:r>
              <a:rPr lang="en-US" sz="2400" dirty="0"/>
              <a:t>=&gt; low and stable expectations of inflation, whether that inflation stems from domestic sources or from changes in the value of the currency, from supply constraints or demand pressures.</a:t>
            </a:r>
          </a:p>
          <a:p>
            <a:pPr>
              <a:lnSpc>
                <a:spcPct val="100000"/>
              </a:lnSpc>
            </a:pPr>
            <a:r>
              <a:rPr lang="en-US" sz="2400" dirty="0"/>
              <a:t>Mandate of </a:t>
            </a:r>
            <a:r>
              <a:rPr lang="en-US" sz="2400" b="1" dirty="0"/>
              <a:t>inclusive growth and development</a:t>
            </a:r>
          </a:p>
          <a:p>
            <a:pPr>
              <a:lnSpc>
                <a:spcPct val="100000"/>
              </a:lnSpc>
            </a:pPr>
            <a:r>
              <a:rPr lang="en-US" sz="2400" dirty="0"/>
              <a:t>Mandate of </a:t>
            </a:r>
            <a:r>
              <a:rPr lang="en-US" sz="2400" b="1" dirty="0"/>
              <a:t>financial stability</a:t>
            </a:r>
          </a:p>
        </p:txBody>
      </p:sp>
      <p:sp>
        <p:nvSpPr>
          <p:cNvPr id="4" name="Content Placeholder 4">
            <a:extLst>
              <a:ext uri="{FF2B5EF4-FFF2-40B4-BE49-F238E27FC236}">
                <a16:creationId xmlns:a16="http://schemas.microsoft.com/office/drawing/2014/main" id="{529C9E20-DC5A-449E-8F8C-46311CF066A4}"/>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1413365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3829-589B-4970-9228-52EB70F141AF}"/>
              </a:ext>
            </a:extLst>
          </p:cNvPr>
          <p:cNvSpPr>
            <a:spLocks noGrp="1"/>
          </p:cNvSpPr>
          <p:nvPr>
            <p:ph type="title"/>
          </p:nvPr>
        </p:nvSpPr>
        <p:spPr/>
        <p:txBody>
          <a:bodyPr>
            <a:normAutofit fontScale="90000"/>
          </a:bodyPr>
          <a:lstStyle/>
          <a:p>
            <a:r>
              <a:rPr lang="en-US" dirty="0"/>
              <a:t>The role and functions of RBI</a:t>
            </a:r>
          </a:p>
        </p:txBody>
      </p:sp>
      <p:graphicFrame>
        <p:nvGraphicFramePr>
          <p:cNvPr id="4" name="Content Placeholder 3">
            <a:extLst>
              <a:ext uri="{FF2B5EF4-FFF2-40B4-BE49-F238E27FC236}">
                <a16:creationId xmlns:a16="http://schemas.microsoft.com/office/drawing/2014/main" id="{C28BFCB6-416B-44C1-943B-DA374C02C4E4}"/>
              </a:ext>
            </a:extLst>
          </p:cNvPr>
          <p:cNvGraphicFramePr>
            <a:graphicFrameLocks noGrp="1"/>
          </p:cNvGraphicFramePr>
          <p:nvPr>
            <p:ph idx="1"/>
          </p:nvPr>
        </p:nvGraphicFramePr>
        <p:xfrm>
          <a:off x="193964" y="1052946"/>
          <a:ext cx="8765308" cy="4880595"/>
        </p:xfrm>
        <a:graphic>
          <a:graphicData uri="http://schemas.openxmlformats.org/drawingml/2006/table">
            <a:tbl>
              <a:tblPr firstRow="1" bandRow="1">
                <a:tableStyleId>{5940675A-B579-460E-94D1-54222C63F5DA}</a:tableStyleId>
              </a:tblPr>
              <a:tblGrid>
                <a:gridCol w="1816718">
                  <a:extLst>
                    <a:ext uri="{9D8B030D-6E8A-4147-A177-3AD203B41FA5}">
                      <a16:colId xmlns:a16="http://schemas.microsoft.com/office/drawing/2014/main" val="2082528872"/>
                    </a:ext>
                  </a:extLst>
                </a:gridCol>
                <a:gridCol w="3177887">
                  <a:extLst>
                    <a:ext uri="{9D8B030D-6E8A-4147-A177-3AD203B41FA5}">
                      <a16:colId xmlns:a16="http://schemas.microsoft.com/office/drawing/2014/main" val="1148312657"/>
                    </a:ext>
                  </a:extLst>
                </a:gridCol>
                <a:gridCol w="3770703">
                  <a:extLst>
                    <a:ext uri="{9D8B030D-6E8A-4147-A177-3AD203B41FA5}">
                      <a16:colId xmlns:a16="http://schemas.microsoft.com/office/drawing/2014/main" val="1590001313"/>
                    </a:ext>
                  </a:extLst>
                </a:gridCol>
              </a:tblGrid>
              <a:tr h="370504">
                <a:tc>
                  <a:txBody>
                    <a:bodyPr/>
                    <a:lstStyle/>
                    <a:p>
                      <a:r>
                        <a:rPr lang="en-US" b="1" dirty="0"/>
                        <a:t>Role</a:t>
                      </a:r>
                    </a:p>
                  </a:txBody>
                  <a:tcPr/>
                </a:tc>
                <a:tc>
                  <a:txBody>
                    <a:bodyPr/>
                    <a:lstStyle/>
                    <a:p>
                      <a:r>
                        <a:rPr lang="en-US" b="1" dirty="0"/>
                        <a:t>Function</a:t>
                      </a:r>
                    </a:p>
                  </a:txBody>
                  <a:tcPr/>
                </a:tc>
                <a:tc>
                  <a:txBody>
                    <a:bodyPr/>
                    <a:lstStyle/>
                    <a:p>
                      <a:r>
                        <a:rPr lang="en-US" b="1" dirty="0"/>
                        <a:t>Objectives</a:t>
                      </a:r>
                    </a:p>
                  </a:txBody>
                  <a:tcPr/>
                </a:tc>
                <a:extLst>
                  <a:ext uri="{0D108BD9-81ED-4DB2-BD59-A6C34878D82A}">
                    <a16:rowId xmlns:a16="http://schemas.microsoft.com/office/drawing/2014/main" val="2942061427"/>
                  </a:ext>
                </a:extLst>
              </a:tr>
              <a:tr h="926259">
                <a:tc>
                  <a:txBody>
                    <a:bodyPr/>
                    <a:lstStyle/>
                    <a:p>
                      <a:r>
                        <a:rPr lang="en-US" dirty="0"/>
                        <a:t>Monetary authority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Formulates, implements and monitors the monetary policy.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Maintaining price stability while keeping in mind the objective of growth.</a:t>
                      </a:r>
                      <a:endParaRPr lang="en-US" dirty="0"/>
                    </a:p>
                  </a:txBody>
                  <a:tcPr/>
                </a:tc>
                <a:extLst>
                  <a:ext uri="{0D108BD9-81ED-4DB2-BD59-A6C34878D82A}">
                    <a16:rowId xmlns:a16="http://schemas.microsoft.com/office/drawing/2014/main" val="1328138567"/>
                  </a:ext>
                </a:extLst>
              </a:tr>
              <a:tr h="1453436">
                <a:tc>
                  <a:txBody>
                    <a:bodyPr/>
                    <a:lstStyle/>
                    <a:p>
                      <a:r>
                        <a:rPr lang="en-US" sz="1800" b="0" i="0" kern="1200" dirty="0">
                          <a:solidFill>
                            <a:schemeClr val="tx1"/>
                          </a:solidFill>
                          <a:effectLst/>
                          <a:latin typeface="+mn-lt"/>
                          <a:ea typeface="+mn-ea"/>
                          <a:cs typeface="+mn-cs"/>
                        </a:rPr>
                        <a:t>Regulator and supervisor of the financial system</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Prescribes broad parameters of banking operations within which the country's banking and financial system functions.</a:t>
                      </a:r>
                    </a:p>
                  </a:txBody>
                  <a:tcPr/>
                </a:tc>
                <a:tc>
                  <a:txBody>
                    <a:bodyPr/>
                    <a:lstStyle/>
                    <a:p>
                      <a:r>
                        <a:rPr lang="en-US" sz="1800" b="0" i="0" kern="1200" dirty="0">
                          <a:solidFill>
                            <a:schemeClr val="tx1"/>
                          </a:solidFill>
                          <a:effectLst/>
                          <a:latin typeface="+mn-lt"/>
                          <a:ea typeface="+mn-ea"/>
                          <a:cs typeface="+mn-cs"/>
                        </a:rPr>
                        <a:t>Maintain public confidence in the system, protect depositors' interest and provide cost-effective banking services to the public.</a:t>
                      </a:r>
                      <a:endParaRPr lang="en-US" dirty="0"/>
                    </a:p>
                  </a:txBody>
                  <a:tcPr/>
                </a:tc>
                <a:extLst>
                  <a:ext uri="{0D108BD9-81ED-4DB2-BD59-A6C34878D82A}">
                    <a16:rowId xmlns:a16="http://schemas.microsoft.com/office/drawing/2014/main" val="918552307"/>
                  </a:ext>
                </a:extLst>
              </a:tr>
              <a:tr h="1204137">
                <a:tc>
                  <a:txBody>
                    <a:bodyPr/>
                    <a:lstStyle/>
                    <a:p>
                      <a:r>
                        <a:rPr lang="en-US" sz="1800" b="0" i="0" kern="1200" dirty="0">
                          <a:solidFill>
                            <a:schemeClr val="tx1"/>
                          </a:solidFill>
                          <a:effectLst/>
                          <a:latin typeface="+mn-lt"/>
                          <a:ea typeface="+mn-ea"/>
                          <a:cs typeface="+mn-cs"/>
                        </a:rPr>
                        <a:t>Manager of Foreign Exchange</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Manages the Foreign Exchange Management Act, 1999.</a:t>
                      </a:r>
                      <a:endParaRPr lang="en-US" dirty="0"/>
                    </a:p>
                  </a:txBody>
                  <a:tcPr/>
                </a:tc>
                <a:tc>
                  <a:txBody>
                    <a:bodyPr/>
                    <a:lstStyle/>
                    <a:p>
                      <a:r>
                        <a:rPr lang="en-US" sz="1800" b="0" i="0" kern="1200" dirty="0">
                          <a:solidFill>
                            <a:schemeClr val="tx1"/>
                          </a:solidFill>
                          <a:effectLst/>
                          <a:latin typeface="+mn-lt"/>
                          <a:ea typeface="+mn-ea"/>
                          <a:cs typeface="+mn-cs"/>
                        </a:rPr>
                        <a:t>To facilitate external trade and payment and promote orderly development and maintenance of foreign exchange market in India.</a:t>
                      </a:r>
                      <a:endParaRPr lang="en-US" dirty="0"/>
                    </a:p>
                  </a:txBody>
                  <a:tcPr/>
                </a:tc>
                <a:extLst>
                  <a:ext uri="{0D108BD9-81ED-4DB2-BD59-A6C34878D82A}">
                    <a16:rowId xmlns:a16="http://schemas.microsoft.com/office/drawing/2014/main" val="526849316"/>
                  </a:ext>
                </a:extLst>
              </a:tr>
              <a:tr h="926259">
                <a:tc>
                  <a:txBody>
                    <a:bodyPr/>
                    <a:lstStyle/>
                    <a:p>
                      <a:r>
                        <a:rPr lang="en-US" dirty="0"/>
                        <a:t>Issuer of currency</a:t>
                      </a:r>
                    </a:p>
                  </a:txBody>
                  <a:tcPr/>
                </a:tc>
                <a:tc>
                  <a:txBody>
                    <a:bodyPr/>
                    <a:lstStyle/>
                    <a:p>
                      <a:r>
                        <a:rPr lang="en-US" sz="1800" b="0" i="0" kern="1200" dirty="0">
                          <a:solidFill>
                            <a:schemeClr val="tx1"/>
                          </a:solidFill>
                          <a:effectLst/>
                          <a:latin typeface="+mn-lt"/>
                          <a:ea typeface="+mn-ea"/>
                          <a:cs typeface="+mn-cs"/>
                        </a:rPr>
                        <a:t>Issues and exchanges or destroys currency and coins not fit for circulation.</a:t>
                      </a:r>
                      <a:endParaRPr lang="en-US" dirty="0"/>
                    </a:p>
                  </a:txBody>
                  <a:tcPr/>
                </a:tc>
                <a:tc>
                  <a:txBody>
                    <a:bodyPr/>
                    <a:lstStyle/>
                    <a:p>
                      <a:r>
                        <a:rPr lang="en-US" sz="1800" b="0" i="0" kern="1200" dirty="0">
                          <a:solidFill>
                            <a:schemeClr val="tx1"/>
                          </a:solidFill>
                          <a:effectLst/>
                          <a:latin typeface="+mn-lt"/>
                          <a:ea typeface="+mn-ea"/>
                          <a:cs typeface="+mn-cs"/>
                        </a:rPr>
                        <a:t>To give the public adequate quantity of supplies of currency notes and coins and in good quality.</a:t>
                      </a:r>
                      <a:endParaRPr lang="en-US" dirty="0"/>
                    </a:p>
                  </a:txBody>
                  <a:tcPr/>
                </a:tc>
                <a:extLst>
                  <a:ext uri="{0D108BD9-81ED-4DB2-BD59-A6C34878D82A}">
                    <a16:rowId xmlns:a16="http://schemas.microsoft.com/office/drawing/2014/main" val="3935162148"/>
                  </a:ext>
                </a:extLst>
              </a:tr>
            </a:tbl>
          </a:graphicData>
        </a:graphic>
      </p:graphicFrame>
      <p:sp>
        <p:nvSpPr>
          <p:cNvPr id="5" name="Content Placeholder 4">
            <a:extLst>
              <a:ext uri="{FF2B5EF4-FFF2-40B4-BE49-F238E27FC236}">
                <a16:creationId xmlns:a16="http://schemas.microsoft.com/office/drawing/2014/main" id="{6715A68F-A4D1-42BA-BD9F-1F7BAD56C40F}"/>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3508844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3829-589B-4970-9228-52EB70F141AF}"/>
              </a:ext>
            </a:extLst>
          </p:cNvPr>
          <p:cNvSpPr>
            <a:spLocks noGrp="1"/>
          </p:cNvSpPr>
          <p:nvPr>
            <p:ph type="title"/>
          </p:nvPr>
        </p:nvSpPr>
        <p:spPr/>
        <p:txBody>
          <a:bodyPr>
            <a:normAutofit fontScale="90000"/>
          </a:bodyPr>
          <a:lstStyle/>
          <a:p>
            <a:r>
              <a:rPr lang="en-US" dirty="0"/>
              <a:t>The role and functions of RBI</a:t>
            </a:r>
          </a:p>
        </p:txBody>
      </p:sp>
      <p:graphicFrame>
        <p:nvGraphicFramePr>
          <p:cNvPr id="4" name="Content Placeholder 3">
            <a:extLst>
              <a:ext uri="{FF2B5EF4-FFF2-40B4-BE49-F238E27FC236}">
                <a16:creationId xmlns:a16="http://schemas.microsoft.com/office/drawing/2014/main" id="{C28BFCB6-416B-44C1-943B-DA374C02C4E4}"/>
              </a:ext>
            </a:extLst>
          </p:cNvPr>
          <p:cNvGraphicFramePr>
            <a:graphicFrameLocks noGrp="1"/>
          </p:cNvGraphicFramePr>
          <p:nvPr>
            <p:ph idx="1"/>
          </p:nvPr>
        </p:nvGraphicFramePr>
        <p:xfrm>
          <a:off x="193964" y="1071420"/>
          <a:ext cx="8783782" cy="5029200"/>
        </p:xfrm>
        <a:graphic>
          <a:graphicData uri="http://schemas.openxmlformats.org/drawingml/2006/table">
            <a:tbl>
              <a:tblPr firstRow="1" bandRow="1">
                <a:tableStyleId>{5940675A-B579-460E-94D1-54222C63F5DA}</a:tableStyleId>
              </a:tblPr>
              <a:tblGrid>
                <a:gridCol w="1820547">
                  <a:extLst>
                    <a:ext uri="{9D8B030D-6E8A-4147-A177-3AD203B41FA5}">
                      <a16:colId xmlns:a16="http://schemas.microsoft.com/office/drawing/2014/main" val="2082528872"/>
                    </a:ext>
                  </a:extLst>
                </a:gridCol>
                <a:gridCol w="3184585">
                  <a:extLst>
                    <a:ext uri="{9D8B030D-6E8A-4147-A177-3AD203B41FA5}">
                      <a16:colId xmlns:a16="http://schemas.microsoft.com/office/drawing/2014/main" val="1148312657"/>
                    </a:ext>
                  </a:extLst>
                </a:gridCol>
                <a:gridCol w="3778650">
                  <a:extLst>
                    <a:ext uri="{9D8B030D-6E8A-4147-A177-3AD203B41FA5}">
                      <a16:colId xmlns:a16="http://schemas.microsoft.com/office/drawing/2014/main" val="1590001313"/>
                    </a:ext>
                  </a:extLst>
                </a:gridCol>
              </a:tblGrid>
              <a:tr h="314036">
                <a:tc>
                  <a:txBody>
                    <a:bodyPr/>
                    <a:lstStyle/>
                    <a:p>
                      <a:r>
                        <a:rPr lang="en-US" b="1" dirty="0"/>
                        <a:t>Role</a:t>
                      </a:r>
                    </a:p>
                  </a:txBody>
                  <a:tcPr/>
                </a:tc>
                <a:tc>
                  <a:txBody>
                    <a:bodyPr/>
                    <a:lstStyle/>
                    <a:p>
                      <a:r>
                        <a:rPr lang="en-US" b="1" dirty="0"/>
                        <a:t>Function</a:t>
                      </a:r>
                    </a:p>
                  </a:txBody>
                  <a:tcPr/>
                </a:tc>
                <a:tc>
                  <a:txBody>
                    <a:bodyPr/>
                    <a:lstStyle/>
                    <a:p>
                      <a:r>
                        <a:rPr lang="en-US" b="1" dirty="0"/>
                        <a:t>Objectives</a:t>
                      </a:r>
                    </a:p>
                  </a:txBody>
                  <a:tcPr/>
                </a:tc>
                <a:extLst>
                  <a:ext uri="{0D108BD9-81ED-4DB2-BD59-A6C34878D82A}">
                    <a16:rowId xmlns:a16="http://schemas.microsoft.com/office/drawing/2014/main" val="2942061427"/>
                  </a:ext>
                </a:extLst>
              </a:tr>
              <a:tr h="370840">
                <a:tc>
                  <a:txBody>
                    <a:bodyPr/>
                    <a:lstStyle/>
                    <a:p>
                      <a:r>
                        <a:rPr lang="en-US" dirty="0"/>
                        <a:t>Developmental role</a:t>
                      </a:r>
                    </a:p>
                  </a:txBody>
                  <a:tcPr/>
                </a:tc>
                <a:tc>
                  <a:txBody>
                    <a:bodyPr/>
                    <a:lstStyle/>
                    <a:p>
                      <a:r>
                        <a:rPr lang="en-US" sz="1800" b="0" i="0" kern="1200" dirty="0">
                          <a:solidFill>
                            <a:schemeClr val="tx1"/>
                          </a:solidFill>
                          <a:effectLst/>
                          <a:latin typeface="+mn-lt"/>
                          <a:ea typeface="+mn-ea"/>
                          <a:cs typeface="+mn-cs"/>
                        </a:rPr>
                        <a:t>Performs a wide range of promotional functions to support national objectives.</a:t>
                      </a:r>
                    </a:p>
                  </a:txBody>
                  <a:tcPr/>
                </a:tc>
                <a:tc>
                  <a:txBody>
                    <a:bodyPr/>
                    <a:lstStyle/>
                    <a:p>
                      <a:r>
                        <a:rPr lang="en-US" dirty="0"/>
                        <a:t>Inclusive growth and development.</a:t>
                      </a:r>
                    </a:p>
                  </a:txBody>
                  <a:tcPr/>
                </a:tc>
                <a:extLst>
                  <a:ext uri="{0D108BD9-81ED-4DB2-BD59-A6C34878D82A}">
                    <a16:rowId xmlns:a16="http://schemas.microsoft.com/office/drawing/2014/main" val="3548036049"/>
                  </a:ext>
                </a:extLst>
              </a:tr>
              <a:tr h="370840">
                <a:tc>
                  <a:txBody>
                    <a:bodyPr/>
                    <a:lstStyle/>
                    <a:p>
                      <a:r>
                        <a:rPr lang="en-US" dirty="0"/>
                        <a:t>Banker to the Government</a:t>
                      </a:r>
                    </a:p>
                  </a:txBody>
                  <a:tcPr/>
                </a:tc>
                <a:tc>
                  <a:txBody>
                    <a:bodyPr/>
                    <a:lstStyle/>
                    <a:p>
                      <a:r>
                        <a:rPr lang="en-US" sz="1800" b="0" i="0" kern="1200" dirty="0">
                          <a:solidFill>
                            <a:schemeClr val="tx1"/>
                          </a:solidFill>
                          <a:effectLst/>
                          <a:latin typeface="+mn-lt"/>
                          <a:ea typeface="+mn-ea"/>
                          <a:cs typeface="+mn-cs"/>
                        </a:rPr>
                        <a:t>Performs merchant banking function for the central and the state governments; also acts as their banker.</a:t>
                      </a:r>
                    </a:p>
                  </a:txBody>
                  <a:tcPr/>
                </a:tc>
                <a:tc>
                  <a:txBody>
                    <a:bodyPr/>
                    <a:lstStyle/>
                    <a:p>
                      <a:r>
                        <a:rPr lang="en-US" dirty="0"/>
                        <a:t>To facilitate transactions of government including raising resources from the public</a:t>
                      </a:r>
                    </a:p>
                  </a:txBody>
                  <a:tcPr/>
                </a:tc>
                <a:extLst>
                  <a:ext uri="{0D108BD9-81ED-4DB2-BD59-A6C34878D82A}">
                    <a16:rowId xmlns:a16="http://schemas.microsoft.com/office/drawing/2014/main" val="1846529909"/>
                  </a:ext>
                </a:extLst>
              </a:tr>
              <a:tr h="370840">
                <a:tc>
                  <a:txBody>
                    <a:bodyPr/>
                    <a:lstStyle/>
                    <a:p>
                      <a:r>
                        <a:rPr lang="en-US" sz="1800" b="0" i="0" kern="1200" dirty="0">
                          <a:solidFill>
                            <a:schemeClr val="tx1"/>
                          </a:solidFill>
                          <a:effectLst/>
                          <a:latin typeface="+mn-lt"/>
                          <a:ea typeface="+mn-ea"/>
                          <a:cs typeface="+mn-cs"/>
                        </a:rPr>
                        <a:t>Banker to banks</a:t>
                      </a:r>
                      <a:endParaRPr lang="en-US" dirty="0"/>
                    </a:p>
                  </a:txBody>
                  <a:tcPr/>
                </a:tc>
                <a:tc>
                  <a:txBody>
                    <a:bodyPr/>
                    <a:lstStyle/>
                    <a:p>
                      <a:r>
                        <a:rPr lang="en-US" sz="1800" b="0" i="0" kern="1200" dirty="0">
                          <a:solidFill>
                            <a:schemeClr val="tx1"/>
                          </a:solidFill>
                          <a:effectLst/>
                          <a:latin typeface="+mn-lt"/>
                          <a:ea typeface="+mn-ea"/>
                          <a:cs typeface="+mn-cs"/>
                        </a:rPr>
                        <a:t>Maintains banking accounts of all scheduled banks.</a:t>
                      </a:r>
                      <a:endParaRPr lang="en-US" dirty="0"/>
                    </a:p>
                  </a:txBody>
                  <a:tcPr/>
                </a:tc>
                <a:tc>
                  <a:txBody>
                    <a:bodyPr/>
                    <a:lstStyle/>
                    <a:p>
                      <a:pPr marL="111125" indent="-111125">
                        <a:buFont typeface="Arial" panose="020B0604020202020204" pitchFamily="34" charset="0"/>
                        <a:buChar char="•"/>
                      </a:pPr>
                      <a:r>
                        <a:rPr lang="en-US" dirty="0"/>
                        <a:t>To </a:t>
                      </a:r>
                      <a:r>
                        <a:rPr lang="en-US" sz="1800" b="0" i="0" u="none" strike="noStrike" kern="1200" baseline="0" dirty="0">
                          <a:solidFill>
                            <a:schemeClr val="tx1"/>
                          </a:solidFill>
                          <a:latin typeface="+mn-lt"/>
                          <a:ea typeface="+mn-ea"/>
                          <a:cs typeface="+mn-cs"/>
                        </a:rPr>
                        <a:t>enable seamless clearing and settlement of interbank transactions</a:t>
                      </a:r>
                    </a:p>
                    <a:p>
                      <a:pPr marL="111125" indent="-111125">
                        <a:buFont typeface="Arial" panose="020B0604020202020204" pitchFamily="34" charset="0"/>
                        <a:buChar char="•"/>
                      </a:pPr>
                      <a:r>
                        <a:rPr lang="en-US" sz="1800" b="0" i="0" u="none" strike="noStrike" kern="1200" baseline="0" dirty="0">
                          <a:solidFill>
                            <a:schemeClr val="tx1"/>
                          </a:solidFill>
                          <a:latin typeface="+mn-lt"/>
                          <a:ea typeface="+mn-ea"/>
                          <a:cs typeface="+mn-cs"/>
                        </a:rPr>
                        <a:t>Provide an efficient means of funds transfer for banks </a:t>
                      </a:r>
                    </a:p>
                    <a:p>
                      <a:pPr marL="111125" indent="-111125">
                        <a:buFont typeface="Arial" panose="020B0604020202020204" pitchFamily="34" charset="0"/>
                        <a:buChar char="•"/>
                      </a:pPr>
                      <a:r>
                        <a:rPr lang="en-US" sz="1800" b="0" i="0" u="none" strike="noStrike" kern="1200" baseline="0" dirty="0">
                          <a:solidFill>
                            <a:schemeClr val="tx1"/>
                          </a:solidFill>
                          <a:latin typeface="+mn-lt"/>
                          <a:ea typeface="+mn-ea"/>
                          <a:cs typeface="+mn-cs"/>
                        </a:rPr>
                        <a:t>Enable banks to maintain their accounts with the RBI for statutory cash reserve requirements and maintenance of transaction balances</a:t>
                      </a:r>
                    </a:p>
                    <a:p>
                      <a:pPr marL="111125" indent="-111125">
                        <a:buFont typeface="Arial" panose="020B0604020202020204" pitchFamily="34" charset="0"/>
                        <a:buChar char="•"/>
                      </a:pPr>
                      <a:r>
                        <a:rPr lang="en-US" sz="1800" b="0" i="0" u="none" strike="noStrike" kern="1200" baseline="0" dirty="0">
                          <a:solidFill>
                            <a:schemeClr val="tx1"/>
                          </a:solidFill>
                          <a:latin typeface="+mn-lt"/>
                          <a:ea typeface="+mn-ea"/>
                          <a:cs typeface="+mn-cs"/>
                        </a:rPr>
                        <a:t>Acting as a </a:t>
                      </a:r>
                      <a:r>
                        <a:rPr lang="en-US" sz="1800" b="1" i="0" u="none" strike="noStrike" kern="1200" baseline="0" dirty="0">
                          <a:solidFill>
                            <a:schemeClr val="tx1"/>
                          </a:solidFill>
                          <a:latin typeface="+mn-lt"/>
                          <a:ea typeface="+mn-ea"/>
                          <a:cs typeface="+mn-cs"/>
                        </a:rPr>
                        <a:t>lender of last resort</a:t>
                      </a:r>
                      <a:endParaRPr lang="en-US" b="1" dirty="0"/>
                    </a:p>
                  </a:txBody>
                  <a:tcPr/>
                </a:tc>
                <a:extLst>
                  <a:ext uri="{0D108BD9-81ED-4DB2-BD59-A6C34878D82A}">
                    <a16:rowId xmlns:a16="http://schemas.microsoft.com/office/drawing/2014/main" val="4252925750"/>
                  </a:ext>
                </a:extLst>
              </a:tr>
            </a:tbl>
          </a:graphicData>
        </a:graphic>
      </p:graphicFrame>
      <p:sp>
        <p:nvSpPr>
          <p:cNvPr id="5" name="Content Placeholder 4">
            <a:extLst>
              <a:ext uri="{FF2B5EF4-FFF2-40B4-BE49-F238E27FC236}">
                <a16:creationId xmlns:a16="http://schemas.microsoft.com/office/drawing/2014/main" id="{F7E012DB-B84E-47F6-8AC7-90A20C0B6576}"/>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104162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16D3-EC53-41CD-97DC-E17942DB3C92}"/>
              </a:ext>
            </a:extLst>
          </p:cNvPr>
          <p:cNvSpPr>
            <a:spLocks noGrp="1"/>
          </p:cNvSpPr>
          <p:nvPr>
            <p:ph type="title"/>
          </p:nvPr>
        </p:nvSpPr>
        <p:spPr/>
        <p:txBody>
          <a:bodyPr>
            <a:normAutofit fontScale="90000"/>
          </a:bodyPr>
          <a:lstStyle/>
          <a:p>
            <a:r>
              <a:rPr lang="en-US" dirty="0"/>
              <a:t>Composition </a:t>
            </a:r>
          </a:p>
        </p:txBody>
      </p:sp>
      <p:sp>
        <p:nvSpPr>
          <p:cNvPr id="3" name="Content Placeholder 2">
            <a:extLst>
              <a:ext uri="{FF2B5EF4-FFF2-40B4-BE49-F238E27FC236}">
                <a16:creationId xmlns:a16="http://schemas.microsoft.com/office/drawing/2014/main" id="{0A0E44FE-6EBB-450C-99D7-F1B2B4136FEE}"/>
              </a:ext>
            </a:extLst>
          </p:cNvPr>
          <p:cNvSpPr>
            <a:spLocks noGrp="1"/>
          </p:cNvSpPr>
          <p:nvPr>
            <p:ph idx="1"/>
          </p:nvPr>
        </p:nvSpPr>
        <p:spPr>
          <a:xfrm>
            <a:off x="628650" y="914401"/>
            <a:ext cx="7886700" cy="5403271"/>
          </a:xfrm>
        </p:spPr>
        <p:txBody>
          <a:bodyPr>
            <a:normAutofit lnSpcReduction="10000"/>
          </a:bodyPr>
          <a:lstStyle/>
          <a:p>
            <a:pPr>
              <a:lnSpc>
                <a:spcPct val="120000"/>
              </a:lnSpc>
            </a:pPr>
            <a:r>
              <a:rPr lang="en-US" sz="2000" dirty="0"/>
              <a:t>Governor + 4 Deputy Governors (DG)</a:t>
            </a:r>
          </a:p>
          <a:p>
            <a:pPr>
              <a:lnSpc>
                <a:spcPct val="120000"/>
              </a:lnSpc>
            </a:pPr>
            <a:r>
              <a:rPr lang="en-US" sz="2000" dirty="0"/>
              <a:t>The </a:t>
            </a:r>
            <a:r>
              <a:rPr lang="en-US" sz="2000" b="1" dirty="0"/>
              <a:t>Monetary Policy Committee (MPC) </a:t>
            </a:r>
            <a:r>
              <a:rPr lang="en-US" sz="2000" dirty="0"/>
              <a:t>constituted by the Central Government in 2016 determines the policy interest rate required to achieve the inflation target; meet at least 4 times a year.</a:t>
            </a:r>
          </a:p>
          <a:p>
            <a:pPr lvl="1">
              <a:lnSpc>
                <a:spcPct val="120000"/>
              </a:lnSpc>
            </a:pPr>
            <a:r>
              <a:rPr lang="en-US" sz="1600" dirty="0"/>
              <a:t>Governor of the Reserve Bank of India – Chairperson, </a:t>
            </a:r>
            <a:r>
              <a:rPr lang="en-US" sz="1600" i="1" dirty="0"/>
              <a:t>ex officio</a:t>
            </a:r>
            <a:r>
              <a:rPr lang="en-US" sz="1600" dirty="0"/>
              <a:t>;</a:t>
            </a:r>
          </a:p>
          <a:p>
            <a:pPr lvl="1">
              <a:lnSpc>
                <a:spcPct val="120000"/>
              </a:lnSpc>
            </a:pPr>
            <a:r>
              <a:rPr lang="en-US" sz="1600" dirty="0"/>
              <a:t>Deputy Governor in charge of Monetary Policy – Member, </a:t>
            </a:r>
            <a:r>
              <a:rPr lang="en-US" sz="1600" i="1" dirty="0"/>
              <a:t>ex officio</a:t>
            </a:r>
            <a:r>
              <a:rPr lang="en-US" sz="1600" dirty="0"/>
              <a:t>;</a:t>
            </a:r>
          </a:p>
          <a:p>
            <a:pPr lvl="1">
              <a:lnSpc>
                <a:spcPct val="120000"/>
              </a:lnSpc>
            </a:pPr>
            <a:r>
              <a:rPr lang="en-US" sz="1600" dirty="0"/>
              <a:t>One officer of the RBI to be nominated by the Central Board – Member, </a:t>
            </a:r>
            <a:r>
              <a:rPr lang="en-US" sz="1600" i="1" dirty="0"/>
              <a:t>ex officio</a:t>
            </a:r>
            <a:r>
              <a:rPr lang="en-US" sz="1600" dirty="0"/>
              <a:t>;</a:t>
            </a:r>
          </a:p>
          <a:p>
            <a:pPr lvl="1">
              <a:lnSpc>
                <a:spcPct val="120000"/>
              </a:lnSpc>
            </a:pPr>
            <a:r>
              <a:rPr lang="en-US" sz="1600" dirty="0"/>
              <a:t>Prof. Chetan </a:t>
            </a:r>
            <a:r>
              <a:rPr lang="en-US" sz="1600" dirty="0" err="1"/>
              <a:t>Ghate</a:t>
            </a:r>
            <a:r>
              <a:rPr lang="en-US" sz="1600" dirty="0"/>
              <a:t>, Professor, Indian Statistical Institute (ISI), New Delhi – Member;</a:t>
            </a:r>
          </a:p>
          <a:p>
            <a:pPr lvl="1">
              <a:lnSpc>
                <a:spcPct val="120000"/>
              </a:lnSpc>
            </a:pPr>
            <a:r>
              <a:rPr lang="en-US" sz="1600" dirty="0"/>
              <a:t>Prof. </a:t>
            </a:r>
            <a:r>
              <a:rPr lang="en-US" sz="1600" dirty="0" err="1"/>
              <a:t>Pami</a:t>
            </a:r>
            <a:r>
              <a:rPr lang="en-US" sz="1600" dirty="0"/>
              <a:t> </a:t>
            </a:r>
            <a:r>
              <a:rPr lang="en-US" sz="1600" dirty="0" err="1"/>
              <a:t>Dua</a:t>
            </a:r>
            <a:r>
              <a:rPr lang="en-US" sz="1600" dirty="0"/>
              <a:t>, Director, Delhi School of Economics – Member; and</a:t>
            </a:r>
          </a:p>
          <a:p>
            <a:pPr lvl="1">
              <a:lnSpc>
                <a:spcPct val="120000"/>
              </a:lnSpc>
            </a:pPr>
            <a:r>
              <a:rPr lang="en-US" sz="1600" dirty="0"/>
              <a:t>Prof. Ravindra H. Dholakia, Professor, Indian Institute of Management, Ahmedabad – Member. </a:t>
            </a:r>
          </a:p>
          <a:p>
            <a:pPr>
              <a:lnSpc>
                <a:spcPct val="120000"/>
              </a:lnSpc>
            </a:pPr>
            <a:r>
              <a:rPr lang="en-US" sz="2000" dirty="0"/>
              <a:t>The </a:t>
            </a:r>
            <a:r>
              <a:rPr lang="en-US" sz="2000" b="1" dirty="0"/>
              <a:t>Financial Market Committee (FMC) </a:t>
            </a:r>
            <a:r>
              <a:rPr lang="en-US" sz="2000" dirty="0"/>
              <a:t>meets daily to review the liquidity conditions so as to ensure that the operating target of monetary policy (weighted average lending rate) is kept close to the policy repo rate.</a:t>
            </a:r>
          </a:p>
          <a:p>
            <a:pPr>
              <a:lnSpc>
                <a:spcPct val="120000"/>
              </a:lnSpc>
            </a:pPr>
            <a:endParaRPr lang="en-US" sz="2000" dirty="0"/>
          </a:p>
        </p:txBody>
      </p:sp>
      <p:sp>
        <p:nvSpPr>
          <p:cNvPr id="4" name="Content Placeholder 4">
            <a:extLst>
              <a:ext uri="{FF2B5EF4-FFF2-40B4-BE49-F238E27FC236}">
                <a16:creationId xmlns:a16="http://schemas.microsoft.com/office/drawing/2014/main" id="{1EC1AEA4-9FDD-4311-BC27-BF5F195EE760}"/>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170842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457BE-0C26-4C56-8FD5-7468211CDC26}"/>
              </a:ext>
            </a:extLst>
          </p:cNvPr>
          <p:cNvSpPr>
            <a:spLocks noGrp="1"/>
          </p:cNvSpPr>
          <p:nvPr>
            <p:ph idx="1"/>
          </p:nvPr>
        </p:nvSpPr>
        <p:spPr>
          <a:xfrm>
            <a:off x="628650" y="831273"/>
            <a:ext cx="7886700" cy="5525078"/>
          </a:xfrm>
        </p:spPr>
        <p:txBody>
          <a:bodyPr>
            <a:normAutofit lnSpcReduction="10000"/>
          </a:bodyPr>
          <a:lstStyle/>
          <a:p>
            <a:pPr marL="0" indent="0">
              <a:lnSpc>
                <a:spcPct val="120000"/>
              </a:lnSpc>
              <a:buNone/>
            </a:pPr>
            <a:r>
              <a:rPr lang="en-US" sz="2400" b="1" dirty="0"/>
              <a:t>Monetary targeting (1985-1998): </a:t>
            </a:r>
          </a:p>
          <a:p>
            <a:pPr>
              <a:lnSpc>
                <a:spcPct val="120000"/>
              </a:lnSpc>
            </a:pPr>
            <a:r>
              <a:rPr lang="en-US" sz="2400" dirty="0"/>
              <a:t>A monetary reserve target is made consistent with the expected real GDP growth and a stable level of inflation. The framework is flexible and allowed for various feedback effects. The weakening of monetary targeting framework, both in advanced and developing countries, triggered a search for alternate monetary frameworks. </a:t>
            </a:r>
          </a:p>
          <a:p>
            <a:pPr>
              <a:lnSpc>
                <a:spcPct val="120000"/>
              </a:lnSpc>
            </a:pPr>
            <a:r>
              <a:rPr lang="en-US" sz="2400" dirty="0"/>
              <a:t>IMF classification of a </a:t>
            </a:r>
            <a:r>
              <a:rPr lang="en-US" sz="2400" i="1" dirty="0"/>
              <a:t>monetary aggregate target</a:t>
            </a:r>
            <a:r>
              <a:rPr lang="en-US" sz="2400" dirty="0"/>
              <a:t>: The monetary authority uses its instruments to achieve a target growth rate for a monetary aggregate, such as reserve money, M1, or M2, and the targeted aggregate becomes the nominal anchor or intermediate target of monetary policy.</a:t>
            </a:r>
          </a:p>
        </p:txBody>
      </p:sp>
      <p:sp>
        <p:nvSpPr>
          <p:cNvPr id="5" name="Title 1">
            <a:extLst>
              <a:ext uri="{FF2B5EF4-FFF2-40B4-BE49-F238E27FC236}">
                <a16:creationId xmlns:a16="http://schemas.microsoft.com/office/drawing/2014/main" id="{47C528F1-91EA-4E78-B6A1-EE75976B3DDD}"/>
              </a:ext>
            </a:extLst>
          </p:cNvPr>
          <p:cNvSpPr txBox="1">
            <a:spLocks/>
          </p:cNvSpPr>
          <p:nvPr/>
        </p:nvSpPr>
        <p:spPr>
          <a:xfrm>
            <a:off x="628650" y="237546"/>
            <a:ext cx="7886700" cy="593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Different types of Monetary Policies</a:t>
            </a:r>
          </a:p>
        </p:txBody>
      </p:sp>
      <p:sp>
        <p:nvSpPr>
          <p:cNvPr id="6" name="Content Placeholder 4">
            <a:extLst>
              <a:ext uri="{FF2B5EF4-FFF2-40B4-BE49-F238E27FC236}">
                <a16:creationId xmlns:a16="http://schemas.microsoft.com/office/drawing/2014/main" id="{735D3707-5EBF-4924-9D00-7AEE9C4B2CCC}"/>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dirty="0"/>
              <a:t>HS101 – Economics (Macroeconomics) - 2018</a:t>
            </a:r>
          </a:p>
        </p:txBody>
      </p:sp>
    </p:spTree>
    <p:extLst>
      <p:ext uri="{BB962C8B-B14F-4D97-AF65-F5344CB8AC3E}">
        <p14:creationId xmlns:p14="http://schemas.microsoft.com/office/powerpoint/2010/main" val="105564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457BE-0C26-4C56-8FD5-7468211CDC26}"/>
              </a:ext>
            </a:extLst>
          </p:cNvPr>
          <p:cNvSpPr>
            <a:spLocks noGrp="1"/>
          </p:cNvSpPr>
          <p:nvPr>
            <p:ph idx="1"/>
          </p:nvPr>
        </p:nvSpPr>
        <p:spPr>
          <a:xfrm>
            <a:off x="628650" y="831273"/>
            <a:ext cx="7886700" cy="5525078"/>
          </a:xfrm>
        </p:spPr>
        <p:txBody>
          <a:bodyPr>
            <a:normAutofit/>
          </a:bodyPr>
          <a:lstStyle/>
          <a:p>
            <a:pPr marL="0" indent="0">
              <a:lnSpc>
                <a:spcPct val="120000"/>
              </a:lnSpc>
              <a:buNone/>
            </a:pPr>
            <a:r>
              <a:rPr lang="en-US" sz="2000" b="1" dirty="0"/>
              <a:t>Multiple Indicator approach (multiple objectives approach)</a:t>
            </a:r>
            <a:r>
              <a:rPr lang="en-US" sz="2000" dirty="0"/>
              <a:t>: </a:t>
            </a:r>
          </a:p>
          <a:p>
            <a:pPr>
              <a:lnSpc>
                <a:spcPct val="120000"/>
              </a:lnSpc>
            </a:pPr>
            <a:r>
              <a:rPr lang="en-US" sz="2000" dirty="0"/>
              <a:t>General goals of monetary policy such as maintaining economic stability, with specific goals of </a:t>
            </a:r>
            <a:r>
              <a:rPr lang="en-US" sz="2000" dirty="0" err="1"/>
              <a:t>low+stable</a:t>
            </a:r>
            <a:r>
              <a:rPr lang="en-US" sz="2000" dirty="0"/>
              <a:t> inflation, low unemployment, etc. </a:t>
            </a:r>
          </a:p>
          <a:p>
            <a:pPr>
              <a:lnSpc>
                <a:spcPct val="120000"/>
              </a:lnSpc>
            </a:pPr>
            <a:r>
              <a:rPr lang="en-US" sz="2000" dirty="0"/>
              <a:t>India </a:t>
            </a:r>
            <a:r>
              <a:rPr lang="en-US" sz="2000" b="1" dirty="0"/>
              <a:t>(1998-2011): </a:t>
            </a:r>
            <a:r>
              <a:rPr lang="en-US" sz="2000" dirty="0"/>
              <a:t>The approach was conceptualized by the then RBI Governor, Dr. Bimal Jalan</a:t>
            </a:r>
          </a:p>
          <a:p>
            <a:pPr>
              <a:lnSpc>
                <a:spcPct val="120000"/>
              </a:lnSpc>
            </a:pPr>
            <a:r>
              <a:rPr lang="en-US" sz="2000" dirty="0"/>
              <a:t>Augmented by forward looking indicators drawn from the Reserve Bank’s industrial outlook survey, capacity utilization survey, professional forecasters’ survey and inflation expectations survey. These indicators were then used to project </a:t>
            </a:r>
            <a:r>
              <a:rPr lang="en-US" sz="2000" b="1" dirty="0"/>
              <a:t>growth, inflation, and broad money (M3), </a:t>
            </a:r>
            <a:r>
              <a:rPr lang="en-US" sz="2000" dirty="0"/>
              <a:t>in order to make “</a:t>
            </a:r>
            <a:r>
              <a:rPr lang="en-US" sz="2000" i="1" dirty="0"/>
              <a:t>the resource balance in the economy consistent with the credit needs of the government and the private sector. (This)… framework of monetary policy is termed as an augmented multiple indicators approach</a:t>
            </a:r>
            <a:r>
              <a:rPr lang="en-US" sz="2000" dirty="0"/>
              <a:t>”. – Mohanty, D. (2010) </a:t>
            </a:r>
          </a:p>
        </p:txBody>
      </p:sp>
      <p:sp>
        <p:nvSpPr>
          <p:cNvPr id="5" name="Title 1">
            <a:extLst>
              <a:ext uri="{FF2B5EF4-FFF2-40B4-BE49-F238E27FC236}">
                <a16:creationId xmlns:a16="http://schemas.microsoft.com/office/drawing/2014/main" id="{3315CC5F-0446-4D56-87CB-2BD32BE6AECC}"/>
              </a:ext>
            </a:extLst>
          </p:cNvPr>
          <p:cNvSpPr txBox="1">
            <a:spLocks/>
          </p:cNvSpPr>
          <p:nvPr/>
        </p:nvSpPr>
        <p:spPr>
          <a:xfrm>
            <a:off x="628650" y="237546"/>
            <a:ext cx="7886700" cy="593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Different types of Monetary Policies</a:t>
            </a:r>
          </a:p>
        </p:txBody>
      </p:sp>
      <p:sp>
        <p:nvSpPr>
          <p:cNvPr id="6" name="Content Placeholder 4">
            <a:extLst>
              <a:ext uri="{FF2B5EF4-FFF2-40B4-BE49-F238E27FC236}">
                <a16:creationId xmlns:a16="http://schemas.microsoft.com/office/drawing/2014/main" id="{A15A192A-7466-4EEF-BF62-45515E77C8A7}"/>
              </a:ext>
            </a:extLst>
          </p:cNvPr>
          <p:cNvSpPr txBox="1">
            <a:spLocks/>
          </p:cNvSpPr>
          <p:nvPr/>
        </p:nvSpPr>
        <p:spPr>
          <a:xfrm>
            <a:off x="5103264" y="6478588"/>
            <a:ext cx="4022436" cy="379412"/>
          </a:xfrm>
          <a:prstGeom prst="rect">
            <a:avLst/>
          </a:prstGeom>
        </p:spPr>
        <p:txBody>
          <a:bodyPr vert="horz" lIns="91440" tIns="45720" rIns="91440" bIns="45720" rtlCol="0" anchor="ctr"/>
          <a:lstStyle>
            <a:defPPr>
              <a:defRPr lang="en-US"/>
            </a:defPPr>
            <a:lvl1pPr marL="0" indent="0" algn="l" defTabSz="457200" rtl="0" eaLnBrk="1" latinLnBrk="0" hangingPunct="1">
              <a:buNone/>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0" indent="0" algn="l" defTabSz="457200" rtl="0" eaLnBrk="1" latinLnBrk="0" hangingPunct="1">
              <a:buNone/>
              <a:defRPr sz="16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10922811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683</TotalTime>
  <Words>3745</Words>
  <Application>Microsoft Office PowerPoint</Application>
  <PresentationFormat>On-screen Show (4:3)</PresentationFormat>
  <Paragraphs>260</Paragraphs>
  <Slides>31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Calibri</vt:lpstr>
      <vt:lpstr>Calibri Light</vt:lpstr>
      <vt:lpstr>Times New Roman</vt:lpstr>
      <vt:lpstr>Office Theme</vt:lpstr>
      <vt:lpstr>1_Office Theme</vt:lpstr>
      <vt:lpstr>Monetary Policy &amp; the Economy  </vt:lpstr>
      <vt:lpstr>This chapter covers…</vt:lpstr>
      <vt:lpstr>The Objectives in the Preamble</vt:lpstr>
      <vt:lpstr>The Objectives of the Reserve Bank of India (RBI)</vt:lpstr>
      <vt:lpstr>The role and functions of RBI</vt:lpstr>
      <vt:lpstr>The role and functions of RBI</vt:lpstr>
      <vt:lpstr>Composition </vt:lpstr>
      <vt:lpstr>PowerPoint Presentation</vt:lpstr>
      <vt:lpstr>PowerPoint Presentation</vt:lpstr>
      <vt:lpstr>Different types of Monetary Policies</vt:lpstr>
      <vt:lpstr>Central Bank Independence</vt:lpstr>
      <vt:lpstr>Monetary Policy</vt:lpstr>
      <vt:lpstr>Important terms</vt:lpstr>
      <vt:lpstr>Important terms</vt:lpstr>
      <vt:lpstr>Instruments of Monetary Policy in India</vt:lpstr>
      <vt:lpstr>Reserve requirements Cash Reserve Ratio and Statutory Liquidity Ratio</vt:lpstr>
      <vt:lpstr>Interest rate instruments</vt:lpstr>
      <vt:lpstr>Interest rate instruments</vt:lpstr>
      <vt:lpstr>Interest rate instruments</vt:lpstr>
      <vt:lpstr>Example</vt:lpstr>
      <vt:lpstr>Other instruments</vt:lpstr>
      <vt:lpstr>Transmission mechanism in India</vt:lpstr>
      <vt:lpstr>Transmission mechanism…</vt:lpstr>
      <vt:lpstr>Liquidity trap</vt:lpstr>
      <vt:lpstr>Monetary economics - Concepts</vt:lpstr>
      <vt:lpstr>Monetary economics - Concepts</vt:lpstr>
      <vt:lpstr>Implications</vt:lpstr>
      <vt:lpstr>Monetarism </vt:lpstr>
      <vt:lpstr>RBI’s balance sheet (simplified)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Policy &amp; the Economy</dc:title>
  <dc:creator>ADITI C</dc:creator>
  <cp:lastModifiedBy>ADITI C</cp:lastModifiedBy>
  <cp:revision>13</cp:revision>
  <dcterms:created xsi:type="dcterms:W3CDTF">2018-10-29T02:37:45Z</dcterms:created>
  <dcterms:modified xsi:type="dcterms:W3CDTF">2019-11-08T10:47:03Z</dcterms:modified>
</cp:coreProperties>
</file>