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2" r:id="rId6"/>
    <p:sldId id="263" r:id="rId7"/>
    <p:sldId id="274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52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5C6F1-B6E6-4647-A29B-73AB828BACF5}" type="datetimeFigureOut">
              <a:rPr lang="en-US" smtClean="0"/>
              <a:t>8/19/2019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C32BD-E43F-4A2A-B968-EECE646CB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422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989631-24A3-4909-A693-0B6889EAFC24}" type="slidenum">
              <a:rPr lang="en-US"/>
              <a:pPr/>
              <a:t>3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23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02BA72-1A99-4647-B92D-BF69E0DC4733}" type="slidenum">
              <a:rPr lang="en-US"/>
              <a:pPr/>
              <a:t>14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23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2AB8A7-8140-4EA4-BE45-D3D68BAB5468}" type="slidenum">
              <a:rPr lang="en-US"/>
              <a:pPr/>
              <a:t>15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50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070FFC-E1A6-494C-A03B-8841D9D1E0AD}" type="slidenum">
              <a:rPr lang="en-US"/>
              <a:pPr/>
              <a:t>16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12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F46482-677C-42A3-9784-20C9790D3199}" type="slidenum">
              <a:rPr lang="en-US"/>
              <a:pPr/>
              <a:t>4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40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5CB7B7-945D-43E6-8D30-0024F8D7BDA2}" type="slidenum">
              <a:rPr lang="en-US"/>
              <a:pPr/>
              <a:t>5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83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ED5F6D-D8D8-4023-A6C2-316E08005742}" type="slidenum">
              <a:rPr lang="en-US"/>
              <a:pPr/>
              <a:t>6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24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33C0DA-F150-4D0E-8B43-10C468DE216C}" type="slidenum">
              <a:rPr lang="en-US"/>
              <a:pPr/>
              <a:t>9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48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43D349-B229-4164-803C-A1FE25AE3640}" type="slidenum">
              <a:rPr lang="en-US"/>
              <a:pPr/>
              <a:t>10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83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15B476-6EC0-483C-9898-75AF452A90C2}" type="slidenum">
              <a:rPr lang="en-US"/>
              <a:pPr/>
              <a:t>11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94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818663-442B-454B-82F2-81A3A87224BC}" type="slidenum">
              <a:rPr lang="en-US"/>
              <a:pPr/>
              <a:t>12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45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9B1D7A-A8BB-4E78-A24B-4D96147C74EC}" type="slidenum">
              <a:rPr lang="en-US"/>
              <a:pPr/>
              <a:t>13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53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64CA4-AACE-45C1-8862-F23682C3D5F5}" type="datetimeFigureOut">
              <a:rPr lang="en-US" smtClean="0"/>
              <a:t>8/19/2019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405F-5AC6-4791-A546-6CB3EF121D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64CA4-AACE-45C1-8862-F23682C3D5F5}" type="datetimeFigureOut">
              <a:rPr lang="en-US" smtClean="0"/>
              <a:t>8/19/2019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405F-5AC6-4791-A546-6CB3EF121D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64CA4-AACE-45C1-8862-F23682C3D5F5}" type="datetimeFigureOut">
              <a:rPr lang="en-US" smtClean="0"/>
              <a:t>8/19/2019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405F-5AC6-4791-A546-6CB3EF121D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64CA4-AACE-45C1-8862-F23682C3D5F5}" type="datetimeFigureOut">
              <a:rPr lang="en-US" smtClean="0"/>
              <a:t>8/19/2019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405F-5AC6-4791-A546-6CB3EF121D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64CA4-AACE-45C1-8862-F23682C3D5F5}" type="datetimeFigureOut">
              <a:rPr lang="en-US" smtClean="0"/>
              <a:t>8/19/2019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405F-5AC6-4791-A546-6CB3EF121D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64CA4-AACE-45C1-8862-F23682C3D5F5}" type="datetimeFigureOut">
              <a:rPr lang="en-US" smtClean="0"/>
              <a:t>8/19/2019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405F-5AC6-4791-A546-6CB3EF121D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64CA4-AACE-45C1-8862-F23682C3D5F5}" type="datetimeFigureOut">
              <a:rPr lang="en-US" smtClean="0"/>
              <a:t>8/19/2019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405F-5AC6-4791-A546-6CB3EF121D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64CA4-AACE-45C1-8862-F23682C3D5F5}" type="datetimeFigureOut">
              <a:rPr lang="en-US" smtClean="0"/>
              <a:t>8/19/2019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405F-5AC6-4791-A546-6CB3EF121D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64CA4-AACE-45C1-8862-F23682C3D5F5}" type="datetimeFigureOut">
              <a:rPr lang="en-US" smtClean="0"/>
              <a:t>8/19/2019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405F-5AC6-4791-A546-6CB3EF121D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64CA4-AACE-45C1-8862-F23682C3D5F5}" type="datetimeFigureOut">
              <a:rPr lang="en-US" smtClean="0"/>
              <a:t>8/19/2019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405F-5AC6-4791-A546-6CB3EF121D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64CA4-AACE-45C1-8862-F23682C3D5F5}" type="datetimeFigureOut">
              <a:rPr lang="en-US" smtClean="0"/>
              <a:t>8/19/2019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405F-5AC6-4791-A546-6CB3EF121D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64CA4-AACE-45C1-8862-F23682C3D5F5}" type="datetimeFigureOut">
              <a:rPr lang="en-US" smtClean="0"/>
              <a:t>8/19/2019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7405F-5AC6-4791-A546-6CB3EF121D2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Topic 3: Basic </a:t>
            </a:r>
            <a:r>
              <a:rPr lang="en-US" b="1" dirty="0"/>
              <a:t>Elements of Supply and Demand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4" name="Picture 4" descr="sam11290_ta0304"/>
          <p:cNvPicPr>
            <a:picLocks noChangeAspect="1" noChangeArrowheads="1"/>
          </p:cNvPicPr>
          <p:nvPr/>
        </p:nvPicPr>
        <p:blipFill>
          <a:blip r:embed="rId3"/>
          <a:srcRect b="13106"/>
          <a:stretch>
            <a:fillRect/>
          </a:stretch>
        </p:blipFill>
        <p:spPr bwMode="auto">
          <a:xfrm>
            <a:off x="857224" y="1643050"/>
            <a:ext cx="7583488" cy="3357586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Factors Leading to shift in supply curve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9" name="Picture 5" descr="sam11290_0306"/>
          <p:cNvPicPr>
            <a:picLocks noChangeAspect="1" noChangeArrowheads="1"/>
          </p:cNvPicPr>
          <p:nvPr/>
        </p:nvPicPr>
        <p:blipFill>
          <a:blip r:embed="rId3"/>
          <a:srcRect l="11475" b="14367"/>
          <a:stretch>
            <a:fillRect/>
          </a:stretch>
        </p:blipFill>
        <p:spPr bwMode="auto">
          <a:xfrm>
            <a:off x="2214546" y="1785926"/>
            <a:ext cx="3857622" cy="4286280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Shifts in Supply Curve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2" name="Picture 4" descr="sam11290_ta0305"/>
          <p:cNvPicPr>
            <a:picLocks noChangeAspect="1" noChangeArrowheads="1"/>
          </p:cNvPicPr>
          <p:nvPr/>
        </p:nvPicPr>
        <p:blipFill>
          <a:blip r:embed="rId3"/>
          <a:srcRect t="12808" b="13219"/>
          <a:stretch>
            <a:fillRect/>
          </a:stretch>
        </p:blipFill>
        <p:spPr bwMode="auto">
          <a:xfrm>
            <a:off x="1" y="2571744"/>
            <a:ext cx="8774244" cy="3071834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Equilibrium price and quantity traded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3429000"/>
            <a:ext cx="28575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6" name="Picture 4" descr="sam11290_03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1263" y="879475"/>
            <a:ext cx="4181475" cy="5108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00" name="Picture 4" descr="sam11290_030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0" y="1104900"/>
            <a:ext cx="7431088" cy="4657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4" name="Picture 4" descr="sam11290_ta030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1050" y="2266950"/>
            <a:ext cx="7583488" cy="23320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9" name="Picture 5" descr="sam11290_0309"/>
          <p:cNvPicPr>
            <a:picLocks noChangeAspect="1" noChangeArrowheads="1"/>
          </p:cNvPicPr>
          <p:nvPr/>
        </p:nvPicPr>
        <p:blipFill>
          <a:blip r:embed="rId3"/>
          <a:srcRect b="4184"/>
          <a:stretch>
            <a:fillRect/>
          </a:stretch>
        </p:blipFill>
        <p:spPr bwMode="auto">
          <a:xfrm>
            <a:off x="785786" y="1736725"/>
            <a:ext cx="7450138" cy="4906985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Shifts of and movement along demand curve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4" name="Picture 4" descr="sam11290_0310"/>
          <p:cNvPicPr>
            <a:picLocks noChangeAspect="1" noChangeArrowheads="1"/>
          </p:cNvPicPr>
          <p:nvPr/>
        </p:nvPicPr>
        <p:blipFill>
          <a:blip r:embed="rId2"/>
          <a:srcRect b="5492"/>
          <a:stretch>
            <a:fillRect/>
          </a:stretch>
        </p:blipFill>
        <p:spPr bwMode="auto">
          <a:xfrm>
            <a:off x="923925" y="1352550"/>
            <a:ext cx="7297738" cy="3933838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Impact of immigration on wages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>
            <a:normAutofit/>
          </a:bodyPr>
          <a:lstStyle/>
          <a:p>
            <a:r>
              <a:rPr lang="en-IN" b="1" smtClean="0"/>
              <a:t>Reservation Price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3568" y="2204864"/>
            <a:ext cx="8229600" cy="4525963"/>
          </a:xfrm>
        </p:spPr>
        <p:txBody>
          <a:bodyPr>
            <a:normAutofit/>
          </a:bodyPr>
          <a:lstStyle/>
          <a:p>
            <a:r>
              <a:rPr lang="en-IN" sz="3600" smtClean="0"/>
              <a:t>A person’s </a:t>
            </a:r>
            <a:r>
              <a:rPr lang="en-IN" sz="3600"/>
              <a:t>maximum willingness to pay </a:t>
            </a:r>
            <a:r>
              <a:rPr lang="en-IN" sz="3600"/>
              <a:t>for </a:t>
            </a:r>
            <a:r>
              <a:rPr lang="en-IN" sz="3600" smtClean="0"/>
              <a:t>something that </a:t>
            </a:r>
            <a:r>
              <a:rPr lang="en-IN" sz="3600"/>
              <a:t>person’s </a:t>
            </a:r>
            <a:r>
              <a:rPr lang="en-IN" sz="3600" b="1"/>
              <a:t>reservation </a:t>
            </a:r>
            <a:r>
              <a:rPr lang="en-IN" sz="3600" b="1"/>
              <a:t>price</a:t>
            </a:r>
            <a:r>
              <a:rPr lang="en-IN" sz="3600" smtClean="0"/>
              <a:t>. </a:t>
            </a:r>
          </a:p>
          <a:p>
            <a:r>
              <a:rPr lang="en-IN" sz="3600" smtClean="0"/>
              <a:t>Reservation </a:t>
            </a:r>
            <a:r>
              <a:rPr lang="en-IN" sz="3600"/>
              <a:t>price is the price at which he or she </a:t>
            </a:r>
            <a:r>
              <a:rPr lang="en-IN" sz="3600"/>
              <a:t>is </a:t>
            </a:r>
            <a:r>
              <a:rPr lang="en-IN" sz="3600" smtClean="0"/>
              <a:t>just indifferent </a:t>
            </a:r>
            <a:r>
              <a:rPr lang="en-IN" sz="3600"/>
              <a:t>between purchasing or </a:t>
            </a:r>
            <a:r>
              <a:rPr lang="en-IN" sz="3600"/>
              <a:t>not </a:t>
            </a:r>
            <a:r>
              <a:rPr lang="en-IN" sz="3600" smtClean="0"/>
              <a:t>purchasing </a:t>
            </a:r>
            <a:r>
              <a:rPr lang="en-IN" sz="3600"/>
              <a:t>the good.</a:t>
            </a:r>
            <a:endParaRPr lang="en-IN" sz="3600"/>
          </a:p>
        </p:txBody>
      </p:sp>
    </p:spTree>
    <p:extLst>
      <p:ext uri="{BB962C8B-B14F-4D97-AF65-F5344CB8AC3E}">
        <p14:creationId xmlns:p14="http://schemas.microsoft.com/office/powerpoint/2010/main" val="1818168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7704" y="0"/>
            <a:ext cx="5486400" cy="566738"/>
          </a:xfrm>
        </p:spPr>
        <p:txBody>
          <a:bodyPr>
            <a:noAutofit/>
          </a:bodyPr>
          <a:lstStyle/>
          <a:p>
            <a:r>
              <a:rPr lang="en-IN" sz="4000"/>
              <a:t>Reservation Price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872" b="2872"/>
          <a:stretch>
            <a:fillRect/>
          </a:stretch>
        </p:blipFill>
        <p:spPr>
          <a:xfrm>
            <a:off x="539552" y="764704"/>
            <a:ext cx="8568952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0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CHAPTER 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dirty="0" smtClean="0"/>
              <a:t>The </a:t>
            </a:r>
            <a:r>
              <a:rPr lang="en-US" dirty="0"/>
              <a:t>Demand Schedule</a:t>
            </a:r>
            <a:endParaRPr lang="en-IN" dirty="0"/>
          </a:p>
          <a:p>
            <a:pPr lvl="1"/>
            <a:r>
              <a:rPr lang="en-US" dirty="0"/>
              <a:t>The Demand Curve</a:t>
            </a:r>
            <a:endParaRPr lang="en-IN" dirty="0"/>
          </a:p>
          <a:p>
            <a:pPr lvl="2"/>
            <a:r>
              <a:rPr lang="en-US" dirty="0"/>
              <a:t>Market Demand</a:t>
            </a:r>
            <a:endParaRPr lang="en-IN" dirty="0"/>
          </a:p>
          <a:p>
            <a:pPr lvl="2"/>
            <a:r>
              <a:rPr lang="en-US" dirty="0"/>
              <a:t>Forces Behind the Demand Curve</a:t>
            </a:r>
            <a:endParaRPr lang="en-IN" dirty="0"/>
          </a:p>
          <a:p>
            <a:pPr lvl="2"/>
            <a:r>
              <a:rPr lang="en-US" dirty="0"/>
              <a:t>Shifts in Demand</a:t>
            </a:r>
            <a:endParaRPr lang="en-IN" dirty="0"/>
          </a:p>
          <a:p>
            <a:pPr lvl="0"/>
            <a:r>
              <a:rPr lang="en-US" dirty="0"/>
              <a:t>The Supply Schedule</a:t>
            </a:r>
            <a:endParaRPr lang="en-IN" dirty="0"/>
          </a:p>
          <a:p>
            <a:pPr lvl="1"/>
            <a:r>
              <a:rPr lang="en-US" dirty="0"/>
              <a:t>The Supply Curve</a:t>
            </a:r>
            <a:endParaRPr lang="en-IN" dirty="0"/>
          </a:p>
          <a:p>
            <a:pPr lvl="2"/>
            <a:r>
              <a:rPr lang="en-US" dirty="0"/>
              <a:t>Forces Behind the Supply Curve</a:t>
            </a:r>
            <a:endParaRPr lang="en-IN" dirty="0"/>
          </a:p>
          <a:p>
            <a:pPr lvl="2"/>
            <a:r>
              <a:rPr lang="en-US" dirty="0"/>
              <a:t>Shifts in Supply</a:t>
            </a:r>
            <a:endParaRPr lang="en-IN" dirty="0"/>
          </a:p>
          <a:p>
            <a:pPr lvl="0"/>
            <a:r>
              <a:rPr lang="en-US" dirty="0"/>
              <a:t>Equilibrium of Supply and Demand</a:t>
            </a:r>
            <a:endParaRPr lang="en-IN" dirty="0"/>
          </a:p>
          <a:p>
            <a:pPr lvl="1"/>
            <a:r>
              <a:rPr lang="en-US" dirty="0"/>
              <a:t>Equilibrium with Supply and Demand</a:t>
            </a:r>
            <a:endParaRPr lang="en-IN" dirty="0"/>
          </a:p>
          <a:p>
            <a:pPr lvl="2"/>
            <a:r>
              <a:rPr lang="en-US" dirty="0"/>
              <a:t>Effect of a Shift in Supply or Demand</a:t>
            </a:r>
            <a:endParaRPr lang="en-IN" dirty="0"/>
          </a:p>
          <a:p>
            <a:pPr lvl="2"/>
            <a:r>
              <a:rPr lang="en-US" dirty="0"/>
              <a:t>Interpreting Changes in Price and Quantity</a:t>
            </a:r>
            <a:endParaRPr lang="en-IN" dirty="0"/>
          </a:p>
          <a:p>
            <a:pPr lvl="2"/>
            <a:r>
              <a:rPr lang="en-US" dirty="0"/>
              <a:t>Supply, Demand, and Immigration</a:t>
            </a:r>
            <a:endParaRPr lang="en-IN" dirty="0"/>
          </a:p>
          <a:p>
            <a:pPr lvl="1"/>
            <a:r>
              <a:rPr lang="en-US" dirty="0"/>
              <a:t>Rationing by Prices</a:t>
            </a:r>
            <a:endParaRPr lang="en-IN" dirty="0"/>
          </a:p>
          <a:p>
            <a:pPr lvl="0"/>
            <a:r>
              <a:rPr lang="en-US" dirty="0"/>
              <a:t>Summary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544" y="8002"/>
            <a:ext cx="8496944" cy="804862"/>
          </a:xfrm>
        </p:spPr>
        <p:txBody>
          <a:bodyPr>
            <a:noAutofit/>
          </a:bodyPr>
          <a:lstStyle/>
          <a:p>
            <a:r>
              <a:rPr lang="en-IN" sz="3600" smtClean="0"/>
              <a:t>Reservation price and Demand curve</a:t>
            </a:r>
            <a:endParaRPr lang="en-IN" sz="360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318" b="1318"/>
          <a:stretch>
            <a:fillRect/>
          </a:stretch>
        </p:blipFill>
        <p:spPr>
          <a:xfrm>
            <a:off x="1792288" y="612775"/>
            <a:ext cx="6883400" cy="598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62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1" name="Picture 5" descr="sam11290_ta0301"/>
          <p:cNvPicPr>
            <a:picLocks noChangeAspect="1" noChangeArrowheads="1"/>
          </p:cNvPicPr>
          <p:nvPr/>
        </p:nvPicPr>
        <p:blipFill>
          <a:blip r:embed="rId3"/>
          <a:srcRect t="33567" b="16083"/>
          <a:stretch>
            <a:fillRect/>
          </a:stretch>
        </p:blipFill>
        <p:spPr bwMode="auto">
          <a:xfrm>
            <a:off x="857224" y="2500306"/>
            <a:ext cx="7865466" cy="2786082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1135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Demand Schedule: Tabular Statement indicating the relationship between price and quantity demanded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4" name="Picture 4" descr="sam11290_0302"/>
          <p:cNvPicPr>
            <a:picLocks noChangeAspect="1" noChangeArrowheads="1"/>
          </p:cNvPicPr>
          <p:nvPr/>
        </p:nvPicPr>
        <p:blipFill>
          <a:blip r:embed="rId3"/>
          <a:srcRect l="10109" b="14030"/>
          <a:stretch>
            <a:fillRect/>
          </a:stretch>
        </p:blipFill>
        <p:spPr bwMode="auto">
          <a:xfrm>
            <a:off x="1714480" y="1428736"/>
            <a:ext cx="4740278" cy="5419478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Demand Curve: Graphical Representation of Demand Schedule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4" descr="sam11290_ta0302"/>
          <p:cNvPicPr>
            <a:picLocks noChangeAspect="1" noChangeArrowheads="1"/>
          </p:cNvPicPr>
          <p:nvPr/>
        </p:nvPicPr>
        <p:blipFill>
          <a:blip r:embed="rId3"/>
          <a:srcRect b="9340"/>
          <a:stretch>
            <a:fillRect/>
          </a:stretch>
        </p:blipFill>
        <p:spPr bwMode="auto">
          <a:xfrm>
            <a:off x="155718" y="1857364"/>
            <a:ext cx="8988282" cy="3500462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Shifts in Demand Curve due to: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6" name="Picture 4" descr="sam11290_0304"/>
          <p:cNvPicPr>
            <a:picLocks noChangeAspect="1" noChangeArrowheads="1"/>
          </p:cNvPicPr>
          <p:nvPr/>
        </p:nvPicPr>
        <p:blipFill>
          <a:blip r:embed="rId3"/>
          <a:srcRect l="9516" b="14337"/>
          <a:stretch>
            <a:fillRect/>
          </a:stretch>
        </p:blipFill>
        <p:spPr bwMode="auto">
          <a:xfrm>
            <a:off x="1214414" y="1235075"/>
            <a:ext cx="5476899" cy="5379379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Shifts in demand curve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11816"/>
          </a:xfrm>
        </p:spPr>
        <p:txBody>
          <a:bodyPr/>
          <a:lstStyle/>
          <a:p>
            <a:r>
              <a:rPr lang="en-IN" dirty="0" smtClean="0"/>
              <a:t>Basics of Supply 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7" name="Picture 5" descr="sam11290_ta0303"/>
          <p:cNvPicPr>
            <a:picLocks noChangeAspect="1" noChangeArrowheads="1"/>
          </p:cNvPicPr>
          <p:nvPr/>
        </p:nvPicPr>
        <p:blipFill>
          <a:blip r:embed="rId2"/>
          <a:srcRect t="33523" b="15101"/>
          <a:stretch>
            <a:fillRect/>
          </a:stretch>
        </p:blipFill>
        <p:spPr bwMode="auto">
          <a:xfrm>
            <a:off x="571472" y="1714488"/>
            <a:ext cx="8298007" cy="3000396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1143000"/>
          </a:xfrm>
        </p:spPr>
        <p:txBody>
          <a:bodyPr/>
          <a:lstStyle/>
          <a:p>
            <a:r>
              <a:rPr lang="en-IN" dirty="0" smtClean="0"/>
              <a:t>Supply Schedule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0" name="Picture 4" descr="sam11290_0305"/>
          <p:cNvPicPr>
            <a:picLocks noChangeAspect="1" noChangeArrowheads="1"/>
          </p:cNvPicPr>
          <p:nvPr/>
        </p:nvPicPr>
        <p:blipFill>
          <a:blip r:embed="rId3"/>
          <a:srcRect l="9637" b="13435"/>
          <a:stretch>
            <a:fillRect/>
          </a:stretch>
        </p:blipFill>
        <p:spPr bwMode="auto">
          <a:xfrm>
            <a:off x="2643174" y="1857364"/>
            <a:ext cx="3840175" cy="4387863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Supply Curve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197</Words>
  <Application>Microsoft Office PowerPoint</Application>
  <PresentationFormat>On-screen Show (4:3)</PresentationFormat>
  <Paragraphs>47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Topic 3: Basic Elements of Supply and Demand  </vt:lpstr>
      <vt:lpstr>CHAPTER OUTLINE</vt:lpstr>
      <vt:lpstr>Demand Schedule: Tabular Statement indicating the relationship between price and quantity demanded</vt:lpstr>
      <vt:lpstr>Demand Curve: Graphical Representation of Demand Schedule</vt:lpstr>
      <vt:lpstr>Shifts in Demand Curve due to:</vt:lpstr>
      <vt:lpstr>Shifts in demand curve</vt:lpstr>
      <vt:lpstr>Basics of Supply </vt:lpstr>
      <vt:lpstr>Supply Schedule</vt:lpstr>
      <vt:lpstr>Supply Curve</vt:lpstr>
      <vt:lpstr>Factors Leading to shift in supply curve</vt:lpstr>
      <vt:lpstr>Shifts in Supply Curve</vt:lpstr>
      <vt:lpstr>Equilibrium price and quantity traded</vt:lpstr>
      <vt:lpstr>PowerPoint Presentation</vt:lpstr>
      <vt:lpstr>PowerPoint Presentation</vt:lpstr>
      <vt:lpstr>PowerPoint Presentation</vt:lpstr>
      <vt:lpstr>Shifts of and movement along demand curve</vt:lpstr>
      <vt:lpstr>Impact of immigration on wages</vt:lpstr>
      <vt:lpstr>Reservation Price</vt:lpstr>
      <vt:lpstr>Reservation Price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3: Basic Elements of Supply and Demand</dc:title>
  <dc:creator>referee</dc:creator>
  <cp:lastModifiedBy>HP</cp:lastModifiedBy>
  <cp:revision>10</cp:revision>
  <dcterms:created xsi:type="dcterms:W3CDTF">2016-01-28T02:36:02Z</dcterms:created>
  <dcterms:modified xsi:type="dcterms:W3CDTF">2019-08-19T02:47:13Z</dcterms:modified>
</cp:coreProperties>
</file>