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5"/>
  </p:notesMasterIdLst>
  <p:sldIdLst>
    <p:sldId id="282" r:id="rId2"/>
    <p:sldId id="322" r:id="rId3"/>
    <p:sldId id="323" r:id="rId4"/>
    <p:sldId id="324" r:id="rId5"/>
    <p:sldId id="328" r:id="rId6"/>
    <p:sldId id="325" r:id="rId7"/>
    <p:sldId id="326" r:id="rId8"/>
    <p:sldId id="307" r:id="rId9"/>
    <p:sldId id="308" r:id="rId10"/>
    <p:sldId id="327" r:id="rId11"/>
    <p:sldId id="329" r:id="rId12"/>
    <p:sldId id="330" r:id="rId13"/>
    <p:sldId id="331" r:id="rId14"/>
    <p:sldId id="332" r:id="rId15"/>
    <p:sldId id="334" r:id="rId16"/>
    <p:sldId id="315" r:id="rId17"/>
    <p:sldId id="335" r:id="rId18"/>
    <p:sldId id="336" r:id="rId19"/>
    <p:sldId id="317" r:id="rId20"/>
    <p:sldId id="337" r:id="rId21"/>
    <p:sldId id="340" r:id="rId22"/>
    <p:sldId id="318" r:id="rId23"/>
    <p:sldId id="339" r:id="rId24"/>
    <p:sldId id="338" r:id="rId25"/>
    <p:sldId id="319" r:id="rId26"/>
    <p:sldId id="320" r:id="rId27"/>
    <p:sldId id="342" r:id="rId28"/>
    <p:sldId id="341"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6" r:id="rId42"/>
    <p:sldId id="355" r:id="rId43"/>
    <p:sldId id="357" r:id="rId44"/>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92" autoAdjust="0"/>
    <p:restoredTop sz="94660"/>
  </p:normalViewPr>
  <p:slideViewPr>
    <p:cSldViewPr>
      <p:cViewPr varScale="1">
        <p:scale>
          <a:sx n="58" d="100"/>
          <a:sy n="58" d="100"/>
        </p:scale>
        <p:origin x="142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DFFF97B-99E9-4834-834B-BD9285258018}" type="slidenum">
              <a:rPr lang="en-US"/>
              <a:pPr>
                <a:defRPr/>
              </a:pPr>
              <a:t>‹#›</a:t>
            </a:fld>
            <a:endParaRPr lang="en-US"/>
          </a:p>
        </p:txBody>
      </p:sp>
    </p:spTree>
    <p:extLst>
      <p:ext uri="{BB962C8B-B14F-4D97-AF65-F5344CB8AC3E}">
        <p14:creationId xmlns:p14="http://schemas.microsoft.com/office/powerpoint/2010/main" val="3244033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24091F-99BF-4D02-8DFD-E331FA9E3EA5}" type="slidenum">
              <a:rPr lang="en-US"/>
              <a:pPr/>
              <a:t>8</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4718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B975C-C843-457E-B925-42592B86AE62}" type="slidenum">
              <a:rPr lang="en-US"/>
              <a:pPr/>
              <a:t>9</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146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2DFFF97B-99E9-4834-834B-BD9285258018}" type="slidenum">
              <a:rPr lang="en-US" smtClean="0"/>
              <a:pPr>
                <a:defRPr/>
              </a:pPr>
              <a:t>15</a:t>
            </a:fld>
            <a:endParaRPr lang="en-US"/>
          </a:p>
        </p:txBody>
      </p:sp>
    </p:spTree>
    <p:extLst>
      <p:ext uri="{BB962C8B-B14F-4D97-AF65-F5344CB8AC3E}">
        <p14:creationId xmlns:p14="http://schemas.microsoft.com/office/powerpoint/2010/main" val="4276728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7F4D7B-F5DA-442D-A110-68D1FF474AF8}" type="slidenum">
              <a:rPr lang="en-US"/>
              <a:pPr/>
              <a:t>16</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556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C500A8-703E-422B-992E-882176F6E8F6}" type="slidenum">
              <a:rPr lang="en-US"/>
              <a:pPr/>
              <a:t>19</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14351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59CBD5-8D31-409C-AEB0-C891EFE64596}" type="slidenum">
              <a:rPr lang="en-US"/>
              <a:pPr/>
              <a:t>22</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947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D0B122-F02B-4DEC-85B3-FE26B0FDE35C}" type="slidenum">
              <a:rPr lang="en-US"/>
              <a:pPr/>
              <a:t>25</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59364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5A3DF5-44CD-4F3A-8B8B-4D2E61F5FE14}" type="slidenum">
              <a:rPr lang="en-US"/>
              <a:pPr/>
              <a:t>26</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4882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2"/>
            </a:gs>
            <a:gs pos="50000">
              <a:schemeClr val="bg1"/>
            </a:gs>
            <a:gs pos="100000">
              <a:schemeClr val="bg2"/>
            </a:gs>
          </a:gsLst>
          <a:lin ang="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783638" y="444500"/>
            <a:ext cx="360362" cy="3152775"/>
          </a:xfrm>
          <a:prstGeom prst="rect">
            <a:avLst/>
          </a:prstGeom>
          <a:gradFill rotWithShape="0">
            <a:gsLst>
              <a:gs pos="0">
                <a:schemeClr val="bg2"/>
              </a:gs>
              <a:gs pos="50000">
                <a:schemeClr val="hlink"/>
              </a:gs>
              <a:gs pos="100000">
                <a:schemeClr val="bg2"/>
              </a:gs>
            </a:gsLst>
            <a:lin ang="0" scaled="1"/>
          </a:gradFill>
          <a:ln w="9525">
            <a:noFill/>
            <a:miter lim="800000"/>
            <a:headEnd/>
            <a:tailEnd/>
          </a:ln>
        </p:spPr>
        <p:txBody>
          <a:bodyPr wrap="none" anchor="ctr"/>
          <a:lstStyle/>
          <a:p>
            <a:pPr>
              <a:defRPr/>
            </a:pPr>
            <a:endParaRPr lang="en-US"/>
          </a:p>
        </p:txBody>
      </p:sp>
      <p:sp>
        <p:nvSpPr>
          <p:cNvPr id="5" name="Freeform 3"/>
          <p:cNvSpPr>
            <a:spLocks/>
          </p:cNvSpPr>
          <p:nvPr/>
        </p:nvSpPr>
        <p:spPr bwMode="invGray">
          <a:xfrm>
            <a:off x="0" y="0"/>
            <a:ext cx="9144000" cy="2133600"/>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headEnd/>
            <a:tailEnd/>
          </a:ln>
        </p:spPr>
        <p:txBody>
          <a:bodyPr wrap="none" anchor="ctr"/>
          <a:lstStyle/>
          <a:p>
            <a:pPr>
              <a:defRPr/>
            </a:pPr>
            <a:endParaRPr lang="en-US"/>
          </a:p>
        </p:txBody>
      </p:sp>
      <p:sp>
        <p:nvSpPr>
          <p:cNvPr id="6" name="Freeform 4"/>
          <p:cNvSpPr>
            <a:spLocks/>
          </p:cNvSpPr>
          <p:nvPr/>
        </p:nvSpPr>
        <p:spPr bwMode="invGray">
          <a:xfrm>
            <a:off x="0" y="1163638"/>
            <a:ext cx="9144000" cy="5694362"/>
          </a:xfrm>
          <a:custGeom>
            <a:avLst/>
            <a:gdLst/>
            <a:ahLst/>
            <a:cxnLst>
              <a:cxn ang="0">
                <a:pos x="0" y="582"/>
              </a:cxn>
              <a:cxn ang="0">
                <a:pos x="2640" y="267"/>
              </a:cxn>
              <a:cxn ang="0">
                <a:pos x="3373" y="160"/>
              </a:cxn>
              <a:cxn ang="0">
                <a:pos x="5760" y="358"/>
              </a:cxn>
              <a:cxn ang="0">
                <a:pos x="5760" y="3587"/>
              </a:cxn>
              <a:cxn ang="0">
                <a:pos x="0" y="3587"/>
              </a:cxn>
              <a:cxn ang="0">
                <a:pos x="0" y="582"/>
              </a:cxn>
            </a:cxnLst>
            <a:rect l="0" t="0" r="r" b="b"/>
            <a:pathLst>
              <a:path w="5760" h="3587">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rotWithShape="0">
            <a:gsLst>
              <a:gs pos="0">
                <a:schemeClr val="bg2"/>
              </a:gs>
              <a:gs pos="50000">
                <a:schemeClr val="bg1"/>
              </a:gs>
              <a:gs pos="100000">
                <a:schemeClr val="bg2"/>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7" name="Freeform 5"/>
          <p:cNvSpPr>
            <a:spLocks/>
          </p:cNvSpPr>
          <p:nvPr/>
        </p:nvSpPr>
        <p:spPr bwMode="invGray">
          <a:xfrm>
            <a:off x="0" y="292100"/>
            <a:ext cx="9144000" cy="854075"/>
          </a:xfrm>
          <a:custGeom>
            <a:avLst/>
            <a:gdLst/>
            <a:ahLst/>
            <a:cxnLst>
              <a:cxn ang="0">
                <a:pos x="0" y="163"/>
              </a:cxn>
              <a:cxn ang="0">
                <a:pos x="0" y="403"/>
              </a:cxn>
              <a:cxn ang="0">
                <a:pos x="1773" y="443"/>
              </a:cxn>
              <a:cxn ang="0">
                <a:pos x="4573" y="176"/>
              </a:cxn>
              <a:cxn ang="0">
                <a:pos x="5760" y="536"/>
              </a:cxn>
              <a:cxn ang="0">
                <a:pos x="5760" y="163"/>
              </a:cxn>
              <a:cxn ang="0">
                <a:pos x="4560" y="29"/>
              </a:cxn>
              <a:cxn ang="0">
                <a:pos x="1987" y="336"/>
              </a:cxn>
              <a:cxn ang="0">
                <a:pos x="0" y="163"/>
              </a:cxn>
            </a:cxnLst>
            <a:rect l="0" t="0" r="r" b="b"/>
            <a:pathLst>
              <a:path w="5760" h="538">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rotWithShape="0">
            <a:gsLst>
              <a:gs pos="0">
                <a:schemeClr val="bg1"/>
              </a:gs>
              <a:gs pos="50000">
                <a:schemeClr val="bg2"/>
              </a:gs>
              <a:gs pos="100000">
                <a:schemeClr val="bg1"/>
              </a:gs>
            </a:gsLst>
            <a:lin ang="0" scaled="1"/>
          </a:gradFill>
          <a:ln w="9525">
            <a:noFill/>
            <a:round/>
            <a:headEnd/>
            <a:tailEnd/>
          </a:ln>
        </p:spPr>
        <p:txBody>
          <a:bodyPr wrap="none" anchor="ctr"/>
          <a:lstStyle/>
          <a:p>
            <a:pPr>
              <a:defRPr/>
            </a:pPr>
            <a:endParaRPr lang="en-US"/>
          </a:p>
        </p:txBody>
      </p:sp>
      <p:sp>
        <p:nvSpPr>
          <p:cNvPr id="8" name="Freeform 6"/>
          <p:cNvSpPr>
            <a:spLocks/>
          </p:cNvSpPr>
          <p:nvPr/>
        </p:nvSpPr>
        <p:spPr bwMode="hidden">
          <a:xfrm>
            <a:off x="0" y="2405063"/>
            <a:ext cx="9144000" cy="1069975"/>
          </a:xfrm>
          <a:custGeom>
            <a:avLst/>
            <a:gdLst/>
            <a:ahLst/>
            <a:cxnLst>
              <a:cxn ang="0">
                <a:pos x="0" y="246"/>
              </a:cxn>
              <a:cxn ang="0">
                <a:pos x="0" y="406"/>
              </a:cxn>
              <a:cxn ang="0">
                <a:pos x="1280" y="645"/>
              </a:cxn>
              <a:cxn ang="0">
                <a:pos x="1627" y="580"/>
              </a:cxn>
              <a:cxn ang="0">
                <a:pos x="4493" y="113"/>
              </a:cxn>
              <a:cxn ang="0">
                <a:pos x="5760" y="606"/>
              </a:cxn>
              <a:cxn ang="0">
                <a:pos x="5760" y="233"/>
              </a:cxn>
              <a:cxn ang="0">
                <a:pos x="4040" y="33"/>
              </a:cxn>
              <a:cxn ang="0">
                <a:pos x="1093" y="433"/>
              </a:cxn>
              <a:cxn ang="0">
                <a:pos x="0" y="246"/>
              </a:cxn>
            </a:cxnLst>
            <a:rect l="0" t="0" r="r" b="b"/>
            <a:pathLst>
              <a:path w="5760" h="674">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9" name="Freeform 7"/>
          <p:cNvSpPr>
            <a:spLocks/>
          </p:cNvSpPr>
          <p:nvPr/>
        </p:nvSpPr>
        <p:spPr bwMode="white">
          <a:xfrm>
            <a:off x="2476500" y="1522413"/>
            <a:ext cx="6667500" cy="5335587"/>
          </a:xfrm>
          <a:custGeom>
            <a:avLst/>
            <a:gdLst/>
            <a:ahLst/>
            <a:cxnLst>
              <a:cxn ang="0">
                <a:pos x="0" y="3361"/>
              </a:cxn>
              <a:cxn ang="0">
                <a:pos x="1054" y="295"/>
              </a:cxn>
              <a:cxn ang="0">
                <a:pos x="4200" y="1588"/>
              </a:cxn>
              <a:cxn ang="0">
                <a:pos x="4200" y="2028"/>
              </a:cxn>
              <a:cxn ang="0">
                <a:pos x="1200" y="442"/>
              </a:cxn>
              <a:cxn ang="0">
                <a:pos x="347" y="3361"/>
              </a:cxn>
              <a:cxn ang="0">
                <a:pos x="0" y="3361"/>
              </a:cxn>
            </a:cxnLst>
            <a:rect l="0" t="0" r="r" b="b"/>
            <a:pathLst>
              <a:path w="4200" h="3361">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rotWithShape="0">
            <a:gsLst>
              <a:gs pos="0">
                <a:schemeClr val="accent2"/>
              </a:gs>
              <a:gs pos="50000">
                <a:schemeClr val="bg1"/>
              </a:gs>
              <a:gs pos="100000">
                <a:schemeClr val="accent2"/>
              </a:gs>
            </a:gsLst>
            <a:lin ang="5400000" scaled="1"/>
          </a:gradFill>
          <a:ln w="9525">
            <a:noFill/>
            <a:round/>
            <a:headEnd/>
            <a:tailEnd/>
          </a:ln>
        </p:spPr>
        <p:txBody>
          <a:bodyPr wrap="none" anchor="ctr"/>
          <a:lstStyle/>
          <a:p>
            <a:pPr>
              <a:defRPr/>
            </a:pPr>
            <a:endParaRPr lang="en-US"/>
          </a:p>
        </p:txBody>
      </p:sp>
      <p:sp>
        <p:nvSpPr>
          <p:cNvPr id="10" name="Freeform 8"/>
          <p:cNvSpPr>
            <a:spLocks/>
          </p:cNvSpPr>
          <p:nvPr/>
        </p:nvSpPr>
        <p:spPr bwMode="invGray">
          <a:xfrm>
            <a:off x="0" y="3443288"/>
            <a:ext cx="9144000" cy="3055937"/>
          </a:xfrm>
          <a:custGeom>
            <a:avLst/>
            <a:gdLst/>
            <a:ahLst/>
            <a:cxnLst>
              <a:cxn ang="0">
                <a:pos x="0" y="804"/>
              </a:cxn>
              <a:cxn ang="0">
                <a:pos x="0" y="991"/>
              </a:cxn>
              <a:cxn ang="0">
                <a:pos x="1547" y="1818"/>
              </a:cxn>
              <a:cxn ang="0">
                <a:pos x="3253" y="351"/>
              </a:cxn>
              <a:cxn ang="0">
                <a:pos x="5760" y="1537"/>
              </a:cxn>
              <a:cxn ang="0">
                <a:pos x="5760" y="1151"/>
              </a:cxn>
              <a:cxn ang="0">
                <a:pos x="3240" y="84"/>
              </a:cxn>
              <a:cxn ang="0">
                <a:pos x="1573" y="1671"/>
              </a:cxn>
              <a:cxn ang="0">
                <a:pos x="0" y="804"/>
              </a:cxn>
            </a:cxnLst>
            <a:rect l="0" t="0" r="r" b="b"/>
            <a:pathLst>
              <a:path w="5760" h="1925">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11" name="Freeform 9"/>
          <p:cNvSpPr>
            <a:spLocks/>
          </p:cNvSpPr>
          <p:nvPr/>
        </p:nvSpPr>
        <p:spPr bwMode="white">
          <a:xfrm>
            <a:off x="0" y="3552825"/>
            <a:ext cx="6237288" cy="3365500"/>
          </a:xfrm>
          <a:custGeom>
            <a:avLst/>
            <a:gdLst/>
            <a:ahLst/>
            <a:cxnLst>
              <a:cxn ang="0">
                <a:pos x="0" y="415"/>
              </a:cxn>
              <a:cxn ang="0">
                <a:pos x="0" y="508"/>
              </a:cxn>
              <a:cxn ang="0">
                <a:pos x="1933" y="229"/>
              </a:cxn>
              <a:cxn ang="0">
                <a:pos x="3920" y="1055"/>
              </a:cxn>
              <a:cxn ang="0">
                <a:pos x="3587" y="2082"/>
              </a:cxn>
              <a:cxn ang="0">
                <a:pos x="3947" y="829"/>
              </a:cxn>
              <a:cxn ang="0">
                <a:pos x="2253" y="69"/>
              </a:cxn>
              <a:cxn ang="0">
                <a:pos x="0" y="415"/>
              </a:cxn>
            </a:cxnLst>
            <a:rect l="0" t="0" r="r" b="b"/>
            <a:pathLst>
              <a:path w="4196" h="212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rotWithShape="0">
            <a:gsLst>
              <a:gs pos="0">
                <a:schemeClr val="accent2"/>
              </a:gs>
              <a:gs pos="50000">
                <a:schemeClr val="bg1"/>
              </a:gs>
              <a:gs pos="100000">
                <a:schemeClr val="accent2"/>
              </a:gs>
            </a:gsLst>
            <a:lin ang="5400000" scaled="1"/>
          </a:gradFill>
          <a:ln w="9525" cap="flat">
            <a:noFill/>
            <a:prstDash val="solid"/>
            <a:round/>
            <a:headEnd type="none" w="med" len="med"/>
            <a:tailEnd type="none" w="med" len="med"/>
          </a:ln>
          <a:effectLst/>
        </p:spPr>
        <p:txBody>
          <a:bodyPr wrap="none" anchor="ctr"/>
          <a:lstStyle/>
          <a:p>
            <a:pPr>
              <a:defRPr/>
            </a:pPr>
            <a:endParaRPr lang="en-US"/>
          </a:p>
        </p:txBody>
      </p:sp>
      <p:sp>
        <p:nvSpPr>
          <p:cNvPr id="4106" name="Rectangle 10"/>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4107" name="Rectangle 11"/>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2" name="Rectangle 12"/>
          <p:cNvSpPr>
            <a:spLocks noGrp="1" noChangeArrowheads="1"/>
          </p:cNvSpPr>
          <p:nvPr>
            <p:ph type="dt" sz="half" idx="10"/>
          </p:nvPr>
        </p:nvSpPr>
        <p:spPr/>
        <p:txBody>
          <a:bodyPr/>
          <a:lstStyle>
            <a:lvl1pPr>
              <a:defRPr>
                <a:solidFill>
                  <a:srgbClr val="FFFFCC"/>
                </a:solidFill>
              </a:defRPr>
            </a:lvl1pPr>
          </a:lstStyle>
          <a:p>
            <a:pPr>
              <a:defRPr/>
            </a:pPr>
            <a:endParaRPr lang="en-US"/>
          </a:p>
        </p:txBody>
      </p:sp>
      <p:sp>
        <p:nvSpPr>
          <p:cNvPr id="13" name="Rectangle 13"/>
          <p:cNvSpPr>
            <a:spLocks noGrp="1" noChangeArrowheads="1"/>
          </p:cNvSpPr>
          <p:nvPr>
            <p:ph type="ftr" sz="quarter" idx="11"/>
          </p:nvPr>
        </p:nvSpPr>
        <p:spPr/>
        <p:txBody>
          <a:bodyPr/>
          <a:lstStyle>
            <a:lvl1pPr>
              <a:defRPr>
                <a:solidFill>
                  <a:srgbClr val="FFFFCC"/>
                </a:solidFill>
              </a:defRPr>
            </a:lvl1pPr>
          </a:lstStyle>
          <a:p>
            <a:pPr>
              <a:defRPr/>
            </a:pPr>
            <a:endParaRPr lang="en-US"/>
          </a:p>
        </p:txBody>
      </p:sp>
      <p:sp>
        <p:nvSpPr>
          <p:cNvPr id="14" name="Rectangle 14"/>
          <p:cNvSpPr>
            <a:spLocks noGrp="1" noChangeArrowheads="1"/>
          </p:cNvSpPr>
          <p:nvPr>
            <p:ph type="sldNum" sz="quarter" idx="12"/>
          </p:nvPr>
        </p:nvSpPr>
        <p:spPr/>
        <p:txBody>
          <a:bodyPr/>
          <a:lstStyle>
            <a:lvl1pPr>
              <a:defRPr>
                <a:solidFill>
                  <a:srgbClr val="FFFFCC"/>
                </a:solidFill>
              </a:defRPr>
            </a:lvl1pPr>
          </a:lstStyle>
          <a:p>
            <a:pPr>
              <a:defRPr/>
            </a:pPr>
            <a:fld id="{E0F6B62D-E0FD-4EFB-B8EE-A39FA13F51E4}" type="slidenum">
              <a:rPr lang="en-US"/>
              <a:pPr>
                <a:defRPr/>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0-#ppt_w/2"/>
                                          </p:val>
                                        </p:tav>
                                        <p:tav tm="100000">
                                          <p:val>
                                            <p:strVal val="#ppt_x"/>
                                          </p:val>
                                        </p:tav>
                                      </p:tavLst>
                                    </p:anim>
                                    <p:anim calcmode="lin" valueType="num">
                                      <p:cBhvr additive="base">
                                        <p:cTn id="8" dur="5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A74F8B3F-E351-402E-AB8C-B6D1E799079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38AD7DE1-54C5-400B-BADC-18978052E5E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5A7E5EF4-BFA2-4B3D-B6D9-BE676F3D800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F3660BCF-40C7-4C40-8F2A-8282E093E5F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CA9B84AA-5537-4BB7-819B-4461635C26C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fld id="{800A08B1-6691-42FC-930B-2D91A5094ED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fld id="{536BF9CC-3D7C-4173-84D6-C35C7736D3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fld id="{9C061558-6078-4DD2-A382-F32CE4C68B7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1CF86759-4F50-4912-BB08-4741EE2D920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198FFE8D-24EF-4CC3-9B2C-AEE5FE4ED6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50000">
              <a:schemeClr val="bg1"/>
            </a:gs>
            <a:gs pos="100000">
              <a:schemeClr val="bg2"/>
            </a:gs>
          </a:gsLst>
          <a:lin ang="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783638" y="444500"/>
            <a:ext cx="360362" cy="3152775"/>
          </a:xfrm>
          <a:prstGeom prst="rect">
            <a:avLst/>
          </a:prstGeom>
          <a:gradFill rotWithShape="0">
            <a:gsLst>
              <a:gs pos="0">
                <a:schemeClr val="bg2"/>
              </a:gs>
              <a:gs pos="50000">
                <a:schemeClr val="hlink"/>
              </a:gs>
              <a:gs pos="100000">
                <a:schemeClr val="bg2"/>
              </a:gs>
            </a:gsLst>
            <a:lin ang="0" scaled="1"/>
          </a:gradFill>
          <a:ln w="9525">
            <a:noFill/>
            <a:miter lim="800000"/>
            <a:headEnd/>
            <a:tailEnd/>
          </a:ln>
        </p:spPr>
        <p:txBody>
          <a:bodyPr wrap="none" anchor="ctr"/>
          <a:lstStyle/>
          <a:p>
            <a:pPr>
              <a:defRPr/>
            </a:pPr>
            <a:endParaRPr lang="en-US"/>
          </a:p>
        </p:txBody>
      </p:sp>
      <p:sp>
        <p:nvSpPr>
          <p:cNvPr id="3075" name="Freeform 3"/>
          <p:cNvSpPr>
            <a:spLocks/>
          </p:cNvSpPr>
          <p:nvPr/>
        </p:nvSpPr>
        <p:spPr bwMode="invGray">
          <a:xfrm>
            <a:off x="0" y="0"/>
            <a:ext cx="9144000" cy="2133600"/>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headEnd/>
            <a:tailEnd/>
          </a:ln>
        </p:spPr>
        <p:txBody>
          <a:bodyPr wrap="none" anchor="ctr"/>
          <a:lstStyle/>
          <a:p>
            <a:pPr>
              <a:defRPr/>
            </a:pPr>
            <a:endParaRPr lang="en-US"/>
          </a:p>
        </p:txBody>
      </p:sp>
      <p:sp>
        <p:nvSpPr>
          <p:cNvPr id="3076" name="Freeform 4"/>
          <p:cNvSpPr>
            <a:spLocks/>
          </p:cNvSpPr>
          <p:nvPr/>
        </p:nvSpPr>
        <p:spPr bwMode="invGray">
          <a:xfrm>
            <a:off x="0" y="1163638"/>
            <a:ext cx="9144000" cy="5694362"/>
          </a:xfrm>
          <a:custGeom>
            <a:avLst/>
            <a:gdLst/>
            <a:ahLst/>
            <a:cxnLst>
              <a:cxn ang="0">
                <a:pos x="0" y="582"/>
              </a:cxn>
              <a:cxn ang="0">
                <a:pos x="2640" y="267"/>
              </a:cxn>
              <a:cxn ang="0">
                <a:pos x="3373" y="160"/>
              </a:cxn>
              <a:cxn ang="0">
                <a:pos x="5760" y="358"/>
              </a:cxn>
              <a:cxn ang="0">
                <a:pos x="5760" y="3587"/>
              </a:cxn>
              <a:cxn ang="0">
                <a:pos x="0" y="3587"/>
              </a:cxn>
              <a:cxn ang="0">
                <a:pos x="0" y="582"/>
              </a:cxn>
            </a:cxnLst>
            <a:rect l="0" t="0" r="r" b="b"/>
            <a:pathLst>
              <a:path w="5760" h="3587">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rotWithShape="0">
            <a:gsLst>
              <a:gs pos="0">
                <a:schemeClr val="bg2"/>
              </a:gs>
              <a:gs pos="50000">
                <a:schemeClr val="bg1"/>
              </a:gs>
              <a:gs pos="100000">
                <a:schemeClr val="bg2"/>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3077" name="Freeform 5"/>
          <p:cNvSpPr>
            <a:spLocks/>
          </p:cNvSpPr>
          <p:nvPr/>
        </p:nvSpPr>
        <p:spPr bwMode="invGray">
          <a:xfrm>
            <a:off x="0" y="292100"/>
            <a:ext cx="9144000" cy="854075"/>
          </a:xfrm>
          <a:custGeom>
            <a:avLst/>
            <a:gdLst/>
            <a:ahLst/>
            <a:cxnLst>
              <a:cxn ang="0">
                <a:pos x="0" y="163"/>
              </a:cxn>
              <a:cxn ang="0">
                <a:pos x="0" y="403"/>
              </a:cxn>
              <a:cxn ang="0">
                <a:pos x="1773" y="443"/>
              </a:cxn>
              <a:cxn ang="0">
                <a:pos x="4573" y="176"/>
              </a:cxn>
              <a:cxn ang="0">
                <a:pos x="5760" y="536"/>
              </a:cxn>
              <a:cxn ang="0">
                <a:pos x="5760" y="163"/>
              </a:cxn>
              <a:cxn ang="0">
                <a:pos x="4560" y="29"/>
              </a:cxn>
              <a:cxn ang="0">
                <a:pos x="1987" y="336"/>
              </a:cxn>
              <a:cxn ang="0">
                <a:pos x="0" y="163"/>
              </a:cxn>
            </a:cxnLst>
            <a:rect l="0" t="0" r="r" b="b"/>
            <a:pathLst>
              <a:path w="5760" h="538">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rotWithShape="0">
            <a:gsLst>
              <a:gs pos="0">
                <a:schemeClr val="bg1"/>
              </a:gs>
              <a:gs pos="50000">
                <a:schemeClr val="bg2"/>
              </a:gs>
              <a:gs pos="100000">
                <a:schemeClr val="bg1"/>
              </a:gs>
            </a:gsLst>
            <a:lin ang="0" scaled="1"/>
          </a:gradFill>
          <a:ln w="9525">
            <a:noFill/>
            <a:round/>
            <a:headEnd/>
            <a:tailEnd/>
          </a:ln>
        </p:spPr>
        <p:txBody>
          <a:bodyPr wrap="none" anchor="ctr"/>
          <a:lstStyle/>
          <a:p>
            <a:pPr>
              <a:defRPr/>
            </a:pPr>
            <a:endParaRPr lang="en-US"/>
          </a:p>
        </p:txBody>
      </p:sp>
      <p:sp>
        <p:nvSpPr>
          <p:cNvPr id="3078" name="Freeform 6"/>
          <p:cNvSpPr>
            <a:spLocks/>
          </p:cNvSpPr>
          <p:nvPr/>
        </p:nvSpPr>
        <p:spPr bwMode="invGray">
          <a:xfrm>
            <a:off x="0" y="2405063"/>
            <a:ext cx="9144000" cy="1069975"/>
          </a:xfrm>
          <a:custGeom>
            <a:avLst/>
            <a:gdLst/>
            <a:ahLst/>
            <a:cxnLst>
              <a:cxn ang="0">
                <a:pos x="0" y="246"/>
              </a:cxn>
              <a:cxn ang="0">
                <a:pos x="0" y="406"/>
              </a:cxn>
              <a:cxn ang="0">
                <a:pos x="1280" y="645"/>
              </a:cxn>
              <a:cxn ang="0">
                <a:pos x="1627" y="580"/>
              </a:cxn>
              <a:cxn ang="0">
                <a:pos x="4493" y="113"/>
              </a:cxn>
              <a:cxn ang="0">
                <a:pos x="5760" y="606"/>
              </a:cxn>
              <a:cxn ang="0">
                <a:pos x="5760" y="233"/>
              </a:cxn>
              <a:cxn ang="0">
                <a:pos x="4040" y="33"/>
              </a:cxn>
              <a:cxn ang="0">
                <a:pos x="1093" y="433"/>
              </a:cxn>
              <a:cxn ang="0">
                <a:pos x="0" y="246"/>
              </a:cxn>
            </a:cxnLst>
            <a:rect l="0" t="0" r="r" b="b"/>
            <a:pathLst>
              <a:path w="5760" h="674">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3079" name="Freeform 7"/>
          <p:cNvSpPr>
            <a:spLocks/>
          </p:cNvSpPr>
          <p:nvPr/>
        </p:nvSpPr>
        <p:spPr bwMode="white">
          <a:xfrm>
            <a:off x="2476500" y="1522413"/>
            <a:ext cx="6667500" cy="5335587"/>
          </a:xfrm>
          <a:custGeom>
            <a:avLst/>
            <a:gdLst/>
            <a:ahLst/>
            <a:cxnLst>
              <a:cxn ang="0">
                <a:pos x="0" y="3361"/>
              </a:cxn>
              <a:cxn ang="0">
                <a:pos x="1054" y="295"/>
              </a:cxn>
              <a:cxn ang="0">
                <a:pos x="4200" y="1588"/>
              </a:cxn>
              <a:cxn ang="0">
                <a:pos x="4200" y="2028"/>
              </a:cxn>
              <a:cxn ang="0">
                <a:pos x="1200" y="442"/>
              </a:cxn>
              <a:cxn ang="0">
                <a:pos x="347" y="3361"/>
              </a:cxn>
              <a:cxn ang="0">
                <a:pos x="0" y="3361"/>
              </a:cxn>
            </a:cxnLst>
            <a:rect l="0" t="0" r="r" b="b"/>
            <a:pathLst>
              <a:path w="4200" h="3361">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rotWithShape="0">
            <a:gsLst>
              <a:gs pos="0">
                <a:schemeClr val="accent2"/>
              </a:gs>
              <a:gs pos="50000">
                <a:schemeClr val="bg1"/>
              </a:gs>
              <a:gs pos="100000">
                <a:schemeClr val="accent2"/>
              </a:gs>
            </a:gsLst>
            <a:lin ang="5400000" scaled="1"/>
          </a:gradFill>
          <a:ln w="9525">
            <a:noFill/>
            <a:round/>
            <a:headEnd/>
            <a:tailEnd/>
          </a:ln>
        </p:spPr>
        <p:txBody>
          <a:bodyPr wrap="none" anchor="ctr"/>
          <a:lstStyle/>
          <a:p>
            <a:pPr>
              <a:defRPr/>
            </a:pPr>
            <a:endParaRPr lang="en-US"/>
          </a:p>
        </p:txBody>
      </p:sp>
      <p:sp>
        <p:nvSpPr>
          <p:cNvPr id="3080" name="Freeform 8"/>
          <p:cNvSpPr>
            <a:spLocks/>
          </p:cNvSpPr>
          <p:nvPr/>
        </p:nvSpPr>
        <p:spPr bwMode="white">
          <a:xfrm>
            <a:off x="0" y="3443288"/>
            <a:ext cx="9144000" cy="3055937"/>
          </a:xfrm>
          <a:custGeom>
            <a:avLst/>
            <a:gdLst/>
            <a:ahLst/>
            <a:cxnLst>
              <a:cxn ang="0">
                <a:pos x="0" y="804"/>
              </a:cxn>
              <a:cxn ang="0">
                <a:pos x="0" y="991"/>
              </a:cxn>
              <a:cxn ang="0">
                <a:pos x="1547" y="1818"/>
              </a:cxn>
              <a:cxn ang="0">
                <a:pos x="3253" y="351"/>
              </a:cxn>
              <a:cxn ang="0">
                <a:pos x="5760" y="1537"/>
              </a:cxn>
              <a:cxn ang="0">
                <a:pos x="5760" y="1151"/>
              </a:cxn>
              <a:cxn ang="0">
                <a:pos x="3240" y="84"/>
              </a:cxn>
              <a:cxn ang="0">
                <a:pos x="1573" y="1671"/>
              </a:cxn>
              <a:cxn ang="0">
                <a:pos x="0" y="804"/>
              </a:cxn>
            </a:cxnLst>
            <a:rect l="0" t="0" r="r" b="b"/>
            <a:pathLst>
              <a:path w="5760" h="1925">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3081" name="Freeform 9"/>
          <p:cNvSpPr>
            <a:spLocks/>
          </p:cNvSpPr>
          <p:nvPr/>
        </p:nvSpPr>
        <p:spPr bwMode="white">
          <a:xfrm>
            <a:off x="0" y="3552825"/>
            <a:ext cx="6237288" cy="3365500"/>
          </a:xfrm>
          <a:custGeom>
            <a:avLst/>
            <a:gdLst/>
            <a:ahLst/>
            <a:cxnLst>
              <a:cxn ang="0">
                <a:pos x="0" y="415"/>
              </a:cxn>
              <a:cxn ang="0">
                <a:pos x="0" y="508"/>
              </a:cxn>
              <a:cxn ang="0">
                <a:pos x="1933" y="229"/>
              </a:cxn>
              <a:cxn ang="0">
                <a:pos x="3920" y="1055"/>
              </a:cxn>
              <a:cxn ang="0">
                <a:pos x="3587" y="2082"/>
              </a:cxn>
              <a:cxn ang="0">
                <a:pos x="3947" y="829"/>
              </a:cxn>
              <a:cxn ang="0">
                <a:pos x="2253" y="69"/>
              </a:cxn>
              <a:cxn ang="0">
                <a:pos x="0" y="415"/>
              </a:cxn>
            </a:cxnLst>
            <a:rect l="0" t="0" r="r" b="b"/>
            <a:pathLst>
              <a:path w="4196" h="212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rotWithShape="0">
            <a:gsLst>
              <a:gs pos="0">
                <a:schemeClr val="accent2"/>
              </a:gs>
              <a:gs pos="50000">
                <a:schemeClr val="bg1"/>
              </a:gs>
              <a:gs pos="100000">
                <a:schemeClr val="accent2"/>
              </a:gs>
            </a:gsLst>
            <a:lin ang="5400000" scaled="1"/>
          </a:gradFill>
          <a:ln w="9525" cap="flat">
            <a:noFill/>
            <a:prstDash val="solid"/>
            <a:round/>
            <a:headEnd type="none" w="med" len="med"/>
            <a:tailEnd type="none" w="med" len="med"/>
          </a:ln>
          <a:effectLst/>
        </p:spPr>
        <p:txBody>
          <a:bodyPr wrap="none" anchor="ctr"/>
          <a:lstStyle/>
          <a:p>
            <a:pPr>
              <a:defRPr/>
            </a:pPr>
            <a:endParaRPr lang="en-US"/>
          </a:p>
        </p:txBody>
      </p:sp>
      <p:sp>
        <p:nvSpPr>
          <p:cNvPr id="1034" name="Rectangle 10"/>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		</a:t>
            </a:r>
          </a:p>
          <a:p>
            <a:pPr lvl="3"/>
            <a:r>
              <a:rPr lang="en-US" smtClean="0"/>
              <a:t>Fourth level</a:t>
            </a:r>
          </a:p>
          <a:p>
            <a:pPr lvl="4"/>
            <a:r>
              <a:rPr lang="en-US" smtClean="0"/>
              <a:t>Fifth level</a:t>
            </a:r>
          </a:p>
        </p:txBody>
      </p:sp>
      <p:sp>
        <p:nvSpPr>
          <p:cNvPr id="3084" name="Rectangle 12"/>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vl1pPr>
          </a:lstStyle>
          <a:p>
            <a:pPr>
              <a:defRPr/>
            </a:pPr>
            <a:endParaRPr lang="en-US"/>
          </a:p>
        </p:txBody>
      </p:sp>
      <p:sp>
        <p:nvSpPr>
          <p:cNvPr id="3085"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vl1pPr>
          </a:lstStyle>
          <a:p>
            <a:pPr>
              <a:defRPr/>
            </a:pPr>
            <a:endParaRPr lang="en-US"/>
          </a:p>
        </p:txBody>
      </p:sp>
      <p:sp>
        <p:nvSpPr>
          <p:cNvPr id="3086" name="Rectangle 1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vl1pPr>
          </a:lstStyle>
          <a:p>
            <a:pPr>
              <a:defRPr/>
            </a:pPr>
            <a:fld id="{8D235955-7EEA-4614-9051-E7A8843FD275}"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0" fill="hold"/>
                                        <p:tgtEl>
                                          <p:spTgt spid="3074"/>
                                        </p:tgtEl>
                                        <p:attrNameLst>
                                          <p:attrName>ppt_x</p:attrName>
                                        </p:attrNameLst>
                                      </p:cBhvr>
                                      <p:tavLst>
                                        <p:tav tm="0">
                                          <p:val>
                                            <p:strVal val="0-#ppt_w/2"/>
                                          </p:val>
                                        </p:tav>
                                        <p:tav tm="100000">
                                          <p:val>
                                            <p:strVal val="#ppt_x"/>
                                          </p:val>
                                        </p:tav>
                                      </p:tavLst>
                                    </p:anim>
                                    <p:anim calcmode="lin" valueType="num">
                                      <p:cBhvr additive="base">
                                        <p:cTn id="8" dur="50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defRPr>
      </a:lvl2pPr>
      <a:lvl3pPr algn="ctr" rtl="0" eaLnBrk="0" fontAlgn="base" hangingPunct="0">
        <a:spcBef>
          <a:spcPct val="0"/>
        </a:spcBef>
        <a:spcAft>
          <a:spcPct val="0"/>
        </a:spcAft>
        <a:defRPr kumimoji="1" sz="4400">
          <a:solidFill>
            <a:schemeClr val="tx2"/>
          </a:solidFill>
          <a:latin typeface="Times New Roman" pitchFamily="18" charset="0"/>
        </a:defRPr>
      </a:lvl3pPr>
      <a:lvl4pPr algn="ctr" rtl="0" eaLnBrk="0" fontAlgn="base" hangingPunct="0">
        <a:spcBef>
          <a:spcPct val="0"/>
        </a:spcBef>
        <a:spcAft>
          <a:spcPct val="0"/>
        </a:spcAft>
        <a:defRPr kumimoji="1" sz="4400">
          <a:solidFill>
            <a:schemeClr val="tx2"/>
          </a:solidFill>
          <a:latin typeface="Times New Roman" pitchFamily="18" charset="0"/>
        </a:defRPr>
      </a:lvl4pPr>
      <a:lvl5pPr algn="ctr" rtl="0" eaLnBrk="0" fontAlgn="base" hangingPunct="0">
        <a:spcBef>
          <a:spcPct val="0"/>
        </a:spcBef>
        <a:spcAft>
          <a:spcPct val="0"/>
        </a:spcAft>
        <a:defRPr kumimoji="1" sz="4400">
          <a:solidFill>
            <a:schemeClr val="tx2"/>
          </a:solidFill>
          <a:latin typeface="Times New Roman" pitchFamily="18" charset="0"/>
        </a:defRPr>
      </a:lvl5pPr>
      <a:lvl6pPr marL="457200" algn="ctr" rtl="0" eaLnBrk="0" fontAlgn="base" hangingPunct="0">
        <a:spcBef>
          <a:spcPct val="0"/>
        </a:spcBef>
        <a:spcAft>
          <a:spcPct val="0"/>
        </a:spcAft>
        <a:defRPr kumimoji="1" sz="4400">
          <a:solidFill>
            <a:schemeClr val="tx2"/>
          </a:solidFill>
          <a:latin typeface="Times New Roman" pitchFamily="18" charset="0"/>
        </a:defRPr>
      </a:lvl6pPr>
      <a:lvl7pPr marL="914400" algn="ctr" rtl="0" eaLnBrk="0" fontAlgn="base" hangingPunct="0">
        <a:spcBef>
          <a:spcPct val="0"/>
        </a:spcBef>
        <a:spcAft>
          <a:spcPct val="0"/>
        </a:spcAft>
        <a:defRPr kumimoji="1" sz="4400">
          <a:solidFill>
            <a:schemeClr val="tx2"/>
          </a:solidFill>
          <a:latin typeface="Times New Roman" pitchFamily="18" charset="0"/>
        </a:defRPr>
      </a:lvl7pPr>
      <a:lvl8pPr marL="1371600" algn="ctr" rtl="0" eaLnBrk="0" fontAlgn="base" hangingPunct="0">
        <a:spcBef>
          <a:spcPct val="0"/>
        </a:spcBef>
        <a:spcAft>
          <a:spcPct val="0"/>
        </a:spcAft>
        <a:defRPr kumimoji="1" sz="4400">
          <a:solidFill>
            <a:schemeClr val="tx2"/>
          </a:solidFill>
          <a:latin typeface="Times New Roman" pitchFamily="18" charset="0"/>
        </a:defRPr>
      </a:lvl8pPr>
      <a:lvl9pPr marL="1828800" algn="ctr"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AA01D2B-6797-48E9-8C47-6721248B9C21}" type="slidenum">
              <a:rPr lang="en-US"/>
              <a:pPr/>
              <a:t>1</a:t>
            </a:fld>
            <a:endParaRPr lang="en-US"/>
          </a:p>
        </p:txBody>
      </p:sp>
      <p:sp>
        <p:nvSpPr>
          <p:cNvPr id="126978" name="Rectangle 2"/>
          <p:cNvSpPr>
            <a:spLocks noGrp="1" noChangeArrowheads="1"/>
          </p:cNvSpPr>
          <p:nvPr>
            <p:ph type="title"/>
          </p:nvPr>
        </p:nvSpPr>
        <p:spPr>
          <a:xfrm>
            <a:off x="457200" y="274638"/>
            <a:ext cx="8229600" cy="6583362"/>
          </a:xfrm>
        </p:spPr>
        <p:txBody>
          <a:bodyPr>
            <a:normAutofit/>
          </a:bodyPr>
          <a:lstStyle/>
          <a:p>
            <a:r>
              <a:rPr lang="en-US" sz="4000" b="1" dirty="0" smtClean="0"/>
              <a:t>Topic 5: </a:t>
            </a:r>
            <a:r>
              <a:rPr lang="en-US" sz="4000" b="1" cap="all" dirty="0" smtClean="0"/>
              <a:t>DEMAND AND CONSUMER BEHAVIOR</a:t>
            </a:r>
            <a:r>
              <a:rPr lang="en-IN" sz="4000" b="1" cap="all" dirty="0" smtClean="0"/>
              <a:t/>
            </a:r>
            <a:br>
              <a:rPr lang="en-IN" sz="4000" b="1" cap="all" dirty="0" smtClean="0"/>
            </a:br>
            <a:r>
              <a:rPr lang="en-US" sz="4000" b="1" dirty="0" smtClean="0"/>
              <a:t> </a:t>
            </a:r>
            <a:endParaRPr lang="en-IN" sz="4000" b="1" dirty="0"/>
          </a:p>
        </p:txBody>
      </p:sp>
      <p:sp>
        <p:nvSpPr>
          <p:cNvPr id="5" name="Rectangle 4"/>
          <p:cNvSpPr/>
          <p:nvPr/>
        </p:nvSpPr>
        <p:spPr>
          <a:xfrm>
            <a:off x="2133600" y="4876800"/>
            <a:ext cx="6324600" cy="1569660"/>
          </a:xfrm>
          <a:prstGeom prst="rect">
            <a:avLst/>
          </a:prstGeom>
        </p:spPr>
        <p:txBody>
          <a:bodyPr wrap="square">
            <a:spAutoFit/>
          </a:bodyPr>
          <a:lstStyle/>
          <a:p>
            <a:r>
              <a:rPr lang="en-IN" dirty="0" smtClean="0"/>
              <a:t>Some slides from http://www.lancaster.ac.uk/staff/desilvad/Lecture7.pdf</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144000" cy="1143000"/>
          </a:xfrm>
        </p:spPr>
        <p:txBody>
          <a:bodyPr/>
          <a:lstStyle/>
          <a:p>
            <a:r>
              <a:rPr lang="en-IN" dirty="0" smtClean="0"/>
              <a:t>Consumer’s Equilibrium for one good</a:t>
            </a:r>
            <a:endParaRPr lang="en-IN" dirty="0"/>
          </a:p>
        </p:txBody>
      </p:sp>
      <p:sp>
        <p:nvSpPr>
          <p:cNvPr id="3" name="Content Placeholder 2"/>
          <p:cNvSpPr>
            <a:spLocks noGrp="1"/>
          </p:cNvSpPr>
          <p:nvPr>
            <p:ph idx="1"/>
          </p:nvPr>
        </p:nvSpPr>
        <p:spPr>
          <a:xfrm>
            <a:off x="228600" y="990600"/>
            <a:ext cx="8915400" cy="5867400"/>
          </a:xfrm>
        </p:spPr>
        <p:txBody>
          <a:bodyPr/>
          <a:lstStyle/>
          <a:p>
            <a:r>
              <a:rPr lang="en-US" dirty="0" smtClean="0"/>
              <a:t>Consumer has to pay for the good. So s(he) will balance the benefits (extra utility) with the price of that good. S(he) will stop buying good after </a:t>
            </a:r>
            <a:r>
              <a:rPr lang="en-US" dirty="0" err="1" smtClean="0">
                <a:solidFill>
                  <a:srgbClr val="FFC000"/>
                </a:solidFill>
              </a:rPr>
              <a:t>MUx</a:t>
            </a:r>
            <a:r>
              <a:rPr lang="en-US" dirty="0" smtClean="0">
                <a:solidFill>
                  <a:srgbClr val="FFC000"/>
                </a:solidFill>
              </a:rPr>
              <a:t> = </a:t>
            </a:r>
            <a:r>
              <a:rPr lang="en-US" dirty="0" err="1" smtClean="0">
                <a:solidFill>
                  <a:srgbClr val="FFC000"/>
                </a:solidFill>
              </a:rPr>
              <a:t>Px</a:t>
            </a:r>
            <a:r>
              <a:rPr lang="en-US" dirty="0" smtClean="0"/>
              <a:t>, the consumer </a:t>
            </a:r>
            <a:r>
              <a:rPr lang="en-US" u="sng" dirty="0" smtClean="0"/>
              <a:t>maximizes utility</a:t>
            </a:r>
            <a:r>
              <a:rPr lang="en-US" dirty="0" smtClean="0"/>
              <a:t> subject to </a:t>
            </a:r>
            <a:r>
              <a:rPr lang="en-US" u="sng" dirty="0" smtClean="0"/>
              <a:t>budget constraint</a:t>
            </a:r>
            <a:r>
              <a:rPr lang="en-US" dirty="0" smtClean="0"/>
              <a:t>. Only if the price of good = 0, i.e., the good is a free good, will the consumer be at the highest point of the total utility curve.</a:t>
            </a:r>
          </a:p>
          <a:p>
            <a:r>
              <a:rPr lang="en-US" dirty="0" smtClean="0">
                <a:solidFill>
                  <a:srgbClr val="FFC000"/>
                </a:solidFill>
              </a:rPr>
              <a:t>Assumptions: </a:t>
            </a:r>
            <a:r>
              <a:rPr lang="en-US" dirty="0" smtClean="0"/>
              <a:t>(</a:t>
            </a:r>
            <a:r>
              <a:rPr lang="en-US" dirty="0" err="1" smtClean="0"/>
              <a:t>i</a:t>
            </a:r>
            <a:r>
              <a:rPr lang="en-US" dirty="0" smtClean="0"/>
              <a:t>) Consumers are rational</a:t>
            </a:r>
            <a:endParaRPr lang="en-IN" dirty="0" smtClean="0"/>
          </a:p>
          <a:p>
            <a:r>
              <a:rPr lang="en-US" dirty="0" smtClean="0"/>
              <a:t>			(ii) Utility can be measured </a:t>
            </a:r>
            <a:endParaRPr lang="en-IN" dirty="0" smtClean="0"/>
          </a:p>
          <a:p>
            <a:endParaRPr lang="en-IN" b="1"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981200"/>
          </a:xfrm>
        </p:spPr>
        <p:txBody>
          <a:bodyPr/>
          <a:lstStyle/>
          <a:p>
            <a:r>
              <a:rPr lang="en-US" dirty="0" smtClean="0"/>
              <a:t>Law of </a:t>
            </a:r>
            <a:r>
              <a:rPr lang="en-US" dirty="0" err="1" smtClean="0"/>
              <a:t>Equi</a:t>
            </a:r>
            <a:r>
              <a:rPr lang="en-US" dirty="0" smtClean="0"/>
              <a:t>-marginal Utility: Consumer’s Equilibrium with More Than One Commodity</a:t>
            </a:r>
            <a:endParaRPr lang="en-IN" dirty="0"/>
          </a:p>
        </p:txBody>
      </p:sp>
      <p:sp>
        <p:nvSpPr>
          <p:cNvPr id="3" name="Content Placeholder 2"/>
          <p:cNvSpPr>
            <a:spLocks noGrp="1"/>
          </p:cNvSpPr>
          <p:nvPr>
            <p:ph idx="1"/>
          </p:nvPr>
        </p:nvSpPr>
        <p:spPr>
          <a:xfrm>
            <a:off x="304800" y="2286000"/>
            <a:ext cx="8839200" cy="4419600"/>
          </a:xfrm>
        </p:spPr>
        <p:txBody>
          <a:bodyPr/>
          <a:lstStyle/>
          <a:p>
            <a:r>
              <a:rPr lang="en-US" dirty="0" smtClean="0"/>
              <a:t>Applied when consumer consumes more than one commodity to ascertain consumer’s equilibrium</a:t>
            </a:r>
            <a:endParaRPr lang="en-IN" dirty="0" smtClean="0"/>
          </a:p>
          <a:p>
            <a:r>
              <a:rPr lang="en-US" dirty="0" smtClean="0"/>
              <a:t>A consumer with a given income and a given set of prices, will maximize utility when the ratio of marginal utility to price for all the goods become equal.</a:t>
            </a:r>
            <a:endParaRPr lang="en-IN" dirty="0" smtClean="0"/>
          </a:p>
          <a:p>
            <a:r>
              <a:rPr lang="en-US" dirty="0" err="1" smtClean="0">
                <a:solidFill>
                  <a:srgbClr val="FFC000"/>
                </a:solidFill>
              </a:rPr>
              <a:t>MUx</a:t>
            </a:r>
            <a:r>
              <a:rPr lang="en-US" dirty="0" smtClean="0">
                <a:solidFill>
                  <a:srgbClr val="FFC000"/>
                </a:solidFill>
              </a:rPr>
              <a:t>/</a:t>
            </a:r>
            <a:r>
              <a:rPr lang="en-US" dirty="0" err="1" smtClean="0">
                <a:solidFill>
                  <a:srgbClr val="FFC000"/>
                </a:solidFill>
              </a:rPr>
              <a:t>Px</a:t>
            </a:r>
            <a:r>
              <a:rPr lang="en-US" dirty="0" smtClean="0">
                <a:solidFill>
                  <a:srgbClr val="FFC000"/>
                </a:solidFill>
              </a:rPr>
              <a:t> = </a:t>
            </a:r>
            <a:r>
              <a:rPr lang="en-US" dirty="0" err="1" smtClean="0">
                <a:solidFill>
                  <a:srgbClr val="FFC000"/>
                </a:solidFill>
              </a:rPr>
              <a:t>MUy</a:t>
            </a:r>
            <a:r>
              <a:rPr lang="en-US" dirty="0" smtClean="0">
                <a:solidFill>
                  <a:srgbClr val="FFC000"/>
                </a:solidFill>
              </a:rPr>
              <a:t>/</a:t>
            </a:r>
            <a:r>
              <a:rPr lang="en-US" dirty="0" err="1" smtClean="0">
                <a:solidFill>
                  <a:srgbClr val="FFC000"/>
                </a:solidFill>
              </a:rPr>
              <a:t>Py</a:t>
            </a:r>
            <a:r>
              <a:rPr lang="en-US" dirty="0" smtClean="0">
                <a:solidFill>
                  <a:srgbClr val="FFC000"/>
                </a:solidFill>
              </a:rPr>
              <a:t> = </a:t>
            </a:r>
            <a:r>
              <a:rPr lang="en-US" dirty="0" err="1" smtClean="0">
                <a:solidFill>
                  <a:srgbClr val="FFC000"/>
                </a:solidFill>
              </a:rPr>
              <a:t>Muz</a:t>
            </a:r>
            <a:r>
              <a:rPr lang="en-US" dirty="0" smtClean="0">
                <a:solidFill>
                  <a:srgbClr val="FFC000"/>
                </a:solidFill>
              </a:rPr>
              <a:t>/</a:t>
            </a:r>
            <a:r>
              <a:rPr lang="en-US" dirty="0" err="1" smtClean="0">
                <a:solidFill>
                  <a:srgbClr val="FFC000"/>
                </a:solidFill>
              </a:rPr>
              <a:t>Pz</a:t>
            </a:r>
            <a:r>
              <a:rPr lang="en-US" dirty="0" smtClean="0">
                <a:solidFill>
                  <a:srgbClr val="FFC000"/>
                </a:solidFill>
              </a:rPr>
              <a:t> = </a:t>
            </a:r>
            <a:r>
              <a:rPr lang="en-US" u="sng" dirty="0" smtClean="0">
                <a:solidFill>
                  <a:srgbClr val="FFC000"/>
                </a:solidFill>
              </a:rPr>
              <a:t>MU per unit of money</a:t>
            </a:r>
            <a:endParaRPr lang="en-IN" dirty="0" smtClean="0">
              <a:solidFill>
                <a:srgbClr val="FFC000"/>
              </a:solidFill>
            </a:endParaRP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838200"/>
          </a:xfrm>
        </p:spPr>
        <p:txBody>
          <a:bodyPr/>
          <a:lstStyle/>
          <a:p>
            <a:r>
              <a:rPr lang="en-IN" sz="4000" dirty="0" smtClean="0"/>
              <a:t>Convergence to Consumer’s Equilibrium</a:t>
            </a:r>
            <a:endParaRPr lang="en-IN" sz="4000" dirty="0"/>
          </a:p>
        </p:txBody>
      </p:sp>
      <p:sp>
        <p:nvSpPr>
          <p:cNvPr id="3" name="Content Placeholder 2"/>
          <p:cNvSpPr>
            <a:spLocks noGrp="1"/>
          </p:cNvSpPr>
          <p:nvPr>
            <p:ph idx="1"/>
          </p:nvPr>
        </p:nvSpPr>
        <p:spPr>
          <a:xfrm>
            <a:off x="0" y="1295400"/>
            <a:ext cx="9144000" cy="4800600"/>
          </a:xfrm>
        </p:spPr>
        <p:txBody>
          <a:bodyPr/>
          <a:lstStyle/>
          <a:p>
            <a:pPr lvl="0"/>
            <a:r>
              <a:rPr lang="en-US" dirty="0" smtClean="0"/>
              <a:t>If </a:t>
            </a:r>
            <a:r>
              <a:rPr lang="en-US" dirty="0" err="1" smtClean="0"/>
              <a:t>MUx</a:t>
            </a:r>
            <a:r>
              <a:rPr lang="en-US" dirty="0" smtClean="0"/>
              <a:t>/</a:t>
            </a:r>
            <a:r>
              <a:rPr lang="en-US" dirty="0" err="1" smtClean="0"/>
              <a:t>Px</a:t>
            </a:r>
            <a:r>
              <a:rPr lang="en-US" dirty="0" smtClean="0"/>
              <a:t> &gt;</a:t>
            </a:r>
            <a:r>
              <a:rPr lang="en-US" dirty="0" err="1" smtClean="0"/>
              <a:t>MUy</a:t>
            </a:r>
            <a:r>
              <a:rPr lang="en-US" dirty="0" smtClean="0"/>
              <a:t>/</a:t>
            </a:r>
            <a:r>
              <a:rPr lang="en-US" dirty="0" err="1" smtClean="0"/>
              <a:t>Py</a:t>
            </a:r>
            <a:r>
              <a:rPr lang="en-US" dirty="0" smtClean="0"/>
              <a:t>, then the consumer will reallocate expenditure, purchase more of ‘x’ and less of ‘y’. This is because if s(he) spends one rupee on  purchase of ‘x’, he gets more utility than if it is spent on ‘y’. </a:t>
            </a:r>
            <a:endParaRPr lang="en-IN" dirty="0" smtClean="0"/>
          </a:p>
          <a:p>
            <a:pPr lvl="0"/>
            <a:r>
              <a:rPr lang="en-US" dirty="0" smtClean="0"/>
              <a:t>If </a:t>
            </a:r>
            <a:r>
              <a:rPr lang="en-US" dirty="0" err="1" smtClean="0"/>
              <a:t>MUz</a:t>
            </a:r>
            <a:r>
              <a:rPr lang="en-US" dirty="0" smtClean="0"/>
              <a:t>/</a:t>
            </a:r>
            <a:r>
              <a:rPr lang="en-US" dirty="0" err="1" smtClean="0"/>
              <a:t>Pz</a:t>
            </a:r>
            <a:r>
              <a:rPr lang="en-US" dirty="0" smtClean="0"/>
              <a:t> &lt;</a:t>
            </a:r>
            <a:r>
              <a:rPr lang="en-US" dirty="0" err="1" smtClean="0"/>
              <a:t>MUy</a:t>
            </a:r>
            <a:r>
              <a:rPr lang="en-US" dirty="0" smtClean="0"/>
              <a:t>/</a:t>
            </a:r>
            <a:r>
              <a:rPr lang="en-US" dirty="0" err="1" smtClean="0"/>
              <a:t>Py</a:t>
            </a:r>
            <a:r>
              <a:rPr lang="en-US" dirty="0" smtClean="0"/>
              <a:t>, then the consumer will reallocate expenditure and purchase more of ‘y’ and less of ‘z’. This is because if s(he) spends one rupee on purchase of ‘y’, he gets more utility than if it is spent on ‘z’. This reallocation of expenditure process will stop only when </a:t>
            </a:r>
            <a:endParaRPr lang="en-IN" dirty="0" smtClean="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4114800"/>
          </a:xfrm>
        </p:spPr>
        <p:txBody>
          <a:bodyPr/>
          <a:lstStyle/>
          <a:p>
            <a:pPr lvl="0"/>
            <a:r>
              <a:rPr lang="en-US" dirty="0" smtClean="0"/>
              <a:t>This reallocation of expenditure process will stop only when </a:t>
            </a:r>
            <a:endParaRPr lang="en-IN" dirty="0" smtClean="0"/>
          </a:p>
          <a:p>
            <a:r>
              <a:rPr lang="en-US" dirty="0" err="1" smtClean="0"/>
              <a:t>MUx</a:t>
            </a:r>
            <a:r>
              <a:rPr lang="en-US" dirty="0" smtClean="0"/>
              <a:t>/</a:t>
            </a:r>
            <a:r>
              <a:rPr lang="en-US" dirty="0" err="1" smtClean="0"/>
              <a:t>Px</a:t>
            </a:r>
            <a:r>
              <a:rPr lang="en-US" dirty="0" smtClean="0"/>
              <a:t> = </a:t>
            </a:r>
            <a:r>
              <a:rPr lang="en-US" dirty="0" err="1" smtClean="0"/>
              <a:t>MUy</a:t>
            </a:r>
            <a:r>
              <a:rPr lang="en-US" dirty="0" smtClean="0"/>
              <a:t>/</a:t>
            </a:r>
            <a:r>
              <a:rPr lang="en-US" dirty="0" err="1" smtClean="0"/>
              <a:t>Py</a:t>
            </a:r>
            <a:r>
              <a:rPr lang="en-US" dirty="0" smtClean="0"/>
              <a:t> = </a:t>
            </a:r>
            <a:r>
              <a:rPr lang="en-US" dirty="0" err="1" smtClean="0"/>
              <a:t>MUz</a:t>
            </a:r>
            <a:r>
              <a:rPr lang="en-US" dirty="0" smtClean="0"/>
              <a:t>/</a:t>
            </a:r>
            <a:r>
              <a:rPr lang="en-US" dirty="0" err="1" smtClean="0"/>
              <a:t>Pz</a:t>
            </a:r>
            <a:r>
              <a:rPr lang="en-US" dirty="0" smtClean="0"/>
              <a:t> = </a:t>
            </a:r>
            <a:r>
              <a:rPr lang="en-US" u="sng" dirty="0" smtClean="0"/>
              <a:t>MU per unit of money</a:t>
            </a:r>
            <a:endParaRPr lang="en-IN" dirty="0" smtClean="0"/>
          </a:p>
          <a:p>
            <a:r>
              <a:rPr lang="en-US" dirty="0" err="1" smtClean="0"/>
              <a:t>i.e</a:t>
            </a:r>
            <a:r>
              <a:rPr lang="en-US" dirty="0" smtClean="0"/>
              <a:t>, every rupee spent on different commodity gives the same utility, so that the consumer has no reason to change his/her expenditure pattern.</a:t>
            </a:r>
            <a:endParaRPr lang="en-IN" dirty="0" smtClean="0"/>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sz="3600" dirty="0" smtClean="0"/>
              <a:t>Why does the demand curve slope downwards</a:t>
            </a:r>
            <a:endParaRPr lang="en-IN" sz="3600" dirty="0"/>
          </a:p>
        </p:txBody>
      </p:sp>
      <p:sp>
        <p:nvSpPr>
          <p:cNvPr id="3" name="Content Placeholder 2"/>
          <p:cNvSpPr>
            <a:spLocks noGrp="1"/>
          </p:cNvSpPr>
          <p:nvPr>
            <p:ph idx="1"/>
          </p:nvPr>
        </p:nvSpPr>
        <p:spPr>
          <a:xfrm>
            <a:off x="0" y="685800"/>
            <a:ext cx="9144000" cy="4114800"/>
          </a:xfrm>
        </p:spPr>
        <p:txBody>
          <a:bodyPr/>
          <a:lstStyle/>
          <a:p>
            <a:r>
              <a:rPr lang="en-US" sz="3100" dirty="0" smtClean="0"/>
              <a:t>Law of diminishing marginal utility</a:t>
            </a:r>
            <a:endParaRPr lang="en-IN" sz="3100" dirty="0" smtClean="0"/>
          </a:p>
          <a:p>
            <a:r>
              <a:rPr lang="en-US" sz="3100" u="sng" dirty="0" smtClean="0"/>
              <a:t>One good case</a:t>
            </a:r>
            <a:r>
              <a:rPr lang="en-US" sz="3100" dirty="0" smtClean="0"/>
              <a:t>: Satisfaction derived from extra unit of consumption goes down and therefore, we are willing to pay a lower price for the successive units of purchases.</a:t>
            </a:r>
            <a:endParaRPr lang="en-IN" sz="3100" dirty="0" smtClean="0"/>
          </a:p>
          <a:p>
            <a:r>
              <a:rPr lang="en-US" sz="3100" u="sng" dirty="0" smtClean="0"/>
              <a:t>Multiple goods case</a:t>
            </a:r>
            <a:r>
              <a:rPr lang="en-US" sz="3100" dirty="0" smtClean="0"/>
              <a:t>: three goods case: x, y and z</a:t>
            </a:r>
            <a:endParaRPr lang="en-IN" sz="3100" dirty="0" smtClean="0"/>
          </a:p>
          <a:p>
            <a:r>
              <a:rPr lang="en-US" sz="3100" dirty="0" smtClean="0"/>
              <a:t>Initial equilibrium when </a:t>
            </a:r>
            <a:r>
              <a:rPr lang="en-US" sz="3100" dirty="0" err="1" smtClean="0"/>
              <a:t>MUx</a:t>
            </a:r>
            <a:r>
              <a:rPr lang="en-US" sz="3100" dirty="0" smtClean="0"/>
              <a:t>/</a:t>
            </a:r>
            <a:r>
              <a:rPr lang="en-US" sz="3100" dirty="0" err="1" smtClean="0"/>
              <a:t>Px</a:t>
            </a:r>
            <a:r>
              <a:rPr lang="en-US" sz="3100" dirty="0" smtClean="0"/>
              <a:t> = </a:t>
            </a:r>
            <a:r>
              <a:rPr lang="en-US" sz="3100" dirty="0" err="1" smtClean="0"/>
              <a:t>MUy</a:t>
            </a:r>
            <a:r>
              <a:rPr lang="en-US" sz="3100" dirty="0" smtClean="0"/>
              <a:t>/</a:t>
            </a:r>
            <a:r>
              <a:rPr lang="en-US" sz="3100" dirty="0" err="1" smtClean="0"/>
              <a:t>Py</a:t>
            </a:r>
            <a:r>
              <a:rPr lang="en-US" sz="3100" dirty="0" smtClean="0"/>
              <a:t> = </a:t>
            </a:r>
            <a:r>
              <a:rPr lang="en-US" sz="3100" dirty="0" err="1" smtClean="0"/>
              <a:t>MUz</a:t>
            </a:r>
            <a:r>
              <a:rPr lang="en-US" sz="3100" dirty="0" smtClean="0"/>
              <a:t>/</a:t>
            </a:r>
            <a:r>
              <a:rPr lang="en-US" sz="3100" dirty="0" err="1" smtClean="0"/>
              <a:t>Pz</a:t>
            </a:r>
            <a:endParaRPr lang="en-IN" sz="3100" dirty="0" smtClean="0"/>
          </a:p>
          <a:p>
            <a:r>
              <a:rPr lang="en-US" sz="3100" dirty="0" smtClean="0"/>
              <a:t>If price of x goes up, </a:t>
            </a:r>
            <a:r>
              <a:rPr lang="en-US" sz="3100" dirty="0" err="1" smtClean="0"/>
              <a:t>MUx</a:t>
            </a:r>
            <a:r>
              <a:rPr lang="en-US" sz="3100" dirty="0" smtClean="0"/>
              <a:t>/</a:t>
            </a:r>
            <a:r>
              <a:rPr lang="en-US" sz="3100" dirty="0" err="1" smtClean="0"/>
              <a:t>Px</a:t>
            </a:r>
            <a:r>
              <a:rPr lang="en-US" sz="3100" dirty="0" smtClean="0"/>
              <a:t> becomes &lt; </a:t>
            </a:r>
            <a:r>
              <a:rPr lang="en-US" sz="3100" dirty="0" err="1" smtClean="0"/>
              <a:t>MUy</a:t>
            </a:r>
            <a:r>
              <a:rPr lang="en-US" sz="3100" dirty="0" smtClean="0"/>
              <a:t>/</a:t>
            </a:r>
            <a:r>
              <a:rPr lang="en-US" sz="3100" dirty="0" err="1" smtClean="0"/>
              <a:t>Py</a:t>
            </a:r>
            <a:r>
              <a:rPr lang="en-US" sz="3100" dirty="0" smtClean="0"/>
              <a:t> &amp; </a:t>
            </a:r>
            <a:r>
              <a:rPr lang="en-US" sz="3100" dirty="0" err="1" smtClean="0"/>
              <a:t>MUz</a:t>
            </a:r>
            <a:r>
              <a:rPr lang="en-US" sz="3100" dirty="0" smtClean="0"/>
              <a:t>/</a:t>
            </a:r>
            <a:r>
              <a:rPr lang="en-US" sz="3100" dirty="0" err="1" smtClean="0"/>
              <a:t>Pz</a:t>
            </a:r>
            <a:r>
              <a:rPr lang="en-US" sz="3100" dirty="0" smtClean="0"/>
              <a:t>, therefore, consumer will reduce purchase of ‘x’ and increase purchase of ‘y’ and ‘z’ commodities.</a:t>
            </a:r>
            <a:endParaRPr lang="en-IN" sz="3100"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Rectangle 4"/>
          <p:cNvSpPr>
            <a:spLocks noGrp="1" noChangeArrowheads="1"/>
          </p:cNvSpPr>
          <p:nvPr>
            <p:ph type="title"/>
          </p:nvPr>
        </p:nvSpPr>
        <p:spPr>
          <a:xfrm>
            <a:off x="685800" y="0"/>
            <a:ext cx="7772400" cy="914400"/>
          </a:xfrm>
        </p:spPr>
        <p:txBody>
          <a:bodyPr/>
          <a:lstStyle/>
          <a:p>
            <a:r>
              <a:rPr lang="en-US" dirty="0"/>
              <a:t>CONSUMER SURPLUS</a:t>
            </a:r>
          </a:p>
        </p:txBody>
      </p:sp>
      <p:sp>
        <p:nvSpPr>
          <p:cNvPr id="349189" name="Rectangle 5"/>
          <p:cNvSpPr>
            <a:spLocks noGrp="1" noChangeArrowheads="1"/>
          </p:cNvSpPr>
          <p:nvPr>
            <p:ph type="body" idx="1"/>
          </p:nvPr>
        </p:nvSpPr>
        <p:spPr>
          <a:xfrm>
            <a:off x="0" y="914400"/>
            <a:ext cx="9144000" cy="5562600"/>
          </a:xfrm>
        </p:spPr>
        <p:txBody>
          <a:bodyPr/>
          <a:lstStyle/>
          <a:p>
            <a:r>
              <a:rPr lang="en-US" i="1" dirty="0">
                <a:solidFill>
                  <a:srgbClr val="FFC000"/>
                </a:solidFill>
              </a:rPr>
              <a:t>Willingness to pay</a:t>
            </a:r>
            <a:r>
              <a:rPr lang="en-US" dirty="0">
                <a:solidFill>
                  <a:srgbClr val="FFC000"/>
                </a:solidFill>
              </a:rPr>
              <a:t> </a:t>
            </a:r>
            <a:r>
              <a:rPr lang="en-US" dirty="0"/>
              <a:t>is the maximum amount that a buyer  will pay for a good.</a:t>
            </a:r>
          </a:p>
          <a:p>
            <a:r>
              <a:rPr lang="en-US" dirty="0"/>
              <a:t>It measures how much the buyer values the good or service</a:t>
            </a:r>
            <a:r>
              <a:rPr lang="en-US" dirty="0" smtClean="0"/>
              <a:t>.</a:t>
            </a:r>
            <a:r>
              <a:rPr lang="en-US" dirty="0" smtClean="0">
                <a:solidFill>
                  <a:schemeClr val="tx1">
                    <a:lumMod val="75000"/>
                  </a:schemeClr>
                </a:solidFill>
              </a:rPr>
              <a:t> The area below the demand curve depicts the various quantities that buyer(s) would be willing and able to purchase at different prices.</a:t>
            </a:r>
            <a:endParaRPr lang="en-US" dirty="0" smtClean="0"/>
          </a:p>
          <a:p>
            <a:r>
              <a:rPr lang="en-US" dirty="0" smtClean="0">
                <a:solidFill>
                  <a:srgbClr val="FFC000"/>
                </a:solidFill>
              </a:rPr>
              <a:t>Actual Payment </a:t>
            </a:r>
            <a:r>
              <a:rPr lang="en-US" dirty="0" smtClean="0"/>
              <a:t>= P*Q</a:t>
            </a:r>
          </a:p>
          <a:p>
            <a:r>
              <a:rPr lang="en-US" i="1" dirty="0" smtClean="0">
                <a:solidFill>
                  <a:srgbClr val="FFC000"/>
                </a:solidFill>
              </a:rPr>
              <a:t>Consumer surplus </a:t>
            </a:r>
            <a:r>
              <a:rPr lang="en-US" dirty="0" smtClean="0"/>
              <a:t>is the buyer’s willingness to pay for a good minus the amount the buyer actually pays for it.</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6" name="Picture 6" descr="sam11290_0506"/>
          <p:cNvPicPr>
            <a:picLocks noChangeAspect="1" noChangeArrowheads="1"/>
          </p:cNvPicPr>
          <p:nvPr/>
        </p:nvPicPr>
        <p:blipFill>
          <a:blip r:embed="rId3"/>
          <a:srcRect l="21499" t="6122" b="10204"/>
          <a:stretch>
            <a:fillRect/>
          </a:stretch>
        </p:blipFill>
        <p:spPr bwMode="auto">
          <a:xfrm>
            <a:off x="3657600" y="1596313"/>
            <a:ext cx="5486400" cy="5052520"/>
          </a:xfrm>
          <a:prstGeom prst="rect">
            <a:avLst/>
          </a:prstGeom>
          <a:noFill/>
        </p:spPr>
      </p:pic>
      <p:sp>
        <p:nvSpPr>
          <p:cNvPr id="3" name="Title 2"/>
          <p:cNvSpPr>
            <a:spLocks noGrp="1"/>
          </p:cNvSpPr>
          <p:nvPr>
            <p:ph type="title"/>
          </p:nvPr>
        </p:nvSpPr>
        <p:spPr>
          <a:xfrm>
            <a:off x="762000" y="0"/>
            <a:ext cx="7772400" cy="914400"/>
          </a:xfrm>
        </p:spPr>
        <p:txBody>
          <a:bodyPr/>
          <a:lstStyle/>
          <a:p>
            <a:r>
              <a:rPr lang="en-IN" sz="3200" dirty="0" smtClean="0">
                <a:solidFill>
                  <a:srgbClr val="FFC000"/>
                </a:solidFill>
              </a:rPr>
              <a:t>Consumer Surplus for an Individual/ Market</a:t>
            </a:r>
            <a:endParaRPr lang="en-IN" sz="3200" dirty="0">
              <a:solidFill>
                <a:srgbClr val="FFC000"/>
              </a:solidFill>
            </a:endParaRPr>
          </a:p>
        </p:txBody>
      </p:sp>
      <p:sp>
        <p:nvSpPr>
          <p:cNvPr id="5" name="Content Placeholder 4"/>
          <p:cNvSpPr>
            <a:spLocks noGrp="1"/>
          </p:cNvSpPr>
          <p:nvPr>
            <p:ph idx="1"/>
          </p:nvPr>
        </p:nvSpPr>
        <p:spPr>
          <a:xfrm>
            <a:off x="228600" y="1371600"/>
            <a:ext cx="3429000" cy="5029200"/>
          </a:xfrm>
        </p:spPr>
        <p:txBody>
          <a:bodyPr/>
          <a:lstStyle/>
          <a:p>
            <a:r>
              <a:rPr lang="en-US" dirty="0" smtClean="0">
                <a:solidFill>
                  <a:schemeClr val="tx1">
                    <a:lumMod val="75000"/>
                  </a:schemeClr>
                </a:solidFill>
              </a:rPr>
              <a:t>The demand curve depicts the various quantities that buyer(s ) would be willing and able to purchase at different prices.</a:t>
            </a:r>
            <a:endParaRPr lang="en-IN" dirty="0"/>
          </a:p>
        </p:txBody>
      </p:sp>
      <p:sp>
        <p:nvSpPr>
          <p:cNvPr id="7" name="TextBox 6"/>
          <p:cNvSpPr txBox="1"/>
          <p:nvPr/>
        </p:nvSpPr>
        <p:spPr>
          <a:xfrm>
            <a:off x="4114800" y="1524000"/>
            <a:ext cx="2590800" cy="461665"/>
          </a:xfrm>
          <a:prstGeom prst="rect">
            <a:avLst/>
          </a:prstGeom>
          <a:noFill/>
        </p:spPr>
        <p:txBody>
          <a:bodyPr wrap="square" rtlCol="0">
            <a:spAutoFit/>
          </a:bodyPr>
          <a:lstStyle/>
          <a:p>
            <a:r>
              <a:rPr lang="en-IN" sz="2400" b="1" dirty="0" smtClean="0">
                <a:solidFill>
                  <a:schemeClr val="accent5">
                    <a:lumMod val="75000"/>
                  </a:schemeClr>
                </a:solidFill>
              </a:rPr>
              <a:t>&amp;  MU</a:t>
            </a:r>
            <a:endParaRPr lang="en-IN" sz="2400" b="1"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lvl="0"/>
            <a:r>
              <a:rPr lang="en-US" sz="2800" dirty="0" smtClean="0"/>
              <a:t>Ordinal measurement of Utility and Consumer  Equilibrium</a:t>
            </a:r>
            <a:r>
              <a:rPr lang="en-IN" sz="2800" dirty="0" smtClean="0"/>
              <a:t/>
            </a:r>
            <a:br>
              <a:rPr lang="en-IN" sz="2800" dirty="0" smtClean="0"/>
            </a:br>
            <a:endParaRPr lang="en-IN" sz="2800" dirty="0"/>
          </a:p>
        </p:txBody>
      </p:sp>
      <p:sp>
        <p:nvSpPr>
          <p:cNvPr id="3" name="Content Placeholder 2"/>
          <p:cNvSpPr>
            <a:spLocks noGrp="1"/>
          </p:cNvSpPr>
          <p:nvPr>
            <p:ph idx="1"/>
          </p:nvPr>
        </p:nvSpPr>
        <p:spPr>
          <a:xfrm>
            <a:off x="152400" y="533400"/>
            <a:ext cx="8763000" cy="6324600"/>
          </a:xfrm>
        </p:spPr>
        <p:txBody>
          <a:bodyPr/>
          <a:lstStyle/>
          <a:p>
            <a:pPr lvl="0"/>
            <a:r>
              <a:rPr lang="en-US" u="sng" dirty="0" smtClean="0"/>
              <a:t>Indifference Curve</a:t>
            </a:r>
            <a:r>
              <a:rPr lang="en-US" dirty="0" smtClean="0"/>
              <a:t> is the loci of points that give equal satisfaction (</a:t>
            </a:r>
            <a:r>
              <a:rPr lang="en-US" dirty="0" err="1" smtClean="0"/>
              <a:t>iso</a:t>
            </a:r>
            <a:r>
              <a:rPr lang="en-US" dirty="0" smtClean="0"/>
              <a:t> utility curve) to the consumer. If we measure quantities of two goods X and Y on the two axis then an IC indicates combinations of goods X and Y which give equal satisfaction to a consumer. </a:t>
            </a:r>
            <a:endParaRPr lang="en-IN" dirty="0" smtClean="0"/>
          </a:p>
          <a:p>
            <a:endParaRPr lang="en-IN" dirty="0"/>
          </a:p>
        </p:txBody>
      </p:sp>
      <p:pic>
        <p:nvPicPr>
          <p:cNvPr id="4" name="Picture 7" descr="sam11290_05a01"/>
          <p:cNvPicPr>
            <a:picLocks noChangeAspect="1" noChangeArrowheads="1"/>
          </p:cNvPicPr>
          <p:nvPr/>
        </p:nvPicPr>
        <p:blipFill>
          <a:blip r:embed="rId2"/>
          <a:srcRect r="51211" b="9894"/>
          <a:stretch>
            <a:fillRect/>
          </a:stretch>
        </p:blipFill>
        <p:spPr bwMode="auto">
          <a:xfrm>
            <a:off x="5486400" y="3048000"/>
            <a:ext cx="3581400" cy="3657600"/>
          </a:xfrm>
          <a:prstGeom prst="rect">
            <a:avLst/>
          </a:prstGeom>
          <a:noFill/>
        </p:spPr>
      </p:pic>
      <p:pic>
        <p:nvPicPr>
          <p:cNvPr id="5" name="Picture 7" descr="sam11290_05a01"/>
          <p:cNvPicPr>
            <a:picLocks noChangeAspect="1" noChangeArrowheads="1"/>
          </p:cNvPicPr>
          <p:nvPr/>
        </p:nvPicPr>
        <p:blipFill>
          <a:blip r:embed="rId2"/>
          <a:srcRect l="57093" b="60579"/>
          <a:stretch>
            <a:fillRect/>
          </a:stretch>
        </p:blipFill>
        <p:spPr bwMode="auto">
          <a:xfrm>
            <a:off x="228600" y="3733799"/>
            <a:ext cx="4800600" cy="243901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990600"/>
          </a:xfrm>
        </p:spPr>
        <p:txBody>
          <a:bodyPr/>
          <a:lstStyle/>
          <a:p>
            <a:r>
              <a:rPr lang="en-US" u="sng" dirty="0" smtClean="0"/>
              <a:t>Properties of Indifference curves: </a:t>
            </a:r>
            <a:r>
              <a:rPr lang="en-IN" dirty="0" smtClean="0"/>
              <a:t/>
            </a:r>
            <a:br>
              <a:rPr lang="en-IN" dirty="0" smtClean="0"/>
            </a:br>
            <a:endParaRPr lang="en-IN" dirty="0"/>
          </a:p>
        </p:txBody>
      </p:sp>
      <p:sp>
        <p:nvSpPr>
          <p:cNvPr id="3" name="Content Placeholder 2"/>
          <p:cNvSpPr>
            <a:spLocks noGrp="1"/>
          </p:cNvSpPr>
          <p:nvPr>
            <p:ph idx="1"/>
          </p:nvPr>
        </p:nvSpPr>
        <p:spPr>
          <a:xfrm>
            <a:off x="0" y="762000"/>
            <a:ext cx="9144000" cy="6096000"/>
          </a:xfrm>
        </p:spPr>
        <p:txBody>
          <a:bodyPr/>
          <a:lstStyle/>
          <a:p>
            <a:pPr lvl="0"/>
            <a:r>
              <a:rPr lang="en-US" sz="2600" b="1" dirty="0" smtClean="0">
                <a:solidFill>
                  <a:srgbClr val="FFC000"/>
                </a:solidFill>
              </a:rPr>
              <a:t>Downward sloping</a:t>
            </a:r>
            <a:r>
              <a:rPr lang="en-US" sz="2600" dirty="0" smtClean="0"/>
              <a:t>:  When more of a commodity is always preferred, the commodity is a good. If every commodity is a good then indifference curves are negatively sloped. If less of a commodity is always preferred then the commodity is a bad.</a:t>
            </a:r>
            <a:endParaRPr lang="en-IN" sz="2600" b="1" dirty="0" smtClean="0"/>
          </a:p>
          <a:p>
            <a:pPr lvl="0"/>
            <a:r>
              <a:rPr lang="en-US" sz="2600" b="1" dirty="0" smtClean="0">
                <a:solidFill>
                  <a:srgbClr val="FFC000"/>
                </a:solidFill>
              </a:rPr>
              <a:t>Well-Behaved Preferences</a:t>
            </a:r>
            <a:r>
              <a:rPr lang="en-US" sz="2600" dirty="0" smtClean="0"/>
              <a:t>: A preference relation is “well-behaved” if it is monotonic and convex. </a:t>
            </a:r>
            <a:endParaRPr lang="en-IN" sz="2600" b="1" dirty="0" smtClean="0"/>
          </a:p>
          <a:p>
            <a:pPr lvl="0"/>
            <a:r>
              <a:rPr lang="en-US" sz="2600" b="1" dirty="0" err="1" smtClean="0">
                <a:solidFill>
                  <a:srgbClr val="FFC000"/>
                </a:solidFill>
              </a:rPr>
              <a:t>Monotonicity</a:t>
            </a:r>
            <a:r>
              <a:rPr lang="en-US" sz="2600" dirty="0" smtClean="0"/>
              <a:t>: More of any commodity is always preferred (i.e. no satiation and every commodity is a good). Do not intersect each other.</a:t>
            </a:r>
            <a:endParaRPr lang="en-IN" sz="2600" dirty="0" smtClean="0"/>
          </a:p>
          <a:p>
            <a:pPr lvl="0"/>
            <a:r>
              <a:rPr lang="en-US" sz="2600" b="1" dirty="0" smtClean="0">
                <a:solidFill>
                  <a:srgbClr val="FFC000"/>
                </a:solidFill>
              </a:rPr>
              <a:t>Convex to origin </a:t>
            </a:r>
            <a:r>
              <a:rPr lang="en-US" sz="2600" dirty="0" smtClean="0"/>
              <a:t>(imperfect Substitutes)</a:t>
            </a:r>
            <a:endParaRPr lang="en-IN" sz="2600" dirty="0" smtClean="0"/>
          </a:p>
          <a:p>
            <a:pPr lvl="1"/>
            <a:r>
              <a:rPr lang="en-US" dirty="0" smtClean="0"/>
              <a:t>L shaped: perfect complementary goods</a:t>
            </a:r>
            <a:endParaRPr lang="en-IN" dirty="0" smtClean="0"/>
          </a:p>
          <a:p>
            <a:pPr lvl="1"/>
            <a:r>
              <a:rPr lang="en-US" dirty="0" smtClean="0"/>
              <a:t>Linear: perfect substitutes</a:t>
            </a:r>
            <a:endParaRPr lang="en-IN" dirty="0" smtClean="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4" name="Picture 6" descr="sam11290_05a02"/>
          <p:cNvPicPr>
            <a:picLocks noChangeAspect="1" noChangeArrowheads="1"/>
          </p:cNvPicPr>
          <p:nvPr/>
        </p:nvPicPr>
        <p:blipFill>
          <a:blip r:embed="rId3"/>
          <a:srcRect b="5450"/>
          <a:stretch>
            <a:fillRect/>
          </a:stretch>
        </p:blipFill>
        <p:spPr bwMode="auto">
          <a:xfrm>
            <a:off x="747087" y="914400"/>
            <a:ext cx="5806113" cy="5256505"/>
          </a:xfrm>
          <a:prstGeom prst="rect">
            <a:avLst/>
          </a:prstGeom>
          <a:noFill/>
        </p:spPr>
      </p:pic>
      <p:sp>
        <p:nvSpPr>
          <p:cNvPr id="3" name="Title 2"/>
          <p:cNvSpPr>
            <a:spLocks noGrp="1"/>
          </p:cNvSpPr>
          <p:nvPr>
            <p:ph type="title"/>
          </p:nvPr>
        </p:nvSpPr>
        <p:spPr>
          <a:xfrm>
            <a:off x="0" y="0"/>
            <a:ext cx="9144000" cy="1143000"/>
          </a:xfrm>
        </p:spPr>
        <p:txBody>
          <a:bodyPr/>
          <a:lstStyle/>
          <a:p>
            <a:r>
              <a:rPr lang="en-IN" dirty="0" smtClean="0"/>
              <a:t>Family (MAP) of Indifference Curves</a:t>
            </a:r>
            <a:endParaRPr lang="en-IN" dirty="0"/>
          </a:p>
        </p:txBody>
      </p:sp>
      <p:sp>
        <p:nvSpPr>
          <p:cNvPr id="6" name="Content Placeholder 5"/>
          <p:cNvSpPr>
            <a:spLocks noGrp="1"/>
          </p:cNvSpPr>
          <p:nvPr>
            <p:ph idx="1"/>
          </p:nvPr>
        </p:nvSpPr>
        <p:spPr>
          <a:xfrm>
            <a:off x="0" y="6172200"/>
            <a:ext cx="9144000" cy="457200"/>
          </a:xfrm>
        </p:spPr>
        <p:txBody>
          <a:bodyPr/>
          <a:lstStyle/>
          <a:p>
            <a:pPr lvl="0"/>
            <a:r>
              <a:rPr kumimoji="0" lang="en-US" u="sng" dirty="0" smtClean="0">
                <a:latin typeface="Arial" pitchFamily="34" charset="0"/>
                <a:ea typeface="Times New Roman" pitchFamily="18" charset="0"/>
                <a:cs typeface="Arial" pitchFamily="34" charset="0"/>
              </a:rPr>
              <a:t>Indifference Map </a:t>
            </a:r>
            <a:r>
              <a:rPr kumimoji="0" lang="en-US" dirty="0" smtClean="0">
                <a:latin typeface="Arial" pitchFamily="34" charset="0"/>
                <a:ea typeface="Times New Roman" pitchFamily="18" charset="0"/>
                <a:cs typeface="Arial" pitchFamily="34" charset="0"/>
              </a:rPr>
              <a:t>is a set of indifference curves. </a:t>
            </a:r>
            <a:endParaRPr kumimoji="0" lang="en-US" sz="2800" dirty="0" smtClean="0">
              <a:latin typeface="Arial" pitchFamily="34" charset="0"/>
              <a:cs typeface="Arial" pitchFamily="34" charset="0"/>
            </a:endParaRP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OUTLINE</a:t>
            </a:r>
            <a:r>
              <a:rPr lang="en-IN" dirty="0" smtClean="0"/>
              <a:t/>
            </a:r>
            <a:br>
              <a:rPr lang="en-IN" dirty="0" smtClean="0"/>
            </a:br>
            <a:endParaRPr lang="en-IN" dirty="0"/>
          </a:p>
        </p:txBody>
      </p:sp>
      <p:sp>
        <p:nvSpPr>
          <p:cNvPr id="3" name="Content Placeholder 2"/>
          <p:cNvSpPr>
            <a:spLocks noGrp="1"/>
          </p:cNvSpPr>
          <p:nvPr>
            <p:ph idx="1"/>
          </p:nvPr>
        </p:nvSpPr>
        <p:spPr>
          <a:xfrm>
            <a:off x="838200" y="1143000"/>
            <a:ext cx="7772400" cy="4114800"/>
          </a:xfrm>
        </p:spPr>
        <p:txBody>
          <a:bodyPr/>
          <a:lstStyle/>
          <a:p>
            <a:pPr lvl="0"/>
            <a:r>
              <a:rPr lang="en-US" dirty="0" smtClean="0"/>
              <a:t>Choice and Utility Theory</a:t>
            </a:r>
            <a:endParaRPr lang="en-IN" dirty="0" smtClean="0"/>
          </a:p>
          <a:p>
            <a:pPr lvl="1"/>
            <a:r>
              <a:rPr lang="en-US" dirty="0" smtClean="0"/>
              <a:t>Marginal Utility and the Law of Diminishing Marginal Utility</a:t>
            </a:r>
            <a:endParaRPr lang="en-IN" dirty="0" smtClean="0"/>
          </a:p>
          <a:p>
            <a:pPr lvl="2"/>
            <a:r>
              <a:rPr lang="en-US" dirty="0" smtClean="0"/>
              <a:t>Relationship of Total and Marginal Utility</a:t>
            </a:r>
            <a:endParaRPr lang="en-IN" dirty="0" smtClean="0"/>
          </a:p>
          <a:p>
            <a:pPr lvl="0"/>
            <a:r>
              <a:rPr lang="en-US" dirty="0" smtClean="0"/>
              <a:t>Derivation of Demand Curves</a:t>
            </a:r>
            <a:endParaRPr lang="en-IN" dirty="0" smtClean="0"/>
          </a:p>
          <a:p>
            <a:pPr lvl="1"/>
            <a:r>
              <a:rPr lang="en-US" dirty="0" smtClean="0"/>
              <a:t>Why Demand Curves Slope Downward</a:t>
            </a:r>
            <a:endParaRPr lang="en-IN" dirty="0" smtClean="0"/>
          </a:p>
          <a:p>
            <a:pPr lvl="2"/>
            <a:r>
              <a:rPr lang="en-US" dirty="0" smtClean="0"/>
              <a:t>Leisure and the Optimal Allocation of Time</a:t>
            </a:r>
            <a:endParaRPr lang="en-IN" dirty="0" smtClean="0"/>
          </a:p>
          <a:p>
            <a:pPr lvl="2"/>
            <a:r>
              <a:rPr lang="en-US" dirty="0" smtClean="0"/>
              <a:t>Analytical Developments in Utility Theory</a:t>
            </a:r>
            <a:endParaRPr lang="en-IN" dirty="0" smtClean="0"/>
          </a:p>
          <a:p>
            <a:pPr lvl="0"/>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rate of substitution (MRS).</a:t>
            </a:r>
            <a:r>
              <a:rPr lang="en-IN" dirty="0" smtClean="0"/>
              <a:t/>
            </a:r>
            <a:br>
              <a:rPr lang="en-IN" dirty="0" smtClean="0"/>
            </a:br>
            <a:endParaRPr lang="en-IN" dirty="0"/>
          </a:p>
        </p:txBody>
      </p:sp>
      <p:sp>
        <p:nvSpPr>
          <p:cNvPr id="3" name="Content Placeholder 2"/>
          <p:cNvSpPr>
            <a:spLocks noGrp="1"/>
          </p:cNvSpPr>
          <p:nvPr>
            <p:ph idx="1"/>
          </p:nvPr>
        </p:nvSpPr>
        <p:spPr>
          <a:xfrm>
            <a:off x="228600" y="1981200"/>
            <a:ext cx="8229600" cy="4419600"/>
          </a:xfrm>
        </p:spPr>
        <p:txBody>
          <a:bodyPr/>
          <a:lstStyle/>
          <a:p>
            <a:r>
              <a:rPr lang="en-US" dirty="0" smtClean="0"/>
              <a:t>Marginal rate of substitution (MRS): slope of IC-willingness of the consumer to sacrifice amount of good Y for an additional unit of good X. We ignore the negative sign of MRS.</a:t>
            </a:r>
          </a:p>
          <a:p>
            <a:r>
              <a:rPr lang="en-US" dirty="0" smtClean="0"/>
              <a:t>Diminishing MRS and imperfect substitution of the goods (leads to convex ICs), as more of a good is consumed, is an important characteristic of consumer preferences.</a:t>
            </a:r>
            <a:endParaRPr lang="en-IN"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Preferences and Location of ICs</a:t>
            </a:r>
            <a:endParaRPr lang="en-IN" dirty="0"/>
          </a:p>
        </p:txBody>
      </p:sp>
      <p:sp>
        <p:nvSpPr>
          <p:cNvPr id="9" name="Content Placeholder 8"/>
          <p:cNvSpPr>
            <a:spLocks noGrp="1"/>
          </p:cNvSpPr>
          <p:nvPr>
            <p:ph sz="half" idx="2"/>
          </p:nvPr>
        </p:nvSpPr>
        <p:spPr/>
        <p:txBody>
          <a:bodyPr/>
          <a:lstStyle/>
          <a:p>
            <a:r>
              <a:rPr lang="en-US" dirty="0" smtClean="0"/>
              <a:t>Fig 1: Stronger </a:t>
            </a:r>
            <a:r>
              <a:rPr lang="en-US" dirty="0" err="1" smtClean="0"/>
              <a:t>pref</a:t>
            </a:r>
            <a:r>
              <a:rPr lang="en-US" dirty="0" smtClean="0"/>
              <a:t> for Y</a:t>
            </a:r>
            <a:endParaRPr lang="en-IN" dirty="0"/>
          </a:p>
        </p:txBody>
      </p:sp>
      <p:sp>
        <p:nvSpPr>
          <p:cNvPr id="11" name="Content Placeholder 10"/>
          <p:cNvSpPr>
            <a:spLocks noGrp="1"/>
          </p:cNvSpPr>
          <p:nvPr>
            <p:ph sz="quarter" idx="4"/>
          </p:nvPr>
        </p:nvSpPr>
        <p:spPr>
          <a:xfrm>
            <a:off x="4419600" y="2286000"/>
            <a:ext cx="4041775" cy="3951288"/>
          </a:xfrm>
        </p:spPr>
        <p:txBody>
          <a:bodyPr/>
          <a:lstStyle/>
          <a:p>
            <a:r>
              <a:rPr lang="en-US" dirty="0" smtClean="0"/>
              <a:t>Fig 2: Stronger </a:t>
            </a:r>
            <a:r>
              <a:rPr lang="en-US" dirty="0" err="1" smtClean="0"/>
              <a:t>pref</a:t>
            </a:r>
            <a:r>
              <a:rPr lang="en-US" dirty="0" smtClean="0"/>
              <a:t> for X</a:t>
            </a:r>
            <a:endParaRPr lang="en-IN" dirty="0" smtClean="0"/>
          </a:p>
          <a:p>
            <a:endParaRPr lang="en-IN" dirty="0"/>
          </a:p>
        </p:txBody>
      </p:sp>
      <p:cxnSp>
        <p:nvCxnSpPr>
          <p:cNvPr id="15" name="Straight Arrow Connector 14"/>
          <p:cNvCxnSpPr/>
          <p:nvPr/>
        </p:nvCxnSpPr>
        <p:spPr bwMode="auto">
          <a:xfrm rot="5400000" flipH="1" flipV="1">
            <a:off x="-913606" y="4190206"/>
            <a:ext cx="27432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a:off x="457200" y="5562600"/>
            <a:ext cx="3429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106" name="Arc 2"/>
          <p:cNvSpPr>
            <a:spLocks/>
          </p:cNvSpPr>
          <p:nvPr/>
        </p:nvSpPr>
        <p:spPr bwMode="auto">
          <a:xfrm flipH="1" flipV="1">
            <a:off x="685800" y="3657600"/>
            <a:ext cx="3048000" cy="1600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lumMod val="90000"/>
              </a:schemeClr>
            </a:solidFill>
            <a:round/>
            <a:headEnd/>
            <a:tailEnd/>
          </a:ln>
          <a:effectLst/>
        </p:spPr>
        <p:txBody>
          <a:bodyPr vert="horz" wrap="square" lIns="91440" tIns="45720" rIns="91440" bIns="45720" numCol="1" anchor="t" anchorCtr="0" compatLnSpc="1">
            <a:prstTxWarp prst="textNoShape">
              <a:avLst/>
            </a:prstTxWarp>
          </a:bodyPr>
          <a:lstStyle/>
          <a:p>
            <a:endParaRPr lang="en-IN" dirty="0">
              <a:solidFill>
                <a:schemeClr val="tx1">
                  <a:lumMod val="90000"/>
                </a:schemeClr>
              </a:solidFill>
            </a:endParaRPr>
          </a:p>
        </p:txBody>
      </p:sp>
      <p:cxnSp>
        <p:nvCxnSpPr>
          <p:cNvPr id="25" name="Straight Arrow Connector 24"/>
          <p:cNvCxnSpPr/>
          <p:nvPr/>
        </p:nvCxnSpPr>
        <p:spPr bwMode="auto">
          <a:xfrm rot="5400000" flipH="1" flipV="1">
            <a:off x="3886994" y="4266406"/>
            <a:ext cx="27432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5257800" y="5638800"/>
            <a:ext cx="3429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9" name="Arc 28"/>
          <p:cNvSpPr/>
          <p:nvPr/>
        </p:nvSpPr>
        <p:spPr bwMode="auto">
          <a:xfrm rot="10334121">
            <a:off x="5760878" y="523314"/>
            <a:ext cx="2209800" cy="4800600"/>
          </a:xfrm>
          <a:prstGeom prst="arc">
            <a:avLst>
              <a:gd name="adj1" fmla="val 16390418"/>
              <a:gd name="adj2" fmla="val 0"/>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32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8" name="Picture 6" descr="sam11290_05a03"/>
          <p:cNvPicPr>
            <a:picLocks noChangeAspect="1" noChangeArrowheads="1"/>
          </p:cNvPicPr>
          <p:nvPr/>
        </p:nvPicPr>
        <p:blipFill>
          <a:blip r:embed="rId3"/>
          <a:srcRect l="-309" r="47156" b="5734"/>
          <a:stretch>
            <a:fillRect/>
          </a:stretch>
        </p:blipFill>
        <p:spPr bwMode="auto">
          <a:xfrm>
            <a:off x="-1" y="1981200"/>
            <a:ext cx="4999689" cy="4876800"/>
          </a:xfrm>
          <a:prstGeom prst="rect">
            <a:avLst/>
          </a:prstGeom>
          <a:noFill/>
        </p:spPr>
      </p:pic>
      <p:sp>
        <p:nvSpPr>
          <p:cNvPr id="3" name="Title 2"/>
          <p:cNvSpPr>
            <a:spLocks noGrp="1"/>
          </p:cNvSpPr>
          <p:nvPr>
            <p:ph type="title"/>
          </p:nvPr>
        </p:nvSpPr>
        <p:spPr>
          <a:xfrm>
            <a:off x="609600" y="0"/>
            <a:ext cx="7772400" cy="1143000"/>
          </a:xfrm>
        </p:spPr>
        <p:txBody>
          <a:bodyPr/>
          <a:lstStyle/>
          <a:p>
            <a:r>
              <a:rPr lang="en-IN" dirty="0" smtClean="0"/>
              <a:t>Budget Constraint</a:t>
            </a:r>
            <a:endParaRPr lang="en-IN" dirty="0"/>
          </a:p>
        </p:txBody>
      </p:sp>
      <p:pic>
        <p:nvPicPr>
          <p:cNvPr id="5" name="Picture 6" descr="sam11290_05a03"/>
          <p:cNvPicPr>
            <a:picLocks noChangeAspect="1" noChangeArrowheads="1"/>
          </p:cNvPicPr>
          <p:nvPr/>
        </p:nvPicPr>
        <p:blipFill>
          <a:blip r:embed="rId3"/>
          <a:srcRect l="55835" b="54680"/>
          <a:stretch>
            <a:fillRect/>
          </a:stretch>
        </p:blipFill>
        <p:spPr bwMode="auto">
          <a:xfrm>
            <a:off x="5041498" y="990600"/>
            <a:ext cx="4102502" cy="2667000"/>
          </a:xfrm>
          <a:prstGeom prst="rect">
            <a:avLst/>
          </a:prstGeom>
          <a:noFill/>
        </p:spPr>
      </p:pic>
      <p:sp>
        <p:nvSpPr>
          <p:cNvPr id="22529" name="Rectangle 1"/>
          <p:cNvSpPr>
            <a:spLocks noChangeArrowheads="1"/>
          </p:cNvSpPr>
          <p:nvPr/>
        </p:nvSpPr>
        <p:spPr bwMode="auto">
          <a:xfrm>
            <a:off x="5257800" y="3733800"/>
            <a:ext cx="38862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Budget constraint (price Line): I =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PxQx</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PyQy</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Consumer spends all income on the purchases of the two goods.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a:buFont typeface="Arial" pitchFamily="34" charset="0"/>
              <a:buChar char="•"/>
              <a:tabLst>
                <a:tab pos="228600" algn="l"/>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Slope of price line: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Px</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Py</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lang="en-US" sz="2400" dirty="0" smtClean="0"/>
              <a:t>Shifts in price line due to change in </a:t>
            </a:r>
            <a:r>
              <a:rPr lang="en-US" sz="2400" dirty="0" err="1" smtClean="0"/>
              <a:t>Py</a:t>
            </a:r>
            <a:r>
              <a:rPr lang="en-US" sz="2400" dirty="0" smtClean="0"/>
              <a:t>, </a:t>
            </a:r>
            <a:r>
              <a:rPr lang="en-US" sz="2400" dirty="0" err="1" smtClean="0"/>
              <a:t>Px</a:t>
            </a:r>
            <a:r>
              <a:rPr lang="en-US" sz="2400" dirty="0" smtClean="0"/>
              <a:t> and I</a:t>
            </a:r>
            <a:endParaRPr lang="en-IN" sz="2400" dirty="0" smtClean="0"/>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1143000"/>
          </a:xfrm>
        </p:spPr>
        <p:txBody>
          <a:bodyPr/>
          <a:lstStyle/>
          <a:p>
            <a:r>
              <a:rPr lang="en-IN" sz="3600" dirty="0" smtClean="0"/>
              <a:t/>
            </a:r>
            <a:br>
              <a:rPr lang="en-IN" sz="3600" dirty="0" smtClean="0"/>
            </a:br>
            <a:r>
              <a:rPr lang="en-IN" sz="3600" dirty="0" smtClean="0"/>
              <a:t>Budget Line (</a:t>
            </a:r>
            <a:r>
              <a:rPr lang="en-US" sz="3600" dirty="0" err="1" smtClean="0"/>
              <a:t>Px</a:t>
            </a:r>
            <a:r>
              <a:rPr lang="en-US" sz="3600" dirty="0" smtClean="0"/>
              <a:t> = 1, </a:t>
            </a:r>
            <a:r>
              <a:rPr lang="en-US" sz="3600" dirty="0" err="1" smtClean="0"/>
              <a:t>Py</a:t>
            </a:r>
            <a:r>
              <a:rPr lang="en-US" sz="3600" dirty="0" smtClean="0"/>
              <a:t> = 2,  I = 40 )</a:t>
            </a:r>
            <a:r>
              <a:rPr lang="en-IN" dirty="0" smtClean="0"/>
              <a:t/>
            </a:r>
            <a:br>
              <a:rPr lang="en-IN" dirty="0" smtClean="0"/>
            </a:br>
            <a:endParaRPr lang="en-IN" dirty="0"/>
          </a:p>
        </p:txBody>
      </p:sp>
      <p:graphicFrame>
        <p:nvGraphicFramePr>
          <p:cNvPr id="4" name="Content Placeholder 3"/>
          <p:cNvGraphicFramePr>
            <a:graphicFrameLocks noGrp="1"/>
          </p:cNvGraphicFramePr>
          <p:nvPr>
            <p:ph idx="1"/>
          </p:nvPr>
        </p:nvGraphicFramePr>
        <p:xfrm>
          <a:off x="457200" y="990600"/>
          <a:ext cx="8153400" cy="5493385"/>
        </p:xfrm>
        <a:graphic>
          <a:graphicData uri="http://schemas.openxmlformats.org/drawingml/2006/table">
            <a:tbl>
              <a:tblPr firstRow="1" bandRow="1">
                <a:tableStyleId>{5C22544A-7EE6-4342-B048-85BDC9FD1C3A}</a:tableStyleId>
              </a:tblPr>
              <a:tblGrid>
                <a:gridCol w="2038350"/>
                <a:gridCol w="2038350"/>
                <a:gridCol w="2038350"/>
                <a:gridCol w="2038350"/>
              </a:tblGrid>
              <a:tr h="901700">
                <a:tc>
                  <a:txBody>
                    <a:bodyPr/>
                    <a:lstStyle/>
                    <a:p>
                      <a:pPr algn="ctr" fontAlgn="b"/>
                      <a:r>
                        <a:rPr lang="en-US" sz="3200" b="0" i="0" u="none" strike="noStrike" dirty="0">
                          <a:solidFill>
                            <a:srgbClr val="000000"/>
                          </a:solidFill>
                          <a:latin typeface="Times New Roman"/>
                        </a:rPr>
                        <a:t>Goods Basket       </a:t>
                      </a:r>
                      <a:endParaRPr lang="en-IN" sz="3200" b="0" i="0" u="none" strike="noStrike" dirty="0">
                        <a:solidFill>
                          <a:srgbClr val="000000"/>
                        </a:solidFill>
                        <a:latin typeface="Times New Roman"/>
                      </a:endParaRPr>
                    </a:p>
                  </a:txBody>
                  <a:tcPr marL="9525" marR="9525" marT="9525" marB="0" anchor="b"/>
                </a:tc>
                <a:tc>
                  <a:txBody>
                    <a:bodyPr/>
                    <a:lstStyle/>
                    <a:p>
                      <a:pPr algn="ctr" fontAlgn="b"/>
                      <a:r>
                        <a:rPr lang="en-IN" sz="3200" b="0" i="0" u="none" strike="noStrike">
                          <a:solidFill>
                            <a:srgbClr val="000000"/>
                          </a:solidFill>
                          <a:latin typeface="Times New Roman"/>
                        </a:rPr>
                        <a:t> Qx</a:t>
                      </a:r>
                    </a:p>
                  </a:txBody>
                  <a:tcPr marL="9525" marR="9525" marT="9525" marB="0" anchor="b"/>
                </a:tc>
                <a:tc>
                  <a:txBody>
                    <a:bodyPr/>
                    <a:lstStyle/>
                    <a:p>
                      <a:pPr algn="ctr" fontAlgn="b"/>
                      <a:r>
                        <a:rPr lang="en-IN" sz="3200" b="0" i="0" u="none" strike="noStrike">
                          <a:solidFill>
                            <a:srgbClr val="000000"/>
                          </a:solidFill>
                          <a:latin typeface="Times New Roman"/>
                        </a:rPr>
                        <a:t>Qy </a:t>
                      </a:r>
                    </a:p>
                  </a:txBody>
                  <a:tcPr marL="9525" marR="9525" marT="9525" marB="0" anchor="b"/>
                </a:tc>
                <a:tc>
                  <a:txBody>
                    <a:bodyPr/>
                    <a:lstStyle/>
                    <a:p>
                      <a:pPr algn="ctr" fontAlgn="b"/>
                      <a:r>
                        <a:rPr lang="en-IN" sz="3200" b="0" i="0" u="none" strike="noStrike">
                          <a:solidFill>
                            <a:srgbClr val="000000"/>
                          </a:solidFill>
                          <a:latin typeface="Times New Roman"/>
                        </a:rPr>
                        <a:t>Income spent</a:t>
                      </a:r>
                    </a:p>
                  </a:txBody>
                  <a:tcPr marL="9525" marR="9525" marT="9525" marB="0" anchor="b"/>
                </a:tc>
              </a:tr>
              <a:tr h="901700">
                <a:tc>
                  <a:txBody>
                    <a:bodyPr/>
                    <a:lstStyle/>
                    <a:p>
                      <a:pPr algn="ctr" fontAlgn="b"/>
                      <a:r>
                        <a:rPr lang="en-US" sz="3200" b="0" i="0" u="none" strike="noStrike" dirty="0">
                          <a:solidFill>
                            <a:srgbClr val="000000"/>
                          </a:solidFill>
                          <a:latin typeface="Times New Roman"/>
                        </a:rPr>
                        <a:t>A</a:t>
                      </a:r>
                      <a:endParaRPr lang="en-IN" sz="3200" b="0" i="0" u="none" strike="noStrike" dirty="0">
                        <a:solidFill>
                          <a:srgbClr val="000000"/>
                        </a:solidFill>
                        <a:latin typeface="Times New Roman"/>
                      </a:endParaRPr>
                    </a:p>
                  </a:txBody>
                  <a:tcPr marL="9525" marR="9525" marT="9525" marB="0" anchor="b"/>
                </a:tc>
                <a:tc>
                  <a:txBody>
                    <a:bodyPr/>
                    <a:lstStyle/>
                    <a:p>
                      <a:pPr algn="ctr" fontAlgn="b"/>
                      <a:r>
                        <a:rPr lang="en-IN" sz="3200" b="0" i="0" u="none" strike="noStrike" dirty="0">
                          <a:solidFill>
                            <a:srgbClr val="000000"/>
                          </a:solidFill>
                          <a:latin typeface="Times New Roman"/>
                        </a:rPr>
                        <a:t>0</a:t>
                      </a:r>
                    </a:p>
                  </a:txBody>
                  <a:tcPr marL="9525" marR="9525" marT="9525" marB="0" anchor="b"/>
                </a:tc>
                <a:tc>
                  <a:txBody>
                    <a:bodyPr/>
                    <a:lstStyle/>
                    <a:p>
                      <a:pPr algn="ctr" fontAlgn="b"/>
                      <a:r>
                        <a:rPr lang="en-IN" sz="3200" b="0" i="0" u="none" strike="noStrike" dirty="0">
                          <a:solidFill>
                            <a:srgbClr val="000000"/>
                          </a:solidFill>
                          <a:latin typeface="Times New Roman"/>
                        </a:rPr>
                        <a:t>20</a:t>
                      </a:r>
                    </a:p>
                  </a:txBody>
                  <a:tcPr marL="9525" marR="9525" marT="9525" marB="0" anchor="b"/>
                </a:tc>
                <a:tc>
                  <a:txBody>
                    <a:bodyPr/>
                    <a:lstStyle/>
                    <a:p>
                      <a:pPr algn="ctr" fontAlgn="b"/>
                      <a:r>
                        <a:rPr lang="en-IN" sz="3200" b="0" i="0" u="none" strike="noStrike" dirty="0">
                          <a:solidFill>
                            <a:srgbClr val="000000"/>
                          </a:solidFill>
                          <a:latin typeface="Times New Roman"/>
                        </a:rPr>
                        <a:t>40</a:t>
                      </a:r>
                    </a:p>
                  </a:txBody>
                  <a:tcPr marL="9525" marR="9525" marT="9525" marB="0" anchor="b"/>
                </a:tc>
              </a:tr>
              <a:tr h="901700">
                <a:tc>
                  <a:txBody>
                    <a:bodyPr/>
                    <a:lstStyle/>
                    <a:p>
                      <a:pPr algn="ctr" fontAlgn="b"/>
                      <a:r>
                        <a:rPr lang="en-US" sz="3200" b="0" i="0" u="none" strike="noStrike" dirty="0">
                          <a:solidFill>
                            <a:srgbClr val="000000"/>
                          </a:solidFill>
                          <a:latin typeface="Times New Roman"/>
                        </a:rPr>
                        <a:t>B   </a:t>
                      </a:r>
                      <a:endParaRPr lang="en-IN" sz="3200" b="0" i="0" u="none" strike="noStrike" dirty="0">
                        <a:solidFill>
                          <a:srgbClr val="000000"/>
                        </a:solidFill>
                        <a:latin typeface="Times New Roman"/>
                      </a:endParaRPr>
                    </a:p>
                  </a:txBody>
                  <a:tcPr marL="9525" marR="9525" marT="9525" marB="0" anchor="b"/>
                </a:tc>
                <a:tc>
                  <a:txBody>
                    <a:bodyPr/>
                    <a:lstStyle/>
                    <a:p>
                      <a:pPr algn="ctr" fontAlgn="b"/>
                      <a:r>
                        <a:rPr lang="en-IN" sz="3200" b="0" i="0" u="none" strike="noStrike" dirty="0">
                          <a:solidFill>
                            <a:srgbClr val="000000"/>
                          </a:solidFill>
                          <a:latin typeface="Times New Roman"/>
                        </a:rPr>
                        <a:t>10</a:t>
                      </a:r>
                    </a:p>
                  </a:txBody>
                  <a:tcPr marL="9525" marR="9525" marT="9525" marB="0" anchor="b"/>
                </a:tc>
                <a:tc>
                  <a:txBody>
                    <a:bodyPr/>
                    <a:lstStyle/>
                    <a:p>
                      <a:pPr algn="ctr" fontAlgn="b"/>
                      <a:r>
                        <a:rPr lang="en-IN" sz="3200" b="0" i="0" u="none" strike="noStrike" dirty="0">
                          <a:solidFill>
                            <a:srgbClr val="000000"/>
                          </a:solidFill>
                          <a:latin typeface="Times New Roman"/>
                        </a:rPr>
                        <a:t>15</a:t>
                      </a:r>
                    </a:p>
                  </a:txBody>
                  <a:tcPr marL="9525" marR="9525" marT="9525" marB="0" anchor="b"/>
                </a:tc>
                <a:tc>
                  <a:txBody>
                    <a:bodyPr/>
                    <a:lstStyle/>
                    <a:p>
                      <a:pPr algn="ctr" fontAlgn="b"/>
                      <a:r>
                        <a:rPr lang="en-IN" sz="3200" b="0" i="0" u="none" strike="noStrike">
                          <a:solidFill>
                            <a:srgbClr val="000000"/>
                          </a:solidFill>
                          <a:latin typeface="Times New Roman"/>
                        </a:rPr>
                        <a:t>40</a:t>
                      </a:r>
                    </a:p>
                  </a:txBody>
                  <a:tcPr marL="9525" marR="9525" marT="9525" marB="0" anchor="b"/>
                </a:tc>
              </a:tr>
              <a:tr h="901700">
                <a:tc>
                  <a:txBody>
                    <a:bodyPr/>
                    <a:lstStyle/>
                    <a:p>
                      <a:pPr algn="ctr" fontAlgn="b"/>
                      <a:r>
                        <a:rPr lang="en-US" sz="3200" b="0" i="0" u="none" strike="noStrike">
                          <a:solidFill>
                            <a:srgbClr val="000000"/>
                          </a:solidFill>
                          <a:latin typeface="Times New Roman"/>
                        </a:rPr>
                        <a:t>C    </a:t>
                      </a:r>
                      <a:endParaRPr lang="en-IN" sz="3200" b="0" i="0" u="none" strike="noStrike">
                        <a:solidFill>
                          <a:srgbClr val="000000"/>
                        </a:solidFill>
                        <a:latin typeface="Times New Roman"/>
                      </a:endParaRPr>
                    </a:p>
                  </a:txBody>
                  <a:tcPr marL="9525" marR="9525" marT="9525" marB="0" anchor="b"/>
                </a:tc>
                <a:tc>
                  <a:txBody>
                    <a:bodyPr/>
                    <a:lstStyle/>
                    <a:p>
                      <a:pPr algn="ctr" fontAlgn="b"/>
                      <a:r>
                        <a:rPr lang="en-IN" sz="3200" b="0" i="0" u="none" strike="noStrike" dirty="0">
                          <a:solidFill>
                            <a:srgbClr val="000000"/>
                          </a:solidFill>
                          <a:latin typeface="Times New Roman"/>
                        </a:rPr>
                        <a:t>20</a:t>
                      </a:r>
                    </a:p>
                  </a:txBody>
                  <a:tcPr marL="9525" marR="9525" marT="9525" marB="0" anchor="b"/>
                </a:tc>
                <a:tc>
                  <a:txBody>
                    <a:bodyPr/>
                    <a:lstStyle/>
                    <a:p>
                      <a:pPr algn="ctr" fontAlgn="b"/>
                      <a:r>
                        <a:rPr lang="en-IN" sz="3200" b="0" i="0" u="none" strike="noStrike">
                          <a:solidFill>
                            <a:srgbClr val="000000"/>
                          </a:solidFill>
                          <a:latin typeface="Times New Roman"/>
                        </a:rPr>
                        <a:t>10</a:t>
                      </a:r>
                    </a:p>
                  </a:txBody>
                  <a:tcPr marL="9525" marR="9525" marT="9525" marB="0" anchor="b"/>
                </a:tc>
                <a:tc>
                  <a:txBody>
                    <a:bodyPr/>
                    <a:lstStyle/>
                    <a:p>
                      <a:pPr algn="ctr" fontAlgn="b"/>
                      <a:r>
                        <a:rPr lang="en-IN" sz="3200" b="0" i="0" u="none" strike="noStrike">
                          <a:solidFill>
                            <a:srgbClr val="000000"/>
                          </a:solidFill>
                          <a:latin typeface="Times New Roman"/>
                        </a:rPr>
                        <a:t>40</a:t>
                      </a:r>
                    </a:p>
                  </a:txBody>
                  <a:tcPr marL="9525" marR="9525" marT="9525" marB="0" anchor="b"/>
                </a:tc>
              </a:tr>
              <a:tr h="901700">
                <a:tc>
                  <a:txBody>
                    <a:bodyPr/>
                    <a:lstStyle/>
                    <a:p>
                      <a:pPr algn="ctr" fontAlgn="b"/>
                      <a:r>
                        <a:rPr lang="en-US" sz="3200" b="0" i="0" u="none" strike="noStrike">
                          <a:solidFill>
                            <a:srgbClr val="000000"/>
                          </a:solidFill>
                          <a:latin typeface="Times New Roman"/>
                        </a:rPr>
                        <a:t>D   </a:t>
                      </a:r>
                      <a:endParaRPr lang="en-IN" sz="3200" b="0" i="0" u="none" strike="noStrike">
                        <a:solidFill>
                          <a:srgbClr val="000000"/>
                        </a:solidFill>
                        <a:latin typeface="Times New Roman"/>
                      </a:endParaRPr>
                    </a:p>
                  </a:txBody>
                  <a:tcPr marL="9525" marR="9525" marT="9525" marB="0" anchor="b"/>
                </a:tc>
                <a:tc>
                  <a:txBody>
                    <a:bodyPr/>
                    <a:lstStyle/>
                    <a:p>
                      <a:pPr algn="ctr" fontAlgn="b"/>
                      <a:r>
                        <a:rPr lang="en-IN" sz="3200" b="0" i="0" u="none" strike="noStrike" dirty="0">
                          <a:solidFill>
                            <a:srgbClr val="000000"/>
                          </a:solidFill>
                          <a:latin typeface="Times New Roman"/>
                        </a:rPr>
                        <a:t>30</a:t>
                      </a:r>
                    </a:p>
                  </a:txBody>
                  <a:tcPr marL="9525" marR="9525" marT="9525" marB="0" anchor="b"/>
                </a:tc>
                <a:tc>
                  <a:txBody>
                    <a:bodyPr/>
                    <a:lstStyle/>
                    <a:p>
                      <a:pPr algn="ctr" fontAlgn="b"/>
                      <a:r>
                        <a:rPr lang="en-IN" sz="3200" b="0" i="0" u="none" strike="noStrike" dirty="0">
                          <a:solidFill>
                            <a:srgbClr val="000000"/>
                          </a:solidFill>
                          <a:latin typeface="Times New Roman"/>
                        </a:rPr>
                        <a:t>5</a:t>
                      </a:r>
                    </a:p>
                  </a:txBody>
                  <a:tcPr marL="9525" marR="9525" marT="9525" marB="0" anchor="b"/>
                </a:tc>
                <a:tc>
                  <a:txBody>
                    <a:bodyPr/>
                    <a:lstStyle/>
                    <a:p>
                      <a:pPr algn="ctr" fontAlgn="b"/>
                      <a:r>
                        <a:rPr lang="en-IN" sz="3200" b="0" i="0" u="none" strike="noStrike">
                          <a:solidFill>
                            <a:srgbClr val="000000"/>
                          </a:solidFill>
                          <a:latin typeface="Times New Roman"/>
                        </a:rPr>
                        <a:t>40</a:t>
                      </a:r>
                    </a:p>
                  </a:txBody>
                  <a:tcPr marL="9525" marR="9525" marT="9525" marB="0" anchor="b"/>
                </a:tc>
              </a:tr>
              <a:tr h="901700">
                <a:tc>
                  <a:txBody>
                    <a:bodyPr/>
                    <a:lstStyle/>
                    <a:p>
                      <a:pPr algn="ctr" fontAlgn="b"/>
                      <a:r>
                        <a:rPr lang="en-US" sz="3200" b="0" i="0" u="none" strike="noStrike">
                          <a:solidFill>
                            <a:srgbClr val="000000"/>
                          </a:solidFill>
                          <a:latin typeface="Times New Roman"/>
                        </a:rPr>
                        <a:t>E   </a:t>
                      </a:r>
                      <a:endParaRPr lang="en-IN" sz="3200" b="0" i="0" u="none" strike="noStrike">
                        <a:solidFill>
                          <a:srgbClr val="000000"/>
                        </a:solidFill>
                        <a:latin typeface="Times New Roman"/>
                      </a:endParaRPr>
                    </a:p>
                  </a:txBody>
                  <a:tcPr marL="9525" marR="9525" marT="9525" marB="0" anchor="b"/>
                </a:tc>
                <a:tc>
                  <a:txBody>
                    <a:bodyPr/>
                    <a:lstStyle/>
                    <a:p>
                      <a:pPr algn="ctr" fontAlgn="b"/>
                      <a:r>
                        <a:rPr lang="en-IN" sz="3200" b="0" i="0" u="none" strike="noStrike">
                          <a:solidFill>
                            <a:srgbClr val="000000"/>
                          </a:solidFill>
                          <a:latin typeface="Times New Roman"/>
                        </a:rPr>
                        <a:t>40</a:t>
                      </a:r>
                    </a:p>
                  </a:txBody>
                  <a:tcPr marL="9525" marR="9525" marT="9525" marB="0" anchor="b"/>
                </a:tc>
                <a:tc>
                  <a:txBody>
                    <a:bodyPr/>
                    <a:lstStyle/>
                    <a:p>
                      <a:pPr algn="ctr" fontAlgn="b"/>
                      <a:r>
                        <a:rPr lang="en-IN" sz="3200" b="0" i="0" u="none" strike="noStrike" dirty="0">
                          <a:solidFill>
                            <a:srgbClr val="000000"/>
                          </a:solidFill>
                          <a:latin typeface="Times New Roman"/>
                        </a:rPr>
                        <a:t>0</a:t>
                      </a:r>
                    </a:p>
                  </a:txBody>
                  <a:tcPr marL="9525" marR="9525" marT="9525" marB="0" anchor="b"/>
                </a:tc>
                <a:tc>
                  <a:txBody>
                    <a:bodyPr/>
                    <a:lstStyle/>
                    <a:p>
                      <a:pPr algn="ctr" fontAlgn="b"/>
                      <a:r>
                        <a:rPr lang="en-IN" sz="3200" b="0" i="0" u="none" strike="noStrike" dirty="0">
                          <a:solidFill>
                            <a:srgbClr val="000000"/>
                          </a:solidFill>
                          <a:latin typeface="Times New Roman"/>
                        </a:rPr>
                        <a:t>40</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r>
              <a:rPr lang="en-US" b="1" dirty="0" smtClean="0"/>
              <a:t>Shifts in Budget line</a:t>
            </a:r>
            <a:endParaRPr lang="en-IN" b="1" dirty="0"/>
          </a:p>
        </p:txBody>
      </p:sp>
      <p:sp>
        <p:nvSpPr>
          <p:cNvPr id="3" name="Content Placeholder 2"/>
          <p:cNvSpPr>
            <a:spLocks noGrp="1"/>
          </p:cNvSpPr>
          <p:nvPr>
            <p:ph idx="1"/>
          </p:nvPr>
        </p:nvSpPr>
        <p:spPr>
          <a:xfrm>
            <a:off x="0" y="838200"/>
            <a:ext cx="9144000" cy="4114800"/>
          </a:xfrm>
        </p:spPr>
        <p:txBody>
          <a:bodyPr/>
          <a:lstStyle/>
          <a:p>
            <a:pPr lvl="0"/>
            <a:r>
              <a:rPr lang="en-US" dirty="0" smtClean="0">
                <a:solidFill>
                  <a:srgbClr val="FFC000"/>
                </a:solidFill>
              </a:rPr>
              <a:t>Change in Money Income (I): Constant </a:t>
            </a:r>
            <a:r>
              <a:rPr lang="en-US" dirty="0" err="1" smtClean="0">
                <a:solidFill>
                  <a:srgbClr val="FFC000"/>
                </a:solidFill>
              </a:rPr>
              <a:t>Py</a:t>
            </a:r>
            <a:r>
              <a:rPr lang="en-US" dirty="0" smtClean="0">
                <a:solidFill>
                  <a:srgbClr val="FFC000"/>
                </a:solidFill>
              </a:rPr>
              <a:t> and </a:t>
            </a:r>
            <a:r>
              <a:rPr lang="en-US" dirty="0" err="1" smtClean="0">
                <a:solidFill>
                  <a:srgbClr val="FFC000"/>
                </a:solidFill>
              </a:rPr>
              <a:t>Px</a:t>
            </a:r>
            <a:endParaRPr lang="en-IN" dirty="0" smtClean="0">
              <a:solidFill>
                <a:srgbClr val="FFC000"/>
              </a:solidFill>
            </a:endParaRPr>
          </a:p>
          <a:p>
            <a:pPr lvl="1"/>
            <a:r>
              <a:rPr lang="en-US" dirty="0" smtClean="0"/>
              <a:t>Increase in money income: Parallel rightward shift</a:t>
            </a:r>
            <a:endParaRPr lang="en-IN" dirty="0" smtClean="0"/>
          </a:p>
          <a:p>
            <a:pPr lvl="1"/>
            <a:r>
              <a:rPr lang="en-US" dirty="0" smtClean="0"/>
              <a:t>Decrease in money income: Parallel leftward shift</a:t>
            </a:r>
            <a:endParaRPr lang="en-IN" dirty="0" smtClean="0"/>
          </a:p>
          <a:p>
            <a:pPr lvl="0"/>
            <a:r>
              <a:rPr lang="en-US" dirty="0" smtClean="0">
                <a:solidFill>
                  <a:srgbClr val="FFC000"/>
                </a:solidFill>
              </a:rPr>
              <a:t>Change in Price of X (</a:t>
            </a:r>
            <a:r>
              <a:rPr lang="en-US" dirty="0" err="1" smtClean="0">
                <a:solidFill>
                  <a:srgbClr val="FFC000"/>
                </a:solidFill>
              </a:rPr>
              <a:t>Px</a:t>
            </a:r>
            <a:r>
              <a:rPr lang="en-US" dirty="0" smtClean="0">
                <a:solidFill>
                  <a:srgbClr val="FFC000"/>
                </a:solidFill>
              </a:rPr>
              <a:t>): </a:t>
            </a:r>
            <a:r>
              <a:rPr lang="en-US" dirty="0" err="1" smtClean="0">
                <a:solidFill>
                  <a:srgbClr val="FFC000"/>
                </a:solidFill>
              </a:rPr>
              <a:t>Py</a:t>
            </a:r>
            <a:r>
              <a:rPr lang="en-US" dirty="0" smtClean="0">
                <a:solidFill>
                  <a:srgbClr val="FFC000"/>
                </a:solidFill>
              </a:rPr>
              <a:t> and I constant</a:t>
            </a:r>
            <a:endParaRPr lang="en-IN" dirty="0" smtClean="0">
              <a:solidFill>
                <a:srgbClr val="FFC000"/>
              </a:solidFill>
            </a:endParaRPr>
          </a:p>
          <a:p>
            <a:pPr lvl="1"/>
            <a:r>
              <a:rPr lang="en-US" dirty="0" smtClean="0"/>
              <a:t>Increase in </a:t>
            </a:r>
            <a:r>
              <a:rPr lang="en-US" dirty="0" err="1" smtClean="0"/>
              <a:t>Px</a:t>
            </a:r>
            <a:r>
              <a:rPr lang="en-US" dirty="0" smtClean="0"/>
              <a:t> reduces the X intercept</a:t>
            </a:r>
            <a:endParaRPr lang="en-IN" dirty="0" smtClean="0"/>
          </a:p>
          <a:p>
            <a:pPr lvl="1"/>
            <a:r>
              <a:rPr lang="en-US" dirty="0" smtClean="0"/>
              <a:t>Decrease in </a:t>
            </a:r>
            <a:r>
              <a:rPr lang="en-US" dirty="0" err="1" smtClean="0"/>
              <a:t>Px</a:t>
            </a:r>
            <a:r>
              <a:rPr lang="en-US" dirty="0" smtClean="0"/>
              <a:t> increases the X intercept</a:t>
            </a:r>
            <a:endParaRPr lang="en-IN" dirty="0" smtClean="0"/>
          </a:p>
          <a:p>
            <a:pPr lvl="0"/>
            <a:r>
              <a:rPr lang="en-US" dirty="0" smtClean="0">
                <a:solidFill>
                  <a:srgbClr val="FFC000"/>
                </a:solidFill>
              </a:rPr>
              <a:t>Change in Price of X (</a:t>
            </a:r>
            <a:r>
              <a:rPr lang="en-US" dirty="0" err="1" smtClean="0">
                <a:solidFill>
                  <a:srgbClr val="FFC000"/>
                </a:solidFill>
              </a:rPr>
              <a:t>Px</a:t>
            </a:r>
            <a:r>
              <a:rPr lang="en-US" dirty="0" smtClean="0">
                <a:solidFill>
                  <a:srgbClr val="FFC000"/>
                </a:solidFill>
              </a:rPr>
              <a:t>): </a:t>
            </a:r>
            <a:r>
              <a:rPr lang="en-US" dirty="0" err="1" smtClean="0">
                <a:solidFill>
                  <a:srgbClr val="FFC000"/>
                </a:solidFill>
              </a:rPr>
              <a:t>Py</a:t>
            </a:r>
            <a:r>
              <a:rPr lang="en-US" dirty="0" smtClean="0">
                <a:solidFill>
                  <a:srgbClr val="FFC000"/>
                </a:solidFill>
              </a:rPr>
              <a:t> and I constant</a:t>
            </a:r>
            <a:endParaRPr lang="en-IN" dirty="0" smtClean="0">
              <a:solidFill>
                <a:srgbClr val="FFC000"/>
              </a:solidFill>
            </a:endParaRPr>
          </a:p>
          <a:p>
            <a:pPr lvl="1"/>
            <a:r>
              <a:rPr lang="en-US" dirty="0" smtClean="0"/>
              <a:t>Increase in </a:t>
            </a:r>
            <a:r>
              <a:rPr lang="en-US" dirty="0" err="1" smtClean="0"/>
              <a:t>Px</a:t>
            </a:r>
            <a:r>
              <a:rPr lang="en-US" dirty="0" smtClean="0"/>
              <a:t> reduces the X intercept</a:t>
            </a:r>
            <a:endParaRPr lang="en-IN" dirty="0" smtClean="0"/>
          </a:p>
          <a:p>
            <a:pPr lvl="1"/>
            <a:r>
              <a:rPr lang="en-US" dirty="0" smtClean="0"/>
              <a:t>Decrease in </a:t>
            </a:r>
            <a:r>
              <a:rPr lang="en-US" dirty="0" err="1" smtClean="0"/>
              <a:t>Px</a:t>
            </a:r>
            <a:r>
              <a:rPr lang="en-US" dirty="0" smtClean="0"/>
              <a:t> increases the X intercept</a:t>
            </a:r>
            <a:endParaRPr lang="en-IN" dirty="0" smtClean="0"/>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3" name="Picture 7" descr="sam11290_05a04"/>
          <p:cNvPicPr>
            <a:picLocks noChangeAspect="1" noChangeArrowheads="1"/>
          </p:cNvPicPr>
          <p:nvPr/>
        </p:nvPicPr>
        <p:blipFill>
          <a:blip r:embed="rId3"/>
          <a:srcRect b="10977"/>
          <a:stretch>
            <a:fillRect/>
          </a:stretch>
        </p:blipFill>
        <p:spPr bwMode="auto">
          <a:xfrm>
            <a:off x="304800" y="1066800"/>
            <a:ext cx="5973536" cy="5718256"/>
          </a:xfrm>
          <a:prstGeom prst="rect">
            <a:avLst/>
          </a:prstGeom>
          <a:noFill/>
        </p:spPr>
      </p:pic>
      <p:sp>
        <p:nvSpPr>
          <p:cNvPr id="3" name="Title 2"/>
          <p:cNvSpPr>
            <a:spLocks noGrp="1"/>
          </p:cNvSpPr>
          <p:nvPr>
            <p:ph type="title"/>
          </p:nvPr>
        </p:nvSpPr>
        <p:spPr>
          <a:xfrm>
            <a:off x="685800" y="0"/>
            <a:ext cx="7772400" cy="1143000"/>
          </a:xfrm>
        </p:spPr>
        <p:txBody>
          <a:bodyPr/>
          <a:lstStyle/>
          <a:p>
            <a:r>
              <a:rPr lang="en-IN" dirty="0" smtClean="0"/>
              <a:t>Consumer’s Equilibrium</a:t>
            </a:r>
            <a:endParaRPr lang="en-IN" dirty="0"/>
          </a:p>
        </p:txBody>
      </p:sp>
      <p:sp>
        <p:nvSpPr>
          <p:cNvPr id="4" name="Content Placeholder 3"/>
          <p:cNvSpPr>
            <a:spLocks noGrp="1"/>
          </p:cNvSpPr>
          <p:nvPr>
            <p:ph idx="1"/>
          </p:nvPr>
        </p:nvSpPr>
        <p:spPr>
          <a:xfrm>
            <a:off x="6477000" y="1981200"/>
            <a:ext cx="2667000" cy="4114800"/>
          </a:xfrm>
        </p:spPr>
        <p:txBody>
          <a:bodyPr/>
          <a:lstStyle/>
          <a:p>
            <a:r>
              <a:rPr lang="en-IN" dirty="0" smtClean="0"/>
              <a:t>Slope of IC (</a:t>
            </a:r>
            <a:r>
              <a:rPr lang="en-IN" dirty="0" err="1" smtClean="0"/>
              <a:t>MRSx</a:t>
            </a:r>
            <a:r>
              <a:rPr lang="en-IN" dirty="0" smtClean="0"/>
              <a:t>-y) = Slope of Budget Line (</a:t>
            </a:r>
            <a:r>
              <a:rPr lang="en-US" dirty="0" smtClean="0"/>
              <a:t>-</a:t>
            </a:r>
            <a:r>
              <a:rPr lang="en-US" dirty="0" err="1" smtClean="0"/>
              <a:t>Px</a:t>
            </a:r>
            <a:r>
              <a:rPr lang="en-US" dirty="0" smtClean="0"/>
              <a:t>/</a:t>
            </a:r>
            <a:r>
              <a:rPr lang="en-US" dirty="0" err="1" smtClean="0"/>
              <a:t>Py</a:t>
            </a:r>
            <a:r>
              <a:rPr lang="en-US" dirty="0" smtClean="0"/>
              <a:t>)</a:t>
            </a:r>
            <a:endParaRPr lang="en-IN" dirty="0" smtClean="0"/>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7" name="Picture 7" descr="sam11290_05a05"/>
          <p:cNvPicPr>
            <a:picLocks noChangeAspect="1" noChangeArrowheads="1"/>
          </p:cNvPicPr>
          <p:nvPr/>
        </p:nvPicPr>
        <p:blipFill>
          <a:blip r:embed="rId3"/>
          <a:srcRect b="5882"/>
          <a:stretch>
            <a:fillRect/>
          </a:stretch>
        </p:blipFill>
        <p:spPr bwMode="auto">
          <a:xfrm>
            <a:off x="5056188" y="1066800"/>
            <a:ext cx="4087812" cy="3733800"/>
          </a:xfrm>
          <a:prstGeom prst="rect">
            <a:avLst/>
          </a:prstGeom>
          <a:noFill/>
        </p:spPr>
      </p:pic>
      <p:sp>
        <p:nvSpPr>
          <p:cNvPr id="3" name="Title 2"/>
          <p:cNvSpPr>
            <a:spLocks noGrp="1"/>
          </p:cNvSpPr>
          <p:nvPr>
            <p:ph type="title"/>
          </p:nvPr>
        </p:nvSpPr>
        <p:spPr>
          <a:xfrm>
            <a:off x="762000" y="0"/>
            <a:ext cx="7772400" cy="1143000"/>
          </a:xfrm>
        </p:spPr>
        <p:txBody>
          <a:bodyPr/>
          <a:lstStyle/>
          <a:p>
            <a:r>
              <a:rPr lang="en-IN" dirty="0" smtClean="0"/>
              <a:t>Income Effect</a:t>
            </a:r>
            <a:endParaRPr lang="en-IN" dirty="0"/>
          </a:p>
        </p:txBody>
      </p:sp>
      <p:sp>
        <p:nvSpPr>
          <p:cNvPr id="4" name="Content Placeholder 3"/>
          <p:cNvSpPr>
            <a:spLocks noGrp="1"/>
          </p:cNvSpPr>
          <p:nvPr>
            <p:ph idx="1"/>
          </p:nvPr>
        </p:nvSpPr>
        <p:spPr>
          <a:xfrm>
            <a:off x="0" y="914400"/>
            <a:ext cx="4953000" cy="5943600"/>
          </a:xfrm>
        </p:spPr>
        <p:txBody>
          <a:bodyPr/>
          <a:lstStyle/>
          <a:p>
            <a:r>
              <a:rPr lang="en-US" i="1" dirty="0" smtClean="0"/>
              <a:t>Income effects </a:t>
            </a:r>
            <a:r>
              <a:rPr lang="en-US" dirty="0" smtClean="0"/>
              <a:t>describe the fact that as money income of the consumers changes, prices remaining the same, there is a </a:t>
            </a:r>
            <a:r>
              <a:rPr lang="en-US" dirty="0" err="1" smtClean="0"/>
              <a:t>parellel</a:t>
            </a:r>
            <a:r>
              <a:rPr lang="en-US" dirty="0" smtClean="0"/>
              <a:t> shift in the budget  line. An increase (decrease) in money income will cause a </a:t>
            </a:r>
            <a:r>
              <a:rPr lang="en-US" dirty="0" err="1" smtClean="0"/>
              <a:t>parellel</a:t>
            </a:r>
            <a:r>
              <a:rPr lang="en-US" dirty="0" smtClean="0"/>
              <a:t> outward (inward) shift in the budget line.</a:t>
            </a:r>
            <a:endParaRPr lang="en-IN" dirty="0" smtClean="0"/>
          </a:p>
          <a:p>
            <a:endParaRPr lang="en-IN" dirty="0"/>
          </a:p>
        </p:txBody>
      </p:sp>
      <p:sp>
        <p:nvSpPr>
          <p:cNvPr id="5" name="TextBox 4"/>
          <p:cNvSpPr txBox="1"/>
          <p:nvPr/>
        </p:nvSpPr>
        <p:spPr>
          <a:xfrm>
            <a:off x="4495800" y="5029200"/>
            <a:ext cx="4648200" cy="1569660"/>
          </a:xfrm>
          <a:prstGeom prst="rect">
            <a:avLst/>
          </a:prstGeom>
          <a:noFill/>
        </p:spPr>
        <p:txBody>
          <a:bodyPr wrap="square" rtlCol="0">
            <a:spAutoFit/>
          </a:bodyPr>
          <a:lstStyle/>
          <a:p>
            <a:r>
              <a:rPr lang="en-IN" sz="2400" dirty="0" smtClean="0">
                <a:solidFill>
                  <a:srgbClr val="FFC000"/>
                </a:solidFill>
              </a:rPr>
              <a:t>Initial equilibrium is at B, new equilibrium when money income of the consumer falls is at B’. II is income consumption curve. </a:t>
            </a:r>
            <a:endParaRPr lang="en-IN" sz="2400" dirty="0">
              <a:solidFill>
                <a:srgbClr val="FFC000"/>
              </a:solidFill>
            </a:endParaRPr>
          </a:p>
        </p:txBody>
      </p:sp>
      <p:cxnSp>
        <p:nvCxnSpPr>
          <p:cNvPr id="7" name="Straight Connector 6"/>
          <p:cNvCxnSpPr/>
          <p:nvPr/>
        </p:nvCxnSpPr>
        <p:spPr bwMode="auto">
          <a:xfrm rot="10800000">
            <a:off x="5638800" y="3581400"/>
            <a:ext cx="457200" cy="158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9" name="Straight Connector 8"/>
          <p:cNvCxnSpPr/>
          <p:nvPr/>
        </p:nvCxnSpPr>
        <p:spPr bwMode="auto">
          <a:xfrm rot="5400000">
            <a:off x="5677297" y="4000103"/>
            <a:ext cx="838200" cy="794"/>
          </a:xfrm>
          <a:prstGeom prst="line">
            <a:avLst/>
          </a:prstGeom>
          <a:solidFill>
            <a:schemeClr val="accent1"/>
          </a:solidFill>
          <a:ln w="22225" cap="flat" cmpd="sng" algn="ctr">
            <a:solidFill>
              <a:schemeClr val="bg1"/>
            </a:solidFill>
            <a:prstDash val="solid"/>
            <a:round/>
            <a:headEnd type="none" w="med" len="med"/>
            <a:tailEnd type="none" w="med" len="med"/>
          </a:ln>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Price Effect decomposition</a:t>
            </a:r>
            <a:endParaRPr lang="en-IN" dirty="0"/>
          </a:p>
        </p:txBody>
      </p:sp>
      <p:sp>
        <p:nvSpPr>
          <p:cNvPr id="3" name="Content Placeholder 2"/>
          <p:cNvSpPr>
            <a:spLocks noGrp="1"/>
          </p:cNvSpPr>
          <p:nvPr>
            <p:ph idx="1"/>
          </p:nvPr>
        </p:nvSpPr>
        <p:spPr>
          <a:xfrm>
            <a:off x="0" y="1981200"/>
            <a:ext cx="8839200" cy="4343400"/>
          </a:xfrm>
        </p:spPr>
        <p:txBody>
          <a:bodyPr/>
          <a:lstStyle/>
          <a:p>
            <a:r>
              <a:rPr lang="en-IN" dirty="0" smtClean="0"/>
              <a:t>Price Effect = Substitution Effect + Income effect</a:t>
            </a:r>
          </a:p>
          <a:p>
            <a:r>
              <a:rPr lang="en-IN" dirty="0" smtClean="0"/>
              <a:t>Two methods of decomposition</a:t>
            </a:r>
          </a:p>
          <a:p>
            <a:pPr marL="971550" lvl="1" indent="-514350">
              <a:buFont typeface="+mj-lt"/>
              <a:buAutoNum type="arabicPeriod"/>
            </a:pPr>
            <a:r>
              <a:rPr lang="en-IN" dirty="0" err="1" smtClean="0"/>
              <a:t>Hicksian</a:t>
            </a:r>
            <a:r>
              <a:rPr lang="en-IN" dirty="0" smtClean="0"/>
              <a:t> Method (John R. Hicks)</a:t>
            </a:r>
          </a:p>
          <a:p>
            <a:pPr marL="971550" lvl="1" indent="-514350">
              <a:buFont typeface="+mj-lt"/>
              <a:buAutoNum type="arabicPeriod"/>
            </a:pPr>
            <a:r>
              <a:rPr lang="en-IN" dirty="0" err="1" smtClean="0"/>
              <a:t>Slutsky</a:t>
            </a:r>
            <a:r>
              <a:rPr lang="en-IN" dirty="0" smtClean="0"/>
              <a:t> Method</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1143000"/>
          </a:xfrm>
        </p:spPr>
        <p:txBody>
          <a:bodyPr/>
          <a:lstStyle/>
          <a:p>
            <a:r>
              <a:rPr lang="en-IN" dirty="0" smtClean="0"/>
              <a:t>Price Effect</a:t>
            </a:r>
            <a:endParaRPr lang="en-IN" dirty="0"/>
          </a:p>
        </p:txBody>
      </p:sp>
      <p:pic>
        <p:nvPicPr>
          <p:cNvPr id="48130" name="Picture 2"/>
          <p:cNvPicPr>
            <a:picLocks noGrp="1" noChangeAspect="1" noChangeArrowheads="1"/>
          </p:cNvPicPr>
          <p:nvPr>
            <p:ph idx="1"/>
          </p:nvPr>
        </p:nvPicPr>
        <p:blipFill>
          <a:blip r:embed="rId2"/>
          <a:srcRect/>
          <a:stretch>
            <a:fillRect/>
          </a:stretch>
        </p:blipFill>
        <p:spPr bwMode="auto">
          <a:xfrm>
            <a:off x="150222" y="1066799"/>
            <a:ext cx="8536577" cy="573728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HICKSIAN METHOD</a:t>
            </a:r>
            <a:br>
              <a:rPr lang="en-IN" dirty="0" smtClean="0"/>
            </a:br>
            <a:endParaRPr lang="en-IN" dirty="0"/>
          </a:p>
        </p:txBody>
      </p:sp>
      <p:sp>
        <p:nvSpPr>
          <p:cNvPr id="3" name="Content Placeholder 2"/>
          <p:cNvSpPr>
            <a:spLocks noGrp="1"/>
          </p:cNvSpPr>
          <p:nvPr>
            <p:ph idx="1"/>
          </p:nvPr>
        </p:nvSpPr>
        <p:spPr>
          <a:xfrm>
            <a:off x="685800" y="1295400"/>
            <a:ext cx="8305800" cy="5334000"/>
          </a:xfrm>
        </p:spPr>
        <p:txBody>
          <a:bodyPr/>
          <a:lstStyle/>
          <a:p>
            <a:r>
              <a:rPr lang="en-IN" sz="3600" dirty="0" smtClean="0"/>
              <a:t>To isolate the substitution effect we ask….</a:t>
            </a:r>
          </a:p>
          <a:p>
            <a:r>
              <a:rPr lang="en-IN" sz="3600" dirty="0" smtClean="0"/>
              <a:t>“what would the consumer’s optimal bundle be if s/he faced the new lower price for X1 but experienced no change in real income?”</a:t>
            </a:r>
          </a:p>
          <a:p>
            <a:r>
              <a:rPr lang="en-IN" sz="3600" dirty="0" smtClean="0"/>
              <a:t>This amounts to returning the consumer to the </a:t>
            </a:r>
            <a:r>
              <a:rPr lang="en-IN" sz="3600" dirty="0" smtClean="0">
                <a:solidFill>
                  <a:srgbClr val="FFC000"/>
                </a:solidFill>
              </a:rPr>
              <a:t>original indifference curve (I</a:t>
            </a:r>
            <a:r>
              <a:rPr lang="en-IN" sz="3600" baseline="-25000" dirty="0" smtClean="0">
                <a:solidFill>
                  <a:srgbClr val="FFC000"/>
                </a:solidFill>
              </a:rPr>
              <a:t>1</a:t>
            </a:r>
            <a:r>
              <a:rPr lang="en-IN" sz="3600" dirty="0" smtClean="0">
                <a:solidFill>
                  <a:srgbClr val="FFC000"/>
                </a:solidFill>
              </a:rPr>
              <a:t>)</a:t>
            </a:r>
            <a:endParaRPr lang="en-IN" sz="3600" dirty="0">
              <a:solidFill>
                <a:srgbClr val="FFC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IN" dirty="0" smtClean="0"/>
              <a:t>Ordinal Approach to Utility Measurement: Indifference Curve </a:t>
            </a:r>
            <a:endParaRPr lang="en-IN" dirty="0"/>
          </a:p>
        </p:txBody>
      </p:sp>
      <p:sp>
        <p:nvSpPr>
          <p:cNvPr id="3" name="Content Placeholder 2"/>
          <p:cNvSpPr>
            <a:spLocks noGrp="1"/>
          </p:cNvSpPr>
          <p:nvPr>
            <p:ph idx="1"/>
          </p:nvPr>
        </p:nvSpPr>
        <p:spPr>
          <a:xfrm>
            <a:off x="304800" y="1219200"/>
            <a:ext cx="8686800" cy="5638800"/>
          </a:xfrm>
        </p:spPr>
        <p:txBody>
          <a:bodyPr/>
          <a:lstStyle/>
          <a:p>
            <a:pPr lvl="0">
              <a:spcBef>
                <a:spcPts val="0"/>
              </a:spcBef>
            </a:pPr>
            <a:r>
              <a:rPr lang="en-US" dirty="0" smtClean="0"/>
              <a:t>Substitution Effect and income Effect</a:t>
            </a:r>
            <a:endParaRPr lang="en-IN" dirty="0" smtClean="0"/>
          </a:p>
          <a:p>
            <a:pPr lvl="1">
              <a:spcBef>
                <a:spcPts val="0"/>
              </a:spcBef>
            </a:pPr>
            <a:r>
              <a:rPr lang="en-US" dirty="0" smtClean="0"/>
              <a:t>Substitution Effect</a:t>
            </a:r>
            <a:endParaRPr lang="en-IN" dirty="0" smtClean="0"/>
          </a:p>
          <a:p>
            <a:pPr lvl="1">
              <a:spcBef>
                <a:spcPts val="0"/>
              </a:spcBef>
            </a:pPr>
            <a:r>
              <a:rPr lang="en-US" dirty="0" smtClean="0"/>
              <a:t>Income Effect</a:t>
            </a:r>
            <a:endParaRPr lang="en-IN" dirty="0" smtClean="0"/>
          </a:p>
          <a:p>
            <a:pPr lvl="0">
              <a:spcBef>
                <a:spcPts val="0"/>
              </a:spcBef>
            </a:pPr>
            <a:r>
              <a:rPr lang="en-US" dirty="0" smtClean="0"/>
              <a:t>From individual to Market Demand</a:t>
            </a:r>
            <a:endParaRPr lang="en-IN" dirty="0" smtClean="0"/>
          </a:p>
          <a:p>
            <a:pPr lvl="1">
              <a:spcBef>
                <a:spcPts val="0"/>
              </a:spcBef>
            </a:pPr>
            <a:r>
              <a:rPr lang="en-US" dirty="0" smtClean="0"/>
              <a:t>Demand Shifts</a:t>
            </a:r>
            <a:endParaRPr lang="en-IN" dirty="0" smtClean="0"/>
          </a:p>
          <a:p>
            <a:pPr lvl="1">
              <a:spcBef>
                <a:spcPts val="0"/>
              </a:spcBef>
            </a:pPr>
            <a:r>
              <a:rPr lang="en-US" dirty="0" smtClean="0"/>
              <a:t>Substitutes and Complements</a:t>
            </a:r>
            <a:endParaRPr lang="en-IN" dirty="0" smtClean="0"/>
          </a:p>
          <a:p>
            <a:pPr lvl="1">
              <a:spcBef>
                <a:spcPts val="0"/>
              </a:spcBef>
            </a:pPr>
            <a:r>
              <a:rPr lang="en-US" dirty="0" smtClean="0"/>
              <a:t>Empirical Estimates of Price and Income </a:t>
            </a:r>
            <a:r>
              <a:rPr lang="en-US" dirty="0" err="1" smtClean="0"/>
              <a:t>Elasticities</a:t>
            </a:r>
            <a:endParaRPr lang="en-IN" dirty="0" smtClean="0"/>
          </a:p>
          <a:p>
            <a:pPr lvl="0">
              <a:spcBef>
                <a:spcPts val="0"/>
              </a:spcBef>
            </a:pPr>
            <a:r>
              <a:rPr lang="en-US" dirty="0" smtClean="0"/>
              <a:t>The Economics of Addiction</a:t>
            </a:r>
            <a:endParaRPr lang="en-IN" dirty="0" smtClean="0"/>
          </a:p>
          <a:p>
            <a:pPr lvl="0">
              <a:spcBef>
                <a:spcPts val="0"/>
              </a:spcBef>
            </a:pPr>
            <a:r>
              <a:rPr lang="en-US" dirty="0" smtClean="0"/>
              <a:t>The Paradox of Value</a:t>
            </a:r>
            <a:endParaRPr lang="en-IN" dirty="0" smtClean="0"/>
          </a:p>
          <a:p>
            <a:pPr lvl="0">
              <a:spcBef>
                <a:spcPts val="0"/>
              </a:spcBef>
            </a:pPr>
            <a:r>
              <a:rPr lang="en-US" dirty="0" smtClean="0"/>
              <a:t>Consumer Surplus</a:t>
            </a:r>
            <a:endParaRPr lang="en-IN" dirty="0" smtClean="0"/>
          </a:p>
          <a:p>
            <a:pPr lvl="1">
              <a:spcBef>
                <a:spcPts val="0"/>
              </a:spcBef>
            </a:pPr>
            <a:r>
              <a:rPr lang="en-US" dirty="0" smtClean="0"/>
              <a:t>Applications of Consumer Surplus</a:t>
            </a:r>
            <a:endParaRPr lang="en-IN" dirty="0" smtClean="0"/>
          </a:p>
          <a:p>
            <a:pPr lvl="0">
              <a:spcBef>
                <a:spcPts val="0"/>
              </a:spcBef>
            </a:pPr>
            <a:r>
              <a:rPr lang="en-US" dirty="0" smtClean="0"/>
              <a:t>Summary</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sz="half" idx="1"/>
          </p:nvPr>
        </p:nvPicPr>
        <p:blipFill>
          <a:blip r:embed="rId2"/>
          <a:stretch>
            <a:fillRect/>
          </a:stretch>
        </p:blipFill>
        <p:spPr bwMode="auto">
          <a:xfrm>
            <a:off x="304800" y="228600"/>
            <a:ext cx="3810000" cy="2841134"/>
          </a:xfrm>
          <a:prstGeom prst="rect">
            <a:avLst/>
          </a:prstGeom>
          <a:noFill/>
          <a:ln w="9525">
            <a:noFill/>
            <a:miter lim="800000"/>
            <a:headEnd/>
            <a:tailEnd/>
          </a:ln>
          <a:effectLst/>
        </p:spPr>
      </p:pic>
      <p:pic>
        <p:nvPicPr>
          <p:cNvPr id="49155" name="Picture 3"/>
          <p:cNvPicPr>
            <a:picLocks noChangeAspect="1" noChangeArrowheads="1"/>
          </p:cNvPicPr>
          <p:nvPr/>
        </p:nvPicPr>
        <p:blipFill>
          <a:blip r:embed="rId3"/>
          <a:srcRect/>
          <a:stretch>
            <a:fillRect/>
          </a:stretch>
        </p:blipFill>
        <p:spPr bwMode="auto">
          <a:xfrm>
            <a:off x="304800" y="3048000"/>
            <a:ext cx="6115050" cy="34575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Grp="1" noChangeAspect="1" noChangeArrowheads="1"/>
          </p:cNvPicPr>
          <p:nvPr>
            <p:ph sz="half" idx="1"/>
          </p:nvPr>
        </p:nvPicPr>
        <p:blipFill>
          <a:blip r:embed="rId2"/>
          <a:srcRect/>
          <a:stretch>
            <a:fillRect/>
          </a:stretch>
        </p:blipFill>
        <p:spPr bwMode="auto">
          <a:xfrm>
            <a:off x="152400" y="152400"/>
            <a:ext cx="3810000" cy="2916661"/>
          </a:xfrm>
          <a:prstGeom prst="rect">
            <a:avLst/>
          </a:prstGeom>
          <a:noFill/>
          <a:ln w="9525">
            <a:no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152400" y="3003407"/>
            <a:ext cx="5791200" cy="3854593"/>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Grp="1" noChangeAspect="1" noChangeArrowheads="1"/>
          </p:cNvPicPr>
          <p:nvPr>
            <p:ph idx="1"/>
          </p:nvPr>
        </p:nvPicPr>
        <p:blipFill>
          <a:blip r:embed="rId2"/>
          <a:srcRect/>
          <a:stretch>
            <a:fillRect/>
          </a:stretch>
        </p:blipFill>
        <p:spPr bwMode="auto">
          <a:xfrm>
            <a:off x="533400" y="222045"/>
            <a:ext cx="8014854" cy="633115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0" y="4114800"/>
            <a:ext cx="9144000" cy="2743200"/>
          </a:xfrm>
        </p:spPr>
        <p:txBody>
          <a:bodyPr/>
          <a:lstStyle/>
          <a:p>
            <a:endParaRPr lang="en-IN" dirty="0" smtClean="0"/>
          </a:p>
          <a:p>
            <a:r>
              <a:rPr lang="en-IN" dirty="0" smtClean="0"/>
              <a:t>Optimal bundle is Ea, on</a:t>
            </a:r>
            <a:br>
              <a:rPr lang="en-IN" dirty="0" smtClean="0"/>
            </a:br>
            <a:r>
              <a:rPr lang="en-IN" dirty="0" smtClean="0"/>
              <a:t>indifference curve I</a:t>
            </a:r>
            <a:r>
              <a:rPr lang="en-IN" baseline="-25000" dirty="0" smtClean="0"/>
              <a:t>1</a:t>
            </a:r>
            <a:r>
              <a:rPr lang="en-IN" dirty="0" smtClean="0"/>
              <a:t>.</a:t>
            </a:r>
          </a:p>
          <a:p>
            <a:r>
              <a:rPr lang="en-IN" dirty="0" smtClean="0"/>
              <a:t>A  fall in the price of X</a:t>
            </a:r>
            <a:r>
              <a:rPr lang="en-IN" baseline="-25000" dirty="0" smtClean="0"/>
              <a:t>1, </a:t>
            </a:r>
            <a:r>
              <a:rPr lang="en-IN" dirty="0" smtClean="0"/>
              <a:t>The budget line pivots out from P.</a:t>
            </a:r>
          </a:p>
          <a:p>
            <a:r>
              <a:rPr lang="en-IN" dirty="0" smtClean="0"/>
              <a:t>The new optimum is </a:t>
            </a:r>
            <a:r>
              <a:rPr lang="en-IN" dirty="0" err="1" smtClean="0"/>
              <a:t>Eb</a:t>
            </a:r>
            <a:r>
              <a:rPr lang="en-IN" dirty="0" smtClean="0"/>
              <a:t> on I</a:t>
            </a:r>
            <a:r>
              <a:rPr lang="en-IN" baseline="-25000" dirty="0" smtClean="0"/>
              <a:t>2</a:t>
            </a:r>
            <a:r>
              <a:rPr lang="en-IN" dirty="0" smtClean="0"/>
              <a:t>.</a:t>
            </a:r>
          </a:p>
        </p:txBody>
      </p:sp>
      <p:pic>
        <p:nvPicPr>
          <p:cNvPr id="52226" name="Picture 2"/>
          <p:cNvPicPr>
            <a:picLocks noGrp="1" noChangeAspect="1" noChangeArrowheads="1"/>
          </p:cNvPicPr>
          <p:nvPr>
            <p:ph sz="half" idx="1"/>
          </p:nvPr>
        </p:nvPicPr>
        <p:blipFill>
          <a:blip r:embed="rId2"/>
          <a:srcRect/>
          <a:stretch>
            <a:fillRect/>
          </a:stretch>
        </p:blipFill>
        <p:spPr bwMode="auto">
          <a:xfrm>
            <a:off x="304800" y="685800"/>
            <a:ext cx="7848600" cy="3962400"/>
          </a:xfrm>
          <a:prstGeom prst="rect">
            <a:avLst/>
          </a:prstGeom>
          <a:noFill/>
          <a:ln w="9525">
            <a:noFill/>
            <a:miter lim="800000"/>
            <a:headEnd/>
            <a:tailEnd/>
          </a:ln>
          <a:effectLst/>
        </p:spPr>
      </p:pic>
      <p:sp>
        <p:nvSpPr>
          <p:cNvPr id="7" name="TextBox 6"/>
          <p:cNvSpPr txBox="1"/>
          <p:nvPr/>
        </p:nvSpPr>
        <p:spPr>
          <a:xfrm>
            <a:off x="1066800" y="0"/>
            <a:ext cx="8077200" cy="584775"/>
          </a:xfrm>
          <a:prstGeom prst="rect">
            <a:avLst/>
          </a:prstGeom>
          <a:noFill/>
        </p:spPr>
        <p:txBody>
          <a:bodyPr wrap="square" rtlCol="0">
            <a:spAutoFit/>
          </a:bodyPr>
          <a:lstStyle/>
          <a:p>
            <a:r>
              <a:rPr lang="en-IN" b="1" dirty="0" err="1" smtClean="0">
                <a:solidFill>
                  <a:srgbClr val="FFC000"/>
                </a:solidFill>
              </a:rPr>
              <a:t>Slutsky</a:t>
            </a:r>
            <a:r>
              <a:rPr lang="en-IN" b="1" dirty="0" smtClean="0">
                <a:solidFill>
                  <a:srgbClr val="FFC000"/>
                </a:solidFill>
              </a:rPr>
              <a:t> Method of Decomposition</a:t>
            </a:r>
            <a:endParaRPr lang="en-IN" b="1" dirty="0">
              <a:solidFill>
                <a:srgbClr val="FFC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0"/>
            <a:ext cx="7772400" cy="1143000"/>
          </a:xfrm>
        </p:spPr>
        <p:txBody>
          <a:bodyPr/>
          <a:lstStyle/>
          <a:p>
            <a:r>
              <a:rPr lang="en-IN" dirty="0" smtClean="0"/>
              <a:t/>
            </a:r>
            <a:br>
              <a:rPr lang="en-IN" dirty="0" smtClean="0"/>
            </a:br>
            <a:r>
              <a:rPr lang="en-IN" dirty="0" smtClean="0"/>
              <a:t>THE SLUTSKY METHOD</a:t>
            </a:r>
            <a:br>
              <a:rPr lang="en-IN" dirty="0" smtClean="0"/>
            </a:br>
            <a:endParaRPr lang="en-IN" dirty="0"/>
          </a:p>
        </p:txBody>
      </p:sp>
      <p:sp>
        <p:nvSpPr>
          <p:cNvPr id="6" name="Content Placeholder 5"/>
          <p:cNvSpPr>
            <a:spLocks noGrp="1"/>
          </p:cNvSpPr>
          <p:nvPr>
            <p:ph idx="1"/>
          </p:nvPr>
        </p:nvSpPr>
        <p:spPr>
          <a:xfrm>
            <a:off x="0" y="685800"/>
            <a:ext cx="9144000" cy="5791200"/>
          </a:xfrm>
        </p:spPr>
        <p:txBody>
          <a:bodyPr/>
          <a:lstStyle/>
          <a:p>
            <a:pPr>
              <a:buNone/>
            </a:pPr>
            <a:r>
              <a:rPr lang="en-IN" dirty="0" smtClean="0"/>
              <a:t>At the new prices,</a:t>
            </a:r>
          </a:p>
          <a:p>
            <a:pPr>
              <a:buNone/>
            </a:pPr>
            <a:r>
              <a:rPr lang="en-IN" dirty="0" smtClean="0"/>
              <a:t>– less income is needed to buy the original bundle then “real income” has increased</a:t>
            </a:r>
          </a:p>
          <a:p>
            <a:pPr>
              <a:buNone/>
            </a:pPr>
            <a:r>
              <a:rPr lang="en-IN" dirty="0" smtClean="0"/>
              <a:t> – more income is needed to buy the original bundle then “real income” has decreased</a:t>
            </a:r>
          </a:p>
          <a:p>
            <a:pPr>
              <a:buNone/>
            </a:pPr>
            <a:r>
              <a:rPr lang="en-IN" dirty="0" smtClean="0"/>
              <a:t>Isolate the change in demand due only to the change in relative prices by asking “What is the change in demand when the consumer’s income is adjusted so that, at the new prices, s/he can just afford to </a:t>
            </a:r>
            <a:r>
              <a:rPr lang="en-IN" b="1" dirty="0" smtClean="0">
                <a:solidFill>
                  <a:srgbClr val="FFC000"/>
                </a:solidFill>
              </a:rPr>
              <a:t>buy the original bundle</a:t>
            </a:r>
            <a:r>
              <a:rPr lang="en-IN" dirty="0" smtClean="0"/>
              <a:t>?”</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SLUTSKY METHOD</a:t>
            </a:r>
            <a:br>
              <a:rPr lang="en-IN" dirty="0" smtClean="0"/>
            </a:br>
            <a:endParaRPr lang="en-IN" dirty="0"/>
          </a:p>
        </p:txBody>
      </p:sp>
      <p:sp>
        <p:nvSpPr>
          <p:cNvPr id="3" name="Content Placeholder 2"/>
          <p:cNvSpPr>
            <a:spLocks noGrp="1"/>
          </p:cNvSpPr>
          <p:nvPr>
            <p:ph idx="1"/>
          </p:nvPr>
        </p:nvSpPr>
        <p:spPr>
          <a:xfrm>
            <a:off x="0" y="1219200"/>
            <a:ext cx="9144000" cy="5638800"/>
          </a:xfrm>
        </p:spPr>
        <p:txBody>
          <a:bodyPr/>
          <a:lstStyle/>
          <a:p>
            <a:r>
              <a:rPr lang="en-IN" sz="4400" dirty="0" smtClean="0"/>
              <a:t>To isolate the substitution effect the consumer’s money income is adjusted so that s/he change can just afford the original consumption bundle.</a:t>
            </a:r>
          </a:p>
          <a:p>
            <a:r>
              <a:rPr lang="en-IN" sz="4400" dirty="0" smtClean="0"/>
              <a:t>In other words purchasing power is held constant.</a:t>
            </a:r>
            <a:endParaRPr lang="en-IN" sz="4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0" y="5105400"/>
            <a:ext cx="9144000" cy="1752600"/>
          </a:xfrm>
        </p:spPr>
        <p:txBody>
          <a:bodyPr/>
          <a:lstStyle/>
          <a:p>
            <a:r>
              <a:rPr lang="en-IN" dirty="0" smtClean="0"/>
              <a:t>Draw a line parallel to the new budget line which passes through the point Ea. I</a:t>
            </a:r>
            <a:r>
              <a:rPr lang="en-IN" baseline="-25000" dirty="0" smtClean="0"/>
              <a:t>3</a:t>
            </a:r>
            <a:r>
              <a:rPr lang="en-IN" dirty="0" smtClean="0"/>
              <a:t> is tangent to this new budget line at E</a:t>
            </a:r>
            <a:r>
              <a:rPr lang="en-IN" baseline="-25000" dirty="0" smtClean="0"/>
              <a:t>C.  </a:t>
            </a:r>
            <a:r>
              <a:rPr lang="en-IN" dirty="0" smtClean="0"/>
              <a:t>Total Price effect is from Ea to </a:t>
            </a:r>
            <a:r>
              <a:rPr lang="en-IN" dirty="0" err="1" smtClean="0"/>
              <a:t>Eb</a:t>
            </a:r>
            <a:r>
              <a:rPr lang="en-IN" dirty="0" smtClean="0"/>
              <a:t>. Income effect </a:t>
            </a:r>
            <a:r>
              <a:rPr lang="en-IN" dirty="0" err="1" smtClean="0"/>
              <a:t>Ec</a:t>
            </a:r>
            <a:r>
              <a:rPr lang="en-IN" dirty="0" smtClean="0"/>
              <a:t> to </a:t>
            </a:r>
            <a:r>
              <a:rPr lang="en-IN" dirty="0" err="1" smtClean="0"/>
              <a:t>Eb</a:t>
            </a:r>
            <a:r>
              <a:rPr lang="en-IN" dirty="0" smtClean="0"/>
              <a:t> = </a:t>
            </a:r>
          </a:p>
        </p:txBody>
      </p:sp>
      <p:pic>
        <p:nvPicPr>
          <p:cNvPr id="53250" name="Picture 2"/>
          <p:cNvPicPr>
            <a:picLocks noGrp="1" noChangeAspect="1" noChangeArrowheads="1"/>
          </p:cNvPicPr>
          <p:nvPr>
            <p:ph sz="half" idx="1"/>
          </p:nvPr>
        </p:nvPicPr>
        <p:blipFill>
          <a:blip r:embed="rId2"/>
          <a:srcRect/>
          <a:stretch>
            <a:fillRect/>
          </a:stretch>
        </p:blipFill>
        <p:spPr bwMode="auto">
          <a:xfrm>
            <a:off x="228599" y="152400"/>
            <a:ext cx="8905239" cy="5040702"/>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Grp="1" noChangeAspect="1" noChangeArrowheads="1"/>
          </p:cNvPicPr>
          <p:nvPr>
            <p:ph idx="1"/>
          </p:nvPr>
        </p:nvPicPr>
        <p:blipFill>
          <a:blip r:embed="rId2"/>
          <a:srcRect/>
          <a:stretch>
            <a:fillRect/>
          </a:stretch>
        </p:blipFill>
        <p:spPr bwMode="auto">
          <a:xfrm>
            <a:off x="533400" y="838200"/>
            <a:ext cx="8610600" cy="50292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Grp="1" noChangeAspect="1" noChangeArrowheads="1"/>
          </p:cNvPicPr>
          <p:nvPr>
            <p:ph idx="1"/>
          </p:nvPr>
        </p:nvPicPr>
        <p:blipFill>
          <a:blip r:embed="rId2"/>
          <a:srcRect/>
          <a:stretch>
            <a:fillRect/>
          </a:stretch>
        </p:blipFill>
        <p:spPr bwMode="auto">
          <a:xfrm>
            <a:off x="203808" y="229979"/>
            <a:ext cx="8952816" cy="6247021"/>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1143000"/>
          </a:xfrm>
        </p:spPr>
        <p:txBody>
          <a:bodyPr/>
          <a:lstStyle/>
          <a:p>
            <a:r>
              <a:rPr lang="en-IN" dirty="0" smtClean="0"/>
              <a:t>Inferior Goods</a:t>
            </a:r>
            <a:endParaRPr lang="en-IN" dirty="0"/>
          </a:p>
        </p:txBody>
      </p:sp>
      <p:pic>
        <p:nvPicPr>
          <p:cNvPr id="56322" name="Picture 2"/>
          <p:cNvPicPr>
            <a:picLocks noGrp="1" noChangeAspect="1" noChangeArrowheads="1"/>
          </p:cNvPicPr>
          <p:nvPr>
            <p:ph idx="1"/>
          </p:nvPr>
        </p:nvPicPr>
        <p:blipFill>
          <a:blip r:embed="rId2"/>
          <a:srcRect/>
          <a:stretch>
            <a:fillRect/>
          </a:stretch>
        </p:blipFill>
        <p:spPr bwMode="auto">
          <a:xfrm>
            <a:off x="304800" y="1219200"/>
            <a:ext cx="8804732" cy="412908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IN" dirty="0" smtClean="0"/>
              <a:t>Concepts </a:t>
            </a:r>
            <a:endParaRPr lang="en-IN" dirty="0"/>
          </a:p>
        </p:txBody>
      </p:sp>
      <p:sp>
        <p:nvSpPr>
          <p:cNvPr id="3" name="Content Placeholder 2"/>
          <p:cNvSpPr>
            <a:spLocks noGrp="1"/>
          </p:cNvSpPr>
          <p:nvPr>
            <p:ph idx="1"/>
          </p:nvPr>
        </p:nvSpPr>
        <p:spPr>
          <a:xfrm>
            <a:off x="304800" y="609600"/>
            <a:ext cx="8839200" cy="5867400"/>
          </a:xfrm>
        </p:spPr>
        <p:txBody>
          <a:bodyPr/>
          <a:lstStyle/>
          <a:p>
            <a:r>
              <a:rPr lang="en-US" sz="2800" dirty="0" smtClean="0">
                <a:solidFill>
                  <a:srgbClr val="FFC000"/>
                </a:solidFill>
              </a:rPr>
              <a:t>Utility</a:t>
            </a:r>
            <a:r>
              <a:rPr lang="en-US" sz="2800" dirty="0" smtClean="0"/>
              <a:t> measures the want-satisfying power of a good or service. Utility is the driving force for demand for commodities. </a:t>
            </a:r>
          </a:p>
          <a:p>
            <a:r>
              <a:rPr lang="en-US" sz="2800" dirty="0" smtClean="0">
                <a:solidFill>
                  <a:srgbClr val="FFC000"/>
                </a:solidFill>
              </a:rPr>
              <a:t>Consumer’s economic problem</a:t>
            </a:r>
            <a:r>
              <a:rPr lang="en-US" sz="2800" dirty="0" smtClean="0"/>
              <a:t>: Maximize utility given the income or budget constraint</a:t>
            </a:r>
            <a:endParaRPr lang="en-IN" sz="2800" dirty="0" smtClean="0"/>
          </a:p>
          <a:p>
            <a:pPr lvl="0"/>
            <a:r>
              <a:rPr lang="en-US" sz="2800" dirty="0" smtClean="0">
                <a:solidFill>
                  <a:srgbClr val="FFC000"/>
                </a:solidFill>
              </a:rPr>
              <a:t>Marginal utility </a:t>
            </a:r>
            <a:r>
              <a:rPr lang="en-US" sz="2800" dirty="0" smtClean="0"/>
              <a:t>is the additional utility due to consumption of an</a:t>
            </a:r>
            <a:r>
              <a:rPr lang="en-US" sz="2800" i="1" dirty="0" smtClean="0"/>
              <a:t> additional unit </a:t>
            </a:r>
            <a:r>
              <a:rPr lang="en-US" sz="2800" dirty="0" smtClean="0"/>
              <a:t>of a particular good. If </a:t>
            </a:r>
          </a:p>
          <a:p>
            <a:pPr lvl="0"/>
            <a:r>
              <a:rPr lang="en-US" sz="2800" dirty="0" smtClean="0"/>
              <a:t>If Total Utility function is U = f (</a:t>
            </a:r>
            <a:r>
              <a:rPr lang="en-US" sz="2800" dirty="0" err="1" smtClean="0"/>
              <a:t>Qx</a:t>
            </a:r>
            <a:r>
              <a:rPr lang="en-US" sz="2800" dirty="0" smtClean="0"/>
              <a:t>), then </a:t>
            </a:r>
            <a:r>
              <a:rPr lang="en-US" sz="2800" dirty="0" err="1" smtClean="0"/>
              <a:t>dU</a:t>
            </a:r>
            <a:r>
              <a:rPr lang="en-US" sz="2800" dirty="0" smtClean="0"/>
              <a:t>/</a:t>
            </a:r>
            <a:r>
              <a:rPr lang="en-US" sz="2800" dirty="0" err="1" smtClean="0"/>
              <a:t>dQx</a:t>
            </a:r>
            <a:r>
              <a:rPr lang="en-US" sz="2800" dirty="0" smtClean="0"/>
              <a:t> (slope) is the marginal utility at a given point on the Total Utility curve.</a:t>
            </a:r>
          </a:p>
          <a:p>
            <a:pPr lvl="0"/>
            <a:r>
              <a:rPr lang="en-US" sz="2800" dirty="0" smtClean="0"/>
              <a:t> </a:t>
            </a:r>
            <a:endParaRPr lang="en-IN" sz="2800"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Grp="1" noChangeAspect="1" noChangeArrowheads="1"/>
          </p:cNvPicPr>
          <p:nvPr>
            <p:ph idx="1"/>
          </p:nvPr>
        </p:nvPicPr>
        <p:blipFill>
          <a:blip r:embed="rId2"/>
          <a:srcRect/>
          <a:stretch>
            <a:fillRect/>
          </a:stretch>
        </p:blipFill>
        <p:spPr bwMode="auto">
          <a:xfrm>
            <a:off x="304800" y="381000"/>
            <a:ext cx="8500334" cy="6097287"/>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u="sng" dirty="0" err="1" smtClean="0"/>
              <a:t>Giffen</a:t>
            </a:r>
            <a:r>
              <a:rPr lang="en-US" u="sng" dirty="0" smtClean="0"/>
              <a:t> Goods</a:t>
            </a:r>
            <a:r>
              <a:rPr lang="en-IN" dirty="0" smtClean="0"/>
              <a:t> </a:t>
            </a:r>
            <a:endParaRPr lang="en-IN" dirty="0"/>
          </a:p>
        </p:txBody>
      </p:sp>
      <p:sp>
        <p:nvSpPr>
          <p:cNvPr id="3" name="Content Placeholder 2"/>
          <p:cNvSpPr>
            <a:spLocks noGrp="1"/>
          </p:cNvSpPr>
          <p:nvPr>
            <p:ph idx="1"/>
          </p:nvPr>
        </p:nvSpPr>
        <p:spPr>
          <a:xfrm>
            <a:off x="685800" y="1143000"/>
            <a:ext cx="8229600" cy="5486400"/>
          </a:xfrm>
        </p:spPr>
        <p:txBody>
          <a:bodyPr/>
          <a:lstStyle/>
          <a:p>
            <a:r>
              <a:rPr lang="en-US" dirty="0" smtClean="0"/>
              <a:t>Alfred Marshall (1949) described the case of upward sloping demand curve and gave the credit for this idea to Robert </a:t>
            </a:r>
            <a:r>
              <a:rPr lang="en-US" dirty="0" err="1" smtClean="0"/>
              <a:t>Giffen</a:t>
            </a:r>
            <a:r>
              <a:rPr lang="en-US" dirty="0" smtClean="0"/>
              <a:t>. If the negative income effect of a fall in price of a good is larger than the positive substitution effect, demand curve for such a good will be upward sloping. </a:t>
            </a:r>
            <a:endParaRPr lang="en-IN" dirty="0" smtClean="0"/>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52400"/>
            <a:ext cx="7772400" cy="762000"/>
          </a:xfrm>
        </p:spPr>
        <p:txBody>
          <a:bodyPr/>
          <a:lstStyle/>
          <a:p>
            <a:r>
              <a:rPr lang="en-IN" dirty="0" smtClean="0"/>
              <a:t/>
            </a:r>
            <a:br>
              <a:rPr lang="en-IN" dirty="0" smtClean="0"/>
            </a:br>
            <a:r>
              <a:rPr lang="en-IN" dirty="0" smtClean="0"/>
              <a:t>GIFFEN GOODS</a:t>
            </a:r>
            <a:br>
              <a:rPr lang="en-IN" dirty="0" smtClean="0"/>
            </a:br>
            <a:endParaRPr lang="en-IN" dirty="0"/>
          </a:p>
        </p:txBody>
      </p:sp>
      <p:pic>
        <p:nvPicPr>
          <p:cNvPr id="58370" name="Picture 2"/>
          <p:cNvPicPr>
            <a:picLocks noGrp="1" noChangeAspect="1" noChangeArrowheads="1"/>
          </p:cNvPicPr>
          <p:nvPr>
            <p:ph sz="half" idx="1"/>
          </p:nvPr>
        </p:nvPicPr>
        <p:blipFill>
          <a:blip r:embed="rId2"/>
          <a:srcRect/>
          <a:stretch>
            <a:fillRect/>
          </a:stretch>
        </p:blipFill>
        <p:spPr bwMode="auto">
          <a:xfrm>
            <a:off x="81148" y="838200"/>
            <a:ext cx="8834252" cy="60198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9144000" cy="1143000"/>
          </a:xfrm>
        </p:spPr>
        <p:txBody>
          <a:bodyPr/>
          <a:lstStyle/>
          <a:p>
            <a:r>
              <a:rPr lang="en-US" dirty="0" smtClean="0"/>
              <a:t>Effect of a decline in price of a good.</a:t>
            </a:r>
            <a:r>
              <a:rPr lang="en-IN" dirty="0" smtClean="0"/>
              <a:t/>
            </a:r>
            <a:br>
              <a:rPr lang="en-IN" dirty="0" smtClean="0"/>
            </a:br>
            <a:endParaRPr lang="en-IN" dirty="0"/>
          </a:p>
        </p:txBody>
      </p:sp>
      <p:graphicFrame>
        <p:nvGraphicFramePr>
          <p:cNvPr id="7" name="Content Placeholder 6"/>
          <p:cNvGraphicFramePr>
            <a:graphicFrameLocks noGrp="1"/>
          </p:cNvGraphicFramePr>
          <p:nvPr>
            <p:ph idx="1"/>
          </p:nvPr>
        </p:nvGraphicFramePr>
        <p:xfrm>
          <a:off x="228598" y="1524000"/>
          <a:ext cx="8915404" cy="4495800"/>
        </p:xfrm>
        <a:graphic>
          <a:graphicData uri="http://schemas.openxmlformats.org/drawingml/2006/table">
            <a:tbl>
              <a:tblPr firstRow="1" bandRow="1">
                <a:tableStyleId>{5C22544A-7EE6-4342-B048-85BDC9FD1C3A}</a:tableStyleId>
              </a:tblPr>
              <a:tblGrid>
                <a:gridCol w="2228851"/>
                <a:gridCol w="2228851"/>
                <a:gridCol w="2228851"/>
                <a:gridCol w="2228851"/>
              </a:tblGrid>
              <a:tr h="1591434">
                <a:tc>
                  <a:txBody>
                    <a:bodyPr/>
                    <a:lstStyle/>
                    <a:p>
                      <a:pPr>
                        <a:spcAft>
                          <a:spcPts val="0"/>
                        </a:spcAft>
                      </a:pPr>
                      <a:r>
                        <a:rPr lang="en-US" sz="3600" dirty="0">
                          <a:latin typeface="Times New Roman"/>
                          <a:ea typeface="Times New Roman"/>
                        </a:rPr>
                        <a:t>Type of good</a:t>
                      </a:r>
                      <a:endParaRPr lang="en-IN" sz="3600" dirty="0">
                        <a:latin typeface="Times New Roman"/>
                        <a:ea typeface="Times New Roman"/>
                      </a:endParaRPr>
                    </a:p>
                  </a:txBody>
                  <a:tcPr marL="68580" marR="68580" marT="0" marB="0"/>
                </a:tc>
                <a:tc>
                  <a:txBody>
                    <a:bodyPr/>
                    <a:lstStyle/>
                    <a:p>
                      <a:pPr>
                        <a:spcAft>
                          <a:spcPts val="0"/>
                        </a:spcAft>
                      </a:pPr>
                      <a:r>
                        <a:rPr lang="en-US" sz="3600">
                          <a:latin typeface="Times New Roman"/>
                          <a:ea typeface="Times New Roman"/>
                        </a:rPr>
                        <a:t>Substitution effect</a:t>
                      </a:r>
                      <a:endParaRPr lang="en-IN" sz="3600">
                        <a:latin typeface="Times New Roman"/>
                        <a:ea typeface="Times New Roman"/>
                      </a:endParaRPr>
                    </a:p>
                  </a:txBody>
                  <a:tcPr marL="68580" marR="68580" marT="0" marB="0"/>
                </a:tc>
                <a:tc>
                  <a:txBody>
                    <a:bodyPr/>
                    <a:lstStyle/>
                    <a:p>
                      <a:pPr>
                        <a:spcAft>
                          <a:spcPts val="0"/>
                        </a:spcAft>
                      </a:pPr>
                      <a:r>
                        <a:rPr lang="en-US" sz="3600">
                          <a:latin typeface="Times New Roman"/>
                          <a:ea typeface="Times New Roman"/>
                        </a:rPr>
                        <a:t>Income Effect</a:t>
                      </a:r>
                      <a:endParaRPr lang="en-IN" sz="3600">
                        <a:latin typeface="Times New Roman"/>
                        <a:ea typeface="Times New Roman"/>
                      </a:endParaRPr>
                    </a:p>
                  </a:txBody>
                  <a:tcPr marL="68580" marR="68580" marT="0" marB="0"/>
                </a:tc>
                <a:tc>
                  <a:txBody>
                    <a:bodyPr/>
                    <a:lstStyle/>
                    <a:p>
                      <a:pPr>
                        <a:spcAft>
                          <a:spcPts val="0"/>
                        </a:spcAft>
                      </a:pPr>
                      <a:r>
                        <a:rPr lang="en-US" sz="3600">
                          <a:latin typeface="Times New Roman"/>
                          <a:ea typeface="Times New Roman"/>
                        </a:rPr>
                        <a:t>Price effect </a:t>
                      </a:r>
                      <a:endParaRPr lang="en-IN" sz="3600">
                        <a:latin typeface="Times New Roman"/>
                        <a:ea typeface="Times New Roman"/>
                      </a:endParaRPr>
                    </a:p>
                  </a:txBody>
                  <a:tcPr marL="68580" marR="68580" marT="0" marB="0"/>
                </a:tc>
              </a:tr>
              <a:tr h="968122">
                <a:tc>
                  <a:txBody>
                    <a:bodyPr/>
                    <a:lstStyle/>
                    <a:p>
                      <a:pPr>
                        <a:spcAft>
                          <a:spcPts val="0"/>
                        </a:spcAft>
                      </a:pPr>
                      <a:r>
                        <a:rPr lang="en-US" sz="3600">
                          <a:latin typeface="Times New Roman"/>
                          <a:ea typeface="Times New Roman"/>
                        </a:rPr>
                        <a:t>Normal</a:t>
                      </a:r>
                      <a:endParaRPr lang="en-IN" sz="3600">
                        <a:latin typeface="Times New Roman"/>
                        <a:ea typeface="Times New Roman"/>
                      </a:endParaRPr>
                    </a:p>
                  </a:txBody>
                  <a:tcPr marL="68580" marR="68580" marT="0" marB="0"/>
                </a:tc>
                <a:tc>
                  <a:txBody>
                    <a:bodyPr/>
                    <a:lstStyle/>
                    <a:p>
                      <a:pPr>
                        <a:spcAft>
                          <a:spcPts val="0"/>
                        </a:spcAft>
                      </a:pPr>
                      <a:r>
                        <a:rPr lang="en-US" sz="3600" dirty="0">
                          <a:latin typeface="Times New Roman"/>
                          <a:ea typeface="Times New Roman"/>
                        </a:rPr>
                        <a:t>Positive</a:t>
                      </a:r>
                      <a:endParaRPr lang="en-IN" sz="3600" dirty="0">
                        <a:latin typeface="Times New Roman"/>
                        <a:ea typeface="Times New Roman"/>
                      </a:endParaRPr>
                    </a:p>
                  </a:txBody>
                  <a:tcPr marL="68580" marR="68580" marT="0" marB="0"/>
                </a:tc>
                <a:tc>
                  <a:txBody>
                    <a:bodyPr/>
                    <a:lstStyle/>
                    <a:p>
                      <a:pPr>
                        <a:spcAft>
                          <a:spcPts val="0"/>
                        </a:spcAft>
                      </a:pPr>
                      <a:r>
                        <a:rPr lang="en-US" sz="3600">
                          <a:latin typeface="Times New Roman"/>
                          <a:ea typeface="Times New Roman"/>
                        </a:rPr>
                        <a:t>positive</a:t>
                      </a:r>
                      <a:endParaRPr lang="en-IN" sz="3600">
                        <a:latin typeface="Times New Roman"/>
                        <a:ea typeface="Times New Roman"/>
                      </a:endParaRPr>
                    </a:p>
                  </a:txBody>
                  <a:tcPr marL="68580" marR="68580" marT="0" marB="0"/>
                </a:tc>
                <a:tc>
                  <a:txBody>
                    <a:bodyPr/>
                    <a:lstStyle/>
                    <a:p>
                      <a:pPr>
                        <a:spcAft>
                          <a:spcPts val="0"/>
                        </a:spcAft>
                      </a:pPr>
                      <a:r>
                        <a:rPr lang="en-US" sz="3600">
                          <a:latin typeface="Times New Roman"/>
                          <a:ea typeface="Times New Roman"/>
                        </a:rPr>
                        <a:t>positive</a:t>
                      </a:r>
                      <a:endParaRPr lang="en-IN" sz="3600">
                        <a:latin typeface="Times New Roman"/>
                        <a:ea typeface="Times New Roman"/>
                      </a:endParaRPr>
                    </a:p>
                  </a:txBody>
                  <a:tcPr marL="68580" marR="68580" marT="0" marB="0"/>
                </a:tc>
              </a:tr>
              <a:tr h="968122">
                <a:tc>
                  <a:txBody>
                    <a:bodyPr/>
                    <a:lstStyle/>
                    <a:p>
                      <a:pPr>
                        <a:spcAft>
                          <a:spcPts val="0"/>
                        </a:spcAft>
                      </a:pPr>
                      <a:r>
                        <a:rPr lang="en-US" sz="3600">
                          <a:latin typeface="Times New Roman"/>
                          <a:ea typeface="Times New Roman"/>
                        </a:rPr>
                        <a:t>Inferior</a:t>
                      </a:r>
                      <a:endParaRPr lang="en-IN" sz="3600">
                        <a:latin typeface="Times New Roman"/>
                        <a:ea typeface="Times New Roman"/>
                      </a:endParaRPr>
                    </a:p>
                  </a:txBody>
                  <a:tcPr marL="68580" marR="68580" marT="0" marB="0"/>
                </a:tc>
                <a:tc>
                  <a:txBody>
                    <a:bodyPr/>
                    <a:lstStyle/>
                    <a:p>
                      <a:pPr>
                        <a:spcAft>
                          <a:spcPts val="0"/>
                        </a:spcAft>
                      </a:pPr>
                      <a:r>
                        <a:rPr lang="en-US" sz="3600">
                          <a:latin typeface="Times New Roman"/>
                          <a:ea typeface="Times New Roman"/>
                        </a:rPr>
                        <a:t>positive</a:t>
                      </a:r>
                      <a:endParaRPr lang="en-IN" sz="3600">
                        <a:latin typeface="Times New Roman"/>
                        <a:ea typeface="Times New Roman"/>
                      </a:endParaRPr>
                    </a:p>
                  </a:txBody>
                  <a:tcPr marL="68580" marR="68580" marT="0" marB="0"/>
                </a:tc>
                <a:tc>
                  <a:txBody>
                    <a:bodyPr/>
                    <a:lstStyle/>
                    <a:p>
                      <a:pPr>
                        <a:spcAft>
                          <a:spcPts val="0"/>
                        </a:spcAft>
                      </a:pPr>
                      <a:r>
                        <a:rPr lang="en-US" sz="3600">
                          <a:latin typeface="Times New Roman"/>
                          <a:ea typeface="Times New Roman"/>
                        </a:rPr>
                        <a:t>negative</a:t>
                      </a:r>
                      <a:endParaRPr lang="en-IN" sz="3600">
                        <a:latin typeface="Times New Roman"/>
                        <a:ea typeface="Times New Roman"/>
                      </a:endParaRPr>
                    </a:p>
                  </a:txBody>
                  <a:tcPr marL="68580" marR="68580" marT="0" marB="0"/>
                </a:tc>
                <a:tc>
                  <a:txBody>
                    <a:bodyPr/>
                    <a:lstStyle/>
                    <a:p>
                      <a:pPr>
                        <a:spcAft>
                          <a:spcPts val="0"/>
                        </a:spcAft>
                      </a:pPr>
                      <a:r>
                        <a:rPr lang="en-US" sz="3600">
                          <a:latin typeface="Times New Roman"/>
                          <a:ea typeface="Times New Roman"/>
                        </a:rPr>
                        <a:t>positive</a:t>
                      </a:r>
                      <a:endParaRPr lang="en-IN" sz="3600">
                        <a:latin typeface="Times New Roman"/>
                        <a:ea typeface="Times New Roman"/>
                      </a:endParaRPr>
                    </a:p>
                  </a:txBody>
                  <a:tcPr marL="68580" marR="68580" marT="0" marB="0"/>
                </a:tc>
              </a:tr>
              <a:tr h="968122">
                <a:tc>
                  <a:txBody>
                    <a:bodyPr/>
                    <a:lstStyle/>
                    <a:p>
                      <a:pPr>
                        <a:spcAft>
                          <a:spcPts val="0"/>
                        </a:spcAft>
                      </a:pPr>
                      <a:r>
                        <a:rPr lang="en-US" sz="3600">
                          <a:latin typeface="Times New Roman"/>
                          <a:ea typeface="Times New Roman"/>
                        </a:rPr>
                        <a:t>Giffen</a:t>
                      </a:r>
                      <a:endParaRPr lang="en-IN" sz="3600">
                        <a:latin typeface="Times New Roman"/>
                        <a:ea typeface="Times New Roman"/>
                      </a:endParaRPr>
                    </a:p>
                  </a:txBody>
                  <a:tcPr marL="68580" marR="68580" marT="0" marB="0"/>
                </a:tc>
                <a:tc>
                  <a:txBody>
                    <a:bodyPr/>
                    <a:lstStyle/>
                    <a:p>
                      <a:pPr>
                        <a:spcAft>
                          <a:spcPts val="0"/>
                        </a:spcAft>
                      </a:pPr>
                      <a:r>
                        <a:rPr lang="en-US" sz="3600">
                          <a:latin typeface="Times New Roman"/>
                          <a:ea typeface="Times New Roman"/>
                        </a:rPr>
                        <a:t>positive</a:t>
                      </a:r>
                      <a:endParaRPr lang="en-IN" sz="3600">
                        <a:latin typeface="Times New Roman"/>
                        <a:ea typeface="Times New Roman"/>
                      </a:endParaRPr>
                    </a:p>
                  </a:txBody>
                  <a:tcPr marL="68580" marR="68580" marT="0" marB="0"/>
                </a:tc>
                <a:tc>
                  <a:txBody>
                    <a:bodyPr/>
                    <a:lstStyle/>
                    <a:p>
                      <a:pPr>
                        <a:spcAft>
                          <a:spcPts val="0"/>
                        </a:spcAft>
                      </a:pPr>
                      <a:r>
                        <a:rPr lang="en-US" sz="3600">
                          <a:latin typeface="Times New Roman"/>
                          <a:ea typeface="Times New Roman"/>
                        </a:rPr>
                        <a:t>negative</a:t>
                      </a:r>
                      <a:endParaRPr lang="en-IN" sz="3600">
                        <a:latin typeface="Times New Roman"/>
                        <a:ea typeface="Times New Roman"/>
                      </a:endParaRPr>
                    </a:p>
                  </a:txBody>
                  <a:tcPr marL="68580" marR="68580" marT="0" marB="0"/>
                </a:tc>
                <a:tc>
                  <a:txBody>
                    <a:bodyPr/>
                    <a:lstStyle/>
                    <a:p>
                      <a:pPr>
                        <a:spcAft>
                          <a:spcPts val="0"/>
                        </a:spcAft>
                      </a:pPr>
                      <a:r>
                        <a:rPr lang="en-US" sz="3600" dirty="0">
                          <a:latin typeface="Times New Roman"/>
                          <a:ea typeface="Times New Roman"/>
                        </a:rPr>
                        <a:t>negative</a:t>
                      </a:r>
                      <a:endParaRPr lang="en-IN" sz="3600" dirty="0">
                        <a:latin typeface="Times New Roman"/>
                        <a:ea typeface="Times New Roman"/>
                      </a:endParaRPr>
                    </a:p>
                  </a:txBody>
                  <a:tcPr marL="68580" marR="68580"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838200"/>
          </a:xfrm>
        </p:spPr>
        <p:txBody>
          <a:bodyPr/>
          <a:lstStyle/>
          <a:p>
            <a:r>
              <a:rPr lang="en-IN" sz="3600" dirty="0" smtClean="0"/>
              <a:t>Measurement of utility: Cardinal or Ordinal? </a:t>
            </a:r>
            <a:endParaRPr lang="en-IN" sz="3600" dirty="0"/>
          </a:p>
        </p:txBody>
      </p:sp>
      <p:sp>
        <p:nvSpPr>
          <p:cNvPr id="3" name="Content Placeholder 2"/>
          <p:cNvSpPr>
            <a:spLocks noGrp="1"/>
          </p:cNvSpPr>
          <p:nvPr>
            <p:ph idx="1"/>
          </p:nvPr>
        </p:nvSpPr>
        <p:spPr>
          <a:xfrm>
            <a:off x="381000" y="990600"/>
            <a:ext cx="8763000" cy="5638800"/>
          </a:xfrm>
        </p:spPr>
        <p:txBody>
          <a:bodyPr/>
          <a:lstStyle/>
          <a:p>
            <a:pPr lvl="0"/>
            <a:r>
              <a:rPr lang="en-US" dirty="0" smtClean="0">
                <a:solidFill>
                  <a:srgbClr val="FFC000"/>
                </a:solidFill>
              </a:rPr>
              <a:t>Cardinal measurement</a:t>
            </a:r>
            <a:r>
              <a:rPr lang="en-US" dirty="0" smtClean="0"/>
              <a:t>: In numbers, the difference between the numbers can also be measured.</a:t>
            </a:r>
            <a:endParaRPr lang="en-IN" dirty="0" smtClean="0"/>
          </a:p>
          <a:p>
            <a:r>
              <a:rPr lang="en-US" dirty="0" smtClean="0"/>
              <a:t>Example of cardinal measurement 10, 15, 23, 45, etc.</a:t>
            </a:r>
            <a:endParaRPr lang="en-IN" dirty="0" smtClean="0"/>
          </a:p>
          <a:p>
            <a:pPr>
              <a:buNone/>
            </a:pPr>
            <a:r>
              <a:rPr lang="en-US" dirty="0" smtClean="0"/>
              <a:t> </a:t>
            </a:r>
            <a:r>
              <a:rPr lang="en-US" dirty="0" smtClean="0">
                <a:solidFill>
                  <a:srgbClr val="FFC000"/>
                </a:solidFill>
              </a:rPr>
              <a:t>Ordinal measurement</a:t>
            </a:r>
            <a:r>
              <a:rPr lang="en-US" dirty="0" smtClean="0"/>
              <a:t>: Higher or lower utility, only ranking of utilities possible. </a:t>
            </a:r>
            <a:endParaRPr lang="en-IN" dirty="0" smtClean="0"/>
          </a:p>
          <a:p>
            <a:pPr lvl="0"/>
            <a:r>
              <a:rPr lang="en-US" dirty="0" smtClean="0"/>
              <a:t>If utility is cardinally measureable, it is also </a:t>
            </a:r>
            <a:r>
              <a:rPr lang="en-US" dirty="0" err="1" smtClean="0"/>
              <a:t>ordinally</a:t>
            </a:r>
            <a:r>
              <a:rPr lang="en-US" dirty="0" smtClean="0"/>
              <a:t> measureable.</a:t>
            </a:r>
            <a:endParaRPr lang="en-IN" dirty="0" smtClean="0"/>
          </a:p>
          <a:p>
            <a:r>
              <a:rPr lang="en-US" dirty="0" smtClean="0"/>
              <a:t>If utility is </a:t>
            </a:r>
            <a:r>
              <a:rPr lang="en-US" dirty="0" err="1" smtClean="0"/>
              <a:t>ordinally</a:t>
            </a:r>
            <a:r>
              <a:rPr lang="en-US" dirty="0" smtClean="0"/>
              <a:t> measureable, it is </a:t>
            </a:r>
            <a:r>
              <a:rPr lang="en-US" b="1" u="sng" dirty="0" smtClean="0"/>
              <a:t>not</a:t>
            </a:r>
            <a:r>
              <a:rPr lang="en-US" dirty="0" smtClean="0"/>
              <a:t> cardinally </a:t>
            </a:r>
            <a:r>
              <a:rPr lang="en-US" dirty="0" err="1" smtClean="0"/>
              <a:t>measuerable</a:t>
            </a:r>
            <a:endParaRPr lang="en-IN" dirty="0" smtClean="0"/>
          </a:p>
          <a:p>
            <a:pPr lvl="0"/>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z="4000" dirty="0" smtClean="0">
                <a:solidFill>
                  <a:srgbClr val="FFC000"/>
                </a:solidFill>
              </a:rPr>
              <a:t>The Law of Diminishing Marginal Utility</a:t>
            </a:r>
            <a:endParaRPr lang="en-IN" sz="4000" dirty="0"/>
          </a:p>
        </p:txBody>
      </p:sp>
      <p:sp>
        <p:nvSpPr>
          <p:cNvPr id="3" name="Content Placeholder 2"/>
          <p:cNvSpPr>
            <a:spLocks noGrp="1"/>
          </p:cNvSpPr>
          <p:nvPr>
            <p:ph idx="1"/>
          </p:nvPr>
        </p:nvSpPr>
        <p:spPr>
          <a:xfrm>
            <a:off x="152400" y="914400"/>
            <a:ext cx="8991600" cy="5638800"/>
          </a:xfrm>
        </p:spPr>
        <p:txBody>
          <a:bodyPr/>
          <a:lstStyle/>
          <a:p>
            <a:pPr lvl="0"/>
            <a:r>
              <a:rPr lang="en-US" dirty="0" smtClean="0"/>
              <a:t>As the amount of a good consumed increases, the </a:t>
            </a:r>
            <a:r>
              <a:rPr lang="en-US" i="1" dirty="0" smtClean="0"/>
              <a:t>marginal </a:t>
            </a:r>
            <a:r>
              <a:rPr lang="en-US" dirty="0" smtClean="0"/>
              <a:t>utility derived from consumption of that good tends to fall.  In brief, as one consumes more and more of a good, the incremental satisfaction (MU) due to additional units goes on falling. Consumers prefer variety. Instead of allocating their income to the same good, they will be attracted to buy other goods. As consumption of a commodity increase, the total utility rises but a slower and slower rate. When this rate of increase in total utility becomes zero, the total utility is maximum.</a:t>
            </a: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r>
              <a:rPr lang="en-IN" dirty="0" smtClean="0"/>
              <a:t>Relationship between Total and Marginal Utility</a:t>
            </a:r>
            <a:endParaRPr lang="en-IN" dirty="0"/>
          </a:p>
        </p:txBody>
      </p:sp>
      <p:sp>
        <p:nvSpPr>
          <p:cNvPr id="3" name="Content Placeholder 2"/>
          <p:cNvSpPr>
            <a:spLocks noGrp="1"/>
          </p:cNvSpPr>
          <p:nvPr>
            <p:ph idx="1"/>
          </p:nvPr>
        </p:nvSpPr>
        <p:spPr>
          <a:xfrm>
            <a:off x="0" y="1219200"/>
            <a:ext cx="9144000" cy="5638800"/>
          </a:xfrm>
        </p:spPr>
        <p:txBody>
          <a:bodyPr/>
          <a:lstStyle/>
          <a:p>
            <a:r>
              <a:rPr lang="en-US" dirty="0" smtClean="0"/>
              <a:t>U = f (</a:t>
            </a:r>
            <a:r>
              <a:rPr lang="en-US" dirty="0" err="1" smtClean="0"/>
              <a:t>Qx</a:t>
            </a:r>
            <a:r>
              <a:rPr lang="en-US" dirty="0" smtClean="0"/>
              <a:t>) : for Max U, </a:t>
            </a:r>
            <a:endParaRPr lang="en-IN" dirty="0" smtClean="0"/>
          </a:p>
          <a:p>
            <a:r>
              <a:rPr lang="en-US" dirty="0" err="1" smtClean="0"/>
              <a:t>dU</a:t>
            </a:r>
            <a:r>
              <a:rPr lang="en-US" dirty="0" smtClean="0"/>
              <a:t>/</a:t>
            </a:r>
            <a:r>
              <a:rPr lang="en-US" dirty="0" err="1" smtClean="0"/>
              <a:t>dQx</a:t>
            </a:r>
            <a:r>
              <a:rPr lang="en-US" dirty="0" smtClean="0"/>
              <a:t> = 0 (marginal utility =0) &amp; d</a:t>
            </a:r>
            <a:r>
              <a:rPr lang="en-US" baseline="30000" dirty="0" smtClean="0"/>
              <a:t>2</a:t>
            </a:r>
            <a:r>
              <a:rPr lang="en-US" dirty="0" smtClean="0"/>
              <a:t>U/dQx</a:t>
            </a:r>
            <a:r>
              <a:rPr lang="en-US" baseline="30000" dirty="0" smtClean="0"/>
              <a:t>2</a:t>
            </a:r>
            <a:r>
              <a:rPr lang="en-US" dirty="0" smtClean="0"/>
              <a:t> &lt; 0</a:t>
            </a:r>
            <a:endParaRPr lang="en-IN" dirty="0" smtClean="0"/>
          </a:p>
          <a:p>
            <a:r>
              <a:rPr lang="en-US" dirty="0" smtClean="0"/>
              <a:t>Total utility increases at a diminishing rate</a:t>
            </a:r>
            <a:endParaRPr lang="en-IN" dirty="0" smtClean="0"/>
          </a:p>
          <a:p>
            <a:r>
              <a:rPr lang="en-US" dirty="0" smtClean="0"/>
              <a:t>Total utility is the sum of marginal utilities</a:t>
            </a:r>
            <a:endParaRPr lang="en-IN" dirty="0" smtClean="0"/>
          </a:p>
          <a:p>
            <a:r>
              <a:rPr lang="en-US" dirty="0" smtClean="0"/>
              <a:t>In the case of consumption of a single good, will the consumer keep on buying the commodity till the marginal utility of that good falls to zero so that s(he) maximizes utility?: </a:t>
            </a:r>
            <a:r>
              <a:rPr lang="en-US" b="1" u="sng" dirty="0" smtClean="0"/>
              <a:t>NOT NECESSARILY</a:t>
            </a:r>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8" name="Picture 6" descr="sam11290_ta0501"/>
          <p:cNvPicPr>
            <a:picLocks noChangeAspect="1" noChangeArrowheads="1"/>
          </p:cNvPicPr>
          <p:nvPr/>
        </p:nvPicPr>
        <p:blipFill>
          <a:blip r:embed="rId3"/>
          <a:srcRect b="8255"/>
          <a:stretch>
            <a:fillRect/>
          </a:stretch>
        </p:blipFill>
        <p:spPr bwMode="auto">
          <a:xfrm>
            <a:off x="860087" y="1219200"/>
            <a:ext cx="7174149" cy="5410200"/>
          </a:xfrm>
          <a:prstGeom prst="rect">
            <a:avLst/>
          </a:prstGeom>
          <a:noFill/>
        </p:spPr>
      </p:pic>
      <p:sp>
        <p:nvSpPr>
          <p:cNvPr id="3" name="Title 2"/>
          <p:cNvSpPr>
            <a:spLocks noGrp="1"/>
          </p:cNvSpPr>
          <p:nvPr>
            <p:ph type="title"/>
          </p:nvPr>
        </p:nvSpPr>
        <p:spPr>
          <a:xfrm>
            <a:off x="762000" y="0"/>
            <a:ext cx="7772400" cy="1143000"/>
          </a:xfrm>
        </p:spPr>
        <p:txBody>
          <a:bodyPr/>
          <a:lstStyle/>
          <a:p>
            <a:r>
              <a:rPr lang="en-IN" dirty="0" smtClean="0"/>
              <a:t>Relationship between Total and Marginal Utility</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3" name="Picture 7" descr="sam11290_0501"/>
          <p:cNvPicPr>
            <a:picLocks noChangeAspect="1" noChangeArrowheads="1"/>
          </p:cNvPicPr>
          <p:nvPr/>
        </p:nvPicPr>
        <p:blipFill>
          <a:blip r:embed="rId3"/>
          <a:srcRect b="4064"/>
          <a:stretch>
            <a:fillRect/>
          </a:stretch>
        </p:blipFill>
        <p:spPr bwMode="auto">
          <a:xfrm>
            <a:off x="304800" y="990600"/>
            <a:ext cx="8646794" cy="5486400"/>
          </a:xfrm>
          <a:prstGeom prst="rect">
            <a:avLst/>
          </a:prstGeom>
          <a:noFill/>
        </p:spPr>
      </p:pic>
      <p:sp>
        <p:nvSpPr>
          <p:cNvPr id="3" name="Title 2"/>
          <p:cNvSpPr>
            <a:spLocks noGrp="1"/>
          </p:cNvSpPr>
          <p:nvPr>
            <p:ph type="title"/>
          </p:nvPr>
        </p:nvSpPr>
        <p:spPr>
          <a:xfrm>
            <a:off x="762000" y="0"/>
            <a:ext cx="7772400" cy="1143000"/>
          </a:xfrm>
        </p:spPr>
        <p:txBody>
          <a:bodyPr/>
          <a:lstStyle/>
          <a:p>
            <a:r>
              <a:rPr lang="en-IN" dirty="0" smtClean="0"/>
              <a:t>The Law of Diminishing MU</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ibbons">
  <a:themeElements>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fontScheme name="Ribbon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Ribbons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Ribbons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Ribbons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Ribbons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Ribbons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Designs\RIBBONS.POT</Template>
  <TotalTime>6475</TotalTime>
  <Words>1840</Words>
  <Application>Microsoft Office PowerPoint</Application>
  <PresentationFormat>On-screen Show (4:3)</PresentationFormat>
  <Paragraphs>189</Paragraphs>
  <Slides>43</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Times New Roman</vt:lpstr>
      <vt:lpstr>Ribbons</vt:lpstr>
      <vt:lpstr>Topic 5: DEMAND AND CONSUMER BEHAVIOR  </vt:lpstr>
      <vt:lpstr>CHAPTER OUTLINE </vt:lpstr>
      <vt:lpstr>Ordinal Approach to Utility Measurement: Indifference Curve </vt:lpstr>
      <vt:lpstr>Concepts </vt:lpstr>
      <vt:lpstr>Measurement of utility: Cardinal or Ordinal? </vt:lpstr>
      <vt:lpstr>The Law of Diminishing Marginal Utility</vt:lpstr>
      <vt:lpstr>Relationship between Total and Marginal Utility</vt:lpstr>
      <vt:lpstr>Relationship between Total and Marginal Utility</vt:lpstr>
      <vt:lpstr>The Law of Diminishing MU</vt:lpstr>
      <vt:lpstr>Consumer’s Equilibrium for one good</vt:lpstr>
      <vt:lpstr>Law of Equi-marginal Utility: Consumer’s Equilibrium with More Than One Commodity</vt:lpstr>
      <vt:lpstr>Convergence to Consumer’s Equilibrium</vt:lpstr>
      <vt:lpstr>PowerPoint Presentation</vt:lpstr>
      <vt:lpstr>Why does the demand curve slope downwards</vt:lpstr>
      <vt:lpstr>CONSUMER SURPLUS</vt:lpstr>
      <vt:lpstr>Consumer Surplus for an Individual/ Market</vt:lpstr>
      <vt:lpstr>Ordinal measurement of Utility and Consumer  Equilibrium </vt:lpstr>
      <vt:lpstr>Properties of Indifference curves:  </vt:lpstr>
      <vt:lpstr>Family (MAP) of Indifference Curves</vt:lpstr>
      <vt:lpstr>Marginal rate of substitution (MRS). </vt:lpstr>
      <vt:lpstr>Preferences and Location of ICs</vt:lpstr>
      <vt:lpstr>Budget Constraint</vt:lpstr>
      <vt:lpstr> Budget Line (Px = 1, Py = 2,  I = 40 ) </vt:lpstr>
      <vt:lpstr>Shifts in Budget line</vt:lpstr>
      <vt:lpstr>Consumer’s Equilibrium</vt:lpstr>
      <vt:lpstr>Income Effect</vt:lpstr>
      <vt:lpstr>Price Effect decomposition</vt:lpstr>
      <vt:lpstr>Price Effect</vt:lpstr>
      <vt:lpstr>THE HICKSIAN METHOD </vt:lpstr>
      <vt:lpstr>PowerPoint Presentation</vt:lpstr>
      <vt:lpstr>PowerPoint Presentation</vt:lpstr>
      <vt:lpstr>PowerPoint Presentation</vt:lpstr>
      <vt:lpstr>PowerPoint Presentation</vt:lpstr>
      <vt:lpstr> THE SLUTSKY METHOD </vt:lpstr>
      <vt:lpstr>THE SLUTSKY METHOD </vt:lpstr>
      <vt:lpstr>PowerPoint Presentation</vt:lpstr>
      <vt:lpstr>PowerPoint Presentation</vt:lpstr>
      <vt:lpstr>PowerPoint Presentation</vt:lpstr>
      <vt:lpstr>Inferior Goods</vt:lpstr>
      <vt:lpstr>PowerPoint Presentation</vt:lpstr>
      <vt:lpstr>Giffen Goods </vt:lpstr>
      <vt:lpstr> GIFFEN GOODS </vt:lpstr>
      <vt:lpstr>Effect of a decline in price of a good. </vt:lpstr>
    </vt:vector>
  </TitlesOfParts>
  <Company>UMBC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Efficiency of Financial Markets</dc:title>
  <dc:creator>Bonnie Erin Wilson</dc:creator>
  <cp:lastModifiedBy>HP</cp:lastModifiedBy>
  <cp:revision>166</cp:revision>
  <dcterms:created xsi:type="dcterms:W3CDTF">2001-09-08T18:46:48Z</dcterms:created>
  <dcterms:modified xsi:type="dcterms:W3CDTF">2019-08-26T01:12:30Z</dcterms:modified>
</cp:coreProperties>
</file>