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862" spc="-1" strike="noStrike">
                <a:solidFill>
                  <a:srgbClr val="595959"/>
                </a:solidFill>
                <a:latin typeface="Calibri"/>
              </a:defRPr>
            </a:pPr>
            <a:r>
              <a:rPr b="0" sz="1862" spc="-1" strike="noStrike">
                <a:solidFill>
                  <a:srgbClr val="595959"/>
                </a:solidFill>
                <a:latin typeface="Calibri"/>
              </a:rPr>
              <a:t>y1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y1</c:v>
                </c:pt>
              </c:strCache>
            </c:strRef>
          </c:tx>
          <c:spPr>
            <a:solidFill>
              <a:srgbClr val="ed7d31"/>
            </a:solidFill>
            <a:ln w="19080">
              <a:solidFill>
                <a:srgbClr val="ed7d31"/>
              </a:solidFill>
              <a:round/>
            </a:ln>
          </c:spPr>
          <c:marker>
            <c:symbol val="circle"/>
            <c:size val="5"/>
            <c:spPr>
              <a:solidFill>
                <a:srgbClr val="ed7d31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11"/>
                <c:pt idx="0">
                  <c:v>1.96830284965209</c:v>
                </c:pt>
                <c:pt idx="1">
                  <c:v>4.32209251644163</c:v>
                </c:pt>
                <c:pt idx="2">
                  <c:v>4.59567775850689</c:v>
                </c:pt>
                <c:pt idx="3">
                  <c:v>4.90573403000282</c:v>
                </c:pt>
                <c:pt idx="4">
                  <c:v>5.87882201839541</c:v>
                </c:pt>
                <c:pt idx="5">
                  <c:v>6.29393086883185</c:v>
                </c:pt>
                <c:pt idx="6">
                  <c:v>6.47007974009932</c:v>
                </c:pt>
                <c:pt idx="7">
                  <c:v>6.91732149672737</c:v>
                </c:pt>
                <c:pt idx="8">
                  <c:v>8.32452738398193</c:v>
                </c:pt>
                <c:pt idx="9">
                  <c:v>8.99517135504564</c:v>
                </c:pt>
                <c:pt idx="10">
                  <c:v>9.79220266242597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1"/>
                <c:pt idx="0">
                  <c:v>-36.4908361757531</c:v>
                </c:pt>
                <c:pt idx="1">
                  <c:v>-63.3692529532376</c:v>
                </c:pt>
                <c:pt idx="2">
                  <c:v>-65.0557580840956</c:v>
                </c:pt>
                <c:pt idx="3">
                  <c:v>-66.6051639738123</c:v>
                </c:pt>
                <c:pt idx="4">
                  <c:v>-68.9706317935485</c:v>
                </c:pt>
                <c:pt idx="5">
                  <c:v>-68.8272092886955</c:v>
                </c:pt>
                <c:pt idx="6">
                  <c:v>-68.5580500758963</c:v>
                </c:pt>
                <c:pt idx="7">
                  <c:v>-67.3170425432837</c:v>
                </c:pt>
                <c:pt idx="8">
                  <c:v>-58.1931448822363</c:v>
                </c:pt>
                <c:pt idx="9">
                  <c:v>-51.0578971078282</c:v>
                </c:pt>
                <c:pt idx="10">
                  <c:v>-40.2383979341788</c:v>
                </c:pt>
              </c:numCache>
            </c:numRef>
          </c:yVal>
          <c:smooth val="1"/>
        </c:ser>
        <c:axId val="97737857"/>
        <c:axId val="18701808"/>
      </c:scatterChart>
      <c:valAx>
        <c:axId val="97737857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18701808"/>
        <c:crosses val="autoZero"/>
        <c:crossBetween val="midCat"/>
      </c:valAx>
      <c:valAx>
        <c:axId val="1870180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16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7737857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400" spc="-1" strike="noStrike">
                <a:solidFill>
                  <a:srgbClr val="595959"/>
                </a:solidFill>
                <a:latin typeface="Calibri"/>
              </a:defRPr>
            </a:pPr>
            <a:r>
              <a:rPr b="0" sz="1400" spc="-1" strike="noStrike">
                <a:solidFill>
                  <a:srgbClr val="595959"/>
                </a:solidFill>
                <a:latin typeface="Calibri"/>
              </a:rPr>
              <a:t>y2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653543307086614"/>
          <c:y val="0.0976255481095392"/>
          <c:w val="0.877507702841493"/>
          <c:h val="0.720857119218996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5b9bd5"/>
            </a:solidFill>
            <a:ln w="19080">
              <a:solidFill>
                <a:srgbClr val="5b9bd5"/>
              </a:solidFill>
              <a:round/>
            </a:ln>
          </c:spPr>
          <c:marker>
            <c:symbol val="circle"/>
            <c:size val="5"/>
            <c:spPr>
              <a:solidFill>
                <a:srgbClr val="5b9bd5"/>
              </a:solidFill>
            </c:spPr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xVal>
            <c:numRef>
              <c:f>1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9"/>
                <c:pt idx="0">
                  <c:v>110</c:v>
                </c:pt>
                <c:pt idx="1">
                  <c:v>96</c:v>
                </c:pt>
                <c:pt idx="2">
                  <c:v>86</c:v>
                </c:pt>
                <c:pt idx="3">
                  <c:v>80</c:v>
                </c:pt>
                <c:pt idx="4">
                  <c:v>78</c:v>
                </c:pt>
                <c:pt idx="5">
                  <c:v>80</c:v>
                </c:pt>
                <c:pt idx="6">
                  <c:v>86</c:v>
                </c:pt>
                <c:pt idx="7">
                  <c:v>96</c:v>
                </c:pt>
                <c:pt idx="8">
                  <c:v>110</c:v>
                </c:pt>
              </c:numCache>
            </c:numRef>
          </c:yVal>
          <c:smooth val="1"/>
        </c:ser>
        <c:axId val="79595073"/>
        <c:axId val="36351021"/>
      </c:scatterChart>
      <c:valAx>
        <c:axId val="79595073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20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6351021"/>
        <c:crosses val="autoZero"/>
        <c:crossBetween val="midCat"/>
      </c:valAx>
      <c:valAx>
        <c:axId val="3635102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1" sz="1400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9595073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FBA6C78-140B-4FFC-ABD6-E3BC859839E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3852ED-06F4-4E11-9E1A-0FBA14478A9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BFD600C-76B3-4ACF-A6B0-4439355DCEFC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46F73CA-04B7-434B-BB3A-BF0E863C58E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8D2420-10E8-4EEF-8A74-D14BA5F2F718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36506B-046F-4988-8D56-E8EE6839892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FDC424A-41A2-46D9-85A7-124776C5BA6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07/08/19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2EB0B1-39C4-45CC-9B49-83BA2D9A3C5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1B8FCF7-C863-4D2E-BEE6-5ADF220D13E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07/08/19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D8E908-DA74-4BA3-B6CC-44B889E1C8D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Correlation Coefficient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 rot="16200000">
            <a:off x="-991440" y="992160"/>
            <a:ext cx="2614320" cy="63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Data1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838080" y="491400"/>
          <a:ext cx="11075760" cy="5611680"/>
        </p:xfrm>
        <a:graphic>
          <a:graphicData uri="http://schemas.openxmlformats.org/drawingml/2006/table">
            <a:tbl>
              <a:tblPr/>
              <a:tblGrid>
                <a:gridCol w="1045080"/>
                <a:gridCol w="1583640"/>
                <a:gridCol w="1314360"/>
                <a:gridCol w="1314360"/>
                <a:gridCol w="1314360"/>
                <a:gridCol w="1314360"/>
                <a:gridCol w="1314360"/>
                <a:gridCol w="1875240"/>
              </a:tblGrid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Sl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-36.49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-63.37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-65.06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4.91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-66.61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-68.97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6.29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-68.83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6.47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-68.56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6.92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-67.32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8.32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-58.19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-51.06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9.79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-40.24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6.22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-59.52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 rot="16200000">
            <a:off x="-991440" y="992160"/>
            <a:ext cx="2614320" cy="63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Data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838080" y="491400"/>
          <a:ext cx="11075760" cy="4733280"/>
        </p:xfrm>
        <a:graphic>
          <a:graphicData uri="http://schemas.openxmlformats.org/drawingml/2006/table">
            <a:tbl>
              <a:tblPr/>
              <a:tblGrid>
                <a:gridCol w="1045080"/>
                <a:gridCol w="1583640"/>
                <a:gridCol w="1314360"/>
                <a:gridCol w="1314360"/>
                <a:gridCol w="1314360"/>
                <a:gridCol w="1314360"/>
                <a:gridCol w="1314360"/>
                <a:gridCol w="1875240"/>
              </a:tblGrid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Sl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7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 rot="16200000">
            <a:off x="-991440" y="992160"/>
            <a:ext cx="2614320" cy="63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Data1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5" name="Table 2"/>
          <p:cNvGraphicFramePr/>
          <p:nvPr/>
        </p:nvGraphicFramePr>
        <p:xfrm>
          <a:off x="838080" y="491400"/>
          <a:ext cx="11075760" cy="5611680"/>
        </p:xfrm>
        <a:graphic>
          <a:graphicData uri="http://schemas.openxmlformats.org/drawingml/2006/table">
            <a:tbl>
              <a:tblPr/>
              <a:tblGrid>
                <a:gridCol w="1045080"/>
                <a:gridCol w="1583640"/>
                <a:gridCol w="1314360"/>
                <a:gridCol w="1314360"/>
                <a:gridCol w="1314360"/>
                <a:gridCol w="1314360"/>
                <a:gridCol w="1314360"/>
                <a:gridCol w="1875240"/>
              </a:tblGrid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Sl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x-xbar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y-ybar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(x-xbar)^2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(y-ybar)^2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(x-xbar)*(y-ybar)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1.97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-36.49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-4.25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23.03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18.0625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530.3809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-97.8775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4.32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-63.37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-1.9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-3.85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3.61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14.8225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7.315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-65.06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-1.62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-5.54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2.6244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30.6916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8.9748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4.91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-66.61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-1.31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-7.09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1.7161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50.2681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9.2879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5.88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-68.97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-0.34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-9.45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0.1156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89.3025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3.213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6.29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-68.83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-9.31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0.0049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86.6761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-0.6517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6.47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-68.56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-9.04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0.0625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81.7216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-2.26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6.92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-67.32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-7.8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0.49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60.84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-5.46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8.32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-58.19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4.41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1.7689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2.793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-51.06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2.78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8.46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7.7284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71.5716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23.5188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9.79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-40.24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3.57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19.28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12.7449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371.7184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68.8296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6.22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-59.52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51.5693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1389.7622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17.6829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2579400" y="3152520"/>
            <a:ext cx="68918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IN" sz="3600" spc="-1" strike="noStrike">
                <a:solidFill>
                  <a:srgbClr val="ff0000"/>
                </a:solidFill>
                <a:latin typeface="Calibri"/>
              </a:rPr>
              <a:t>=0.06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2579400" y="3152520"/>
            <a:ext cx="6891840" cy="964800"/>
          </a:xfrm>
          <a:prstGeom prst="rect">
            <a:avLst/>
          </a:prstGeom>
          <a:blipFill rotWithShape="0">
            <a:blip r:embed="rId1"/>
            <a:stretch>
              <a:fillRect l="0" t="0" r="0" b="-185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 rot="16200000">
            <a:off x="-991440" y="992160"/>
            <a:ext cx="2614320" cy="630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Data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1" name="Table 2"/>
          <p:cNvGraphicFramePr/>
          <p:nvPr/>
        </p:nvGraphicFramePr>
        <p:xfrm>
          <a:off x="838080" y="491400"/>
          <a:ext cx="11075760" cy="4733280"/>
        </p:xfrm>
        <a:graphic>
          <a:graphicData uri="http://schemas.openxmlformats.org/drawingml/2006/table">
            <a:tbl>
              <a:tblPr/>
              <a:tblGrid>
                <a:gridCol w="1045080"/>
                <a:gridCol w="1583640"/>
                <a:gridCol w="1314360"/>
                <a:gridCol w="1314360"/>
                <a:gridCol w="1314360"/>
                <a:gridCol w="1314360"/>
                <a:gridCol w="1314360"/>
                <a:gridCol w="1875240"/>
              </a:tblGrid>
              <a:tr h="34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Sl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x-xbar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y-ybar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(x-xbar)^2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(y-ybar)^2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(x-xbar)*(y-ybar)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18.67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348.5689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-74.68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4.67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21.8089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-14.01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28.4089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10.66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-11.33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128.3689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-13.33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177.6889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-11.33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128.3689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-11.33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28.4089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-10.66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4.67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21.8089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14.01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3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18.67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348.5689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74.68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437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Ave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91.33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1232.0001</a:t>
                      </a:r>
                      <a:endParaRPr b="0" lang="en-IN" sz="20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lIns="9360" rIns="9360" tIns="936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IN" sz="32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0</a:t>
                      </a:r>
                      <a:endParaRPr b="0" lang="en-IN" sz="32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3" name="Content Placeholder 3"/>
          <p:cNvGraphicFramePr/>
          <p:nvPr/>
        </p:nvGraphicFramePr>
        <p:xfrm>
          <a:off x="838080" y="1825560"/>
          <a:ext cx="1051524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5" name="Content Placeholder 5"/>
          <p:cNvGraphicFramePr/>
          <p:nvPr/>
        </p:nvGraphicFramePr>
        <p:xfrm>
          <a:off x="838080" y="1825560"/>
          <a:ext cx="10515240" cy="435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LibreOffice/6.0.7.3$Linux_X86_64 LibreOffice_project/00m0$Build-3</Application>
  <Words>358</Words>
  <Paragraphs>277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2019-08-07T05:46:36Z</dcterms:created>
  <dc:creator>user</dc:creator>
  <dc:description/>
  <dc:language>en-IN</dc:language>
  <cp:lastModifiedBy>user</cp:lastModifiedBy>
  <dcterms:modified xsi:type="dcterms:W3CDTF">2019-08-07T06:36:49Z</dcterms:modified>
  <cp:revision>6</cp:revision>
  <dc:subject/>
  <dc:title>Correlation Coefficient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