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  <p:sldMasterId id="2147483697" r:id="rId3"/>
  </p:sldMasterIdLst>
  <p:notesMasterIdLst>
    <p:notesMasterId r:id="rId35"/>
  </p:notesMasterIdLst>
  <p:sldIdLst>
    <p:sldId id="459" r:id="rId4"/>
    <p:sldId id="502" r:id="rId5"/>
    <p:sldId id="412" r:id="rId6"/>
    <p:sldId id="503" r:id="rId7"/>
    <p:sldId id="504" r:id="rId8"/>
    <p:sldId id="521" r:id="rId9"/>
    <p:sldId id="508" r:id="rId10"/>
    <p:sldId id="509" r:id="rId11"/>
    <p:sldId id="510" r:id="rId12"/>
    <p:sldId id="511" r:id="rId13"/>
    <p:sldId id="505" r:id="rId14"/>
    <p:sldId id="512" r:id="rId15"/>
    <p:sldId id="506" r:id="rId16"/>
    <p:sldId id="507" r:id="rId17"/>
    <p:sldId id="513" r:id="rId18"/>
    <p:sldId id="514" r:id="rId19"/>
    <p:sldId id="530" r:id="rId20"/>
    <p:sldId id="522" r:id="rId21"/>
    <p:sldId id="515" r:id="rId22"/>
    <p:sldId id="516" r:id="rId23"/>
    <p:sldId id="517" r:id="rId24"/>
    <p:sldId id="518" r:id="rId25"/>
    <p:sldId id="519" r:id="rId26"/>
    <p:sldId id="523" r:id="rId27"/>
    <p:sldId id="524" r:id="rId28"/>
    <p:sldId id="525" r:id="rId29"/>
    <p:sldId id="526" r:id="rId30"/>
    <p:sldId id="527" r:id="rId31"/>
    <p:sldId id="528" r:id="rId32"/>
    <p:sldId id="529" r:id="rId33"/>
    <p:sldId id="520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5268" autoAdjust="0"/>
  </p:normalViewPr>
  <p:slideViewPr>
    <p:cSldViewPr snapToGrid="0">
      <p:cViewPr varScale="1">
        <p:scale>
          <a:sx n="78" d="100"/>
          <a:sy n="78" d="100"/>
        </p:scale>
        <p:origin x="156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Major components of PFCE at constant prices (%)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Sheet1!$H$28</c:f>
              <c:strCache>
                <c:ptCount val="1"/>
                <c:pt idx="0">
                  <c:v>Durable goods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Sheet1!$I$27:$N$27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</c:numCache>
            </c:numRef>
          </c:cat>
          <c:val>
            <c:numRef>
              <c:f>Sheet1!$I$28:$N$28</c:f>
              <c:numCache>
                <c:formatCode>General</c:formatCode>
                <c:ptCount val="6"/>
                <c:pt idx="0">
                  <c:v>16</c:v>
                </c:pt>
                <c:pt idx="1">
                  <c:v>-1.2</c:v>
                </c:pt>
                <c:pt idx="2">
                  <c:v>9.4</c:v>
                </c:pt>
                <c:pt idx="3">
                  <c:v>8.8000000000000007</c:v>
                </c:pt>
                <c:pt idx="4">
                  <c:v>14.2</c:v>
                </c:pt>
                <c:pt idx="5">
                  <c:v>21.1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41-491E-96A0-54E4C4D1FBF7}"/>
            </c:ext>
          </c:extLst>
        </c:ser>
        <c:ser>
          <c:idx val="1"/>
          <c:order val="1"/>
          <c:tx>
            <c:strRef>
              <c:f>Sheet1!$H$29</c:f>
              <c:strCache>
                <c:ptCount val="1"/>
                <c:pt idx="0">
                  <c:v>Semi-durable goods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Sheet1!$I$27:$N$27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</c:numCache>
            </c:numRef>
          </c:cat>
          <c:val>
            <c:numRef>
              <c:f>Sheet1!$I$29:$N$29</c:f>
              <c:numCache>
                <c:formatCode>General</c:formatCode>
                <c:ptCount val="6"/>
                <c:pt idx="0">
                  <c:v>0.6</c:v>
                </c:pt>
                <c:pt idx="1">
                  <c:v>15.1</c:v>
                </c:pt>
                <c:pt idx="2">
                  <c:v>6.2</c:v>
                </c:pt>
                <c:pt idx="3">
                  <c:v>7.9</c:v>
                </c:pt>
                <c:pt idx="4">
                  <c:v>1.9</c:v>
                </c:pt>
                <c:pt idx="5">
                  <c:v>9.6999999999999993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41-491E-96A0-54E4C4D1FBF7}"/>
            </c:ext>
          </c:extLst>
        </c:ser>
        <c:ser>
          <c:idx val="2"/>
          <c:order val="2"/>
          <c:tx>
            <c:strRef>
              <c:f>Sheet1!$H$30</c:f>
              <c:strCache>
                <c:ptCount val="1"/>
                <c:pt idx="0">
                  <c:v>Non-durable goods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Sheet1!$I$27:$N$27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</c:numCache>
            </c:numRef>
          </c:cat>
          <c:val>
            <c:numRef>
              <c:f>Sheet1!$I$30:$N$30</c:f>
              <c:numCache>
                <c:formatCode>General</c:formatCode>
                <c:ptCount val="6"/>
                <c:pt idx="0">
                  <c:v>4.5</c:v>
                </c:pt>
                <c:pt idx="1">
                  <c:v>6.3</c:v>
                </c:pt>
                <c:pt idx="2">
                  <c:v>2.5</c:v>
                </c:pt>
                <c:pt idx="3">
                  <c:v>3.9</c:v>
                </c:pt>
                <c:pt idx="4">
                  <c:v>8.8000000000000007</c:v>
                </c:pt>
                <c:pt idx="5">
                  <c:v>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41-491E-96A0-54E4C4D1FBF7}"/>
            </c:ext>
          </c:extLst>
        </c:ser>
        <c:ser>
          <c:idx val="3"/>
          <c:order val="3"/>
          <c:tx>
            <c:strRef>
              <c:f>Sheet1!$H$31</c:f>
              <c:strCache>
                <c:ptCount val="1"/>
                <c:pt idx="0">
                  <c:v>Services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Sheet1!$I$27:$N$27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</c:numCache>
            </c:numRef>
          </c:cat>
          <c:val>
            <c:numRef>
              <c:f>Sheet1!$I$31:$N$31</c:f>
              <c:numCache>
                <c:formatCode>General</c:formatCode>
                <c:ptCount val="6"/>
                <c:pt idx="0">
                  <c:v>6.8</c:v>
                </c:pt>
                <c:pt idx="1">
                  <c:v>7.5</c:v>
                </c:pt>
                <c:pt idx="2">
                  <c:v>9.3000000000000007</c:v>
                </c:pt>
                <c:pt idx="3">
                  <c:v>11.5</c:v>
                </c:pt>
                <c:pt idx="4">
                  <c:v>8.3000000000000007</c:v>
                </c:pt>
                <c:pt idx="5">
                  <c:v>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741-491E-96A0-54E4C4D1FB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329793320"/>
        <c:axId val="329795288"/>
      </c:barChart>
      <c:catAx>
        <c:axId val="329793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795288"/>
        <c:crosses val="autoZero"/>
        <c:auto val="1"/>
        <c:lblAlgn val="ctr"/>
        <c:lblOffset val="100"/>
        <c:noMultiLvlLbl val="0"/>
      </c:catAx>
      <c:valAx>
        <c:axId val="329795288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793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1"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Sheet1!$A$5</c:f>
              <c:strCache>
                <c:ptCount val="1"/>
                <c:pt idx="0">
                  <c:v>Public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Sheet1!$B$3:$F$3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Sheet1!$B$5:$F$5</c:f>
              <c:numCache>
                <c:formatCode>General</c:formatCode>
                <c:ptCount val="4"/>
                <c:pt idx="0">
                  <c:v>1</c:v>
                </c:pt>
                <c:pt idx="1">
                  <c:v>1.2</c:v>
                </c:pt>
                <c:pt idx="2">
                  <c:v>1.7</c:v>
                </c:pt>
                <c:pt idx="3">
                  <c:v>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BD-400D-911A-C1F0428BB60D}"/>
            </c:ext>
          </c:extLst>
        </c:ser>
        <c:ser>
          <c:idx val="1"/>
          <c:order val="1"/>
          <c:tx>
            <c:strRef>
              <c:f>Sheet1!$A$6</c:f>
              <c:strCache>
                <c:ptCount val="1"/>
                <c:pt idx="0">
                  <c:v>Private corporates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Sheet1!$B$3:$F$3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Sheet1!$B$6:$F$6</c:f>
              <c:numCache>
                <c:formatCode>General</c:formatCode>
                <c:ptCount val="4"/>
                <c:pt idx="0">
                  <c:v>11.7</c:v>
                </c:pt>
                <c:pt idx="1">
                  <c:v>11.9</c:v>
                </c:pt>
                <c:pt idx="2">
                  <c:v>11.5</c:v>
                </c:pt>
                <c:pt idx="3">
                  <c:v>11.6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BD-400D-911A-C1F0428BB60D}"/>
            </c:ext>
          </c:extLst>
        </c:ser>
        <c:ser>
          <c:idx val="2"/>
          <c:order val="2"/>
          <c:tx>
            <c:strRef>
              <c:f>Sheet1!$A$7</c:f>
              <c:strCache>
                <c:ptCount val="1"/>
                <c:pt idx="0">
                  <c:v>Hhd sector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Sheet1!$B$3:$F$3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Sheet1!$B$7:$F$7</c:f>
            </c:numRef>
          </c:val>
          <c:extLst>
            <c:ext xmlns:c16="http://schemas.microsoft.com/office/drawing/2014/chart" uri="{C3380CC4-5D6E-409C-BE32-E72D297353CC}">
              <c16:uniqueId val="{00000002-5DBD-400D-911A-C1F0428BB60D}"/>
            </c:ext>
          </c:extLst>
        </c:ser>
        <c:ser>
          <c:idx val="3"/>
          <c:order val="3"/>
          <c:tx>
            <c:strRef>
              <c:f>Sheet1!$A$8</c:f>
              <c:strCache>
                <c:ptCount val="1"/>
                <c:pt idx="0">
                  <c:v>Hhd Net financial savings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Sheet1!$B$3:$F$3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Sheet1!$B$8:$F$8</c:f>
              <c:numCache>
                <c:formatCode>General</c:formatCode>
                <c:ptCount val="4"/>
                <c:pt idx="0">
                  <c:v>7.1</c:v>
                </c:pt>
                <c:pt idx="1">
                  <c:v>8.1</c:v>
                </c:pt>
                <c:pt idx="2">
                  <c:v>6.3</c:v>
                </c:pt>
                <c:pt idx="3">
                  <c:v>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DBD-400D-911A-C1F0428BB60D}"/>
            </c:ext>
          </c:extLst>
        </c:ser>
        <c:ser>
          <c:idx val="4"/>
          <c:order val="4"/>
          <c:tx>
            <c:strRef>
              <c:f>Sheet1!$A$9</c:f>
              <c:strCache>
                <c:ptCount val="1"/>
                <c:pt idx="0">
                  <c:v>Hhd Physical savings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Sheet1!$B$3:$F$3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Sheet1!$B$9:$F$9</c:f>
              <c:numCache>
                <c:formatCode>General</c:formatCode>
                <c:ptCount val="4"/>
                <c:pt idx="0">
                  <c:v>12.5</c:v>
                </c:pt>
                <c:pt idx="1">
                  <c:v>9.9</c:v>
                </c:pt>
                <c:pt idx="2">
                  <c:v>10.8</c:v>
                </c:pt>
                <c:pt idx="3">
                  <c:v>10.6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DBD-400D-911A-C1F0428BB6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507144928"/>
        <c:axId val="507146896"/>
      </c:barChart>
      <c:catAx>
        <c:axId val="5071449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146896"/>
        <c:crosses val="autoZero"/>
        <c:auto val="1"/>
        <c:lblAlgn val="ctr"/>
        <c:lblOffset val="100"/>
        <c:noMultiLvlLbl val="0"/>
      </c:catAx>
      <c:valAx>
        <c:axId val="507146896"/>
        <c:scaling>
          <c:orientation val="minMax"/>
          <c:max val="3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144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1"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2E8E1-731D-4358-A2BC-764C52EC209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F4F2C-8723-4959-A24C-7F7574D30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38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C = PFCE +GFCE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Short-run: Period in which firms can adjust production by changing variable factors of production (raw materials, </a:t>
            </a:r>
            <a:r>
              <a:rPr lang="en-US" altLang="en-US" sz="1200" dirty="0" err="1"/>
              <a:t>labour</a:t>
            </a:r>
            <a:r>
              <a:rPr lang="en-US" altLang="en-US" sz="1200" dirty="0"/>
              <a:t>) excluding changes in capital.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F4F2C-8723-4959-A24C-7F7574D308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85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C= </a:t>
            </a:r>
            <a:r>
              <a:rPr lang="en-US" dirty="0" err="1"/>
              <a:t>hhd</a:t>
            </a:r>
            <a:r>
              <a:rPr lang="en-US" dirty="0"/>
              <a:t> consumption of final goods and services for meeting needs or satisfaction by use</a:t>
            </a:r>
          </a:p>
          <a:p>
            <a:endParaRPr lang="en-US" dirty="0"/>
          </a:p>
          <a:p>
            <a:r>
              <a:rPr lang="en-US" dirty="0"/>
              <a:t>Recall </a:t>
            </a:r>
            <a:r>
              <a:rPr lang="en-US" dirty="0" err="1"/>
              <a:t>hhd</a:t>
            </a:r>
            <a:r>
              <a:rPr lang="en-US" dirty="0"/>
              <a:t> Savings: part of disposable income not spent on consumption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F4F2C-8723-4959-A24C-7F7574D308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54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Engel law – plot of DI (X-axis) vs personal consumption expenditure (Y-axis)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F4F2C-8723-4959-A24C-7F7574D308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65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Concept of Consumption function introduced by Keynes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F4F2C-8723-4959-A24C-7F7574D308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46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E227E-3D8E-4FC4-A3B0-4EEA8DC23FD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7B93-7DBD-4F03-B69A-6B73D3D71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E227E-3D8E-4FC4-A3B0-4EEA8DC23FD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7B93-7DBD-4F03-B69A-6B73D3D71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1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E227E-3D8E-4FC4-A3B0-4EEA8DC23FD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7B93-7DBD-4F03-B69A-6B73D3D71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73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7F18B-58CC-4C68-9721-730D718BB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2EB27-6D33-49FD-AB95-81DBFC2F8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80790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D50917-88A3-404C-AACD-ED3E7B059B3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103264" y="6478588"/>
            <a:ext cx="4022436" cy="379412"/>
          </a:xfrm>
        </p:spPr>
        <p:txBody>
          <a:bodyPr/>
          <a:lstStyle>
            <a:lvl1pPr marL="0" indent="0">
              <a:buNone/>
              <a:defRPr/>
            </a:lvl1pPr>
            <a:lvl5pPr marL="0" indent="0">
              <a:buNone/>
              <a:defRPr sz="1600"/>
            </a:lvl5pPr>
          </a:lstStyle>
          <a:p>
            <a:pPr lvl="4"/>
            <a:r>
              <a:rPr lang="en-US" dirty="0"/>
              <a:t>HS101 – Economics (Macroeconomics) - 2018</a:t>
            </a:r>
          </a:p>
        </p:txBody>
      </p:sp>
    </p:spTree>
    <p:extLst>
      <p:ext uri="{BB962C8B-B14F-4D97-AF65-F5344CB8AC3E}">
        <p14:creationId xmlns:p14="http://schemas.microsoft.com/office/powerpoint/2010/main" val="2150942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7F18B-58CC-4C68-9721-730D718BB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2EB27-6D33-49FD-AB95-81DBFC2F8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80790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D50917-88A3-404C-AACD-ED3E7B059B3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103264" y="6478588"/>
            <a:ext cx="4022436" cy="379412"/>
          </a:xfrm>
        </p:spPr>
        <p:txBody>
          <a:bodyPr/>
          <a:lstStyle>
            <a:lvl1pPr marL="0" indent="0">
              <a:buNone/>
              <a:defRPr/>
            </a:lvl1pPr>
            <a:lvl5pPr marL="0" indent="0">
              <a:buNone/>
              <a:defRPr sz="1600"/>
            </a:lvl5pPr>
          </a:lstStyle>
          <a:p>
            <a:pPr lvl="4"/>
            <a:r>
              <a:rPr lang="en-US" dirty="0"/>
              <a:t>HS101 – Economics (Macroeconomics) - 2018</a:t>
            </a:r>
          </a:p>
        </p:txBody>
      </p:sp>
    </p:spTree>
    <p:extLst>
      <p:ext uri="{BB962C8B-B14F-4D97-AF65-F5344CB8AC3E}">
        <p14:creationId xmlns:p14="http://schemas.microsoft.com/office/powerpoint/2010/main" val="1782553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9092-F210-4217-910E-F3054D76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DC0F4-4C2B-4755-AFD3-BCCDFDBB2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9343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68B9-FEDB-4D88-A444-0A9D6773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B3E30-4895-4B03-8DC4-C9C48EEAE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268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CD0CF-348D-42CB-92A9-2D4065AC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0FEE8-CA61-4A94-84CA-1300D8874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8463" y="2014538"/>
            <a:ext cx="4038600" cy="4525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1E53F-5763-4B87-83E1-9B6D9F900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9463" y="2014538"/>
            <a:ext cx="4038600" cy="4525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0126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CD4C-23FC-4D5C-A213-05DC0098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E2232-B011-4851-A720-FF2DF18EF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CCAEC-2456-4AB7-AF15-9F7904BA9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5B755C-3141-4748-B45E-1A4193AAB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E81549-37F4-438C-9E5F-C62768DD3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7870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9AF7-81A1-43E7-A860-53E7FAE3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75" y="24141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58073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08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E227E-3D8E-4FC4-A3B0-4EEA8DC23FD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7B93-7DBD-4F03-B69A-6B73D3D71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264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CADA-8E1D-4469-A80C-CD584746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99908-15C2-4376-B3E4-053341D5A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C1F0E-5BC1-4A5A-BCEB-E81103749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0813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FF71-AEC9-4834-9994-9EFFD4F0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B5550-002E-4651-B7DD-9B5B95790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F7AC0-4CFE-4333-94A0-86C25A57E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949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3FBF-7D00-4705-BE80-6238CE4B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73202-4CBA-41B6-8A26-F00EA0574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4067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5048D-526F-4B9C-8E93-2598542E1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67488" y="768350"/>
            <a:ext cx="2060575" cy="5772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0A305-7159-45C7-A3B2-657E60A1F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768350"/>
            <a:ext cx="6034088" cy="57721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05546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7F18B-58CC-4C68-9721-730D718BB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2EB27-6D33-49FD-AB95-81DBFC2F8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556170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9092-F210-4217-910E-F3054D76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DC0F4-4C2B-4755-AFD3-BCCDFDBB2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40116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68B9-FEDB-4D88-A444-0A9D6773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B3E30-4895-4B03-8DC4-C9C48EEAE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39274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CD0CF-348D-42CB-92A9-2D4065AC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0FEE8-CA61-4A94-84CA-1300D8874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8463" y="2014538"/>
            <a:ext cx="4038600" cy="4525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1E53F-5763-4B87-83E1-9B6D9F900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9463" y="2014538"/>
            <a:ext cx="4038600" cy="4525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1673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CD4C-23FC-4D5C-A213-05DC0098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E2232-B011-4851-A720-FF2DF18EF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CCAEC-2456-4AB7-AF15-9F7904BA9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5B755C-3141-4748-B45E-1A4193AAB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E81549-37F4-438C-9E5F-C62768DD3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43325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9AF7-81A1-43E7-A860-53E7FAE3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75" y="24141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433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E227E-3D8E-4FC4-A3B0-4EEA8DC23FD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7B93-7DBD-4F03-B69A-6B73D3D71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14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71179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CADA-8E1D-4469-A80C-CD584746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99908-15C2-4376-B3E4-053341D5A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C1F0E-5BC1-4A5A-BCEB-E81103749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06906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FF71-AEC9-4834-9994-9EFFD4F0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B5550-002E-4651-B7DD-9B5B95790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F7AC0-4CFE-4333-94A0-86C25A57E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5022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3FBF-7D00-4705-BE80-6238CE4B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73202-4CBA-41B6-8A26-F00EA0574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70992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5048D-526F-4B9C-8E93-2598542E1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67488" y="768350"/>
            <a:ext cx="2060575" cy="5772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0A305-7159-45C7-A3B2-657E60A1F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768350"/>
            <a:ext cx="6034088" cy="57721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016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E227E-3D8E-4FC4-A3B0-4EEA8DC23FD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7B93-7DBD-4F03-B69A-6B73D3D71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8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E227E-3D8E-4FC4-A3B0-4EEA8DC23FD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7B93-7DBD-4F03-B69A-6B73D3D71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2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E227E-3D8E-4FC4-A3B0-4EEA8DC23FD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7B93-7DBD-4F03-B69A-6B73D3D71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3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E227E-3D8E-4FC4-A3B0-4EEA8DC23FD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7B93-7DBD-4F03-B69A-6B73D3D71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3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E227E-3D8E-4FC4-A3B0-4EEA8DC23FD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7B93-7DBD-4F03-B69A-6B73D3D71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3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E227E-3D8E-4FC4-A3B0-4EEA8DC23FD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7B93-7DBD-4F03-B69A-6B73D3D71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6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E227E-3D8E-4FC4-A3B0-4EEA8DC23FD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77B93-7DBD-4F03-B69A-6B73D3D71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4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8A9C3781-B635-48C6-A9F0-4DB90B282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76" name="Oval 6">
            <a:extLst>
              <a:ext uri="{FF2B5EF4-FFF2-40B4-BE49-F238E27FC236}">
                <a16:creationId xmlns:a16="http://schemas.microsoft.com/office/drawing/2014/main" id="{6CC1EBEB-4291-4143-8C23-38F79A7B9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1524000" cy="15240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77" name="Text Box 7">
            <a:extLst>
              <a:ext uri="{FF2B5EF4-FFF2-40B4-BE49-F238E27FC236}">
                <a16:creationId xmlns:a16="http://schemas.microsoft.com/office/drawing/2014/main" id="{79B45AF6-19E9-4373-ACB4-93C103CE9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721475"/>
            <a:ext cx="19050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9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</a:t>
            </a:r>
            <a:r>
              <a:rPr lang="en-US" altLang="en-US" sz="900">
                <a:solidFill>
                  <a:schemeClr val="bg1"/>
                </a:solidFill>
                <a:latin typeface="Times New Roman" panose="02020603050405020304" pitchFamily="18" charset="0"/>
              </a:rPr>
              <a:t> 2007 Thomson South-Western</a:t>
            </a: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7BFBF79B-B9A2-484A-ABB5-CD04AA2E04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303338"/>
            <a:ext cx="8229600" cy="528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Rectangle 9">
            <a:extLst>
              <a:ext uri="{FF2B5EF4-FFF2-40B4-BE49-F238E27FC236}">
                <a16:creationId xmlns:a16="http://schemas.microsoft.com/office/drawing/2014/main" id="{8A94C429-B06B-492F-9506-A62A5F4CB2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41300"/>
            <a:ext cx="8229600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8BE8FD-2404-430D-8AC5-CD518191F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86320" y="6479150"/>
            <a:ext cx="3491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8A9C3781-B635-48C6-A9F0-4DB90B282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76" name="Oval 6">
            <a:extLst>
              <a:ext uri="{FF2B5EF4-FFF2-40B4-BE49-F238E27FC236}">
                <a16:creationId xmlns:a16="http://schemas.microsoft.com/office/drawing/2014/main" id="{6CC1EBEB-4291-4143-8C23-38F79A7B9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1524000" cy="15240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77" name="Text Box 7">
            <a:extLst>
              <a:ext uri="{FF2B5EF4-FFF2-40B4-BE49-F238E27FC236}">
                <a16:creationId xmlns:a16="http://schemas.microsoft.com/office/drawing/2014/main" id="{79B45AF6-19E9-4373-ACB4-93C103CE9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721475"/>
            <a:ext cx="19050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9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</a:t>
            </a:r>
            <a:r>
              <a:rPr lang="en-US" altLang="en-US" sz="900">
                <a:solidFill>
                  <a:schemeClr val="bg1"/>
                </a:solidFill>
                <a:latin typeface="Times New Roman" panose="02020603050405020304" pitchFamily="18" charset="0"/>
              </a:rPr>
              <a:t> 2007 Thomson South-Western</a:t>
            </a: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7BFBF79B-B9A2-484A-ABB5-CD04AA2E04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303338"/>
            <a:ext cx="8229600" cy="528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Rectangle 9">
            <a:extLst>
              <a:ext uri="{FF2B5EF4-FFF2-40B4-BE49-F238E27FC236}">
                <a16:creationId xmlns:a16="http://schemas.microsoft.com/office/drawing/2014/main" id="{8A94C429-B06B-492F-9506-A62A5F4CB2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41300"/>
            <a:ext cx="8229600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360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diti@hss.iitb.ac.in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387AED86-9859-41F4-8C92-C0CA2F1FE08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2092" y="1122363"/>
            <a:ext cx="7474528" cy="2387600"/>
          </a:xfrm>
        </p:spPr>
        <p:txBody>
          <a:bodyPr>
            <a:normAutofit/>
          </a:bodyPr>
          <a:lstStyle/>
          <a:p>
            <a:r>
              <a:rPr lang="en-US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Consumption, Saving and Investment</a:t>
            </a:r>
          </a:p>
        </p:txBody>
      </p:sp>
      <p:sp>
        <p:nvSpPr>
          <p:cNvPr id="17411" name="Subtitle 2">
            <a:extLst>
              <a:ext uri="{FF2B5EF4-FFF2-40B4-BE49-F238E27FC236}">
                <a16:creationId xmlns:a16="http://schemas.microsoft.com/office/drawing/2014/main" id="{88F37BCC-545E-473F-8DFB-EFCB71E1FF3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43000" y="3553081"/>
            <a:ext cx="6858000" cy="1655762"/>
          </a:xfrm>
        </p:spPr>
        <p:txBody>
          <a:bodyPr>
            <a:normAutofit lnSpcReduction="10000"/>
          </a:bodyPr>
          <a:lstStyle/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Aditi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Chaubal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aditi@hss.iitb.ac.in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D54D1CD9-5344-4121-8BE8-9C3799BBA1F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103264" y="6478588"/>
            <a:ext cx="4022436" cy="379412"/>
          </a:xfrm>
        </p:spPr>
        <p:txBody>
          <a:bodyPr/>
          <a:lstStyle>
            <a:lvl1pPr marL="0" indent="0">
              <a:buNone/>
              <a:defRPr/>
            </a:lvl1pPr>
            <a:lvl5pPr marL="0" indent="0">
              <a:buNone/>
              <a:defRPr sz="1600"/>
            </a:lvl5pPr>
          </a:lstStyle>
          <a:p>
            <a:pPr lvl="4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318791952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DBB4-A21D-4E13-A62A-3922A62E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Consumption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A17D-D15E-4FD6-BB63-E3D344382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38" y="1000125"/>
            <a:ext cx="8229600" cy="558323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Relation (graph) between the </a:t>
            </a:r>
            <a:r>
              <a:rPr lang="en-US" i="1" dirty="0"/>
              <a:t>level of consumption expenditure</a:t>
            </a:r>
            <a:r>
              <a:rPr lang="en-US" dirty="0"/>
              <a:t> and </a:t>
            </a:r>
            <a:r>
              <a:rPr lang="en-US" i="1" dirty="0"/>
              <a:t>level of personal disposable income</a:t>
            </a:r>
          </a:p>
          <a:p>
            <a:pPr>
              <a:lnSpc>
                <a:spcPct val="110000"/>
              </a:lnSpc>
            </a:pPr>
            <a:r>
              <a:rPr lang="en-US" dirty="0"/>
              <a:t>Based on the hypothesis that there exists a stable empirical relation between consumption and income</a:t>
            </a:r>
          </a:p>
          <a:p>
            <a:pPr>
              <a:lnSpc>
                <a:spcPct val="110000"/>
              </a:lnSpc>
            </a:pPr>
            <a:r>
              <a:rPr lang="en-US" u="sng" dirty="0"/>
              <a:t>Graphical interpretation</a:t>
            </a:r>
            <a:r>
              <a:rPr lang="en-US" dirty="0"/>
              <a:t>: For every level of DI, the consumption function provides the Rupee level of consumption for a household.</a:t>
            </a:r>
          </a:p>
          <a:p>
            <a:pPr>
              <a:lnSpc>
                <a:spcPct val="110000"/>
              </a:lnSpc>
            </a:pPr>
            <a:r>
              <a:rPr lang="en-US" i="1" dirty="0"/>
              <a:t>Break-even point</a:t>
            </a:r>
            <a:r>
              <a:rPr lang="en-US" dirty="0"/>
              <a:t>: The point at which a household neither saves nor dissaves i.e. consumes all its income.</a:t>
            </a:r>
          </a:p>
          <a:p>
            <a:pPr>
              <a:lnSpc>
                <a:spcPct val="110000"/>
              </a:lnSpc>
            </a:pPr>
            <a:r>
              <a:rPr lang="en-US" b="1" dirty="0"/>
              <a:t>Assumption</a:t>
            </a:r>
            <a:r>
              <a:rPr lang="en-US" dirty="0"/>
              <a:t>: Whatever a household does not consume, it saves (DI – C = S)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00E572E4-0592-4712-8D7E-07D7BDBBE5B6}"/>
              </a:ext>
            </a:extLst>
          </p:cNvPr>
          <p:cNvSpPr txBox="1">
            <a:spLocks/>
          </p:cNvSpPr>
          <p:nvPr/>
        </p:nvSpPr>
        <p:spPr>
          <a:xfrm>
            <a:off x="5103264" y="6478588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 defTabSz="914400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859440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1623-C106-43E8-B35C-B2FDF75D4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7319"/>
            <a:ext cx="8229600" cy="864830"/>
          </a:xfrm>
        </p:spPr>
        <p:txBody>
          <a:bodyPr/>
          <a:lstStyle/>
          <a:p>
            <a:r>
              <a:rPr lang="en-US" sz="2800" b="1" dirty="0"/>
              <a:t>Consumption Function</a:t>
            </a:r>
            <a:br>
              <a:rPr lang="en-US" sz="2400" dirty="0"/>
            </a:br>
            <a:r>
              <a:rPr lang="en-US" sz="2400" dirty="0"/>
              <a:t>(Ref: Samuelson and Nordhaus, Economics (19</a:t>
            </a:r>
            <a:r>
              <a:rPr lang="en-US" sz="2400" baseline="30000" dirty="0"/>
              <a:t>th</a:t>
            </a:r>
            <a:r>
              <a:rPr lang="en-US" sz="2400" dirty="0"/>
              <a:t> Edition)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967AA6-AFA1-45B2-9998-51B497629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01" y="1022148"/>
            <a:ext cx="7681573" cy="583585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BB9113-16AF-40BF-93C4-BCAE2A3E50A3}"/>
              </a:ext>
            </a:extLst>
          </p:cNvPr>
          <p:cNvCxnSpPr/>
          <p:nvPr/>
        </p:nvCxnSpPr>
        <p:spPr>
          <a:xfrm>
            <a:off x="2244436" y="2004291"/>
            <a:ext cx="3971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E4289B-CB96-4111-A4F9-C4636C894168}"/>
              </a:ext>
            </a:extLst>
          </p:cNvPr>
          <p:cNvCxnSpPr/>
          <p:nvPr/>
        </p:nvCxnSpPr>
        <p:spPr>
          <a:xfrm>
            <a:off x="2212116" y="2239815"/>
            <a:ext cx="3971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ED9AED1-7D80-4A82-B856-E3C26ECA9EE1}"/>
              </a:ext>
            </a:extLst>
          </p:cNvPr>
          <p:cNvSpPr txBox="1"/>
          <p:nvPr/>
        </p:nvSpPr>
        <p:spPr>
          <a:xfrm>
            <a:off x="2426857" y="2398468"/>
            <a:ext cx="184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(28000 – Saving)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A1FD0F-A2FA-4353-B3E1-0E81F74601F1}"/>
              </a:ext>
            </a:extLst>
          </p:cNvPr>
          <p:cNvCxnSpPr>
            <a:cxnSpLocks/>
          </p:cNvCxnSpPr>
          <p:nvPr/>
        </p:nvCxnSpPr>
        <p:spPr>
          <a:xfrm>
            <a:off x="2202880" y="2239814"/>
            <a:ext cx="290938" cy="23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139B587-86DF-47A0-8ED9-32BB7B4078CC}"/>
              </a:ext>
            </a:extLst>
          </p:cNvPr>
          <p:cNvSpPr txBox="1"/>
          <p:nvPr/>
        </p:nvSpPr>
        <p:spPr>
          <a:xfrm>
            <a:off x="3274297" y="3478408"/>
            <a:ext cx="184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Dissaving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67FDC2-85F9-4267-B152-B0F7A0995EA0}"/>
              </a:ext>
            </a:extLst>
          </p:cNvPr>
          <p:cNvCxnSpPr>
            <a:cxnSpLocks/>
          </p:cNvCxnSpPr>
          <p:nvPr/>
        </p:nvCxnSpPr>
        <p:spPr>
          <a:xfrm flipV="1">
            <a:off x="4119418" y="3556001"/>
            <a:ext cx="452582" cy="76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795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A881E-99B7-4B17-9527-BBA10D834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Consumption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1A3BA9-0CD4-4FED-B826-AE84A8C134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1638" y="1066800"/>
                <a:ext cx="8229600" cy="5516564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/>
                  <a:t>Consumption &lt; Income (Area to right of point B)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b="1" dirty="0"/>
                  <a:t>Positive savings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/>
                  <a:t>Consumption &gt; Income (Area to left of point B)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b="1" dirty="0"/>
                  <a:t>Dissaving (negative savings)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Consumption = Income (Point B)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Household is neither a borrower, nor a saver i.e. household consumes all its income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Break-even point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/>
                  <a:t>Amount of saving (or dissaving) measured by the distance between consumption function and 45</a:t>
                </a:r>
                <a14:m>
                  <m:oMath xmlns:m="http://schemas.openxmlformats.org/officeDocument/2006/math">
                    <m:r>
                      <a:rPr lang="en-US" sz="2800" i="1" baseline="30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line</a:t>
                </a:r>
                <a:endParaRPr lang="en-US" sz="2800" baseline="30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1A3BA9-0CD4-4FED-B826-AE84A8C13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638" y="1066800"/>
                <a:ext cx="8229600" cy="5516564"/>
              </a:xfrm>
              <a:blipFill>
                <a:blip r:embed="rId2"/>
                <a:stretch>
                  <a:fillRect l="-1185" r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08F7EDB7-F145-407F-B5B2-29994BA0868A}"/>
              </a:ext>
            </a:extLst>
          </p:cNvPr>
          <p:cNvSpPr txBox="1">
            <a:spLocks/>
          </p:cNvSpPr>
          <p:nvPr/>
        </p:nvSpPr>
        <p:spPr>
          <a:xfrm>
            <a:off x="5103264" y="6478588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 defTabSz="914400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3784499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7E48-B7A6-45C2-BD1E-65D877904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6B531-20F4-4C57-B25F-DB5221FF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840" y="909689"/>
            <a:ext cx="8229600" cy="5707011"/>
          </a:xfrm>
        </p:spPr>
        <p:txBody>
          <a:bodyPr>
            <a:normAutofit fontScale="92500"/>
          </a:bodyPr>
          <a:lstStyle/>
          <a:p>
            <a:r>
              <a:rPr lang="en-US" sz="2800" i="1" u="sng" dirty="0"/>
              <a:t>Household savings</a:t>
            </a:r>
            <a:r>
              <a:rPr lang="en-US" sz="2800" dirty="0"/>
              <a:t>: part of DI </a:t>
            </a:r>
            <a:r>
              <a:rPr lang="en-US" sz="2800" b="1" dirty="0"/>
              <a:t>not</a:t>
            </a:r>
            <a:r>
              <a:rPr lang="en-US" sz="2800" dirty="0"/>
              <a:t> spent on consumption</a:t>
            </a:r>
          </a:p>
          <a:p>
            <a:r>
              <a:rPr lang="en-US" sz="2800" dirty="0"/>
              <a:t>Relation (graph) between </a:t>
            </a:r>
            <a:r>
              <a:rPr lang="en-US" sz="2800" i="1" dirty="0"/>
              <a:t>level of net savings</a:t>
            </a:r>
            <a:r>
              <a:rPr lang="en-US" sz="2800" dirty="0"/>
              <a:t> and </a:t>
            </a:r>
            <a:r>
              <a:rPr lang="en-US" sz="2800" i="1" dirty="0"/>
              <a:t>personal disposable income</a:t>
            </a:r>
          </a:p>
          <a:p>
            <a:r>
              <a:rPr lang="en-US" sz="2800" dirty="0"/>
              <a:t>Savings function is derived from the consumption function (</a:t>
            </a:r>
            <a:r>
              <a:rPr lang="en-US" sz="2800" b="1" dirty="0"/>
              <a:t>assumption:</a:t>
            </a:r>
            <a:r>
              <a:rPr lang="en-US" sz="2800" dirty="0"/>
              <a:t> S= DI – C)</a:t>
            </a:r>
          </a:p>
          <a:p>
            <a:r>
              <a:rPr lang="en-US" sz="2800" dirty="0"/>
              <a:t>Savings function is a mirror image of the consumption function</a:t>
            </a:r>
          </a:p>
          <a:p>
            <a:r>
              <a:rPr lang="en-US" sz="2800" dirty="0"/>
              <a:t>Savings &gt; 0 (Points to right of point B)</a:t>
            </a:r>
          </a:p>
          <a:p>
            <a:pPr lvl="1"/>
            <a:r>
              <a:rPr lang="en-US" sz="2400" dirty="0"/>
              <a:t>Positive savings</a:t>
            </a:r>
          </a:p>
          <a:p>
            <a:pPr lvl="1"/>
            <a:r>
              <a:rPr lang="en-US" sz="2400" dirty="0"/>
              <a:t>Consumption &lt; Income =&gt; S &gt; 0</a:t>
            </a:r>
          </a:p>
          <a:p>
            <a:r>
              <a:rPr lang="en-US" sz="2800" dirty="0"/>
              <a:t>Savings &lt; 0 (Points to left of point B)</a:t>
            </a:r>
          </a:p>
          <a:p>
            <a:pPr lvl="1"/>
            <a:r>
              <a:rPr lang="en-US" sz="2400" dirty="0"/>
              <a:t>Dissaving (negative savings)</a:t>
            </a:r>
          </a:p>
          <a:p>
            <a:pPr lvl="1"/>
            <a:r>
              <a:rPr lang="en-US" sz="2400" dirty="0"/>
              <a:t>Consumption &gt; Income =&gt; S &lt; 0</a:t>
            </a:r>
          </a:p>
          <a:p>
            <a:endParaRPr lang="en-US" sz="2800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6E96300-4E2F-484B-9ED0-5F19E213AE69}"/>
              </a:ext>
            </a:extLst>
          </p:cNvPr>
          <p:cNvSpPr txBox="1">
            <a:spLocks/>
          </p:cNvSpPr>
          <p:nvPr/>
        </p:nvSpPr>
        <p:spPr>
          <a:xfrm>
            <a:off x="5103264" y="6478588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 defTabSz="914400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3207226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FD34-8AA6-4156-A707-01F6A3EB4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Savings Function</a:t>
            </a:r>
            <a:br>
              <a:rPr lang="en-US" sz="2400" dirty="0"/>
            </a:br>
            <a:r>
              <a:rPr lang="en-US" sz="2400" dirty="0"/>
              <a:t>(Ref: Samuelson and Nordhaus, Economics (19</a:t>
            </a:r>
            <a:r>
              <a:rPr lang="en-US" sz="2400" baseline="30000" dirty="0"/>
              <a:t>th</a:t>
            </a:r>
            <a:r>
              <a:rPr lang="en-US" sz="2400" dirty="0"/>
              <a:t> Edition)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B1E95B-2379-406A-8A40-2E9957936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6988"/>
            <a:ext cx="9144000" cy="377806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734588-0BDB-4C11-9B99-021A85B30863}"/>
              </a:ext>
            </a:extLst>
          </p:cNvPr>
          <p:cNvSpPr txBox="1">
            <a:spLocks/>
          </p:cNvSpPr>
          <p:nvPr/>
        </p:nvSpPr>
        <p:spPr>
          <a:xfrm>
            <a:off x="5103264" y="6478588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 defTabSz="914400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3947886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E00AE-8BFA-4D5A-B032-3AB1BD766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Marginal Propensity to Consume (MPC)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DDB4FE-C476-463A-8664-073FD0CCFE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1638" y="1047750"/>
                <a:ext cx="8229600" cy="5535613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800" dirty="0"/>
                  <a:t>“Marginal” =&gt; Extra or additional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800" dirty="0"/>
                  <a:t>“Propensity to consume” =&gt; Desired level of consumption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800" dirty="0"/>
                  <a:t>MPC =&gt; change in consumption due to a unit change in income i.e. change in consumption for unit (Rupee) change in income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𝑀𝑃𝐶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𝐶h𝑎𝑛𝑔𝑒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𝐶𝑜𝑛𝑠𝑢𝑚𝑝𝑡𝑖𝑜𝑛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𝐶h𝑎𝑛𝑔𝑒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𝐷𝑖𝑠𝑝𝑜𝑠𝑎𝑏𝑙𝑒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𝑖𝑛𝑐𝑜𝑚𝑒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𝐷𝐼</m:t>
                          </m:r>
                        </m:den>
                      </m:f>
                    </m:oMath>
                  </m:oMathPara>
                </a14:m>
                <a:endParaRPr lang="en-US" sz="2800" i="1" dirty="0"/>
              </a:p>
              <a:p>
                <a:pPr>
                  <a:lnSpc>
                    <a:spcPct val="120000"/>
                  </a:lnSpc>
                </a:pPr>
                <a:r>
                  <a:rPr lang="en-US" sz="2800" dirty="0"/>
                  <a:t>Lower MPC at higher income levels indicates role of savings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800" dirty="0"/>
                  <a:t>0 &lt; MPC &lt; 1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800" i="1" dirty="0"/>
                  <a:t>Graphical</a:t>
                </a:r>
                <a:r>
                  <a:rPr lang="en-US" sz="2800" dirty="0"/>
                  <a:t>: MPC = Slope of consumption function (slope of tangent to the curve) =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/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𝐷𝐼</m:t>
                    </m:r>
                  </m:oMath>
                </a14:m>
                <a:endParaRPr lang="en-US" sz="2800" dirty="0"/>
              </a:p>
              <a:p>
                <a:pPr>
                  <a:lnSpc>
                    <a:spcPct val="120000"/>
                  </a:lnSpc>
                </a:pPr>
                <a:endParaRPr lang="en-US" sz="2800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DDB4FE-C476-463A-8664-073FD0CCFE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638" y="1047750"/>
                <a:ext cx="8229600" cy="5535613"/>
              </a:xfrm>
              <a:blipFill>
                <a:blip r:embed="rId2"/>
                <a:stretch>
                  <a:fillRect l="-1037" t="-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DA2197F-6491-4E5F-B3F6-8B74DE8FF3FE}"/>
              </a:ext>
            </a:extLst>
          </p:cNvPr>
          <p:cNvSpPr txBox="1">
            <a:spLocks/>
          </p:cNvSpPr>
          <p:nvPr/>
        </p:nvSpPr>
        <p:spPr>
          <a:xfrm>
            <a:off x="5103264" y="6478588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 defTabSz="914400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3064407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BAE1-DCE7-47B0-B3D6-E226F034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Propensity to Save (MPS)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5F4C8-92A6-4977-BD62-281085CB2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1638" y="1152526"/>
                <a:ext cx="8229600" cy="54308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MPS =&gt; Change in savings for unit (Rupee) change in disposable income i.e. the additional desired level of saving due to a unit change in income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𝑀𝑃𝐶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𝐶h𝑎𝑛𝑔𝑒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𝑆𝑎𝑣𝑖𝑛𝑔𝑠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𝐶h𝑎𝑛𝑔𝑒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𝐷𝑖𝑠𝑝𝑜𝑠𝑎𝑏𝑙𝑒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𝑖𝑛𝑐𝑜𝑚𝑒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𝐷𝐼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r>
                  <a:rPr lang="en-US" sz="2400" dirty="0"/>
                  <a:t>MPS is the mirror image of MPC (Proof)</a:t>
                </a:r>
              </a:p>
              <a:p>
                <a:r>
                  <a:rPr lang="en-US" sz="2400" dirty="0"/>
                  <a:t>0 &lt; MPS &lt; 1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MPS = 1 – MPC</a:t>
                </a:r>
              </a:p>
              <a:p>
                <a:r>
                  <a:rPr lang="en-US" sz="2400" dirty="0"/>
                  <a:t>Intuition: Assuming that a household can only consume or save, DI = C + 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200" dirty="0"/>
                  <a:t>An increase in the income by one unit would be split between the choice to consume or save (which would increase MPC (or decrease MPS), and vice versa</a:t>
                </a: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5F4C8-92A6-4977-BD62-281085CB2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638" y="1152526"/>
                <a:ext cx="8229600" cy="5430838"/>
              </a:xfrm>
              <a:blipFill>
                <a:blip r:embed="rId2"/>
                <a:stretch>
                  <a:fillRect l="-1037" t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BBE0E7F7-FABF-4AC3-86FA-F4B9CF1AD975}"/>
              </a:ext>
            </a:extLst>
          </p:cNvPr>
          <p:cNvSpPr txBox="1">
            <a:spLocks/>
          </p:cNvSpPr>
          <p:nvPr/>
        </p:nvSpPr>
        <p:spPr>
          <a:xfrm>
            <a:off x="5103264" y="6478588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 defTabSz="914400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309134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728C7-7651-4562-A41A-CF2F23493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MPC and MPS example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AA917D-71F2-4E5B-89F0-D274D826D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55785"/>
              </p:ext>
            </p:extLst>
          </p:nvPr>
        </p:nvGraphicFramePr>
        <p:xfrm>
          <a:off x="564203" y="1152525"/>
          <a:ext cx="7908586" cy="44703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48308">
                  <a:extLst>
                    <a:ext uri="{9D8B030D-6E8A-4147-A177-3AD203B41FA5}">
                      <a16:colId xmlns:a16="http://schemas.microsoft.com/office/drawing/2014/main" val="2486022232"/>
                    </a:ext>
                  </a:extLst>
                </a:gridCol>
                <a:gridCol w="1148308">
                  <a:extLst>
                    <a:ext uri="{9D8B030D-6E8A-4147-A177-3AD203B41FA5}">
                      <a16:colId xmlns:a16="http://schemas.microsoft.com/office/drawing/2014/main" val="826340274"/>
                    </a:ext>
                  </a:extLst>
                </a:gridCol>
                <a:gridCol w="1273436">
                  <a:extLst>
                    <a:ext uri="{9D8B030D-6E8A-4147-A177-3AD203B41FA5}">
                      <a16:colId xmlns:a16="http://schemas.microsoft.com/office/drawing/2014/main" val="2577933359"/>
                    </a:ext>
                  </a:extLst>
                </a:gridCol>
                <a:gridCol w="893610">
                  <a:extLst>
                    <a:ext uri="{9D8B030D-6E8A-4147-A177-3AD203B41FA5}">
                      <a16:colId xmlns:a16="http://schemas.microsoft.com/office/drawing/2014/main" val="3250133526"/>
                    </a:ext>
                  </a:extLst>
                </a:gridCol>
                <a:gridCol w="1148308">
                  <a:extLst>
                    <a:ext uri="{9D8B030D-6E8A-4147-A177-3AD203B41FA5}">
                      <a16:colId xmlns:a16="http://schemas.microsoft.com/office/drawing/2014/main" val="1724774436"/>
                    </a:ext>
                  </a:extLst>
                </a:gridCol>
                <a:gridCol w="1148308">
                  <a:extLst>
                    <a:ext uri="{9D8B030D-6E8A-4147-A177-3AD203B41FA5}">
                      <a16:colId xmlns:a16="http://schemas.microsoft.com/office/drawing/2014/main" val="502818351"/>
                    </a:ext>
                  </a:extLst>
                </a:gridCol>
                <a:gridCol w="1148308">
                  <a:extLst>
                    <a:ext uri="{9D8B030D-6E8A-4147-A177-3AD203B41FA5}">
                      <a16:colId xmlns:a16="http://schemas.microsoft.com/office/drawing/2014/main" val="1426808734"/>
                    </a:ext>
                  </a:extLst>
                </a:gridCol>
              </a:tblGrid>
              <a:tr h="812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Household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Disposable income </a:t>
                      </a:r>
                    </a:p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(DI) (Rs)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Consumption Expenditure (C) (Rs)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MPC = </a:t>
                      </a:r>
                      <a:r>
                        <a:rPr lang="el-GR" sz="1600" b="1" u="none" strike="noStrike" dirty="0">
                          <a:effectLst/>
                        </a:rPr>
                        <a:t>Δ</a:t>
                      </a:r>
                      <a:r>
                        <a:rPr lang="en-US" sz="1600" b="1" u="none" strike="noStrike" dirty="0">
                          <a:effectLst/>
                        </a:rPr>
                        <a:t>C/</a:t>
                      </a:r>
                      <a:r>
                        <a:rPr lang="el-GR" sz="1600" b="1" u="none" strike="noStrike" dirty="0">
                          <a:effectLst/>
                        </a:rPr>
                        <a:t>Δ</a:t>
                      </a:r>
                      <a:r>
                        <a:rPr lang="en-US" sz="1600" b="1" u="none" strike="noStrike" dirty="0">
                          <a:effectLst/>
                        </a:rPr>
                        <a:t>DI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Net Saving = DI - C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MPS = </a:t>
                      </a:r>
                      <a:r>
                        <a:rPr lang="el-GR" sz="1600" b="1" u="none" strike="noStrike" dirty="0">
                          <a:effectLst/>
                        </a:rPr>
                        <a:t>Δ</a:t>
                      </a:r>
                      <a:r>
                        <a:rPr lang="en-US" sz="1600" b="1" u="none" strike="noStrike" dirty="0">
                          <a:effectLst/>
                        </a:rPr>
                        <a:t>S/</a:t>
                      </a:r>
                      <a:r>
                        <a:rPr lang="el-GR" sz="1600" b="1" u="none" strike="noStrike" dirty="0">
                          <a:effectLst/>
                        </a:rPr>
                        <a:t>Δ</a:t>
                      </a:r>
                      <a:r>
                        <a:rPr lang="en-US" sz="1600" b="1" u="none" strike="noStrike" dirty="0">
                          <a:effectLst/>
                        </a:rPr>
                        <a:t>DI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MPC+MPS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75269484"/>
                  </a:ext>
                </a:extLst>
              </a:tr>
              <a:tr h="2986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24000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24110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-110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7892123"/>
                  </a:ext>
                </a:extLst>
              </a:tr>
              <a:tr h="5598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25000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25000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9968580"/>
                  </a:ext>
                </a:extLst>
              </a:tr>
              <a:tr h="5598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26000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25850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3250371"/>
                  </a:ext>
                </a:extLst>
              </a:tr>
              <a:tr h="5598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27000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26600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5029921"/>
                  </a:ext>
                </a:extLst>
              </a:tr>
              <a:tr h="5598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28000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27240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2452000"/>
                  </a:ext>
                </a:extLst>
              </a:tr>
              <a:tr h="5598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29000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27830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1170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8409863"/>
                  </a:ext>
                </a:extLst>
              </a:tr>
              <a:tr h="5598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28360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1640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6699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325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58315-F744-4DE2-9633-0C2C476CA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India: MPC and MPS</a:t>
            </a:r>
            <a:br>
              <a:rPr lang="en-US" dirty="0"/>
            </a:br>
            <a:r>
              <a:rPr lang="en-US" sz="2800" dirty="0"/>
              <a:t>[</a:t>
            </a:r>
            <a:r>
              <a:rPr lang="en-US" sz="2400" dirty="0"/>
              <a:t>Data at current prices (in Rs. crores)</a:t>
            </a:r>
            <a:br>
              <a:rPr lang="en-US" sz="2400" dirty="0"/>
            </a:br>
            <a:r>
              <a:rPr lang="en-US" sz="2400" dirty="0"/>
              <a:t>Data Source: National Accounts Statements, MOSPI (Jan 2018)]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A82925-0921-4BEF-8FBE-91B142F68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272337"/>
              </p:ext>
            </p:extLst>
          </p:nvPr>
        </p:nvGraphicFramePr>
        <p:xfrm>
          <a:off x="804842" y="1936118"/>
          <a:ext cx="7381916" cy="430935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47684">
                  <a:extLst>
                    <a:ext uri="{9D8B030D-6E8A-4147-A177-3AD203B41FA5}">
                      <a16:colId xmlns:a16="http://schemas.microsoft.com/office/drawing/2014/main" val="14607338"/>
                    </a:ext>
                  </a:extLst>
                </a:gridCol>
                <a:gridCol w="971305">
                  <a:extLst>
                    <a:ext uri="{9D8B030D-6E8A-4147-A177-3AD203B41FA5}">
                      <a16:colId xmlns:a16="http://schemas.microsoft.com/office/drawing/2014/main" val="457858013"/>
                    </a:ext>
                  </a:extLst>
                </a:gridCol>
                <a:gridCol w="971305">
                  <a:extLst>
                    <a:ext uri="{9D8B030D-6E8A-4147-A177-3AD203B41FA5}">
                      <a16:colId xmlns:a16="http://schemas.microsoft.com/office/drawing/2014/main" val="921834940"/>
                    </a:ext>
                  </a:extLst>
                </a:gridCol>
                <a:gridCol w="971305">
                  <a:extLst>
                    <a:ext uri="{9D8B030D-6E8A-4147-A177-3AD203B41FA5}">
                      <a16:colId xmlns:a16="http://schemas.microsoft.com/office/drawing/2014/main" val="574645657"/>
                    </a:ext>
                  </a:extLst>
                </a:gridCol>
                <a:gridCol w="1077265">
                  <a:extLst>
                    <a:ext uri="{9D8B030D-6E8A-4147-A177-3AD203B41FA5}">
                      <a16:colId xmlns:a16="http://schemas.microsoft.com/office/drawing/2014/main" val="1858018562"/>
                    </a:ext>
                  </a:extLst>
                </a:gridCol>
                <a:gridCol w="847684">
                  <a:extLst>
                    <a:ext uri="{9D8B030D-6E8A-4147-A177-3AD203B41FA5}">
                      <a16:colId xmlns:a16="http://schemas.microsoft.com/office/drawing/2014/main" val="2337240161"/>
                    </a:ext>
                  </a:extLst>
                </a:gridCol>
                <a:gridCol w="847684">
                  <a:extLst>
                    <a:ext uri="{9D8B030D-6E8A-4147-A177-3AD203B41FA5}">
                      <a16:colId xmlns:a16="http://schemas.microsoft.com/office/drawing/2014/main" val="4033700223"/>
                    </a:ext>
                  </a:extLst>
                </a:gridCol>
                <a:gridCol w="847684">
                  <a:extLst>
                    <a:ext uri="{9D8B030D-6E8A-4147-A177-3AD203B41FA5}">
                      <a16:colId xmlns:a16="http://schemas.microsoft.com/office/drawing/2014/main" val="4079256273"/>
                    </a:ext>
                  </a:extLst>
                </a:gridCol>
              </a:tblGrid>
              <a:tr h="621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+mj-lt"/>
                        </a:rPr>
                        <a:t>PFCE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  <a:latin typeface="+mj-lt"/>
                        </a:rPr>
                        <a:t>GFCE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  <a:latin typeface="+mj-lt"/>
                        </a:rPr>
                        <a:t>Gross Saving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+mj-lt"/>
                        </a:rPr>
                        <a:t>GNDI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+mj-lt"/>
                        </a:rPr>
                        <a:t>Total 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+mj-lt"/>
                        </a:rPr>
                        <a:t>MPC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+mj-lt"/>
                        </a:rPr>
                        <a:t>MPS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345497"/>
                  </a:ext>
                </a:extLst>
              </a:tr>
              <a:tr h="6110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2011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4910447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968375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3026837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8964407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5878822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72544771"/>
                  </a:ext>
                </a:extLst>
              </a:tr>
              <a:tr h="6217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+mj-lt"/>
                        </a:rPr>
                        <a:t>2012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5614484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1062404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3369202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10177331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6676889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0.66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0.28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90471663"/>
                  </a:ext>
                </a:extLst>
              </a:tr>
              <a:tr h="6110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2013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6475649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1156509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3608193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11489556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7632158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0.73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  <a:latin typeface="+mj-lt"/>
                        </a:rPr>
                        <a:t>0.18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6406340"/>
                  </a:ext>
                </a:extLst>
              </a:tr>
              <a:tr h="6217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2014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7247340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1301762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4019957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12725683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8549102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0.74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0.33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66901639"/>
                  </a:ext>
                </a:extLst>
              </a:tr>
              <a:tr h="6110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2015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8091249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1427835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4301948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14017341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9519085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0.75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0.22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93089113"/>
                  </a:ext>
                </a:extLst>
              </a:tr>
              <a:tr h="6110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2016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9004904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1663836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4572573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15456822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10668741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0.80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0.19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60208766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BD9881-2182-44C1-A42E-FCE1EC805D54}"/>
              </a:ext>
            </a:extLst>
          </p:cNvPr>
          <p:cNvSpPr txBox="1">
            <a:spLocks/>
          </p:cNvSpPr>
          <p:nvPr/>
        </p:nvSpPr>
        <p:spPr>
          <a:xfrm>
            <a:off x="5103264" y="6478588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 defTabSz="914400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2918890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1A740-70BB-49B1-A850-578946015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consumption </a:t>
            </a:r>
            <a:r>
              <a:rPr lang="en-US" dirty="0" err="1"/>
              <a:t>behaviour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058A9-D5A2-402C-B335-A507E300C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38" y="1152525"/>
            <a:ext cx="8229600" cy="54308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National consumption behavior essential to understanding short-run business cycles and long-run economic growth</a:t>
            </a:r>
          </a:p>
          <a:p>
            <a:pPr>
              <a:lnSpc>
                <a:spcPct val="120000"/>
              </a:lnSpc>
            </a:pPr>
            <a:r>
              <a:rPr lang="en-US" dirty="0"/>
              <a:t>Short-run: Consumption is major component of expenditure;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changes in C impact AD by affecting output and employment</a:t>
            </a:r>
          </a:p>
          <a:p>
            <a:pPr>
              <a:lnSpc>
                <a:spcPct val="120000"/>
              </a:lnSpc>
            </a:pPr>
            <a:r>
              <a:rPr lang="en-US" dirty="0"/>
              <a:t>Long-run: Capital is the major component driving growth – 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Consumption behavior matters as: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Saving = what is not consumed (and is thus available for investment in form of capital)</a:t>
            </a:r>
          </a:p>
          <a:p>
            <a:pPr>
              <a:lnSpc>
                <a:spcPct val="120000"/>
              </a:lnSpc>
            </a:pPr>
            <a:r>
              <a:rPr lang="en-US" b="1" dirty="0"/>
              <a:t>National Consumption Function: </a:t>
            </a:r>
            <a:r>
              <a:rPr lang="en-US" dirty="0"/>
              <a:t>Relation between </a:t>
            </a:r>
            <a:r>
              <a:rPr lang="en-US" i="1" dirty="0"/>
              <a:t>National Disposable Income </a:t>
            </a:r>
            <a:r>
              <a:rPr lang="en-US" dirty="0"/>
              <a:t>and </a:t>
            </a:r>
            <a:r>
              <a:rPr lang="en-US" i="1" dirty="0"/>
              <a:t>Consumption Expenditure </a:t>
            </a:r>
            <a:r>
              <a:rPr lang="en-US" dirty="0"/>
              <a:t>at different points in time.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It gives the Gross National DI and the corresponding Consumption expenditure at different points in time.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DCEF87D4-E6CD-41E4-A17C-64E02E40C81D}"/>
              </a:ext>
            </a:extLst>
          </p:cNvPr>
          <p:cNvSpPr txBox="1">
            <a:spLocks/>
          </p:cNvSpPr>
          <p:nvPr/>
        </p:nvSpPr>
        <p:spPr>
          <a:xfrm>
            <a:off x="5103264" y="6478588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 defTabSz="914400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429190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C370A-9710-488B-9109-4D8824CF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B8A76-6509-4F5B-9F08-4AC9E02EE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38" y="1079770"/>
            <a:ext cx="8229600" cy="55035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Consumption, Savings, Investment</a:t>
            </a:r>
          </a:p>
          <a:p>
            <a:pPr lvl="1"/>
            <a:r>
              <a:rPr lang="en-US" dirty="0"/>
              <a:t>Consumption function</a:t>
            </a:r>
          </a:p>
          <a:p>
            <a:pPr lvl="1"/>
            <a:r>
              <a:rPr lang="en-US" dirty="0"/>
              <a:t>Savings function </a:t>
            </a:r>
          </a:p>
          <a:p>
            <a:pPr lvl="1"/>
            <a:r>
              <a:rPr lang="en-US" dirty="0"/>
              <a:t>Marginal propensity to consume (MPC): Calculation &amp; interpretation</a:t>
            </a:r>
          </a:p>
          <a:p>
            <a:pPr lvl="1"/>
            <a:r>
              <a:rPr lang="en-US" dirty="0"/>
              <a:t>Marginal propensity to save (MPS): Calculation &amp; interpretation</a:t>
            </a:r>
          </a:p>
          <a:p>
            <a:pPr marL="457200" lvl="1" indent="0">
              <a:buNone/>
            </a:pPr>
            <a:r>
              <a:rPr lang="en-US" dirty="0"/>
              <a:t>	MPS ≡ 1 – MPC </a:t>
            </a:r>
          </a:p>
          <a:p>
            <a:pPr lvl="1"/>
            <a:r>
              <a:rPr lang="en-US" dirty="0"/>
              <a:t>Determinants of consumption </a:t>
            </a:r>
          </a:p>
          <a:p>
            <a:pPr lvl="1"/>
            <a:r>
              <a:rPr lang="en-US" dirty="0"/>
              <a:t>Determinants of investment</a:t>
            </a:r>
          </a:p>
          <a:p>
            <a:pPr lvl="1"/>
            <a:r>
              <a:rPr lang="en-US" dirty="0"/>
              <a:t>Investment demand curve</a:t>
            </a:r>
          </a:p>
          <a:p>
            <a:pPr lvl="1"/>
            <a:r>
              <a:rPr lang="en-US" dirty="0"/>
              <a:t>Aggregate demand: Introduction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A30FA562-55A1-41A7-B734-F4F8B52BD7B2}"/>
              </a:ext>
            </a:extLst>
          </p:cNvPr>
          <p:cNvSpPr txBox="1">
            <a:spLocks/>
          </p:cNvSpPr>
          <p:nvPr/>
        </p:nvSpPr>
        <p:spPr>
          <a:xfrm>
            <a:off x="5103264" y="6478588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 defTabSz="914400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3074367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9E09-2CA4-4050-A582-6DA3F40B5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Determinants of Consumption (Theories)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CDB41-1996-41EA-BF01-2F9F347DE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38" y="1152525"/>
            <a:ext cx="8229600" cy="5430839"/>
          </a:xfrm>
        </p:spPr>
        <p:txBody>
          <a:bodyPr>
            <a:normAutofit/>
          </a:bodyPr>
          <a:lstStyle/>
          <a:p>
            <a:r>
              <a:rPr lang="en-US" dirty="0"/>
              <a:t>Consumption depends on:</a:t>
            </a:r>
          </a:p>
          <a:p>
            <a:pPr lvl="1"/>
            <a:r>
              <a:rPr lang="en-US" dirty="0"/>
              <a:t>Disposable income (current +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future</a:t>
            </a:r>
            <a:r>
              <a:rPr lang="en-US" dirty="0"/>
              <a:t>)</a:t>
            </a:r>
          </a:p>
          <a:p>
            <a:r>
              <a:rPr lang="en-US" dirty="0"/>
              <a:t>Relation between consumption and future trends of disposable income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Permanent Income Hypothesis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Life-cycle Hypothesis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020A6313-A5A3-4F86-AC62-DF222A3F03EB}"/>
              </a:ext>
            </a:extLst>
          </p:cNvPr>
          <p:cNvSpPr txBox="1">
            <a:spLocks/>
          </p:cNvSpPr>
          <p:nvPr/>
        </p:nvSpPr>
        <p:spPr>
          <a:xfrm>
            <a:off x="5103264" y="6478588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 defTabSz="914400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1709432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83E3C-247B-49E2-BE94-6D71FC8D8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Permanent income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26D3A-FB84-4D43-A305-883BA3578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38" y="1038226"/>
            <a:ext cx="8229600" cy="55451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Permanent income</a:t>
            </a:r>
            <a:r>
              <a:rPr lang="en-US" dirty="0"/>
              <a:t>: level of income which households receive after removing or accounting for transient/temporary impacts and influences </a:t>
            </a:r>
          </a:p>
          <a:p>
            <a:pPr>
              <a:lnSpc>
                <a:spcPct val="120000"/>
              </a:lnSpc>
            </a:pPr>
            <a:r>
              <a:rPr lang="en-US" b="1" dirty="0"/>
              <a:t>Hypothesis</a:t>
            </a:r>
            <a:r>
              <a:rPr lang="en-US" dirty="0"/>
              <a:t>: Current consumption is primarily determined by </a:t>
            </a:r>
            <a:r>
              <a:rPr lang="en-US" i="1" dirty="0"/>
              <a:t>permanent income </a:t>
            </a:r>
          </a:p>
          <a:p>
            <a:pPr>
              <a:lnSpc>
                <a:spcPct val="120000"/>
              </a:lnSpc>
            </a:pPr>
            <a:r>
              <a:rPr lang="en-US" dirty="0"/>
              <a:t>Consumers do not respond to </a:t>
            </a:r>
            <a:r>
              <a:rPr lang="en-US" i="1" dirty="0"/>
              <a:t>all (temporary and permanent) </a:t>
            </a:r>
            <a:r>
              <a:rPr lang="en-US" dirty="0"/>
              <a:t>income shocks</a:t>
            </a:r>
            <a:endParaRPr lang="en-US" i="1" dirty="0"/>
          </a:p>
          <a:p>
            <a:pPr>
              <a:lnSpc>
                <a:spcPct val="120000"/>
              </a:lnSpc>
            </a:pPr>
            <a:r>
              <a:rPr lang="en-US" i="1" dirty="0"/>
              <a:t>Permanent</a:t>
            </a:r>
            <a:r>
              <a:rPr lang="en-US" dirty="0"/>
              <a:t> positive (negative) income shock =&gt; consumers would increase (decrease) current consumption expenditure</a:t>
            </a:r>
          </a:p>
          <a:p>
            <a:pPr>
              <a:lnSpc>
                <a:spcPct val="120000"/>
              </a:lnSpc>
            </a:pPr>
            <a:r>
              <a:rPr lang="en-US" i="1" dirty="0"/>
              <a:t>Temporary</a:t>
            </a:r>
            <a:r>
              <a:rPr lang="en-US" dirty="0"/>
              <a:t> positive income shock =&gt; consumers would be inclined to save a significant fraction of additional income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9A09EF8D-6952-4F27-ADBC-3DC9DFC60570}"/>
              </a:ext>
            </a:extLst>
          </p:cNvPr>
          <p:cNvSpPr txBox="1">
            <a:spLocks/>
          </p:cNvSpPr>
          <p:nvPr/>
        </p:nvSpPr>
        <p:spPr>
          <a:xfrm>
            <a:off x="5103264" y="6478588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 defTabSz="914400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1865303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4F2D-9789-40C5-B5EB-41DC98EFB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Life-cycle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EB17C-64FA-4321-AE12-92730FBE6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Hypothesis</a:t>
            </a:r>
            <a:r>
              <a:rPr lang="en-US" dirty="0"/>
              <a:t>: People save today to smooth consumption over their expected lifetimes.</a:t>
            </a:r>
          </a:p>
          <a:p>
            <a:r>
              <a:rPr lang="en-US" dirty="0"/>
              <a:t>People save while working (today) to have income during later years (when not working).</a:t>
            </a:r>
          </a:p>
          <a:p>
            <a:endParaRPr lang="en-US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53B76FB2-EC78-402C-860B-7D554ACB5F57}"/>
              </a:ext>
            </a:extLst>
          </p:cNvPr>
          <p:cNvSpPr txBox="1">
            <a:spLocks/>
          </p:cNvSpPr>
          <p:nvPr/>
        </p:nvSpPr>
        <p:spPr>
          <a:xfrm>
            <a:off x="5103264" y="6478588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 defTabSz="914400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1809748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558B-9177-4EDA-8EE5-155DF8F7B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determinants of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67EF-591A-4F23-88E4-E246ABFBD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Wealth effect</a:t>
            </a:r>
            <a:r>
              <a:rPr lang="en-US" dirty="0"/>
              <a:t>: Amount of existing wealth determines consumption</a:t>
            </a:r>
          </a:p>
          <a:p>
            <a:r>
              <a:rPr lang="en-US" dirty="0"/>
              <a:t>Changes in wealth (higher wealth) lead to change (higher) in consumption</a:t>
            </a:r>
          </a:p>
          <a:p>
            <a:endParaRPr lang="en-US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0AFA61D3-F71A-4CCB-A08B-BB0ECFB97F45}"/>
              </a:ext>
            </a:extLst>
          </p:cNvPr>
          <p:cNvSpPr txBox="1">
            <a:spLocks/>
          </p:cNvSpPr>
          <p:nvPr/>
        </p:nvSpPr>
        <p:spPr>
          <a:xfrm>
            <a:off x="5103264" y="6478588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 defTabSz="914400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106927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D97F-E54E-407C-8F05-7393E5249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1301"/>
            <a:ext cx="8229600" cy="731466"/>
          </a:xfrm>
        </p:spPr>
        <p:txBody>
          <a:bodyPr/>
          <a:lstStyle/>
          <a:p>
            <a:r>
              <a:rPr lang="en-US" dirty="0"/>
              <a:t>Investment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5C8C5-D63E-4C75-A21D-312422120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38" y="972766"/>
            <a:ext cx="8229600" cy="561059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Private spending = Consumption + Investment (I)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I =&gt; Gross private domestic investment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2 roles of investment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Short-run (SR): impact on SR output and employment (through influence on AD)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Long-run (LR): impact on LR output growth through impact on capital formation</a:t>
            </a:r>
          </a:p>
          <a:p>
            <a:pPr>
              <a:lnSpc>
                <a:spcPct val="110000"/>
              </a:lnSpc>
            </a:pPr>
            <a:r>
              <a:rPr lang="en-US" sz="2200" dirty="0">
                <a:solidFill>
                  <a:srgbClr val="FF0000"/>
                </a:solidFill>
              </a:rPr>
              <a:t>Total national investment = I + foreign investment + government investment + </a:t>
            </a:r>
            <a:r>
              <a:rPr lang="en-US" sz="2200" i="1" dirty="0">
                <a:solidFill>
                  <a:srgbClr val="FF0000"/>
                </a:solidFill>
              </a:rPr>
              <a:t>intangible investments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Majority of investment: fixed investments (90%) (dwellings, machinery + equipment, others)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Why do businesses invest? (Revenues &gt; Costs)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Determinants of investment: Revenues, Costs, Business expectations</a:t>
            </a:r>
          </a:p>
          <a:p>
            <a:pPr>
              <a:lnSpc>
                <a:spcPct val="110000"/>
              </a:lnSpc>
            </a:pPr>
            <a:endParaRPr lang="en-US" sz="2200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A00A86B1-1DFF-450C-A969-3E47E77EC731}"/>
              </a:ext>
            </a:extLst>
          </p:cNvPr>
          <p:cNvSpPr txBox="1">
            <a:spLocks/>
          </p:cNvSpPr>
          <p:nvPr/>
        </p:nvSpPr>
        <p:spPr>
          <a:xfrm>
            <a:off x="5103264" y="6478588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 defTabSz="914400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3545477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A9E3-F688-4A30-A553-A27E6FB9B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1300"/>
            <a:ext cx="8229600" cy="806399"/>
          </a:xfrm>
        </p:spPr>
        <p:txBody>
          <a:bodyPr/>
          <a:lstStyle/>
          <a:p>
            <a:r>
              <a:rPr lang="en-US" dirty="0"/>
              <a:t>Determinants of investment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9CDAF-6134-4E86-B8B0-66C3E3E98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343" y="1047699"/>
            <a:ext cx="8229600" cy="5280025"/>
          </a:xfrm>
        </p:spPr>
        <p:txBody>
          <a:bodyPr/>
          <a:lstStyle/>
          <a:p>
            <a:pPr marL="339725" indent="-339725">
              <a:buFont typeface="+mj-lt"/>
              <a:buAutoNum type="arabicPeriod"/>
            </a:pPr>
            <a:r>
              <a:rPr lang="en-US" sz="2800" b="1" dirty="0"/>
              <a:t>Revenues</a:t>
            </a:r>
            <a:r>
              <a:rPr lang="en-US" sz="2800" dirty="0"/>
              <a:t>: Investments which increase sales of firms help bring additional revenue</a:t>
            </a:r>
          </a:p>
          <a:p>
            <a:r>
              <a:rPr lang="en-US" sz="2800" dirty="0"/>
              <a:t>Investment depends on overall state of economic activity</a:t>
            </a:r>
          </a:p>
          <a:p>
            <a:r>
              <a:rPr lang="en-US" sz="2800" dirty="0"/>
              <a:t>Investment level is sensitive to the business cycle</a:t>
            </a:r>
          </a:p>
          <a:p>
            <a:r>
              <a:rPr lang="en-US" sz="2800" b="1" dirty="0"/>
              <a:t>Accelerator principle</a:t>
            </a:r>
          </a:p>
          <a:p>
            <a:pPr lvl="1"/>
            <a:r>
              <a:rPr lang="en-US" sz="2400" dirty="0"/>
              <a:t>Rate of investment is primarily determined by rate of change of output</a:t>
            </a:r>
          </a:p>
          <a:p>
            <a:pPr lvl="1"/>
            <a:r>
              <a:rPr lang="en-US" sz="2400" dirty="0"/>
              <a:t>Directly proportional:</a:t>
            </a:r>
          </a:p>
          <a:p>
            <a:pPr lvl="2"/>
            <a:r>
              <a:rPr lang="en-US" sz="2000" dirty="0"/>
              <a:t>Growing output =&gt; ↑ Investment </a:t>
            </a:r>
          </a:p>
          <a:p>
            <a:pPr lvl="2"/>
            <a:r>
              <a:rPr lang="en-US" sz="2000" dirty="0"/>
              <a:t>Falling output =&gt; ↓ Investment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4DA6620-32DF-4875-8DA3-F0E5EEF734BF}"/>
              </a:ext>
            </a:extLst>
          </p:cNvPr>
          <p:cNvSpPr txBox="1">
            <a:spLocks/>
          </p:cNvSpPr>
          <p:nvPr/>
        </p:nvSpPr>
        <p:spPr>
          <a:xfrm>
            <a:off x="5103264" y="6478588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 defTabSz="914400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3918483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7682-6424-42F0-A4CF-6CA5DBB8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1301"/>
            <a:ext cx="8229600" cy="793238"/>
          </a:xfrm>
        </p:spPr>
        <p:txBody>
          <a:bodyPr/>
          <a:lstStyle/>
          <a:p>
            <a:r>
              <a:rPr lang="en-US" dirty="0"/>
              <a:t>Determinants of investment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BEF14-E336-4656-9313-FDD201E8F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4538"/>
            <a:ext cx="8229600" cy="5280025"/>
          </a:xfrm>
        </p:spPr>
        <p:txBody>
          <a:bodyPr/>
          <a:lstStyle/>
          <a:p>
            <a:pPr marL="339725" indent="-339725">
              <a:buFont typeface="+mj-lt"/>
              <a:buAutoNum type="arabicPeriod" startAt="2"/>
            </a:pPr>
            <a:r>
              <a:rPr lang="en-US" sz="2600" b="1" dirty="0"/>
              <a:t>Cost of investment: </a:t>
            </a:r>
            <a:r>
              <a:rPr lang="en-US" sz="2600" dirty="0"/>
              <a:t>Costs determine investment as costs would need to offset the return from investment</a:t>
            </a:r>
          </a:p>
          <a:p>
            <a:r>
              <a:rPr lang="en-US" sz="2600" dirty="0"/>
              <a:t>Calculating cost of investment – complex owing to the lasting nature of investment</a:t>
            </a:r>
          </a:p>
          <a:p>
            <a:pPr lvl="1"/>
            <a:r>
              <a:rPr lang="en-US" sz="2600" dirty="0"/>
              <a:t>Cost of investment depends on:</a:t>
            </a:r>
          </a:p>
          <a:p>
            <a:pPr lvl="2"/>
            <a:r>
              <a:rPr lang="en-US" sz="2600" dirty="0"/>
              <a:t>Price of capital good</a:t>
            </a:r>
          </a:p>
          <a:p>
            <a:pPr lvl="2"/>
            <a:r>
              <a:rPr lang="en-US" sz="2600" dirty="0"/>
              <a:t>Cost of borrowing =&gt; ?</a:t>
            </a:r>
          </a:p>
          <a:p>
            <a:pPr lvl="2"/>
            <a:r>
              <a:rPr lang="en-US" sz="2600" dirty="0"/>
              <a:t>Tax rates imposed on businesses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8C5AE4A-AD60-4058-8E14-D4CEAD9289EC}"/>
              </a:ext>
            </a:extLst>
          </p:cNvPr>
          <p:cNvSpPr txBox="1">
            <a:spLocks/>
          </p:cNvSpPr>
          <p:nvPr/>
        </p:nvSpPr>
        <p:spPr>
          <a:xfrm>
            <a:off x="5103264" y="6478588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 defTabSz="914400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1311841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7F10-BA91-4161-883B-E2C3E6451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1300"/>
            <a:ext cx="8229600" cy="712429"/>
          </a:xfrm>
        </p:spPr>
        <p:txBody>
          <a:bodyPr/>
          <a:lstStyle/>
          <a:p>
            <a:r>
              <a:rPr lang="en-US" dirty="0"/>
              <a:t>Determinants of investment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EF23F-EAD8-46BE-86A7-60A8508CE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53729"/>
            <a:ext cx="8229600" cy="5430838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600" b="1" dirty="0"/>
              <a:t>Business expectations and confidence</a:t>
            </a:r>
            <a:r>
              <a:rPr lang="en-US" sz="2600" dirty="0"/>
              <a:t>: Expectations of the returns on investment (revenue) determine the investment levels</a:t>
            </a:r>
          </a:p>
          <a:p>
            <a:r>
              <a:rPr lang="en-US" sz="2600" dirty="0"/>
              <a:t>Investment is determined by:</a:t>
            </a:r>
          </a:p>
          <a:p>
            <a:pPr lvl="1"/>
            <a:r>
              <a:rPr lang="en-US" sz="2600" dirty="0"/>
              <a:t>Expectation of revenue exceeding costs (profits)</a:t>
            </a:r>
          </a:p>
          <a:p>
            <a:pPr lvl="1"/>
            <a:r>
              <a:rPr lang="en-US" sz="2600" dirty="0"/>
              <a:t>Likelihood of slowdown or recovery</a:t>
            </a:r>
          </a:p>
          <a:p>
            <a:r>
              <a:rPr lang="en-US" sz="2600" dirty="0"/>
              <a:t>Summarizing determinants of investment: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sz="2600" dirty="0"/>
              <a:t>Demand for output produced by new investment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sz="2600" dirty="0"/>
              <a:t>Interest rates and tax rates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sz="2600" dirty="0"/>
              <a:t>Business expectations about state of economy</a:t>
            </a:r>
          </a:p>
          <a:p>
            <a:endParaRPr lang="en-US" sz="2600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6D0F66CE-B283-4C60-B679-4A8B40CAC514}"/>
              </a:ext>
            </a:extLst>
          </p:cNvPr>
          <p:cNvSpPr txBox="1">
            <a:spLocks/>
          </p:cNvSpPr>
          <p:nvPr/>
        </p:nvSpPr>
        <p:spPr>
          <a:xfrm>
            <a:off x="5103264" y="6478588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 defTabSz="914400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1060499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06535-01C1-4F9E-9BB8-0A4D72EB3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1300"/>
            <a:ext cx="8229600" cy="712429"/>
          </a:xfrm>
        </p:spPr>
        <p:txBody>
          <a:bodyPr/>
          <a:lstStyle/>
          <a:p>
            <a:r>
              <a:rPr lang="en-US" dirty="0"/>
              <a:t>Investment demand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D725B-AE85-4EF1-A7EA-CC79F36C5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38" y="953729"/>
            <a:ext cx="8229600" cy="562963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Relation between interest rates and investment 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Assumptions: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Durable investments (no replacement required)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Investment leads to constant flow of net income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No inflation</a:t>
            </a:r>
          </a:p>
          <a:p>
            <a:pPr>
              <a:lnSpc>
                <a:spcPct val="110000"/>
              </a:lnSpc>
            </a:pPr>
            <a:r>
              <a:rPr lang="en-US" sz="2800" b="1" i="1" dirty="0"/>
              <a:t>Investment demand</a:t>
            </a:r>
            <a:r>
              <a:rPr lang="en-US" sz="2800" dirty="0"/>
              <a:t>: Total investment across projects with positive profits (= revenue – costs)</a:t>
            </a:r>
          </a:p>
          <a:p>
            <a:pPr>
              <a:lnSpc>
                <a:spcPct val="110000"/>
              </a:lnSpc>
            </a:pPr>
            <a:r>
              <a:rPr lang="en-US" sz="2800" b="1" dirty="0"/>
              <a:t>Investment demand curve </a:t>
            </a:r>
            <a:r>
              <a:rPr lang="en-US" sz="2800" dirty="0"/>
              <a:t>(downward sloping) gives the amount of investment (profitable) at every interest rate</a:t>
            </a:r>
          </a:p>
          <a:p>
            <a:pPr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5E30D1B9-0F9D-405D-B07F-9DB9F8333864}"/>
              </a:ext>
            </a:extLst>
          </p:cNvPr>
          <p:cNvSpPr txBox="1">
            <a:spLocks/>
          </p:cNvSpPr>
          <p:nvPr/>
        </p:nvSpPr>
        <p:spPr>
          <a:xfrm>
            <a:off x="5103264" y="6478588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 defTabSz="914400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929902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0DC19-26BE-4329-BB57-C22462E4D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1300"/>
            <a:ext cx="8229600" cy="787401"/>
          </a:xfrm>
        </p:spPr>
        <p:txBody>
          <a:bodyPr/>
          <a:lstStyle/>
          <a:p>
            <a:r>
              <a:rPr lang="en-US" dirty="0"/>
              <a:t>Shifts in investment demand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300E8-476A-4181-A794-5A4EB0EFB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38" y="1028702"/>
            <a:ext cx="8229600" cy="5554662"/>
          </a:xfrm>
        </p:spPr>
        <p:txBody>
          <a:bodyPr>
            <a:normAutofit/>
          </a:bodyPr>
          <a:lstStyle/>
          <a:p>
            <a:r>
              <a:rPr lang="en-US" dirty="0"/>
              <a:t>Interest rates</a:t>
            </a:r>
          </a:p>
          <a:p>
            <a:pPr marL="0" indent="0" algn="ctr">
              <a:buNone/>
            </a:pPr>
            <a:r>
              <a:rPr lang="en-US" sz="2800" dirty="0"/>
              <a:t>↑ interest rate =&gt; ↓ investment</a:t>
            </a:r>
          </a:p>
          <a:p>
            <a:pPr marL="0" indent="0" algn="ctr">
              <a:buNone/>
            </a:pPr>
            <a:r>
              <a:rPr lang="en-US" sz="2800" dirty="0"/>
              <a:t> =&gt; investment demand curve shifts </a:t>
            </a:r>
            <a:r>
              <a:rPr lang="en-US" sz="2800" b="1" dirty="0"/>
              <a:t>left</a:t>
            </a:r>
          </a:p>
          <a:p>
            <a:r>
              <a:rPr lang="en-US" dirty="0"/>
              <a:t>Tax rates</a:t>
            </a:r>
          </a:p>
          <a:p>
            <a:pPr marL="0" indent="0" algn="ctr">
              <a:buNone/>
            </a:pPr>
            <a:r>
              <a:rPr lang="en-US" sz="2800" dirty="0"/>
              <a:t>↑ taxes =&gt; ↓ investment</a:t>
            </a:r>
          </a:p>
          <a:p>
            <a:pPr marL="0" indent="0" algn="ctr">
              <a:buNone/>
            </a:pPr>
            <a:r>
              <a:rPr lang="en-US" sz="2800" dirty="0"/>
              <a:t> =&gt; investment demand curve shifts </a:t>
            </a:r>
            <a:r>
              <a:rPr lang="en-US" sz="2800" b="1" dirty="0"/>
              <a:t>left</a:t>
            </a:r>
          </a:p>
          <a:p>
            <a:pPr marL="0" indent="0" algn="ctr">
              <a:buNone/>
            </a:pPr>
            <a:endParaRPr lang="en-US" sz="2800" dirty="0"/>
          </a:p>
          <a:p>
            <a:r>
              <a:rPr lang="en-US" dirty="0"/>
              <a:t>Business expectations</a:t>
            </a:r>
          </a:p>
          <a:p>
            <a:pPr marL="0" indent="0" algn="ctr">
              <a:buNone/>
            </a:pPr>
            <a:r>
              <a:rPr lang="en-US" sz="2800" dirty="0"/>
              <a:t>↑ business confidence =&gt; ↑ investment</a:t>
            </a:r>
          </a:p>
          <a:p>
            <a:pPr marL="0" indent="0" algn="ctr">
              <a:buNone/>
            </a:pPr>
            <a:r>
              <a:rPr lang="en-US" sz="2800" dirty="0"/>
              <a:t> =&gt; investment demand curve shifts </a:t>
            </a:r>
            <a:r>
              <a:rPr lang="en-US" sz="2800" b="1" dirty="0"/>
              <a:t>right</a:t>
            </a:r>
          </a:p>
          <a:p>
            <a:endParaRPr lang="en-US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00C0F0AA-5271-4108-BA76-337E0A555321}"/>
              </a:ext>
            </a:extLst>
          </p:cNvPr>
          <p:cNvSpPr txBox="1">
            <a:spLocks/>
          </p:cNvSpPr>
          <p:nvPr/>
        </p:nvSpPr>
        <p:spPr>
          <a:xfrm>
            <a:off x="5103264" y="6478588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 defTabSz="914400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245301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EE59685-71D2-4038-BFCB-6F98C9349D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/>
              <a:t>Role of consumption and investment</a:t>
            </a:r>
          </a:p>
        </p:txBody>
      </p:sp>
      <p:sp>
        <p:nvSpPr>
          <p:cNvPr id="376835" name="Rectangle 3">
            <a:extLst>
              <a:ext uri="{FF2B5EF4-FFF2-40B4-BE49-F238E27FC236}">
                <a16:creationId xmlns:a16="http://schemas.microsoft.com/office/drawing/2014/main" id="{0B402593-25DE-4EB0-BB59-F77FC8B814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1638" y="1034474"/>
            <a:ext cx="8450532" cy="5548890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  <a:buClr>
                <a:srgbClr val="000000"/>
              </a:buClr>
            </a:pPr>
            <a:r>
              <a:rPr lang="en-US" altLang="en-US" sz="2200" dirty="0"/>
              <a:t>Consumption (C) and investment (I) – major components of national income [India: C ~ 67% + I ~ 34 % = 90% of GDP (2017-18)]</a:t>
            </a:r>
          </a:p>
          <a:p>
            <a:pPr eaLnBrk="1" hangingPunct="1">
              <a:lnSpc>
                <a:spcPct val="120000"/>
              </a:lnSpc>
              <a:buClr>
                <a:srgbClr val="000000"/>
              </a:buClr>
            </a:pPr>
            <a:r>
              <a:rPr lang="en-US" altLang="en-US" sz="2200" dirty="0"/>
              <a:t>Low C + high I =&gt; Rapid growth of output and income</a:t>
            </a:r>
          </a:p>
          <a:p>
            <a:pPr eaLnBrk="1" hangingPunct="1">
              <a:lnSpc>
                <a:spcPct val="120000"/>
              </a:lnSpc>
              <a:buClr>
                <a:srgbClr val="000000"/>
              </a:buClr>
            </a:pPr>
            <a:r>
              <a:rPr lang="en-US" altLang="en-US" sz="2200" dirty="0"/>
              <a:t>High C + low I =&gt; Slow growth of output and income</a:t>
            </a:r>
          </a:p>
          <a:p>
            <a:pPr eaLnBrk="1" hangingPunct="1">
              <a:lnSpc>
                <a:spcPct val="120000"/>
              </a:lnSpc>
              <a:buClr>
                <a:srgbClr val="000000"/>
              </a:buClr>
            </a:pPr>
            <a:r>
              <a:rPr lang="en-US" altLang="en-US" sz="2200" dirty="0"/>
              <a:t>Importance of consumption and investment dynamics</a:t>
            </a:r>
          </a:p>
          <a:p>
            <a:pPr marL="398463" lvl="1" indent="-223838" eaLnBrk="1" hangingPunct="1">
              <a:lnSpc>
                <a:spcPct val="120000"/>
              </a:lnSpc>
              <a:buClr>
                <a:srgbClr val="000000"/>
              </a:buClr>
            </a:pPr>
            <a:r>
              <a:rPr lang="en-US" altLang="en-US" sz="2200" dirty="0"/>
              <a:t>Understand determination of aggregate demand (AD) in the short-run</a:t>
            </a:r>
          </a:p>
          <a:p>
            <a:pPr marL="398463" lvl="1" indent="-223838" eaLnBrk="1" hangingPunct="1">
              <a:lnSpc>
                <a:spcPct val="120000"/>
              </a:lnSpc>
              <a:buClr>
                <a:srgbClr val="000000"/>
              </a:buClr>
            </a:pPr>
            <a:r>
              <a:rPr lang="en-US" altLang="en-US" sz="2200" dirty="0"/>
              <a:t>Economic conditions can result in rapid increase (decline) in consumption and investment =&gt; increase (decrease) in AD</a:t>
            </a:r>
          </a:p>
          <a:p>
            <a:pPr eaLnBrk="1" hangingPunct="1">
              <a:lnSpc>
                <a:spcPct val="120000"/>
              </a:lnSpc>
              <a:buClr>
                <a:srgbClr val="000000"/>
              </a:buClr>
            </a:pPr>
            <a:r>
              <a:rPr lang="en-US" altLang="en-US" sz="2200" dirty="0"/>
              <a:t>Business cycle: </a:t>
            </a:r>
            <a:r>
              <a:rPr lang="en-US" altLang="en-US" sz="2200" i="1" dirty="0"/>
              <a:t>short-run</a:t>
            </a:r>
            <a:r>
              <a:rPr lang="en-US" altLang="en-US" sz="2200" dirty="0"/>
              <a:t> fluctuations in output, income and unemployment in terms of total national output, leading to expansion or contraction in most sectors of the economy.</a:t>
            </a:r>
          </a:p>
          <a:p>
            <a:pPr eaLnBrk="1" hangingPunct="1">
              <a:lnSpc>
                <a:spcPct val="120000"/>
              </a:lnSpc>
              <a:buClr>
                <a:srgbClr val="000000"/>
              </a:buClr>
            </a:pPr>
            <a:r>
              <a:rPr lang="en-US" altLang="en-US" sz="2200" b="1" i="1" dirty="0"/>
              <a:t>Dynamics between consumption, saving and income</a:t>
            </a:r>
          </a:p>
          <a:p>
            <a:pPr lvl="1" eaLnBrk="1" hangingPunct="1">
              <a:lnSpc>
                <a:spcPct val="120000"/>
              </a:lnSpc>
              <a:buClr>
                <a:srgbClr val="000000"/>
              </a:buClr>
            </a:pPr>
            <a:endParaRPr lang="en-US" altLang="en-US" sz="2200" dirty="0"/>
          </a:p>
          <a:p>
            <a:pPr lvl="1" eaLnBrk="1" hangingPunct="1">
              <a:lnSpc>
                <a:spcPct val="120000"/>
              </a:lnSpc>
              <a:buClr>
                <a:srgbClr val="000000"/>
              </a:buClr>
            </a:pPr>
            <a:endParaRPr lang="en-US" altLang="en-US" sz="2200" dirty="0"/>
          </a:p>
          <a:p>
            <a:pPr lvl="1" eaLnBrk="1" hangingPunct="1">
              <a:lnSpc>
                <a:spcPct val="120000"/>
              </a:lnSpc>
              <a:buClr>
                <a:srgbClr val="000000"/>
              </a:buClr>
            </a:pPr>
            <a:endParaRPr lang="en-US" altLang="en-US" sz="2200" dirty="0"/>
          </a:p>
          <a:p>
            <a:pPr eaLnBrk="1" hangingPunct="1">
              <a:lnSpc>
                <a:spcPct val="120000"/>
              </a:lnSpc>
              <a:buClr>
                <a:srgbClr val="000000"/>
              </a:buClr>
            </a:pPr>
            <a:endParaRPr lang="en-US" altLang="en-US" sz="2200" dirty="0"/>
          </a:p>
          <a:p>
            <a:pPr eaLnBrk="1" hangingPunct="1">
              <a:lnSpc>
                <a:spcPct val="120000"/>
              </a:lnSpc>
              <a:buClr>
                <a:srgbClr val="000000"/>
              </a:buClr>
            </a:pPr>
            <a:endParaRPr lang="en-US" altLang="en-US" sz="2200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0AF9D29E-98B8-42E4-B1AE-9495D77F76CF}"/>
              </a:ext>
            </a:extLst>
          </p:cNvPr>
          <p:cNvSpPr txBox="1">
            <a:spLocks/>
          </p:cNvSpPr>
          <p:nvPr/>
        </p:nvSpPr>
        <p:spPr>
          <a:xfrm>
            <a:off x="5103264" y="6478588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 defTabSz="914400"/>
            <a:r>
              <a:rPr lang="en-US" dirty="0"/>
              <a:t>HS101 – Economics (Macroeconomics) - 2019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8EAE-9CBD-4072-96FD-D20D0FA86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Shifts in investment demand curve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E64FF-A192-4E2C-962B-081E8995A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8" y="941142"/>
            <a:ext cx="9144000" cy="4975716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785FA1-904B-4BF3-A486-87623F9FD49B}"/>
              </a:ext>
            </a:extLst>
          </p:cNvPr>
          <p:cNvSpPr txBox="1">
            <a:spLocks/>
          </p:cNvSpPr>
          <p:nvPr/>
        </p:nvSpPr>
        <p:spPr>
          <a:xfrm>
            <a:off x="5103264" y="6478588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 defTabSz="914400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3994928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263B91-E50E-47D8-9FEF-292932083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728608"/>
            <a:ext cx="7886700" cy="11334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6233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0722-3658-402C-8B47-2D23AD1B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components of PFCE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7FF575-4B28-4D2E-B411-C200EA6D8318}"/>
              </a:ext>
            </a:extLst>
          </p:cNvPr>
          <p:cNvSpPr txBox="1"/>
          <p:nvPr/>
        </p:nvSpPr>
        <p:spPr>
          <a:xfrm>
            <a:off x="258618" y="6188362"/>
            <a:ext cx="8497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Data source: Press Note on First Revised Estimates of National Income, Consumption Expenditure, Saving And Capital Formation for 2017-18, CSO, MOSPI (Jan 2019)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D1A0ED6-C7CA-44EB-8086-826ADB4259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667655"/>
              </p:ext>
            </p:extLst>
          </p:nvPr>
        </p:nvGraphicFramePr>
        <p:xfrm>
          <a:off x="258618" y="1071716"/>
          <a:ext cx="8619836" cy="5014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3653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1623-C106-43E8-B35C-B2FDF75D4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Consumption in India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ADFE4-483C-4B3A-BC42-8E7C33A02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38" y="1062182"/>
            <a:ext cx="8229600" cy="5521181"/>
          </a:xfrm>
        </p:spPr>
        <p:txBody>
          <a:bodyPr/>
          <a:lstStyle/>
          <a:p>
            <a:r>
              <a:rPr lang="en-US" sz="2800" dirty="0"/>
              <a:t>Aggregating individual consumption patterns </a:t>
            </a:r>
          </a:p>
          <a:p>
            <a:pPr marL="0" indent="0">
              <a:buNone/>
            </a:pPr>
            <a:r>
              <a:rPr lang="en-US" sz="2800" dirty="0"/>
              <a:t>	=&gt; Aggregate consumption behavior</a:t>
            </a:r>
          </a:p>
          <a:p>
            <a:r>
              <a:rPr lang="en-US" sz="2800" dirty="0"/>
              <a:t>PFCE disaggregation (2015-16):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47.4% on services (rent, water bill, medical services, education, restaurants,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41% on non-durable goods (food, beverages, fuel, newspaper etc.)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8.3% on semi-durable goods (clothing, footwear, utensils, stationary, etc.)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3.3% on durable goods (furniture, TV, refrigerator, </a:t>
            </a:r>
            <a:r>
              <a:rPr lang="en-IN" sz="2400" dirty="0"/>
              <a:t>jewellery</a:t>
            </a:r>
            <a:r>
              <a:rPr lang="en-US" sz="2400" dirty="0"/>
              <a:t>, etc.)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/>
          </a:p>
          <a:p>
            <a:endParaRPr lang="en-US" sz="2800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B07CB1A9-1072-4367-8D01-7A00BE2EE0BA}"/>
              </a:ext>
            </a:extLst>
          </p:cNvPr>
          <p:cNvSpPr txBox="1">
            <a:spLocks/>
          </p:cNvSpPr>
          <p:nvPr/>
        </p:nvSpPr>
        <p:spPr>
          <a:xfrm>
            <a:off x="5103264" y="6478588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 defTabSz="914400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760093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C14B-4FDB-45F2-8172-9EDA1E5A6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Gross Savings as a share of GDP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C4171-C85E-4364-8EF1-38D331649159}"/>
              </a:ext>
            </a:extLst>
          </p:cNvPr>
          <p:cNvSpPr txBox="1"/>
          <p:nvPr/>
        </p:nvSpPr>
        <p:spPr>
          <a:xfrm>
            <a:off x="258618" y="6188362"/>
            <a:ext cx="8497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Data source: State of the Economy in 2018-19: A Macro View, Economic Survey 2018-19 (Chapter 1, Vol. 2)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0A827EC-D81D-4A7A-AE2F-8813DCC86963}"/>
              </a:ext>
            </a:extLst>
          </p:cNvPr>
          <p:cNvSpPr txBox="1">
            <a:spLocks/>
          </p:cNvSpPr>
          <p:nvPr/>
        </p:nvSpPr>
        <p:spPr>
          <a:xfrm>
            <a:off x="5103264" y="6478588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 defTabSz="914400"/>
            <a:r>
              <a:rPr lang="en-US" dirty="0"/>
              <a:t>HS101 – Economics (Macroeconomics) - 2019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0A168CD-046D-426A-887E-EF36341139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0466424"/>
              </p:ext>
            </p:extLst>
          </p:nvPr>
        </p:nvGraphicFramePr>
        <p:xfrm>
          <a:off x="1002889" y="1120871"/>
          <a:ext cx="7403691" cy="4857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790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A3E71-23D5-4B26-8252-A85F098EB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2C2BF-EBB4-4AAE-8C90-3957CC046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47750"/>
            <a:ext cx="8229600" cy="54308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People with lower incomes spend largely on food, shelter, clothing</a:t>
            </a:r>
          </a:p>
          <a:p>
            <a:pPr>
              <a:lnSpc>
                <a:spcPct val="110000"/>
              </a:lnSpc>
            </a:pPr>
            <a:r>
              <a:rPr lang="en-US" dirty="0"/>
              <a:t>As incomes increase: 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arenR"/>
            </a:pPr>
            <a:r>
              <a:rPr lang="en-US" dirty="0"/>
              <a:t>Expenditure on food increases (quantity and quality) – up to a limit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arenR"/>
            </a:pPr>
            <a:r>
              <a:rPr lang="en-US" dirty="0"/>
              <a:t>Limit on amount of extra income spent on food: Proportion of total expenditure on food declines with </a:t>
            </a:r>
            <a:r>
              <a:rPr lang="en-US" b="1" i="1" dirty="0"/>
              <a:t>further</a:t>
            </a:r>
            <a:r>
              <a:rPr lang="en-US" dirty="0"/>
              <a:t> increase in income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arenR"/>
            </a:pPr>
            <a:r>
              <a:rPr lang="en-US" dirty="0"/>
              <a:t>Expenditure on other items (clothing, recreation, education, etc.) increases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arenR"/>
            </a:pPr>
            <a:r>
              <a:rPr lang="en-US" dirty="0"/>
              <a:t>Proportion of spending on luxury items increases with increase in income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arenR"/>
            </a:pPr>
            <a:r>
              <a:rPr lang="en-US" i="1" dirty="0"/>
              <a:t>Biggest luxury ?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70902FA5-439F-4D4F-89F6-1D82EC5A6C23}"/>
              </a:ext>
            </a:extLst>
          </p:cNvPr>
          <p:cNvSpPr txBox="1">
            <a:spLocks/>
          </p:cNvSpPr>
          <p:nvPr/>
        </p:nvSpPr>
        <p:spPr>
          <a:xfrm>
            <a:off x="5103264" y="6478588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 defTabSz="914400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224549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C1F6-07E6-4B10-B596-97E8CD2EA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Consumption – Concepts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460A-74BD-4F20-BB47-14B1DB56A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38" y="1047750"/>
            <a:ext cx="8229600" cy="5535613"/>
          </a:xfrm>
        </p:spPr>
        <p:txBody>
          <a:bodyPr/>
          <a:lstStyle/>
          <a:p>
            <a:r>
              <a:rPr lang="en-US" sz="2800" b="1" dirty="0"/>
              <a:t>Engel elasticity (EE): </a:t>
            </a:r>
            <a:r>
              <a:rPr lang="en-US" sz="2800" dirty="0"/>
              <a:t>Measure to </a:t>
            </a:r>
            <a:r>
              <a:rPr lang="en-US" sz="2800" dirty="0" err="1"/>
              <a:t>analyse</a:t>
            </a:r>
            <a:r>
              <a:rPr lang="en-US" sz="2800" dirty="0"/>
              <a:t> consumer behavior with regard to a commodity. It measures responsiveness of </a:t>
            </a:r>
            <a:r>
              <a:rPr lang="en-US" sz="2800" i="1" dirty="0"/>
              <a:t>consumption</a:t>
            </a:r>
            <a:r>
              <a:rPr lang="en-US" sz="2800" dirty="0"/>
              <a:t> of a particular commodity to total consumption.</a:t>
            </a:r>
          </a:p>
          <a:p>
            <a:r>
              <a:rPr lang="en-US" sz="2800" dirty="0"/>
              <a:t>Engel elasticity &lt; 1 </a:t>
            </a:r>
            <a:r>
              <a:rPr lang="en-US" sz="2800" b="1" dirty="0"/>
              <a:t>=&gt;</a:t>
            </a:r>
            <a:r>
              <a:rPr lang="en-US" sz="2800" dirty="0"/>
              <a:t> as income increases, spending on the commodity declines</a:t>
            </a:r>
          </a:p>
          <a:p>
            <a:pPr lvl="1"/>
            <a:r>
              <a:rPr lang="en-US" sz="2400" dirty="0"/>
              <a:t>E.g. EE (meat, eggs, fish, vegetables, etc.) &gt; EE (breads, cereals, pulses, etc.)</a:t>
            </a:r>
          </a:p>
          <a:p>
            <a:r>
              <a:rPr lang="en-US" sz="2800" dirty="0"/>
              <a:t>India (Economic Survey 2017-18): Engel elasticity of </a:t>
            </a:r>
          </a:p>
          <a:p>
            <a:pPr lvl="1"/>
            <a:r>
              <a:rPr lang="en-US" sz="2400" dirty="0"/>
              <a:t>Food significantly &lt; 1</a:t>
            </a:r>
          </a:p>
          <a:p>
            <a:pPr lvl="1"/>
            <a:r>
              <a:rPr lang="en-US" sz="2400" dirty="0"/>
              <a:t>Health significantly &gt; 1</a:t>
            </a:r>
          </a:p>
          <a:p>
            <a:pPr lvl="1"/>
            <a:r>
              <a:rPr lang="en-US" sz="2400" dirty="0"/>
              <a:t>Education little &lt; 1</a:t>
            </a:r>
          </a:p>
          <a:p>
            <a:endParaRPr lang="en-US" sz="2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99B7C3BD-53F9-4FC3-BAFC-52371153A542}"/>
              </a:ext>
            </a:extLst>
          </p:cNvPr>
          <p:cNvSpPr txBox="1">
            <a:spLocks/>
          </p:cNvSpPr>
          <p:nvPr/>
        </p:nvSpPr>
        <p:spPr>
          <a:xfrm>
            <a:off x="5103264" y="6478588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 defTabSz="914400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1650344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B402-CECE-4CA7-9BAD-F9A0AE74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Consumption – Concepts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CB388-92F9-4FA1-A388-7ECC17291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71243"/>
            <a:ext cx="8229600" cy="5430838"/>
          </a:xfrm>
        </p:spPr>
        <p:txBody>
          <a:bodyPr/>
          <a:lstStyle/>
          <a:p>
            <a:r>
              <a:rPr lang="en-US" dirty="0"/>
              <a:t>Income is the primary determinant of consumption and savings (economy)</a:t>
            </a:r>
          </a:p>
          <a:p>
            <a:r>
              <a:rPr lang="en-US" dirty="0"/>
              <a:t>Recall: S = DI – C </a:t>
            </a:r>
            <a:r>
              <a:rPr lang="en-US" i="1" dirty="0"/>
              <a:t>or</a:t>
            </a:r>
            <a:r>
              <a:rPr lang="en-US" dirty="0"/>
              <a:t> C + S = DI</a:t>
            </a:r>
          </a:p>
          <a:p>
            <a:r>
              <a:rPr lang="en-US" dirty="0"/>
              <a:t>Higher income households save more in absolute and % terms of income</a:t>
            </a:r>
          </a:p>
          <a:p>
            <a:r>
              <a:rPr lang="en-US" dirty="0"/>
              <a:t>Lower income households save less or may </a:t>
            </a:r>
            <a:r>
              <a:rPr lang="en-US" i="1" dirty="0"/>
              <a:t>dissave </a:t>
            </a:r>
            <a:r>
              <a:rPr lang="en-US" dirty="0"/>
              <a:t>(spend more than they earn through borrowings </a:t>
            </a:r>
            <a:r>
              <a:rPr lang="en-US" i="1" dirty="0"/>
              <a:t>or</a:t>
            </a:r>
            <a:r>
              <a:rPr lang="en-US" dirty="0"/>
              <a:t> drawing on accumulated savings)</a:t>
            </a:r>
          </a:p>
          <a:p>
            <a:endParaRPr lang="en-US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B7068F23-90D0-47D4-9177-119436AF6259}"/>
              </a:ext>
            </a:extLst>
          </p:cNvPr>
          <p:cNvSpPr txBox="1">
            <a:spLocks/>
          </p:cNvSpPr>
          <p:nvPr/>
        </p:nvSpPr>
        <p:spPr>
          <a:xfrm>
            <a:off x="5103264" y="6478588"/>
            <a:ext cx="4022436" cy="3794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 defTabSz="914400"/>
            <a:r>
              <a:rPr lang="en-US" dirty="0"/>
              <a:t>HS101 – Economics (Macroeconomics) - 2019</a:t>
            </a:r>
          </a:p>
        </p:txBody>
      </p:sp>
    </p:spTree>
    <p:extLst>
      <p:ext uri="{BB962C8B-B14F-4D97-AF65-F5344CB8AC3E}">
        <p14:creationId xmlns:p14="http://schemas.microsoft.com/office/powerpoint/2010/main" val="344513824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6672</TotalTime>
  <Words>2106</Words>
  <Application>Microsoft Office PowerPoint</Application>
  <PresentationFormat>On-screen Show (4:3)</PresentationFormat>
  <Paragraphs>345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Times New Roman</vt:lpstr>
      <vt:lpstr>Wingdings</vt:lpstr>
      <vt:lpstr>1_Office Theme</vt:lpstr>
      <vt:lpstr>Custom Design</vt:lpstr>
      <vt:lpstr>1_Custom Design</vt:lpstr>
      <vt:lpstr>Consumption, Saving and Investment</vt:lpstr>
      <vt:lpstr>Outline</vt:lpstr>
      <vt:lpstr>Role of consumption and investment</vt:lpstr>
      <vt:lpstr>Major components of PFCE</vt:lpstr>
      <vt:lpstr>Consumption in India</vt:lpstr>
      <vt:lpstr>Gross Savings as a share of GDP</vt:lpstr>
      <vt:lpstr>Consumption </vt:lpstr>
      <vt:lpstr>Consumption – Concepts </vt:lpstr>
      <vt:lpstr>Consumption – Concepts </vt:lpstr>
      <vt:lpstr>Consumption function</vt:lpstr>
      <vt:lpstr>Consumption Function (Ref: Samuelson and Nordhaus, Economics (19th Edition)</vt:lpstr>
      <vt:lpstr>Consumption function</vt:lpstr>
      <vt:lpstr>Savings Function</vt:lpstr>
      <vt:lpstr>Savings Function (Ref: Samuelson and Nordhaus, Economics (19th Edition)</vt:lpstr>
      <vt:lpstr>Marginal Propensity to Consume (MPC)</vt:lpstr>
      <vt:lpstr>Marginal Propensity to Save (MPS)</vt:lpstr>
      <vt:lpstr>MPC and MPS example</vt:lpstr>
      <vt:lpstr>India: MPC and MPS [Data at current prices (in Rs. crores) Data Source: National Accounts Statements, MOSPI (Jan 2018)]</vt:lpstr>
      <vt:lpstr>National consumption behaviour</vt:lpstr>
      <vt:lpstr>Determinants of Consumption (Theories)</vt:lpstr>
      <vt:lpstr>Permanent income hypothesis</vt:lpstr>
      <vt:lpstr>Life-cycle hypothesis</vt:lpstr>
      <vt:lpstr>Other determinants of consumption</vt:lpstr>
      <vt:lpstr>Investment</vt:lpstr>
      <vt:lpstr>Determinants of investment</vt:lpstr>
      <vt:lpstr>Determinants of investment</vt:lpstr>
      <vt:lpstr>Determinants of investment</vt:lpstr>
      <vt:lpstr>Investment demand curve</vt:lpstr>
      <vt:lpstr>Shifts in investment demand curve</vt:lpstr>
      <vt:lpstr>Shifts in investment demand curve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Consumption and Saving</dc:title>
  <dc:creator>ADITI C</dc:creator>
  <cp:lastModifiedBy>ADITI C</cp:lastModifiedBy>
  <cp:revision>105</cp:revision>
  <dcterms:created xsi:type="dcterms:W3CDTF">2018-09-22T09:51:09Z</dcterms:created>
  <dcterms:modified xsi:type="dcterms:W3CDTF">2019-10-02T10:20:13Z</dcterms:modified>
</cp:coreProperties>
</file>