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Lst>
  <p:notesMasterIdLst>
    <p:notesMasterId r:id="rId47"/>
  </p:notesMasterIdLst>
  <p:handoutMasterIdLst>
    <p:handoutMasterId r:id="rId48"/>
  </p:handoutMasterIdLst>
  <p:sldIdLst>
    <p:sldId id="459" r:id="rId2"/>
    <p:sldId id="412" r:id="rId3"/>
    <p:sldId id="413" r:id="rId4"/>
    <p:sldId id="502" r:id="rId5"/>
    <p:sldId id="414" r:id="rId6"/>
    <p:sldId id="466" r:id="rId7"/>
    <p:sldId id="462" r:id="rId8"/>
    <p:sldId id="468" r:id="rId9"/>
    <p:sldId id="469" r:id="rId10"/>
    <p:sldId id="416" r:id="rId11"/>
    <p:sldId id="420" r:id="rId12"/>
    <p:sldId id="421" r:id="rId13"/>
    <p:sldId id="424" r:id="rId14"/>
    <p:sldId id="425" r:id="rId15"/>
    <p:sldId id="426" r:id="rId16"/>
    <p:sldId id="427" r:id="rId17"/>
    <p:sldId id="463" r:id="rId18"/>
    <p:sldId id="476" r:id="rId19"/>
    <p:sldId id="477" r:id="rId20"/>
    <p:sldId id="485" r:id="rId21"/>
    <p:sldId id="464" r:id="rId22"/>
    <p:sldId id="470" r:id="rId23"/>
    <p:sldId id="504" r:id="rId24"/>
    <p:sldId id="482" r:id="rId25"/>
    <p:sldId id="483" r:id="rId26"/>
    <p:sldId id="503" r:id="rId27"/>
    <p:sldId id="480" r:id="rId28"/>
    <p:sldId id="492" r:id="rId29"/>
    <p:sldId id="430" r:id="rId30"/>
    <p:sldId id="486" r:id="rId31"/>
    <p:sldId id="475" r:id="rId32"/>
    <p:sldId id="471" r:id="rId33"/>
    <p:sldId id="474" r:id="rId34"/>
    <p:sldId id="488" r:id="rId35"/>
    <p:sldId id="472" r:id="rId36"/>
    <p:sldId id="487" r:id="rId37"/>
    <p:sldId id="489" r:id="rId38"/>
    <p:sldId id="491" r:id="rId39"/>
    <p:sldId id="497" r:id="rId40"/>
    <p:sldId id="499" r:id="rId41"/>
    <p:sldId id="500" r:id="rId42"/>
    <p:sldId id="498" r:id="rId43"/>
    <p:sldId id="490" r:id="rId44"/>
    <p:sldId id="501" r:id="rId45"/>
    <p:sldId id="467" r:id="rId46"/>
  </p:sldIdLst>
  <p:sldSz cx="9144000" cy="6858000" type="screen4x3"/>
  <p:notesSz cx="6858000" cy="9144000"/>
  <p:custDataLst>
    <p:tags r:id="rId4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7E26"/>
    <a:srgbClr val="969696"/>
    <a:srgbClr val="336699"/>
    <a:srgbClr val="003399"/>
    <a:srgbClr val="A50021"/>
    <a:srgbClr val="CC0000"/>
    <a:srgbClr val="33CCFF"/>
    <a:srgbClr val="34C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60" autoAdjust="0"/>
    <p:restoredTop sz="95226" autoAdjust="0"/>
  </p:normalViewPr>
  <p:slideViewPr>
    <p:cSldViewPr>
      <p:cViewPr varScale="1">
        <p:scale>
          <a:sx n="82" d="100"/>
          <a:sy n="82" d="100"/>
        </p:scale>
        <p:origin x="509" y="58"/>
      </p:cViewPr>
      <p:guideLst>
        <p:guide orient="horz" pos="2160"/>
        <p:guide pos="2880"/>
      </p:guideLst>
    </p:cSldViewPr>
  </p:slideViewPr>
  <p:outlineViewPr>
    <p:cViewPr>
      <p:scale>
        <a:sx n="33" d="100"/>
        <a:sy n="33" d="100"/>
      </p:scale>
      <p:origin x="0" y="0"/>
    </p:cViewPr>
  </p:outlineViewPr>
  <p:notesTextViewPr>
    <p:cViewPr>
      <p:scale>
        <a:sx n="120" d="100"/>
        <a:sy n="120" d="100"/>
      </p:scale>
      <p:origin x="0" y="0"/>
    </p:cViewPr>
  </p:notesTextViewPr>
  <p:sorterViewPr>
    <p:cViewPr>
      <p:scale>
        <a:sx n="100" d="100"/>
        <a:sy n="100" d="100"/>
      </p:scale>
      <p:origin x="0" y="0"/>
    </p:cViewPr>
  </p:sorterViewPr>
  <p:notesViewPr>
    <p:cSldViewPr>
      <p:cViewPr>
        <p:scale>
          <a:sx n="100" d="100"/>
          <a:sy n="100" d="100"/>
        </p:scale>
        <p:origin x="2323" y="-1013"/>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C181FF-0921-4B50-8D02-7806C2CD43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38AD1B54-3542-410F-B4F8-8193C9B422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ED2636D4-6706-4C8B-B9DF-538398FBD9F4}" type="datetimeFigureOut">
              <a:rPr lang="en-US"/>
              <a:pPr>
                <a:defRPr/>
              </a:pPr>
              <a:t>9/28/2019</a:t>
            </a:fld>
            <a:endParaRPr lang="en-US"/>
          </a:p>
        </p:txBody>
      </p:sp>
      <p:sp>
        <p:nvSpPr>
          <p:cNvPr id="4" name="Footer Placeholder 3">
            <a:extLst>
              <a:ext uri="{FF2B5EF4-FFF2-40B4-BE49-F238E27FC236}">
                <a16:creationId xmlns:a16="http://schemas.microsoft.com/office/drawing/2014/main" id="{07402320-069B-4A79-8A20-7F701148E2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r>
              <a:rPr lang="en-US" dirty="0"/>
              <a:t>HS 101-Macroeconomics - 2019</a:t>
            </a:r>
          </a:p>
        </p:txBody>
      </p:sp>
      <p:sp>
        <p:nvSpPr>
          <p:cNvPr id="5" name="Slide Number Placeholder 4">
            <a:extLst>
              <a:ext uri="{FF2B5EF4-FFF2-40B4-BE49-F238E27FC236}">
                <a16:creationId xmlns:a16="http://schemas.microsoft.com/office/drawing/2014/main" id="{239627B8-7AF5-4D06-B8C6-57579B2CF6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628BCF43-755F-4096-AF74-85C858F32B8B}" type="slidenum">
              <a:rPr lang="en-US"/>
              <a:pPr>
                <a:defRPr/>
              </a:pPr>
              <a:t>‹#›</a:t>
            </a:fld>
            <a:endParaRPr 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EC224FF-16F7-4E62-90E1-FC0393C7524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6147" name="Rectangle 3">
            <a:extLst>
              <a:ext uri="{FF2B5EF4-FFF2-40B4-BE49-F238E27FC236}">
                <a16:creationId xmlns:a16="http://schemas.microsoft.com/office/drawing/2014/main" id="{36B5528F-BF30-4763-B20D-67E1A924C21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5364" name="Rectangle 4">
            <a:extLst>
              <a:ext uri="{FF2B5EF4-FFF2-40B4-BE49-F238E27FC236}">
                <a16:creationId xmlns:a16="http://schemas.microsoft.com/office/drawing/2014/main" id="{39C643B8-D7CB-437A-ADA2-A47232DDBF4E}"/>
              </a:ext>
            </a:extLst>
          </p:cNvPr>
          <p:cNvSpPr>
            <a:spLocks noGrp="1" noRot="1" noChangeAspect="1" noChangeArrowheads="1" noTextEdit="1"/>
          </p:cNvSpPr>
          <p:nvPr>
            <p:ph type="sldImg" idx="2"/>
          </p:nvPr>
        </p:nvSpPr>
        <p:spPr bwMode="auto">
          <a:xfrm>
            <a:off x="1143000" y="55245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0C4E564A-EF17-4A02-B1CF-8D85A6E3C302}"/>
              </a:ext>
            </a:extLst>
          </p:cNvPr>
          <p:cNvSpPr>
            <a:spLocks noGrp="1" noChangeArrowheads="1"/>
          </p:cNvSpPr>
          <p:nvPr>
            <p:ph type="body" sz="quarter" idx="3"/>
          </p:nvPr>
        </p:nvSpPr>
        <p:spPr bwMode="auto">
          <a:xfrm>
            <a:off x="685800" y="4213225"/>
            <a:ext cx="5486400" cy="42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CBE9D49C-FEC9-4BEE-ABEA-BC3CD2408B0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dirty="0"/>
              <a:t>HS 101-Macroeconomics - 2019</a:t>
            </a:r>
          </a:p>
        </p:txBody>
      </p:sp>
      <p:sp>
        <p:nvSpPr>
          <p:cNvPr id="6151" name="Rectangle 7">
            <a:extLst>
              <a:ext uri="{FF2B5EF4-FFF2-40B4-BE49-F238E27FC236}">
                <a16:creationId xmlns:a16="http://schemas.microsoft.com/office/drawing/2014/main" id="{49DEFEC7-49B1-4FB1-844F-82AE1BE01F0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82B5137-CC19-4B7B-B4A2-7C185CDB1D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Investments are included in GDP when investors use part of economy’s </a:t>
            </a:r>
            <a:r>
              <a:rPr lang="en-US" dirty="0" err="1"/>
              <a:t>prodn</a:t>
            </a:r>
            <a:r>
              <a:rPr lang="en-US" dirty="0"/>
              <a:t> possibilities for capital formation and not for consumption (upper loop – where final goods and services are purchased)</a:t>
            </a:r>
          </a:p>
          <a:p>
            <a:r>
              <a:rPr lang="en-US" dirty="0" err="1"/>
              <a:t>Invts</a:t>
            </a:r>
            <a:r>
              <a:rPr lang="en-US" dirty="0"/>
              <a:t> represent addition to stock of durable capital goods which increase the production possibilities in the future.</a:t>
            </a:r>
          </a:p>
        </p:txBody>
      </p:sp>
      <p:sp>
        <p:nvSpPr>
          <p:cNvPr id="4" name="Footer Placeholder 3"/>
          <p:cNvSpPr>
            <a:spLocks noGrp="1"/>
          </p:cNvSpPr>
          <p:nvPr>
            <p:ph type="ftr" sz="quarter" idx="4"/>
          </p:nvPr>
        </p:nvSpPr>
        <p:spPr/>
        <p:txBody>
          <a:bodyPr/>
          <a:lstStyle/>
          <a:p>
            <a:pPr>
              <a:defRPr/>
            </a:pPr>
            <a:r>
              <a:rPr lang="en-US" altLang="en-US"/>
              <a:t>HS 101-Macroeconomics - 2019</a:t>
            </a:r>
            <a:endParaRPr lang="en-US" altLang="en-US" dirty="0"/>
          </a:p>
        </p:txBody>
      </p:sp>
    </p:spTree>
    <p:extLst>
      <p:ext uri="{BB962C8B-B14F-4D97-AF65-F5344CB8AC3E}">
        <p14:creationId xmlns:p14="http://schemas.microsoft.com/office/powerpoint/2010/main" val="1984070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F18B-58CC-4C68-9721-730D718BBD4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02EB27-6D33-49FD-AB95-81DBFC2F81AA}"/>
              </a:ext>
            </a:extLst>
          </p:cNvPr>
          <p:cNvSpPr>
            <a:spLocks noGrp="1"/>
          </p:cNvSpPr>
          <p:nvPr>
            <p:ph type="subTitle" idx="1"/>
          </p:nvPr>
        </p:nvSpPr>
        <p:spPr>
          <a:xfrm>
            <a:off x="1143000" y="3580790"/>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Content Placeholder 4">
            <a:extLst>
              <a:ext uri="{FF2B5EF4-FFF2-40B4-BE49-F238E27FC236}">
                <a16:creationId xmlns:a16="http://schemas.microsoft.com/office/drawing/2014/main" id="{90D50917-88A3-404C-AACD-ED3E7B059B38}"/>
              </a:ext>
            </a:extLst>
          </p:cNvPr>
          <p:cNvSpPr>
            <a:spLocks noGrp="1"/>
          </p:cNvSpPr>
          <p:nvPr>
            <p:ph sz="quarter" idx="10" hasCustomPrompt="1"/>
          </p:nvPr>
        </p:nvSpPr>
        <p:spPr>
          <a:xfrm>
            <a:off x="5103264" y="6478588"/>
            <a:ext cx="4022436" cy="379412"/>
          </a:xfrm>
        </p:spPr>
        <p:txBody>
          <a:bodyPr/>
          <a:lstStyle>
            <a:lvl1pPr marL="0" indent="0">
              <a:buNone/>
              <a:defRPr/>
            </a:lvl1pPr>
            <a:lvl5pPr marL="0" indent="0">
              <a:buNone/>
              <a:defRPr sz="1600"/>
            </a:lvl5pPr>
          </a:lstStyle>
          <a:p>
            <a:pPr lvl="4"/>
            <a:r>
              <a:rPr lang="en-US" dirty="0"/>
              <a:t>HS101 – Economics (Macroeconomics) - 2018</a:t>
            </a:r>
          </a:p>
        </p:txBody>
      </p:sp>
    </p:spTree>
    <p:extLst>
      <p:ext uri="{BB962C8B-B14F-4D97-AF65-F5344CB8AC3E}">
        <p14:creationId xmlns:p14="http://schemas.microsoft.com/office/powerpoint/2010/main" val="160823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FBF-7D00-4705-BE80-6238CE4B7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73202-4CBA-41B6-8A26-F00EA0574D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414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5048D-526F-4B9C-8E93-2598542E1056}"/>
              </a:ext>
            </a:extLst>
          </p:cNvPr>
          <p:cNvSpPr>
            <a:spLocks noGrp="1"/>
          </p:cNvSpPr>
          <p:nvPr>
            <p:ph type="title" orient="vert"/>
          </p:nvPr>
        </p:nvSpPr>
        <p:spPr>
          <a:xfrm>
            <a:off x="6567488" y="768350"/>
            <a:ext cx="2060575" cy="57721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F0A305-7159-45C7-A3B2-657E60A1FC6C}"/>
              </a:ext>
            </a:extLst>
          </p:cNvPr>
          <p:cNvSpPr>
            <a:spLocks noGrp="1"/>
          </p:cNvSpPr>
          <p:nvPr>
            <p:ph type="body" orient="vert" idx="1"/>
          </p:nvPr>
        </p:nvSpPr>
        <p:spPr>
          <a:xfrm>
            <a:off x="381000" y="768350"/>
            <a:ext cx="6034088" cy="57721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667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9092-F210-4217-910E-F3054D767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DC0F4-4C2B-4755-AFD3-BCCDFDBB2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512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68B9-FEDB-4D88-A444-0A9D6773E19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8B3E30-4895-4B03-8DC4-C9C48EEAE02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18859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D0CF-348D-42CB-92A9-2D4065AC1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0FEE8-CA61-4A94-84CA-1300D887475D}"/>
              </a:ext>
            </a:extLst>
          </p:cNvPr>
          <p:cNvSpPr>
            <a:spLocks noGrp="1"/>
          </p:cNvSpPr>
          <p:nvPr>
            <p:ph sz="half" idx="1"/>
          </p:nvPr>
        </p:nvSpPr>
        <p:spPr>
          <a:xfrm>
            <a:off x="398463" y="2014538"/>
            <a:ext cx="40386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D1E53F-5763-4B87-83E1-9B6D9F900F7F}"/>
              </a:ext>
            </a:extLst>
          </p:cNvPr>
          <p:cNvSpPr>
            <a:spLocks noGrp="1"/>
          </p:cNvSpPr>
          <p:nvPr>
            <p:ph sz="half" idx="2"/>
          </p:nvPr>
        </p:nvSpPr>
        <p:spPr>
          <a:xfrm>
            <a:off x="4589463" y="2014538"/>
            <a:ext cx="40386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54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CD4C-23FC-4D5C-A213-05DC0098693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9E2232-B011-4851-A720-FF2DF18EFDA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DCCAEC-2456-4AB7-AF15-9F7904BA968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5B755C-3141-4748-B45E-1A4193AABBF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E81549-37F4-438C-9E5F-C62768DD385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2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9AF7-81A1-43E7-A860-53E7FAE36A45}"/>
              </a:ext>
            </a:extLst>
          </p:cNvPr>
          <p:cNvSpPr>
            <a:spLocks noGrp="1"/>
          </p:cNvSpPr>
          <p:nvPr>
            <p:ph type="title"/>
          </p:nvPr>
        </p:nvSpPr>
        <p:spPr>
          <a:xfrm>
            <a:off x="397775" y="241410"/>
            <a:ext cx="8229600" cy="1143000"/>
          </a:xfrm>
        </p:spPr>
        <p:txBody>
          <a:bodyPr/>
          <a:lstStyle/>
          <a:p>
            <a:r>
              <a:rPr lang="en-US"/>
              <a:t>Click to edit Master title style</a:t>
            </a:r>
          </a:p>
        </p:txBody>
      </p:sp>
    </p:spTree>
    <p:extLst>
      <p:ext uri="{BB962C8B-B14F-4D97-AF65-F5344CB8AC3E}">
        <p14:creationId xmlns:p14="http://schemas.microsoft.com/office/powerpoint/2010/main" val="76037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53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CADA-8E1D-4469-A80C-CD584746712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C99908-15C2-4376-B3E4-053341D5A2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FC1F0E-5BC1-4A5A-BCEB-E8110374909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5669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FF71-AEC9-4834-9994-9EFFD4F055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8B5550-002E-4651-B7DD-9B5B9579046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90FF7AC0-4CFE-4333-94A0-86C25A57E33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9971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8A9C3781-B635-48C6-A9F0-4DB90B28253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6" name="Oval 6">
            <a:extLst>
              <a:ext uri="{FF2B5EF4-FFF2-40B4-BE49-F238E27FC236}">
                <a16:creationId xmlns:a16="http://schemas.microsoft.com/office/drawing/2014/main" id="{6CC1EBEB-4291-4143-8C23-38F79A7B9813}"/>
              </a:ext>
            </a:extLst>
          </p:cNvPr>
          <p:cNvSpPr>
            <a:spLocks noChangeArrowheads="1"/>
          </p:cNvSpPr>
          <p:nvPr/>
        </p:nvSpPr>
        <p:spPr bwMode="auto">
          <a:xfrm>
            <a:off x="533400" y="533400"/>
            <a:ext cx="1524000" cy="1524000"/>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7" name="Text Box 7">
            <a:extLst>
              <a:ext uri="{FF2B5EF4-FFF2-40B4-BE49-F238E27FC236}">
                <a16:creationId xmlns:a16="http://schemas.microsoft.com/office/drawing/2014/main" id="{79B45AF6-19E9-4373-ACB4-93C103CE941B}"/>
              </a:ext>
            </a:extLst>
          </p:cNvPr>
          <p:cNvSpPr txBox="1">
            <a:spLocks noChangeArrowheads="1"/>
          </p:cNvSpPr>
          <p:nvPr/>
        </p:nvSpPr>
        <p:spPr bwMode="auto">
          <a:xfrm>
            <a:off x="6934200" y="6721475"/>
            <a:ext cx="1905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a:solidFill>
                  <a:schemeClr val="bg1"/>
                </a:solidFill>
                <a:latin typeface="Times New Roman" panose="02020603050405020304" pitchFamily="18" charset="0"/>
                <a:cs typeface="Times New Roman" panose="02020603050405020304" pitchFamily="18" charset="0"/>
              </a:rPr>
              <a:t>©</a:t>
            </a:r>
            <a:r>
              <a:rPr lang="en-US" altLang="en-US" sz="900">
                <a:solidFill>
                  <a:schemeClr val="bg1"/>
                </a:solidFill>
                <a:latin typeface="Times New Roman" panose="02020603050405020304" pitchFamily="18" charset="0"/>
              </a:rPr>
              <a:t> 2007 Thomson South-Western</a:t>
            </a:r>
          </a:p>
        </p:txBody>
      </p:sp>
      <p:sp>
        <p:nvSpPr>
          <p:cNvPr id="2" name="Rectangle 8">
            <a:extLst>
              <a:ext uri="{FF2B5EF4-FFF2-40B4-BE49-F238E27FC236}">
                <a16:creationId xmlns:a16="http://schemas.microsoft.com/office/drawing/2014/main" id="{7BFBF79B-B9A2-484A-ABB5-CD04AA2E0415}"/>
              </a:ext>
            </a:extLst>
          </p:cNvPr>
          <p:cNvSpPr>
            <a:spLocks noGrp="1" noChangeArrowheads="1"/>
          </p:cNvSpPr>
          <p:nvPr>
            <p:ph type="body" idx="1"/>
          </p:nvPr>
        </p:nvSpPr>
        <p:spPr bwMode="auto">
          <a:xfrm>
            <a:off x="401638" y="1303338"/>
            <a:ext cx="8229600"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9">
            <a:extLst>
              <a:ext uri="{FF2B5EF4-FFF2-40B4-BE49-F238E27FC236}">
                <a16:creationId xmlns:a16="http://schemas.microsoft.com/office/drawing/2014/main" id="{8A94C429-B06B-492F-9506-A62A5F4CB2B5}"/>
              </a:ext>
            </a:extLst>
          </p:cNvPr>
          <p:cNvSpPr>
            <a:spLocks noGrp="1" noChangeArrowheads="1"/>
          </p:cNvSpPr>
          <p:nvPr>
            <p:ph type="title"/>
          </p:nvPr>
        </p:nvSpPr>
        <p:spPr bwMode="auto">
          <a:xfrm>
            <a:off x="381000" y="241300"/>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 name="Footer Placeholder 2">
            <a:extLst>
              <a:ext uri="{FF2B5EF4-FFF2-40B4-BE49-F238E27FC236}">
                <a16:creationId xmlns:a16="http://schemas.microsoft.com/office/drawing/2014/main" id="{948BE8FD-2404-430D-8AC5-CD518191FD1F}"/>
              </a:ext>
            </a:extLst>
          </p:cNvPr>
          <p:cNvSpPr>
            <a:spLocks noGrp="1"/>
          </p:cNvSpPr>
          <p:nvPr>
            <p:ph type="ftr" sz="quarter" idx="3"/>
          </p:nvPr>
        </p:nvSpPr>
        <p:spPr>
          <a:xfrm>
            <a:off x="5786320" y="6479150"/>
            <a:ext cx="349117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sldNum="0"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imes New Roman" panose="02020603050405020304" pitchFamily="18" charset="0"/>
        </a:defRPr>
      </a:lvl2pPr>
      <a:lvl3pPr algn="l" rtl="0" eaLnBrk="0" fontAlgn="base" hangingPunct="0">
        <a:spcBef>
          <a:spcPct val="0"/>
        </a:spcBef>
        <a:spcAft>
          <a:spcPct val="0"/>
        </a:spcAft>
        <a:defRPr sz="4000">
          <a:solidFill>
            <a:schemeClr val="tx2"/>
          </a:solidFill>
          <a:latin typeface="Times New Roman" panose="02020603050405020304" pitchFamily="18" charset="0"/>
        </a:defRPr>
      </a:lvl3pPr>
      <a:lvl4pPr algn="l" rtl="0" eaLnBrk="0" fontAlgn="base" hangingPunct="0">
        <a:spcBef>
          <a:spcPct val="0"/>
        </a:spcBef>
        <a:spcAft>
          <a:spcPct val="0"/>
        </a:spcAft>
        <a:defRPr sz="4000">
          <a:solidFill>
            <a:schemeClr val="tx2"/>
          </a:solidFill>
          <a:latin typeface="Times New Roman" panose="02020603050405020304" pitchFamily="18" charset="0"/>
        </a:defRPr>
      </a:lvl4pPr>
      <a:lvl5pPr algn="l" rtl="0" eaLnBrk="0" fontAlgn="base" hangingPunct="0">
        <a:spcBef>
          <a:spcPct val="0"/>
        </a:spcBef>
        <a:spcAft>
          <a:spcPct val="0"/>
        </a:spcAft>
        <a:defRPr sz="4000">
          <a:solidFill>
            <a:schemeClr val="tx2"/>
          </a:solidFill>
          <a:latin typeface="Times New Roman" panose="02020603050405020304" pitchFamily="18" charset="0"/>
        </a:defRPr>
      </a:lvl5pPr>
      <a:lvl6pPr marL="457200" algn="l" rtl="0" fontAlgn="base">
        <a:spcBef>
          <a:spcPct val="0"/>
        </a:spcBef>
        <a:spcAft>
          <a:spcPct val="0"/>
        </a:spcAft>
        <a:defRPr sz="4000">
          <a:solidFill>
            <a:schemeClr val="tx2"/>
          </a:solidFill>
          <a:latin typeface="Times New Roman" panose="02020603050405020304" pitchFamily="18" charset="0"/>
        </a:defRPr>
      </a:lvl6pPr>
      <a:lvl7pPr marL="914400" algn="l" rtl="0" fontAlgn="base">
        <a:spcBef>
          <a:spcPct val="0"/>
        </a:spcBef>
        <a:spcAft>
          <a:spcPct val="0"/>
        </a:spcAft>
        <a:defRPr sz="4000">
          <a:solidFill>
            <a:schemeClr val="tx2"/>
          </a:solidFill>
          <a:latin typeface="Times New Roman" panose="02020603050405020304" pitchFamily="18" charset="0"/>
        </a:defRPr>
      </a:lvl7pPr>
      <a:lvl8pPr marL="1371600" algn="l" rtl="0" fontAlgn="base">
        <a:spcBef>
          <a:spcPct val="0"/>
        </a:spcBef>
        <a:spcAft>
          <a:spcPct val="0"/>
        </a:spcAft>
        <a:defRPr sz="4000">
          <a:solidFill>
            <a:schemeClr val="tx2"/>
          </a:solidFill>
          <a:latin typeface="Times New Roman" panose="02020603050405020304" pitchFamily="18" charset="0"/>
        </a:defRPr>
      </a:lvl8pPr>
      <a:lvl9pPr marL="1828800" algn="l"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iti@hss.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87AED86-9859-41F4-8C92-C0CA2F1FE083}"/>
              </a:ext>
            </a:extLst>
          </p:cNvPr>
          <p:cNvSpPr>
            <a:spLocks noGrp="1" noChangeArrowheads="1"/>
          </p:cNvSpPr>
          <p:nvPr>
            <p:ph type="ctrTitle"/>
          </p:nvPr>
        </p:nvSpPr>
        <p:spPr/>
        <p:txBody>
          <a:bodyPr/>
          <a:lstStyle/>
          <a:p>
            <a:r>
              <a:rPr lang="en-US" altLang="en-US" dirty="0"/>
              <a:t>Measuring Economic Activity</a:t>
            </a:r>
          </a:p>
        </p:txBody>
      </p:sp>
      <p:sp>
        <p:nvSpPr>
          <p:cNvPr id="4" name="Content Placeholder 4">
            <a:extLst>
              <a:ext uri="{FF2B5EF4-FFF2-40B4-BE49-F238E27FC236}">
                <a16:creationId xmlns:a16="http://schemas.microsoft.com/office/drawing/2014/main" id="{D54D1CD9-5344-4121-8BE8-9C3799BBA1FA}"/>
              </a:ext>
            </a:extLst>
          </p:cNvPr>
          <p:cNvSpPr>
            <a:spLocks noGrp="1"/>
          </p:cNvSpPr>
          <p:nvPr>
            <p:ph sz="quarter" idx="10" hasCustomPrompt="1"/>
          </p:nvPr>
        </p:nvSpPr>
        <p:spPr>
          <a:xfrm>
            <a:off x="5103264" y="6506580"/>
            <a:ext cx="4022436" cy="379412"/>
          </a:xfrm>
        </p:spPr>
        <p:txBody>
          <a:bodyPr/>
          <a:lstStyle>
            <a:lvl1pPr marL="0" indent="0">
              <a:buNone/>
              <a:defRPr/>
            </a:lvl1pPr>
            <a:lvl5pPr marL="0" indent="0">
              <a:buNone/>
              <a:defRPr sz="1600"/>
            </a:lvl5pPr>
          </a:lstStyle>
          <a:p>
            <a:pPr lvl="4"/>
            <a:r>
              <a:rPr lang="en-US" dirty="0"/>
              <a:t>HS101 – Economics (Macroeconomics) - 2019</a:t>
            </a:r>
          </a:p>
        </p:txBody>
      </p:sp>
      <p:sp>
        <p:nvSpPr>
          <p:cNvPr id="5" name="Subtitle 2">
            <a:extLst>
              <a:ext uri="{FF2B5EF4-FFF2-40B4-BE49-F238E27FC236}">
                <a16:creationId xmlns:a16="http://schemas.microsoft.com/office/drawing/2014/main" id="{FBF940FA-2E32-4B52-8AE4-B8F1849BABA0}"/>
              </a:ext>
            </a:extLst>
          </p:cNvPr>
          <p:cNvSpPr txBox="1">
            <a:spLocks/>
          </p:cNvSpPr>
          <p:nvPr/>
        </p:nvSpPr>
        <p:spPr bwMode="auto">
          <a:xfrm>
            <a:off x="688489" y="4415635"/>
            <a:ext cx="7670203" cy="192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Aditi Chaubal </a:t>
            </a:r>
          </a:p>
          <a:p>
            <a:r>
              <a:rPr lang="en-US" sz="2100" dirty="0">
                <a:latin typeface="Times New Roman" panose="02020603050405020304" pitchFamily="18" charset="0"/>
                <a:cs typeface="Times New Roman" panose="02020603050405020304" pitchFamily="18" charset="0"/>
              </a:rPr>
              <a:t>(Email: </a:t>
            </a:r>
            <a:r>
              <a:rPr lang="en-US" sz="2100" dirty="0">
                <a:latin typeface="Times New Roman" panose="02020603050405020304" pitchFamily="18" charset="0"/>
                <a:cs typeface="Times New Roman" panose="02020603050405020304" pitchFamily="18" charset="0"/>
                <a:hlinkClick r:id="rId2"/>
              </a:rPr>
              <a:t>aditi@hss.iitb.ac.in</a:t>
            </a:r>
            <a:r>
              <a:rPr lang="en-US" sz="2100" dirty="0">
                <a:latin typeface="Times New Roman" panose="02020603050405020304" pitchFamily="18" charset="0"/>
                <a:cs typeface="Times New Roman" panose="02020603050405020304" pitchFamily="18" charset="0"/>
              </a:rPr>
              <a:t>)</a:t>
            </a:r>
          </a:p>
          <a:p>
            <a:endParaRPr 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5E935B40-EDD2-4822-98E5-396028E61284}"/>
              </a:ext>
            </a:extLst>
          </p:cNvPr>
          <p:cNvSpPr>
            <a:spLocks noGrp="1" noChangeArrowheads="1"/>
          </p:cNvSpPr>
          <p:nvPr>
            <p:ph type="title"/>
          </p:nvPr>
        </p:nvSpPr>
        <p:spPr>
          <a:xfrm>
            <a:off x="381000" y="241300"/>
            <a:ext cx="8516938" cy="911225"/>
          </a:xfrm>
        </p:spPr>
        <p:txBody>
          <a:bodyPr/>
          <a:lstStyle/>
          <a:p>
            <a:pPr eaLnBrk="1" hangingPunct="1"/>
            <a:r>
              <a:rPr lang="en-US" altLang="en-US" sz="3600" b="1" dirty="0"/>
              <a:t>Gross Domestic Product</a:t>
            </a:r>
          </a:p>
        </p:txBody>
      </p:sp>
      <p:sp>
        <p:nvSpPr>
          <p:cNvPr id="380933" name="Rectangle 5">
            <a:extLst>
              <a:ext uri="{FF2B5EF4-FFF2-40B4-BE49-F238E27FC236}">
                <a16:creationId xmlns:a16="http://schemas.microsoft.com/office/drawing/2014/main" id="{6D47F0E9-D971-4FF8-AD68-6C25FFC1BD2B}"/>
              </a:ext>
            </a:extLst>
          </p:cNvPr>
          <p:cNvSpPr>
            <a:spLocks noGrp="1" noChangeArrowheads="1"/>
          </p:cNvSpPr>
          <p:nvPr>
            <p:ph type="body" idx="1"/>
          </p:nvPr>
        </p:nvSpPr>
        <p:spPr>
          <a:xfrm>
            <a:off x="381000" y="923925"/>
            <a:ext cx="8229600" cy="5464175"/>
          </a:xfrm>
        </p:spPr>
        <p:txBody>
          <a:bodyPr/>
          <a:lstStyle/>
          <a:p>
            <a:pPr eaLnBrk="1" hangingPunct="1"/>
            <a:r>
              <a:rPr lang="en-US" altLang="en-US" i="1" dirty="0"/>
              <a:t>Gross domestic product</a:t>
            </a:r>
            <a:r>
              <a:rPr lang="en-US" altLang="en-US" dirty="0"/>
              <a:t> (GDP) is a measure of the income and expenditures of an economy. </a:t>
            </a:r>
          </a:p>
          <a:p>
            <a:pPr eaLnBrk="1" hangingPunct="1"/>
            <a:endParaRPr lang="en-US" altLang="en-US" dirty="0"/>
          </a:p>
          <a:p>
            <a:pPr eaLnBrk="1" hangingPunct="1"/>
            <a:endParaRPr lang="en-US" altLang="en-US" dirty="0"/>
          </a:p>
          <a:p>
            <a:pPr eaLnBrk="1" hangingPunct="1"/>
            <a:r>
              <a:rPr lang="en-US" altLang="en-US" b="1" dirty="0"/>
              <a:t>GDP is the total market value of all final goods and services (products) produced within a country in a given period of time.</a:t>
            </a:r>
          </a:p>
          <a:p>
            <a:pPr eaLnBrk="1" hangingPunct="1"/>
            <a:endParaRPr lang="en-US" altLang="en-US" dirty="0"/>
          </a:p>
        </p:txBody>
      </p:sp>
      <p:sp>
        <p:nvSpPr>
          <p:cNvPr id="4" name="Content Placeholder 4">
            <a:extLst>
              <a:ext uri="{FF2B5EF4-FFF2-40B4-BE49-F238E27FC236}">
                <a16:creationId xmlns:a16="http://schemas.microsoft.com/office/drawing/2014/main" id="{965F5930-14DA-46B8-B205-7D3EB993E1F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55AF4C1D-582B-4C34-BF1D-E4C3E30B4462}"/>
              </a:ext>
            </a:extLst>
          </p:cNvPr>
          <p:cNvSpPr>
            <a:spLocks noGrp="1" noChangeArrowheads="1"/>
          </p:cNvSpPr>
          <p:nvPr>
            <p:ph type="title"/>
          </p:nvPr>
        </p:nvSpPr>
        <p:spPr/>
        <p:txBody>
          <a:bodyPr/>
          <a:lstStyle/>
          <a:p>
            <a:pPr eaLnBrk="1" hangingPunct="1"/>
            <a:r>
              <a:rPr lang="en-US" altLang="en-US"/>
              <a:t>Defining the Gross Domestic Product</a:t>
            </a:r>
          </a:p>
        </p:txBody>
      </p:sp>
      <p:sp>
        <p:nvSpPr>
          <p:cNvPr id="385029" name="Rectangle 5">
            <a:extLst>
              <a:ext uri="{FF2B5EF4-FFF2-40B4-BE49-F238E27FC236}">
                <a16:creationId xmlns:a16="http://schemas.microsoft.com/office/drawing/2014/main" id="{6A79C6BF-8CEF-4DC2-A9E2-65CA5DAD9F51}"/>
              </a:ext>
            </a:extLst>
          </p:cNvPr>
          <p:cNvSpPr>
            <a:spLocks noGrp="1" noChangeArrowheads="1"/>
          </p:cNvSpPr>
          <p:nvPr>
            <p:ph type="body" idx="1"/>
          </p:nvPr>
        </p:nvSpPr>
        <p:spPr>
          <a:xfrm>
            <a:off x="399842" y="1052610"/>
            <a:ext cx="8229600" cy="5430838"/>
          </a:xfrm>
        </p:spPr>
        <p:txBody>
          <a:bodyPr>
            <a:normAutofit fontScale="92500"/>
          </a:bodyPr>
          <a:lstStyle/>
          <a:p>
            <a:pPr eaLnBrk="1" hangingPunct="1">
              <a:lnSpc>
                <a:spcPct val="110000"/>
              </a:lnSpc>
              <a:defRPr/>
            </a:pPr>
            <a:r>
              <a:rPr lang="en-US" altLang="en-US" sz="2800" dirty="0"/>
              <a:t>“</a:t>
            </a:r>
            <a:r>
              <a:rPr lang="en-US" altLang="en-US" sz="2800" b="1" dirty="0"/>
              <a:t>GDP is the market value. . .</a:t>
            </a:r>
            <a:r>
              <a:rPr lang="en-US" altLang="en-US" sz="2800" dirty="0"/>
              <a:t>”</a:t>
            </a:r>
          </a:p>
          <a:p>
            <a:pPr lvl="1" eaLnBrk="1" hangingPunct="1">
              <a:lnSpc>
                <a:spcPct val="110000"/>
              </a:lnSpc>
              <a:defRPr/>
            </a:pPr>
            <a:r>
              <a:rPr lang="en-US" altLang="en-US" dirty="0"/>
              <a:t>Output is valued at market prices (which reflect the </a:t>
            </a:r>
            <a:r>
              <a:rPr lang="en-US" altLang="en-US" i="1" dirty="0"/>
              <a:t>relative economic value of all the goods and services</a:t>
            </a:r>
            <a:r>
              <a:rPr lang="en-US" altLang="en-US" dirty="0"/>
              <a:t>). </a:t>
            </a:r>
          </a:p>
          <a:p>
            <a:pPr eaLnBrk="1" hangingPunct="1">
              <a:lnSpc>
                <a:spcPct val="110000"/>
              </a:lnSpc>
              <a:defRPr/>
            </a:pPr>
            <a:r>
              <a:rPr lang="en-US" altLang="en-US" sz="2800" b="1" dirty="0"/>
              <a:t>“. . . of all. . .”</a:t>
            </a:r>
          </a:p>
          <a:p>
            <a:pPr lvl="1" eaLnBrk="1" hangingPunct="1">
              <a:lnSpc>
                <a:spcPct val="110000"/>
              </a:lnSpc>
              <a:defRPr/>
            </a:pPr>
            <a:r>
              <a:rPr lang="en-US" altLang="en-US" dirty="0"/>
              <a:t>Includes all items produced in the economy and sold in markets</a:t>
            </a:r>
          </a:p>
          <a:p>
            <a:pPr eaLnBrk="1" hangingPunct="1">
              <a:lnSpc>
                <a:spcPct val="110000"/>
              </a:lnSpc>
              <a:defRPr/>
            </a:pPr>
            <a:r>
              <a:rPr lang="en-US" altLang="en-US" sz="2800" b="1" dirty="0"/>
              <a:t>“. . . final . . .”</a:t>
            </a:r>
          </a:p>
          <a:p>
            <a:pPr lvl="1" eaLnBrk="1" hangingPunct="1">
              <a:lnSpc>
                <a:spcPct val="110000"/>
              </a:lnSpc>
              <a:defRPr/>
            </a:pPr>
            <a:r>
              <a:rPr lang="en-US" altLang="en-US" dirty="0"/>
              <a:t>It records only the value of final goods, not </a:t>
            </a:r>
            <a:r>
              <a:rPr lang="en-US" altLang="en-US" i="1" dirty="0"/>
              <a:t>intermediate goods </a:t>
            </a:r>
            <a:r>
              <a:rPr lang="en-US" altLang="en-US" dirty="0"/>
              <a:t>(value of intermediate good is included in the </a:t>
            </a:r>
            <a:r>
              <a:rPr lang="en-US" altLang="en-US" i="1" dirty="0"/>
              <a:t>price</a:t>
            </a:r>
            <a:r>
              <a:rPr lang="en-US" altLang="en-US" dirty="0"/>
              <a:t> of the final good)</a:t>
            </a:r>
          </a:p>
          <a:p>
            <a:pPr lvl="1" eaLnBrk="1" hangingPunct="1">
              <a:lnSpc>
                <a:spcPct val="110000"/>
              </a:lnSpc>
              <a:defRPr/>
            </a:pPr>
            <a:r>
              <a:rPr lang="en-US" altLang="en-US" dirty="0">
                <a:solidFill>
                  <a:srgbClr val="FF0000"/>
                </a:solidFill>
              </a:rPr>
              <a:t>When are intermediate goods considered final goods</a:t>
            </a:r>
            <a:r>
              <a:rPr lang="en-US" altLang="en-US" dirty="0"/>
              <a:t>? </a:t>
            </a:r>
          </a:p>
        </p:txBody>
      </p:sp>
      <p:sp>
        <p:nvSpPr>
          <p:cNvPr id="4" name="Content Placeholder 4">
            <a:extLst>
              <a:ext uri="{FF2B5EF4-FFF2-40B4-BE49-F238E27FC236}">
                <a16:creationId xmlns:a16="http://schemas.microsoft.com/office/drawing/2014/main" id="{16F1A2AC-C5C1-466A-AA79-4F21DB45CD6D}"/>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C3F87775-5A44-4A2C-A242-5794B67A08C5}"/>
              </a:ext>
            </a:extLst>
          </p:cNvPr>
          <p:cNvSpPr>
            <a:spLocks noGrp="1" noChangeArrowheads="1"/>
          </p:cNvSpPr>
          <p:nvPr>
            <p:ph type="title"/>
          </p:nvPr>
        </p:nvSpPr>
        <p:spPr/>
        <p:txBody>
          <a:bodyPr/>
          <a:lstStyle/>
          <a:p>
            <a:pPr eaLnBrk="1" hangingPunct="1"/>
            <a:r>
              <a:rPr lang="en-US" altLang="en-US" sz="3600"/>
              <a:t>Defining the Gross Domestic Product</a:t>
            </a:r>
          </a:p>
        </p:txBody>
      </p:sp>
      <p:sp>
        <p:nvSpPr>
          <p:cNvPr id="386053" name="Rectangle 5">
            <a:extLst>
              <a:ext uri="{FF2B5EF4-FFF2-40B4-BE49-F238E27FC236}">
                <a16:creationId xmlns:a16="http://schemas.microsoft.com/office/drawing/2014/main" id="{F32843BA-CCA0-43A3-BC77-800808B113A3}"/>
              </a:ext>
            </a:extLst>
          </p:cNvPr>
          <p:cNvSpPr>
            <a:spLocks noGrp="1" noChangeArrowheads="1"/>
          </p:cNvSpPr>
          <p:nvPr>
            <p:ph type="body" idx="1"/>
          </p:nvPr>
        </p:nvSpPr>
        <p:spPr>
          <a:xfrm>
            <a:off x="401638" y="1109663"/>
            <a:ext cx="8229600" cy="5280025"/>
          </a:xfrm>
        </p:spPr>
        <p:txBody>
          <a:bodyPr/>
          <a:lstStyle/>
          <a:p>
            <a:pPr eaLnBrk="1" hangingPunct="1">
              <a:lnSpc>
                <a:spcPct val="90000"/>
              </a:lnSpc>
            </a:pPr>
            <a:r>
              <a:rPr lang="en-US" altLang="en-US" sz="2800" b="1"/>
              <a:t>“. . . goods and services . . .”</a:t>
            </a:r>
          </a:p>
          <a:p>
            <a:pPr lvl="1" eaLnBrk="1" hangingPunct="1">
              <a:lnSpc>
                <a:spcPct val="90000"/>
              </a:lnSpc>
            </a:pPr>
            <a:r>
              <a:rPr lang="en-US" altLang="en-US" sz="2400"/>
              <a:t>It includes tangible goods (food, clothing, cars) and intangible services (financial services, transport, health)</a:t>
            </a:r>
          </a:p>
          <a:p>
            <a:pPr eaLnBrk="1" hangingPunct="1"/>
            <a:r>
              <a:rPr lang="en-US" altLang="en-US" sz="2800" b="1"/>
              <a:t>“. . . produced . . .”</a:t>
            </a:r>
          </a:p>
          <a:p>
            <a:pPr lvl="1" eaLnBrk="1" hangingPunct="1"/>
            <a:r>
              <a:rPr lang="en-US" altLang="en-US" sz="2400"/>
              <a:t>It includes goods and services currently produced, not transactions involving goods produced in the past.</a:t>
            </a:r>
          </a:p>
          <a:p>
            <a:pPr eaLnBrk="1" hangingPunct="1"/>
            <a:r>
              <a:rPr lang="en-US" altLang="en-US" sz="2800"/>
              <a:t>“ </a:t>
            </a:r>
            <a:r>
              <a:rPr lang="en-US" altLang="en-US" sz="2800" b="1"/>
              <a:t>. . . within a country . . .</a:t>
            </a:r>
            <a:r>
              <a:rPr lang="en-US" altLang="en-US" sz="2800"/>
              <a:t>”</a:t>
            </a:r>
          </a:p>
          <a:p>
            <a:pPr lvl="1" eaLnBrk="1" hangingPunct="1"/>
            <a:r>
              <a:rPr lang="en-US" altLang="en-US" sz="2400"/>
              <a:t>It measures the value of production within the geographic confines of a country.</a:t>
            </a:r>
            <a:endParaRPr lang="en-US" altLang="en-US"/>
          </a:p>
          <a:p>
            <a:pPr eaLnBrk="1" hangingPunct="1"/>
            <a:r>
              <a:rPr lang="en-US" altLang="en-US" sz="2800"/>
              <a:t> “. . . </a:t>
            </a:r>
            <a:r>
              <a:rPr lang="en-US" altLang="en-US" sz="2800" b="1"/>
              <a:t>in a given period of time</a:t>
            </a:r>
            <a:r>
              <a:rPr lang="en-US" altLang="en-US" sz="2800"/>
              <a:t>.”</a:t>
            </a:r>
          </a:p>
          <a:p>
            <a:pPr lvl="1" eaLnBrk="1" hangingPunct="1"/>
            <a:r>
              <a:rPr lang="en-US" altLang="en-US" sz="2400"/>
              <a:t>It measures the value of production that takes place within a specific interval of time, usually a year or a quarter (three months). </a:t>
            </a:r>
          </a:p>
          <a:p>
            <a:pPr lvl="1" eaLnBrk="1" hangingPunct="1"/>
            <a:endParaRPr lang="en-US" altLang="en-US"/>
          </a:p>
        </p:txBody>
      </p:sp>
      <p:sp>
        <p:nvSpPr>
          <p:cNvPr id="4" name="Content Placeholder 4">
            <a:extLst>
              <a:ext uri="{FF2B5EF4-FFF2-40B4-BE49-F238E27FC236}">
                <a16:creationId xmlns:a16="http://schemas.microsoft.com/office/drawing/2014/main" id="{95A47098-5D0F-4452-80C7-708B43658081}"/>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56F135E4-6DBF-47EB-9839-B62BE5B6DB0B}"/>
              </a:ext>
            </a:extLst>
          </p:cNvPr>
          <p:cNvSpPr>
            <a:spLocks noGrp="1" noChangeArrowheads="1"/>
          </p:cNvSpPr>
          <p:nvPr>
            <p:ph type="title"/>
          </p:nvPr>
        </p:nvSpPr>
        <p:spPr/>
        <p:txBody>
          <a:bodyPr/>
          <a:lstStyle/>
          <a:p>
            <a:pPr eaLnBrk="1" hangingPunct="1"/>
            <a:r>
              <a:rPr lang="en-US" altLang="en-US"/>
              <a:t>The Components of GDP</a:t>
            </a:r>
          </a:p>
        </p:txBody>
      </p:sp>
      <p:sp>
        <p:nvSpPr>
          <p:cNvPr id="389125" name="Rectangle 5">
            <a:extLst>
              <a:ext uri="{FF2B5EF4-FFF2-40B4-BE49-F238E27FC236}">
                <a16:creationId xmlns:a16="http://schemas.microsoft.com/office/drawing/2014/main" id="{97F2116E-4ACD-40AA-B13D-0B7D00BD85BC}"/>
              </a:ext>
            </a:extLst>
          </p:cNvPr>
          <p:cNvSpPr>
            <a:spLocks noGrp="1" noChangeArrowheads="1"/>
          </p:cNvSpPr>
          <p:nvPr>
            <p:ph type="body" idx="1"/>
          </p:nvPr>
        </p:nvSpPr>
        <p:spPr>
          <a:xfrm>
            <a:off x="381000" y="1076255"/>
            <a:ext cx="8229600" cy="5280025"/>
          </a:xfrm>
        </p:spPr>
        <p:txBody>
          <a:bodyPr/>
          <a:lstStyle/>
          <a:p>
            <a:pPr eaLnBrk="1" hangingPunct="1"/>
            <a:r>
              <a:rPr lang="en-US" altLang="en-US" sz="2800" dirty="0"/>
              <a:t>GDP includes all items produced in the economy and sold legally in markets.</a:t>
            </a:r>
          </a:p>
          <a:p>
            <a:pPr eaLnBrk="1" hangingPunct="1"/>
            <a:endParaRPr lang="en-US" altLang="en-US" sz="2800" dirty="0"/>
          </a:p>
          <a:p>
            <a:pPr eaLnBrk="1" hangingPunct="1"/>
            <a:r>
              <a:rPr lang="en-US" altLang="en-US" sz="2800" dirty="0"/>
              <a:t>What is </a:t>
            </a:r>
            <a:r>
              <a:rPr lang="en-US" altLang="en-US" sz="2800" b="1" dirty="0"/>
              <a:t>not counted </a:t>
            </a:r>
            <a:r>
              <a:rPr lang="en-US" altLang="en-US" sz="2800" dirty="0"/>
              <a:t>in GDP?</a:t>
            </a:r>
          </a:p>
          <a:p>
            <a:pPr lvl="1" eaLnBrk="1" hangingPunct="1"/>
            <a:r>
              <a:rPr lang="en-US" altLang="en-US" dirty="0"/>
              <a:t>GDP excludes most items that are produced and consumed at home and that never enter the marketplace</a:t>
            </a:r>
          </a:p>
          <a:p>
            <a:pPr lvl="1" eaLnBrk="1" hangingPunct="1"/>
            <a:r>
              <a:rPr lang="en-US" altLang="en-US" dirty="0"/>
              <a:t>It excludes items produced and sold illegally.</a:t>
            </a:r>
          </a:p>
          <a:p>
            <a:pPr lvl="1" eaLnBrk="1" hangingPunct="1"/>
            <a:r>
              <a:rPr lang="en-US" altLang="en-US" i="1" dirty="0"/>
              <a:t>Human development indicators: </a:t>
            </a:r>
            <a:r>
              <a:rPr lang="en-US" altLang="en-US" dirty="0"/>
              <a:t>pertaining to poverty, inequality, health and sanitation, etc. in an economy</a:t>
            </a:r>
            <a:r>
              <a:rPr lang="en-US" altLang="en-US" sz="2400" dirty="0"/>
              <a:t>.</a:t>
            </a:r>
          </a:p>
        </p:txBody>
      </p:sp>
      <p:sp>
        <p:nvSpPr>
          <p:cNvPr id="4" name="Content Placeholder 4">
            <a:extLst>
              <a:ext uri="{FF2B5EF4-FFF2-40B4-BE49-F238E27FC236}">
                <a16:creationId xmlns:a16="http://schemas.microsoft.com/office/drawing/2014/main" id="{31E20389-2D3B-4267-AC35-2723080912F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64AC593-A6B4-4FC3-B372-DFCDFE4F69B5}"/>
              </a:ext>
            </a:extLst>
          </p:cNvPr>
          <p:cNvSpPr>
            <a:spLocks noGrp="1" noChangeArrowheads="1"/>
          </p:cNvSpPr>
          <p:nvPr>
            <p:ph type="title"/>
          </p:nvPr>
        </p:nvSpPr>
        <p:spPr/>
        <p:txBody>
          <a:bodyPr/>
          <a:lstStyle/>
          <a:p>
            <a:pPr eaLnBrk="1" hangingPunct="1"/>
            <a:r>
              <a:rPr lang="en-US" altLang="en-US"/>
              <a:t>The Components of GDP</a:t>
            </a:r>
          </a:p>
        </p:txBody>
      </p:sp>
      <p:sp>
        <p:nvSpPr>
          <p:cNvPr id="390147" name="Rectangle 3">
            <a:extLst>
              <a:ext uri="{FF2B5EF4-FFF2-40B4-BE49-F238E27FC236}">
                <a16:creationId xmlns:a16="http://schemas.microsoft.com/office/drawing/2014/main" id="{D88FCA32-3536-4702-A40F-BD31043BD9CD}"/>
              </a:ext>
            </a:extLst>
          </p:cNvPr>
          <p:cNvSpPr>
            <a:spLocks noGrp="1" noChangeArrowheads="1"/>
          </p:cNvSpPr>
          <p:nvPr>
            <p:ph type="body" idx="1"/>
          </p:nvPr>
        </p:nvSpPr>
        <p:spPr>
          <a:xfrm>
            <a:off x="457200" y="1000360"/>
            <a:ext cx="8229600" cy="5280025"/>
          </a:xfrm>
        </p:spPr>
        <p:txBody>
          <a:bodyPr/>
          <a:lstStyle/>
          <a:p>
            <a:pPr eaLnBrk="1" hangingPunct="1">
              <a:buFontTx/>
              <a:buNone/>
              <a:defRPr/>
            </a:pPr>
            <a:r>
              <a:rPr lang="en-US" altLang="en-US" u="sng" dirty="0"/>
              <a:t>Expenditure approach</a:t>
            </a:r>
          </a:p>
          <a:p>
            <a:pPr eaLnBrk="1" hangingPunct="1">
              <a:buFontTx/>
              <a:buNone/>
              <a:defRPr/>
            </a:pPr>
            <a:r>
              <a:rPr lang="en-US" altLang="en-US" dirty="0"/>
              <a:t>GDP (Y) is the sum of the following:</a:t>
            </a:r>
          </a:p>
          <a:p>
            <a:pPr lvl="1" eaLnBrk="1" hangingPunct="1">
              <a:buClr>
                <a:srgbClr val="008000"/>
              </a:buClr>
              <a:buFont typeface="Arial" panose="020B0604020202020204" pitchFamily="34" charset="0"/>
              <a:buChar char="•"/>
              <a:defRPr/>
            </a:pPr>
            <a:r>
              <a:rPr lang="en-US" altLang="en-US" dirty="0"/>
              <a:t>Consumption (</a:t>
            </a:r>
            <a:r>
              <a:rPr lang="en-US" altLang="en-US" i="1" dirty="0">
                <a:solidFill>
                  <a:srgbClr val="CC0000"/>
                </a:solidFill>
              </a:rPr>
              <a:t>C</a:t>
            </a:r>
            <a:r>
              <a:rPr lang="en-US" altLang="en-US" dirty="0"/>
              <a:t>)</a:t>
            </a:r>
          </a:p>
          <a:p>
            <a:pPr lvl="1" eaLnBrk="1" hangingPunct="1">
              <a:buClr>
                <a:srgbClr val="008000"/>
              </a:buClr>
              <a:buFont typeface="Arial" panose="020B0604020202020204" pitchFamily="34" charset="0"/>
              <a:buChar char="•"/>
              <a:defRPr/>
            </a:pPr>
            <a:r>
              <a:rPr lang="en-US" altLang="en-US" dirty="0"/>
              <a:t> Investment (</a:t>
            </a:r>
            <a:r>
              <a:rPr lang="en-US" altLang="en-US" i="1" dirty="0">
                <a:solidFill>
                  <a:srgbClr val="CC0000"/>
                </a:solidFill>
              </a:rPr>
              <a:t>I</a:t>
            </a:r>
            <a:r>
              <a:rPr lang="en-US" altLang="en-US" dirty="0"/>
              <a:t>)</a:t>
            </a:r>
          </a:p>
          <a:p>
            <a:pPr lvl="1" eaLnBrk="1" hangingPunct="1">
              <a:buClr>
                <a:srgbClr val="008000"/>
              </a:buClr>
              <a:buFont typeface="Arial" panose="020B0604020202020204" pitchFamily="34" charset="0"/>
              <a:buChar char="•"/>
              <a:defRPr/>
            </a:pPr>
            <a:r>
              <a:rPr lang="en-US" altLang="en-US" dirty="0"/>
              <a:t> Government Purchases (</a:t>
            </a:r>
            <a:r>
              <a:rPr lang="en-US" altLang="en-US" i="1" dirty="0">
                <a:solidFill>
                  <a:srgbClr val="CC0000"/>
                </a:solidFill>
              </a:rPr>
              <a:t>G</a:t>
            </a:r>
            <a:r>
              <a:rPr lang="en-US" altLang="en-US" dirty="0"/>
              <a:t>)</a:t>
            </a:r>
          </a:p>
          <a:p>
            <a:pPr lvl="1" eaLnBrk="1" hangingPunct="1">
              <a:buClr>
                <a:srgbClr val="008000"/>
              </a:buClr>
              <a:buFont typeface="Arial" panose="020B0604020202020204" pitchFamily="34" charset="0"/>
              <a:buChar char="•"/>
              <a:defRPr/>
            </a:pPr>
            <a:r>
              <a:rPr lang="en-US" altLang="en-US" dirty="0"/>
              <a:t> Net Exports (</a:t>
            </a:r>
            <a:r>
              <a:rPr lang="en-US" altLang="en-US" i="1" dirty="0">
                <a:solidFill>
                  <a:srgbClr val="CC0000"/>
                </a:solidFill>
              </a:rPr>
              <a:t>NX</a:t>
            </a:r>
            <a:r>
              <a:rPr lang="en-US" altLang="en-US" dirty="0"/>
              <a:t>)</a:t>
            </a:r>
          </a:p>
          <a:p>
            <a:pPr lvl="1" eaLnBrk="1" hangingPunct="1">
              <a:buClr>
                <a:srgbClr val="008000"/>
              </a:buClr>
              <a:buFont typeface="Arial" panose="020B0604020202020204" pitchFamily="34" charset="0"/>
              <a:buChar char="•"/>
              <a:defRPr/>
            </a:pPr>
            <a:endParaRPr lang="en-US" altLang="en-US" i="1" dirty="0"/>
          </a:p>
          <a:p>
            <a:pPr marL="457200" lvl="1" indent="0" eaLnBrk="1" hangingPunct="1">
              <a:buClr>
                <a:srgbClr val="008000"/>
              </a:buClr>
              <a:buNone/>
              <a:defRPr/>
            </a:pPr>
            <a:r>
              <a:rPr lang="en-US" altLang="en-US" sz="4000" b="1" dirty="0"/>
              <a:t>   Y = C + I + G + NX  (Identity)</a:t>
            </a:r>
          </a:p>
        </p:txBody>
      </p:sp>
      <p:sp>
        <p:nvSpPr>
          <p:cNvPr id="4" name="Content Placeholder 4">
            <a:extLst>
              <a:ext uri="{FF2B5EF4-FFF2-40B4-BE49-F238E27FC236}">
                <a16:creationId xmlns:a16="http://schemas.microsoft.com/office/drawing/2014/main" id="{86A0FF00-CB04-4BFC-8D35-E8D9019E0EF0}"/>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CD81C53-FABB-4DB1-A964-C334DBD876E1}"/>
              </a:ext>
            </a:extLst>
          </p:cNvPr>
          <p:cNvSpPr>
            <a:spLocks noGrp="1" noChangeArrowheads="1"/>
          </p:cNvSpPr>
          <p:nvPr>
            <p:ph type="title"/>
          </p:nvPr>
        </p:nvSpPr>
        <p:spPr/>
        <p:txBody>
          <a:bodyPr/>
          <a:lstStyle/>
          <a:p>
            <a:pPr eaLnBrk="1" hangingPunct="1"/>
            <a:r>
              <a:rPr lang="en-US" altLang="en-US" dirty="0"/>
              <a:t>The Components of GDP…</a:t>
            </a:r>
          </a:p>
        </p:txBody>
      </p:sp>
      <p:sp>
        <p:nvSpPr>
          <p:cNvPr id="391171" name="Rectangle 3">
            <a:extLst>
              <a:ext uri="{FF2B5EF4-FFF2-40B4-BE49-F238E27FC236}">
                <a16:creationId xmlns:a16="http://schemas.microsoft.com/office/drawing/2014/main" id="{D0F30F3C-90A3-48CD-A128-D80ABA9528CC}"/>
              </a:ext>
            </a:extLst>
          </p:cNvPr>
          <p:cNvSpPr>
            <a:spLocks noGrp="1" noChangeArrowheads="1"/>
          </p:cNvSpPr>
          <p:nvPr>
            <p:ph type="body" idx="1"/>
          </p:nvPr>
        </p:nvSpPr>
        <p:spPr>
          <a:xfrm>
            <a:off x="533400" y="1000360"/>
            <a:ext cx="8229600" cy="5280025"/>
          </a:xfrm>
        </p:spPr>
        <p:txBody>
          <a:bodyPr/>
          <a:lstStyle/>
          <a:p>
            <a:pPr eaLnBrk="1" hangingPunct="1"/>
            <a:r>
              <a:rPr lang="en-US" altLang="en-US" i="1" dirty="0"/>
              <a:t>Consumption</a:t>
            </a:r>
            <a:r>
              <a:rPr lang="en-US" altLang="en-US" i="1" dirty="0">
                <a:solidFill>
                  <a:srgbClr val="CC0000"/>
                </a:solidFill>
              </a:rPr>
              <a:t> </a:t>
            </a:r>
            <a:r>
              <a:rPr lang="en-US" altLang="en-US" i="1" dirty="0"/>
              <a:t>(C)</a:t>
            </a:r>
            <a:r>
              <a:rPr lang="en-US" altLang="en-US" dirty="0"/>
              <a:t>:</a:t>
            </a:r>
          </a:p>
          <a:p>
            <a:pPr lvl="1" eaLnBrk="1" hangingPunct="1">
              <a:buFontTx/>
              <a:buChar char="•"/>
            </a:pPr>
            <a:r>
              <a:rPr lang="en-US" altLang="en-US" dirty="0"/>
              <a:t>The spending by households on goods and services, with the exception of purchases of new housing. (</a:t>
            </a:r>
            <a:r>
              <a:rPr lang="en-US" altLang="en-US" sz="2400" dirty="0"/>
              <a:t>Health, education, leisure, etc.?</a:t>
            </a:r>
            <a:r>
              <a:rPr lang="en-US" altLang="en-US" dirty="0"/>
              <a:t>)</a:t>
            </a:r>
          </a:p>
          <a:p>
            <a:pPr eaLnBrk="1" hangingPunct="1"/>
            <a:r>
              <a:rPr lang="en-US" altLang="en-US" i="1" dirty="0"/>
              <a:t>Investment</a:t>
            </a:r>
            <a:r>
              <a:rPr lang="en-US" altLang="en-US" i="1" dirty="0">
                <a:solidFill>
                  <a:srgbClr val="25A9A6"/>
                </a:solidFill>
              </a:rPr>
              <a:t> </a:t>
            </a:r>
            <a:r>
              <a:rPr lang="en-US" altLang="en-US" i="1" dirty="0"/>
              <a:t>(I)</a:t>
            </a:r>
            <a:r>
              <a:rPr lang="en-US" altLang="en-US" dirty="0"/>
              <a:t>:</a:t>
            </a:r>
          </a:p>
          <a:p>
            <a:pPr lvl="1" eaLnBrk="1" hangingPunct="1">
              <a:buFontTx/>
              <a:buChar char="•"/>
            </a:pPr>
            <a:r>
              <a:rPr lang="en-US" altLang="en-US" dirty="0"/>
              <a:t>The spending on goods (capital equipment, inventories, and structures), including new housing. It consists of additions to the economy’s capital stock (in a year) which is used to produce more goods and services (</a:t>
            </a:r>
            <a:r>
              <a:rPr lang="en-US" altLang="en-US" i="1" dirty="0"/>
              <a:t>foregoing current consumption to increase future consumption</a:t>
            </a:r>
            <a:r>
              <a:rPr lang="en-US" altLang="en-US" dirty="0"/>
              <a:t>)</a:t>
            </a:r>
          </a:p>
        </p:txBody>
      </p:sp>
      <p:sp>
        <p:nvSpPr>
          <p:cNvPr id="4" name="Content Placeholder 4">
            <a:extLst>
              <a:ext uri="{FF2B5EF4-FFF2-40B4-BE49-F238E27FC236}">
                <a16:creationId xmlns:a16="http://schemas.microsoft.com/office/drawing/2014/main" id="{BEA346EA-0415-4F0F-951E-71E8EDB69626}"/>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1FDC999-016F-4680-8BDE-50562973CFB5}"/>
              </a:ext>
            </a:extLst>
          </p:cNvPr>
          <p:cNvSpPr>
            <a:spLocks noGrp="1" noChangeArrowheads="1"/>
          </p:cNvSpPr>
          <p:nvPr>
            <p:ph type="title"/>
          </p:nvPr>
        </p:nvSpPr>
        <p:spPr/>
        <p:txBody>
          <a:bodyPr/>
          <a:lstStyle/>
          <a:p>
            <a:pPr eaLnBrk="1" hangingPunct="1"/>
            <a:r>
              <a:rPr lang="en-US" altLang="en-US" dirty="0"/>
              <a:t>The Components of GDP…</a:t>
            </a:r>
          </a:p>
        </p:txBody>
      </p:sp>
      <p:sp>
        <p:nvSpPr>
          <p:cNvPr id="392195" name="Rectangle 3">
            <a:extLst>
              <a:ext uri="{FF2B5EF4-FFF2-40B4-BE49-F238E27FC236}">
                <a16:creationId xmlns:a16="http://schemas.microsoft.com/office/drawing/2014/main" id="{56F17D73-E5F5-4F56-AB65-98901CFC5704}"/>
              </a:ext>
            </a:extLst>
          </p:cNvPr>
          <p:cNvSpPr>
            <a:spLocks noGrp="1" noChangeArrowheads="1"/>
          </p:cNvSpPr>
          <p:nvPr>
            <p:ph type="body" idx="1"/>
          </p:nvPr>
        </p:nvSpPr>
        <p:spPr>
          <a:xfrm>
            <a:off x="401638" y="1000360"/>
            <a:ext cx="8229600" cy="5692125"/>
          </a:xfrm>
        </p:spPr>
        <p:txBody>
          <a:bodyPr>
            <a:normAutofit fontScale="77500" lnSpcReduction="20000"/>
          </a:bodyPr>
          <a:lstStyle/>
          <a:p>
            <a:pPr eaLnBrk="1" hangingPunct="1">
              <a:lnSpc>
                <a:spcPct val="120000"/>
              </a:lnSpc>
            </a:pPr>
            <a:r>
              <a:rPr lang="en-US" altLang="en-US" i="1" dirty="0"/>
              <a:t>Government Purchases (G)</a:t>
            </a:r>
            <a:r>
              <a:rPr lang="en-US" altLang="en-US" dirty="0"/>
              <a:t>:</a:t>
            </a:r>
          </a:p>
          <a:p>
            <a:pPr lvl="1" eaLnBrk="1" hangingPunct="1">
              <a:lnSpc>
                <a:spcPct val="120000"/>
              </a:lnSpc>
            </a:pPr>
            <a:r>
              <a:rPr lang="en-US" altLang="en-US" dirty="0"/>
              <a:t>The spending on goods and services by local, state, and central governments. [Expenditure made in exchange for a good or service]</a:t>
            </a:r>
          </a:p>
          <a:p>
            <a:pPr lvl="1" eaLnBrk="1" hangingPunct="1">
              <a:lnSpc>
                <a:spcPct val="120000"/>
              </a:lnSpc>
            </a:pPr>
            <a:r>
              <a:rPr lang="en-US" altLang="en-US" dirty="0"/>
              <a:t>It does </a:t>
            </a:r>
            <a:r>
              <a:rPr lang="en-US" altLang="en-US" b="1" i="1" dirty="0"/>
              <a:t>not</a:t>
            </a:r>
            <a:r>
              <a:rPr lang="en-US" altLang="en-US" dirty="0"/>
              <a:t> include </a:t>
            </a:r>
            <a:r>
              <a:rPr lang="en-US" altLang="en-US" b="1" i="1" dirty="0"/>
              <a:t>transfer payments </a:t>
            </a:r>
            <a:r>
              <a:rPr lang="en-US" altLang="en-US" dirty="0"/>
              <a:t>because they are not made in exchange for currently produced goods or services. </a:t>
            </a:r>
          </a:p>
          <a:p>
            <a:pPr lvl="1" eaLnBrk="1" hangingPunct="1">
              <a:lnSpc>
                <a:spcPct val="120000"/>
              </a:lnSpc>
            </a:pPr>
            <a:r>
              <a:rPr lang="en-US" altLang="en-US" dirty="0"/>
              <a:t>Alter a household’s income but do not reflect an economy’s production.</a:t>
            </a:r>
          </a:p>
          <a:p>
            <a:pPr lvl="1" eaLnBrk="1" hangingPunct="1">
              <a:lnSpc>
                <a:spcPct val="120000"/>
              </a:lnSpc>
            </a:pPr>
            <a:r>
              <a:rPr lang="en-US" altLang="en-US" dirty="0"/>
              <a:t>Interest paid by government on debt?  </a:t>
            </a:r>
          </a:p>
          <a:p>
            <a:pPr lvl="1" eaLnBrk="1" hangingPunct="1">
              <a:lnSpc>
                <a:spcPct val="120000"/>
              </a:lnSpc>
            </a:pPr>
            <a:endParaRPr lang="en-US" altLang="en-US" dirty="0"/>
          </a:p>
          <a:p>
            <a:pPr eaLnBrk="1" hangingPunct="1">
              <a:lnSpc>
                <a:spcPct val="120000"/>
              </a:lnSpc>
            </a:pPr>
            <a:r>
              <a:rPr lang="en-US" altLang="en-US" i="1" dirty="0"/>
              <a:t>Net Exports (NX) = </a:t>
            </a:r>
            <a:r>
              <a:rPr lang="en-US" altLang="en-US" dirty="0"/>
              <a:t>[Exports – Imports]  </a:t>
            </a:r>
          </a:p>
          <a:p>
            <a:pPr lvl="1" eaLnBrk="1" hangingPunct="1">
              <a:lnSpc>
                <a:spcPct val="120000"/>
              </a:lnSpc>
              <a:buFont typeface="Arial" panose="020B0604020202020204" pitchFamily="34" charset="0"/>
              <a:buChar char="•"/>
            </a:pPr>
            <a:r>
              <a:rPr lang="en-US" altLang="en-US" dirty="0"/>
              <a:t>Imports are subtracted </a:t>
            </a:r>
          </a:p>
          <a:p>
            <a:pPr lvl="1" eaLnBrk="1" hangingPunct="1">
              <a:lnSpc>
                <a:spcPct val="120000"/>
              </a:lnSpc>
              <a:buFont typeface="Arial" panose="020B0604020202020204" pitchFamily="34" charset="0"/>
              <a:buChar char="•"/>
            </a:pPr>
            <a:r>
              <a:rPr lang="en-US" altLang="en-US" dirty="0"/>
              <a:t>Net foreign investment (NFI) =X – IM (when X&gt;IM)</a:t>
            </a:r>
          </a:p>
          <a:p>
            <a:pPr lvl="1" eaLnBrk="1" hangingPunct="1">
              <a:lnSpc>
                <a:spcPct val="120000"/>
              </a:lnSpc>
              <a:buFont typeface="Arial" panose="020B0604020202020204" pitchFamily="34" charset="0"/>
              <a:buChar char="•"/>
            </a:pPr>
            <a:r>
              <a:rPr lang="en-US" altLang="en-US" dirty="0"/>
              <a:t>Total Net National Investment (NFI + I)</a:t>
            </a:r>
          </a:p>
        </p:txBody>
      </p:sp>
      <p:sp>
        <p:nvSpPr>
          <p:cNvPr id="4" name="Content Placeholder 4">
            <a:extLst>
              <a:ext uri="{FF2B5EF4-FFF2-40B4-BE49-F238E27FC236}">
                <a16:creationId xmlns:a16="http://schemas.microsoft.com/office/drawing/2014/main" id="{BED2AA75-FD2E-4904-A707-351C7E457D29}"/>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64D7F95-A8F7-494B-B337-DFFC661C1DA9}"/>
              </a:ext>
            </a:extLst>
          </p:cNvPr>
          <p:cNvSpPr>
            <a:spLocks noGrp="1" noChangeArrowheads="1"/>
          </p:cNvSpPr>
          <p:nvPr>
            <p:ph type="title"/>
          </p:nvPr>
        </p:nvSpPr>
        <p:spPr/>
        <p:txBody>
          <a:bodyPr/>
          <a:lstStyle/>
          <a:p>
            <a:r>
              <a:rPr lang="en-US" altLang="en-US" sz="2800" dirty="0"/>
              <a:t>Components of GDP in </a:t>
            </a:r>
            <a:r>
              <a:rPr lang="en-US" altLang="en-US" sz="2800" b="1" dirty="0"/>
              <a:t>India</a:t>
            </a:r>
            <a:r>
              <a:rPr lang="en-US" altLang="en-US" sz="2800" dirty="0"/>
              <a:t> (</a:t>
            </a:r>
            <a:r>
              <a:rPr lang="en-US" altLang="en-US" sz="2800" b="1" u="sng" dirty="0"/>
              <a:t>Expenditure approach</a:t>
            </a:r>
            <a:r>
              <a:rPr lang="en-US" altLang="en-US" sz="2800" dirty="0"/>
              <a:t>)</a:t>
            </a:r>
          </a:p>
        </p:txBody>
      </p:sp>
      <p:sp>
        <p:nvSpPr>
          <p:cNvPr id="33795" name="Content Placeholder 2">
            <a:extLst>
              <a:ext uri="{FF2B5EF4-FFF2-40B4-BE49-F238E27FC236}">
                <a16:creationId xmlns:a16="http://schemas.microsoft.com/office/drawing/2014/main" id="{3059B01D-B78A-4B96-A0CF-C0C8F9F71D1A}"/>
              </a:ext>
            </a:extLst>
          </p:cNvPr>
          <p:cNvSpPr>
            <a:spLocks noGrp="1" noChangeArrowheads="1"/>
          </p:cNvSpPr>
          <p:nvPr>
            <p:ph idx="1"/>
          </p:nvPr>
        </p:nvSpPr>
        <p:spPr>
          <a:xfrm>
            <a:off x="381000" y="924465"/>
            <a:ext cx="8229600" cy="5507108"/>
          </a:xfrm>
        </p:spPr>
        <p:txBody>
          <a:bodyPr/>
          <a:lstStyle/>
          <a:p>
            <a:r>
              <a:rPr lang="en-US" altLang="en-US" sz="2400" b="1" dirty="0"/>
              <a:t>(C)</a:t>
            </a:r>
            <a:r>
              <a:rPr lang="en-US" altLang="en-US" sz="2400" dirty="0"/>
              <a:t>: Private Final Consumption Expenditure (PFCE)</a:t>
            </a:r>
          </a:p>
          <a:p>
            <a:endParaRPr lang="en-US" altLang="en-US" sz="2400" dirty="0"/>
          </a:p>
          <a:p>
            <a:r>
              <a:rPr lang="en-US" altLang="en-US" sz="2400" b="1" dirty="0"/>
              <a:t>(G)</a:t>
            </a:r>
            <a:r>
              <a:rPr lang="en-US" altLang="en-US" sz="2400" dirty="0"/>
              <a:t>: Government final consumption expenditure (GFCE)</a:t>
            </a:r>
          </a:p>
          <a:p>
            <a:endParaRPr lang="en-US" altLang="en-US" sz="2400" dirty="0"/>
          </a:p>
          <a:p>
            <a:r>
              <a:rPr lang="en-US" altLang="en-US" sz="2400" dirty="0"/>
              <a:t> </a:t>
            </a:r>
            <a:r>
              <a:rPr lang="en-US" altLang="en-US" sz="2400" b="1" dirty="0"/>
              <a:t>(I): </a:t>
            </a:r>
            <a:r>
              <a:rPr lang="en-US" altLang="en-US" sz="2400" dirty="0"/>
              <a:t>Investment = Gross capital formation (GFC)                      = [Gross fixed capital formation (GFCF) + Changes in Stock (CIS)] + Valuables</a:t>
            </a:r>
          </a:p>
          <a:p>
            <a:pPr marL="0" indent="0">
              <a:buNone/>
            </a:pPr>
            <a:r>
              <a:rPr lang="en-US" altLang="en-US" sz="2400" dirty="0"/>
              <a:t>OR</a:t>
            </a:r>
          </a:p>
          <a:p>
            <a:pPr marL="401638" indent="0">
              <a:buNone/>
            </a:pPr>
            <a:r>
              <a:rPr lang="en-US" altLang="en-US" sz="2400" b="1" dirty="0"/>
              <a:t>(I): </a:t>
            </a:r>
            <a:r>
              <a:rPr lang="en-US" altLang="en-US" sz="2400" dirty="0"/>
              <a:t>= </a:t>
            </a:r>
            <a:r>
              <a:rPr lang="en-US" sz="2400" dirty="0"/>
              <a:t>Gross savings + Net capital inflow from abroad  (</a:t>
            </a:r>
            <a:r>
              <a:rPr lang="en-US" sz="2400" i="1" dirty="0"/>
              <a:t>flow of funds approach</a:t>
            </a:r>
            <a:r>
              <a:rPr lang="en-US" sz="2400" dirty="0"/>
              <a:t>)</a:t>
            </a:r>
            <a:r>
              <a:rPr lang="en-US" altLang="en-US" sz="2400" dirty="0"/>
              <a:t>	</a:t>
            </a:r>
          </a:p>
          <a:p>
            <a:endParaRPr lang="en-US" altLang="en-US" sz="2400" b="1" dirty="0"/>
          </a:p>
          <a:p>
            <a:r>
              <a:rPr lang="en-US" altLang="en-US" sz="2400" b="1" dirty="0"/>
              <a:t>(X)</a:t>
            </a:r>
            <a:r>
              <a:rPr lang="en-US" altLang="en-US" sz="2400" dirty="0"/>
              <a:t>: Exports</a:t>
            </a:r>
          </a:p>
          <a:p>
            <a:r>
              <a:rPr lang="en-US" altLang="en-US" sz="2400" b="1" dirty="0"/>
              <a:t>(IM): </a:t>
            </a:r>
            <a:r>
              <a:rPr lang="en-US" altLang="en-US" sz="2400" dirty="0"/>
              <a:t>Imports</a:t>
            </a:r>
          </a:p>
        </p:txBody>
      </p:sp>
      <p:sp>
        <p:nvSpPr>
          <p:cNvPr id="4" name="Content Placeholder 4">
            <a:extLst>
              <a:ext uri="{FF2B5EF4-FFF2-40B4-BE49-F238E27FC236}">
                <a16:creationId xmlns:a16="http://schemas.microsoft.com/office/drawing/2014/main" id="{3CCE3BA4-86CD-4F1B-9929-C2704D01D150}"/>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B81C-9A24-4DE8-AE84-A09F2230CF5C}"/>
              </a:ext>
            </a:extLst>
          </p:cNvPr>
          <p:cNvSpPr>
            <a:spLocks noGrp="1"/>
          </p:cNvSpPr>
          <p:nvPr>
            <p:ph type="title"/>
          </p:nvPr>
        </p:nvSpPr>
        <p:spPr/>
        <p:txBody>
          <a:bodyPr/>
          <a:lstStyle/>
          <a:p>
            <a:r>
              <a:rPr lang="en-US" altLang="en-US" sz="2800" dirty="0"/>
              <a:t>Components of GDP in </a:t>
            </a:r>
            <a:r>
              <a:rPr lang="en-US" altLang="en-US" sz="2800" b="1" dirty="0"/>
              <a:t>India</a:t>
            </a:r>
            <a:r>
              <a:rPr lang="en-US" altLang="en-US" sz="2800" dirty="0"/>
              <a:t> (</a:t>
            </a:r>
            <a:r>
              <a:rPr lang="en-US" altLang="en-US" sz="2800" b="1" u="sng" dirty="0"/>
              <a:t>Expenditure approach</a:t>
            </a:r>
            <a:r>
              <a:rPr lang="en-US" altLang="en-US" sz="2800" dirty="0"/>
              <a:t>)</a:t>
            </a:r>
            <a:endParaRPr lang="en-US" sz="2800" dirty="0"/>
          </a:p>
        </p:txBody>
      </p:sp>
      <p:sp>
        <p:nvSpPr>
          <p:cNvPr id="3" name="Content Placeholder 2">
            <a:extLst>
              <a:ext uri="{FF2B5EF4-FFF2-40B4-BE49-F238E27FC236}">
                <a16:creationId xmlns:a16="http://schemas.microsoft.com/office/drawing/2014/main" id="{74D61FC3-BB4A-4243-B4A0-8A47990C53BB}"/>
              </a:ext>
            </a:extLst>
          </p:cNvPr>
          <p:cNvSpPr>
            <a:spLocks noGrp="1"/>
          </p:cNvSpPr>
          <p:nvPr>
            <p:ph idx="1"/>
          </p:nvPr>
        </p:nvSpPr>
        <p:spPr>
          <a:xfrm>
            <a:off x="401638" y="924466"/>
            <a:ext cx="8229600" cy="5658898"/>
          </a:xfrm>
        </p:spPr>
        <p:txBody>
          <a:bodyPr>
            <a:normAutofit lnSpcReduction="10000"/>
          </a:bodyPr>
          <a:lstStyle/>
          <a:p>
            <a:r>
              <a:rPr lang="en-US" sz="2800" b="1" dirty="0"/>
              <a:t>PFCE</a:t>
            </a:r>
            <a:r>
              <a:rPr lang="en-US" sz="2800" dirty="0"/>
              <a:t>: Expenditure by households and non-profit institutions on non-durable consumer goods and services, and all durable (more than one-year lifetime) goods </a:t>
            </a:r>
            <a:r>
              <a:rPr lang="en-US" sz="2800" i="1" dirty="0"/>
              <a:t>except</a:t>
            </a:r>
            <a:r>
              <a:rPr lang="en-US" sz="2800" dirty="0"/>
              <a:t> land and buildings. Also includes expenditure on rent and imputed rent of owner-occupied buildings/houses.</a:t>
            </a:r>
          </a:p>
          <a:p>
            <a:endParaRPr lang="en-US" sz="2800" dirty="0"/>
          </a:p>
          <a:p>
            <a:r>
              <a:rPr lang="en-US" sz="2800" b="1" dirty="0"/>
              <a:t>GFCE</a:t>
            </a:r>
            <a:r>
              <a:rPr lang="en-US" sz="2800" dirty="0"/>
              <a:t>: Purchase by central and state government of non-durable goods and services + expenditure on durable goods used for </a:t>
            </a:r>
            <a:r>
              <a:rPr lang="en-US" sz="2800" dirty="0" err="1"/>
              <a:t>defence</a:t>
            </a:r>
            <a:r>
              <a:rPr lang="en-US" sz="2800" dirty="0"/>
              <a:t>. Valuation of collective government services (health, </a:t>
            </a:r>
            <a:r>
              <a:rPr lang="en-US" sz="2800" dirty="0" err="1"/>
              <a:t>defence</a:t>
            </a:r>
            <a:r>
              <a:rPr lang="en-US" sz="2800" dirty="0"/>
              <a:t>, education, justice) : money spent by government to buy the services of the people employed.</a:t>
            </a:r>
          </a:p>
          <a:p>
            <a:endParaRPr lang="en-US" sz="2800" dirty="0"/>
          </a:p>
        </p:txBody>
      </p:sp>
      <p:sp>
        <p:nvSpPr>
          <p:cNvPr id="4" name="Content Placeholder 4">
            <a:extLst>
              <a:ext uri="{FF2B5EF4-FFF2-40B4-BE49-F238E27FC236}">
                <a16:creationId xmlns:a16="http://schemas.microsoft.com/office/drawing/2014/main" id="{46AD62A2-E62C-4AF5-835B-075CE1BDE623}"/>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5019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0682-46EB-451F-8C20-8A376903BA88}"/>
              </a:ext>
            </a:extLst>
          </p:cNvPr>
          <p:cNvSpPr>
            <a:spLocks noGrp="1"/>
          </p:cNvSpPr>
          <p:nvPr>
            <p:ph type="title"/>
          </p:nvPr>
        </p:nvSpPr>
        <p:spPr/>
        <p:txBody>
          <a:bodyPr/>
          <a:lstStyle/>
          <a:p>
            <a:r>
              <a:rPr lang="en-US" altLang="en-US" sz="2800" dirty="0"/>
              <a:t>Components of GDP in </a:t>
            </a:r>
            <a:r>
              <a:rPr lang="en-US" altLang="en-US" sz="2800" b="1" dirty="0"/>
              <a:t>India</a:t>
            </a:r>
            <a:r>
              <a:rPr lang="en-US" altLang="en-US" sz="2800" dirty="0"/>
              <a:t> (</a:t>
            </a:r>
            <a:r>
              <a:rPr lang="en-US" altLang="en-US" sz="2800" b="1" u="sng" dirty="0"/>
              <a:t>Expenditure approach</a:t>
            </a:r>
            <a:r>
              <a:rPr lang="en-US" altLang="en-US" sz="2800" dirty="0"/>
              <a:t>)</a:t>
            </a:r>
            <a:endParaRPr lang="en-US" sz="2800" b="1" dirty="0"/>
          </a:p>
        </p:txBody>
      </p:sp>
      <p:sp>
        <p:nvSpPr>
          <p:cNvPr id="3" name="Content Placeholder 2">
            <a:extLst>
              <a:ext uri="{FF2B5EF4-FFF2-40B4-BE49-F238E27FC236}">
                <a16:creationId xmlns:a16="http://schemas.microsoft.com/office/drawing/2014/main" id="{51E4AB49-CBCE-4CA8-9E0C-D88CCBBBF5C1}"/>
              </a:ext>
            </a:extLst>
          </p:cNvPr>
          <p:cNvSpPr>
            <a:spLocks noGrp="1"/>
          </p:cNvSpPr>
          <p:nvPr>
            <p:ph idx="1"/>
          </p:nvPr>
        </p:nvSpPr>
        <p:spPr>
          <a:xfrm>
            <a:off x="401638" y="924466"/>
            <a:ext cx="8229600" cy="5658898"/>
          </a:xfrm>
        </p:spPr>
        <p:txBody>
          <a:bodyPr>
            <a:normAutofit fontScale="85000" lnSpcReduction="20000"/>
          </a:bodyPr>
          <a:lstStyle/>
          <a:p>
            <a:pPr>
              <a:lnSpc>
                <a:spcPct val="120000"/>
              </a:lnSpc>
            </a:pPr>
            <a:r>
              <a:rPr lang="en-US" sz="2800" b="1" dirty="0"/>
              <a:t>GCF</a:t>
            </a:r>
            <a:r>
              <a:rPr lang="en-US" sz="2800" dirty="0"/>
              <a:t>: Consists of the acquisition of fixed assets (machinery, buildings, vehicles) and the accumulation of stocks (raw materials, fuel, finished goods, semi-finished goods). Part of country’s total expenditure </a:t>
            </a:r>
            <a:r>
              <a:rPr lang="en-US" sz="2800" b="1" dirty="0"/>
              <a:t>NOT </a:t>
            </a:r>
            <a:r>
              <a:rPr lang="en-US" sz="2800" dirty="0"/>
              <a:t>consumed but added to economy’s fixed (tangible &amp; intangible) assets and stocks. </a:t>
            </a:r>
          </a:p>
          <a:p>
            <a:pPr>
              <a:lnSpc>
                <a:spcPct val="120000"/>
              </a:lnSpc>
            </a:pPr>
            <a:r>
              <a:rPr lang="en-US" sz="2800" dirty="0"/>
              <a:t>Gross domestic investment by private and government sectors + acquisition of residential buildings by households.</a:t>
            </a:r>
          </a:p>
          <a:p>
            <a:pPr>
              <a:lnSpc>
                <a:spcPct val="120000"/>
              </a:lnSpc>
            </a:pPr>
            <a:endParaRPr lang="en-US" sz="2800" dirty="0"/>
          </a:p>
          <a:p>
            <a:pPr>
              <a:lnSpc>
                <a:spcPct val="120000"/>
              </a:lnSpc>
            </a:pPr>
            <a:r>
              <a:rPr lang="en-US" sz="2800" dirty="0"/>
              <a:t>GCF = GFCF + CIS + Valuables (</a:t>
            </a:r>
            <a:r>
              <a:rPr lang="en-US" sz="2800" i="1" dirty="0"/>
              <a:t>commodity flow approach</a:t>
            </a:r>
            <a:r>
              <a:rPr lang="en-US" sz="2800" dirty="0"/>
              <a:t>) 						  ----------	     (</a:t>
            </a:r>
            <a:r>
              <a:rPr lang="en-US" sz="2800" dirty="0" err="1"/>
              <a:t>i</a:t>
            </a:r>
            <a:r>
              <a:rPr lang="en-US" sz="2800" dirty="0"/>
              <a:t>)</a:t>
            </a:r>
          </a:p>
          <a:p>
            <a:pPr>
              <a:lnSpc>
                <a:spcPct val="120000"/>
              </a:lnSpc>
            </a:pPr>
            <a:r>
              <a:rPr lang="en-US" sz="2800" dirty="0"/>
              <a:t>GCF = Gross savings + Net capital inflow from ROW (rest of world)     (</a:t>
            </a:r>
            <a:r>
              <a:rPr lang="en-US" sz="2800" i="1" dirty="0"/>
              <a:t>flow of funds approach</a:t>
            </a:r>
            <a:r>
              <a:rPr lang="en-US" sz="2800" dirty="0"/>
              <a:t>)	              ----------             (ii)</a:t>
            </a:r>
          </a:p>
          <a:p>
            <a:pPr>
              <a:lnSpc>
                <a:spcPct val="120000"/>
              </a:lnSpc>
            </a:pPr>
            <a:endParaRPr lang="en-US" sz="2800" dirty="0"/>
          </a:p>
          <a:p>
            <a:pPr>
              <a:lnSpc>
                <a:spcPct val="120000"/>
              </a:lnSpc>
            </a:pPr>
            <a:r>
              <a:rPr lang="en-US" sz="2800" dirty="0"/>
              <a:t>(</a:t>
            </a:r>
            <a:r>
              <a:rPr lang="en-US" sz="2800" dirty="0" err="1"/>
              <a:t>i</a:t>
            </a:r>
            <a:r>
              <a:rPr lang="en-US" sz="2800" dirty="0"/>
              <a:t>) – (ii) = </a:t>
            </a:r>
            <a:r>
              <a:rPr lang="en-US" sz="2800" b="1" dirty="0"/>
              <a:t>Discrepancies</a:t>
            </a:r>
          </a:p>
          <a:p>
            <a:pPr>
              <a:lnSpc>
                <a:spcPct val="120000"/>
              </a:lnSpc>
            </a:pPr>
            <a:endParaRPr lang="en-US" sz="2800" dirty="0"/>
          </a:p>
        </p:txBody>
      </p:sp>
      <p:sp>
        <p:nvSpPr>
          <p:cNvPr id="4" name="Content Placeholder 4">
            <a:extLst>
              <a:ext uri="{FF2B5EF4-FFF2-40B4-BE49-F238E27FC236}">
                <a16:creationId xmlns:a16="http://schemas.microsoft.com/office/drawing/2014/main" id="{61DDD36E-E26B-484B-A05F-2E88ECE80A2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1660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EE59685-71D2-4038-BFCB-6F98C9349D7D}"/>
              </a:ext>
            </a:extLst>
          </p:cNvPr>
          <p:cNvSpPr>
            <a:spLocks noGrp="1" noChangeArrowheads="1"/>
          </p:cNvSpPr>
          <p:nvPr>
            <p:ph type="title"/>
          </p:nvPr>
        </p:nvSpPr>
        <p:spPr/>
        <p:txBody>
          <a:bodyPr/>
          <a:lstStyle/>
          <a:p>
            <a:pPr eaLnBrk="1" hangingPunct="1"/>
            <a:r>
              <a:rPr lang="en-US" altLang="en-US"/>
              <a:t>Measuring a Nation’s Income</a:t>
            </a:r>
          </a:p>
        </p:txBody>
      </p:sp>
      <p:sp>
        <p:nvSpPr>
          <p:cNvPr id="376835" name="Rectangle 3">
            <a:extLst>
              <a:ext uri="{FF2B5EF4-FFF2-40B4-BE49-F238E27FC236}">
                <a16:creationId xmlns:a16="http://schemas.microsoft.com/office/drawing/2014/main" id="{0B402593-25DE-4EB0-BB59-F77FC8B814E0}"/>
              </a:ext>
            </a:extLst>
          </p:cNvPr>
          <p:cNvSpPr>
            <a:spLocks noGrp="1" noChangeArrowheads="1"/>
          </p:cNvSpPr>
          <p:nvPr>
            <p:ph idx="1"/>
          </p:nvPr>
        </p:nvSpPr>
        <p:spPr/>
        <p:txBody>
          <a:bodyPr/>
          <a:lstStyle/>
          <a:p>
            <a:pPr marL="0" indent="0" eaLnBrk="1" hangingPunct="1">
              <a:buClr>
                <a:srgbClr val="000000"/>
              </a:buClr>
              <a:buNone/>
            </a:pPr>
            <a:r>
              <a:rPr lang="en-US" altLang="en-US" i="1" dirty="0"/>
              <a:t>Recall…</a:t>
            </a:r>
          </a:p>
          <a:p>
            <a:pPr eaLnBrk="1" hangingPunct="1">
              <a:buClr>
                <a:srgbClr val="000000"/>
              </a:buClr>
            </a:pPr>
            <a:r>
              <a:rPr lang="en-US" altLang="en-US" i="1" dirty="0">
                <a:solidFill>
                  <a:srgbClr val="33CC33"/>
                </a:solidFill>
              </a:rPr>
              <a:t>Microeconomics</a:t>
            </a:r>
            <a:r>
              <a:rPr lang="en-US" altLang="en-US" i="1" dirty="0">
                <a:solidFill>
                  <a:srgbClr val="25A9A6"/>
                </a:solidFill>
              </a:rPr>
              <a:t> </a:t>
            </a:r>
            <a:r>
              <a:rPr lang="en-US" altLang="en-US" dirty="0"/>
              <a:t>is the study of how individual households and firms make decisions and how they interact with one another in markets.</a:t>
            </a:r>
          </a:p>
          <a:p>
            <a:pPr eaLnBrk="1" hangingPunct="1">
              <a:buClr>
                <a:srgbClr val="000000"/>
              </a:buClr>
            </a:pPr>
            <a:endParaRPr lang="en-US" altLang="en-US" dirty="0"/>
          </a:p>
          <a:p>
            <a:pPr eaLnBrk="1" hangingPunct="1">
              <a:buClr>
                <a:srgbClr val="000000"/>
              </a:buClr>
            </a:pPr>
            <a:r>
              <a:rPr lang="en-US" altLang="en-US" i="1" dirty="0">
                <a:solidFill>
                  <a:srgbClr val="33CC33"/>
                </a:solidFill>
              </a:rPr>
              <a:t>Macroeconomics</a:t>
            </a:r>
            <a:r>
              <a:rPr lang="en-US" altLang="en-US" i="1" dirty="0">
                <a:solidFill>
                  <a:srgbClr val="25A9A6"/>
                </a:solidFill>
              </a:rPr>
              <a:t> </a:t>
            </a:r>
            <a:r>
              <a:rPr lang="en-US" altLang="en-US" dirty="0"/>
              <a:t>is the study of the economy as a whole.  Its goal is to explain the economic changes that affect many households, firms, and markets at once.</a:t>
            </a:r>
          </a:p>
        </p:txBody>
      </p:sp>
      <p:sp>
        <p:nvSpPr>
          <p:cNvPr id="4" name="Content Placeholder 4">
            <a:extLst>
              <a:ext uri="{FF2B5EF4-FFF2-40B4-BE49-F238E27FC236}">
                <a16:creationId xmlns:a16="http://schemas.microsoft.com/office/drawing/2014/main" id="{063D7082-B1C2-487A-824B-7872382CF4E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0682-46EB-451F-8C20-8A376903BA88}"/>
              </a:ext>
            </a:extLst>
          </p:cNvPr>
          <p:cNvSpPr>
            <a:spLocks noGrp="1"/>
          </p:cNvSpPr>
          <p:nvPr>
            <p:ph type="title"/>
          </p:nvPr>
        </p:nvSpPr>
        <p:spPr/>
        <p:txBody>
          <a:bodyPr/>
          <a:lstStyle/>
          <a:p>
            <a:r>
              <a:rPr lang="en-US" altLang="en-US" sz="2800" dirty="0"/>
              <a:t>Components of GDP in </a:t>
            </a:r>
            <a:r>
              <a:rPr lang="en-US" altLang="en-US" sz="2800" b="1" dirty="0"/>
              <a:t>India</a:t>
            </a:r>
            <a:r>
              <a:rPr lang="en-US" altLang="en-US" sz="2800" dirty="0"/>
              <a:t> (</a:t>
            </a:r>
            <a:r>
              <a:rPr lang="en-US" altLang="en-US" sz="2800" b="1" u="sng" dirty="0"/>
              <a:t>Expenditure approach</a:t>
            </a:r>
            <a:r>
              <a:rPr lang="en-US" altLang="en-US" sz="2800" dirty="0"/>
              <a:t>)</a:t>
            </a:r>
            <a:endParaRPr lang="en-US" sz="2800" b="1" dirty="0"/>
          </a:p>
        </p:txBody>
      </p:sp>
      <p:sp>
        <p:nvSpPr>
          <p:cNvPr id="3" name="Content Placeholder 2">
            <a:extLst>
              <a:ext uri="{FF2B5EF4-FFF2-40B4-BE49-F238E27FC236}">
                <a16:creationId xmlns:a16="http://schemas.microsoft.com/office/drawing/2014/main" id="{51E4AB49-CBCE-4CA8-9E0C-D88CCBBBF5C1}"/>
              </a:ext>
            </a:extLst>
          </p:cNvPr>
          <p:cNvSpPr>
            <a:spLocks noGrp="1"/>
          </p:cNvSpPr>
          <p:nvPr>
            <p:ph idx="1"/>
          </p:nvPr>
        </p:nvSpPr>
        <p:spPr>
          <a:xfrm>
            <a:off x="401638" y="924466"/>
            <a:ext cx="8229600" cy="5658898"/>
          </a:xfrm>
        </p:spPr>
        <p:txBody>
          <a:bodyPr>
            <a:normAutofit/>
          </a:bodyPr>
          <a:lstStyle/>
          <a:p>
            <a:pPr>
              <a:lnSpc>
                <a:spcPct val="120000"/>
              </a:lnSpc>
            </a:pPr>
            <a:r>
              <a:rPr lang="en-US" sz="2400" b="1" dirty="0"/>
              <a:t>G(Fixed)CF</a:t>
            </a:r>
            <a:r>
              <a:rPr lang="en-US" sz="2400" dirty="0"/>
              <a:t> = Total value of a producers’ acquisitions </a:t>
            </a:r>
          </a:p>
          <a:p>
            <a:pPr marL="0" indent="0">
              <a:lnSpc>
                <a:spcPct val="120000"/>
              </a:lnSpc>
              <a:buNone/>
            </a:pPr>
            <a:r>
              <a:rPr lang="en-US" sz="2400" dirty="0"/>
              <a:t>	 –  disposals of fixed assets during the accounting period 	+  additions to value of non-produced assets realized by  	    productive activity of institutional units</a:t>
            </a:r>
          </a:p>
          <a:p>
            <a:pPr marL="396875" indent="0">
              <a:lnSpc>
                <a:spcPct val="120000"/>
              </a:lnSpc>
              <a:buNone/>
            </a:pPr>
            <a:r>
              <a:rPr lang="en-US" sz="2400" i="1" dirty="0"/>
              <a:t>Categories of assets included </a:t>
            </a:r>
            <a:r>
              <a:rPr lang="en-US" sz="2400" dirty="0"/>
              <a:t>=&gt; dwellings, other buildings &amp; structures; machinery &amp; equipment; cultivated biological resources; and intellectual property products.</a:t>
            </a:r>
          </a:p>
          <a:p>
            <a:pPr>
              <a:lnSpc>
                <a:spcPct val="120000"/>
              </a:lnSpc>
            </a:pPr>
            <a:r>
              <a:rPr lang="en-US" sz="2400" b="1" dirty="0"/>
              <a:t>Changes in stocks (CIS) </a:t>
            </a:r>
            <a:r>
              <a:rPr lang="en-US" sz="2400" dirty="0"/>
              <a:t>=&gt; change in stock of inventories</a:t>
            </a:r>
          </a:p>
          <a:p>
            <a:pPr>
              <a:lnSpc>
                <a:spcPct val="120000"/>
              </a:lnSpc>
            </a:pPr>
            <a:r>
              <a:rPr lang="en-US" sz="2400" b="1" dirty="0"/>
              <a:t>Valuables</a:t>
            </a:r>
            <a:r>
              <a:rPr lang="en-US" sz="2400" dirty="0"/>
              <a:t>: Expenditure on acquisition of valuables including works of art, precious metals &amp; stones, </a:t>
            </a:r>
            <a:r>
              <a:rPr lang="en-IN" sz="2400" dirty="0"/>
              <a:t>jewellery. </a:t>
            </a:r>
          </a:p>
        </p:txBody>
      </p:sp>
      <p:sp>
        <p:nvSpPr>
          <p:cNvPr id="4" name="Content Placeholder 4">
            <a:extLst>
              <a:ext uri="{FF2B5EF4-FFF2-40B4-BE49-F238E27FC236}">
                <a16:creationId xmlns:a16="http://schemas.microsoft.com/office/drawing/2014/main" id="{886CDF89-3AA6-4671-B162-8B470B82C08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251737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8FEE931-F255-4F59-80BE-4B2911DA9229}"/>
              </a:ext>
            </a:extLst>
          </p:cNvPr>
          <p:cNvSpPr>
            <a:spLocks noGrp="1" noChangeArrowheads="1"/>
          </p:cNvSpPr>
          <p:nvPr>
            <p:ph type="title"/>
          </p:nvPr>
        </p:nvSpPr>
        <p:spPr>
          <a:xfrm>
            <a:off x="457200" y="165100"/>
            <a:ext cx="8229600" cy="649288"/>
          </a:xfrm>
        </p:spPr>
        <p:txBody>
          <a:bodyPr/>
          <a:lstStyle/>
          <a:p>
            <a:pPr algn="l"/>
            <a:r>
              <a:rPr lang="en-US" altLang="en-US" sz="2800" b="1" dirty="0">
                <a:solidFill>
                  <a:schemeClr val="tx1"/>
                </a:solidFill>
                <a:latin typeface="Times New Roman" panose="02020603050405020304" pitchFamily="18" charset="0"/>
                <a:cs typeface="Times New Roman" panose="02020603050405020304" pitchFamily="18" charset="0"/>
              </a:rPr>
              <a:t>Indian GDP (</a:t>
            </a:r>
            <a:r>
              <a:rPr lang="en-US" altLang="en-US" sz="2800" b="1" dirty="0">
                <a:solidFill>
                  <a:srgbClr val="FF0000"/>
                </a:solidFill>
                <a:latin typeface="Times New Roman" panose="02020603050405020304" pitchFamily="18" charset="0"/>
                <a:cs typeface="Times New Roman" panose="02020603050405020304" pitchFamily="18" charset="0"/>
              </a:rPr>
              <a:t>at market prices</a:t>
            </a:r>
            <a:r>
              <a:rPr lang="en-US" altLang="en-US" sz="2800" b="1" dirty="0">
                <a:solidFill>
                  <a:schemeClr val="tx1"/>
                </a:solidFill>
                <a:latin typeface="Times New Roman" panose="02020603050405020304" pitchFamily="18" charset="0"/>
                <a:cs typeface="Times New Roman" panose="02020603050405020304" pitchFamily="18" charset="0"/>
              </a:rPr>
              <a:t>) and its components for 2018-19 (</a:t>
            </a:r>
            <a:r>
              <a:rPr lang="en-US" altLang="en-US" sz="2800" b="1" dirty="0">
                <a:solidFill>
                  <a:srgbClr val="FF0000"/>
                </a:solidFill>
                <a:latin typeface="Times New Roman" panose="02020603050405020304" pitchFamily="18" charset="0"/>
                <a:cs typeface="Times New Roman" panose="02020603050405020304" pitchFamily="18" charset="0"/>
              </a:rPr>
              <a:t>Base: </a:t>
            </a:r>
            <a:r>
              <a:rPr lang="en-US" altLang="en-US" sz="2800" b="1" dirty="0">
                <a:solidFill>
                  <a:schemeClr val="tx1"/>
                </a:solidFill>
                <a:latin typeface="Times New Roman" panose="02020603050405020304" pitchFamily="18" charset="0"/>
                <a:cs typeface="Times New Roman" panose="02020603050405020304" pitchFamily="18" charset="0"/>
              </a:rPr>
              <a:t>2011-12 series)</a:t>
            </a:r>
          </a:p>
        </p:txBody>
      </p:sp>
      <p:graphicFrame>
        <p:nvGraphicFramePr>
          <p:cNvPr id="4" name="Content Placeholder 3">
            <a:extLst>
              <a:ext uri="{FF2B5EF4-FFF2-40B4-BE49-F238E27FC236}">
                <a16:creationId xmlns:a16="http://schemas.microsoft.com/office/drawing/2014/main" id="{D64995D7-FA24-4F43-B2AA-872CF3ED6E1B}"/>
              </a:ext>
            </a:extLst>
          </p:cNvPr>
          <p:cNvGraphicFramePr>
            <a:graphicFrameLocks noGrp="1"/>
          </p:cNvGraphicFramePr>
          <p:nvPr>
            <p:ph idx="4294967295"/>
            <p:extLst>
              <p:ext uri="{D42A27DB-BD31-4B8C-83A1-F6EECF244321}">
                <p14:modId xmlns:p14="http://schemas.microsoft.com/office/powerpoint/2010/main" val="4136044553"/>
              </p:ext>
            </p:extLst>
          </p:nvPr>
        </p:nvGraphicFramePr>
        <p:xfrm>
          <a:off x="622591" y="1182948"/>
          <a:ext cx="7908924" cy="4069586"/>
        </p:xfrm>
        <a:graphic>
          <a:graphicData uri="http://schemas.openxmlformats.org/drawingml/2006/table">
            <a:tbl>
              <a:tblPr firstRow="1" bandRow="1">
                <a:tableStyleId>{5940675A-B579-460E-94D1-54222C63F5DA}</a:tableStyleId>
              </a:tblPr>
              <a:tblGrid>
                <a:gridCol w="2892016">
                  <a:extLst>
                    <a:ext uri="{9D8B030D-6E8A-4147-A177-3AD203B41FA5}">
                      <a16:colId xmlns:a16="http://schemas.microsoft.com/office/drawing/2014/main" val="1127861086"/>
                    </a:ext>
                  </a:extLst>
                </a:gridCol>
                <a:gridCol w="2347608">
                  <a:extLst>
                    <a:ext uri="{9D8B030D-6E8A-4147-A177-3AD203B41FA5}">
                      <a16:colId xmlns:a16="http://schemas.microsoft.com/office/drawing/2014/main" val="462356216"/>
                    </a:ext>
                  </a:extLst>
                </a:gridCol>
                <a:gridCol w="2669300">
                  <a:extLst>
                    <a:ext uri="{9D8B030D-6E8A-4147-A177-3AD203B41FA5}">
                      <a16:colId xmlns:a16="http://schemas.microsoft.com/office/drawing/2014/main" val="706476523"/>
                    </a:ext>
                  </a:extLst>
                </a:gridCol>
              </a:tblGrid>
              <a:tr h="823382">
                <a:tc>
                  <a:txBody>
                    <a:bodyPr/>
                    <a:lstStyle/>
                    <a:p>
                      <a:r>
                        <a:rPr lang="en-US" sz="1600" b="1" dirty="0"/>
                        <a:t>Components of GDP (Expenditure approach)</a:t>
                      </a:r>
                    </a:p>
                  </a:txBody>
                  <a:tcPr marL="91433" marR="91433" marT="45706" marB="45706"/>
                </a:tc>
                <a:tc>
                  <a:txBody>
                    <a:bodyPr/>
                    <a:lstStyle/>
                    <a:p>
                      <a:r>
                        <a:rPr lang="en-US" sz="1600" b="1" dirty="0"/>
                        <a:t>Value in Rs crore </a:t>
                      </a:r>
                    </a:p>
                    <a:p>
                      <a:r>
                        <a:rPr lang="en-US" sz="1600" b="1" dirty="0"/>
                        <a:t>(at </a:t>
                      </a:r>
                      <a:r>
                        <a:rPr lang="en-US" sz="1600" b="1" dirty="0">
                          <a:solidFill>
                            <a:srgbClr val="FF0000"/>
                          </a:solidFill>
                        </a:rPr>
                        <a:t>constant prices</a:t>
                      </a:r>
                      <a:r>
                        <a:rPr lang="en-US" sz="1600" b="1" dirty="0"/>
                        <a:t>)</a:t>
                      </a:r>
                    </a:p>
                    <a:p>
                      <a:r>
                        <a:rPr lang="en-US" sz="1600" b="1" dirty="0">
                          <a:solidFill>
                            <a:srgbClr val="FF0000"/>
                          </a:solidFill>
                        </a:rPr>
                        <a:t>Provisional estimates</a:t>
                      </a:r>
                    </a:p>
                  </a:txBody>
                  <a:tcPr marL="91433" marR="91433" marT="45706" marB="45706"/>
                </a:tc>
                <a:tc>
                  <a:txBody>
                    <a:bodyPr/>
                    <a:lstStyle/>
                    <a:p>
                      <a:r>
                        <a:rPr lang="en-US" sz="1600" b="1" dirty="0"/>
                        <a:t>% share in GDP (%)</a:t>
                      </a:r>
                    </a:p>
                  </a:txBody>
                  <a:tcPr marL="91433" marR="91433" marT="45706" marB="45706"/>
                </a:tc>
                <a:extLst>
                  <a:ext uri="{0D108BD9-81ED-4DB2-BD59-A6C34878D82A}">
                    <a16:rowId xmlns:a16="http://schemas.microsoft.com/office/drawing/2014/main" val="210583391"/>
                  </a:ext>
                </a:extLst>
              </a:tr>
              <a:tr h="335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PFCE</a:t>
                      </a:r>
                    </a:p>
                  </a:txBody>
                  <a:tcPr marL="91433" marR="91433" marT="45706" marB="45706"/>
                </a:tc>
                <a:tc>
                  <a:txBody>
                    <a:bodyPr/>
                    <a:lstStyle/>
                    <a:p>
                      <a:pPr marL="0" algn="ctr" defTabSz="914400" rtl="0" eaLnBrk="1" fontAlgn="ctr" latinLnBrk="0" hangingPunct="1"/>
                      <a:r>
                        <a:rPr lang="en-US" sz="1600" dirty="0"/>
                        <a:t>8,016,674</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10.7</a:t>
                      </a:r>
                    </a:p>
                  </a:txBody>
                  <a:tcPr marL="7620" marR="7620" marT="7620" marB="0" anchor="ctr"/>
                </a:tc>
                <a:extLst>
                  <a:ext uri="{0D108BD9-81ED-4DB2-BD59-A6C34878D82A}">
                    <a16:rowId xmlns:a16="http://schemas.microsoft.com/office/drawing/2014/main" val="3470839646"/>
                  </a:ext>
                </a:extLst>
              </a:tr>
              <a:tr h="335175">
                <a:tc>
                  <a:txBody>
                    <a:bodyPr/>
                    <a:lstStyle/>
                    <a:p>
                      <a:r>
                        <a:rPr lang="en-US" sz="1600" dirty="0"/>
                        <a:t>GFCE</a:t>
                      </a:r>
                    </a:p>
                  </a:txBody>
                  <a:tcPr marL="91433" marR="91433" marT="45706" marB="45706"/>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dirty="0"/>
                        <a:t>1,506,035</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56.9</a:t>
                      </a:r>
                    </a:p>
                  </a:txBody>
                  <a:tcPr marL="7620" marR="7620" marT="7620" marB="0" anchor="ctr"/>
                </a:tc>
                <a:extLst>
                  <a:ext uri="{0D108BD9-81ED-4DB2-BD59-A6C34878D82A}">
                    <a16:rowId xmlns:a16="http://schemas.microsoft.com/office/drawing/2014/main" val="1962289558"/>
                  </a:ext>
                </a:extLst>
              </a:tr>
              <a:tr h="335175">
                <a:tc>
                  <a:txBody>
                    <a:bodyPr/>
                    <a:lstStyle/>
                    <a:p>
                      <a:r>
                        <a:rPr lang="en-US" sz="1600" dirty="0"/>
                        <a:t>GFCF</a:t>
                      </a:r>
                    </a:p>
                  </a:txBody>
                  <a:tcPr marL="91433" marR="91433" marT="45706" marB="45706"/>
                </a:tc>
                <a:tc>
                  <a:txBody>
                    <a:bodyPr/>
                    <a:lstStyle/>
                    <a:p>
                      <a:pPr marL="0" algn="ctr" defTabSz="914400" rtl="0" eaLnBrk="1" fontAlgn="ctr" latinLnBrk="0" hangingPunct="1"/>
                      <a:r>
                        <a:rPr lang="en-US" sz="1600" dirty="0"/>
                        <a:t>4,548,452</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32.3</a:t>
                      </a:r>
                    </a:p>
                  </a:txBody>
                  <a:tcPr marL="7620" marR="7620" marT="7620" marB="0" anchor="ctr"/>
                </a:tc>
                <a:extLst>
                  <a:ext uri="{0D108BD9-81ED-4DB2-BD59-A6C34878D82A}">
                    <a16:rowId xmlns:a16="http://schemas.microsoft.com/office/drawing/2014/main" val="4069966736"/>
                  </a:ext>
                </a:extLst>
              </a:tr>
              <a:tr h="335175">
                <a:tc>
                  <a:txBody>
                    <a:bodyPr/>
                    <a:lstStyle/>
                    <a:p>
                      <a:r>
                        <a:rPr lang="en-US" sz="1600" dirty="0"/>
                        <a:t>CIS</a:t>
                      </a:r>
                    </a:p>
                  </a:txBody>
                  <a:tcPr marL="91433" marR="91433" marT="45706" marB="45706"/>
                </a:tc>
                <a:tc>
                  <a:txBody>
                    <a:bodyPr/>
                    <a:lstStyle/>
                    <a:p>
                      <a:pPr marL="0" algn="ctr" defTabSz="914400" rtl="0" eaLnBrk="1" fontAlgn="ctr" latinLnBrk="0" hangingPunct="1"/>
                      <a:r>
                        <a:rPr lang="en-US" sz="1600" dirty="0"/>
                        <a:t>157,637</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1.1</a:t>
                      </a:r>
                    </a:p>
                  </a:txBody>
                  <a:tcPr marL="7620" marR="7620" marT="7620" marB="0" anchor="ctr"/>
                </a:tc>
                <a:extLst>
                  <a:ext uri="{0D108BD9-81ED-4DB2-BD59-A6C34878D82A}">
                    <a16:rowId xmlns:a16="http://schemas.microsoft.com/office/drawing/2014/main" val="3950046900"/>
                  </a:ext>
                </a:extLst>
              </a:tr>
              <a:tr h="309347">
                <a:tc>
                  <a:txBody>
                    <a:bodyPr/>
                    <a:lstStyle/>
                    <a:p>
                      <a:r>
                        <a:rPr lang="en-US" sz="1600" dirty="0"/>
                        <a:t>Valuables</a:t>
                      </a:r>
                    </a:p>
                  </a:txBody>
                  <a:tcPr marL="91433" marR="91433" marT="45706" marB="45706"/>
                </a:tc>
                <a:tc>
                  <a:txBody>
                    <a:bodyPr/>
                    <a:lstStyle/>
                    <a:p>
                      <a:pPr marL="0" algn="ctr" defTabSz="914400" rtl="0" eaLnBrk="1" fontAlgn="b" latinLnBrk="0" hangingPunct="1"/>
                      <a:r>
                        <a:rPr lang="en-US" sz="1600" dirty="0"/>
                        <a:t>174,780</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1.2</a:t>
                      </a:r>
                    </a:p>
                  </a:txBody>
                  <a:tcPr marL="7620" marR="7620" marT="7620" marB="0" anchor="ctr"/>
                </a:tc>
                <a:extLst>
                  <a:ext uri="{0D108BD9-81ED-4DB2-BD59-A6C34878D82A}">
                    <a16:rowId xmlns:a16="http://schemas.microsoft.com/office/drawing/2014/main" val="864982605"/>
                  </a:ext>
                </a:extLst>
              </a:tr>
              <a:tr h="353570">
                <a:tc>
                  <a:txBody>
                    <a:bodyPr/>
                    <a:lstStyle/>
                    <a:p>
                      <a:r>
                        <a:rPr lang="en-US" sz="1600" dirty="0"/>
                        <a:t>Exports of Goods and Services</a:t>
                      </a:r>
                    </a:p>
                  </a:txBody>
                  <a:tcPr marL="91433" marR="91433" marT="45706" marB="45706"/>
                </a:tc>
                <a:tc>
                  <a:txBody>
                    <a:bodyPr/>
                    <a:lstStyle/>
                    <a:p>
                      <a:pPr marL="0" algn="ctr" defTabSz="914400" rtl="0" eaLnBrk="1" fontAlgn="b" latinLnBrk="0" hangingPunct="1"/>
                      <a:r>
                        <a:rPr lang="en-US" sz="1600" dirty="0"/>
                        <a:t>2,933,969</a:t>
                      </a:r>
                      <a:endParaRPr lang="en-US" sz="1600" kern="1200" dirty="0">
                        <a:solidFill>
                          <a:schemeClr val="tx1"/>
                        </a:solidFill>
                        <a:latin typeface="+mn-lt"/>
                        <a:ea typeface="+mn-ea"/>
                        <a:cs typeface="+mn-cs"/>
                      </a:endParaRPr>
                    </a:p>
                  </a:txBody>
                  <a:tcPr marL="7619" marR="7619" marT="7618" marB="0"/>
                </a:tc>
                <a:tc>
                  <a:txBody>
                    <a:bodyPr/>
                    <a:lstStyle/>
                    <a:p>
                      <a:pPr marL="0" algn="ctr" defTabSz="914400" rtl="0" eaLnBrk="1" fontAlgn="ctr" latinLnBrk="0" hangingPunct="1"/>
                      <a:r>
                        <a:rPr lang="en-US" sz="1600" kern="1200" dirty="0">
                          <a:solidFill>
                            <a:schemeClr val="tx1"/>
                          </a:solidFill>
                          <a:latin typeface="+mn-lt"/>
                          <a:ea typeface="+mn-ea"/>
                          <a:cs typeface="+mn-cs"/>
                        </a:rPr>
                        <a:t>20.8</a:t>
                      </a:r>
                    </a:p>
                  </a:txBody>
                  <a:tcPr marL="7620" marR="7620" marT="7620" marB="0"/>
                </a:tc>
                <a:extLst>
                  <a:ext uri="{0D108BD9-81ED-4DB2-BD59-A6C34878D82A}">
                    <a16:rowId xmlns:a16="http://schemas.microsoft.com/office/drawing/2014/main" val="3994370594"/>
                  </a:ext>
                </a:extLst>
              </a:tr>
              <a:tr h="381791">
                <a:tc>
                  <a:txBody>
                    <a:bodyPr/>
                    <a:lstStyle/>
                    <a:p>
                      <a:r>
                        <a:rPr lang="en-US" sz="1600" dirty="0"/>
                        <a:t>Imports of Goods and Services</a:t>
                      </a:r>
                    </a:p>
                  </a:txBody>
                  <a:tcPr marL="91433" marR="91433" marT="45706" marB="45706"/>
                </a:tc>
                <a:tc>
                  <a:txBody>
                    <a:bodyPr/>
                    <a:lstStyle/>
                    <a:p>
                      <a:pPr marL="0" algn="ctr" defTabSz="914400" rtl="0" eaLnBrk="1" fontAlgn="b" latinLnBrk="0" hangingPunct="1"/>
                      <a:r>
                        <a:rPr lang="en-US" sz="1600" dirty="0"/>
                        <a:t>3,557,901</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25.3</a:t>
                      </a:r>
                    </a:p>
                  </a:txBody>
                  <a:tcPr marL="7620" marR="7620" marT="7620" marB="0" anchor="ctr"/>
                </a:tc>
                <a:extLst>
                  <a:ext uri="{0D108BD9-81ED-4DB2-BD59-A6C34878D82A}">
                    <a16:rowId xmlns:a16="http://schemas.microsoft.com/office/drawing/2014/main" val="3838024648"/>
                  </a:ext>
                </a:extLst>
              </a:tr>
              <a:tr h="379356">
                <a:tc>
                  <a:txBody>
                    <a:bodyPr/>
                    <a:lstStyle/>
                    <a:p>
                      <a:r>
                        <a:rPr lang="en-US" sz="1600" dirty="0"/>
                        <a:t>E &amp; O (Discrepancies)</a:t>
                      </a:r>
                    </a:p>
                  </a:txBody>
                  <a:tcPr marL="91433" marR="91433" marT="45706" marB="45706"/>
                </a:tc>
                <a:tc>
                  <a:txBody>
                    <a:bodyPr/>
                    <a:lstStyle/>
                    <a:p>
                      <a:pPr marL="0" algn="ctr" defTabSz="914400" rtl="0" eaLnBrk="1" fontAlgn="b" latinLnBrk="0" hangingPunct="1"/>
                      <a:r>
                        <a:rPr lang="en-US" sz="1600" dirty="0"/>
                        <a:t>297,939</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2.1</a:t>
                      </a:r>
                    </a:p>
                  </a:txBody>
                  <a:tcPr marL="7620" marR="7620" marT="7620" marB="0" anchor="ctr"/>
                </a:tc>
                <a:extLst>
                  <a:ext uri="{0D108BD9-81ED-4DB2-BD59-A6C34878D82A}">
                    <a16:rowId xmlns:a16="http://schemas.microsoft.com/office/drawing/2014/main" val="2835486723"/>
                  </a:ext>
                </a:extLst>
              </a:tr>
              <a:tr h="455227">
                <a:tc>
                  <a:txBody>
                    <a:bodyPr/>
                    <a:lstStyle/>
                    <a:p>
                      <a:r>
                        <a:rPr lang="en-US" sz="1600" b="1" dirty="0"/>
                        <a:t>GDP</a:t>
                      </a:r>
                    </a:p>
                  </a:txBody>
                  <a:tcPr marL="91433" marR="91433" marT="45706" marB="45706"/>
                </a:tc>
                <a:tc>
                  <a:txBody>
                    <a:bodyPr/>
                    <a:lstStyle/>
                    <a:p>
                      <a:pPr marL="0" algn="ctr" defTabSz="914400" rtl="0" eaLnBrk="1" fontAlgn="b" latinLnBrk="0" hangingPunct="1"/>
                      <a:r>
                        <a:rPr lang="en-US" sz="1600" b="1" dirty="0"/>
                        <a:t>14,077,586</a:t>
                      </a:r>
                      <a:endParaRPr lang="en-US" sz="1600" b="1"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endParaRPr lang="en-US" sz="1600" kern="1200" dirty="0">
                        <a:solidFill>
                          <a:schemeClr val="tx1"/>
                        </a:solidFill>
                        <a:latin typeface="+mn-lt"/>
                        <a:ea typeface="+mn-ea"/>
                        <a:cs typeface="+mn-cs"/>
                      </a:endParaRPr>
                    </a:p>
                  </a:txBody>
                  <a:tcPr marL="91433" marR="91433" marT="45706" marB="45706" anchor="ctr"/>
                </a:tc>
                <a:extLst>
                  <a:ext uri="{0D108BD9-81ED-4DB2-BD59-A6C34878D82A}">
                    <a16:rowId xmlns:a16="http://schemas.microsoft.com/office/drawing/2014/main" val="3556765520"/>
                  </a:ext>
                </a:extLst>
              </a:tr>
            </a:tbl>
          </a:graphicData>
        </a:graphic>
      </p:graphicFrame>
      <p:sp>
        <p:nvSpPr>
          <p:cNvPr id="34865" name="Title 1">
            <a:extLst>
              <a:ext uri="{FF2B5EF4-FFF2-40B4-BE49-F238E27FC236}">
                <a16:creationId xmlns:a16="http://schemas.microsoft.com/office/drawing/2014/main" id="{9EB61C80-1812-4C06-A5FD-ADD227B3F45A}"/>
              </a:ext>
            </a:extLst>
          </p:cNvPr>
          <p:cNvSpPr txBox="1">
            <a:spLocks/>
          </p:cNvSpPr>
          <p:nvPr/>
        </p:nvSpPr>
        <p:spPr bwMode="auto">
          <a:xfrm>
            <a:off x="617538" y="5891213"/>
            <a:ext cx="82296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Source: </a:t>
            </a:r>
            <a:r>
              <a:rPr lang="en-US" altLang="en-US" sz="2400" dirty="0">
                <a:latin typeface="Times New Roman" panose="02020603050405020304" pitchFamily="18" charset="0"/>
                <a:cs typeface="Times New Roman" panose="02020603050405020304" pitchFamily="18" charset="0"/>
              </a:rPr>
              <a:t>Annual and quarterly estimates of GDP at constant prices, 2011-12 series (http://mospi.nic.in/data)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4B55746-F13B-41F1-824B-38FA14D8BB6A}"/>
              </a:ext>
            </a:extLst>
          </p:cNvPr>
          <p:cNvSpPr>
            <a:spLocks noGrp="1" noChangeArrowheads="1"/>
          </p:cNvSpPr>
          <p:nvPr>
            <p:ph type="title"/>
          </p:nvPr>
        </p:nvSpPr>
        <p:spPr/>
        <p:txBody>
          <a:bodyPr/>
          <a:lstStyle/>
          <a:p>
            <a:pPr eaLnBrk="1" hangingPunct="1"/>
            <a:r>
              <a:rPr lang="en-US" altLang="en-US" dirty="0"/>
              <a:t>The Components of GDP</a:t>
            </a:r>
          </a:p>
        </p:txBody>
      </p:sp>
      <p:sp>
        <p:nvSpPr>
          <p:cNvPr id="390147" name="Rectangle 3">
            <a:extLst>
              <a:ext uri="{FF2B5EF4-FFF2-40B4-BE49-F238E27FC236}">
                <a16:creationId xmlns:a16="http://schemas.microsoft.com/office/drawing/2014/main" id="{D88FCA32-3536-4702-A40F-BD31043BD9CD}"/>
              </a:ext>
            </a:extLst>
          </p:cNvPr>
          <p:cNvSpPr>
            <a:spLocks noGrp="1" noChangeArrowheads="1"/>
          </p:cNvSpPr>
          <p:nvPr>
            <p:ph type="body" idx="1"/>
          </p:nvPr>
        </p:nvSpPr>
        <p:spPr>
          <a:xfrm>
            <a:off x="457200" y="1000360"/>
            <a:ext cx="8229600" cy="5280025"/>
          </a:xfrm>
        </p:spPr>
        <p:txBody>
          <a:bodyPr/>
          <a:lstStyle/>
          <a:p>
            <a:pPr eaLnBrk="1" hangingPunct="1">
              <a:buFontTx/>
              <a:buNone/>
              <a:defRPr/>
            </a:pPr>
            <a:r>
              <a:rPr lang="en-US" altLang="en-US" b="1" u="sng" dirty="0"/>
              <a:t>Income approach</a:t>
            </a:r>
          </a:p>
          <a:p>
            <a:pPr eaLnBrk="1" hangingPunct="1">
              <a:buFontTx/>
              <a:buNone/>
              <a:defRPr/>
            </a:pPr>
            <a:r>
              <a:rPr lang="en-US" altLang="en-US" dirty="0"/>
              <a:t>GDP is the sum of the following:</a:t>
            </a:r>
          </a:p>
          <a:p>
            <a:pPr lvl="1" eaLnBrk="1" hangingPunct="1">
              <a:buClr>
                <a:srgbClr val="008000"/>
              </a:buClr>
              <a:buFont typeface="Wingdings" panose="05000000000000000000" pitchFamily="2" charset="2"/>
              <a:buChar char="§"/>
              <a:defRPr/>
            </a:pPr>
            <a:r>
              <a:rPr lang="en-US" altLang="en-US" dirty="0"/>
              <a:t>Wages, salaries, other </a:t>
            </a:r>
            <a:r>
              <a:rPr lang="en-US" altLang="en-US" dirty="0" err="1"/>
              <a:t>labour</a:t>
            </a:r>
            <a:r>
              <a:rPr lang="en-US" altLang="en-US" dirty="0"/>
              <a:t> income</a:t>
            </a:r>
          </a:p>
          <a:p>
            <a:pPr lvl="1" eaLnBrk="1" hangingPunct="1">
              <a:buClr>
                <a:srgbClr val="008000"/>
              </a:buClr>
              <a:buFont typeface="Wingdings" panose="05000000000000000000" pitchFamily="2" charset="2"/>
              <a:buChar char="§"/>
              <a:defRPr/>
            </a:pPr>
            <a:r>
              <a:rPr lang="en-US" altLang="en-US" dirty="0"/>
              <a:t>Interest payments, rent, other property income</a:t>
            </a:r>
          </a:p>
          <a:p>
            <a:pPr lvl="1" eaLnBrk="1" hangingPunct="1">
              <a:buClr>
                <a:srgbClr val="008000"/>
              </a:buClr>
              <a:buFont typeface="Wingdings" panose="05000000000000000000" pitchFamily="2" charset="2"/>
              <a:buChar char="§"/>
              <a:defRPr/>
            </a:pPr>
            <a:r>
              <a:rPr lang="en-US" altLang="en-US" dirty="0"/>
              <a:t>Profits</a:t>
            </a:r>
          </a:p>
          <a:p>
            <a:pPr lvl="1" eaLnBrk="1" hangingPunct="1">
              <a:buClr>
                <a:srgbClr val="008000"/>
              </a:buClr>
              <a:buFont typeface="Wingdings" panose="05000000000000000000" pitchFamily="2" charset="2"/>
              <a:buChar char="§"/>
              <a:defRPr/>
            </a:pPr>
            <a:r>
              <a:rPr lang="en-US" altLang="en-US" dirty="0"/>
              <a:t>Net taxes (Taxes – Subsidies)</a:t>
            </a:r>
          </a:p>
          <a:p>
            <a:pPr lvl="1" eaLnBrk="1" hangingPunct="1">
              <a:buClr>
                <a:srgbClr val="008000"/>
              </a:buClr>
              <a:buFont typeface="Wingdings" panose="05000000000000000000" pitchFamily="2" charset="2"/>
              <a:buChar char="§"/>
              <a:defRPr/>
            </a:pPr>
            <a:r>
              <a:rPr lang="en-US" altLang="en-US" i="1" dirty="0"/>
              <a:t>Depreciation: </a:t>
            </a:r>
            <a:r>
              <a:rPr lang="en-US" altLang="en-US" dirty="0"/>
              <a:t>amount of capital used in a year irrespective of whether it replaced old capital or added to the existing stockpile (depicts wear and tear of existing capital)</a:t>
            </a:r>
            <a:endParaRPr lang="en-US" altLang="en-US" sz="4000" b="1" i="1" dirty="0"/>
          </a:p>
          <a:p>
            <a:pPr lvl="1" eaLnBrk="1" hangingPunct="1">
              <a:buClr>
                <a:srgbClr val="008000"/>
              </a:buClr>
              <a:buFont typeface="Wingdings" panose="05000000000000000000" pitchFamily="2" charset="2"/>
              <a:buChar char="§"/>
              <a:defRPr/>
            </a:pPr>
            <a:endParaRPr lang="en-US" altLang="en-US" dirty="0"/>
          </a:p>
          <a:p>
            <a:pPr marL="457200" lvl="1" indent="0" eaLnBrk="1" hangingPunct="1">
              <a:buClr>
                <a:srgbClr val="008000"/>
              </a:buClr>
              <a:buFontTx/>
              <a:buNone/>
              <a:defRPr/>
            </a:pPr>
            <a:endParaRPr lang="en-US" altLang="en-US" sz="4000" b="1" dirty="0"/>
          </a:p>
        </p:txBody>
      </p:sp>
      <p:sp>
        <p:nvSpPr>
          <p:cNvPr id="4" name="Content Placeholder 4">
            <a:extLst>
              <a:ext uri="{FF2B5EF4-FFF2-40B4-BE49-F238E27FC236}">
                <a16:creationId xmlns:a16="http://schemas.microsoft.com/office/drawing/2014/main" id="{8149A01E-E94E-481D-BA13-4AF36A203D5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64D7F95-A8F7-494B-B337-DFFC661C1DA9}"/>
              </a:ext>
            </a:extLst>
          </p:cNvPr>
          <p:cNvSpPr>
            <a:spLocks noGrp="1" noChangeArrowheads="1"/>
          </p:cNvSpPr>
          <p:nvPr>
            <p:ph type="title"/>
          </p:nvPr>
        </p:nvSpPr>
        <p:spPr/>
        <p:txBody>
          <a:bodyPr/>
          <a:lstStyle/>
          <a:p>
            <a:r>
              <a:rPr lang="en-US" altLang="en-US" sz="2800" dirty="0"/>
              <a:t>Components of GDP in </a:t>
            </a:r>
            <a:r>
              <a:rPr lang="en-US" altLang="en-US" sz="2800" b="1" dirty="0"/>
              <a:t>India</a:t>
            </a:r>
            <a:r>
              <a:rPr lang="en-US" altLang="en-US" sz="2800" dirty="0"/>
              <a:t> (Income approach)</a:t>
            </a:r>
          </a:p>
        </p:txBody>
      </p:sp>
      <p:sp>
        <p:nvSpPr>
          <p:cNvPr id="33795" name="Content Placeholder 2">
            <a:extLst>
              <a:ext uri="{FF2B5EF4-FFF2-40B4-BE49-F238E27FC236}">
                <a16:creationId xmlns:a16="http://schemas.microsoft.com/office/drawing/2014/main" id="{3059B01D-B78A-4B96-A0CF-C0C8F9F71D1A}"/>
              </a:ext>
            </a:extLst>
          </p:cNvPr>
          <p:cNvSpPr>
            <a:spLocks noGrp="1" noChangeArrowheads="1"/>
          </p:cNvSpPr>
          <p:nvPr>
            <p:ph idx="1"/>
          </p:nvPr>
        </p:nvSpPr>
        <p:spPr>
          <a:xfrm>
            <a:off x="401638" y="958067"/>
            <a:ext cx="8229600" cy="5430838"/>
          </a:xfrm>
        </p:spPr>
        <p:txBody>
          <a:bodyPr>
            <a:normAutofit fontScale="85000" lnSpcReduction="20000"/>
          </a:bodyPr>
          <a:lstStyle/>
          <a:p>
            <a:pPr>
              <a:lnSpc>
                <a:spcPct val="120000"/>
              </a:lnSpc>
            </a:pPr>
            <a:r>
              <a:rPr lang="en-US" altLang="en-US" sz="2800" dirty="0"/>
              <a:t>GDP = </a:t>
            </a:r>
            <a:r>
              <a:rPr lang="en-US" altLang="en-US" sz="2800" i="1" dirty="0"/>
              <a:t>Income generated due to the production activity </a:t>
            </a:r>
            <a:r>
              <a:rPr lang="en-US" altLang="en-US" sz="2800" dirty="0"/>
              <a:t>distributed across 2 factors of production (</a:t>
            </a:r>
            <a:r>
              <a:rPr lang="en-US" altLang="en-US" sz="2800" dirty="0" err="1"/>
              <a:t>labour</a:t>
            </a:r>
            <a:r>
              <a:rPr lang="en-US" altLang="en-US" sz="2800" dirty="0"/>
              <a:t> and capital) and the payouts received in terms of salaries and the operating surplus </a:t>
            </a:r>
          </a:p>
          <a:p>
            <a:pPr>
              <a:lnSpc>
                <a:spcPct val="120000"/>
              </a:lnSpc>
            </a:pPr>
            <a:r>
              <a:rPr lang="en-US" altLang="en-US" sz="2800" dirty="0"/>
              <a:t>GDP = GVA @ basic prices + </a:t>
            </a:r>
            <a:r>
              <a:rPr lang="en-US" altLang="en-US" sz="2800" dirty="0">
                <a:solidFill>
                  <a:srgbClr val="FF0000"/>
                </a:solidFill>
              </a:rPr>
              <a:t>Product</a:t>
            </a:r>
            <a:r>
              <a:rPr lang="en-US" altLang="en-US" sz="2800" dirty="0"/>
              <a:t> taxes –  </a:t>
            </a:r>
            <a:r>
              <a:rPr lang="en-US" altLang="en-US" sz="2800" dirty="0">
                <a:solidFill>
                  <a:srgbClr val="FF0000"/>
                </a:solidFill>
              </a:rPr>
              <a:t>Product</a:t>
            </a:r>
            <a:r>
              <a:rPr lang="en-US" altLang="en-US" sz="2800" dirty="0"/>
              <a:t> subsidies</a:t>
            </a:r>
          </a:p>
          <a:p>
            <a:pPr marL="0" indent="0">
              <a:lnSpc>
                <a:spcPct val="120000"/>
              </a:lnSpc>
              <a:buNone/>
            </a:pPr>
            <a:r>
              <a:rPr lang="en-US" altLang="en-US" sz="2800" dirty="0"/>
              <a:t>where</a:t>
            </a:r>
          </a:p>
          <a:p>
            <a:pPr>
              <a:lnSpc>
                <a:spcPct val="120000"/>
              </a:lnSpc>
            </a:pPr>
            <a:r>
              <a:rPr lang="en-US" sz="2800" dirty="0"/>
              <a:t>GVA @ basic prices = Compensation of employees (CE) + Gross operating surplus (OS/MI) + (</a:t>
            </a:r>
            <a:r>
              <a:rPr lang="en-US" sz="2800" dirty="0">
                <a:solidFill>
                  <a:srgbClr val="FF0000"/>
                </a:solidFill>
              </a:rPr>
              <a:t>Production</a:t>
            </a:r>
            <a:r>
              <a:rPr lang="en-US" sz="2800" dirty="0"/>
              <a:t> taxes – </a:t>
            </a:r>
            <a:r>
              <a:rPr lang="en-US" sz="2800" dirty="0">
                <a:solidFill>
                  <a:srgbClr val="FF0000"/>
                </a:solidFill>
              </a:rPr>
              <a:t>Production</a:t>
            </a:r>
            <a:r>
              <a:rPr lang="en-US" sz="2800" dirty="0"/>
              <a:t> subsidies + Consumption of fixed capital (CFC)</a:t>
            </a:r>
          </a:p>
          <a:p>
            <a:pPr>
              <a:lnSpc>
                <a:spcPct val="120000"/>
              </a:lnSpc>
            </a:pPr>
            <a:r>
              <a:rPr lang="en-US" sz="2800" b="1" dirty="0"/>
              <a:t>GVA: </a:t>
            </a:r>
            <a:r>
              <a:rPr lang="en-US" sz="2800" dirty="0"/>
              <a:t>Total value added in terms of the goods and services produced within the economy after accounting for net production taxes and subsidies</a:t>
            </a:r>
            <a:endParaRPr lang="en-US" altLang="en-US" sz="2800" dirty="0"/>
          </a:p>
        </p:txBody>
      </p:sp>
      <p:sp>
        <p:nvSpPr>
          <p:cNvPr id="4" name="Content Placeholder 4">
            <a:extLst>
              <a:ext uri="{FF2B5EF4-FFF2-40B4-BE49-F238E27FC236}">
                <a16:creationId xmlns:a16="http://schemas.microsoft.com/office/drawing/2014/main" id="{3A8840AA-D2CB-493E-9859-246F54F1FBE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251002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2030-6B32-4BD3-A7C1-C48ADADF14E4}"/>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3BD78366-6A71-4D44-B1C0-9839709E42B6}"/>
              </a:ext>
            </a:extLst>
          </p:cNvPr>
          <p:cNvSpPr>
            <a:spLocks noGrp="1"/>
          </p:cNvSpPr>
          <p:nvPr>
            <p:ph idx="1"/>
          </p:nvPr>
        </p:nvSpPr>
        <p:spPr>
          <a:xfrm>
            <a:off x="457200" y="1076255"/>
            <a:ext cx="8229600" cy="5280025"/>
          </a:xfrm>
        </p:spPr>
        <p:txBody>
          <a:bodyPr>
            <a:normAutofit fontScale="92500" lnSpcReduction="20000"/>
          </a:bodyPr>
          <a:lstStyle/>
          <a:p>
            <a:pPr>
              <a:lnSpc>
                <a:spcPct val="120000"/>
              </a:lnSpc>
            </a:pPr>
            <a:r>
              <a:rPr lang="en-US" b="1" dirty="0"/>
              <a:t>Production taxes (or subsidies) </a:t>
            </a:r>
            <a:r>
              <a:rPr lang="en-US" dirty="0"/>
              <a:t>are paid (or received) with relation to production and are independent of the volume of actual production. </a:t>
            </a:r>
          </a:p>
          <a:p>
            <a:pPr marL="341313" indent="0">
              <a:lnSpc>
                <a:spcPct val="120000"/>
              </a:lnSpc>
              <a:buNone/>
            </a:pPr>
            <a:r>
              <a:rPr lang="en-US" sz="2800" dirty="0"/>
              <a:t>E.g. Production Taxes - land revenues, stamps and registration fees; Production Subsidies - Subsidies to railways, subsidies to village and small industries</a:t>
            </a:r>
          </a:p>
          <a:p>
            <a:pPr>
              <a:lnSpc>
                <a:spcPct val="120000"/>
              </a:lnSpc>
            </a:pPr>
            <a:r>
              <a:rPr lang="en-US" b="1" dirty="0"/>
              <a:t>Product taxes (or subsidies) </a:t>
            </a:r>
            <a:r>
              <a:rPr lang="en-US" dirty="0"/>
              <a:t>are paid (or received) on per unit of product. </a:t>
            </a:r>
          </a:p>
          <a:p>
            <a:pPr marL="400050" lvl="1" indent="0">
              <a:lnSpc>
                <a:spcPct val="120000"/>
              </a:lnSpc>
              <a:buNone/>
            </a:pPr>
            <a:r>
              <a:rPr lang="en-US" dirty="0"/>
              <a:t>E.g. Product Taxes: excise tax, sales tax, service tax and import and export duties; Product Subsidies: food, petroleum and fertilizer subsidies</a:t>
            </a:r>
          </a:p>
          <a:p>
            <a:pPr marL="400050" lvl="1" indent="0">
              <a:lnSpc>
                <a:spcPct val="120000"/>
              </a:lnSpc>
              <a:buNone/>
            </a:pPr>
            <a:endParaRPr lang="en-US" dirty="0"/>
          </a:p>
        </p:txBody>
      </p:sp>
      <p:sp>
        <p:nvSpPr>
          <p:cNvPr id="4" name="Content Placeholder 4">
            <a:extLst>
              <a:ext uri="{FF2B5EF4-FFF2-40B4-BE49-F238E27FC236}">
                <a16:creationId xmlns:a16="http://schemas.microsoft.com/office/drawing/2014/main" id="{72DBC804-AF9C-4F95-9FAB-96239BE75BB5}"/>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677742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2030-6B32-4BD3-A7C1-C48ADADF14E4}"/>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3BD78366-6A71-4D44-B1C0-9839709E42B6}"/>
              </a:ext>
            </a:extLst>
          </p:cNvPr>
          <p:cNvSpPr>
            <a:spLocks noGrp="1"/>
          </p:cNvSpPr>
          <p:nvPr>
            <p:ph idx="1"/>
          </p:nvPr>
        </p:nvSpPr>
        <p:spPr>
          <a:xfrm>
            <a:off x="400962" y="994187"/>
            <a:ext cx="8229600" cy="5507108"/>
          </a:xfrm>
        </p:spPr>
        <p:txBody>
          <a:bodyPr>
            <a:normAutofit fontScale="77500" lnSpcReduction="20000"/>
          </a:bodyPr>
          <a:lstStyle/>
          <a:p>
            <a:pPr>
              <a:lnSpc>
                <a:spcPct val="120000"/>
              </a:lnSpc>
            </a:pPr>
            <a:r>
              <a:rPr lang="en-US" b="1" dirty="0"/>
              <a:t>Compensation of employees: </a:t>
            </a:r>
            <a:r>
              <a:rPr lang="en-US" dirty="0"/>
              <a:t>Total remuneration in cash or in kind payable by employers to employees for the work done. Direct social transfers from employers to their employees or retired employees and their family, such as payments for sickness, educational grants and pensions that do not set up an independent fund, are also imputed in CE.</a:t>
            </a:r>
          </a:p>
          <a:p>
            <a:pPr>
              <a:lnSpc>
                <a:spcPct val="120000"/>
              </a:lnSpc>
            </a:pPr>
            <a:r>
              <a:rPr lang="en-US" b="1" dirty="0"/>
              <a:t>CFC: </a:t>
            </a:r>
            <a:r>
              <a:rPr lang="en-US" dirty="0"/>
              <a:t>Cost of fixed assets used up in production in the accounting period.</a:t>
            </a:r>
          </a:p>
          <a:p>
            <a:pPr>
              <a:lnSpc>
                <a:spcPct val="120000"/>
              </a:lnSpc>
            </a:pPr>
            <a:r>
              <a:rPr lang="en-US" b="1" dirty="0"/>
              <a:t>Gross operating surplus: </a:t>
            </a:r>
            <a:r>
              <a:rPr lang="en-US" dirty="0"/>
              <a:t>It includes interest payable to lenders of financial assets, or rent payable to rentiers of non-produced assets, such as land and sub-soil assets. </a:t>
            </a:r>
          </a:p>
          <a:p>
            <a:pPr marL="344488" indent="-344488">
              <a:lnSpc>
                <a:spcPct val="120000"/>
              </a:lnSpc>
              <a:buNone/>
            </a:pPr>
            <a:r>
              <a:rPr lang="en-US" dirty="0"/>
              <a:t>    GOS = GVA – (</a:t>
            </a:r>
            <a:r>
              <a:rPr lang="en-US" dirty="0" err="1"/>
              <a:t>CE+CFC+Net</a:t>
            </a:r>
            <a:r>
              <a:rPr lang="en-US" dirty="0"/>
              <a:t> of production taxes and subsidies)</a:t>
            </a:r>
          </a:p>
          <a:p>
            <a:pPr>
              <a:lnSpc>
                <a:spcPct val="120000"/>
              </a:lnSpc>
            </a:pPr>
            <a:endParaRPr lang="en-US" dirty="0"/>
          </a:p>
        </p:txBody>
      </p:sp>
      <p:sp>
        <p:nvSpPr>
          <p:cNvPr id="4" name="Content Placeholder 4">
            <a:extLst>
              <a:ext uri="{FF2B5EF4-FFF2-40B4-BE49-F238E27FC236}">
                <a16:creationId xmlns:a16="http://schemas.microsoft.com/office/drawing/2014/main" id="{42B15B20-2466-49A9-A45E-AC2D41CBBC48}"/>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653419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49B1-9801-4771-8767-E8F57C454B5E}"/>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E3704B50-7E2B-43FF-80B5-F5808730978A}"/>
              </a:ext>
            </a:extLst>
          </p:cNvPr>
          <p:cNvSpPr>
            <a:spLocks noGrp="1"/>
          </p:cNvSpPr>
          <p:nvPr>
            <p:ph idx="1"/>
          </p:nvPr>
        </p:nvSpPr>
        <p:spPr>
          <a:xfrm>
            <a:off x="401638" y="1000360"/>
            <a:ext cx="8229600" cy="5583003"/>
          </a:xfrm>
        </p:spPr>
        <p:txBody>
          <a:bodyPr>
            <a:noAutofit/>
          </a:bodyPr>
          <a:lstStyle/>
          <a:p>
            <a:r>
              <a:rPr lang="en-US" sz="2200" b="1" dirty="0"/>
              <a:t>Basic prices</a:t>
            </a:r>
            <a:r>
              <a:rPr lang="en-US" sz="2200" dirty="0"/>
              <a:t>: The amount receivable by the producer from the purchaser for a unit of a good or service produced as output </a:t>
            </a:r>
            <a:r>
              <a:rPr lang="en-US" sz="2200" i="1" dirty="0"/>
              <a:t>minus any tax payable, and plus any subsidy receivable</a:t>
            </a:r>
            <a:r>
              <a:rPr lang="en-US" sz="2200" dirty="0"/>
              <a:t>, on that unit </a:t>
            </a:r>
            <a:r>
              <a:rPr lang="en-US" sz="2200" dirty="0">
                <a:solidFill>
                  <a:srgbClr val="FF0000"/>
                </a:solidFill>
              </a:rPr>
              <a:t>as a consequence of its production or sale</a:t>
            </a:r>
            <a:r>
              <a:rPr lang="en-US" sz="2200" dirty="0"/>
              <a:t>. It excludes any transport charges invoiced separately by the producer.</a:t>
            </a:r>
          </a:p>
          <a:p>
            <a:r>
              <a:rPr lang="en-US" sz="2200" b="1" dirty="0"/>
              <a:t>Producer’s prices</a:t>
            </a:r>
            <a:r>
              <a:rPr lang="en-US" sz="2200" dirty="0"/>
              <a:t>: The amount receivable by the producer from the purchaser for a unit of a good or service produced as output </a:t>
            </a:r>
            <a:r>
              <a:rPr lang="en-US" sz="2200" i="1" dirty="0"/>
              <a:t>minus any VAT, or similar deductible tax, </a:t>
            </a:r>
            <a:r>
              <a:rPr lang="en-US" sz="2200" i="1" dirty="0">
                <a:solidFill>
                  <a:srgbClr val="FF0000"/>
                </a:solidFill>
              </a:rPr>
              <a:t>invoiced to the purchaser</a:t>
            </a:r>
            <a:r>
              <a:rPr lang="en-US" sz="2200" dirty="0"/>
              <a:t>. It excludes any transport charges invoiced separately by the producer.</a:t>
            </a:r>
          </a:p>
          <a:p>
            <a:endParaRPr lang="en-US" sz="2200" dirty="0"/>
          </a:p>
          <a:p>
            <a:r>
              <a:rPr lang="en-US" sz="2200" b="1" dirty="0"/>
              <a:t>Factor cost</a:t>
            </a:r>
            <a:r>
              <a:rPr lang="en-US" sz="2200" dirty="0"/>
              <a:t>: When the production and income approach measure GDP in terms of the </a:t>
            </a:r>
            <a:r>
              <a:rPr lang="en-US" sz="2200" dirty="0">
                <a:solidFill>
                  <a:srgbClr val="FF0000"/>
                </a:solidFill>
              </a:rPr>
              <a:t>costs of the factors of production</a:t>
            </a:r>
            <a:r>
              <a:rPr lang="en-US" sz="2200" dirty="0"/>
              <a:t>.</a:t>
            </a:r>
          </a:p>
          <a:p>
            <a:r>
              <a:rPr lang="en-US" sz="2200" b="1" dirty="0"/>
              <a:t>Market prices</a:t>
            </a:r>
            <a:r>
              <a:rPr lang="en-US" sz="2200" dirty="0"/>
              <a:t>: When the GDP is measured in terms of the market value of goods i.e. in terms of the actual prices which consumers or producers pay for purchase of goods and services (for consumption or investment). </a:t>
            </a:r>
          </a:p>
        </p:txBody>
      </p:sp>
      <p:sp>
        <p:nvSpPr>
          <p:cNvPr id="4" name="Content Placeholder 4">
            <a:extLst>
              <a:ext uri="{FF2B5EF4-FFF2-40B4-BE49-F238E27FC236}">
                <a16:creationId xmlns:a16="http://schemas.microsoft.com/office/drawing/2014/main" id="{7801A7BD-F324-4F6E-92E7-22C240824EE5}"/>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2404240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3F21-B952-4EAF-BBF6-60BBFF13092F}"/>
              </a:ext>
            </a:extLst>
          </p:cNvPr>
          <p:cNvSpPr>
            <a:spLocks noGrp="1"/>
          </p:cNvSpPr>
          <p:nvPr>
            <p:ph type="title"/>
          </p:nvPr>
        </p:nvSpPr>
        <p:spPr/>
        <p:txBody>
          <a:bodyPr/>
          <a:lstStyle/>
          <a:p>
            <a:r>
              <a:rPr lang="en-US" altLang="en-US" dirty="0"/>
              <a:t>Components of GDP</a:t>
            </a:r>
            <a:endParaRPr lang="en-US" dirty="0"/>
          </a:p>
        </p:txBody>
      </p:sp>
      <p:sp>
        <p:nvSpPr>
          <p:cNvPr id="3" name="Content Placeholder 2">
            <a:extLst>
              <a:ext uri="{FF2B5EF4-FFF2-40B4-BE49-F238E27FC236}">
                <a16:creationId xmlns:a16="http://schemas.microsoft.com/office/drawing/2014/main" id="{8D8F80F2-B717-48BD-8594-790085B9319B}"/>
              </a:ext>
            </a:extLst>
          </p:cNvPr>
          <p:cNvSpPr>
            <a:spLocks noGrp="1"/>
          </p:cNvSpPr>
          <p:nvPr>
            <p:ph idx="1"/>
          </p:nvPr>
        </p:nvSpPr>
        <p:spPr>
          <a:xfrm>
            <a:off x="401638" y="1000360"/>
            <a:ext cx="8229600" cy="5583003"/>
          </a:xfrm>
        </p:spPr>
        <p:txBody>
          <a:bodyPr>
            <a:normAutofit fontScale="62500" lnSpcReduction="20000"/>
          </a:bodyPr>
          <a:lstStyle/>
          <a:p>
            <a:pPr marL="0" indent="0">
              <a:lnSpc>
                <a:spcPct val="120000"/>
              </a:lnSpc>
              <a:buNone/>
            </a:pPr>
            <a:r>
              <a:rPr lang="en-US" b="1" u="sng" dirty="0">
                <a:solidFill>
                  <a:srgbClr val="FF0000"/>
                </a:solidFill>
              </a:rPr>
              <a:t>Production approach</a:t>
            </a:r>
            <a:endParaRPr lang="en-US" u="sng" dirty="0"/>
          </a:p>
          <a:p>
            <a:pPr>
              <a:lnSpc>
                <a:spcPct val="120000"/>
              </a:lnSpc>
            </a:pPr>
            <a:r>
              <a:rPr lang="en-US" dirty="0"/>
              <a:t>GDP is calculated based on the </a:t>
            </a:r>
            <a:r>
              <a:rPr lang="en-US" i="1" dirty="0"/>
              <a:t>different economic activities and capital formation in the economy.</a:t>
            </a:r>
          </a:p>
          <a:p>
            <a:pPr>
              <a:lnSpc>
                <a:spcPct val="120000"/>
              </a:lnSpc>
            </a:pPr>
            <a:r>
              <a:rPr lang="en-US" dirty="0"/>
              <a:t>GDP = Total output in the economy i.e. measured as the sum of value-added by all economic activities within the country</a:t>
            </a:r>
          </a:p>
          <a:p>
            <a:pPr marL="0" indent="0">
              <a:lnSpc>
                <a:spcPct val="120000"/>
              </a:lnSpc>
              <a:buNone/>
            </a:pPr>
            <a:r>
              <a:rPr lang="en-US" b="1" dirty="0"/>
              <a:t>Indian context</a:t>
            </a:r>
          </a:p>
          <a:p>
            <a:pPr>
              <a:lnSpc>
                <a:spcPct val="120000"/>
              </a:lnSpc>
            </a:pPr>
            <a:r>
              <a:rPr lang="en-US" dirty="0"/>
              <a:t>GDP = GVA at basic prices + </a:t>
            </a:r>
            <a:r>
              <a:rPr lang="en-US" i="1" dirty="0">
                <a:solidFill>
                  <a:srgbClr val="FF0000"/>
                </a:solidFill>
              </a:rPr>
              <a:t>Product</a:t>
            </a:r>
            <a:r>
              <a:rPr lang="en-US" dirty="0"/>
              <a:t> or Indirect taxes – </a:t>
            </a:r>
            <a:r>
              <a:rPr lang="en-US" i="1" dirty="0">
                <a:solidFill>
                  <a:srgbClr val="FF0000"/>
                </a:solidFill>
              </a:rPr>
              <a:t>Product</a:t>
            </a:r>
            <a:r>
              <a:rPr lang="en-US" dirty="0"/>
              <a:t> subsidies </a:t>
            </a:r>
          </a:p>
          <a:p>
            <a:pPr marL="0" indent="0">
              <a:lnSpc>
                <a:spcPct val="120000"/>
              </a:lnSpc>
              <a:buNone/>
            </a:pPr>
            <a:r>
              <a:rPr lang="en-US" dirty="0"/>
              <a:t>    Where </a:t>
            </a:r>
          </a:p>
          <a:p>
            <a:pPr marL="0" indent="0">
              <a:lnSpc>
                <a:spcPct val="120000"/>
              </a:lnSpc>
              <a:buNone/>
            </a:pPr>
            <a:r>
              <a:rPr lang="en-US" dirty="0"/>
              <a:t>	</a:t>
            </a:r>
            <a:r>
              <a:rPr lang="en-US" dirty="0">
                <a:solidFill>
                  <a:srgbClr val="FF0000"/>
                </a:solidFill>
              </a:rPr>
              <a:t>GVA @ basic prices </a:t>
            </a:r>
            <a:r>
              <a:rPr lang="en-US" dirty="0"/>
              <a:t>= Output (i.e. sum of the value </a:t>
            </a:r>
            <a:r>
              <a:rPr lang="en-US" i="1" dirty="0"/>
              <a:t>added by all </a:t>
            </a:r>
            <a:r>
              <a:rPr lang="en-US" i="1" u="sng" dirty="0"/>
              <a:t>economic activities</a:t>
            </a:r>
            <a:r>
              <a:rPr lang="en-US" dirty="0"/>
              <a:t>) – Intermediate consumption</a:t>
            </a:r>
          </a:p>
          <a:p>
            <a:pPr>
              <a:lnSpc>
                <a:spcPct val="120000"/>
              </a:lnSpc>
            </a:pPr>
            <a:r>
              <a:rPr lang="en-US" b="1" dirty="0"/>
              <a:t>GVA: </a:t>
            </a:r>
            <a:r>
              <a:rPr lang="en-US" dirty="0"/>
              <a:t>Total value of output (contribution of </a:t>
            </a:r>
            <a:r>
              <a:rPr lang="en-US" dirty="0" err="1"/>
              <a:t>labour</a:t>
            </a:r>
            <a:r>
              <a:rPr lang="en-US" dirty="0"/>
              <a:t> and capital to production) after discounting intermediate production.</a:t>
            </a:r>
          </a:p>
          <a:p>
            <a:pPr>
              <a:lnSpc>
                <a:spcPct val="120000"/>
              </a:lnSpc>
            </a:pPr>
            <a:r>
              <a:rPr lang="en-US" b="1" dirty="0"/>
              <a:t>Intermediate consumption</a:t>
            </a:r>
            <a:r>
              <a:rPr lang="en-US" dirty="0"/>
              <a:t>: Intermediate consumption consists of the value of the goods and services consumed as inputs by a process of production, </a:t>
            </a:r>
            <a:r>
              <a:rPr lang="en-US" b="1" dirty="0"/>
              <a:t>excluding</a:t>
            </a:r>
            <a:r>
              <a:rPr lang="en-US" dirty="0"/>
              <a:t> fixed assets whose consumption is recorded as consumption of fixed capital (CFC).</a:t>
            </a:r>
          </a:p>
        </p:txBody>
      </p:sp>
      <p:sp>
        <p:nvSpPr>
          <p:cNvPr id="4" name="Content Placeholder 4">
            <a:extLst>
              <a:ext uri="{FF2B5EF4-FFF2-40B4-BE49-F238E27FC236}">
                <a16:creationId xmlns:a16="http://schemas.microsoft.com/office/drawing/2014/main" id="{EFE90865-B76C-4EE2-B182-D36E517B0C7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54548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1990-8F85-4F07-B781-2C816C71A0D8}"/>
              </a:ext>
            </a:extLst>
          </p:cNvPr>
          <p:cNvSpPr>
            <a:spLocks noGrp="1"/>
          </p:cNvSpPr>
          <p:nvPr>
            <p:ph type="title"/>
          </p:nvPr>
        </p:nvSpPr>
        <p:spPr/>
        <p:txBody>
          <a:bodyPr/>
          <a:lstStyle/>
          <a:p>
            <a:r>
              <a:rPr lang="en-US" sz="3200" dirty="0"/>
              <a:t>Economic activities included to measure GDP</a:t>
            </a:r>
          </a:p>
        </p:txBody>
      </p:sp>
      <p:sp>
        <p:nvSpPr>
          <p:cNvPr id="3" name="Content Placeholder 2">
            <a:extLst>
              <a:ext uri="{FF2B5EF4-FFF2-40B4-BE49-F238E27FC236}">
                <a16:creationId xmlns:a16="http://schemas.microsoft.com/office/drawing/2014/main" id="{7AA3D7D7-C0EE-458A-8D99-A72914E7B886}"/>
              </a:ext>
            </a:extLst>
          </p:cNvPr>
          <p:cNvSpPr>
            <a:spLocks noGrp="1"/>
          </p:cNvSpPr>
          <p:nvPr>
            <p:ph idx="1"/>
          </p:nvPr>
        </p:nvSpPr>
        <p:spPr>
          <a:xfrm>
            <a:off x="401638" y="1000360"/>
            <a:ext cx="8229600" cy="5583003"/>
          </a:xfrm>
        </p:spPr>
        <p:txBody>
          <a:bodyPr>
            <a:normAutofit fontScale="77500" lnSpcReduction="20000"/>
          </a:bodyPr>
          <a:lstStyle/>
          <a:p>
            <a:pPr marL="514350" indent="-514350">
              <a:buFont typeface="+mj-lt"/>
              <a:buAutoNum type="arabicPeriod"/>
            </a:pPr>
            <a:r>
              <a:rPr lang="en-US" dirty="0"/>
              <a:t>Agriculture, forestry and fishing</a:t>
            </a:r>
          </a:p>
          <a:p>
            <a:pPr marL="514350" indent="-514350">
              <a:buFont typeface="+mj-lt"/>
              <a:buAutoNum type="arabicPeriod"/>
            </a:pPr>
            <a:r>
              <a:rPr lang="en-US" dirty="0"/>
              <a:t>Mining &amp; quarrying</a:t>
            </a:r>
          </a:p>
          <a:p>
            <a:pPr marL="514350" indent="-514350">
              <a:buFont typeface="+mj-lt"/>
              <a:buAutoNum type="arabicPeriod"/>
            </a:pPr>
            <a:r>
              <a:rPr lang="en-US" dirty="0"/>
              <a:t>Manufacturing</a:t>
            </a:r>
          </a:p>
          <a:p>
            <a:pPr marL="514350" indent="-514350">
              <a:buFont typeface="+mj-lt"/>
              <a:buAutoNum type="arabicPeriod"/>
            </a:pPr>
            <a:r>
              <a:rPr lang="en-US" dirty="0"/>
              <a:t>Electricity, gas, water supply &amp; other utility</a:t>
            </a:r>
          </a:p>
          <a:p>
            <a:pPr marL="514350" indent="-514350">
              <a:buFont typeface="+mj-lt"/>
              <a:buAutoNum type="arabicPeriod"/>
            </a:pPr>
            <a:r>
              <a:rPr lang="en-US" dirty="0"/>
              <a:t>services </a:t>
            </a:r>
          </a:p>
          <a:p>
            <a:pPr marL="514350" indent="-514350">
              <a:buFont typeface="+mj-lt"/>
              <a:buAutoNum type="arabicPeriod"/>
            </a:pPr>
            <a:r>
              <a:rPr lang="en-US" dirty="0"/>
              <a:t>Construction</a:t>
            </a:r>
          </a:p>
          <a:p>
            <a:pPr marL="514350" indent="-514350">
              <a:buFont typeface="+mj-lt"/>
              <a:buAutoNum type="arabicPeriod"/>
            </a:pPr>
            <a:r>
              <a:rPr lang="en-US" dirty="0"/>
              <a:t>Services</a:t>
            </a:r>
          </a:p>
          <a:p>
            <a:pPr lvl="1"/>
            <a:r>
              <a:rPr lang="en-US" dirty="0"/>
              <a:t>Trade, repair, hotels and restaurants</a:t>
            </a:r>
          </a:p>
          <a:p>
            <a:pPr lvl="1"/>
            <a:r>
              <a:rPr lang="en-US" dirty="0"/>
              <a:t>Transport, storage, communication &amp; services related to broadcasting</a:t>
            </a:r>
          </a:p>
          <a:p>
            <a:pPr lvl="1"/>
            <a:r>
              <a:rPr lang="en-US" dirty="0"/>
              <a:t>Financial services</a:t>
            </a:r>
          </a:p>
          <a:p>
            <a:pPr lvl="1"/>
            <a:r>
              <a:rPr lang="en-US" dirty="0"/>
              <a:t>Real estate, ownership of dwelling and</a:t>
            </a:r>
          </a:p>
          <a:p>
            <a:pPr lvl="1"/>
            <a:r>
              <a:rPr lang="en-US" dirty="0"/>
              <a:t>professional services</a:t>
            </a:r>
          </a:p>
          <a:p>
            <a:pPr lvl="1"/>
            <a:r>
              <a:rPr lang="en-US" dirty="0"/>
              <a:t>Public administration and </a:t>
            </a:r>
            <a:r>
              <a:rPr lang="en-US" dirty="0" err="1"/>
              <a:t>defence</a:t>
            </a:r>
            <a:endParaRPr lang="en-US" dirty="0"/>
          </a:p>
          <a:p>
            <a:pPr lvl="1"/>
            <a:r>
              <a:rPr lang="en-US" dirty="0"/>
              <a:t>Other services</a:t>
            </a:r>
          </a:p>
        </p:txBody>
      </p:sp>
      <p:sp>
        <p:nvSpPr>
          <p:cNvPr id="4" name="Content Placeholder 4">
            <a:extLst>
              <a:ext uri="{FF2B5EF4-FFF2-40B4-BE49-F238E27FC236}">
                <a16:creationId xmlns:a16="http://schemas.microsoft.com/office/drawing/2014/main" id="{B89F87AE-3B55-476B-ACAF-29C0D16655B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352739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F89F10D-55AC-475D-9597-A53A3AAD4B98}"/>
              </a:ext>
            </a:extLst>
          </p:cNvPr>
          <p:cNvSpPr>
            <a:spLocks noGrp="1" noChangeArrowheads="1"/>
          </p:cNvSpPr>
          <p:nvPr>
            <p:ph type="title"/>
          </p:nvPr>
        </p:nvSpPr>
        <p:spPr/>
        <p:txBody>
          <a:bodyPr/>
          <a:lstStyle/>
          <a:p>
            <a:pPr eaLnBrk="1" hangingPunct="1"/>
            <a:r>
              <a:rPr lang="en-US" altLang="en-US" dirty="0">
                <a:solidFill>
                  <a:schemeClr val="tx1"/>
                </a:solidFill>
              </a:rPr>
              <a:t>Different measures of national output</a:t>
            </a:r>
          </a:p>
        </p:txBody>
      </p:sp>
      <p:sp>
        <p:nvSpPr>
          <p:cNvPr id="395267" name="Rectangle 3">
            <a:extLst>
              <a:ext uri="{FF2B5EF4-FFF2-40B4-BE49-F238E27FC236}">
                <a16:creationId xmlns:a16="http://schemas.microsoft.com/office/drawing/2014/main" id="{D8C6B479-1B69-4D66-BB31-34304FC7ED2D}"/>
              </a:ext>
            </a:extLst>
          </p:cNvPr>
          <p:cNvSpPr>
            <a:spLocks noGrp="1" noChangeArrowheads="1"/>
          </p:cNvSpPr>
          <p:nvPr>
            <p:ph type="body" idx="1"/>
          </p:nvPr>
        </p:nvSpPr>
        <p:spPr>
          <a:xfrm>
            <a:off x="401638" y="957090"/>
            <a:ext cx="8361362" cy="5280025"/>
          </a:xfrm>
        </p:spPr>
        <p:txBody>
          <a:bodyPr>
            <a:noAutofit/>
          </a:bodyPr>
          <a:lstStyle/>
          <a:p>
            <a:pPr eaLnBrk="1" hangingPunct="1">
              <a:lnSpc>
                <a:spcPct val="120000"/>
              </a:lnSpc>
            </a:pPr>
            <a:r>
              <a:rPr lang="en-US" altLang="en-US" sz="2400" dirty="0">
                <a:solidFill>
                  <a:srgbClr val="FF0000"/>
                </a:solidFill>
              </a:rPr>
              <a:t>Net Domestic Product (NDP)</a:t>
            </a:r>
          </a:p>
          <a:p>
            <a:pPr marL="0" indent="0" eaLnBrk="1" hangingPunct="1">
              <a:lnSpc>
                <a:spcPct val="120000"/>
              </a:lnSpc>
              <a:buNone/>
            </a:pPr>
            <a:r>
              <a:rPr lang="en-US" altLang="en-US" sz="2400" dirty="0"/>
              <a:t>	NDP = GDP – Depreciation </a:t>
            </a:r>
          </a:p>
          <a:p>
            <a:pPr eaLnBrk="1" hangingPunct="1">
              <a:lnSpc>
                <a:spcPct val="120000"/>
              </a:lnSpc>
            </a:pPr>
            <a:r>
              <a:rPr lang="en-US" altLang="en-US" sz="2400" dirty="0">
                <a:solidFill>
                  <a:srgbClr val="FF0000"/>
                </a:solidFill>
              </a:rPr>
              <a:t>Gross National Product (GNP)</a:t>
            </a:r>
          </a:p>
          <a:p>
            <a:pPr marL="914400" indent="-914400" eaLnBrk="1" hangingPunct="1">
              <a:lnSpc>
                <a:spcPct val="120000"/>
              </a:lnSpc>
              <a:buNone/>
            </a:pPr>
            <a:r>
              <a:rPr lang="en-US" altLang="en-US" sz="2400" dirty="0"/>
              <a:t>	GNP = GDP + Income earned by Indians abroad </a:t>
            </a:r>
          </a:p>
          <a:p>
            <a:pPr marL="914400" indent="-914400" eaLnBrk="1" hangingPunct="1">
              <a:lnSpc>
                <a:spcPct val="120000"/>
              </a:lnSpc>
              <a:buNone/>
            </a:pPr>
            <a:r>
              <a:rPr lang="en-US" altLang="en-US" sz="2400" dirty="0"/>
              <a:t>		– Income earned by foreigners in India</a:t>
            </a:r>
          </a:p>
          <a:p>
            <a:pPr eaLnBrk="1" hangingPunct="1">
              <a:lnSpc>
                <a:spcPct val="120000"/>
              </a:lnSpc>
            </a:pPr>
            <a:r>
              <a:rPr lang="en-US" altLang="en-US" sz="2400" dirty="0">
                <a:solidFill>
                  <a:srgbClr val="FF0000"/>
                </a:solidFill>
              </a:rPr>
              <a:t>Net national Product (NNP)</a:t>
            </a:r>
          </a:p>
          <a:p>
            <a:pPr marL="0" indent="0" eaLnBrk="1" hangingPunct="1">
              <a:lnSpc>
                <a:spcPct val="120000"/>
              </a:lnSpc>
              <a:buNone/>
            </a:pPr>
            <a:r>
              <a:rPr lang="en-US" altLang="en-US" sz="2400" dirty="0"/>
              <a:t>	NNP = GNP - Depreciation</a:t>
            </a:r>
          </a:p>
          <a:p>
            <a:pPr marL="914400" indent="-914400" eaLnBrk="1" hangingPunct="1">
              <a:lnSpc>
                <a:spcPct val="120000"/>
              </a:lnSpc>
              <a:buNone/>
            </a:pPr>
            <a:endParaRPr lang="en-US" altLang="en-US" sz="2400" dirty="0"/>
          </a:p>
        </p:txBody>
      </p:sp>
      <p:sp>
        <p:nvSpPr>
          <p:cNvPr id="4" name="Content Placeholder 4">
            <a:extLst>
              <a:ext uri="{FF2B5EF4-FFF2-40B4-BE49-F238E27FC236}">
                <a16:creationId xmlns:a16="http://schemas.microsoft.com/office/drawing/2014/main" id="{57FCBF2B-7C17-424F-AE9B-BDC607C137E9}"/>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57845B-0CFC-4329-B8C3-B4F2C2A6125C}"/>
              </a:ext>
            </a:extLst>
          </p:cNvPr>
          <p:cNvSpPr>
            <a:spLocks noGrp="1" noChangeArrowheads="1"/>
          </p:cNvSpPr>
          <p:nvPr>
            <p:ph type="title"/>
          </p:nvPr>
        </p:nvSpPr>
        <p:spPr/>
        <p:txBody>
          <a:bodyPr/>
          <a:lstStyle/>
          <a:p>
            <a:pPr eaLnBrk="1" hangingPunct="1"/>
            <a:r>
              <a:rPr lang="en-US" altLang="en-US"/>
              <a:t>Measuring a Nation’s Income</a:t>
            </a:r>
          </a:p>
        </p:txBody>
      </p:sp>
      <p:sp>
        <p:nvSpPr>
          <p:cNvPr id="19459" name="Rectangle 3">
            <a:extLst>
              <a:ext uri="{FF2B5EF4-FFF2-40B4-BE49-F238E27FC236}">
                <a16:creationId xmlns:a16="http://schemas.microsoft.com/office/drawing/2014/main" id="{E20AE1E7-1640-4E9F-95C3-D09E414E6A28}"/>
              </a:ext>
            </a:extLst>
          </p:cNvPr>
          <p:cNvSpPr>
            <a:spLocks noGrp="1" noChangeArrowheads="1"/>
          </p:cNvSpPr>
          <p:nvPr>
            <p:ph idx="1"/>
          </p:nvPr>
        </p:nvSpPr>
        <p:spPr/>
        <p:txBody>
          <a:bodyPr/>
          <a:lstStyle/>
          <a:p>
            <a:pPr marL="0" indent="0" eaLnBrk="1" hangingPunct="1">
              <a:buFontTx/>
              <a:buNone/>
            </a:pPr>
            <a:r>
              <a:rPr lang="en-US" altLang="en-US"/>
              <a:t>Macroeconomics answers questions such as:</a:t>
            </a:r>
          </a:p>
          <a:p>
            <a:pPr lvl="1" eaLnBrk="1" hangingPunct="1">
              <a:buClr>
                <a:srgbClr val="008000"/>
              </a:buClr>
              <a:buFont typeface="Wingdings" panose="05000000000000000000" pitchFamily="2" charset="2"/>
              <a:buChar char="§"/>
            </a:pPr>
            <a:r>
              <a:rPr lang="en-US" altLang="en-US"/>
              <a:t>Why is average income high in some countries and low in others? </a:t>
            </a:r>
          </a:p>
          <a:p>
            <a:pPr lvl="1" eaLnBrk="1" hangingPunct="1">
              <a:buClr>
                <a:srgbClr val="008000"/>
              </a:buClr>
              <a:buFont typeface="Wingdings" panose="05000000000000000000" pitchFamily="2" charset="2"/>
              <a:buChar char="§"/>
            </a:pPr>
            <a:endParaRPr lang="en-US" altLang="en-US"/>
          </a:p>
          <a:p>
            <a:pPr lvl="1" eaLnBrk="1" hangingPunct="1">
              <a:buClr>
                <a:srgbClr val="008000"/>
              </a:buClr>
              <a:buFont typeface="Wingdings" panose="05000000000000000000" pitchFamily="2" charset="2"/>
              <a:buChar char="§"/>
            </a:pPr>
            <a:r>
              <a:rPr lang="en-US" altLang="en-US"/>
              <a:t>Why do prices rise rapidly in some time periods while they are more stable in others? </a:t>
            </a:r>
          </a:p>
          <a:p>
            <a:pPr lvl="1" eaLnBrk="1" hangingPunct="1">
              <a:buClr>
                <a:srgbClr val="008000"/>
              </a:buClr>
              <a:buFont typeface="Wingdings" panose="05000000000000000000" pitchFamily="2" charset="2"/>
              <a:buChar char="§"/>
            </a:pPr>
            <a:endParaRPr lang="en-US" altLang="en-US"/>
          </a:p>
          <a:p>
            <a:pPr lvl="1" eaLnBrk="1" hangingPunct="1">
              <a:buClr>
                <a:srgbClr val="008000"/>
              </a:buClr>
              <a:buFont typeface="Wingdings" panose="05000000000000000000" pitchFamily="2" charset="2"/>
              <a:buChar char="§"/>
            </a:pPr>
            <a:r>
              <a:rPr lang="en-US" altLang="en-US"/>
              <a:t>Why do production and employment expand in some years and contract in others? </a:t>
            </a:r>
          </a:p>
        </p:txBody>
      </p:sp>
      <p:sp>
        <p:nvSpPr>
          <p:cNvPr id="4" name="Content Placeholder 4">
            <a:extLst>
              <a:ext uri="{FF2B5EF4-FFF2-40B4-BE49-F238E27FC236}">
                <a16:creationId xmlns:a16="http://schemas.microsoft.com/office/drawing/2014/main" id="{7470E4B8-3513-4BE4-9CE0-800D1897849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F89F10D-55AC-475D-9597-A53A3AAD4B98}"/>
              </a:ext>
            </a:extLst>
          </p:cNvPr>
          <p:cNvSpPr>
            <a:spLocks noGrp="1" noChangeArrowheads="1"/>
          </p:cNvSpPr>
          <p:nvPr>
            <p:ph type="title"/>
          </p:nvPr>
        </p:nvSpPr>
        <p:spPr/>
        <p:txBody>
          <a:bodyPr/>
          <a:lstStyle/>
          <a:p>
            <a:pPr eaLnBrk="1" hangingPunct="1"/>
            <a:r>
              <a:rPr lang="en-US" altLang="en-US" dirty="0">
                <a:solidFill>
                  <a:schemeClr val="tx1"/>
                </a:solidFill>
              </a:rPr>
              <a:t>Different measures of national output</a:t>
            </a:r>
          </a:p>
        </p:txBody>
      </p:sp>
      <p:sp>
        <p:nvSpPr>
          <p:cNvPr id="395267" name="Rectangle 3">
            <a:extLst>
              <a:ext uri="{FF2B5EF4-FFF2-40B4-BE49-F238E27FC236}">
                <a16:creationId xmlns:a16="http://schemas.microsoft.com/office/drawing/2014/main" id="{D8C6B479-1B69-4D66-BB31-34304FC7ED2D}"/>
              </a:ext>
            </a:extLst>
          </p:cNvPr>
          <p:cNvSpPr>
            <a:spLocks noGrp="1" noChangeArrowheads="1"/>
          </p:cNvSpPr>
          <p:nvPr>
            <p:ph type="body" idx="1"/>
          </p:nvPr>
        </p:nvSpPr>
        <p:spPr>
          <a:xfrm>
            <a:off x="401638" y="957090"/>
            <a:ext cx="8572272" cy="5280025"/>
          </a:xfrm>
        </p:spPr>
        <p:txBody>
          <a:bodyPr>
            <a:noAutofit/>
          </a:bodyPr>
          <a:lstStyle/>
          <a:p>
            <a:r>
              <a:rPr lang="en-US" altLang="en-US" sz="2400" dirty="0">
                <a:solidFill>
                  <a:srgbClr val="FF0000"/>
                </a:solidFill>
              </a:rPr>
              <a:t>National Income (NI): </a:t>
            </a:r>
            <a:r>
              <a:rPr lang="en-US" altLang="en-US" sz="2400" dirty="0"/>
              <a:t>Total income received by the factors of production (</a:t>
            </a:r>
            <a:r>
              <a:rPr lang="en-US" altLang="en-US" sz="2400" dirty="0" err="1"/>
              <a:t>labour</a:t>
            </a:r>
            <a:r>
              <a:rPr lang="en-US" altLang="en-US" sz="2400" dirty="0"/>
              <a:t>, capital and land) called factor incomes.</a:t>
            </a:r>
            <a:r>
              <a:rPr lang="en-US" sz="2400" dirty="0"/>
              <a:t> Payments for which no goods or services are received in return are termed transfer payments. Other incomes such as pensions, education grants, unemployment benefits, etc. are paid out of factor incomes and are called transfer incomes. </a:t>
            </a:r>
          </a:p>
          <a:p>
            <a:pPr marL="0" indent="0">
              <a:buNone/>
            </a:pPr>
            <a:r>
              <a:rPr lang="en-US" altLang="en-US" sz="2400" dirty="0"/>
              <a:t>	NI = GDP – Depreciation – Indirect taxes</a:t>
            </a:r>
          </a:p>
          <a:p>
            <a:pPr eaLnBrk="1" hangingPunct="1">
              <a:lnSpc>
                <a:spcPct val="120000"/>
              </a:lnSpc>
            </a:pPr>
            <a:r>
              <a:rPr lang="en-US" altLang="en-US" sz="2400" dirty="0">
                <a:solidFill>
                  <a:srgbClr val="FF0000"/>
                </a:solidFill>
              </a:rPr>
              <a:t>Personal Disposable Income (DI): </a:t>
            </a:r>
            <a:r>
              <a:rPr lang="en-US" altLang="en-US" sz="2400" dirty="0"/>
              <a:t>It is a measure of amount of the money in the hands of the individuals and available for their </a:t>
            </a:r>
            <a:r>
              <a:rPr lang="en-US" altLang="en-US" sz="2400" i="1" dirty="0"/>
              <a:t>consumption or savings</a:t>
            </a:r>
            <a:r>
              <a:rPr lang="en-US" altLang="en-US" sz="2400" dirty="0"/>
              <a:t>.</a:t>
            </a:r>
          </a:p>
          <a:p>
            <a:pPr marL="0" indent="0" eaLnBrk="1" hangingPunct="1">
              <a:lnSpc>
                <a:spcPct val="120000"/>
              </a:lnSpc>
              <a:buNone/>
            </a:pPr>
            <a:r>
              <a:rPr lang="en-US" altLang="en-US" sz="2400" dirty="0"/>
              <a:t>  DI = NI – direct taxes – (profits – dividends) + transfer payments</a:t>
            </a:r>
          </a:p>
          <a:p>
            <a:pPr marL="0" indent="0" eaLnBrk="1" hangingPunct="1">
              <a:lnSpc>
                <a:spcPct val="120000"/>
              </a:lnSpc>
              <a:buNone/>
            </a:pPr>
            <a:r>
              <a:rPr lang="en-US" altLang="en-US" sz="2400" dirty="0"/>
              <a:t>       = NI – direct taxes – (Net business savings) + transfer payments</a:t>
            </a:r>
          </a:p>
          <a:p>
            <a:pPr eaLnBrk="1" hangingPunct="1">
              <a:lnSpc>
                <a:spcPct val="120000"/>
              </a:lnSpc>
            </a:pPr>
            <a:endParaRPr lang="en-US" altLang="en-US" sz="2400" dirty="0"/>
          </a:p>
        </p:txBody>
      </p:sp>
      <p:sp>
        <p:nvSpPr>
          <p:cNvPr id="4" name="Content Placeholder 4">
            <a:extLst>
              <a:ext uri="{FF2B5EF4-FFF2-40B4-BE49-F238E27FC236}">
                <a16:creationId xmlns:a16="http://schemas.microsoft.com/office/drawing/2014/main" id="{73A70B3D-DD08-4058-B0D6-E298789D191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09365536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F89F10D-55AC-475D-9597-A53A3AAD4B98}"/>
              </a:ext>
            </a:extLst>
          </p:cNvPr>
          <p:cNvSpPr>
            <a:spLocks noGrp="1" noChangeArrowheads="1"/>
          </p:cNvSpPr>
          <p:nvPr>
            <p:ph type="title"/>
          </p:nvPr>
        </p:nvSpPr>
        <p:spPr/>
        <p:txBody>
          <a:bodyPr/>
          <a:lstStyle/>
          <a:p>
            <a:pPr eaLnBrk="1" hangingPunct="1"/>
            <a:r>
              <a:rPr lang="en-US" altLang="en-US">
                <a:solidFill>
                  <a:schemeClr val="tx1"/>
                </a:solidFill>
              </a:rPr>
              <a:t>Real vs. Nominal GDP</a:t>
            </a:r>
          </a:p>
        </p:txBody>
      </p:sp>
      <p:sp>
        <p:nvSpPr>
          <p:cNvPr id="395267" name="Rectangle 3">
            <a:extLst>
              <a:ext uri="{FF2B5EF4-FFF2-40B4-BE49-F238E27FC236}">
                <a16:creationId xmlns:a16="http://schemas.microsoft.com/office/drawing/2014/main" id="{D8C6B479-1B69-4D66-BB31-34304FC7ED2D}"/>
              </a:ext>
            </a:extLst>
          </p:cNvPr>
          <p:cNvSpPr>
            <a:spLocks noGrp="1" noChangeArrowheads="1"/>
          </p:cNvSpPr>
          <p:nvPr>
            <p:ph type="body" idx="1"/>
          </p:nvPr>
        </p:nvSpPr>
        <p:spPr>
          <a:xfrm>
            <a:off x="401638" y="1184275"/>
            <a:ext cx="8229600" cy="5280025"/>
          </a:xfrm>
        </p:spPr>
        <p:txBody>
          <a:bodyPr/>
          <a:lstStyle/>
          <a:p>
            <a:pPr eaLnBrk="1" hangingPunct="1"/>
            <a:r>
              <a:rPr lang="en-US" altLang="en-US" sz="2400" i="1" dirty="0"/>
              <a:t>Nominal GDP </a:t>
            </a:r>
            <a:r>
              <a:rPr lang="en-US" altLang="en-US" sz="2400" dirty="0"/>
              <a:t>values the production of goods and services at </a:t>
            </a:r>
            <a:r>
              <a:rPr lang="en-US" altLang="en-US" sz="2400" i="1" dirty="0">
                <a:solidFill>
                  <a:srgbClr val="FF0000"/>
                </a:solidFill>
              </a:rPr>
              <a:t>current prices </a:t>
            </a:r>
            <a:r>
              <a:rPr lang="en-US" altLang="en-US" sz="2400" dirty="0"/>
              <a:t>or actual market prices. </a:t>
            </a:r>
          </a:p>
          <a:p>
            <a:pPr lvl="1" eaLnBrk="1" hangingPunct="1"/>
            <a:r>
              <a:rPr lang="en-US" altLang="en-US" sz="2400" dirty="0"/>
              <a:t>Current prices change over time</a:t>
            </a:r>
          </a:p>
          <a:p>
            <a:pPr lvl="1" eaLnBrk="1" hangingPunct="1"/>
            <a:r>
              <a:rPr lang="en-US" altLang="en-US" sz="2400" b="1" dirty="0"/>
              <a:t>Inflation</a:t>
            </a:r>
            <a:r>
              <a:rPr lang="en-US" altLang="en-US" sz="2400" dirty="0"/>
              <a:t>: Rate of growth of the price level from one year or month to the next.</a:t>
            </a:r>
          </a:p>
          <a:p>
            <a:pPr lvl="1" eaLnBrk="1" hangingPunct="1"/>
            <a:r>
              <a:rPr lang="en-US" altLang="en-US" sz="2400" dirty="0"/>
              <a:t>Deflation vs. disinflation</a:t>
            </a:r>
          </a:p>
          <a:p>
            <a:pPr lvl="1" eaLnBrk="1" hangingPunct="1"/>
            <a:r>
              <a:rPr lang="en-US" altLang="en-US" sz="2400" dirty="0"/>
              <a:t>Issue: Measuring GDP using changing prices</a:t>
            </a:r>
          </a:p>
          <a:p>
            <a:pPr lvl="1" eaLnBrk="1" hangingPunct="1"/>
            <a:r>
              <a:rPr lang="en-US" altLang="en-US" sz="2400" dirty="0"/>
              <a:t>If GDP changes from T</a:t>
            </a:r>
            <a:r>
              <a:rPr lang="en-US" altLang="en-US" sz="2400" baseline="-25000" dirty="0"/>
              <a:t>1</a:t>
            </a:r>
            <a:r>
              <a:rPr lang="en-US" altLang="en-US" sz="2400" dirty="0"/>
              <a:t> to T</a:t>
            </a:r>
            <a:r>
              <a:rPr lang="en-US" altLang="en-US" sz="2400" baseline="-25000" dirty="0"/>
              <a:t>2</a:t>
            </a:r>
            <a:r>
              <a:rPr lang="en-US" altLang="en-US" sz="2400" dirty="0"/>
              <a:t>, it could be due to: </a:t>
            </a:r>
          </a:p>
          <a:p>
            <a:pPr lvl="2" eaLnBrk="1" hangingPunct="1"/>
            <a:r>
              <a:rPr lang="en-US" altLang="en-US" dirty="0"/>
              <a:t>Larger volume of goods &amp; services produced </a:t>
            </a:r>
          </a:p>
          <a:p>
            <a:pPr marL="914400" lvl="2" indent="0" eaLnBrk="1" hangingPunct="1">
              <a:buNone/>
            </a:pPr>
            <a:r>
              <a:rPr lang="en-US" altLang="en-US" dirty="0"/>
              <a:t>OR</a:t>
            </a:r>
          </a:p>
          <a:p>
            <a:pPr lvl="2" eaLnBrk="1" hangingPunct="1"/>
            <a:r>
              <a:rPr lang="en-US" altLang="en-US" dirty="0"/>
              <a:t>Higher prices of goods and services</a:t>
            </a:r>
          </a:p>
        </p:txBody>
      </p:sp>
      <p:sp>
        <p:nvSpPr>
          <p:cNvPr id="4" name="Content Placeholder 4">
            <a:extLst>
              <a:ext uri="{FF2B5EF4-FFF2-40B4-BE49-F238E27FC236}">
                <a16:creationId xmlns:a16="http://schemas.microsoft.com/office/drawing/2014/main" id="{4AE34BBF-E138-4F26-8882-5ADBB1BBFCB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28799881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C22EE4A-2274-44FF-B003-1710A0EEEF7E}"/>
              </a:ext>
            </a:extLst>
          </p:cNvPr>
          <p:cNvSpPr>
            <a:spLocks noGrp="1" noChangeArrowheads="1"/>
          </p:cNvSpPr>
          <p:nvPr>
            <p:ph type="title"/>
          </p:nvPr>
        </p:nvSpPr>
        <p:spPr/>
        <p:txBody>
          <a:bodyPr/>
          <a:lstStyle/>
          <a:p>
            <a:r>
              <a:rPr lang="en-US" altLang="en-US">
                <a:solidFill>
                  <a:schemeClr val="tx1"/>
                </a:solidFill>
              </a:rPr>
              <a:t>Real vs. Nominal GDP</a:t>
            </a:r>
            <a:endParaRPr lang="en-US" altLang="en-US"/>
          </a:p>
        </p:txBody>
      </p:sp>
      <p:sp>
        <p:nvSpPr>
          <p:cNvPr id="36867" name="Content Placeholder 2">
            <a:extLst>
              <a:ext uri="{FF2B5EF4-FFF2-40B4-BE49-F238E27FC236}">
                <a16:creationId xmlns:a16="http://schemas.microsoft.com/office/drawing/2014/main" id="{DCEAC38D-4F90-4485-9621-48DBDF6D3229}"/>
              </a:ext>
            </a:extLst>
          </p:cNvPr>
          <p:cNvSpPr>
            <a:spLocks noGrp="1" noChangeArrowheads="1"/>
          </p:cNvSpPr>
          <p:nvPr>
            <p:ph idx="1"/>
          </p:nvPr>
        </p:nvSpPr>
        <p:spPr>
          <a:xfrm>
            <a:off x="381000" y="1047750"/>
            <a:ext cx="8229600" cy="5430838"/>
          </a:xfrm>
        </p:spPr>
        <p:txBody>
          <a:bodyPr/>
          <a:lstStyle/>
          <a:p>
            <a:r>
              <a:rPr lang="en-US" altLang="en-US" sz="2800" dirty="0"/>
              <a:t>Need for a price-invariant measure of total quantity of goods and services.</a:t>
            </a:r>
          </a:p>
          <a:p>
            <a:r>
              <a:rPr lang="en-US" altLang="en-US" sz="2800" i="1" dirty="0"/>
              <a:t>Real GDP </a:t>
            </a:r>
            <a:r>
              <a:rPr lang="en-US" altLang="en-US" sz="2800" dirty="0"/>
              <a:t>values the production of goods and services at </a:t>
            </a:r>
            <a:r>
              <a:rPr lang="en-US" altLang="en-US" sz="2800" i="1" dirty="0">
                <a:solidFill>
                  <a:srgbClr val="FF0000"/>
                </a:solidFill>
              </a:rPr>
              <a:t>constant prices</a:t>
            </a:r>
            <a:r>
              <a:rPr lang="en-US" altLang="en-US" sz="2800" i="1" dirty="0"/>
              <a:t>.</a:t>
            </a:r>
            <a:endParaRPr lang="en-US" altLang="en-US" sz="2800" dirty="0"/>
          </a:p>
          <a:p>
            <a:pPr lvl="1"/>
            <a:r>
              <a:rPr lang="en-US" altLang="en-US" dirty="0"/>
              <a:t>Measures value of goods &amp; services produced in the economy at prices prevailing in the past.</a:t>
            </a:r>
          </a:p>
          <a:p>
            <a:pPr lvl="1"/>
            <a:r>
              <a:rPr lang="en-US" altLang="en-US" dirty="0"/>
              <a:t>Reflects </a:t>
            </a:r>
            <a:r>
              <a:rPr lang="en-US" altLang="en-US" i="1" dirty="0"/>
              <a:t>changes in quantities </a:t>
            </a:r>
            <a:r>
              <a:rPr lang="en-US" altLang="en-US" dirty="0"/>
              <a:t>being produced (after accounting for price changes), and the economy’s ability to supply people’s needs.</a:t>
            </a:r>
          </a:p>
          <a:p>
            <a:endParaRPr lang="en-US" altLang="en-US" sz="2800" dirty="0"/>
          </a:p>
        </p:txBody>
      </p:sp>
      <p:sp>
        <p:nvSpPr>
          <p:cNvPr id="4" name="Content Placeholder 4">
            <a:extLst>
              <a:ext uri="{FF2B5EF4-FFF2-40B4-BE49-F238E27FC236}">
                <a16:creationId xmlns:a16="http://schemas.microsoft.com/office/drawing/2014/main" id="{6B6CC7C8-A162-4F58-9B01-7886ACE61B3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6E0C-9F06-475C-ADBA-90EE386CD215}"/>
              </a:ext>
            </a:extLst>
          </p:cNvPr>
          <p:cNvSpPr>
            <a:spLocks noGrp="1"/>
          </p:cNvSpPr>
          <p:nvPr>
            <p:ph type="title"/>
          </p:nvPr>
        </p:nvSpPr>
        <p:spPr/>
        <p:txBody>
          <a:bodyPr/>
          <a:lstStyle/>
          <a:p>
            <a:r>
              <a:rPr lang="en-US" altLang="en-US" dirty="0"/>
              <a:t>GDP Deflator</a:t>
            </a:r>
            <a:endParaRPr lang="en-US" dirty="0"/>
          </a:p>
        </p:txBody>
      </p:sp>
      <p:sp>
        <p:nvSpPr>
          <p:cNvPr id="3" name="Content Placeholder 2">
            <a:extLst>
              <a:ext uri="{FF2B5EF4-FFF2-40B4-BE49-F238E27FC236}">
                <a16:creationId xmlns:a16="http://schemas.microsoft.com/office/drawing/2014/main" id="{A7F54107-6716-4710-8FEB-3606E130E53F}"/>
              </a:ext>
            </a:extLst>
          </p:cNvPr>
          <p:cNvSpPr>
            <a:spLocks noGrp="1"/>
          </p:cNvSpPr>
          <p:nvPr>
            <p:ph idx="1"/>
          </p:nvPr>
        </p:nvSpPr>
        <p:spPr>
          <a:xfrm>
            <a:off x="401638" y="1032985"/>
            <a:ext cx="8229600" cy="5280025"/>
          </a:xfrm>
        </p:spPr>
        <p:txBody>
          <a:bodyPr/>
          <a:lstStyle/>
          <a:p>
            <a:r>
              <a:rPr lang="en-US" sz="2800" dirty="0"/>
              <a:t>Difference between nominal GDP and real GDP (or the price of GDP)</a:t>
            </a:r>
          </a:p>
          <a:p>
            <a:r>
              <a:rPr lang="en-US" sz="2800" dirty="0"/>
              <a:t>Measure of overall price levels in the economy</a:t>
            </a:r>
          </a:p>
          <a:p>
            <a:r>
              <a:rPr lang="en-US" altLang="en-US" sz="2800" dirty="0"/>
              <a:t>Measures how much of a rise in nominal GDP is attributable to a rise in prices rather than a rise in the quantities produced</a:t>
            </a:r>
            <a:endParaRPr lang="en-US" sz="2800" dirty="0"/>
          </a:p>
          <a:p>
            <a:r>
              <a:rPr lang="en-US" sz="2800" dirty="0"/>
              <a:t>Measures current level of prices relative to level of prices in the </a:t>
            </a:r>
            <a:r>
              <a:rPr lang="en-US" sz="2800" b="1" i="1" dirty="0"/>
              <a:t>reference base year </a:t>
            </a:r>
          </a:p>
        </p:txBody>
      </p:sp>
      <p:sp>
        <p:nvSpPr>
          <p:cNvPr id="4" name="Content Placeholder 4">
            <a:extLst>
              <a:ext uri="{FF2B5EF4-FFF2-40B4-BE49-F238E27FC236}">
                <a16:creationId xmlns:a16="http://schemas.microsoft.com/office/drawing/2014/main" id="{6C79A22F-5748-4037-8485-F31C871262D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428371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6E0C-9F06-475C-ADBA-90EE386CD215}"/>
              </a:ext>
            </a:extLst>
          </p:cNvPr>
          <p:cNvSpPr>
            <a:spLocks noGrp="1"/>
          </p:cNvSpPr>
          <p:nvPr>
            <p:ph type="title"/>
          </p:nvPr>
        </p:nvSpPr>
        <p:spPr/>
        <p:txBody>
          <a:bodyPr/>
          <a:lstStyle/>
          <a:p>
            <a:r>
              <a:rPr lang="en-US" altLang="en-US" dirty="0"/>
              <a:t>GDP Deflator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F54107-6716-4710-8FEB-3606E130E53F}"/>
                  </a:ext>
                </a:extLst>
              </p:cNvPr>
              <p:cNvSpPr>
                <a:spLocks noGrp="1"/>
              </p:cNvSpPr>
              <p:nvPr>
                <p:ph idx="1"/>
              </p:nvPr>
            </p:nvSpPr>
            <p:spPr>
              <a:xfrm>
                <a:off x="401638" y="1032985"/>
                <a:ext cx="8229600" cy="5280025"/>
              </a:xfrm>
            </p:spPr>
            <p:txBody>
              <a:bodyPr/>
              <a:lstStyle/>
              <a:p>
                <a:r>
                  <a:rPr lang="en-US" sz="2800" dirty="0"/>
                  <a:t>GDP deflator is the price of GDP and its components</a:t>
                </a:r>
              </a:p>
              <a:p>
                <a:r>
                  <a:rPr lang="en-US" sz="2800" dirty="0"/>
                  <a:t>“</a:t>
                </a:r>
                <a:r>
                  <a:rPr lang="en-US" sz="2800" i="1" dirty="0"/>
                  <a:t>Deflates</a:t>
                </a:r>
                <a:r>
                  <a:rPr lang="en-US" sz="2800" dirty="0"/>
                  <a:t>” nominal GDP by rise attributable to increase in prices</a:t>
                </a:r>
              </a:p>
              <a:p>
                <a:endParaRPr lang="en-US" sz="28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𝐺𝐷𝑃</m:t>
                      </m:r>
                      <m:r>
                        <a:rPr lang="en-US" sz="2400" b="0" i="1" smtClean="0">
                          <a:latin typeface="Cambria Math" panose="02040503050406030204" pitchFamily="18" charset="0"/>
                        </a:rPr>
                        <m:t> </m:t>
                      </m:r>
                      <m:r>
                        <a:rPr lang="en-US" sz="2400" b="0" i="1" smtClean="0">
                          <a:latin typeface="Cambria Math" panose="02040503050406030204" pitchFamily="18" charset="0"/>
                        </a:rPr>
                        <m:t>𝑑𝑒𝑓𝑙𝑎𝑡𝑜𝑟</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𝑁𝑜𝑚𝑖𝑛𝑎𝑙</m:t>
                          </m:r>
                          <m:r>
                            <a:rPr lang="en-US" sz="2400" b="0" i="1" smtClean="0">
                              <a:latin typeface="Cambria Math" panose="02040503050406030204" pitchFamily="18" charset="0"/>
                            </a:rPr>
                            <m:t> </m:t>
                          </m:r>
                          <m:r>
                            <a:rPr lang="en-US" sz="2400" b="0" i="1" smtClean="0">
                              <a:latin typeface="Cambria Math" panose="02040503050406030204" pitchFamily="18" charset="0"/>
                            </a:rPr>
                            <m:t>𝐺𝐷𝑃</m:t>
                          </m:r>
                        </m:num>
                        <m:den>
                          <m:r>
                            <a:rPr lang="en-US" sz="2400" b="0" i="1" smtClean="0">
                              <a:latin typeface="Cambria Math" panose="02040503050406030204" pitchFamily="18" charset="0"/>
                            </a:rPr>
                            <m:t>𝑅𝑒𝑎𝑙</m:t>
                          </m:r>
                          <m:r>
                            <a:rPr lang="en-US" sz="2400" b="0" i="1" smtClean="0">
                              <a:latin typeface="Cambria Math" panose="02040503050406030204" pitchFamily="18" charset="0"/>
                            </a:rPr>
                            <m:t> </m:t>
                          </m:r>
                          <m:r>
                            <a:rPr lang="en-US" sz="2400" b="0" i="1" smtClean="0">
                              <a:latin typeface="Cambria Math" panose="02040503050406030204" pitchFamily="18" charset="0"/>
                            </a:rPr>
                            <m:t>𝐺𝐷𝑃</m:t>
                          </m:r>
                        </m:den>
                      </m:f>
                      <m:r>
                        <a:rPr lang="en-US" sz="2400" b="0" i="1" smtClean="0">
                          <a:latin typeface="Cambria Math" panose="02040503050406030204" pitchFamily="18" charset="0"/>
                        </a:rPr>
                        <m:t>𝑋</m:t>
                      </m:r>
                      <m:r>
                        <a:rPr lang="en-US" sz="2400" b="0" i="1" smtClean="0">
                          <a:latin typeface="Cambria Math" panose="02040503050406030204" pitchFamily="18" charset="0"/>
                        </a:rPr>
                        <m:t> 100</m:t>
                      </m:r>
                    </m:oMath>
                  </m:oMathPara>
                </a14:m>
                <a:endParaRPr lang="en-US" sz="2400" dirty="0"/>
              </a:p>
              <a:p>
                <a:endParaRPr lang="en-US" sz="2800" dirty="0"/>
              </a:p>
              <a:p>
                <a:r>
                  <a:rPr lang="en-US" sz="2800" dirty="0"/>
                  <a:t>Growth rate of the deflator is an indicator of inflation</a:t>
                </a:r>
              </a:p>
              <a:p>
                <a:endParaRPr lang="en-US" sz="2800" dirty="0"/>
              </a:p>
              <a:p>
                <a:pPr marL="0" indent="0" algn="ctr">
                  <a:buNone/>
                </a:pPr>
                <a14:m>
                  <m:oMathPara xmlns:m="http://schemas.openxmlformats.org/officeDocument/2006/math">
                    <m:oMathParaPr>
                      <m:jc m:val="centerGroup"/>
                    </m:oMathParaPr>
                    <m:oMath xmlns:m="http://schemas.openxmlformats.org/officeDocument/2006/math">
                      <m:r>
                        <a:rPr lang="en-US" altLang="en-US" sz="2400" i="1">
                          <a:latin typeface="Cambria Math" panose="02040503050406030204" pitchFamily="18" charset="0"/>
                        </a:rPr>
                        <m:t>𝐼𝑛𝑓𝑙𝑎𝑡𝑖𝑜𝑛</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m:t>
                      </m:r>
                      <m:f>
                        <m:fPr>
                          <m:ctrlPr>
                            <a:rPr lang="en-US" altLang="en-US" sz="2400" i="1">
                              <a:latin typeface="Cambria Math" panose="02040503050406030204" pitchFamily="18" charset="0"/>
                            </a:rPr>
                          </m:ctrlPr>
                        </m:fPr>
                        <m:num>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m:t>
                              </m:r>
                              <m:r>
                                <a:rPr lang="en-US" altLang="en-US" sz="2400" i="1">
                                  <a:latin typeface="Cambria Math" panose="02040503050406030204" pitchFamily="18" charset="0"/>
                                </a:rPr>
                                <m:t>𝐺𝐷𝑃</m:t>
                              </m:r>
                              <m:r>
                                <a:rPr lang="en-US" altLang="en-US" sz="2400" i="1">
                                  <a:latin typeface="Cambria Math" panose="02040503050406030204" pitchFamily="18" charset="0"/>
                                </a:rPr>
                                <m:t> </m:t>
                              </m:r>
                              <m:r>
                                <a:rPr lang="en-US" altLang="en-US" sz="2400" i="1">
                                  <a:latin typeface="Cambria Math" panose="02040503050406030204" pitchFamily="18" charset="0"/>
                                </a:rPr>
                                <m:t>𝑑𝑒𝑓𝑙𝑎𝑡𝑜𝑟</m:t>
                              </m:r>
                              <m:r>
                                <a:rPr lang="en-US" altLang="en-US" sz="2400" i="1">
                                  <a:latin typeface="Cambria Math" panose="02040503050406030204" pitchFamily="18" charset="0"/>
                                </a:rPr>
                                <m:t>)</m:t>
                              </m:r>
                            </m:e>
                            <m:sub>
                              <m:r>
                                <a:rPr lang="en-US" altLang="en-US" sz="2400" i="1">
                                  <a:latin typeface="Cambria Math" panose="02040503050406030204" pitchFamily="18" charset="0"/>
                                </a:rPr>
                                <m:t>𝑡</m:t>
                              </m:r>
                            </m:sub>
                          </m:sSub>
                          <m:r>
                            <a:rPr lang="en-US" altLang="en-US" sz="2400" i="1">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m:t>
                              </m:r>
                              <m:r>
                                <a:rPr lang="en-US" altLang="en-US" sz="2400" i="1">
                                  <a:latin typeface="Cambria Math" panose="02040503050406030204" pitchFamily="18" charset="0"/>
                                </a:rPr>
                                <m:t>𝐺𝐷𝑃</m:t>
                              </m:r>
                              <m:r>
                                <a:rPr lang="en-US" altLang="en-US" sz="2400" i="1">
                                  <a:latin typeface="Cambria Math" panose="02040503050406030204" pitchFamily="18" charset="0"/>
                                </a:rPr>
                                <m:t> </m:t>
                              </m:r>
                              <m:r>
                                <a:rPr lang="en-US" altLang="en-US" sz="2400" i="1">
                                  <a:latin typeface="Cambria Math" panose="02040503050406030204" pitchFamily="18" charset="0"/>
                                </a:rPr>
                                <m:t>𝑑𝑒𝑓𝑙𝑎𝑡𝑜𝑟</m:t>
                              </m:r>
                              <m:r>
                                <a:rPr lang="en-US" altLang="en-US" sz="2400" i="1">
                                  <a:latin typeface="Cambria Math" panose="02040503050406030204" pitchFamily="18" charset="0"/>
                                </a:rPr>
                                <m:t>)</m:t>
                              </m:r>
                            </m:e>
                            <m:sub>
                              <m:r>
                                <a:rPr lang="en-US" altLang="en-US" sz="2400" i="1">
                                  <a:latin typeface="Cambria Math" panose="02040503050406030204" pitchFamily="18" charset="0"/>
                                </a:rPr>
                                <m:t>𝑡</m:t>
                              </m:r>
                              <m:r>
                                <a:rPr lang="en-US" altLang="en-US" sz="2400" i="1">
                                  <a:latin typeface="Cambria Math" panose="02040503050406030204" pitchFamily="18" charset="0"/>
                                </a:rPr>
                                <m:t>−1</m:t>
                              </m:r>
                            </m:sub>
                          </m:sSub>
                        </m:num>
                        <m:den>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m:t>
                              </m:r>
                              <m:r>
                                <a:rPr lang="en-US" altLang="en-US" sz="2400" i="1">
                                  <a:latin typeface="Cambria Math" panose="02040503050406030204" pitchFamily="18" charset="0"/>
                                </a:rPr>
                                <m:t>𝐺𝐷𝑃</m:t>
                              </m:r>
                              <m:r>
                                <a:rPr lang="en-US" altLang="en-US" sz="2400" i="1">
                                  <a:latin typeface="Cambria Math" panose="02040503050406030204" pitchFamily="18" charset="0"/>
                                </a:rPr>
                                <m:t> </m:t>
                              </m:r>
                              <m:r>
                                <a:rPr lang="en-US" altLang="en-US" sz="2400" i="1">
                                  <a:latin typeface="Cambria Math" panose="02040503050406030204" pitchFamily="18" charset="0"/>
                                </a:rPr>
                                <m:t>𝑑𝑒𝑓𝑙𝑎𝑡𝑜𝑟</m:t>
                              </m:r>
                              <m:r>
                                <a:rPr lang="en-US" altLang="en-US" sz="2400" i="1">
                                  <a:latin typeface="Cambria Math" panose="02040503050406030204" pitchFamily="18" charset="0"/>
                                </a:rPr>
                                <m:t>)</m:t>
                              </m:r>
                            </m:e>
                            <m:sub>
                              <m:r>
                                <a:rPr lang="en-US" altLang="en-US" sz="2400" i="1">
                                  <a:latin typeface="Cambria Math" panose="02040503050406030204" pitchFamily="18" charset="0"/>
                                </a:rPr>
                                <m:t>𝑡</m:t>
                              </m:r>
                              <m:r>
                                <a:rPr lang="en-US" altLang="en-US" sz="2400" i="1">
                                  <a:latin typeface="Cambria Math" panose="02040503050406030204" pitchFamily="18" charset="0"/>
                                </a:rPr>
                                <m:t>−1</m:t>
                              </m:r>
                            </m:sub>
                          </m:sSub>
                        </m:den>
                      </m:f>
                      <m:r>
                        <a:rPr lang="en-US" altLang="en-US" sz="2400" i="1">
                          <a:latin typeface="Cambria Math" panose="02040503050406030204" pitchFamily="18" charset="0"/>
                        </a:rPr>
                        <m:t> </m:t>
                      </m:r>
                      <m:r>
                        <a:rPr lang="en-US" altLang="en-US" sz="2400" i="1">
                          <a:latin typeface="Cambria Math" panose="02040503050406030204" pitchFamily="18" charset="0"/>
                        </a:rPr>
                        <m:t>𝑋</m:t>
                      </m:r>
                      <m:r>
                        <a:rPr lang="en-US" altLang="en-US" sz="2400" i="1">
                          <a:latin typeface="Cambria Math" panose="02040503050406030204" pitchFamily="18" charset="0"/>
                        </a:rPr>
                        <m:t> 100</m:t>
                      </m:r>
                      <m:r>
                        <m:rPr>
                          <m:nor/>
                        </m:rPr>
                        <a:rPr lang="en-US" altLang="en-US" sz="2400" dirty="0"/>
                        <m:t> </m:t>
                      </m:r>
                    </m:oMath>
                  </m:oMathPara>
                </a14:m>
                <a:endParaRPr lang="en-US" altLang="en-US" sz="2400" dirty="0"/>
              </a:p>
              <a:p>
                <a:endParaRPr lang="en-US" sz="2800" dirty="0"/>
              </a:p>
            </p:txBody>
          </p:sp>
        </mc:Choice>
        <mc:Fallback xmlns="">
          <p:sp>
            <p:nvSpPr>
              <p:cNvPr id="3" name="Content Placeholder 2">
                <a:extLst>
                  <a:ext uri="{FF2B5EF4-FFF2-40B4-BE49-F238E27FC236}">
                    <a16:creationId xmlns:a16="http://schemas.microsoft.com/office/drawing/2014/main" id="{A7F54107-6716-4710-8FEB-3606E130E53F}"/>
                  </a:ext>
                </a:extLst>
              </p:cNvPr>
              <p:cNvSpPr>
                <a:spLocks noGrp="1" noRot="1" noChangeAspect="1" noMove="1" noResize="1" noEditPoints="1" noAdjustHandles="1" noChangeArrowheads="1" noChangeShapeType="1" noTextEdit="1"/>
              </p:cNvSpPr>
              <p:nvPr>
                <p:ph idx="1"/>
              </p:nvPr>
            </p:nvSpPr>
            <p:spPr>
              <a:xfrm>
                <a:off x="401638" y="1032985"/>
                <a:ext cx="8229600" cy="5280025"/>
              </a:xfrm>
              <a:blipFill>
                <a:blip r:embed="rId2"/>
                <a:stretch>
                  <a:fillRect l="-1333" t="-1153"/>
                </a:stretch>
              </a:blipFill>
            </p:spPr>
            <p:txBody>
              <a:bodyPr/>
              <a:lstStyle/>
              <a:p>
                <a:r>
                  <a:rPr lang="en-US">
                    <a:noFill/>
                  </a:rPr>
                  <a:t> </a:t>
                </a:r>
              </a:p>
            </p:txBody>
          </p:sp>
        </mc:Fallback>
      </mc:AlternateContent>
      <p:sp>
        <p:nvSpPr>
          <p:cNvPr id="4" name="Content Placeholder 4">
            <a:extLst>
              <a:ext uri="{FF2B5EF4-FFF2-40B4-BE49-F238E27FC236}">
                <a16:creationId xmlns:a16="http://schemas.microsoft.com/office/drawing/2014/main" id="{384C051B-E174-48E5-B785-70D09C192129}"/>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295529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BAAD728-5B0F-458F-9FC1-75D124C4DF6A}"/>
              </a:ext>
            </a:extLst>
          </p:cNvPr>
          <p:cNvSpPr>
            <a:spLocks noGrp="1" noChangeArrowheads="1"/>
          </p:cNvSpPr>
          <p:nvPr>
            <p:ph type="title"/>
          </p:nvPr>
        </p:nvSpPr>
        <p:spPr/>
        <p:txBody>
          <a:bodyPr/>
          <a:lstStyle/>
          <a:p>
            <a:r>
              <a:rPr lang="en-US" altLang="en-US"/>
              <a:t>Calculating Nominal and Real GDP</a:t>
            </a:r>
          </a:p>
        </p:txBody>
      </p:sp>
      <p:graphicFrame>
        <p:nvGraphicFramePr>
          <p:cNvPr id="4" name="Content Placeholder 3">
            <a:extLst>
              <a:ext uri="{FF2B5EF4-FFF2-40B4-BE49-F238E27FC236}">
                <a16:creationId xmlns:a16="http://schemas.microsoft.com/office/drawing/2014/main" id="{280C084F-8D10-4B2F-8CFC-647A38E3D9BC}"/>
              </a:ext>
            </a:extLst>
          </p:cNvPr>
          <p:cNvGraphicFramePr>
            <a:graphicFrameLocks noGrp="1"/>
          </p:cNvGraphicFramePr>
          <p:nvPr>
            <p:ph idx="1"/>
            <p:extLst>
              <p:ext uri="{D42A27DB-BD31-4B8C-83A1-F6EECF244321}">
                <p14:modId xmlns:p14="http://schemas.microsoft.com/office/powerpoint/2010/main" val="4277027469"/>
              </p:ext>
            </p:extLst>
          </p:nvPr>
        </p:nvGraphicFramePr>
        <p:xfrm>
          <a:off x="410090" y="1144901"/>
          <a:ext cx="7964489" cy="2575748"/>
        </p:xfrm>
        <a:graphic>
          <a:graphicData uri="http://schemas.openxmlformats.org/drawingml/2006/table">
            <a:tbl>
              <a:tblPr firstRow="1" bandRow="1">
                <a:tableStyleId>{5940675A-B579-460E-94D1-54222C63F5DA}</a:tableStyleId>
              </a:tblPr>
              <a:tblGrid>
                <a:gridCol w="908726">
                  <a:extLst>
                    <a:ext uri="{9D8B030D-6E8A-4147-A177-3AD203B41FA5}">
                      <a16:colId xmlns:a16="http://schemas.microsoft.com/office/drawing/2014/main" val="3854485658"/>
                    </a:ext>
                  </a:extLst>
                </a:gridCol>
                <a:gridCol w="681082">
                  <a:extLst>
                    <a:ext uri="{9D8B030D-6E8A-4147-A177-3AD203B41FA5}">
                      <a16:colId xmlns:a16="http://schemas.microsoft.com/office/drawing/2014/main" val="3145988016"/>
                    </a:ext>
                  </a:extLst>
                </a:gridCol>
                <a:gridCol w="1162894">
                  <a:extLst>
                    <a:ext uri="{9D8B030D-6E8A-4147-A177-3AD203B41FA5}">
                      <a16:colId xmlns:a16="http://schemas.microsoft.com/office/drawing/2014/main" val="3296940909"/>
                    </a:ext>
                  </a:extLst>
                </a:gridCol>
                <a:gridCol w="658443">
                  <a:extLst>
                    <a:ext uri="{9D8B030D-6E8A-4147-A177-3AD203B41FA5}">
                      <a16:colId xmlns:a16="http://schemas.microsoft.com/office/drawing/2014/main" val="1299218190"/>
                    </a:ext>
                  </a:extLst>
                </a:gridCol>
                <a:gridCol w="1138336">
                  <a:extLst>
                    <a:ext uri="{9D8B030D-6E8A-4147-A177-3AD203B41FA5}">
                      <a16:colId xmlns:a16="http://schemas.microsoft.com/office/drawing/2014/main" val="1538799285"/>
                    </a:ext>
                  </a:extLst>
                </a:gridCol>
                <a:gridCol w="1054434">
                  <a:extLst>
                    <a:ext uri="{9D8B030D-6E8A-4147-A177-3AD203B41FA5}">
                      <a16:colId xmlns:a16="http://schemas.microsoft.com/office/drawing/2014/main" val="4288498435"/>
                    </a:ext>
                  </a:extLst>
                </a:gridCol>
                <a:gridCol w="1070460">
                  <a:extLst>
                    <a:ext uri="{9D8B030D-6E8A-4147-A177-3AD203B41FA5}">
                      <a16:colId xmlns:a16="http://schemas.microsoft.com/office/drawing/2014/main" val="1665623892"/>
                    </a:ext>
                  </a:extLst>
                </a:gridCol>
                <a:gridCol w="1290114">
                  <a:extLst>
                    <a:ext uri="{9D8B030D-6E8A-4147-A177-3AD203B41FA5}">
                      <a16:colId xmlns:a16="http://schemas.microsoft.com/office/drawing/2014/main" val="1312629749"/>
                    </a:ext>
                  </a:extLst>
                </a:gridCol>
              </a:tblGrid>
              <a:tr h="370898">
                <a:tc rowSpan="2">
                  <a:txBody>
                    <a:bodyPr/>
                    <a:lstStyle/>
                    <a:p>
                      <a:r>
                        <a:rPr lang="en-US" sz="1800" b="1" dirty="0"/>
                        <a:t>Year</a:t>
                      </a:r>
                    </a:p>
                  </a:txBody>
                  <a:tcPr marL="91433" marR="91433" marT="45727" marB="45727"/>
                </a:tc>
                <a:tc gridSpan="2">
                  <a:txBody>
                    <a:bodyPr/>
                    <a:lstStyle/>
                    <a:p>
                      <a:r>
                        <a:rPr lang="en-US" sz="1800" b="1" dirty="0"/>
                        <a:t>Prices (Rs)</a:t>
                      </a:r>
                    </a:p>
                  </a:txBody>
                  <a:tcPr marL="91433" marR="91433" marT="45727" marB="45727"/>
                </a:tc>
                <a:tc hMerge="1">
                  <a:txBody>
                    <a:bodyPr/>
                    <a:lstStyle/>
                    <a:p>
                      <a:endParaRPr lang="en-US"/>
                    </a:p>
                  </a:txBody>
                  <a:tcPr/>
                </a:tc>
                <a:tc gridSpan="2">
                  <a:txBody>
                    <a:bodyPr/>
                    <a:lstStyle/>
                    <a:p>
                      <a:r>
                        <a:rPr lang="en-US" sz="1800" b="1" dirty="0"/>
                        <a:t>Quantity (Number)</a:t>
                      </a:r>
                    </a:p>
                  </a:txBody>
                  <a:tcPr marL="91433" marR="91433" marT="45727" marB="45727"/>
                </a:tc>
                <a:tc hMerge="1">
                  <a:txBody>
                    <a:bodyPr/>
                    <a:lstStyle/>
                    <a:p>
                      <a:endParaRPr lang="en-US"/>
                    </a:p>
                  </a:txBody>
                  <a:tcPr/>
                </a:tc>
                <a:tc rowSpan="2">
                  <a:txBody>
                    <a:bodyPr/>
                    <a:lstStyle/>
                    <a:p>
                      <a:r>
                        <a:rPr lang="en-US" sz="1800" b="1" dirty="0"/>
                        <a:t>Nominal GDP</a:t>
                      </a:r>
                    </a:p>
                    <a:p>
                      <a:r>
                        <a:rPr lang="en-US" sz="1800" b="1" dirty="0"/>
                        <a:t>(Rs.)</a:t>
                      </a:r>
                    </a:p>
                  </a:txBody>
                  <a:tcPr marL="91433" marR="91433" marT="45727" marB="45727"/>
                </a:tc>
                <a:tc rowSpan="2">
                  <a:txBody>
                    <a:bodyPr/>
                    <a:lstStyle/>
                    <a:p>
                      <a:r>
                        <a:rPr lang="en-US" sz="1800" b="1" dirty="0"/>
                        <a:t>Real GDP</a:t>
                      </a:r>
                    </a:p>
                    <a:p>
                      <a:r>
                        <a:rPr lang="en-US" sz="1800" b="1" dirty="0"/>
                        <a:t>(2015 prices) (Rs.)</a:t>
                      </a:r>
                    </a:p>
                  </a:txBody>
                  <a:tcPr marL="91433" marR="91433" marT="45727" marB="45727"/>
                </a:tc>
                <a:tc rowSpan="2">
                  <a:txBody>
                    <a:bodyPr/>
                    <a:lstStyle/>
                    <a:p>
                      <a:r>
                        <a:rPr lang="en-US" sz="1800" b="1" dirty="0"/>
                        <a:t>GDP Deflator</a:t>
                      </a:r>
                    </a:p>
                  </a:txBody>
                  <a:tcPr marL="91433" marR="91433" marT="45727" marB="45727"/>
                </a:tc>
                <a:extLst>
                  <a:ext uri="{0D108BD9-81ED-4DB2-BD59-A6C34878D82A}">
                    <a16:rowId xmlns:a16="http://schemas.microsoft.com/office/drawing/2014/main" val="2434569766"/>
                  </a:ext>
                </a:extLst>
              </a:tr>
              <a:tr h="543645">
                <a:tc vMerge="1">
                  <a:txBody>
                    <a:bodyPr/>
                    <a:lstStyle/>
                    <a:p>
                      <a:endParaRPr lang="en-US" sz="1800" dirty="0"/>
                    </a:p>
                  </a:txBody>
                  <a:tcPr marL="91433" marR="91433" marT="45727" marB="45727"/>
                </a:tc>
                <a:tc>
                  <a:txBody>
                    <a:bodyPr/>
                    <a:lstStyle/>
                    <a:p>
                      <a:r>
                        <a:rPr lang="en-US" sz="1800" b="1" dirty="0"/>
                        <a:t>Pen</a:t>
                      </a:r>
                    </a:p>
                  </a:txBody>
                  <a:tcPr marL="91433" marR="91433" marT="45727" marB="45727"/>
                </a:tc>
                <a:tc>
                  <a:txBody>
                    <a:bodyPr/>
                    <a:lstStyle/>
                    <a:p>
                      <a:r>
                        <a:rPr lang="en-US" sz="1800" b="1" dirty="0"/>
                        <a:t>Notebook</a:t>
                      </a:r>
                    </a:p>
                  </a:txBody>
                  <a:tcPr marL="91433" marR="91433" marT="45727" marB="45727"/>
                </a:tc>
                <a:tc>
                  <a:txBody>
                    <a:bodyPr/>
                    <a:lstStyle/>
                    <a:p>
                      <a:r>
                        <a:rPr lang="en-US" sz="1800" b="1" dirty="0"/>
                        <a:t>Pen</a:t>
                      </a:r>
                    </a:p>
                  </a:txBody>
                  <a:tcPr marL="91433" marR="91433" marT="45727" marB="45727"/>
                </a:tc>
                <a:tc>
                  <a:txBody>
                    <a:bodyPr/>
                    <a:lstStyle/>
                    <a:p>
                      <a:r>
                        <a:rPr lang="en-US" sz="1800" b="1" dirty="0"/>
                        <a:t>Notebook</a:t>
                      </a:r>
                    </a:p>
                  </a:txBody>
                  <a:tcPr marL="91433" marR="91433" marT="45727" marB="45727"/>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4268163257"/>
                  </a:ext>
                </a:extLst>
              </a:tr>
              <a:tr h="370898">
                <a:tc>
                  <a:txBody>
                    <a:bodyPr/>
                    <a:lstStyle/>
                    <a:p>
                      <a:r>
                        <a:rPr lang="en-US" sz="1800" dirty="0"/>
                        <a:t>2015</a:t>
                      </a:r>
                    </a:p>
                  </a:txBody>
                  <a:tcPr marL="91433" marR="91433" marT="45727" marB="45727"/>
                </a:tc>
                <a:tc>
                  <a:txBody>
                    <a:bodyPr/>
                    <a:lstStyle/>
                    <a:p>
                      <a:r>
                        <a:rPr lang="en-US" sz="1800" dirty="0"/>
                        <a:t>10</a:t>
                      </a:r>
                    </a:p>
                  </a:txBody>
                  <a:tcPr marL="91433" marR="91433" marT="45727" marB="45727"/>
                </a:tc>
                <a:tc>
                  <a:txBody>
                    <a:bodyPr/>
                    <a:lstStyle/>
                    <a:p>
                      <a:r>
                        <a:rPr lang="en-US" sz="1800" dirty="0"/>
                        <a:t>40</a:t>
                      </a:r>
                    </a:p>
                  </a:txBody>
                  <a:tcPr marL="91433" marR="91433" marT="45727" marB="45727"/>
                </a:tc>
                <a:tc>
                  <a:txBody>
                    <a:bodyPr/>
                    <a:lstStyle/>
                    <a:p>
                      <a:r>
                        <a:rPr lang="en-US" sz="1800" dirty="0"/>
                        <a:t>500</a:t>
                      </a:r>
                    </a:p>
                  </a:txBody>
                  <a:tcPr marL="91433" marR="91433" marT="45727" marB="45727"/>
                </a:tc>
                <a:tc>
                  <a:txBody>
                    <a:bodyPr/>
                    <a:lstStyle/>
                    <a:p>
                      <a:r>
                        <a:rPr lang="en-US" sz="1800" dirty="0"/>
                        <a:t>1500</a:t>
                      </a:r>
                    </a:p>
                  </a:txBody>
                  <a:tcPr marL="91433" marR="91433" marT="45727" marB="45727"/>
                </a:tc>
                <a:tc>
                  <a:txBody>
                    <a:bodyPr/>
                    <a:lstStyle/>
                    <a:p>
                      <a:pPr marL="0" algn="l" defTabSz="914400" rtl="0" eaLnBrk="1" fontAlgn="b" latinLnBrk="0" hangingPunct="1"/>
                      <a:r>
                        <a:rPr lang="en-US" sz="1800" kern="1200" dirty="0">
                          <a:solidFill>
                            <a:schemeClr val="tx1"/>
                          </a:solidFill>
                          <a:latin typeface="+mn-lt"/>
                          <a:ea typeface="+mn-ea"/>
                          <a:cs typeface="+mn-cs"/>
                        </a:rPr>
                        <a:t>65000</a:t>
                      </a:r>
                    </a:p>
                  </a:txBody>
                  <a:tcPr marL="7619" marR="7619" marT="7621" marB="0" anchor="b"/>
                </a:tc>
                <a:tc>
                  <a:txBody>
                    <a:bodyPr/>
                    <a:lstStyle/>
                    <a:p>
                      <a:pPr marL="0" algn="l" defTabSz="914400" rtl="0" eaLnBrk="1" fontAlgn="b" latinLnBrk="0" hangingPunct="1"/>
                      <a:r>
                        <a:rPr lang="en-US" sz="1800" kern="1200">
                          <a:solidFill>
                            <a:schemeClr val="tx1"/>
                          </a:solidFill>
                          <a:latin typeface="+mn-lt"/>
                          <a:ea typeface="+mn-ea"/>
                          <a:cs typeface="+mn-cs"/>
                        </a:rPr>
                        <a:t>65000</a:t>
                      </a:r>
                    </a:p>
                  </a:txBody>
                  <a:tcPr marL="7619" marR="7619" marT="7621" marB="0" anchor="b"/>
                </a:tc>
                <a:tc>
                  <a:txBody>
                    <a:bodyPr/>
                    <a:lstStyle/>
                    <a:p>
                      <a:r>
                        <a:rPr lang="en-US" sz="1800" dirty="0"/>
                        <a:t>100</a:t>
                      </a:r>
                    </a:p>
                  </a:txBody>
                  <a:tcPr marL="91433" marR="91433" marT="45727" marB="45727"/>
                </a:tc>
                <a:extLst>
                  <a:ext uri="{0D108BD9-81ED-4DB2-BD59-A6C34878D82A}">
                    <a16:rowId xmlns:a16="http://schemas.microsoft.com/office/drawing/2014/main" val="843447207"/>
                  </a:ext>
                </a:extLst>
              </a:tr>
              <a:tr h="370898">
                <a:tc>
                  <a:txBody>
                    <a:bodyPr/>
                    <a:lstStyle/>
                    <a:p>
                      <a:r>
                        <a:rPr lang="en-US" sz="1800" dirty="0"/>
                        <a:t>2016</a:t>
                      </a:r>
                    </a:p>
                  </a:txBody>
                  <a:tcPr marL="91433" marR="91433" marT="45727" marB="45727"/>
                </a:tc>
                <a:tc>
                  <a:txBody>
                    <a:bodyPr/>
                    <a:lstStyle/>
                    <a:p>
                      <a:r>
                        <a:rPr lang="en-US" sz="1800" dirty="0"/>
                        <a:t>12</a:t>
                      </a:r>
                    </a:p>
                  </a:txBody>
                  <a:tcPr marL="91433" marR="91433" marT="45727" marB="45727"/>
                </a:tc>
                <a:tc>
                  <a:txBody>
                    <a:bodyPr/>
                    <a:lstStyle/>
                    <a:p>
                      <a:r>
                        <a:rPr lang="en-US" sz="1800" dirty="0"/>
                        <a:t>50</a:t>
                      </a:r>
                    </a:p>
                  </a:txBody>
                  <a:tcPr marL="91433" marR="91433" marT="45727" marB="45727"/>
                </a:tc>
                <a:tc>
                  <a:txBody>
                    <a:bodyPr/>
                    <a:lstStyle/>
                    <a:p>
                      <a:r>
                        <a:rPr lang="en-US" sz="1800" dirty="0"/>
                        <a:t>1000</a:t>
                      </a:r>
                    </a:p>
                  </a:txBody>
                  <a:tcPr marL="91433" marR="91433" marT="45727" marB="45727"/>
                </a:tc>
                <a:tc>
                  <a:txBody>
                    <a:bodyPr/>
                    <a:lstStyle/>
                    <a:p>
                      <a:r>
                        <a:rPr lang="en-US" sz="1800" dirty="0"/>
                        <a:t>2000</a:t>
                      </a:r>
                    </a:p>
                  </a:txBody>
                  <a:tcPr marL="91433" marR="91433" marT="45727" marB="45727"/>
                </a:tc>
                <a:tc>
                  <a:txBody>
                    <a:bodyPr/>
                    <a:lstStyle/>
                    <a:p>
                      <a:pPr marL="0" algn="l" defTabSz="914400" rtl="0" eaLnBrk="1" fontAlgn="b" latinLnBrk="0" hangingPunct="1"/>
                      <a:r>
                        <a:rPr lang="en-US" sz="1800" kern="1200" dirty="0">
                          <a:solidFill>
                            <a:schemeClr val="tx1"/>
                          </a:solidFill>
                          <a:latin typeface="+mn-lt"/>
                          <a:ea typeface="+mn-ea"/>
                          <a:cs typeface="+mn-cs"/>
                        </a:rPr>
                        <a:t>112000</a:t>
                      </a:r>
                    </a:p>
                  </a:txBody>
                  <a:tcPr marL="7619" marR="7619" marT="7621" marB="0" anchor="b"/>
                </a:tc>
                <a:tc>
                  <a:txBody>
                    <a:bodyPr/>
                    <a:lstStyle/>
                    <a:p>
                      <a:pPr marL="0" algn="l" defTabSz="914400" rtl="0" eaLnBrk="1" fontAlgn="b" latinLnBrk="0" hangingPunct="1"/>
                      <a:r>
                        <a:rPr lang="en-US" sz="1800" kern="1200" dirty="0">
                          <a:solidFill>
                            <a:schemeClr val="tx1"/>
                          </a:solidFill>
                          <a:latin typeface="+mn-lt"/>
                          <a:ea typeface="+mn-ea"/>
                          <a:cs typeface="+mn-cs"/>
                        </a:rPr>
                        <a:t>90000</a:t>
                      </a:r>
                    </a:p>
                  </a:txBody>
                  <a:tcPr marL="7619" marR="7619" marT="7621" marB="0" anchor="b"/>
                </a:tc>
                <a:tc>
                  <a:txBody>
                    <a:bodyPr/>
                    <a:lstStyle/>
                    <a:p>
                      <a:r>
                        <a:rPr lang="en-US" sz="1800" dirty="0"/>
                        <a:t>124</a:t>
                      </a:r>
                    </a:p>
                  </a:txBody>
                  <a:tcPr marL="91433" marR="91433" marT="45727" marB="45727"/>
                </a:tc>
                <a:extLst>
                  <a:ext uri="{0D108BD9-81ED-4DB2-BD59-A6C34878D82A}">
                    <a16:rowId xmlns:a16="http://schemas.microsoft.com/office/drawing/2014/main" val="2621829170"/>
                  </a:ext>
                </a:extLst>
              </a:tr>
              <a:tr h="370898">
                <a:tc>
                  <a:txBody>
                    <a:bodyPr/>
                    <a:lstStyle/>
                    <a:p>
                      <a:r>
                        <a:rPr lang="en-US" sz="1800" dirty="0"/>
                        <a:t>2017</a:t>
                      </a:r>
                    </a:p>
                  </a:txBody>
                  <a:tcPr marL="91433" marR="91433" marT="45727" marB="45727"/>
                </a:tc>
                <a:tc>
                  <a:txBody>
                    <a:bodyPr/>
                    <a:lstStyle/>
                    <a:p>
                      <a:r>
                        <a:rPr lang="en-US" sz="1800" dirty="0"/>
                        <a:t>15</a:t>
                      </a:r>
                    </a:p>
                  </a:txBody>
                  <a:tcPr marL="91433" marR="91433" marT="45727" marB="45727"/>
                </a:tc>
                <a:tc>
                  <a:txBody>
                    <a:bodyPr/>
                    <a:lstStyle/>
                    <a:p>
                      <a:r>
                        <a:rPr lang="en-US" sz="1800" dirty="0"/>
                        <a:t>70</a:t>
                      </a:r>
                    </a:p>
                  </a:txBody>
                  <a:tcPr marL="91433" marR="91433" marT="45727" marB="45727"/>
                </a:tc>
                <a:tc>
                  <a:txBody>
                    <a:bodyPr/>
                    <a:lstStyle/>
                    <a:p>
                      <a:r>
                        <a:rPr lang="en-US" sz="1800" dirty="0"/>
                        <a:t>1800</a:t>
                      </a:r>
                    </a:p>
                  </a:txBody>
                  <a:tcPr marL="91433" marR="91433" marT="45727" marB="45727"/>
                </a:tc>
                <a:tc>
                  <a:txBody>
                    <a:bodyPr/>
                    <a:lstStyle/>
                    <a:p>
                      <a:r>
                        <a:rPr lang="en-US" sz="1800" dirty="0"/>
                        <a:t>3000</a:t>
                      </a:r>
                    </a:p>
                  </a:txBody>
                  <a:tcPr marL="91433" marR="91433" marT="45727" marB="45727"/>
                </a:tc>
                <a:tc>
                  <a:txBody>
                    <a:bodyPr/>
                    <a:lstStyle/>
                    <a:p>
                      <a:pPr marL="0" algn="l" defTabSz="914400" rtl="0" eaLnBrk="1" fontAlgn="b" latinLnBrk="0" hangingPunct="1"/>
                      <a:r>
                        <a:rPr lang="en-US" sz="1800" kern="1200">
                          <a:solidFill>
                            <a:schemeClr val="tx1"/>
                          </a:solidFill>
                          <a:latin typeface="+mn-lt"/>
                          <a:ea typeface="+mn-ea"/>
                          <a:cs typeface="+mn-cs"/>
                        </a:rPr>
                        <a:t>237000</a:t>
                      </a:r>
                    </a:p>
                  </a:txBody>
                  <a:tcPr marL="7619" marR="7619" marT="7621" marB="0" anchor="b"/>
                </a:tc>
                <a:tc>
                  <a:txBody>
                    <a:bodyPr/>
                    <a:lstStyle/>
                    <a:p>
                      <a:pPr marL="0" algn="l" defTabSz="914400" rtl="0" eaLnBrk="1" fontAlgn="b" latinLnBrk="0" hangingPunct="1"/>
                      <a:r>
                        <a:rPr lang="en-US" sz="1800" kern="1200" dirty="0">
                          <a:solidFill>
                            <a:schemeClr val="tx1"/>
                          </a:solidFill>
                          <a:latin typeface="+mn-lt"/>
                          <a:ea typeface="+mn-ea"/>
                          <a:cs typeface="+mn-cs"/>
                        </a:rPr>
                        <a:t>138000</a:t>
                      </a:r>
                    </a:p>
                  </a:txBody>
                  <a:tcPr marL="7619" marR="7619" marT="7621" marB="0" anchor="b"/>
                </a:tc>
                <a:tc>
                  <a:txBody>
                    <a:bodyPr/>
                    <a:lstStyle/>
                    <a:p>
                      <a:r>
                        <a:rPr lang="en-US" sz="1800" dirty="0"/>
                        <a:t>172</a:t>
                      </a:r>
                    </a:p>
                  </a:txBody>
                  <a:tcPr marL="91433" marR="91433" marT="45727" marB="45727"/>
                </a:tc>
                <a:extLst>
                  <a:ext uri="{0D108BD9-81ED-4DB2-BD59-A6C34878D82A}">
                    <a16:rowId xmlns:a16="http://schemas.microsoft.com/office/drawing/2014/main" val="3011539992"/>
                  </a:ext>
                </a:extLst>
              </a:tr>
            </a:tbl>
          </a:graphicData>
        </a:graphic>
      </p:graphicFrame>
      <mc:AlternateContent xmlns:mc="http://schemas.openxmlformats.org/markup-compatibility/2006" xmlns:a14="http://schemas.microsoft.com/office/drawing/2010/main">
        <mc:Choice Requires="a14">
          <p:sp>
            <p:nvSpPr>
              <p:cNvPr id="38966" name="TextBox 4">
                <a:extLst>
                  <a:ext uri="{FF2B5EF4-FFF2-40B4-BE49-F238E27FC236}">
                    <a16:creationId xmlns:a16="http://schemas.microsoft.com/office/drawing/2014/main" id="{B214682B-0102-42EA-9B26-CFAC2D679C6F}"/>
                  </a:ext>
                </a:extLst>
              </p:cNvPr>
              <p:cNvSpPr txBox="1">
                <a:spLocks noChangeArrowheads="1"/>
              </p:cNvSpPr>
              <p:nvPr/>
            </p:nvSpPr>
            <p:spPr bwMode="auto">
              <a:xfrm>
                <a:off x="625460" y="3808475"/>
                <a:ext cx="7740667" cy="289669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2400" dirty="0">
                    <a:latin typeface="+mn-lt"/>
                  </a:rPr>
                  <a:t>What happens if prices don’t change across years?</a:t>
                </a:r>
              </a:p>
              <a:p>
                <a:pPr>
                  <a:buFont typeface="Arial" panose="020B0604020202020204" pitchFamily="34" charset="0"/>
                  <a:buChar char="•"/>
                </a:pPr>
                <a:r>
                  <a:rPr lang="en-US" altLang="en-US" sz="2400" dirty="0">
                    <a:latin typeface="+mn-lt"/>
                  </a:rPr>
                  <a:t>What happens if quantities don’t change across years?</a:t>
                </a:r>
              </a:p>
              <a:p>
                <a:pPr>
                  <a:buFont typeface="Arial" panose="020B0604020202020204" pitchFamily="34" charset="0"/>
                  <a:buChar char="•"/>
                </a:pPr>
                <a:r>
                  <a:rPr lang="en-US" altLang="en-US" sz="2400" dirty="0">
                    <a:latin typeface="+mn-lt"/>
                  </a:rPr>
                  <a:t>Inflation is the % change in a measure of price level from one period to the next.</a:t>
                </a:r>
              </a:p>
              <a:p>
                <a:pPr>
                  <a:buFont typeface="Arial" panose="020B0604020202020204" pitchFamily="34" charset="0"/>
                  <a:buChar char="•"/>
                </a:pPr>
                <a:endParaRPr lang="en-US" altLang="en-US" sz="2400" dirty="0">
                  <a:latin typeface="+mn-lt"/>
                </a:endParaRPr>
              </a:p>
              <a:p>
                <a:pPr marL="0" indent="0" algn="ctr"/>
                <a14:m>
                  <m:oMath xmlns:m="http://schemas.openxmlformats.org/officeDocument/2006/math">
                    <m:r>
                      <a:rPr lang="en-US" altLang="en-US" sz="2400" b="0" i="1" smtClean="0">
                        <a:latin typeface="Cambria Math" panose="02040503050406030204" pitchFamily="18" charset="0"/>
                      </a:rPr>
                      <m:t>𝐼𝑛𝑓𝑙𝑎𝑡𝑖𝑜𝑛</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𝐺𝐷𝑃</m:t>
                            </m:r>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𝑑𝑒𝑓𝑙𝑎𝑡𝑜𝑟</m:t>
                            </m:r>
                            <m:r>
                              <a:rPr lang="en-US" altLang="en-US" sz="2400" b="0" i="1" smtClean="0">
                                <a:latin typeface="Cambria Math" panose="02040503050406030204" pitchFamily="18" charset="0"/>
                              </a:rPr>
                              <m:t>)</m:t>
                            </m:r>
                          </m:e>
                          <m:sub>
                            <m:r>
                              <a:rPr lang="en-US" altLang="en-US" sz="2400" b="0" i="1" smtClean="0">
                                <a:latin typeface="Cambria Math" panose="02040503050406030204" pitchFamily="18" charset="0"/>
                              </a:rPr>
                              <m:t>𝑡</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𝐺𝐷𝑃</m:t>
                            </m:r>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𝑑𝑒𝑓𝑙𝑎𝑡𝑜𝑟</m:t>
                            </m:r>
                            <m:r>
                              <a:rPr lang="en-US" altLang="en-US" sz="2400" b="0" i="1" smtClean="0">
                                <a:latin typeface="Cambria Math" panose="02040503050406030204" pitchFamily="18" charset="0"/>
                              </a:rPr>
                              <m:t>)</m:t>
                            </m:r>
                          </m:e>
                          <m:sub>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−1</m:t>
                            </m:r>
                          </m:sub>
                        </m:sSub>
                      </m:num>
                      <m:den>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𝐺𝐷𝑃</m:t>
                            </m:r>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𝑑𝑒𝑓𝑙𝑎𝑡𝑜𝑟</m:t>
                            </m:r>
                            <m:r>
                              <a:rPr lang="en-US" altLang="en-US" sz="2400" b="0" i="1" smtClean="0">
                                <a:latin typeface="Cambria Math" panose="02040503050406030204" pitchFamily="18" charset="0"/>
                              </a:rPr>
                              <m:t>)</m:t>
                            </m:r>
                          </m:e>
                          <m:sub>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−1</m:t>
                            </m:r>
                          </m:sub>
                        </m:sSub>
                      </m:den>
                    </m:f>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𝑋</m:t>
                    </m:r>
                    <m:r>
                      <a:rPr lang="en-US" altLang="en-US" sz="2400" b="0" i="1" smtClean="0">
                        <a:latin typeface="Cambria Math" panose="02040503050406030204" pitchFamily="18" charset="0"/>
                      </a:rPr>
                      <m:t> 100</m:t>
                    </m:r>
                  </m:oMath>
                </a14:m>
                <a:r>
                  <a:rPr lang="en-US" altLang="en-US" sz="2400" dirty="0">
                    <a:latin typeface="+mn-lt"/>
                  </a:rPr>
                  <a:t> </a:t>
                </a:r>
              </a:p>
              <a:p>
                <a:pPr marL="0" indent="0" algn="ctr"/>
                <a:endParaRPr lang="en-US" altLang="en-US" sz="2400" dirty="0">
                  <a:latin typeface="+mn-lt"/>
                </a:endParaRPr>
              </a:p>
            </p:txBody>
          </p:sp>
        </mc:Choice>
        <mc:Fallback xmlns="">
          <p:sp>
            <p:nvSpPr>
              <p:cNvPr id="38966" name="TextBox 4">
                <a:extLst>
                  <a:ext uri="{FF2B5EF4-FFF2-40B4-BE49-F238E27FC236}">
                    <a16:creationId xmlns:a16="http://schemas.microsoft.com/office/drawing/2014/main" id="{B214682B-0102-42EA-9B26-CFAC2D679C6F}"/>
                  </a:ext>
                </a:extLst>
              </p:cNvPr>
              <p:cNvSpPr txBox="1">
                <a:spLocks noRot="1" noChangeAspect="1" noMove="1" noResize="1" noEditPoints="1" noAdjustHandles="1" noChangeArrowheads="1" noChangeShapeType="1" noTextEdit="1"/>
              </p:cNvSpPr>
              <p:nvPr/>
            </p:nvSpPr>
            <p:spPr bwMode="auto">
              <a:xfrm>
                <a:off x="625460" y="3808475"/>
                <a:ext cx="7740667" cy="2896690"/>
              </a:xfrm>
              <a:prstGeom prst="rect">
                <a:avLst/>
              </a:prstGeom>
              <a:blipFill>
                <a:blip r:embed="rId2"/>
                <a:stretch>
                  <a:fillRect l="-1103" t="-16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752A5620-7E19-4C5C-881E-DCC24A4E55F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2EFF-883D-4211-B172-256317D6A0C6}"/>
              </a:ext>
            </a:extLst>
          </p:cNvPr>
          <p:cNvSpPr>
            <a:spLocks noGrp="1"/>
          </p:cNvSpPr>
          <p:nvPr>
            <p:ph type="title"/>
          </p:nvPr>
        </p:nvSpPr>
        <p:spPr/>
        <p:txBody>
          <a:bodyPr/>
          <a:lstStyle/>
          <a:p>
            <a:r>
              <a:rPr lang="en-US" b="1" dirty="0"/>
              <a:t>Identity of Savings and Investment</a:t>
            </a:r>
          </a:p>
        </p:txBody>
      </p:sp>
      <p:sp>
        <p:nvSpPr>
          <p:cNvPr id="3" name="Content Placeholder 2">
            <a:extLst>
              <a:ext uri="{FF2B5EF4-FFF2-40B4-BE49-F238E27FC236}">
                <a16:creationId xmlns:a16="http://schemas.microsoft.com/office/drawing/2014/main" id="{9936710F-0025-4F97-8597-13CBB2C9F805}"/>
              </a:ext>
            </a:extLst>
          </p:cNvPr>
          <p:cNvSpPr>
            <a:spLocks noGrp="1"/>
          </p:cNvSpPr>
          <p:nvPr>
            <p:ph idx="1"/>
          </p:nvPr>
        </p:nvSpPr>
        <p:spPr>
          <a:xfrm>
            <a:off x="381000" y="1076255"/>
            <a:ext cx="8229600" cy="5280025"/>
          </a:xfrm>
        </p:spPr>
        <p:txBody>
          <a:bodyPr/>
          <a:lstStyle/>
          <a:p>
            <a:r>
              <a:rPr lang="en-US" dirty="0"/>
              <a:t>Domestic investment and net exports constitute the investment of an economy </a:t>
            </a:r>
          </a:p>
          <a:p>
            <a:r>
              <a:rPr lang="en-US" dirty="0"/>
              <a:t>National savings constitute private savings and government’s budget surplus</a:t>
            </a:r>
          </a:p>
          <a:p>
            <a:r>
              <a:rPr lang="en-US" dirty="0"/>
              <a:t>Introduce government, trade and business savings</a:t>
            </a:r>
          </a:p>
          <a:p>
            <a:pPr marL="0" indent="0" algn="ctr">
              <a:buNone/>
            </a:pPr>
            <a:r>
              <a:rPr lang="en-US" sz="2400" dirty="0"/>
              <a:t>Domestic investment + Net exports </a:t>
            </a:r>
          </a:p>
          <a:p>
            <a:pPr marL="0" indent="0" algn="ctr">
              <a:buNone/>
            </a:pPr>
            <a:r>
              <a:rPr lang="en-US" sz="2400" dirty="0"/>
              <a:t>=</a:t>
            </a:r>
          </a:p>
          <a:p>
            <a:pPr marL="0" indent="0" algn="ctr">
              <a:buNone/>
            </a:pPr>
            <a:r>
              <a:rPr lang="en-US" sz="2400" dirty="0"/>
              <a:t> Private savings + budget surplus</a:t>
            </a:r>
          </a:p>
          <a:p>
            <a:pPr marL="0" indent="0" algn="ctr">
              <a:buNone/>
            </a:pPr>
            <a:endParaRPr lang="en-US" sz="2400" dirty="0"/>
          </a:p>
        </p:txBody>
      </p:sp>
      <p:sp>
        <p:nvSpPr>
          <p:cNvPr id="4" name="Content Placeholder 4">
            <a:extLst>
              <a:ext uri="{FF2B5EF4-FFF2-40B4-BE49-F238E27FC236}">
                <a16:creationId xmlns:a16="http://schemas.microsoft.com/office/drawing/2014/main" id="{A49A4F9C-AE34-4554-AA0F-F03CDCF55EB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64170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70B3-6ED4-493A-9C11-E3248E005509}"/>
              </a:ext>
            </a:extLst>
          </p:cNvPr>
          <p:cNvSpPr>
            <a:spLocks noGrp="1"/>
          </p:cNvSpPr>
          <p:nvPr>
            <p:ph type="title"/>
          </p:nvPr>
        </p:nvSpPr>
        <p:spPr/>
        <p:txBody>
          <a:bodyPr/>
          <a:lstStyle/>
          <a:p>
            <a:r>
              <a:rPr lang="en-US" dirty="0"/>
              <a:t>Price indices and Inflation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ECA572-64D5-41C1-8C93-B411A6ECFD72}"/>
                  </a:ext>
                </a:extLst>
              </p:cNvPr>
              <p:cNvSpPr>
                <a:spLocks noGrp="1"/>
              </p:cNvSpPr>
              <p:nvPr>
                <p:ph idx="1"/>
              </p:nvPr>
            </p:nvSpPr>
            <p:spPr>
              <a:xfrm>
                <a:off x="381000" y="1076255"/>
                <a:ext cx="8229600" cy="5464925"/>
              </a:xfrm>
            </p:spPr>
            <p:txBody>
              <a:bodyPr>
                <a:normAutofit fontScale="62500" lnSpcReduction="20000"/>
              </a:bodyPr>
              <a:lstStyle/>
              <a:p>
                <a:pPr>
                  <a:lnSpc>
                    <a:spcPct val="120000"/>
                  </a:lnSpc>
                </a:pPr>
                <a:r>
                  <a:rPr lang="en-US" b="1" dirty="0"/>
                  <a:t>Price index</a:t>
                </a:r>
                <a:r>
                  <a:rPr lang="en-US" dirty="0"/>
                  <a:t>: Measure of average level of prices. </a:t>
                </a:r>
              </a:p>
              <a:p>
                <a:pPr>
                  <a:lnSpc>
                    <a:spcPct val="120000"/>
                  </a:lnSpc>
                </a:pPr>
                <a:r>
                  <a:rPr lang="en-US" b="1" dirty="0"/>
                  <a:t>Construction</a:t>
                </a:r>
                <a:r>
                  <a:rPr lang="en-US" dirty="0"/>
                  <a:t>: </a:t>
                </a:r>
              </a:p>
              <a:p>
                <a:pPr lvl="1">
                  <a:lnSpc>
                    <a:spcPct val="120000"/>
                  </a:lnSpc>
                </a:pPr>
                <a:r>
                  <a:rPr lang="en-US" dirty="0"/>
                  <a:t>Fix the basket of goods</a:t>
                </a:r>
              </a:p>
              <a:p>
                <a:pPr lvl="1">
                  <a:lnSpc>
                    <a:spcPct val="120000"/>
                  </a:lnSpc>
                </a:pPr>
                <a:r>
                  <a:rPr lang="en-US" dirty="0"/>
                  <a:t>Find individual prices (and therefore the price of the basket) (</a:t>
                </a:r>
                <a:r>
                  <a:rPr lang="en-US" b="1" dirty="0"/>
                  <a:t>Geometric mean </a:t>
                </a:r>
                <a:r>
                  <a:rPr lang="en-US" dirty="0"/>
                  <a:t>for aggregating individual prices)</a:t>
                </a:r>
              </a:p>
              <a:p>
                <a:pPr lvl="1">
                  <a:lnSpc>
                    <a:spcPct val="120000"/>
                  </a:lnSpc>
                </a:pPr>
                <a:r>
                  <a:rPr lang="en-US" dirty="0"/>
                  <a:t>Weighting the individual prices of a representative basket of goods and services according to their economic importance. </a:t>
                </a:r>
              </a:p>
              <a:p>
                <a:pPr lvl="1">
                  <a:lnSpc>
                    <a:spcPct val="120000"/>
                  </a:lnSpc>
                </a:pPr>
                <a:r>
                  <a:rPr lang="en-US" dirty="0"/>
                  <a:t>Choose the base year; and compute weighted average </a:t>
                </a:r>
                <a:r>
                  <a:rPr lang="en-US"/>
                  <a:t>of the </a:t>
                </a:r>
                <a:r>
                  <a:rPr lang="en-US" dirty="0"/>
                  <a:t>prices of goods and services in the economy (</a:t>
                </a:r>
                <a:r>
                  <a:rPr lang="en-US" b="1" dirty="0" err="1"/>
                  <a:t>Laspeyre’s</a:t>
                </a:r>
                <a:r>
                  <a:rPr lang="en-US" b="1" dirty="0"/>
                  <a:t> index</a:t>
                </a:r>
                <a:r>
                  <a:rPr lang="en-US" dirty="0"/>
                  <a:t>)</a:t>
                </a:r>
              </a:p>
              <a:p>
                <a:pPr>
                  <a:lnSpc>
                    <a:spcPct val="120000"/>
                  </a:lnSpc>
                </a:pPr>
                <a:r>
                  <a:rPr lang="en-US" sz="3100" dirty="0"/>
                  <a:t>Inflation = % Rate of change in the price index</a:t>
                </a:r>
              </a:p>
              <a:p>
                <a:pPr marL="0" indent="0">
                  <a:lnSpc>
                    <a:spcPct val="120000"/>
                  </a:lnSpc>
                  <a:buNone/>
                </a:pPr>
                <a:r>
                  <a:rPr lang="en-US" sz="3100" dirty="0"/>
                  <a:t>   = measure of cost of living </a:t>
                </a:r>
              </a:p>
              <a:p>
                <a:pPr marL="0" indent="0">
                  <a:lnSpc>
                    <a:spcPct val="120000"/>
                  </a:lnSpc>
                  <a:buNone/>
                </a:pPr>
                <a14:m>
                  <m:oMathPara xmlns:m="http://schemas.openxmlformats.org/officeDocument/2006/math">
                    <m:oMathParaPr>
                      <m:jc m:val="centerGroup"/>
                    </m:oMathParaPr>
                    <m:oMath xmlns:m="http://schemas.openxmlformats.org/officeDocument/2006/math">
                      <m:r>
                        <a:rPr lang="en-US" sz="3100" b="0" i="1" smtClean="0">
                          <a:latin typeface="Cambria Math" panose="02040503050406030204" pitchFamily="18" charset="0"/>
                        </a:rPr>
                        <m:t>𝐼𝑛𝑓𝑙𝑎𝑡𝑖𝑜𝑛</m:t>
                      </m:r>
                      <m:r>
                        <a:rPr lang="en-US" sz="3100" b="0" i="1" smtClean="0">
                          <a:latin typeface="Cambria Math" panose="02040503050406030204" pitchFamily="18" charset="0"/>
                        </a:rPr>
                        <m:t> </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r>
                        <a:rPr lang="en-US" sz="3100" b="0" i="1" smtClean="0">
                          <a:latin typeface="Cambria Math" panose="02040503050406030204" pitchFamily="18" charset="0"/>
                        </a:rPr>
                        <m:t>=</m:t>
                      </m:r>
                      <m:f>
                        <m:fPr>
                          <m:ctrlPr>
                            <a:rPr lang="en-US" sz="3100" b="0" i="1" smtClean="0">
                              <a:latin typeface="Cambria Math" panose="02040503050406030204" pitchFamily="18" charset="0"/>
                            </a:rPr>
                          </m:ctrlPr>
                        </m:fPr>
                        <m:num>
                          <m:r>
                            <a:rPr lang="en-US" sz="3100" b="0" i="1" smtClean="0">
                              <a:latin typeface="Cambria Math" panose="02040503050406030204" pitchFamily="18" charset="0"/>
                            </a:rPr>
                            <m:t>𝑃</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r>
                            <a:rPr lang="en-US" sz="3100" b="0" i="1" smtClean="0">
                              <a:latin typeface="Cambria Math" panose="02040503050406030204" pitchFamily="18" charset="0"/>
                            </a:rPr>
                            <m:t>−</m:t>
                          </m:r>
                          <m:r>
                            <a:rPr lang="en-US" sz="3100" b="0" i="1" smtClean="0">
                              <a:latin typeface="Cambria Math" panose="02040503050406030204" pitchFamily="18" charset="0"/>
                            </a:rPr>
                            <m:t>𝑃</m:t>
                          </m:r>
                          <m:r>
                            <a:rPr lang="en-US" sz="3100" b="0" i="1" smtClean="0">
                              <a:latin typeface="Cambria Math" panose="02040503050406030204" pitchFamily="18" charset="0"/>
                            </a:rPr>
                            <m:t>(</m:t>
                          </m:r>
                          <m:r>
                            <a:rPr lang="en-US" sz="3100" b="0" i="1" smtClean="0">
                              <a:latin typeface="Cambria Math" panose="02040503050406030204" pitchFamily="18" charset="0"/>
                            </a:rPr>
                            <m:t>𝑡</m:t>
                          </m:r>
                          <m:r>
                            <a:rPr lang="en-US" sz="3100" b="0" i="1" smtClean="0">
                              <a:latin typeface="Cambria Math" panose="02040503050406030204" pitchFamily="18" charset="0"/>
                            </a:rPr>
                            <m:t>−1)</m:t>
                          </m:r>
                        </m:num>
                        <m:den>
                          <m:r>
                            <a:rPr lang="en-US" sz="3100" b="0" i="1" smtClean="0">
                              <a:latin typeface="Cambria Math" panose="02040503050406030204" pitchFamily="18" charset="0"/>
                            </a:rPr>
                            <m:t>𝑃</m:t>
                          </m:r>
                          <m:r>
                            <a:rPr lang="en-US" sz="3100" b="0" i="1" smtClean="0">
                              <a:latin typeface="Cambria Math" panose="02040503050406030204" pitchFamily="18" charset="0"/>
                            </a:rPr>
                            <m:t>(</m:t>
                          </m:r>
                          <m:r>
                            <a:rPr lang="en-US" sz="3100" b="0" i="1" smtClean="0">
                              <a:latin typeface="Cambria Math" panose="02040503050406030204" pitchFamily="18" charset="0"/>
                            </a:rPr>
                            <m:t>𝑡</m:t>
                          </m:r>
                          <m:r>
                            <a:rPr lang="en-US" sz="3100" b="0" i="1" smtClean="0">
                              <a:latin typeface="Cambria Math" panose="02040503050406030204" pitchFamily="18" charset="0"/>
                            </a:rPr>
                            <m:t>−1)</m:t>
                          </m:r>
                        </m:den>
                      </m:f>
                      <m:r>
                        <a:rPr lang="en-US" sz="3100" b="0" i="1" smtClean="0">
                          <a:latin typeface="Cambria Math" panose="02040503050406030204" pitchFamily="18" charset="0"/>
                        </a:rPr>
                        <m:t> </m:t>
                      </m:r>
                      <m:r>
                        <a:rPr lang="en-US" sz="3100" b="0" i="1" smtClean="0">
                          <a:latin typeface="Cambria Math" panose="02040503050406030204" pitchFamily="18" charset="0"/>
                        </a:rPr>
                        <m:t>𝑋</m:t>
                      </m:r>
                      <m:r>
                        <a:rPr lang="en-US" sz="3100" b="0" i="1" smtClean="0">
                          <a:latin typeface="Cambria Math" panose="02040503050406030204" pitchFamily="18" charset="0"/>
                        </a:rPr>
                        <m:t> 100</m:t>
                      </m:r>
                    </m:oMath>
                  </m:oMathPara>
                </a14:m>
                <a:endParaRPr lang="en-US" sz="3100" dirty="0"/>
              </a:p>
              <a:p>
                <a:pPr>
                  <a:lnSpc>
                    <a:spcPct val="120000"/>
                  </a:lnSpc>
                </a:pPr>
                <a:r>
                  <a:rPr lang="en-US" sz="3100" dirty="0"/>
                  <a:t>Types → CPI, PPI (or WPI), GDP deflator</a:t>
                </a:r>
              </a:p>
              <a:p>
                <a:pPr>
                  <a:lnSpc>
                    <a:spcPct val="120000"/>
                  </a:lnSpc>
                </a:pPr>
                <a:r>
                  <a:rPr lang="en-US" sz="3100" dirty="0"/>
                  <a:t>Splicing and Linking factor</a:t>
                </a:r>
              </a:p>
              <a:p>
                <a:pPr>
                  <a:lnSpc>
                    <a:spcPct val="120000"/>
                  </a:lnSpc>
                </a:pPr>
                <a:endParaRPr lang="en-US" dirty="0"/>
              </a:p>
            </p:txBody>
          </p:sp>
        </mc:Choice>
        <mc:Fallback xmlns="">
          <p:sp>
            <p:nvSpPr>
              <p:cNvPr id="3" name="Content Placeholder 2">
                <a:extLst>
                  <a:ext uri="{FF2B5EF4-FFF2-40B4-BE49-F238E27FC236}">
                    <a16:creationId xmlns:a16="http://schemas.microsoft.com/office/drawing/2014/main" id="{16ECA572-64D5-41C1-8C93-B411A6ECFD72}"/>
                  </a:ext>
                </a:extLst>
              </p:cNvPr>
              <p:cNvSpPr>
                <a:spLocks noGrp="1" noRot="1" noChangeAspect="1" noMove="1" noResize="1" noEditPoints="1" noAdjustHandles="1" noChangeArrowheads="1" noChangeShapeType="1" noTextEdit="1"/>
              </p:cNvSpPr>
              <p:nvPr>
                <p:ph idx="1"/>
              </p:nvPr>
            </p:nvSpPr>
            <p:spPr>
              <a:xfrm>
                <a:off x="381000" y="1076255"/>
                <a:ext cx="8229600" cy="5464925"/>
              </a:xfrm>
              <a:blipFill>
                <a:blip r:embed="rId2"/>
                <a:stretch>
                  <a:fillRect l="-667" t="-670" r="-1111"/>
                </a:stretch>
              </a:blipFill>
            </p:spPr>
            <p:txBody>
              <a:bodyPr/>
              <a:lstStyle/>
              <a:p>
                <a:r>
                  <a:rPr lang="en-US">
                    <a:noFill/>
                  </a:rPr>
                  <a:t> </a:t>
                </a:r>
              </a:p>
            </p:txBody>
          </p:sp>
        </mc:Fallback>
      </mc:AlternateContent>
      <p:sp>
        <p:nvSpPr>
          <p:cNvPr id="4" name="Content Placeholder 4">
            <a:extLst>
              <a:ext uri="{FF2B5EF4-FFF2-40B4-BE49-F238E27FC236}">
                <a16:creationId xmlns:a16="http://schemas.microsoft.com/office/drawing/2014/main" id="{80B11C60-FA12-40B1-81F3-5612B7D5710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163140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B0D4-874F-47B2-BDC0-B83A96F8C908}"/>
              </a:ext>
            </a:extLst>
          </p:cNvPr>
          <p:cNvSpPr>
            <a:spLocks noGrp="1"/>
          </p:cNvSpPr>
          <p:nvPr>
            <p:ph type="title"/>
          </p:nvPr>
        </p:nvSpPr>
        <p:spPr/>
        <p:txBody>
          <a:bodyPr/>
          <a:lstStyle/>
          <a:p>
            <a:r>
              <a:rPr lang="en-US" dirty="0"/>
              <a:t>Consumer Price Index (CPI)</a:t>
            </a:r>
          </a:p>
        </p:txBody>
      </p:sp>
      <p:sp>
        <p:nvSpPr>
          <p:cNvPr id="3" name="Content Placeholder 2">
            <a:extLst>
              <a:ext uri="{FF2B5EF4-FFF2-40B4-BE49-F238E27FC236}">
                <a16:creationId xmlns:a16="http://schemas.microsoft.com/office/drawing/2014/main" id="{2549C050-26A1-486D-B88E-DE0DC4BFD703}"/>
              </a:ext>
            </a:extLst>
          </p:cNvPr>
          <p:cNvSpPr>
            <a:spLocks noGrp="1"/>
          </p:cNvSpPr>
          <p:nvPr>
            <p:ph idx="1"/>
          </p:nvPr>
        </p:nvSpPr>
        <p:spPr>
          <a:xfrm>
            <a:off x="401638" y="1076256"/>
            <a:ext cx="8229600" cy="5507108"/>
          </a:xfrm>
        </p:spPr>
        <p:txBody>
          <a:bodyPr>
            <a:normAutofit fontScale="70000" lnSpcReduction="20000"/>
          </a:bodyPr>
          <a:lstStyle/>
          <a:p>
            <a:pPr>
              <a:lnSpc>
                <a:spcPct val="120000"/>
              </a:lnSpc>
            </a:pPr>
            <a:r>
              <a:rPr lang="en-US" dirty="0"/>
              <a:t>It m</a:t>
            </a:r>
            <a:r>
              <a:rPr lang="en-US" altLang="en-US" dirty="0"/>
              <a:t>easures the overall cost of the goods and services bought by the consumer</a:t>
            </a:r>
          </a:p>
          <a:p>
            <a:pPr>
              <a:lnSpc>
                <a:spcPct val="120000"/>
              </a:lnSpc>
            </a:pPr>
            <a:r>
              <a:rPr lang="en-US" dirty="0"/>
              <a:t>Consumer Price Index (CPI) measures the cost of buying a representative basket of goods and services at different points in time.</a:t>
            </a:r>
          </a:p>
          <a:p>
            <a:pPr>
              <a:lnSpc>
                <a:spcPct val="120000"/>
              </a:lnSpc>
            </a:pPr>
            <a:r>
              <a:rPr lang="en-US" dirty="0"/>
              <a:t>Widely used as a macroeconomic indicator of inflation and for monitoring price stability</a:t>
            </a:r>
          </a:p>
          <a:p>
            <a:pPr>
              <a:lnSpc>
                <a:spcPct val="120000"/>
              </a:lnSpc>
            </a:pPr>
            <a:r>
              <a:rPr lang="en-US" i="1" dirty="0"/>
              <a:t>Tool for governments and central banks for inflation targeting</a:t>
            </a:r>
          </a:p>
          <a:p>
            <a:pPr>
              <a:lnSpc>
                <a:spcPct val="120000"/>
              </a:lnSpc>
            </a:pPr>
            <a:r>
              <a:rPr lang="en-US" dirty="0"/>
              <a:t>Also used as GDP deflator in the national accounts. </a:t>
            </a:r>
          </a:p>
          <a:p>
            <a:r>
              <a:rPr lang="en-US" dirty="0"/>
              <a:t>Issues with CPI: </a:t>
            </a:r>
            <a:r>
              <a:rPr lang="en-US" altLang="en-US" dirty="0"/>
              <a:t>Not a perfect measure of the cost of living.</a:t>
            </a:r>
          </a:p>
          <a:p>
            <a:pPr lvl="1"/>
            <a:r>
              <a:rPr lang="en-US" altLang="en-US" dirty="0"/>
              <a:t>Substitution bias: disproportionate change in prices (and consumption) of commodities. </a:t>
            </a:r>
          </a:p>
          <a:p>
            <a:pPr lvl="1"/>
            <a:r>
              <a:rPr lang="en-US" altLang="en-US" dirty="0"/>
              <a:t>Introduction of new goods not included</a:t>
            </a:r>
          </a:p>
          <a:p>
            <a:pPr lvl="1"/>
            <a:r>
              <a:rPr lang="en-US" altLang="en-US" dirty="0"/>
              <a:t>Unmeasured quality changes</a:t>
            </a:r>
          </a:p>
        </p:txBody>
      </p:sp>
      <p:sp>
        <p:nvSpPr>
          <p:cNvPr id="4" name="Content Placeholder 4">
            <a:extLst>
              <a:ext uri="{FF2B5EF4-FFF2-40B4-BE49-F238E27FC236}">
                <a16:creationId xmlns:a16="http://schemas.microsoft.com/office/drawing/2014/main" id="{072B5882-2FBF-49A6-97C4-D8C92BE752A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258461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6037-49B0-43DD-95E8-13D13ADF2C07}"/>
              </a:ext>
            </a:extLst>
          </p:cNvPr>
          <p:cNvSpPr>
            <a:spLocks noGrp="1"/>
          </p:cNvSpPr>
          <p:nvPr>
            <p:ph type="title"/>
          </p:nvPr>
        </p:nvSpPr>
        <p:spPr>
          <a:xfrm>
            <a:off x="381000" y="241301"/>
            <a:ext cx="8592910" cy="759060"/>
          </a:xfrm>
        </p:spPr>
        <p:txBody>
          <a:bodyPr/>
          <a:lstStyle/>
          <a:p>
            <a:r>
              <a:rPr lang="en-US" sz="2800" dirty="0"/>
              <a:t>CPI in India</a:t>
            </a:r>
            <a:endParaRPr lang="en-US" dirty="0"/>
          </a:p>
        </p:txBody>
      </p:sp>
      <p:sp>
        <p:nvSpPr>
          <p:cNvPr id="3" name="Content Placeholder 2">
            <a:extLst>
              <a:ext uri="{FF2B5EF4-FFF2-40B4-BE49-F238E27FC236}">
                <a16:creationId xmlns:a16="http://schemas.microsoft.com/office/drawing/2014/main" id="{416AF31E-DE9C-48D7-B9BF-2EC198D4E106}"/>
              </a:ext>
            </a:extLst>
          </p:cNvPr>
          <p:cNvSpPr>
            <a:spLocks noGrp="1"/>
          </p:cNvSpPr>
          <p:nvPr>
            <p:ph idx="1"/>
          </p:nvPr>
        </p:nvSpPr>
        <p:spPr>
          <a:xfrm>
            <a:off x="401638" y="924466"/>
            <a:ext cx="8229600" cy="5658898"/>
          </a:xfrm>
        </p:spPr>
        <p:txBody>
          <a:bodyPr>
            <a:normAutofit fontScale="70000" lnSpcReduction="20000"/>
          </a:bodyPr>
          <a:lstStyle/>
          <a:p>
            <a:pPr>
              <a:lnSpc>
                <a:spcPct val="120000"/>
              </a:lnSpc>
            </a:pPr>
            <a:r>
              <a:rPr lang="en-US" b="1" dirty="0"/>
              <a:t>Indian context: </a:t>
            </a:r>
          </a:p>
          <a:p>
            <a:pPr lvl="1">
              <a:lnSpc>
                <a:spcPct val="120000"/>
              </a:lnSpc>
            </a:pPr>
            <a:r>
              <a:rPr lang="en-US" dirty="0"/>
              <a:t>24 groups of goods and services constitute the representative basket</a:t>
            </a:r>
          </a:p>
          <a:p>
            <a:pPr lvl="1">
              <a:lnSpc>
                <a:spcPct val="120000"/>
              </a:lnSpc>
            </a:pPr>
            <a:r>
              <a:rPr lang="en-US" dirty="0"/>
              <a:t>Food &amp; beverages (45.86%) ; Pan, tobacco &amp; intoxicants (2.38%); Clothing &amp; footwear (6.53%) ; Housing (10.07 %); Fuel &amp; light (6.84%); Miscellaneous (28.32%)</a:t>
            </a:r>
          </a:p>
          <a:p>
            <a:pPr lvl="1">
              <a:lnSpc>
                <a:spcPct val="120000"/>
              </a:lnSpc>
            </a:pPr>
            <a:r>
              <a:rPr lang="en-US" dirty="0"/>
              <a:t>Monthly price data are collected from 1114 markets in 310 selected towns by the Field Operations Division of NSSO and the specified State/UT Directorates of Economics and Statistics and from 1181 selected villages by the Department of Posts.  </a:t>
            </a:r>
          </a:p>
          <a:p>
            <a:pPr lvl="1">
              <a:lnSpc>
                <a:spcPct val="120000"/>
              </a:lnSpc>
            </a:pPr>
            <a:r>
              <a:rPr lang="en-US" dirty="0"/>
              <a:t>Importance of CPI in India:</a:t>
            </a:r>
          </a:p>
          <a:p>
            <a:pPr lvl="2">
              <a:lnSpc>
                <a:spcPct val="120000"/>
              </a:lnSpc>
            </a:pPr>
            <a:r>
              <a:rPr lang="en-US" dirty="0"/>
              <a:t>People more conscious of changes in prices of goods &amp; services they consume and the impact on their cost of living</a:t>
            </a:r>
          </a:p>
          <a:p>
            <a:pPr lvl="2">
              <a:lnSpc>
                <a:spcPct val="120000"/>
              </a:lnSpc>
            </a:pPr>
            <a:r>
              <a:rPr lang="en-US" dirty="0"/>
              <a:t>Inflation target</a:t>
            </a:r>
          </a:p>
          <a:p>
            <a:pPr lvl="2">
              <a:lnSpc>
                <a:spcPct val="120000"/>
              </a:lnSpc>
            </a:pPr>
            <a:r>
              <a:rPr lang="en-US" dirty="0"/>
              <a:t>Adjustment factor for indexation of wages, salaries, etc.</a:t>
            </a:r>
          </a:p>
          <a:p>
            <a:pPr lvl="2">
              <a:lnSpc>
                <a:spcPct val="120000"/>
              </a:lnSpc>
            </a:pPr>
            <a:r>
              <a:rPr lang="en-US" dirty="0"/>
              <a:t>Estimation of cost of living</a:t>
            </a:r>
          </a:p>
          <a:p>
            <a:pPr>
              <a:lnSpc>
                <a:spcPct val="120000"/>
              </a:lnSpc>
            </a:pPr>
            <a:r>
              <a:rPr lang="en-US" dirty="0"/>
              <a:t>Types of CPI : CPI-UNME, CPI-IW, CPI-AL/RL</a:t>
            </a:r>
          </a:p>
          <a:p>
            <a:endParaRPr lang="en-US" dirty="0"/>
          </a:p>
        </p:txBody>
      </p:sp>
      <p:sp>
        <p:nvSpPr>
          <p:cNvPr id="4" name="Content Placeholder 4">
            <a:extLst>
              <a:ext uri="{FF2B5EF4-FFF2-40B4-BE49-F238E27FC236}">
                <a16:creationId xmlns:a16="http://schemas.microsoft.com/office/drawing/2014/main" id="{BC81352B-5B15-4779-A49F-9121464325E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07207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57845B-0CFC-4329-B8C3-B4F2C2A6125C}"/>
              </a:ext>
            </a:extLst>
          </p:cNvPr>
          <p:cNvSpPr>
            <a:spLocks noGrp="1" noChangeArrowheads="1"/>
          </p:cNvSpPr>
          <p:nvPr>
            <p:ph type="title"/>
          </p:nvPr>
        </p:nvSpPr>
        <p:spPr/>
        <p:txBody>
          <a:bodyPr/>
          <a:lstStyle/>
          <a:p>
            <a:pPr eaLnBrk="1" hangingPunct="1"/>
            <a:r>
              <a:rPr lang="en-US" altLang="en-US" dirty="0"/>
              <a:t>Outline</a:t>
            </a:r>
          </a:p>
        </p:txBody>
      </p:sp>
      <p:sp>
        <p:nvSpPr>
          <p:cNvPr id="19459" name="Rectangle 3">
            <a:extLst>
              <a:ext uri="{FF2B5EF4-FFF2-40B4-BE49-F238E27FC236}">
                <a16:creationId xmlns:a16="http://schemas.microsoft.com/office/drawing/2014/main" id="{E20AE1E7-1640-4E9F-95C3-D09E414E6A28}"/>
              </a:ext>
            </a:extLst>
          </p:cNvPr>
          <p:cNvSpPr>
            <a:spLocks noGrp="1" noChangeArrowheads="1"/>
          </p:cNvSpPr>
          <p:nvPr>
            <p:ph idx="1"/>
          </p:nvPr>
        </p:nvSpPr>
        <p:spPr>
          <a:xfrm>
            <a:off x="381000" y="1154439"/>
            <a:ext cx="8229600" cy="5280025"/>
          </a:xfrm>
        </p:spPr>
        <p:txBody>
          <a:bodyPr/>
          <a:lstStyle/>
          <a:p>
            <a:pPr eaLnBrk="1" hangingPunct="1"/>
            <a:r>
              <a:rPr lang="en-US" altLang="en-US" dirty="0"/>
              <a:t>Gross domestic product (GDP) </a:t>
            </a:r>
          </a:p>
          <a:p>
            <a:pPr eaLnBrk="1" hangingPunct="1"/>
            <a:r>
              <a:rPr lang="en-US" altLang="en-US" dirty="0"/>
              <a:t>Elements of GDP</a:t>
            </a:r>
          </a:p>
          <a:p>
            <a:pPr lvl="1" eaLnBrk="1" hangingPunct="1"/>
            <a:r>
              <a:rPr lang="en-US" altLang="en-US" dirty="0"/>
              <a:t>Different ways of measuring GDP</a:t>
            </a:r>
          </a:p>
          <a:p>
            <a:pPr lvl="1" eaLnBrk="1" hangingPunct="1"/>
            <a:r>
              <a:rPr lang="en-US" altLang="en-US" dirty="0"/>
              <a:t>Real vs. Nominal GDP</a:t>
            </a:r>
          </a:p>
          <a:p>
            <a:pPr lvl="1" eaLnBrk="1" hangingPunct="1"/>
            <a:r>
              <a:rPr lang="en-US" altLang="en-US" dirty="0"/>
              <a:t>Major components of GDP </a:t>
            </a:r>
          </a:p>
          <a:p>
            <a:pPr lvl="2" eaLnBrk="1" hangingPunct="1"/>
            <a:r>
              <a:rPr lang="en-US" altLang="en-US" dirty="0"/>
              <a:t>Indian context</a:t>
            </a:r>
          </a:p>
          <a:p>
            <a:pPr lvl="1" eaLnBrk="1" hangingPunct="1"/>
            <a:r>
              <a:rPr lang="en-US" altLang="en-US" dirty="0"/>
              <a:t>Different measures of national output</a:t>
            </a:r>
          </a:p>
          <a:p>
            <a:pPr eaLnBrk="1" hangingPunct="1"/>
            <a:r>
              <a:rPr lang="en-US" altLang="en-US" dirty="0"/>
              <a:t>General price level</a:t>
            </a:r>
          </a:p>
          <a:p>
            <a:pPr eaLnBrk="1" hangingPunct="1"/>
            <a:r>
              <a:rPr lang="en-US" altLang="en-US" dirty="0"/>
              <a:t>Inflation</a:t>
            </a:r>
          </a:p>
        </p:txBody>
      </p:sp>
      <p:sp>
        <p:nvSpPr>
          <p:cNvPr id="4" name="Content Placeholder 4">
            <a:extLst>
              <a:ext uri="{FF2B5EF4-FFF2-40B4-BE49-F238E27FC236}">
                <a16:creationId xmlns:a16="http://schemas.microsoft.com/office/drawing/2014/main" id="{7470E4B8-3513-4BE4-9CE0-800D1897849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22053149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4E99-BEAE-47DC-B278-3C8171400785}"/>
              </a:ext>
            </a:extLst>
          </p:cNvPr>
          <p:cNvSpPr>
            <a:spLocks noGrp="1"/>
          </p:cNvSpPr>
          <p:nvPr>
            <p:ph type="title"/>
          </p:nvPr>
        </p:nvSpPr>
        <p:spPr/>
        <p:txBody>
          <a:bodyPr/>
          <a:lstStyle/>
          <a:p>
            <a:r>
              <a:rPr lang="en-US" dirty="0"/>
              <a:t>Producer Price Index (PPI)</a:t>
            </a:r>
          </a:p>
        </p:txBody>
      </p:sp>
      <p:sp>
        <p:nvSpPr>
          <p:cNvPr id="3" name="Content Placeholder 2">
            <a:extLst>
              <a:ext uri="{FF2B5EF4-FFF2-40B4-BE49-F238E27FC236}">
                <a16:creationId xmlns:a16="http://schemas.microsoft.com/office/drawing/2014/main" id="{271CE2C5-2DB9-4479-8CB4-E33B5B03E30B}"/>
              </a:ext>
            </a:extLst>
          </p:cNvPr>
          <p:cNvSpPr>
            <a:spLocks noGrp="1"/>
          </p:cNvSpPr>
          <p:nvPr>
            <p:ph idx="1"/>
          </p:nvPr>
        </p:nvSpPr>
        <p:spPr/>
        <p:txBody>
          <a:bodyPr>
            <a:normAutofit/>
          </a:bodyPr>
          <a:lstStyle/>
          <a:p>
            <a:r>
              <a:rPr lang="en-US" dirty="0"/>
              <a:t>Measures level of prices at wholesale level (producer stage) or point of bulk sale i.e. measures cost if basket of goods &amp; services bought by the firms rather than households</a:t>
            </a:r>
          </a:p>
          <a:p>
            <a:r>
              <a:rPr lang="en-US" dirty="0"/>
              <a:t>Weighting is done by using the net sales of each commodity as fixed weights</a:t>
            </a:r>
          </a:p>
          <a:p>
            <a:endParaRPr lang="en-US" dirty="0"/>
          </a:p>
        </p:txBody>
      </p:sp>
      <p:sp>
        <p:nvSpPr>
          <p:cNvPr id="4" name="Content Placeholder 4">
            <a:extLst>
              <a:ext uri="{FF2B5EF4-FFF2-40B4-BE49-F238E27FC236}">
                <a16:creationId xmlns:a16="http://schemas.microsoft.com/office/drawing/2014/main" id="{2A36A051-DEEE-4277-85D2-5E04AF5B788C}"/>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610888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FD48-208D-43BA-8E6E-22D42DB2E675}"/>
              </a:ext>
            </a:extLst>
          </p:cNvPr>
          <p:cNvSpPr>
            <a:spLocks noGrp="1"/>
          </p:cNvSpPr>
          <p:nvPr>
            <p:ph type="title"/>
          </p:nvPr>
        </p:nvSpPr>
        <p:spPr/>
        <p:txBody>
          <a:bodyPr/>
          <a:lstStyle/>
          <a:p>
            <a:r>
              <a:rPr lang="en-US" dirty="0"/>
              <a:t>WPI – Indian context</a:t>
            </a:r>
          </a:p>
        </p:txBody>
      </p:sp>
      <p:sp>
        <p:nvSpPr>
          <p:cNvPr id="3" name="Content Placeholder 2">
            <a:extLst>
              <a:ext uri="{FF2B5EF4-FFF2-40B4-BE49-F238E27FC236}">
                <a16:creationId xmlns:a16="http://schemas.microsoft.com/office/drawing/2014/main" id="{7DDC622D-59F7-4924-96B3-5D26798001EB}"/>
              </a:ext>
            </a:extLst>
          </p:cNvPr>
          <p:cNvSpPr>
            <a:spLocks noGrp="1"/>
          </p:cNvSpPr>
          <p:nvPr>
            <p:ph idx="1"/>
          </p:nvPr>
        </p:nvSpPr>
        <p:spPr>
          <a:xfrm>
            <a:off x="381000" y="1076255"/>
            <a:ext cx="8229600" cy="5280025"/>
          </a:xfrm>
        </p:spPr>
        <p:txBody>
          <a:bodyPr>
            <a:normAutofit fontScale="62500" lnSpcReduction="20000"/>
          </a:bodyPr>
          <a:lstStyle/>
          <a:p>
            <a:pPr>
              <a:lnSpc>
                <a:spcPct val="120000"/>
              </a:lnSpc>
            </a:pPr>
            <a:r>
              <a:rPr lang="en-US" dirty="0"/>
              <a:t>Indian context (DIPP, Office of Economic Adviser)</a:t>
            </a:r>
          </a:p>
          <a:p>
            <a:pPr>
              <a:lnSpc>
                <a:spcPct val="120000"/>
              </a:lnSpc>
            </a:pPr>
            <a:r>
              <a:rPr lang="en-US" dirty="0"/>
              <a:t>Total of 697 commodities in the representative basket</a:t>
            </a:r>
          </a:p>
          <a:p>
            <a:pPr>
              <a:lnSpc>
                <a:spcPct val="120000"/>
              </a:lnSpc>
            </a:pPr>
            <a:r>
              <a:rPr lang="en-US" dirty="0"/>
              <a:t>3 broad categories: primary articles, fuel &amp; power, manufactured products</a:t>
            </a:r>
          </a:p>
          <a:p>
            <a:pPr>
              <a:lnSpc>
                <a:spcPct val="120000"/>
              </a:lnSpc>
            </a:pPr>
            <a:r>
              <a:rPr lang="en-US" dirty="0"/>
              <a:t>Primary articles: food, non-food, minerals</a:t>
            </a:r>
          </a:p>
          <a:p>
            <a:pPr>
              <a:lnSpc>
                <a:spcPct val="120000"/>
              </a:lnSpc>
            </a:pPr>
            <a:r>
              <a:rPr lang="en-US" dirty="0"/>
              <a:t>Fuel &amp; power: coal, mineral oils, electricity and crude petroleum</a:t>
            </a:r>
          </a:p>
          <a:p>
            <a:pPr>
              <a:lnSpc>
                <a:spcPct val="120000"/>
              </a:lnSpc>
            </a:pPr>
            <a:r>
              <a:rPr lang="en-US" dirty="0"/>
              <a:t>Manufactured products: 22 sub-groups </a:t>
            </a:r>
          </a:p>
          <a:p>
            <a:pPr>
              <a:lnSpc>
                <a:spcPct val="120000"/>
              </a:lnSpc>
            </a:pPr>
            <a:r>
              <a:rPr lang="en-US" dirty="0"/>
              <a:t>Exclude the indirect taxes to conform with global PPI measures</a:t>
            </a:r>
          </a:p>
          <a:p>
            <a:pPr>
              <a:lnSpc>
                <a:spcPct val="120000"/>
              </a:lnSpc>
            </a:pPr>
            <a:r>
              <a:rPr lang="en-US" dirty="0"/>
              <a:t>Weights: </a:t>
            </a:r>
          </a:p>
          <a:p>
            <a:pPr lvl="1">
              <a:lnSpc>
                <a:spcPct val="120000"/>
              </a:lnSpc>
            </a:pPr>
            <a:r>
              <a:rPr lang="en-US" dirty="0"/>
              <a:t>Based on total transactions in the economy</a:t>
            </a:r>
          </a:p>
          <a:p>
            <a:pPr lvl="1">
              <a:lnSpc>
                <a:spcPct val="120000"/>
              </a:lnSpc>
            </a:pPr>
            <a:r>
              <a:rPr lang="en-US" dirty="0"/>
              <a:t>Top-down approach where the weights are calculated as the share of the commodity in the net traded value (NTV) (NTV =Output – NX)</a:t>
            </a:r>
          </a:p>
          <a:p>
            <a:pPr>
              <a:lnSpc>
                <a:spcPct val="120000"/>
              </a:lnSpc>
            </a:pPr>
            <a:r>
              <a:rPr lang="en-US" dirty="0"/>
              <a:t>Computation:</a:t>
            </a:r>
          </a:p>
          <a:p>
            <a:pPr lvl="1">
              <a:lnSpc>
                <a:spcPct val="120000"/>
              </a:lnSpc>
            </a:pPr>
            <a:r>
              <a:rPr lang="en-US" dirty="0"/>
              <a:t>Prices for individual commodities aggregated as arithmetic mean</a:t>
            </a:r>
          </a:p>
          <a:p>
            <a:pPr lvl="1">
              <a:lnSpc>
                <a:spcPct val="120000"/>
              </a:lnSpc>
            </a:pPr>
            <a:r>
              <a:rPr lang="en-US" dirty="0" err="1"/>
              <a:t>Laspeyre’s</a:t>
            </a:r>
            <a:r>
              <a:rPr lang="en-US" dirty="0"/>
              <a:t> index for aggregation across basket </a:t>
            </a:r>
          </a:p>
        </p:txBody>
      </p:sp>
      <p:sp>
        <p:nvSpPr>
          <p:cNvPr id="4" name="Content Placeholder 4">
            <a:extLst>
              <a:ext uri="{FF2B5EF4-FFF2-40B4-BE49-F238E27FC236}">
                <a16:creationId xmlns:a16="http://schemas.microsoft.com/office/drawing/2014/main" id="{5E0BD377-EC05-4467-9F0B-416D129C95B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086170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B397-12C3-401C-9421-644CC87C96C2}"/>
              </a:ext>
            </a:extLst>
          </p:cNvPr>
          <p:cNvSpPr>
            <a:spLocks noGrp="1"/>
          </p:cNvSpPr>
          <p:nvPr>
            <p:ph type="title"/>
          </p:nvPr>
        </p:nvSpPr>
        <p:spPr/>
        <p:txBody>
          <a:bodyPr/>
          <a:lstStyle/>
          <a:p>
            <a:r>
              <a:rPr lang="en-US" sz="3200" dirty="0"/>
              <a:t>Summary of Indian CPI and WPI</a:t>
            </a:r>
            <a:endParaRPr lang="en-US" sz="1600" dirty="0"/>
          </a:p>
        </p:txBody>
      </p:sp>
      <p:pic>
        <p:nvPicPr>
          <p:cNvPr id="4" name="Picture 3">
            <a:extLst>
              <a:ext uri="{FF2B5EF4-FFF2-40B4-BE49-F238E27FC236}">
                <a16:creationId xmlns:a16="http://schemas.microsoft.com/office/drawing/2014/main" id="{0C7B0193-FC10-435C-A64F-8DE6C07F3A24}"/>
              </a:ext>
            </a:extLst>
          </p:cNvPr>
          <p:cNvPicPr>
            <a:picLocks noChangeAspect="1"/>
          </p:cNvPicPr>
          <p:nvPr/>
        </p:nvPicPr>
        <p:blipFill>
          <a:blip r:embed="rId2"/>
          <a:stretch>
            <a:fillRect/>
          </a:stretch>
        </p:blipFill>
        <p:spPr>
          <a:xfrm>
            <a:off x="0" y="772675"/>
            <a:ext cx="9144000" cy="5486400"/>
          </a:xfrm>
          <a:prstGeom prst="rect">
            <a:avLst/>
          </a:prstGeom>
        </p:spPr>
      </p:pic>
      <p:sp>
        <p:nvSpPr>
          <p:cNvPr id="5" name="TextBox 4">
            <a:extLst>
              <a:ext uri="{FF2B5EF4-FFF2-40B4-BE49-F238E27FC236}">
                <a16:creationId xmlns:a16="http://schemas.microsoft.com/office/drawing/2014/main" id="{3026DBDC-B5D4-437A-AEE8-123AD75F59F0}"/>
              </a:ext>
            </a:extLst>
          </p:cNvPr>
          <p:cNvSpPr txBox="1"/>
          <p:nvPr/>
        </p:nvSpPr>
        <p:spPr>
          <a:xfrm>
            <a:off x="245985" y="6155035"/>
            <a:ext cx="8652030" cy="584775"/>
          </a:xfrm>
          <a:prstGeom prst="rect">
            <a:avLst/>
          </a:prstGeom>
          <a:noFill/>
        </p:spPr>
        <p:txBody>
          <a:bodyPr wrap="square" rtlCol="0">
            <a:spAutoFit/>
          </a:bodyPr>
          <a:lstStyle/>
          <a:p>
            <a:r>
              <a:rPr lang="en-US" sz="1600" dirty="0">
                <a:solidFill>
                  <a:srgbClr val="FF0000"/>
                </a:solidFill>
              </a:rPr>
              <a:t>Ref: Das &amp; George (2017): Comparison of Consumer and Wholesale Prices Indices in India: An Analysis of Properties and Sources of Divergence, RBI Working Paper Series No. 5</a:t>
            </a:r>
          </a:p>
        </p:txBody>
      </p:sp>
    </p:spTree>
    <p:extLst>
      <p:ext uri="{BB962C8B-B14F-4D97-AF65-F5344CB8AC3E}">
        <p14:creationId xmlns:p14="http://schemas.microsoft.com/office/powerpoint/2010/main" val="4159232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7C3-ECDB-4422-9215-F26DD59B3284}"/>
              </a:ext>
            </a:extLst>
          </p:cNvPr>
          <p:cNvSpPr>
            <a:spLocks noGrp="1"/>
          </p:cNvSpPr>
          <p:nvPr>
            <p:ph type="title"/>
          </p:nvPr>
        </p:nvSpPr>
        <p:spPr/>
        <p:txBody>
          <a:bodyPr/>
          <a:lstStyle/>
          <a:p>
            <a:r>
              <a:rPr lang="en-US" dirty="0"/>
              <a:t>Price indices and inflation</a:t>
            </a:r>
          </a:p>
        </p:txBody>
      </p:sp>
      <p:sp>
        <p:nvSpPr>
          <p:cNvPr id="3" name="Content Placeholder 2">
            <a:extLst>
              <a:ext uri="{FF2B5EF4-FFF2-40B4-BE49-F238E27FC236}">
                <a16:creationId xmlns:a16="http://schemas.microsoft.com/office/drawing/2014/main" id="{56F81A55-C844-4E84-ACF3-F3D1430ED2AB}"/>
              </a:ext>
            </a:extLst>
          </p:cNvPr>
          <p:cNvSpPr>
            <a:spLocks noGrp="1"/>
          </p:cNvSpPr>
          <p:nvPr>
            <p:ph idx="1"/>
          </p:nvPr>
        </p:nvSpPr>
        <p:spPr>
          <a:xfrm>
            <a:off x="457200" y="1000360"/>
            <a:ext cx="8229600" cy="5280025"/>
          </a:xfrm>
        </p:spPr>
        <p:txBody>
          <a:bodyPr/>
          <a:lstStyle/>
          <a:p>
            <a:r>
              <a:rPr lang="en-US" dirty="0"/>
              <a:t>Inflation vs. deflation (What is disinflation?)</a:t>
            </a:r>
          </a:p>
          <a:p>
            <a:r>
              <a:rPr lang="en-US" dirty="0"/>
              <a:t>Issues:</a:t>
            </a:r>
          </a:p>
          <a:p>
            <a:pPr lvl="1"/>
            <a:r>
              <a:rPr lang="en-US" dirty="0"/>
              <a:t>Choice of base year </a:t>
            </a:r>
          </a:p>
          <a:p>
            <a:pPr lvl="1"/>
            <a:r>
              <a:rPr lang="en-US" dirty="0"/>
              <a:t>Choice of the representative basket of goods</a:t>
            </a:r>
          </a:p>
          <a:p>
            <a:pPr lvl="1"/>
            <a:r>
              <a:rPr lang="en-US" dirty="0"/>
              <a:t>Biases in the indices: upward bias in price, overestimating growth</a:t>
            </a:r>
          </a:p>
          <a:p>
            <a:endParaRPr lang="en-US" dirty="0"/>
          </a:p>
        </p:txBody>
      </p:sp>
      <p:sp>
        <p:nvSpPr>
          <p:cNvPr id="4" name="Content Placeholder 4">
            <a:extLst>
              <a:ext uri="{FF2B5EF4-FFF2-40B4-BE49-F238E27FC236}">
                <a16:creationId xmlns:a16="http://schemas.microsoft.com/office/drawing/2014/main" id="{E184D6F1-1F13-444B-BF59-DBAE521AFA82}"/>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760045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E01A-C6B0-4928-B236-E190CB57CECC}"/>
              </a:ext>
            </a:extLst>
          </p:cNvPr>
          <p:cNvSpPr>
            <a:spLocks noGrp="1"/>
          </p:cNvSpPr>
          <p:nvPr>
            <p:ph type="title"/>
          </p:nvPr>
        </p:nvSpPr>
        <p:spPr/>
        <p:txBody>
          <a:bodyPr/>
          <a:lstStyle/>
          <a:p>
            <a:r>
              <a:rPr lang="en-US" dirty="0"/>
              <a:t>Additional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D909F4-492C-4EC6-8B31-1B2D5BB19D24}"/>
                  </a:ext>
                </a:extLst>
              </p:cNvPr>
              <p:cNvSpPr>
                <a:spLocks noGrp="1"/>
              </p:cNvSpPr>
              <p:nvPr>
                <p:ph idx="1"/>
              </p:nvPr>
            </p:nvSpPr>
            <p:spPr>
              <a:xfrm>
                <a:off x="401638" y="1000360"/>
                <a:ext cx="8229600" cy="5616340"/>
              </a:xfrm>
            </p:spPr>
            <p:txBody>
              <a:bodyPr>
                <a:normAutofit lnSpcReduction="10000"/>
              </a:bodyPr>
              <a:lstStyle/>
              <a:p>
                <a:r>
                  <a:rPr lang="en-US" sz="2800" dirty="0"/>
                  <a:t>Indexation</a:t>
                </a:r>
              </a:p>
              <a:p>
                <a:pPr lvl="1">
                  <a:buFont typeface="Wingdings" panose="05000000000000000000" pitchFamily="2" charset="2"/>
                  <a:buChar char="Ø"/>
                </a:pPr>
                <a:r>
                  <a:rPr lang="en-US" sz="2400" dirty="0"/>
                  <a:t>Value of salaries to account for inflation</a:t>
                </a:r>
              </a:p>
              <a:p>
                <a:pPr lvl="1">
                  <a:buFont typeface="Wingdings" panose="05000000000000000000" pitchFamily="2" charset="2"/>
                  <a:buChar char="Ø"/>
                </a:pPr>
                <a:r>
                  <a:rPr lang="en-US" sz="2400" dirty="0"/>
                  <a:t>Today’s salary in past value terms </a:t>
                </a:r>
              </a:p>
              <a:p>
                <a:pPr marL="457200" lvl="1" indent="0">
                  <a:buNone/>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𝑆</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=1</m:t>
                          </m:r>
                        </m:e>
                      </m:d>
                      <m:r>
                        <a:rPr lang="en-US" sz="1800" b="0" i="1" smtClean="0">
                          <a:latin typeface="Cambria Math" panose="02040503050406030204" pitchFamily="18" charset="0"/>
                        </a:rPr>
                        <m:t>𝑖𝑛</m:t>
                      </m:r>
                      <m:r>
                        <a:rPr lang="en-US" sz="1800" b="0" i="1" smtClean="0">
                          <a:latin typeface="Cambria Math" panose="02040503050406030204" pitchFamily="18" charset="0"/>
                        </a:rPr>
                        <m:t> </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=0</m:t>
                          </m:r>
                        </m:e>
                      </m:d>
                      <m:r>
                        <a:rPr lang="en-US" sz="1800" b="0" i="1" smtClean="0">
                          <a:latin typeface="Cambria Math" panose="02040503050406030204" pitchFamily="18" charset="0"/>
                        </a:rPr>
                        <m:t>𝑡𝑒𝑟𝑚𝑠</m:t>
                      </m:r>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𝑆</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=0</m:t>
                              </m:r>
                            </m:e>
                          </m:d>
                          <m:r>
                            <a:rPr lang="en-US" sz="1800" b="0" i="1" smtClean="0">
                              <a:latin typeface="Cambria Math" panose="02040503050406030204" pitchFamily="18" charset="0"/>
                            </a:rPr>
                            <m:t> </m:t>
                          </m:r>
                          <m:r>
                            <a:rPr lang="en-US" sz="1800" b="0" i="1" smtClean="0">
                              <a:latin typeface="Cambria Math" panose="02040503050406030204" pitchFamily="18" charset="0"/>
                            </a:rPr>
                            <m:t>𝑖𝑛</m:t>
                          </m:r>
                          <m:r>
                            <a:rPr lang="en-US" sz="1800" b="0" i="1" smtClean="0">
                              <a:latin typeface="Cambria Math" panose="02040503050406030204" pitchFamily="18" charset="0"/>
                            </a:rPr>
                            <m:t> </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=0</m:t>
                              </m:r>
                            </m:e>
                          </m:d>
                          <m:r>
                            <a:rPr lang="en-US" sz="1800" b="0" i="1" smtClean="0">
                              <a:latin typeface="Cambria Math" panose="02040503050406030204" pitchFamily="18" charset="0"/>
                            </a:rPr>
                            <m:t> </m:t>
                          </m:r>
                          <m:r>
                            <a:rPr lang="en-US" sz="1800" b="0" i="1" smtClean="0">
                              <a:latin typeface="Cambria Math" panose="02040503050406030204" pitchFamily="18" charset="0"/>
                            </a:rPr>
                            <m:t>𝑡𝑒𝑟𝑚𝑠</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=0)</m:t>
                          </m:r>
                        </m:den>
                      </m:f>
                      <m:r>
                        <a:rPr lang="en-US" sz="1800" b="0" i="1" smtClean="0">
                          <a:latin typeface="Cambria Math" panose="02040503050406030204" pitchFamily="18" charset="0"/>
                        </a:rPr>
                        <m:t>𝑋</m:t>
                      </m:r>
                      <m:r>
                        <a:rPr lang="en-US" sz="1800" b="0" i="1" smtClean="0">
                          <a:latin typeface="Cambria Math" panose="02040503050406030204" pitchFamily="18" charset="0"/>
                        </a:rPr>
                        <m:t> </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=1)</m:t>
                      </m:r>
                    </m:oMath>
                  </m:oMathPara>
                </a14:m>
                <a:endParaRPr lang="en-US" sz="1800" dirty="0"/>
              </a:p>
              <a:p>
                <a:pPr lvl="1"/>
                <a:r>
                  <a:rPr lang="en-US" sz="2400" dirty="0"/>
                  <a:t>Correction of the Rupee amounts for effects of inflation</a:t>
                </a:r>
              </a:p>
              <a:p>
                <a:pPr lvl="1"/>
                <a:r>
                  <a:rPr lang="en-US" sz="2400" dirty="0"/>
                  <a:t>Cost of living allowance: provision of indexation of wage to CPI =&gt; increase in salaries/wages due to inflation</a:t>
                </a:r>
              </a:p>
              <a:p>
                <a:r>
                  <a:rPr lang="en-US" sz="2800" dirty="0"/>
                  <a:t>Real vs. nominal interest rate:</a:t>
                </a:r>
              </a:p>
              <a:p>
                <a:pPr marL="0" indent="0" algn="ctr">
                  <a:buNone/>
                </a:pPr>
                <a:r>
                  <a:rPr lang="en-US" sz="2400" b="1" dirty="0"/>
                  <a:t>Real interest rate ≈ Nominal interest rate – Inflation</a:t>
                </a:r>
              </a:p>
              <a:p>
                <a:pPr lvl="1"/>
                <a:r>
                  <a:rPr lang="en-US" sz="2400" dirty="0"/>
                  <a:t>Nominal: Measures how fast value of money in the bank account increases</a:t>
                </a:r>
              </a:p>
              <a:p>
                <a:pPr lvl="1"/>
                <a:r>
                  <a:rPr lang="en-US" sz="2400" dirty="0"/>
                  <a:t>Real: Measures how fast the purchasing power of money in the bank account increases over time</a:t>
                </a:r>
              </a:p>
            </p:txBody>
          </p:sp>
        </mc:Choice>
        <mc:Fallback xmlns="">
          <p:sp>
            <p:nvSpPr>
              <p:cNvPr id="3" name="Content Placeholder 2">
                <a:extLst>
                  <a:ext uri="{FF2B5EF4-FFF2-40B4-BE49-F238E27FC236}">
                    <a16:creationId xmlns:a16="http://schemas.microsoft.com/office/drawing/2014/main" id="{9ED909F4-492C-4EC6-8B31-1B2D5BB19D24}"/>
                  </a:ext>
                </a:extLst>
              </p:cNvPr>
              <p:cNvSpPr>
                <a:spLocks noGrp="1" noRot="1" noChangeAspect="1" noMove="1" noResize="1" noEditPoints="1" noAdjustHandles="1" noChangeArrowheads="1" noChangeShapeType="1" noTextEdit="1"/>
              </p:cNvSpPr>
              <p:nvPr>
                <p:ph idx="1"/>
              </p:nvPr>
            </p:nvSpPr>
            <p:spPr>
              <a:xfrm>
                <a:off x="401638" y="1000360"/>
                <a:ext cx="8229600" cy="5616340"/>
              </a:xfrm>
              <a:blipFill>
                <a:blip r:embed="rId2"/>
                <a:stretch>
                  <a:fillRect l="-1333" t="-1846" r="-1407"/>
                </a:stretch>
              </a:blipFill>
            </p:spPr>
            <p:txBody>
              <a:bodyPr/>
              <a:lstStyle/>
              <a:p>
                <a:r>
                  <a:rPr lang="en-US">
                    <a:noFill/>
                  </a:rPr>
                  <a:t> </a:t>
                </a:r>
              </a:p>
            </p:txBody>
          </p:sp>
        </mc:Fallback>
      </mc:AlternateContent>
      <p:sp>
        <p:nvSpPr>
          <p:cNvPr id="4" name="Content Placeholder 4">
            <a:extLst>
              <a:ext uri="{FF2B5EF4-FFF2-40B4-BE49-F238E27FC236}">
                <a16:creationId xmlns:a16="http://schemas.microsoft.com/office/drawing/2014/main" id="{C5554F3A-760C-4F69-8CA0-2161107AF7D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760725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3">
            <a:extLst>
              <a:ext uri="{FF2B5EF4-FFF2-40B4-BE49-F238E27FC236}">
                <a16:creationId xmlns:a16="http://schemas.microsoft.com/office/drawing/2014/main" id="{C85B83A8-D90B-48DC-8CE5-379C20BB9E08}"/>
              </a:ext>
            </a:extLst>
          </p:cNvPr>
          <p:cNvSpPr>
            <a:spLocks noGrp="1" noChangeArrowheads="1"/>
          </p:cNvSpPr>
          <p:nvPr>
            <p:ph type="title"/>
          </p:nvPr>
        </p:nvSpPr>
        <p:spPr>
          <a:xfrm>
            <a:off x="628650" y="923925"/>
            <a:ext cx="7886700" cy="2852738"/>
          </a:xfrm>
        </p:spPr>
        <p:txBody>
          <a:bodyPr/>
          <a:lstStyle/>
          <a:p>
            <a:pPr algn="ctr"/>
            <a:r>
              <a:rPr lang="en-US" altLang="en-US" dirty="0"/>
              <a:t>Thank you</a:t>
            </a:r>
          </a:p>
        </p:txBody>
      </p:sp>
      <p:sp>
        <p:nvSpPr>
          <p:cNvPr id="3" name="Content Placeholder 4">
            <a:extLst>
              <a:ext uri="{FF2B5EF4-FFF2-40B4-BE49-F238E27FC236}">
                <a16:creationId xmlns:a16="http://schemas.microsoft.com/office/drawing/2014/main" id="{F1BD932F-9FCA-4FBE-B3FD-F1D7288DA71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F602C7F9-1A53-4C2E-BB73-A15C9C7BFF4B}"/>
              </a:ext>
            </a:extLst>
          </p:cNvPr>
          <p:cNvSpPr>
            <a:spLocks noGrp="1" noChangeArrowheads="1"/>
          </p:cNvSpPr>
          <p:nvPr>
            <p:ph type="title"/>
          </p:nvPr>
        </p:nvSpPr>
        <p:spPr/>
        <p:txBody>
          <a:bodyPr/>
          <a:lstStyle/>
          <a:p>
            <a:pPr eaLnBrk="1" hangingPunct="1"/>
            <a:r>
              <a:rPr lang="en-US" altLang="en-US" sz="3600"/>
              <a:t>The Economy’s Income &amp; Expenditure</a:t>
            </a:r>
          </a:p>
        </p:txBody>
      </p:sp>
      <p:sp>
        <p:nvSpPr>
          <p:cNvPr id="20483" name="Rectangle 5">
            <a:extLst>
              <a:ext uri="{FF2B5EF4-FFF2-40B4-BE49-F238E27FC236}">
                <a16:creationId xmlns:a16="http://schemas.microsoft.com/office/drawing/2014/main" id="{5AB5DA14-C91D-494C-9509-7C8CC9B75E23}"/>
              </a:ext>
            </a:extLst>
          </p:cNvPr>
          <p:cNvSpPr>
            <a:spLocks noGrp="1" noChangeArrowheads="1"/>
          </p:cNvSpPr>
          <p:nvPr>
            <p:ph type="body" idx="1"/>
          </p:nvPr>
        </p:nvSpPr>
        <p:spPr>
          <a:xfrm>
            <a:off x="381000" y="1152525"/>
            <a:ext cx="8229600" cy="5280025"/>
          </a:xfrm>
        </p:spPr>
        <p:txBody>
          <a:bodyPr/>
          <a:lstStyle/>
          <a:p>
            <a:pPr eaLnBrk="1" hangingPunct="1"/>
            <a:r>
              <a:rPr lang="en-US" altLang="en-US" dirty="0"/>
              <a:t>A measure of how well an economy is performing is the total income that everyone in the economy is earning.</a:t>
            </a:r>
          </a:p>
          <a:p>
            <a:pPr eaLnBrk="1" hangingPunct="1"/>
            <a:r>
              <a:rPr lang="en-US" altLang="en-US" dirty="0"/>
              <a:t>For an economy as a whole, </a:t>
            </a:r>
            <a:r>
              <a:rPr lang="en-US" altLang="en-US" i="1" dirty="0"/>
              <a:t>income must equal expenditure</a:t>
            </a:r>
            <a:r>
              <a:rPr lang="en-US" altLang="en-US" dirty="0"/>
              <a:t> because:</a:t>
            </a:r>
          </a:p>
          <a:p>
            <a:pPr lvl="1" eaLnBrk="1" hangingPunct="1"/>
            <a:r>
              <a:rPr lang="en-US" altLang="en-US" dirty="0"/>
              <a:t>Every transaction has a buyer and a seller.</a:t>
            </a:r>
          </a:p>
          <a:p>
            <a:pPr lvl="1" eaLnBrk="1" hangingPunct="1"/>
            <a:r>
              <a:rPr lang="en-US" altLang="en-US" dirty="0"/>
              <a:t>Every Rupee of spending by some buyer is a Rupee of income for some seller. </a:t>
            </a:r>
          </a:p>
          <a:p>
            <a:pPr eaLnBrk="1" hangingPunct="1"/>
            <a:r>
              <a:rPr lang="en-US" altLang="en-US" dirty="0"/>
              <a:t>The equality of income and expenditure is illustrated with the circular-flow diagram.</a:t>
            </a:r>
          </a:p>
          <a:p>
            <a:pPr lvl="1" eaLnBrk="1" hangingPunct="1"/>
            <a:endParaRPr lang="en-US" altLang="en-US" dirty="0"/>
          </a:p>
          <a:p>
            <a:pPr eaLnBrk="1" hangingPunct="1"/>
            <a:endParaRPr lang="en-US" altLang="en-US" dirty="0"/>
          </a:p>
        </p:txBody>
      </p:sp>
      <p:sp>
        <p:nvSpPr>
          <p:cNvPr id="4" name="Content Placeholder 4">
            <a:extLst>
              <a:ext uri="{FF2B5EF4-FFF2-40B4-BE49-F238E27FC236}">
                <a16:creationId xmlns:a16="http://schemas.microsoft.com/office/drawing/2014/main" id="{A6FE8F50-516B-4B6E-B1B8-5CF4984D05A0}"/>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E300891-7A20-409E-B7E3-A2CD928861A5}"/>
              </a:ext>
            </a:extLst>
          </p:cNvPr>
          <p:cNvSpPr>
            <a:spLocks noGrp="1" noChangeArrowheads="1"/>
          </p:cNvSpPr>
          <p:nvPr>
            <p:ph type="title"/>
          </p:nvPr>
        </p:nvSpPr>
        <p:spPr/>
        <p:txBody>
          <a:bodyPr/>
          <a:lstStyle/>
          <a:p>
            <a:r>
              <a:rPr lang="en-US" altLang="en-US" sz="3600" b="1" dirty="0"/>
              <a:t>Circular flow of macroeconomic activity</a:t>
            </a:r>
            <a:br>
              <a:rPr lang="en-US" altLang="en-US" sz="3600" dirty="0"/>
            </a:br>
            <a:r>
              <a:rPr lang="en-US" altLang="en-US" sz="2800" dirty="0"/>
              <a:t>(</a:t>
            </a:r>
            <a:r>
              <a:rPr lang="en-US" altLang="en-US" sz="2800" u="sng" dirty="0"/>
              <a:t>Assumptions</a:t>
            </a:r>
            <a:r>
              <a:rPr lang="en-US" altLang="en-US" sz="2800" dirty="0"/>
              <a:t>)</a:t>
            </a:r>
            <a:endParaRPr lang="en-US" altLang="en-US" sz="3600" dirty="0"/>
          </a:p>
        </p:txBody>
      </p:sp>
      <p:sp>
        <p:nvSpPr>
          <p:cNvPr id="21507" name="Content Placeholder 2">
            <a:extLst>
              <a:ext uri="{FF2B5EF4-FFF2-40B4-BE49-F238E27FC236}">
                <a16:creationId xmlns:a16="http://schemas.microsoft.com/office/drawing/2014/main" id="{DDE1E651-3BB4-4A0F-9875-623A45FA5850}"/>
              </a:ext>
            </a:extLst>
          </p:cNvPr>
          <p:cNvSpPr>
            <a:spLocks noGrp="1" noChangeArrowheads="1"/>
          </p:cNvSpPr>
          <p:nvPr>
            <p:ph idx="1"/>
          </p:nvPr>
        </p:nvSpPr>
        <p:spPr>
          <a:xfrm>
            <a:off x="401638" y="1303339"/>
            <a:ext cx="8229600" cy="5175250"/>
          </a:xfrm>
        </p:spPr>
        <p:txBody>
          <a:bodyPr>
            <a:normAutofit fontScale="77500" lnSpcReduction="20000"/>
          </a:bodyPr>
          <a:lstStyle/>
          <a:p>
            <a:pPr>
              <a:lnSpc>
                <a:spcPct val="120000"/>
              </a:lnSpc>
            </a:pPr>
            <a:r>
              <a:rPr lang="en-US" altLang="en-US" dirty="0"/>
              <a:t>Oversimplified world</a:t>
            </a:r>
          </a:p>
          <a:p>
            <a:pPr>
              <a:lnSpc>
                <a:spcPct val="120000"/>
              </a:lnSpc>
            </a:pPr>
            <a:r>
              <a:rPr lang="en-US" altLang="en-US" dirty="0"/>
              <a:t>No government </a:t>
            </a:r>
          </a:p>
          <a:p>
            <a:pPr>
              <a:lnSpc>
                <a:spcPct val="120000"/>
              </a:lnSpc>
            </a:pPr>
            <a:r>
              <a:rPr lang="en-US" altLang="en-US" dirty="0"/>
              <a:t>No foreign trade </a:t>
            </a:r>
          </a:p>
          <a:p>
            <a:pPr>
              <a:lnSpc>
                <a:spcPct val="120000"/>
              </a:lnSpc>
            </a:pPr>
            <a:r>
              <a:rPr lang="en-US" altLang="en-US" dirty="0"/>
              <a:t>No investment</a:t>
            </a:r>
          </a:p>
          <a:p>
            <a:pPr>
              <a:lnSpc>
                <a:spcPct val="120000"/>
              </a:lnSpc>
            </a:pPr>
            <a:r>
              <a:rPr lang="en-US" altLang="en-US" dirty="0"/>
              <a:t>Economy produces </a:t>
            </a:r>
            <a:r>
              <a:rPr lang="en-US" altLang="en-US" i="1" dirty="0"/>
              <a:t>only consumption goods</a:t>
            </a:r>
            <a:r>
              <a:rPr lang="en-US" altLang="en-US" dirty="0"/>
              <a:t> (i.e. goods purchased by households for personal consumption only)</a:t>
            </a:r>
          </a:p>
          <a:p>
            <a:pPr>
              <a:lnSpc>
                <a:spcPct val="120000"/>
              </a:lnSpc>
            </a:pPr>
            <a:r>
              <a:rPr lang="en-US" altLang="en-US" dirty="0"/>
              <a:t>All goods and services are bought by households</a:t>
            </a:r>
          </a:p>
          <a:p>
            <a:pPr>
              <a:lnSpc>
                <a:spcPct val="120000"/>
              </a:lnSpc>
            </a:pPr>
            <a:r>
              <a:rPr lang="en-US" altLang="en-US" dirty="0"/>
              <a:t>Households spend all their income</a:t>
            </a:r>
          </a:p>
          <a:p>
            <a:pPr>
              <a:lnSpc>
                <a:spcPct val="120000"/>
              </a:lnSpc>
            </a:pPr>
            <a:r>
              <a:rPr lang="en-US" altLang="en-US" dirty="0"/>
              <a:t>2 approaches in terms of: </a:t>
            </a:r>
          </a:p>
          <a:p>
            <a:pPr lvl="1">
              <a:lnSpc>
                <a:spcPct val="120000"/>
              </a:lnSpc>
            </a:pPr>
            <a:r>
              <a:rPr lang="en-US" altLang="en-US" dirty="0"/>
              <a:t>Flow of products ; Earnings and income approach</a:t>
            </a:r>
          </a:p>
        </p:txBody>
      </p:sp>
      <p:sp>
        <p:nvSpPr>
          <p:cNvPr id="4" name="Content Placeholder 4">
            <a:extLst>
              <a:ext uri="{FF2B5EF4-FFF2-40B4-BE49-F238E27FC236}">
                <a16:creationId xmlns:a16="http://schemas.microsoft.com/office/drawing/2014/main" id="{2761091A-2BDA-467C-8E86-15E5F4F658C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8727B38-3358-4A1E-95CE-CA73524EC713}"/>
              </a:ext>
            </a:extLst>
          </p:cNvPr>
          <p:cNvSpPr>
            <a:spLocks noGrp="1" noChangeArrowheads="1"/>
          </p:cNvSpPr>
          <p:nvPr>
            <p:ph type="title"/>
          </p:nvPr>
        </p:nvSpPr>
        <p:spPr/>
        <p:txBody>
          <a:bodyPr/>
          <a:lstStyle/>
          <a:p>
            <a:pPr eaLnBrk="1" hangingPunct="1"/>
            <a:r>
              <a:rPr lang="en-US" altLang="en-US" sz="3600"/>
              <a:t>Circular flow of macroeconomic activity</a:t>
            </a:r>
          </a:p>
        </p:txBody>
      </p:sp>
      <p:sp>
        <p:nvSpPr>
          <p:cNvPr id="22531" name="Rectangle 49">
            <a:extLst>
              <a:ext uri="{FF2B5EF4-FFF2-40B4-BE49-F238E27FC236}">
                <a16:creationId xmlns:a16="http://schemas.microsoft.com/office/drawing/2014/main" id="{1B535CB3-629F-48EA-A9D2-58CBA3971396}"/>
              </a:ext>
            </a:extLst>
          </p:cNvPr>
          <p:cNvSpPr>
            <a:spLocks noChangeArrowheads="1"/>
          </p:cNvSpPr>
          <p:nvPr/>
        </p:nvSpPr>
        <p:spPr bwMode="auto">
          <a:xfrm>
            <a:off x="5502275" y="5326375"/>
            <a:ext cx="5873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solidFill>
                  <a:srgbClr val="000000"/>
                </a:solidFill>
                <a:latin typeface="Arial" panose="020B0604020202020204" pitchFamily="34" charset="0"/>
              </a:rPr>
              <a:t>Income</a:t>
            </a:r>
            <a:endParaRPr lang="en-US" altLang="en-US" sz="1400" dirty="0"/>
          </a:p>
        </p:txBody>
      </p:sp>
      <p:grpSp>
        <p:nvGrpSpPr>
          <p:cNvPr id="22532" name="Group 1">
            <a:extLst>
              <a:ext uri="{FF2B5EF4-FFF2-40B4-BE49-F238E27FC236}">
                <a16:creationId xmlns:a16="http://schemas.microsoft.com/office/drawing/2014/main" id="{C53E1A95-2E51-4370-BC30-2DB689F37398}"/>
              </a:ext>
            </a:extLst>
          </p:cNvPr>
          <p:cNvGrpSpPr>
            <a:grpSpLocks/>
          </p:cNvGrpSpPr>
          <p:nvPr/>
        </p:nvGrpSpPr>
        <p:grpSpPr bwMode="auto">
          <a:xfrm>
            <a:off x="276225" y="1076325"/>
            <a:ext cx="8591550" cy="5321300"/>
            <a:chOff x="275699" y="1076255"/>
            <a:chExt cx="8592601" cy="5321894"/>
          </a:xfrm>
        </p:grpSpPr>
        <p:grpSp>
          <p:nvGrpSpPr>
            <p:cNvPr id="22533" name="Group 53">
              <a:extLst>
                <a:ext uri="{FF2B5EF4-FFF2-40B4-BE49-F238E27FC236}">
                  <a16:creationId xmlns:a16="http://schemas.microsoft.com/office/drawing/2014/main" id="{854525D5-7EE7-43E8-B232-CE07C0C24097}"/>
                </a:ext>
              </a:extLst>
            </p:cNvPr>
            <p:cNvGrpSpPr>
              <a:grpSpLocks/>
            </p:cNvGrpSpPr>
            <p:nvPr/>
          </p:nvGrpSpPr>
          <p:grpSpPr bwMode="auto">
            <a:xfrm>
              <a:off x="275699" y="1076255"/>
              <a:ext cx="8592601" cy="5321894"/>
              <a:chOff x="471467" y="1097501"/>
              <a:chExt cx="8592634" cy="5322181"/>
            </a:xfrm>
          </p:grpSpPr>
          <p:grpSp>
            <p:nvGrpSpPr>
              <p:cNvPr id="22535" name="Group 54">
                <a:extLst>
                  <a:ext uri="{FF2B5EF4-FFF2-40B4-BE49-F238E27FC236}">
                    <a16:creationId xmlns:a16="http://schemas.microsoft.com/office/drawing/2014/main" id="{D2CE0300-2CB2-4C15-975C-07F128738FD6}"/>
                  </a:ext>
                </a:extLst>
              </p:cNvPr>
              <p:cNvGrpSpPr>
                <a:grpSpLocks/>
              </p:cNvGrpSpPr>
              <p:nvPr/>
            </p:nvGrpSpPr>
            <p:grpSpPr bwMode="auto">
              <a:xfrm>
                <a:off x="471467" y="1097501"/>
                <a:ext cx="8592634" cy="5322181"/>
                <a:chOff x="471467" y="1097501"/>
                <a:chExt cx="8592634" cy="5322181"/>
              </a:xfrm>
            </p:grpSpPr>
            <p:grpSp>
              <p:nvGrpSpPr>
                <p:cNvPr id="22539" name="Group 58">
                  <a:extLst>
                    <a:ext uri="{FF2B5EF4-FFF2-40B4-BE49-F238E27FC236}">
                      <a16:creationId xmlns:a16="http://schemas.microsoft.com/office/drawing/2014/main" id="{B0BD47A4-0B9F-4117-9A7D-8CE28FEBB02B}"/>
                    </a:ext>
                  </a:extLst>
                </p:cNvPr>
                <p:cNvGrpSpPr>
                  <a:grpSpLocks/>
                </p:cNvGrpSpPr>
                <p:nvPr/>
              </p:nvGrpSpPr>
              <p:grpSpPr bwMode="auto">
                <a:xfrm>
                  <a:off x="471467" y="1097501"/>
                  <a:ext cx="8592634" cy="5322181"/>
                  <a:chOff x="494625" y="1082001"/>
                  <a:chExt cx="8592634" cy="5322181"/>
                </a:xfrm>
              </p:grpSpPr>
              <p:grpSp>
                <p:nvGrpSpPr>
                  <p:cNvPr id="22541" name="Group 16">
                    <a:extLst>
                      <a:ext uri="{FF2B5EF4-FFF2-40B4-BE49-F238E27FC236}">
                        <a16:creationId xmlns:a16="http://schemas.microsoft.com/office/drawing/2014/main" id="{C723DA90-86A1-4BA5-9B36-EE299663B683}"/>
                      </a:ext>
                    </a:extLst>
                  </p:cNvPr>
                  <p:cNvGrpSpPr>
                    <a:grpSpLocks/>
                  </p:cNvGrpSpPr>
                  <p:nvPr/>
                </p:nvGrpSpPr>
                <p:grpSpPr bwMode="auto">
                  <a:xfrm>
                    <a:off x="2216150" y="1834429"/>
                    <a:ext cx="1411288" cy="1246188"/>
                    <a:chOff x="1400" y="1150"/>
                    <a:chExt cx="889" cy="785"/>
                  </a:xfrm>
                </p:grpSpPr>
                <p:sp>
                  <p:nvSpPr>
                    <p:cNvPr id="22574" name="Freeform 17">
                      <a:extLst>
                        <a:ext uri="{FF2B5EF4-FFF2-40B4-BE49-F238E27FC236}">
                          <a16:creationId xmlns:a16="http://schemas.microsoft.com/office/drawing/2014/main" id="{8F51FC93-CAC7-45FE-AC3F-F6D0149F61BE}"/>
                        </a:ext>
                      </a:extLst>
                    </p:cNvPr>
                    <p:cNvSpPr>
                      <a:spLocks/>
                    </p:cNvSpPr>
                    <p:nvPr/>
                  </p:nvSpPr>
                  <p:spPr bwMode="auto">
                    <a:xfrm>
                      <a:off x="1454" y="1150"/>
                      <a:ext cx="835" cy="782"/>
                    </a:xfrm>
                    <a:custGeom>
                      <a:avLst/>
                      <a:gdLst>
                        <a:gd name="T0" fmla="*/ 981 w 711"/>
                        <a:gd name="T1" fmla="*/ 0 h 669"/>
                        <a:gd name="T2" fmla="*/ 0 w 711"/>
                        <a:gd name="T3" fmla="*/ 0 h 669"/>
                        <a:gd name="T4" fmla="*/ 0 w 711"/>
                        <a:gd name="T5" fmla="*/ 914 h 669"/>
                        <a:gd name="T6" fmla="*/ 0 60000 65536"/>
                        <a:gd name="T7" fmla="*/ 0 60000 65536"/>
                        <a:gd name="T8" fmla="*/ 0 60000 65536"/>
                        <a:gd name="T9" fmla="*/ 0 w 711"/>
                        <a:gd name="T10" fmla="*/ 0 h 669"/>
                        <a:gd name="T11" fmla="*/ 711 w 711"/>
                        <a:gd name="T12" fmla="*/ 669 h 669"/>
                      </a:gdLst>
                      <a:ahLst/>
                      <a:cxnLst>
                        <a:cxn ang="T6">
                          <a:pos x="T0" y="T1"/>
                        </a:cxn>
                        <a:cxn ang="T7">
                          <a:pos x="T2" y="T3"/>
                        </a:cxn>
                        <a:cxn ang="T8">
                          <a:pos x="T4" y="T5"/>
                        </a:cxn>
                      </a:cxnLst>
                      <a:rect l="T9" t="T10" r="T11" b="T12"/>
                      <a:pathLst>
                        <a:path w="711" h="669">
                          <a:moveTo>
                            <a:pt x="711" y="0"/>
                          </a:moveTo>
                          <a:lnTo>
                            <a:pt x="0" y="0"/>
                          </a:lnTo>
                          <a:lnTo>
                            <a:pt x="0" y="669"/>
                          </a:lnTo>
                        </a:path>
                      </a:pathLst>
                    </a:custGeom>
                    <a:noFill/>
                    <a:ln w="12700">
                      <a:solidFill>
                        <a:srgbClr val="75BC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5" name="Freeform 18">
                      <a:extLst>
                        <a:ext uri="{FF2B5EF4-FFF2-40B4-BE49-F238E27FC236}">
                          <a16:creationId xmlns:a16="http://schemas.microsoft.com/office/drawing/2014/main" id="{804FAAC3-E61C-485E-BDFB-2DBB9779D4E7}"/>
                        </a:ext>
                      </a:extLst>
                    </p:cNvPr>
                    <p:cNvSpPr>
                      <a:spLocks/>
                    </p:cNvSpPr>
                    <p:nvPr/>
                  </p:nvSpPr>
                  <p:spPr bwMode="auto">
                    <a:xfrm>
                      <a:off x="1400" y="1799"/>
                      <a:ext cx="85" cy="136"/>
                    </a:xfrm>
                    <a:custGeom>
                      <a:avLst/>
                      <a:gdLst>
                        <a:gd name="T0" fmla="*/ 366 w 10"/>
                        <a:gd name="T1" fmla="*/ 221 h 16"/>
                        <a:gd name="T2" fmla="*/ 723 w 10"/>
                        <a:gd name="T3" fmla="*/ 0 h 16"/>
                        <a:gd name="T4" fmla="*/ 723 w 10"/>
                        <a:gd name="T5" fmla="*/ 0 h 16"/>
                        <a:gd name="T6" fmla="*/ 510 w 10"/>
                        <a:gd name="T7" fmla="*/ 578 h 16"/>
                        <a:gd name="T8" fmla="*/ 366 w 10"/>
                        <a:gd name="T9" fmla="*/ 1156 h 16"/>
                        <a:gd name="T10" fmla="*/ 221 w 10"/>
                        <a:gd name="T11" fmla="*/ 578 h 16"/>
                        <a:gd name="T12" fmla="*/ 0 w 10"/>
                        <a:gd name="T13" fmla="*/ 0 h 16"/>
                        <a:gd name="T14" fmla="*/ 0 w 10"/>
                        <a:gd name="T15" fmla="*/ 0 h 16"/>
                        <a:gd name="T16" fmla="*/ 366 w 10"/>
                        <a:gd name="T17" fmla="*/ 221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6"/>
                        <a:gd name="T29" fmla="*/ 10 w 1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6">
                          <a:moveTo>
                            <a:pt x="5" y="3"/>
                          </a:moveTo>
                          <a:cubicBezTo>
                            <a:pt x="10" y="0"/>
                            <a:pt x="10" y="0"/>
                            <a:pt x="10" y="0"/>
                          </a:cubicBezTo>
                          <a:cubicBezTo>
                            <a:pt x="10" y="0"/>
                            <a:pt x="10" y="0"/>
                            <a:pt x="10" y="0"/>
                          </a:cubicBezTo>
                          <a:cubicBezTo>
                            <a:pt x="7" y="8"/>
                            <a:pt x="7" y="8"/>
                            <a:pt x="7" y="8"/>
                          </a:cubicBezTo>
                          <a:cubicBezTo>
                            <a:pt x="6" y="11"/>
                            <a:pt x="6" y="13"/>
                            <a:pt x="5" y="16"/>
                          </a:cubicBezTo>
                          <a:cubicBezTo>
                            <a:pt x="5" y="13"/>
                            <a:pt x="4" y="11"/>
                            <a:pt x="3" y="8"/>
                          </a:cubicBezTo>
                          <a:cubicBezTo>
                            <a:pt x="0" y="0"/>
                            <a:pt x="0" y="0"/>
                            <a:pt x="0" y="0"/>
                          </a:cubicBezTo>
                          <a:cubicBezTo>
                            <a:pt x="0" y="0"/>
                            <a:pt x="0" y="0"/>
                            <a:pt x="0" y="0"/>
                          </a:cubicBezTo>
                          <a:lnTo>
                            <a:pt x="5" y="3"/>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2" name="Group 19">
                    <a:extLst>
                      <a:ext uri="{FF2B5EF4-FFF2-40B4-BE49-F238E27FC236}">
                        <a16:creationId xmlns:a16="http://schemas.microsoft.com/office/drawing/2014/main" id="{8BC1B0DB-5F26-44DD-9B1C-56C28EA636A5}"/>
                      </a:ext>
                    </a:extLst>
                  </p:cNvPr>
                  <p:cNvGrpSpPr>
                    <a:grpSpLocks/>
                  </p:cNvGrpSpPr>
                  <p:nvPr/>
                </p:nvGrpSpPr>
                <p:grpSpPr bwMode="auto">
                  <a:xfrm>
                    <a:off x="2736850" y="2004292"/>
                    <a:ext cx="925513" cy="1076325"/>
                    <a:chOff x="1728" y="1257"/>
                    <a:chExt cx="583" cy="678"/>
                  </a:xfrm>
                </p:grpSpPr>
                <p:sp>
                  <p:nvSpPr>
                    <p:cNvPr id="22572" name="Freeform 20">
                      <a:extLst>
                        <a:ext uri="{FF2B5EF4-FFF2-40B4-BE49-F238E27FC236}">
                          <a16:creationId xmlns:a16="http://schemas.microsoft.com/office/drawing/2014/main" id="{8FBAC055-4BA0-410A-8BFA-80BC9BD8FFD9}"/>
                        </a:ext>
                      </a:extLst>
                    </p:cNvPr>
                    <p:cNvSpPr>
                      <a:spLocks/>
                    </p:cNvSpPr>
                    <p:nvPr/>
                  </p:nvSpPr>
                  <p:spPr bwMode="auto">
                    <a:xfrm>
                      <a:off x="1728" y="1299"/>
                      <a:ext cx="482" cy="636"/>
                    </a:xfrm>
                    <a:custGeom>
                      <a:avLst/>
                      <a:gdLst>
                        <a:gd name="T0" fmla="*/ 482 w 482"/>
                        <a:gd name="T1" fmla="*/ 0 h 636"/>
                        <a:gd name="T2" fmla="*/ 0 w 482"/>
                        <a:gd name="T3" fmla="*/ 0 h 636"/>
                        <a:gd name="T4" fmla="*/ 0 w 482"/>
                        <a:gd name="T5" fmla="*/ 636 h 636"/>
                        <a:gd name="T6" fmla="*/ 0 60000 65536"/>
                        <a:gd name="T7" fmla="*/ 0 60000 65536"/>
                        <a:gd name="T8" fmla="*/ 0 60000 65536"/>
                        <a:gd name="T9" fmla="*/ 0 w 482"/>
                        <a:gd name="T10" fmla="*/ 0 h 636"/>
                        <a:gd name="T11" fmla="*/ 482 w 482"/>
                        <a:gd name="T12" fmla="*/ 636 h 636"/>
                      </a:gdLst>
                      <a:ahLst/>
                      <a:cxnLst>
                        <a:cxn ang="T6">
                          <a:pos x="T0" y="T1"/>
                        </a:cxn>
                        <a:cxn ang="T7">
                          <a:pos x="T2" y="T3"/>
                        </a:cxn>
                        <a:cxn ang="T8">
                          <a:pos x="T4" y="T5"/>
                        </a:cxn>
                      </a:cxnLst>
                      <a:rect l="T9" t="T10" r="T11" b="T12"/>
                      <a:pathLst>
                        <a:path w="482" h="636">
                          <a:moveTo>
                            <a:pt x="482" y="0"/>
                          </a:moveTo>
                          <a:lnTo>
                            <a:pt x="0" y="0"/>
                          </a:lnTo>
                          <a:lnTo>
                            <a:pt x="0" y="636"/>
                          </a:lnTo>
                        </a:path>
                      </a:pathLst>
                    </a:custGeom>
                    <a:noFill/>
                    <a:ln w="12700">
                      <a:solidFill>
                        <a:srgbClr val="E17E2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3" name="Freeform 21">
                      <a:extLst>
                        <a:ext uri="{FF2B5EF4-FFF2-40B4-BE49-F238E27FC236}">
                          <a16:creationId xmlns:a16="http://schemas.microsoft.com/office/drawing/2014/main" id="{D56C63DE-B8D2-4119-9EEA-B33E00F3430E}"/>
                        </a:ext>
                      </a:extLst>
                    </p:cNvPr>
                    <p:cNvSpPr>
                      <a:spLocks/>
                    </p:cNvSpPr>
                    <p:nvPr/>
                  </p:nvSpPr>
                  <p:spPr bwMode="auto">
                    <a:xfrm>
                      <a:off x="2176" y="1257"/>
                      <a:ext cx="135" cy="85"/>
                    </a:xfrm>
                    <a:custGeom>
                      <a:avLst/>
                      <a:gdLst>
                        <a:gd name="T0" fmla="*/ 211 w 16"/>
                        <a:gd name="T1" fmla="*/ 366 h 10"/>
                        <a:gd name="T2" fmla="*/ 0 w 16"/>
                        <a:gd name="T3" fmla="*/ 0 h 10"/>
                        <a:gd name="T4" fmla="*/ 0 w 16"/>
                        <a:gd name="T5" fmla="*/ 0 h 10"/>
                        <a:gd name="T6" fmla="*/ 574 w 16"/>
                        <a:gd name="T7" fmla="*/ 221 h 10"/>
                        <a:gd name="T8" fmla="*/ 1139 w 16"/>
                        <a:gd name="T9" fmla="*/ 366 h 10"/>
                        <a:gd name="T10" fmla="*/ 574 w 16"/>
                        <a:gd name="T11" fmla="*/ 434 h 10"/>
                        <a:gd name="T12" fmla="*/ 0 w 16"/>
                        <a:gd name="T13" fmla="*/ 723 h 10"/>
                        <a:gd name="T14" fmla="*/ 0 w 16"/>
                        <a:gd name="T15" fmla="*/ 655 h 10"/>
                        <a:gd name="T16" fmla="*/ 211 w 16"/>
                        <a:gd name="T17" fmla="*/ 366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0" y="3"/>
                            <a:pt x="13" y="4"/>
                            <a:pt x="16" y="5"/>
                          </a:cubicBezTo>
                          <a:cubicBezTo>
                            <a:pt x="13" y="5"/>
                            <a:pt x="10" y="6"/>
                            <a:pt x="8" y="6"/>
                          </a:cubicBezTo>
                          <a:cubicBezTo>
                            <a:pt x="0" y="10"/>
                            <a:pt x="0" y="10"/>
                            <a:pt x="0" y="10"/>
                          </a:cubicBezTo>
                          <a:cubicBezTo>
                            <a:pt x="0" y="9"/>
                            <a:pt x="0" y="9"/>
                            <a:pt x="0" y="9"/>
                          </a:cubicBezTo>
                          <a:lnTo>
                            <a:pt x="3" y="5"/>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3" name="Group 22">
                    <a:extLst>
                      <a:ext uri="{FF2B5EF4-FFF2-40B4-BE49-F238E27FC236}">
                        <a16:creationId xmlns:a16="http://schemas.microsoft.com/office/drawing/2014/main" id="{DA56EED1-3EFF-4AE7-BEEE-AFFAA77D9176}"/>
                      </a:ext>
                    </a:extLst>
                  </p:cNvPr>
                  <p:cNvGrpSpPr>
                    <a:grpSpLocks/>
                  </p:cNvGrpSpPr>
                  <p:nvPr/>
                </p:nvGrpSpPr>
                <p:grpSpPr bwMode="auto">
                  <a:xfrm>
                    <a:off x="2295526" y="4193457"/>
                    <a:ext cx="1354139" cy="1304925"/>
                    <a:chOff x="1450" y="2636"/>
                    <a:chExt cx="853" cy="822"/>
                  </a:xfrm>
                </p:grpSpPr>
                <p:sp>
                  <p:nvSpPr>
                    <p:cNvPr id="22570" name="Freeform 23">
                      <a:extLst>
                        <a:ext uri="{FF2B5EF4-FFF2-40B4-BE49-F238E27FC236}">
                          <a16:creationId xmlns:a16="http://schemas.microsoft.com/office/drawing/2014/main" id="{C2E75AE4-1BDA-494C-8D72-A647E583365D}"/>
                        </a:ext>
                      </a:extLst>
                    </p:cNvPr>
                    <p:cNvSpPr>
                      <a:spLocks/>
                    </p:cNvSpPr>
                    <p:nvPr/>
                  </p:nvSpPr>
                  <p:spPr bwMode="auto">
                    <a:xfrm>
                      <a:off x="1450" y="2636"/>
                      <a:ext cx="823" cy="780"/>
                    </a:xfrm>
                    <a:custGeom>
                      <a:avLst/>
                      <a:gdLst>
                        <a:gd name="T0" fmla="*/ 1096 w 618"/>
                        <a:gd name="T1" fmla="*/ 781 h 779"/>
                        <a:gd name="T2" fmla="*/ 0 w 618"/>
                        <a:gd name="T3" fmla="*/ 781 h 779"/>
                        <a:gd name="T4" fmla="*/ 0 w 618"/>
                        <a:gd name="T5" fmla="*/ 0 h 779"/>
                        <a:gd name="T6" fmla="*/ 0 60000 65536"/>
                        <a:gd name="T7" fmla="*/ 0 60000 65536"/>
                        <a:gd name="T8" fmla="*/ 0 60000 65536"/>
                        <a:gd name="T9" fmla="*/ 0 w 618"/>
                        <a:gd name="T10" fmla="*/ 0 h 779"/>
                        <a:gd name="T11" fmla="*/ 618 w 618"/>
                        <a:gd name="T12" fmla="*/ 779 h 779"/>
                      </a:gdLst>
                      <a:ahLst/>
                      <a:cxnLst>
                        <a:cxn ang="T6">
                          <a:pos x="T0" y="T1"/>
                        </a:cxn>
                        <a:cxn ang="T7">
                          <a:pos x="T2" y="T3"/>
                        </a:cxn>
                        <a:cxn ang="T8">
                          <a:pos x="T4" y="T5"/>
                        </a:cxn>
                      </a:cxnLst>
                      <a:rect l="T9" t="T10" r="T11" b="T12"/>
                      <a:pathLst>
                        <a:path w="618" h="779">
                          <a:moveTo>
                            <a:pt x="618" y="779"/>
                          </a:moveTo>
                          <a:lnTo>
                            <a:pt x="0" y="779"/>
                          </a:lnTo>
                          <a:lnTo>
                            <a:pt x="0" y="0"/>
                          </a:lnTo>
                        </a:path>
                      </a:pathLst>
                    </a:custGeom>
                    <a:noFill/>
                    <a:ln w="12700">
                      <a:solidFill>
                        <a:srgbClr val="75BC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1" name="Freeform 24">
                      <a:extLst>
                        <a:ext uri="{FF2B5EF4-FFF2-40B4-BE49-F238E27FC236}">
                          <a16:creationId xmlns:a16="http://schemas.microsoft.com/office/drawing/2014/main" id="{7BEABB97-54D6-4C66-B6BB-93A422C51C11}"/>
                        </a:ext>
                      </a:extLst>
                    </p:cNvPr>
                    <p:cNvSpPr>
                      <a:spLocks/>
                    </p:cNvSpPr>
                    <p:nvPr/>
                  </p:nvSpPr>
                  <p:spPr bwMode="auto">
                    <a:xfrm>
                      <a:off x="2168" y="3374"/>
                      <a:ext cx="135" cy="84"/>
                    </a:xfrm>
                    <a:custGeom>
                      <a:avLst/>
                      <a:gdLst>
                        <a:gd name="T0" fmla="*/ 211 w 16"/>
                        <a:gd name="T1" fmla="*/ 353 h 10"/>
                        <a:gd name="T2" fmla="*/ 0 w 16"/>
                        <a:gd name="T3" fmla="*/ 0 h 10"/>
                        <a:gd name="T4" fmla="*/ 0 w 16"/>
                        <a:gd name="T5" fmla="*/ 0 h 10"/>
                        <a:gd name="T6" fmla="*/ 574 w 16"/>
                        <a:gd name="T7" fmla="*/ 210 h 10"/>
                        <a:gd name="T8" fmla="*/ 1139 w 16"/>
                        <a:gd name="T9" fmla="*/ 353 h 10"/>
                        <a:gd name="T10" fmla="*/ 574 w 16"/>
                        <a:gd name="T11" fmla="*/ 496 h 10"/>
                        <a:gd name="T12" fmla="*/ 0 w 16"/>
                        <a:gd name="T13" fmla="*/ 706 h 10"/>
                        <a:gd name="T14" fmla="*/ 0 w 16"/>
                        <a:gd name="T15" fmla="*/ 706 h 10"/>
                        <a:gd name="T16" fmla="*/ 211 w 16"/>
                        <a:gd name="T17" fmla="*/ 353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1" y="4"/>
                            <a:pt x="13" y="4"/>
                            <a:pt x="16" y="5"/>
                          </a:cubicBezTo>
                          <a:cubicBezTo>
                            <a:pt x="13" y="6"/>
                            <a:pt x="11" y="6"/>
                            <a:pt x="8" y="7"/>
                          </a:cubicBezTo>
                          <a:cubicBezTo>
                            <a:pt x="0" y="10"/>
                            <a:pt x="0" y="10"/>
                            <a:pt x="0" y="10"/>
                          </a:cubicBezTo>
                          <a:cubicBezTo>
                            <a:pt x="0" y="10"/>
                            <a:pt x="0" y="10"/>
                            <a:pt x="0" y="10"/>
                          </a:cubicBezTo>
                          <a:lnTo>
                            <a:pt x="3" y="5"/>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4" name="Group 25">
                    <a:extLst>
                      <a:ext uri="{FF2B5EF4-FFF2-40B4-BE49-F238E27FC236}">
                        <a16:creationId xmlns:a16="http://schemas.microsoft.com/office/drawing/2014/main" id="{B570D178-7F5A-4894-B0ED-901060034429}"/>
                      </a:ext>
                    </a:extLst>
                  </p:cNvPr>
                  <p:cNvGrpSpPr>
                    <a:grpSpLocks/>
                  </p:cNvGrpSpPr>
                  <p:nvPr/>
                </p:nvGrpSpPr>
                <p:grpSpPr bwMode="auto">
                  <a:xfrm>
                    <a:off x="2668588" y="4191871"/>
                    <a:ext cx="981075" cy="995364"/>
                    <a:chOff x="1685" y="2635"/>
                    <a:chExt cx="618" cy="627"/>
                  </a:xfrm>
                </p:grpSpPr>
                <p:sp>
                  <p:nvSpPr>
                    <p:cNvPr id="22568" name="Freeform 26">
                      <a:extLst>
                        <a:ext uri="{FF2B5EF4-FFF2-40B4-BE49-F238E27FC236}">
                          <a16:creationId xmlns:a16="http://schemas.microsoft.com/office/drawing/2014/main" id="{9E5E0A49-8621-4451-89BD-D16EF6439E84}"/>
                        </a:ext>
                      </a:extLst>
                    </p:cNvPr>
                    <p:cNvSpPr>
                      <a:spLocks/>
                    </p:cNvSpPr>
                    <p:nvPr/>
                  </p:nvSpPr>
                  <p:spPr bwMode="auto">
                    <a:xfrm>
                      <a:off x="1728" y="2728"/>
                      <a:ext cx="575" cy="534"/>
                    </a:xfrm>
                    <a:custGeom>
                      <a:avLst/>
                      <a:gdLst>
                        <a:gd name="T0" fmla="*/ 575 w 575"/>
                        <a:gd name="T1" fmla="*/ 534 h 534"/>
                        <a:gd name="T2" fmla="*/ 0 w 575"/>
                        <a:gd name="T3" fmla="*/ 534 h 534"/>
                        <a:gd name="T4" fmla="*/ 0 w 575"/>
                        <a:gd name="T5" fmla="*/ 0 h 534"/>
                        <a:gd name="T6" fmla="*/ 0 60000 65536"/>
                        <a:gd name="T7" fmla="*/ 0 60000 65536"/>
                        <a:gd name="T8" fmla="*/ 0 60000 65536"/>
                        <a:gd name="T9" fmla="*/ 0 w 575"/>
                        <a:gd name="T10" fmla="*/ 0 h 534"/>
                        <a:gd name="T11" fmla="*/ 575 w 575"/>
                        <a:gd name="T12" fmla="*/ 534 h 534"/>
                      </a:gdLst>
                      <a:ahLst/>
                      <a:cxnLst>
                        <a:cxn ang="T6">
                          <a:pos x="T0" y="T1"/>
                        </a:cxn>
                        <a:cxn ang="T7">
                          <a:pos x="T2" y="T3"/>
                        </a:cxn>
                        <a:cxn ang="T8">
                          <a:pos x="T4" y="T5"/>
                        </a:cxn>
                      </a:cxnLst>
                      <a:rect l="T9" t="T10" r="T11" b="T12"/>
                      <a:pathLst>
                        <a:path w="575" h="534">
                          <a:moveTo>
                            <a:pt x="575" y="534"/>
                          </a:moveTo>
                          <a:lnTo>
                            <a:pt x="0" y="534"/>
                          </a:lnTo>
                          <a:lnTo>
                            <a:pt x="0" y="0"/>
                          </a:lnTo>
                        </a:path>
                      </a:pathLst>
                    </a:custGeom>
                    <a:noFill/>
                    <a:ln w="12700">
                      <a:solidFill>
                        <a:srgbClr val="E17E2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9" name="Freeform 27">
                      <a:extLst>
                        <a:ext uri="{FF2B5EF4-FFF2-40B4-BE49-F238E27FC236}">
                          <a16:creationId xmlns:a16="http://schemas.microsoft.com/office/drawing/2014/main" id="{22B06026-9913-4573-9672-47D5A319903A}"/>
                        </a:ext>
                      </a:extLst>
                    </p:cNvPr>
                    <p:cNvSpPr>
                      <a:spLocks/>
                    </p:cNvSpPr>
                    <p:nvPr/>
                  </p:nvSpPr>
                  <p:spPr bwMode="auto">
                    <a:xfrm>
                      <a:off x="1685" y="2635"/>
                      <a:ext cx="85" cy="135"/>
                    </a:xfrm>
                    <a:custGeom>
                      <a:avLst/>
                      <a:gdLst>
                        <a:gd name="T0" fmla="*/ 366 w 10"/>
                        <a:gd name="T1" fmla="*/ 928 h 16"/>
                        <a:gd name="T2" fmla="*/ 0 w 10"/>
                        <a:gd name="T3" fmla="*/ 1139 h 16"/>
                        <a:gd name="T4" fmla="*/ 0 w 10"/>
                        <a:gd name="T5" fmla="*/ 1139 h 16"/>
                        <a:gd name="T6" fmla="*/ 221 w 10"/>
                        <a:gd name="T7" fmla="*/ 574 h 16"/>
                        <a:gd name="T8" fmla="*/ 366 w 10"/>
                        <a:gd name="T9" fmla="*/ 0 h 16"/>
                        <a:gd name="T10" fmla="*/ 510 w 10"/>
                        <a:gd name="T11" fmla="*/ 574 h 16"/>
                        <a:gd name="T12" fmla="*/ 723 w 10"/>
                        <a:gd name="T13" fmla="*/ 1139 h 16"/>
                        <a:gd name="T14" fmla="*/ 723 w 10"/>
                        <a:gd name="T15" fmla="*/ 1139 h 16"/>
                        <a:gd name="T16" fmla="*/ 366 w 10"/>
                        <a:gd name="T17" fmla="*/ 92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6"/>
                        <a:gd name="T29" fmla="*/ 10 w 1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6">
                          <a:moveTo>
                            <a:pt x="5" y="13"/>
                          </a:moveTo>
                          <a:cubicBezTo>
                            <a:pt x="0" y="16"/>
                            <a:pt x="0" y="16"/>
                            <a:pt x="0" y="16"/>
                          </a:cubicBezTo>
                          <a:cubicBezTo>
                            <a:pt x="0" y="16"/>
                            <a:pt x="0" y="16"/>
                            <a:pt x="0" y="16"/>
                          </a:cubicBezTo>
                          <a:cubicBezTo>
                            <a:pt x="3" y="8"/>
                            <a:pt x="3" y="8"/>
                            <a:pt x="3" y="8"/>
                          </a:cubicBezTo>
                          <a:cubicBezTo>
                            <a:pt x="4" y="5"/>
                            <a:pt x="5" y="2"/>
                            <a:pt x="5" y="0"/>
                          </a:cubicBezTo>
                          <a:cubicBezTo>
                            <a:pt x="6" y="2"/>
                            <a:pt x="6" y="5"/>
                            <a:pt x="7" y="8"/>
                          </a:cubicBezTo>
                          <a:cubicBezTo>
                            <a:pt x="10" y="16"/>
                            <a:pt x="10" y="16"/>
                            <a:pt x="10" y="16"/>
                          </a:cubicBezTo>
                          <a:cubicBezTo>
                            <a:pt x="10" y="16"/>
                            <a:pt x="10" y="16"/>
                            <a:pt x="10" y="16"/>
                          </a:cubicBezTo>
                          <a:lnTo>
                            <a:pt x="5" y="13"/>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45" name="Freeform 29">
                    <a:extLst>
                      <a:ext uri="{FF2B5EF4-FFF2-40B4-BE49-F238E27FC236}">
                        <a16:creationId xmlns:a16="http://schemas.microsoft.com/office/drawing/2014/main" id="{E380FF3C-9CC4-440A-8105-A4F32AEF23FF}"/>
                      </a:ext>
                    </a:extLst>
                  </p:cNvPr>
                  <p:cNvSpPr>
                    <a:spLocks/>
                  </p:cNvSpPr>
                  <p:nvPr/>
                </p:nvSpPr>
                <p:spPr bwMode="auto">
                  <a:xfrm>
                    <a:off x="5529260" y="1843954"/>
                    <a:ext cx="1470024" cy="1236663"/>
                  </a:xfrm>
                  <a:custGeom>
                    <a:avLst/>
                    <a:gdLst>
                      <a:gd name="T0" fmla="*/ 0 w 533"/>
                      <a:gd name="T1" fmla="*/ 0 h 771"/>
                      <a:gd name="T2" fmla="*/ 2553925 w 533"/>
                      <a:gd name="T3" fmla="*/ 0 h 771"/>
                      <a:gd name="T4" fmla="*/ 2553925 w 533"/>
                      <a:gd name="T5" fmla="*/ 1249495 h 771"/>
                      <a:gd name="T6" fmla="*/ 0 60000 65536"/>
                      <a:gd name="T7" fmla="*/ 0 60000 65536"/>
                      <a:gd name="T8" fmla="*/ 0 60000 65536"/>
                      <a:gd name="T9" fmla="*/ 0 w 533"/>
                      <a:gd name="T10" fmla="*/ 0 h 771"/>
                      <a:gd name="T11" fmla="*/ 533 w 533"/>
                      <a:gd name="T12" fmla="*/ 771 h 771"/>
                    </a:gdLst>
                    <a:ahLst/>
                    <a:cxnLst>
                      <a:cxn ang="T6">
                        <a:pos x="T0" y="T1"/>
                      </a:cxn>
                      <a:cxn ang="T7">
                        <a:pos x="T2" y="T3"/>
                      </a:cxn>
                      <a:cxn ang="T8">
                        <a:pos x="T4" y="T5"/>
                      </a:cxn>
                    </a:cxnLst>
                    <a:rect l="T9" t="T10" r="T11" b="T12"/>
                    <a:pathLst>
                      <a:path w="533" h="771">
                        <a:moveTo>
                          <a:pt x="0" y="0"/>
                        </a:moveTo>
                        <a:lnTo>
                          <a:pt x="533" y="0"/>
                        </a:lnTo>
                        <a:lnTo>
                          <a:pt x="533" y="771"/>
                        </a:lnTo>
                      </a:path>
                    </a:pathLst>
                  </a:custGeom>
                  <a:noFill/>
                  <a:ln w="12700">
                    <a:solidFill>
                      <a:srgbClr val="75BC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2546" name="Group 31">
                    <a:extLst>
                      <a:ext uri="{FF2B5EF4-FFF2-40B4-BE49-F238E27FC236}">
                        <a16:creationId xmlns:a16="http://schemas.microsoft.com/office/drawing/2014/main" id="{E318197B-35CA-4493-95C6-A0596D633A81}"/>
                      </a:ext>
                    </a:extLst>
                  </p:cNvPr>
                  <p:cNvGrpSpPr>
                    <a:grpSpLocks/>
                  </p:cNvGrpSpPr>
                  <p:nvPr/>
                </p:nvGrpSpPr>
                <p:grpSpPr bwMode="auto">
                  <a:xfrm>
                    <a:off x="5449888" y="2070967"/>
                    <a:ext cx="858837" cy="1009650"/>
                    <a:chOff x="3437" y="1299"/>
                    <a:chExt cx="541" cy="636"/>
                  </a:xfrm>
                </p:grpSpPr>
                <p:sp>
                  <p:nvSpPr>
                    <p:cNvPr id="22566" name="Freeform 32">
                      <a:extLst>
                        <a:ext uri="{FF2B5EF4-FFF2-40B4-BE49-F238E27FC236}">
                          <a16:creationId xmlns:a16="http://schemas.microsoft.com/office/drawing/2014/main" id="{6F067811-28C7-4942-A776-EF9FE41F2893}"/>
                        </a:ext>
                      </a:extLst>
                    </p:cNvPr>
                    <p:cNvSpPr>
                      <a:spLocks/>
                    </p:cNvSpPr>
                    <p:nvPr/>
                  </p:nvSpPr>
                  <p:spPr bwMode="auto">
                    <a:xfrm>
                      <a:off x="3437" y="1299"/>
                      <a:ext cx="507" cy="534"/>
                    </a:xfrm>
                    <a:custGeom>
                      <a:avLst/>
                      <a:gdLst>
                        <a:gd name="T0" fmla="*/ 0 w 507"/>
                        <a:gd name="T1" fmla="*/ 0 h 534"/>
                        <a:gd name="T2" fmla="*/ 507 w 507"/>
                        <a:gd name="T3" fmla="*/ 0 h 534"/>
                        <a:gd name="T4" fmla="*/ 507 w 507"/>
                        <a:gd name="T5" fmla="*/ 534 h 534"/>
                        <a:gd name="T6" fmla="*/ 0 60000 65536"/>
                        <a:gd name="T7" fmla="*/ 0 60000 65536"/>
                        <a:gd name="T8" fmla="*/ 0 60000 65536"/>
                        <a:gd name="T9" fmla="*/ 0 w 507"/>
                        <a:gd name="T10" fmla="*/ 0 h 534"/>
                        <a:gd name="T11" fmla="*/ 507 w 507"/>
                        <a:gd name="T12" fmla="*/ 534 h 534"/>
                      </a:gdLst>
                      <a:ahLst/>
                      <a:cxnLst>
                        <a:cxn ang="T6">
                          <a:pos x="T0" y="T1"/>
                        </a:cxn>
                        <a:cxn ang="T7">
                          <a:pos x="T2" y="T3"/>
                        </a:cxn>
                        <a:cxn ang="T8">
                          <a:pos x="T4" y="T5"/>
                        </a:cxn>
                      </a:cxnLst>
                      <a:rect l="T9" t="T10" r="T11" b="T12"/>
                      <a:pathLst>
                        <a:path w="507" h="534">
                          <a:moveTo>
                            <a:pt x="0" y="0"/>
                          </a:moveTo>
                          <a:lnTo>
                            <a:pt x="507" y="0"/>
                          </a:lnTo>
                          <a:lnTo>
                            <a:pt x="507" y="534"/>
                          </a:lnTo>
                        </a:path>
                      </a:pathLst>
                    </a:custGeom>
                    <a:noFill/>
                    <a:ln w="12700">
                      <a:solidFill>
                        <a:srgbClr val="E17E2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7" name="Freeform 33">
                      <a:extLst>
                        <a:ext uri="{FF2B5EF4-FFF2-40B4-BE49-F238E27FC236}">
                          <a16:creationId xmlns:a16="http://schemas.microsoft.com/office/drawing/2014/main" id="{77E09DB6-E771-4A8C-8633-67C048BC5BD2}"/>
                        </a:ext>
                      </a:extLst>
                    </p:cNvPr>
                    <p:cNvSpPr>
                      <a:spLocks/>
                    </p:cNvSpPr>
                    <p:nvPr/>
                  </p:nvSpPr>
                  <p:spPr bwMode="auto">
                    <a:xfrm>
                      <a:off x="3902" y="1799"/>
                      <a:ext cx="76" cy="136"/>
                    </a:xfrm>
                    <a:custGeom>
                      <a:avLst/>
                      <a:gdLst>
                        <a:gd name="T0" fmla="*/ 355 w 9"/>
                        <a:gd name="T1" fmla="*/ 221 h 16"/>
                        <a:gd name="T2" fmla="*/ 642 w 9"/>
                        <a:gd name="T3" fmla="*/ 0 h 16"/>
                        <a:gd name="T4" fmla="*/ 642 w 9"/>
                        <a:gd name="T5" fmla="*/ 0 h 16"/>
                        <a:gd name="T6" fmla="*/ 431 w 9"/>
                        <a:gd name="T7" fmla="*/ 578 h 16"/>
                        <a:gd name="T8" fmla="*/ 355 w 9"/>
                        <a:gd name="T9" fmla="*/ 1156 h 16"/>
                        <a:gd name="T10" fmla="*/ 211 w 9"/>
                        <a:gd name="T11" fmla="*/ 578 h 16"/>
                        <a:gd name="T12" fmla="*/ 0 w 9"/>
                        <a:gd name="T13" fmla="*/ 0 h 16"/>
                        <a:gd name="T14" fmla="*/ 0 w 9"/>
                        <a:gd name="T15" fmla="*/ 0 h 16"/>
                        <a:gd name="T16" fmla="*/ 355 w 9"/>
                        <a:gd name="T17" fmla="*/ 221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6"/>
                        <a:gd name="T29" fmla="*/ 9 w 9"/>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6">
                          <a:moveTo>
                            <a:pt x="5" y="3"/>
                          </a:moveTo>
                          <a:cubicBezTo>
                            <a:pt x="9" y="0"/>
                            <a:pt x="9" y="0"/>
                            <a:pt x="9" y="0"/>
                          </a:cubicBezTo>
                          <a:cubicBezTo>
                            <a:pt x="9" y="0"/>
                            <a:pt x="9" y="0"/>
                            <a:pt x="9" y="0"/>
                          </a:cubicBezTo>
                          <a:cubicBezTo>
                            <a:pt x="6" y="8"/>
                            <a:pt x="6" y="8"/>
                            <a:pt x="6" y="8"/>
                          </a:cubicBezTo>
                          <a:cubicBezTo>
                            <a:pt x="6" y="11"/>
                            <a:pt x="5" y="14"/>
                            <a:pt x="5" y="16"/>
                          </a:cubicBezTo>
                          <a:cubicBezTo>
                            <a:pt x="4" y="14"/>
                            <a:pt x="3" y="11"/>
                            <a:pt x="3" y="8"/>
                          </a:cubicBezTo>
                          <a:cubicBezTo>
                            <a:pt x="0" y="0"/>
                            <a:pt x="0" y="0"/>
                            <a:pt x="0" y="0"/>
                          </a:cubicBezTo>
                          <a:cubicBezTo>
                            <a:pt x="0" y="0"/>
                            <a:pt x="0" y="0"/>
                            <a:pt x="0" y="0"/>
                          </a:cubicBezTo>
                          <a:lnTo>
                            <a:pt x="5" y="3"/>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7" name="Group 37">
                    <a:extLst>
                      <a:ext uri="{FF2B5EF4-FFF2-40B4-BE49-F238E27FC236}">
                        <a16:creationId xmlns:a16="http://schemas.microsoft.com/office/drawing/2014/main" id="{4E7D7D0D-9899-405C-83D0-3494BAE8DCA5}"/>
                      </a:ext>
                    </a:extLst>
                  </p:cNvPr>
                  <p:cNvGrpSpPr>
                    <a:grpSpLocks/>
                  </p:cNvGrpSpPr>
                  <p:nvPr/>
                </p:nvGrpSpPr>
                <p:grpSpPr bwMode="auto">
                  <a:xfrm>
                    <a:off x="5491163" y="4128367"/>
                    <a:ext cx="763587" cy="1076325"/>
                    <a:chOff x="3463" y="2595"/>
                    <a:chExt cx="481" cy="678"/>
                  </a:xfrm>
                </p:grpSpPr>
                <p:sp>
                  <p:nvSpPr>
                    <p:cNvPr id="22564" name="Freeform 38">
                      <a:extLst>
                        <a:ext uri="{FF2B5EF4-FFF2-40B4-BE49-F238E27FC236}">
                          <a16:creationId xmlns:a16="http://schemas.microsoft.com/office/drawing/2014/main" id="{101BE532-18D3-4D7F-9B0D-35A9E31B1975}"/>
                        </a:ext>
                      </a:extLst>
                    </p:cNvPr>
                    <p:cNvSpPr>
                      <a:spLocks/>
                    </p:cNvSpPr>
                    <p:nvPr/>
                  </p:nvSpPr>
                  <p:spPr bwMode="auto">
                    <a:xfrm>
                      <a:off x="3547" y="2595"/>
                      <a:ext cx="397" cy="636"/>
                    </a:xfrm>
                    <a:custGeom>
                      <a:avLst/>
                      <a:gdLst>
                        <a:gd name="T0" fmla="*/ 0 w 397"/>
                        <a:gd name="T1" fmla="*/ 636 h 636"/>
                        <a:gd name="T2" fmla="*/ 397 w 397"/>
                        <a:gd name="T3" fmla="*/ 636 h 636"/>
                        <a:gd name="T4" fmla="*/ 397 w 397"/>
                        <a:gd name="T5" fmla="*/ 0 h 636"/>
                        <a:gd name="T6" fmla="*/ 0 60000 65536"/>
                        <a:gd name="T7" fmla="*/ 0 60000 65536"/>
                        <a:gd name="T8" fmla="*/ 0 60000 65536"/>
                        <a:gd name="T9" fmla="*/ 0 w 397"/>
                        <a:gd name="T10" fmla="*/ 0 h 636"/>
                        <a:gd name="T11" fmla="*/ 397 w 397"/>
                        <a:gd name="T12" fmla="*/ 636 h 636"/>
                      </a:gdLst>
                      <a:ahLst/>
                      <a:cxnLst>
                        <a:cxn ang="T6">
                          <a:pos x="T0" y="T1"/>
                        </a:cxn>
                        <a:cxn ang="T7">
                          <a:pos x="T2" y="T3"/>
                        </a:cxn>
                        <a:cxn ang="T8">
                          <a:pos x="T4" y="T5"/>
                        </a:cxn>
                      </a:cxnLst>
                      <a:rect l="T9" t="T10" r="T11" b="T12"/>
                      <a:pathLst>
                        <a:path w="397" h="636">
                          <a:moveTo>
                            <a:pt x="0" y="636"/>
                          </a:moveTo>
                          <a:lnTo>
                            <a:pt x="397" y="636"/>
                          </a:lnTo>
                          <a:lnTo>
                            <a:pt x="397" y="0"/>
                          </a:lnTo>
                        </a:path>
                      </a:pathLst>
                    </a:custGeom>
                    <a:noFill/>
                    <a:ln w="12700">
                      <a:solidFill>
                        <a:srgbClr val="E17E2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5" name="Freeform 39">
                      <a:extLst>
                        <a:ext uri="{FF2B5EF4-FFF2-40B4-BE49-F238E27FC236}">
                          <a16:creationId xmlns:a16="http://schemas.microsoft.com/office/drawing/2014/main" id="{C9CD53FB-7C6A-4CBD-ABC2-D42C04C98007}"/>
                        </a:ext>
                      </a:extLst>
                    </p:cNvPr>
                    <p:cNvSpPr>
                      <a:spLocks/>
                    </p:cNvSpPr>
                    <p:nvPr/>
                  </p:nvSpPr>
                  <p:spPr bwMode="auto">
                    <a:xfrm>
                      <a:off x="3463" y="3188"/>
                      <a:ext cx="136" cy="85"/>
                    </a:xfrm>
                    <a:custGeom>
                      <a:avLst/>
                      <a:gdLst>
                        <a:gd name="T0" fmla="*/ 944 w 16"/>
                        <a:gd name="T1" fmla="*/ 366 h 10"/>
                        <a:gd name="T2" fmla="*/ 1156 w 16"/>
                        <a:gd name="T3" fmla="*/ 723 h 10"/>
                        <a:gd name="T4" fmla="*/ 1156 w 16"/>
                        <a:gd name="T5" fmla="*/ 723 h 10"/>
                        <a:gd name="T6" fmla="*/ 578 w 16"/>
                        <a:gd name="T7" fmla="*/ 510 h 10"/>
                        <a:gd name="T8" fmla="*/ 0 w 16"/>
                        <a:gd name="T9" fmla="*/ 366 h 10"/>
                        <a:gd name="T10" fmla="*/ 578 w 16"/>
                        <a:gd name="T11" fmla="*/ 221 h 10"/>
                        <a:gd name="T12" fmla="*/ 1156 w 16"/>
                        <a:gd name="T13" fmla="*/ 0 h 10"/>
                        <a:gd name="T14" fmla="*/ 1156 w 16"/>
                        <a:gd name="T15" fmla="*/ 0 h 10"/>
                        <a:gd name="T16" fmla="*/ 944 w 16"/>
                        <a:gd name="T17" fmla="*/ 366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13" y="5"/>
                          </a:moveTo>
                          <a:cubicBezTo>
                            <a:pt x="16" y="10"/>
                            <a:pt x="16" y="10"/>
                            <a:pt x="16" y="10"/>
                          </a:cubicBezTo>
                          <a:cubicBezTo>
                            <a:pt x="16" y="10"/>
                            <a:pt x="16" y="10"/>
                            <a:pt x="16" y="10"/>
                          </a:cubicBezTo>
                          <a:cubicBezTo>
                            <a:pt x="8" y="7"/>
                            <a:pt x="8" y="7"/>
                            <a:pt x="8" y="7"/>
                          </a:cubicBezTo>
                          <a:cubicBezTo>
                            <a:pt x="6" y="6"/>
                            <a:pt x="3" y="6"/>
                            <a:pt x="0" y="5"/>
                          </a:cubicBezTo>
                          <a:cubicBezTo>
                            <a:pt x="3" y="4"/>
                            <a:pt x="6" y="4"/>
                            <a:pt x="8" y="3"/>
                          </a:cubicBezTo>
                          <a:cubicBezTo>
                            <a:pt x="16" y="0"/>
                            <a:pt x="16" y="0"/>
                            <a:pt x="16" y="0"/>
                          </a:cubicBezTo>
                          <a:cubicBezTo>
                            <a:pt x="16" y="0"/>
                            <a:pt x="16" y="0"/>
                            <a:pt x="16" y="0"/>
                          </a:cubicBezTo>
                          <a:lnTo>
                            <a:pt x="13" y="5"/>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48" name="Line 40">
                    <a:extLst>
                      <a:ext uri="{FF2B5EF4-FFF2-40B4-BE49-F238E27FC236}">
                        <a16:creationId xmlns:a16="http://schemas.microsoft.com/office/drawing/2014/main" id="{EFE0987D-C318-445D-BE66-C638DEFB48D5}"/>
                      </a:ext>
                    </a:extLst>
                  </p:cNvPr>
                  <p:cNvSpPr>
                    <a:spLocks noChangeShapeType="1"/>
                  </p:cNvSpPr>
                  <p:nvPr/>
                </p:nvSpPr>
                <p:spPr bwMode="auto">
                  <a:xfrm>
                    <a:off x="5561124" y="5946546"/>
                    <a:ext cx="399597" cy="11453"/>
                  </a:xfrm>
                  <a:custGeom>
                    <a:avLst/>
                    <a:gdLst>
                      <a:gd name="T0" fmla="*/ 0 w 399597"/>
                      <a:gd name="T1" fmla="*/ 0 h 11453"/>
                      <a:gd name="T2" fmla="*/ 399597 w 399597"/>
                      <a:gd name="T3" fmla="*/ 11453 h 11453"/>
                      <a:gd name="T4" fmla="*/ 0 60000 65536"/>
                      <a:gd name="T5" fmla="*/ 0 60000 65536"/>
                    </a:gdLst>
                    <a:ahLst/>
                    <a:cxnLst>
                      <a:cxn ang="T4">
                        <a:pos x="T0" y="T1"/>
                      </a:cxn>
                      <a:cxn ang="T5">
                        <a:pos x="T2" y="T3"/>
                      </a:cxn>
                    </a:cxnLst>
                    <a:rect l="0" t="0" r="r" b="b"/>
                    <a:pathLst>
                      <a:path w="399597" h="11453">
                        <a:moveTo>
                          <a:pt x="0" y="0"/>
                        </a:moveTo>
                        <a:cubicBezTo>
                          <a:pt x="59308" y="9975"/>
                          <a:pt x="340289" y="1478"/>
                          <a:pt x="399597" y="11453"/>
                        </a:cubicBezTo>
                      </a:path>
                    </a:pathLst>
                  </a:custGeom>
                  <a:noFill/>
                  <a:ln w="12700">
                    <a:solidFill>
                      <a:srgbClr val="E17E26"/>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9" name="Rectangle 46">
                    <a:extLst>
                      <a:ext uri="{FF2B5EF4-FFF2-40B4-BE49-F238E27FC236}">
                        <a16:creationId xmlns:a16="http://schemas.microsoft.com/office/drawing/2014/main" id="{5505613B-8AFB-40A0-8826-7C353A76196B}"/>
                      </a:ext>
                    </a:extLst>
                  </p:cNvPr>
                  <p:cNvSpPr>
                    <a:spLocks noChangeArrowheads="1"/>
                  </p:cNvSpPr>
                  <p:nvPr/>
                </p:nvSpPr>
                <p:spPr bwMode="auto">
                  <a:xfrm>
                    <a:off x="5577167" y="2129645"/>
                    <a:ext cx="11180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Arial" panose="020B0604020202020204" pitchFamily="34" charset="0"/>
                      </a:rPr>
                      <a:t>Goods &amp; services </a:t>
                    </a:r>
                    <a:r>
                      <a:rPr lang="en-US" altLang="en-US" sz="1400" b="1">
                        <a:solidFill>
                          <a:srgbClr val="000000"/>
                        </a:solidFill>
                        <a:latin typeface="Arial" panose="020B0604020202020204" pitchFamily="34" charset="0"/>
                      </a:rPr>
                      <a:t>bought</a:t>
                    </a:r>
                    <a:endParaRPr lang="en-US" altLang="en-US" sz="1400" b="1"/>
                  </a:p>
                </p:txBody>
              </p:sp>
              <p:sp>
                <p:nvSpPr>
                  <p:cNvPr id="22550" name="Rectangle 49">
                    <a:extLst>
                      <a:ext uri="{FF2B5EF4-FFF2-40B4-BE49-F238E27FC236}">
                        <a16:creationId xmlns:a16="http://schemas.microsoft.com/office/drawing/2014/main" id="{0880DE10-AC8A-4689-B070-9DF482F34C90}"/>
                      </a:ext>
                    </a:extLst>
                  </p:cNvPr>
                  <p:cNvSpPr>
                    <a:spLocks noChangeArrowheads="1"/>
                  </p:cNvSpPr>
                  <p:nvPr/>
                </p:nvSpPr>
                <p:spPr bwMode="auto">
                  <a:xfrm>
                    <a:off x="2690298" y="1527558"/>
                    <a:ext cx="8950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000000"/>
                        </a:solidFill>
                        <a:latin typeface="Arial" panose="020B0604020202020204" pitchFamily="34" charset="0"/>
                      </a:rPr>
                      <a:t>Revenue</a:t>
                    </a:r>
                    <a:endParaRPr lang="en-US" altLang="en-US" sz="1600"/>
                  </a:p>
                </p:txBody>
              </p:sp>
              <p:sp>
                <p:nvSpPr>
                  <p:cNvPr id="22551" name="Rectangle 51">
                    <a:extLst>
                      <a:ext uri="{FF2B5EF4-FFF2-40B4-BE49-F238E27FC236}">
                        <a16:creationId xmlns:a16="http://schemas.microsoft.com/office/drawing/2014/main" id="{5612C4A0-D327-4D74-8AC8-200DA88F7FB7}"/>
                      </a:ext>
                    </a:extLst>
                  </p:cNvPr>
                  <p:cNvSpPr>
                    <a:spLocks noChangeArrowheads="1"/>
                  </p:cNvSpPr>
                  <p:nvPr/>
                </p:nvSpPr>
                <p:spPr bwMode="auto">
                  <a:xfrm>
                    <a:off x="2826415" y="2078904"/>
                    <a:ext cx="73659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Arial" panose="020B0604020202020204" pitchFamily="34" charset="0"/>
                      </a:rPr>
                      <a:t>Goods &amp; services </a:t>
                    </a:r>
                    <a:r>
                      <a:rPr lang="en-US" altLang="en-US" sz="1400" b="1">
                        <a:solidFill>
                          <a:srgbClr val="000000"/>
                        </a:solidFill>
                        <a:latin typeface="Arial" panose="020B0604020202020204" pitchFamily="34" charset="0"/>
                      </a:rPr>
                      <a:t>sold</a:t>
                    </a:r>
                    <a:endParaRPr lang="en-US" altLang="en-US" sz="1400" b="1"/>
                  </a:p>
                </p:txBody>
              </p:sp>
              <p:sp>
                <p:nvSpPr>
                  <p:cNvPr id="22552" name="Rectangle 55">
                    <a:extLst>
                      <a:ext uri="{FF2B5EF4-FFF2-40B4-BE49-F238E27FC236}">
                        <a16:creationId xmlns:a16="http://schemas.microsoft.com/office/drawing/2014/main" id="{47FFD7C1-2DEB-47C9-AC67-E61981D6B943}"/>
                      </a:ext>
                    </a:extLst>
                  </p:cNvPr>
                  <p:cNvSpPr>
                    <a:spLocks noChangeArrowheads="1"/>
                  </p:cNvSpPr>
                  <p:nvPr/>
                </p:nvSpPr>
                <p:spPr bwMode="auto">
                  <a:xfrm>
                    <a:off x="5558635" y="4643173"/>
                    <a:ext cx="10124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Arial" panose="020B0604020202020204" pitchFamily="34" charset="0"/>
                      </a:rPr>
                      <a:t>Labor, land, &amp; capital</a:t>
                    </a:r>
                    <a:endParaRPr lang="en-US" altLang="en-US" sz="1400"/>
                  </a:p>
                </p:txBody>
              </p:sp>
              <p:sp>
                <p:nvSpPr>
                  <p:cNvPr id="22553" name="Rectangle 59">
                    <a:extLst>
                      <a:ext uri="{FF2B5EF4-FFF2-40B4-BE49-F238E27FC236}">
                        <a16:creationId xmlns:a16="http://schemas.microsoft.com/office/drawing/2014/main" id="{B21529E0-4808-4F06-9F81-7F7738842FE8}"/>
                      </a:ext>
                    </a:extLst>
                  </p:cNvPr>
                  <p:cNvSpPr>
                    <a:spLocks noChangeArrowheads="1"/>
                  </p:cNvSpPr>
                  <p:nvPr/>
                </p:nvSpPr>
                <p:spPr bwMode="auto">
                  <a:xfrm>
                    <a:off x="6153150" y="5853326"/>
                    <a:ext cx="26305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dirty="0">
                        <a:solidFill>
                          <a:srgbClr val="000000"/>
                        </a:solidFill>
                        <a:latin typeface="Arial" panose="020B0604020202020204" pitchFamily="34" charset="0"/>
                      </a:rPr>
                      <a:t>= Flow of inputs and outputs </a:t>
                    </a:r>
                    <a:endParaRPr lang="en-US" altLang="en-US" sz="1600" dirty="0"/>
                  </a:p>
                </p:txBody>
              </p:sp>
              <p:sp>
                <p:nvSpPr>
                  <p:cNvPr id="22554" name="Rectangle 63">
                    <a:extLst>
                      <a:ext uri="{FF2B5EF4-FFF2-40B4-BE49-F238E27FC236}">
                        <a16:creationId xmlns:a16="http://schemas.microsoft.com/office/drawing/2014/main" id="{27EF0BDC-F27C-4619-B990-DE834585754F}"/>
                      </a:ext>
                    </a:extLst>
                  </p:cNvPr>
                  <p:cNvSpPr>
                    <a:spLocks noChangeArrowheads="1"/>
                  </p:cNvSpPr>
                  <p:nvPr/>
                </p:nvSpPr>
                <p:spPr bwMode="auto">
                  <a:xfrm>
                    <a:off x="6153150" y="6157961"/>
                    <a:ext cx="1601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000000"/>
                        </a:solidFill>
                        <a:latin typeface="Arial" panose="020B0604020202020204" pitchFamily="34" charset="0"/>
                      </a:rPr>
                      <a:t>= Flow of Rupees</a:t>
                    </a:r>
                    <a:endParaRPr lang="en-US" altLang="en-US" sz="1600"/>
                  </a:p>
                </p:txBody>
              </p:sp>
              <p:sp>
                <p:nvSpPr>
                  <p:cNvPr id="22555" name="Rectangle 65">
                    <a:extLst>
                      <a:ext uri="{FF2B5EF4-FFF2-40B4-BE49-F238E27FC236}">
                        <a16:creationId xmlns:a16="http://schemas.microsoft.com/office/drawing/2014/main" id="{46A0A69F-BED7-41E9-8ACF-16F7CE122F7D}"/>
                      </a:ext>
                    </a:extLst>
                  </p:cNvPr>
                  <p:cNvSpPr>
                    <a:spLocks noChangeArrowheads="1"/>
                  </p:cNvSpPr>
                  <p:nvPr/>
                </p:nvSpPr>
                <p:spPr bwMode="auto">
                  <a:xfrm>
                    <a:off x="2784468" y="4731622"/>
                    <a:ext cx="1274759"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Arial" panose="020B0604020202020204" pitchFamily="34" charset="0"/>
                      </a:rPr>
                      <a:t>Factors of production</a:t>
                    </a:r>
                    <a:endParaRPr lang="en-US" altLang="en-US" sz="1400"/>
                  </a:p>
                </p:txBody>
              </p:sp>
              <p:sp>
                <p:nvSpPr>
                  <p:cNvPr id="22556" name="Rectangle 68">
                    <a:extLst>
                      <a:ext uri="{FF2B5EF4-FFF2-40B4-BE49-F238E27FC236}">
                        <a16:creationId xmlns:a16="http://schemas.microsoft.com/office/drawing/2014/main" id="{42F3098C-4262-437F-91AA-DB09C1EFEDA2}"/>
                      </a:ext>
                    </a:extLst>
                  </p:cNvPr>
                  <p:cNvSpPr>
                    <a:spLocks noChangeArrowheads="1"/>
                  </p:cNvSpPr>
                  <p:nvPr/>
                </p:nvSpPr>
                <p:spPr bwMode="auto">
                  <a:xfrm>
                    <a:off x="2337769" y="5448999"/>
                    <a:ext cx="14958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solidFill>
                          <a:srgbClr val="000000"/>
                        </a:solidFill>
                        <a:latin typeface="Arial" panose="020B0604020202020204" pitchFamily="34" charset="0"/>
                      </a:rPr>
                      <a:t>Wages, rent, &amp; </a:t>
                    </a:r>
                    <a:r>
                      <a:rPr lang="en-US" altLang="en-US" sz="1400" b="1" dirty="0">
                        <a:solidFill>
                          <a:srgbClr val="000000"/>
                        </a:solidFill>
                        <a:latin typeface="Arial" panose="020B0604020202020204" pitchFamily="34" charset="0"/>
                      </a:rPr>
                      <a:t>profit</a:t>
                    </a:r>
                    <a:endParaRPr lang="en-US" altLang="en-US" sz="1400" b="1" dirty="0"/>
                  </a:p>
                </p:txBody>
              </p:sp>
              <p:sp>
                <p:nvSpPr>
                  <p:cNvPr id="22557" name="Rectangle 75">
                    <a:extLst>
                      <a:ext uri="{FF2B5EF4-FFF2-40B4-BE49-F238E27FC236}">
                        <a16:creationId xmlns:a16="http://schemas.microsoft.com/office/drawing/2014/main" id="{8E855CB0-7B38-46ED-9127-A26157F79001}"/>
                      </a:ext>
                    </a:extLst>
                  </p:cNvPr>
                  <p:cNvSpPr>
                    <a:spLocks noChangeArrowheads="1"/>
                  </p:cNvSpPr>
                  <p:nvPr/>
                </p:nvSpPr>
                <p:spPr bwMode="auto">
                  <a:xfrm>
                    <a:off x="494625" y="3081365"/>
                    <a:ext cx="3642732" cy="11398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Arial" panose="020B0604020202020204" pitchFamily="34" charset="0"/>
                      </a:rPr>
                      <a:t>FIRMS</a:t>
                    </a:r>
                  </a:p>
                  <a:p>
                    <a:pPr eaLnBrk="1" hangingPunct="1">
                      <a:spcBef>
                        <a:spcPct val="0"/>
                      </a:spcBef>
                    </a:pPr>
                    <a:r>
                      <a:rPr lang="en-US" altLang="en-US" sz="1800" dirty="0">
                        <a:latin typeface="Arial" panose="020B0604020202020204" pitchFamily="34" charset="0"/>
                      </a:rPr>
                      <a:t>Produce &amp; sell goods and services</a:t>
                    </a:r>
                  </a:p>
                  <a:p>
                    <a:pPr eaLnBrk="1" hangingPunct="1">
                      <a:spcBef>
                        <a:spcPct val="0"/>
                      </a:spcBef>
                    </a:pPr>
                    <a:r>
                      <a:rPr lang="en-US" altLang="en-US" sz="1800" dirty="0">
                        <a:latin typeface="Arial" panose="020B0604020202020204" pitchFamily="34" charset="0"/>
                      </a:rPr>
                      <a:t>Hire &amp; use factors of production</a:t>
                    </a:r>
                  </a:p>
                </p:txBody>
              </p:sp>
              <p:sp>
                <p:nvSpPr>
                  <p:cNvPr id="22558" name="Rectangle 86">
                    <a:extLst>
                      <a:ext uri="{FF2B5EF4-FFF2-40B4-BE49-F238E27FC236}">
                        <a16:creationId xmlns:a16="http://schemas.microsoft.com/office/drawing/2014/main" id="{C0E9AB12-9695-4C66-AF86-BD0B1E5F5749}"/>
                      </a:ext>
                    </a:extLst>
                  </p:cNvPr>
                  <p:cNvSpPr>
                    <a:spLocks noChangeArrowheads="1"/>
                  </p:cNvSpPr>
                  <p:nvPr/>
                </p:nvSpPr>
                <p:spPr bwMode="auto">
                  <a:xfrm>
                    <a:off x="5529599" y="3079777"/>
                    <a:ext cx="3557660" cy="11602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Arial" panose="020B0604020202020204" pitchFamily="34" charset="0"/>
                      </a:rPr>
                      <a:t>HOUSEHOLDS</a:t>
                    </a:r>
                  </a:p>
                  <a:p>
                    <a:pPr eaLnBrk="1" hangingPunct="1">
                      <a:spcBef>
                        <a:spcPct val="0"/>
                      </a:spcBef>
                    </a:pPr>
                    <a:r>
                      <a:rPr lang="en-US" altLang="en-US" sz="1800" dirty="0">
                        <a:latin typeface="Arial" panose="020B0604020202020204" pitchFamily="34" charset="0"/>
                      </a:rPr>
                      <a:t>Buy and consume goods &amp; services</a:t>
                    </a:r>
                  </a:p>
                  <a:p>
                    <a:pPr eaLnBrk="1" hangingPunct="1">
                      <a:spcBef>
                        <a:spcPct val="0"/>
                      </a:spcBef>
                    </a:pPr>
                    <a:r>
                      <a:rPr lang="en-US" altLang="en-US" sz="1800" dirty="0">
                        <a:latin typeface="Arial" panose="020B0604020202020204" pitchFamily="34" charset="0"/>
                      </a:rPr>
                      <a:t>Own &amp; sell factors of production</a:t>
                    </a:r>
                  </a:p>
                </p:txBody>
              </p:sp>
              <p:sp>
                <p:nvSpPr>
                  <p:cNvPr id="22559" name="Oval 95">
                    <a:extLst>
                      <a:ext uri="{FF2B5EF4-FFF2-40B4-BE49-F238E27FC236}">
                        <a16:creationId xmlns:a16="http://schemas.microsoft.com/office/drawing/2014/main" id="{A5495919-BBD0-440E-95EA-124E2749B343}"/>
                      </a:ext>
                    </a:extLst>
                  </p:cNvPr>
                  <p:cNvSpPr>
                    <a:spLocks noChangeArrowheads="1"/>
                  </p:cNvSpPr>
                  <p:nvPr/>
                </p:nvSpPr>
                <p:spPr bwMode="auto">
                  <a:xfrm>
                    <a:off x="3649992" y="4497771"/>
                    <a:ext cx="1854207" cy="1374079"/>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a:latin typeface="Arial" panose="020B0604020202020204" pitchFamily="34" charset="0"/>
                      </a:rPr>
                      <a:t>MARKETS </a:t>
                    </a:r>
                  </a:p>
                  <a:p>
                    <a:pPr eaLnBrk="1" hangingPunct="1">
                      <a:spcBef>
                        <a:spcPct val="0"/>
                      </a:spcBef>
                      <a:buFontTx/>
                      <a:buNone/>
                    </a:pPr>
                    <a:r>
                      <a:rPr lang="en-US" altLang="en-US" sz="1400">
                        <a:latin typeface="Arial" panose="020B0604020202020204" pitchFamily="34" charset="0"/>
                      </a:rPr>
                      <a:t>for factors of production</a:t>
                    </a:r>
                  </a:p>
                  <a:p>
                    <a:pPr eaLnBrk="1" hangingPunct="1">
                      <a:spcBef>
                        <a:spcPct val="0"/>
                      </a:spcBef>
                      <a:buFontTx/>
                      <a:buNone/>
                    </a:pPr>
                    <a:endParaRPr lang="en-US" altLang="en-US" sz="1400">
                      <a:latin typeface="Arial" panose="020B0604020202020204" pitchFamily="34" charset="0"/>
                    </a:endParaRPr>
                  </a:p>
                  <a:p>
                    <a:pPr eaLnBrk="1" hangingPunct="1">
                      <a:spcBef>
                        <a:spcPct val="0"/>
                      </a:spcBef>
                    </a:pPr>
                    <a:r>
                      <a:rPr lang="en-US" altLang="en-US" sz="1400">
                        <a:latin typeface="Arial" panose="020B0604020202020204" pitchFamily="34" charset="0"/>
                      </a:rPr>
                      <a:t>Households </a:t>
                    </a:r>
                    <a:r>
                      <a:rPr lang="en-US" altLang="en-US" sz="1400" b="1">
                        <a:latin typeface="Arial" panose="020B0604020202020204" pitchFamily="34" charset="0"/>
                      </a:rPr>
                      <a:t>sell</a:t>
                    </a:r>
                  </a:p>
                  <a:p>
                    <a:pPr eaLnBrk="1" hangingPunct="1">
                      <a:spcBef>
                        <a:spcPct val="0"/>
                      </a:spcBef>
                    </a:pPr>
                    <a:r>
                      <a:rPr lang="en-US" altLang="en-US" sz="1400">
                        <a:latin typeface="Arial" panose="020B0604020202020204" pitchFamily="34" charset="0"/>
                      </a:rPr>
                      <a:t>Firms </a:t>
                    </a:r>
                    <a:r>
                      <a:rPr lang="en-US" altLang="en-US" sz="1400" b="1">
                        <a:latin typeface="Arial" panose="020B0604020202020204" pitchFamily="34" charset="0"/>
                      </a:rPr>
                      <a:t>buy</a:t>
                    </a:r>
                  </a:p>
                </p:txBody>
              </p:sp>
              <p:sp>
                <p:nvSpPr>
                  <p:cNvPr id="22560" name="Oval 105">
                    <a:extLst>
                      <a:ext uri="{FF2B5EF4-FFF2-40B4-BE49-F238E27FC236}">
                        <a16:creationId xmlns:a16="http://schemas.microsoft.com/office/drawing/2014/main" id="{EF7E649B-B4EE-4B74-8A93-D494BA6E72FC}"/>
                      </a:ext>
                    </a:extLst>
                  </p:cNvPr>
                  <p:cNvSpPr>
                    <a:spLocks noChangeArrowheads="1"/>
                  </p:cNvSpPr>
                  <p:nvPr/>
                </p:nvSpPr>
                <p:spPr bwMode="auto">
                  <a:xfrm>
                    <a:off x="3649663" y="1082001"/>
                    <a:ext cx="1827220" cy="151515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a:latin typeface="Arial" panose="020B0604020202020204" pitchFamily="34" charset="0"/>
                      </a:rPr>
                      <a:t>MARKETS </a:t>
                    </a:r>
                  </a:p>
                  <a:p>
                    <a:pPr eaLnBrk="1" hangingPunct="1">
                      <a:spcBef>
                        <a:spcPct val="0"/>
                      </a:spcBef>
                      <a:buFontTx/>
                      <a:buNone/>
                    </a:pPr>
                    <a:r>
                      <a:rPr lang="en-US" altLang="en-US" sz="1600" dirty="0">
                        <a:latin typeface="Arial" panose="020B0604020202020204" pitchFamily="34" charset="0"/>
                      </a:rPr>
                      <a:t>for goods &amp; services</a:t>
                    </a:r>
                  </a:p>
                  <a:p>
                    <a:pPr eaLnBrk="1" hangingPunct="1">
                      <a:spcBef>
                        <a:spcPct val="0"/>
                      </a:spcBef>
                      <a:buFontTx/>
                      <a:buNone/>
                    </a:pPr>
                    <a:r>
                      <a:rPr lang="en-US" altLang="en-US" sz="1600" dirty="0">
                        <a:latin typeface="Arial" panose="020B0604020202020204" pitchFamily="34" charset="0"/>
                      </a:rPr>
                      <a:t> </a:t>
                    </a:r>
                  </a:p>
                  <a:p>
                    <a:pPr eaLnBrk="1" hangingPunct="1">
                      <a:spcBef>
                        <a:spcPct val="0"/>
                      </a:spcBef>
                    </a:pPr>
                    <a:r>
                      <a:rPr lang="en-US" altLang="en-US" sz="1600" dirty="0">
                        <a:latin typeface="Arial" panose="020B0604020202020204" pitchFamily="34" charset="0"/>
                      </a:rPr>
                      <a:t>Households </a:t>
                    </a:r>
                    <a:r>
                      <a:rPr lang="en-US" altLang="en-US" sz="1600" b="1" dirty="0">
                        <a:latin typeface="Arial" panose="020B0604020202020204" pitchFamily="34" charset="0"/>
                      </a:rPr>
                      <a:t>buy</a:t>
                    </a:r>
                  </a:p>
                  <a:p>
                    <a:pPr eaLnBrk="1" hangingPunct="1">
                      <a:spcBef>
                        <a:spcPct val="0"/>
                      </a:spcBef>
                    </a:pPr>
                    <a:r>
                      <a:rPr lang="en-US" altLang="en-US" sz="1600" dirty="0">
                        <a:latin typeface="Arial" panose="020B0604020202020204" pitchFamily="34" charset="0"/>
                      </a:rPr>
                      <a:t>Firms </a:t>
                    </a:r>
                    <a:r>
                      <a:rPr lang="en-US" altLang="en-US" sz="1600" b="1" dirty="0">
                        <a:latin typeface="Arial" panose="020B0604020202020204" pitchFamily="34" charset="0"/>
                      </a:rPr>
                      <a:t>sell</a:t>
                    </a:r>
                  </a:p>
                  <a:p>
                    <a:pPr eaLnBrk="1" hangingPunct="1">
                      <a:spcBef>
                        <a:spcPct val="0"/>
                      </a:spcBef>
                      <a:buFontTx/>
                      <a:buNone/>
                    </a:pPr>
                    <a:endParaRPr lang="en-US" altLang="en-US" sz="1400" dirty="0">
                      <a:latin typeface="Arial" panose="020B0604020202020204" pitchFamily="34" charset="0"/>
                    </a:endParaRPr>
                  </a:p>
                </p:txBody>
              </p:sp>
              <p:sp>
                <p:nvSpPr>
                  <p:cNvPr id="22561" name="Freeform 43">
                    <a:extLst>
                      <a:ext uri="{FF2B5EF4-FFF2-40B4-BE49-F238E27FC236}">
                        <a16:creationId xmlns:a16="http://schemas.microsoft.com/office/drawing/2014/main" id="{257AFED5-536E-470D-B00D-366AEB7B8CE9}"/>
                      </a:ext>
                    </a:extLst>
                  </p:cNvPr>
                  <p:cNvSpPr>
                    <a:spLocks/>
                  </p:cNvSpPr>
                  <p:nvPr/>
                </p:nvSpPr>
                <p:spPr bwMode="auto">
                  <a:xfrm>
                    <a:off x="5908675" y="5899444"/>
                    <a:ext cx="215900" cy="134938"/>
                  </a:xfrm>
                  <a:custGeom>
                    <a:avLst/>
                    <a:gdLst>
                      <a:gd name="T0" fmla="*/ 546240494 w 16"/>
                      <a:gd name="T1" fmla="*/ 910413192 h 10"/>
                      <a:gd name="T2" fmla="*/ 0 w 16"/>
                      <a:gd name="T3" fmla="*/ 0 h 10"/>
                      <a:gd name="T4" fmla="*/ 0 w 16"/>
                      <a:gd name="T5" fmla="*/ 0 h 10"/>
                      <a:gd name="T6" fmla="*/ 1456650313 w 16"/>
                      <a:gd name="T7" fmla="*/ 546242518 h 10"/>
                      <a:gd name="T8" fmla="*/ 2147483646 w 16"/>
                      <a:gd name="T9" fmla="*/ 910413192 h 10"/>
                      <a:gd name="T10" fmla="*/ 1456650313 w 16"/>
                      <a:gd name="T11" fmla="*/ 1274583867 h 10"/>
                      <a:gd name="T12" fmla="*/ 0 w 16"/>
                      <a:gd name="T13" fmla="*/ 1820826384 h 10"/>
                      <a:gd name="T14" fmla="*/ 0 w 16"/>
                      <a:gd name="T15" fmla="*/ 1820826384 h 10"/>
                      <a:gd name="T16" fmla="*/ 546240494 w 16"/>
                      <a:gd name="T17" fmla="*/ 91041319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0" y="4"/>
                          <a:pt x="13" y="5"/>
                          <a:pt x="16" y="5"/>
                        </a:cubicBezTo>
                        <a:cubicBezTo>
                          <a:pt x="13" y="6"/>
                          <a:pt x="10" y="6"/>
                          <a:pt x="8" y="7"/>
                        </a:cubicBezTo>
                        <a:cubicBezTo>
                          <a:pt x="0" y="10"/>
                          <a:pt x="0" y="10"/>
                          <a:pt x="0" y="10"/>
                        </a:cubicBezTo>
                        <a:cubicBezTo>
                          <a:pt x="0" y="10"/>
                          <a:pt x="0" y="10"/>
                          <a:pt x="0" y="10"/>
                        </a:cubicBezTo>
                        <a:lnTo>
                          <a:pt x="3" y="5"/>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2" name="Line 42">
                    <a:extLst>
                      <a:ext uri="{FF2B5EF4-FFF2-40B4-BE49-F238E27FC236}">
                        <a16:creationId xmlns:a16="http://schemas.microsoft.com/office/drawing/2014/main" id="{3C3C18BC-EC34-48E7-A34A-998A41C6BCB7}"/>
                      </a:ext>
                    </a:extLst>
                  </p:cNvPr>
                  <p:cNvSpPr>
                    <a:spLocks noChangeShapeType="1"/>
                  </p:cNvSpPr>
                  <p:nvPr/>
                </p:nvSpPr>
                <p:spPr bwMode="auto">
                  <a:xfrm>
                    <a:off x="5522042" y="6241440"/>
                    <a:ext cx="443775" cy="1587"/>
                  </a:xfrm>
                  <a:custGeom>
                    <a:avLst/>
                    <a:gdLst>
                      <a:gd name="T0" fmla="*/ 0 w 16541"/>
                      <a:gd name="T1" fmla="*/ 0 h 10000"/>
                      <a:gd name="T2" fmla="*/ 11905946 w 16541"/>
                      <a:gd name="T3" fmla="*/ 252 h 10000"/>
                      <a:gd name="T4" fmla="*/ 0 60000 65536"/>
                      <a:gd name="T5" fmla="*/ 0 60000 65536"/>
                    </a:gdLst>
                    <a:ahLst/>
                    <a:cxnLst>
                      <a:cxn ang="T4">
                        <a:pos x="T0" y="T1"/>
                      </a:cxn>
                      <a:cxn ang="T5">
                        <a:pos x="T2" y="T3"/>
                      </a:cxn>
                    </a:cxnLst>
                    <a:rect l="0" t="0" r="r" b="b"/>
                    <a:pathLst>
                      <a:path w="16541" h="10000">
                        <a:moveTo>
                          <a:pt x="0" y="0"/>
                        </a:moveTo>
                        <a:cubicBezTo>
                          <a:pt x="3333" y="3333"/>
                          <a:pt x="13208" y="6667"/>
                          <a:pt x="16541" y="10000"/>
                        </a:cubicBezTo>
                      </a:path>
                    </a:pathLst>
                  </a:custGeom>
                  <a:noFill/>
                  <a:ln w="12700">
                    <a:solidFill>
                      <a:srgbClr val="75BC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3" name="Freeform 43">
                    <a:extLst>
                      <a:ext uri="{FF2B5EF4-FFF2-40B4-BE49-F238E27FC236}">
                        <a16:creationId xmlns:a16="http://schemas.microsoft.com/office/drawing/2014/main" id="{72809A60-6375-4D2A-A49D-F0252CCAD720}"/>
                      </a:ext>
                    </a:extLst>
                  </p:cNvPr>
                  <p:cNvSpPr>
                    <a:spLocks/>
                  </p:cNvSpPr>
                  <p:nvPr/>
                </p:nvSpPr>
                <p:spPr bwMode="auto">
                  <a:xfrm>
                    <a:off x="5885726" y="6190695"/>
                    <a:ext cx="215900" cy="134938"/>
                  </a:xfrm>
                  <a:custGeom>
                    <a:avLst/>
                    <a:gdLst>
                      <a:gd name="T0" fmla="*/ 546240494 w 16"/>
                      <a:gd name="T1" fmla="*/ 910413192 h 10"/>
                      <a:gd name="T2" fmla="*/ 0 w 16"/>
                      <a:gd name="T3" fmla="*/ 0 h 10"/>
                      <a:gd name="T4" fmla="*/ 0 w 16"/>
                      <a:gd name="T5" fmla="*/ 0 h 10"/>
                      <a:gd name="T6" fmla="*/ 1456650313 w 16"/>
                      <a:gd name="T7" fmla="*/ 546242518 h 10"/>
                      <a:gd name="T8" fmla="*/ 2147483646 w 16"/>
                      <a:gd name="T9" fmla="*/ 910413192 h 10"/>
                      <a:gd name="T10" fmla="*/ 1456650313 w 16"/>
                      <a:gd name="T11" fmla="*/ 1274583867 h 10"/>
                      <a:gd name="T12" fmla="*/ 0 w 16"/>
                      <a:gd name="T13" fmla="*/ 1820826384 h 10"/>
                      <a:gd name="T14" fmla="*/ 0 w 16"/>
                      <a:gd name="T15" fmla="*/ 1820826384 h 10"/>
                      <a:gd name="T16" fmla="*/ 546240494 w 16"/>
                      <a:gd name="T17" fmla="*/ 91041319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0" y="4"/>
                          <a:pt x="13" y="5"/>
                          <a:pt x="16" y="5"/>
                        </a:cubicBezTo>
                        <a:cubicBezTo>
                          <a:pt x="13" y="6"/>
                          <a:pt x="10" y="6"/>
                          <a:pt x="8" y="7"/>
                        </a:cubicBezTo>
                        <a:cubicBezTo>
                          <a:pt x="0" y="10"/>
                          <a:pt x="0" y="10"/>
                          <a:pt x="0" y="10"/>
                        </a:cubicBezTo>
                        <a:cubicBezTo>
                          <a:pt x="0" y="10"/>
                          <a:pt x="0" y="10"/>
                          <a:pt x="0" y="10"/>
                        </a:cubicBezTo>
                        <a:lnTo>
                          <a:pt x="3" y="5"/>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40" name="Rectangle 49">
                  <a:extLst>
                    <a:ext uri="{FF2B5EF4-FFF2-40B4-BE49-F238E27FC236}">
                      <a16:creationId xmlns:a16="http://schemas.microsoft.com/office/drawing/2014/main" id="{520B0AAA-ABE4-43E3-8AB6-06E942B4A0F0}"/>
                    </a:ext>
                  </a:extLst>
                </p:cNvPr>
                <p:cNvSpPr>
                  <a:spLocks noChangeArrowheads="1"/>
                </p:cNvSpPr>
                <p:nvPr/>
              </p:nvSpPr>
              <p:spPr bwMode="auto">
                <a:xfrm>
                  <a:off x="5683905" y="1584746"/>
                  <a:ext cx="8640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000000"/>
                      </a:solidFill>
                      <a:latin typeface="Arial" panose="020B0604020202020204" pitchFamily="34" charset="0"/>
                    </a:rPr>
                    <a:t>Spending</a:t>
                  </a:r>
                  <a:endParaRPr lang="en-US" altLang="en-US" sz="1600"/>
                </a:p>
              </p:txBody>
            </p:sp>
          </p:grpSp>
          <p:grpSp>
            <p:nvGrpSpPr>
              <p:cNvPr id="22536" name="Group 55">
                <a:extLst>
                  <a:ext uri="{FF2B5EF4-FFF2-40B4-BE49-F238E27FC236}">
                    <a16:creationId xmlns:a16="http://schemas.microsoft.com/office/drawing/2014/main" id="{BD58C2B8-415B-4FF4-B4BE-5B8D9AAC397F}"/>
                  </a:ext>
                </a:extLst>
              </p:cNvPr>
              <p:cNvGrpSpPr>
                <a:grpSpLocks/>
              </p:cNvGrpSpPr>
              <p:nvPr/>
            </p:nvGrpSpPr>
            <p:grpSpPr bwMode="auto">
              <a:xfrm>
                <a:off x="5453725" y="4168486"/>
                <a:ext cx="1592560" cy="1407490"/>
                <a:chOff x="5460545" y="4168486"/>
                <a:chExt cx="1507644" cy="1407490"/>
              </a:xfrm>
            </p:grpSpPr>
            <p:sp>
              <p:nvSpPr>
                <p:cNvPr id="22537" name="Freeform 23">
                  <a:extLst>
                    <a:ext uri="{FF2B5EF4-FFF2-40B4-BE49-F238E27FC236}">
                      <a16:creationId xmlns:a16="http://schemas.microsoft.com/office/drawing/2014/main" id="{F8E96D78-EA85-4F03-A5DF-8454AE198E1E}"/>
                    </a:ext>
                  </a:extLst>
                </p:cNvPr>
                <p:cNvSpPr>
                  <a:spLocks/>
                </p:cNvSpPr>
                <p:nvPr/>
              </p:nvSpPr>
              <p:spPr bwMode="auto">
                <a:xfrm rot="16200000">
                  <a:off x="5589092" y="4263289"/>
                  <a:ext cx="1184140" cy="1441234"/>
                </a:xfrm>
                <a:custGeom>
                  <a:avLst/>
                  <a:gdLst>
                    <a:gd name="T0" fmla="*/ 2147483646 w 618"/>
                    <a:gd name="T1" fmla="*/ 2147483646 h 779"/>
                    <a:gd name="T2" fmla="*/ 0 w 618"/>
                    <a:gd name="T3" fmla="*/ 2147483646 h 779"/>
                    <a:gd name="T4" fmla="*/ 0 w 618"/>
                    <a:gd name="T5" fmla="*/ 0 h 779"/>
                    <a:gd name="T6" fmla="*/ 0 60000 65536"/>
                    <a:gd name="T7" fmla="*/ 0 60000 65536"/>
                    <a:gd name="T8" fmla="*/ 0 60000 65536"/>
                    <a:gd name="T9" fmla="*/ 0 w 618"/>
                    <a:gd name="T10" fmla="*/ 0 h 779"/>
                    <a:gd name="T11" fmla="*/ 618 w 618"/>
                    <a:gd name="T12" fmla="*/ 779 h 779"/>
                  </a:gdLst>
                  <a:ahLst/>
                  <a:cxnLst>
                    <a:cxn ang="T6">
                      <a:pos x="T0" y="T1"/>
                    </a:cxn>
                    <a:cxn ang="T7">
                      <a:pos x="T2" y="T3"/>
                    </a:cxn>
                    <a:cxn ang="T8">
                      <a:pos x="T4" y="T5"/>
                    </a:cxn>
                  </a:cxnLst>
                  <a:rect l="T9" t="T10" r="T11" b="T12"/>
                  <a:pathLst>
                    <a:path w="618" h="779">
                      <a:moveTo>
                        <a:pt x="618" y="779"/>
                      </a:moveTo>
                      <a:lnTo>
                        <a:pt x="0" y="779"/>
                      </a:lnTo>
                      <a:lnTo>
                        <a:pt x="0" y="0"/>
                      </a:lnTo>
                    </a:path>
                  </a:pathLst>
                </a:custGeom>
                <a:noFill/>
                <a:ln w="12700">
                  <a:solidFill>
                    <a:srgbClr val="75BC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38" name="Freeform 43">
                  <a:extLst>
                    <a:ext uri="{FF2B5EF4-FFF2-40B4-BE49-F238E27FC236}">
                      <a16:creationId xmlns:a16="http://schemas.microsoft.com/office/drawing/2014/main" id="{0953979A-D298-4ACC-9996-D0B271E7FF6E}"/>
                    </a:ext>
                  </a:extLst>
                </p:cNvPr>
                <p:cNvSpPr>
                  <a:spLocks/>
                </p:cNvSpPr>
                <p:nvPr/>
              </p:nvSpPr>
              <p:spPr bwMode="auto">
                <a:xfrm rot="-5400000">
                  <a:off x="6792770" y="4208967"/>
                  <a:ext cx="215900" cy="134938"/>
                </a:xfrm>
                <a:custGeom>
                  <a:avLst/>
                  <a:gdLst>
                    <a:gd name="T0" fmla="*/ 546240494 w 16"/>
                    <a:gd name="T1" fmla="*/ 910413192 h 10"/>
                    <a:gd name="T2" fmla="*/ 0 w 16"/>
                    <a:gd name="T3" fmla="*/ 0 h 10"/>
                    <a:gd name="T4" fmla="*/ 0 w 16"/>
                    <a:gd name="T5" fmla="*/ 0 h 10"/>
                    <a:gd name="T6" fmla="*/ 1456650313 w 16"/>
                    <a:gd name="T7" fmla="*/ 546242518 h 10"/>
                    <a:gd name="T8" fmla="*/ 2147483646 w 16"/>
                    <a:gd name="T9" fmla="*/ 910413192 h 10"/>
                    <a:gd name="T10" fmla="*/ 1456650313 w 16"/>
                    <a:gd name="T11" fmla="*/ 1274583867 h 10"/>
                    <a:gd name="T12" fmla="*/ 0 w 16"/>
                    <a:gd name="T13" fmla="*/ 1820826384 h 10"/>
                    <a:gd name="T14" fmla="*/ 0 w 16"/>
                    <a:gd name="T15" fmla="*/ 1820826384 h 10"/>
                    <a:gd name="T16" fmla="*/ 546240494 w 16"/>
                    <a:gd name="T17" fmla="*/ 91041319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0" y="4"/>
                        <a:pt x="13" y="5"/>
                        <a:pt x="16" y="5"/>
                      </a:cubicBezTo>
                      <a:cubicBezTo>
                        <a:pt x="13" y="6"/>
                        <a:pt x="10" y="6"/>
                        <a:pt x="8" y="7"/>
                      </a:cubicBezTo>
                      <a:cubicBezTo>
                        <a:pt x="0" y="10"/>
                        <a:pt x="0" y="10"/>
                        <a:pt x="0" y="10"/>
                      </a:cubicBezTo>
                      <a:cubicBezTo>
                        <a:pt x="0" y="10"/>
                        <a:pt x="0" y="10"/>
                        <a:pt x="0" y="10"/>
                      </a:cubicBezTo>
                      <a:lnTo>
                        <a:pt x="3" y="5"/>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2534" name="Freeform 18">
              <a:extLst>
                <a:ext uri="{FF2B5EF4-FFF2-40B4-BE49-F238E27FC236}">
                  <a16:creationId xmlns:a16="http://schemas.microsoft.com/office/drawing/2014/main" id="{30B845EC-CE84-4E19-9A8C-41FBAEB7DB68}"/>
                </a:ext>
              </a:extLst>
            </p:cNvPr>
            <p:cNvSpPr>
              <a:spLocks/>
            </p:cNvSpPr>
            <p:nvPr/>
          </p:nvSpPr>
          <p:spPr bwMode="auto">
            <a:xfrm rot="5247259">
              <a:off x="5242845" y="1730222"/>
              <a:ext cx="134937" cy="215888"/>
            </a:xfrm>
            <a:custGeom>
              <a:avLst/>
              <a:gdLst>
                <a:gd name="T0" fmla="*/ 580229 w 10"/>
                <a:gd name="T1" fmla="*/ 350818 h 16"/>
                <a:gd name="T2" fmla="*/ 1146965 w 10"/>
                <a:gd name="T3" fmla="*/ 0 h 16"/>
                <a:gd name="T4" fmla="*/ 1146965 w 10"/>
                <a:gd name="T5" fmla="*/ 0 h 16"/>
                <a:gd name="T6" fmla="*/ 809622 w 10"/>
                <a:gd name="T7" fmla="*/ 917524 h 16"/>
                <a:gd name="T8" fmla="*/ 580229 w 10"/>
                <a:gd name="T9" fmla="*/ 1835048 h 16"/>
                <a:gd name="T10" fmla="*/ 350836 w 10"/>
                <a:gd name="T11" fmla="*/ 917524 h 16"/>
                <a:gd name="T12" fmla="*/ 0 w 10"/>
                <a:gd name="T13" fmla="*/ 0 h 16"/>
                <a:gd name="T14" fmla="*/ 0 w 10"/>
                <a:gd name="T15" fmla="*/ 0 h 16"/>
                <a:gd name="T16" fmla="*/ 580229 w 10"/>
                <a:gd name="T17" fmla="*/ 35081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6"/>
                <a:gd name="T29" fmla="*/ 10 w 1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6">
                  <a:moveTo>
                    <a:pt x="5" y="3"/>
                  </a:moveTo>
                  <a:cubicBezTo>
                    <a:pt x="10" y="0"/>
                    <a:pt x="10" y="0"/>
                    <a:pt x="10" y="0"/>
                  </a:cubicBezTo>
                  <a:cubicBezTo>
                    <a:pt x="10" y="0"/>
                    <a:pt x="10" y="0"/>
                    <a:pt x="10" y="0"/>
                  </a:cubicBezTo>
                  <a:cubicBezTo>
                    <a:pt x="7" y="8"/>
                    <a:pt x="7" y="8"/>
                    <a:pt x="7" y="8"/>
                  </a:cubicBezTo>
                  <a:cubicBezTo>
                    <a:pt x="6" y="11"/>
                    <a:pt x="6" y="13"/>
                    <a:pt x="5" y="16"/>
                  </a:cubicBezTo>
                  <a:cubicBezTo>
                    <a:pt x="5" y="13"/>
                    <a:pt x="4" y="11"/>
                    <a:pt x="3" y="8"/>
                  </a:cubicBezTo>
                  <a:cubicBezTo>
                    <a:pt x="0" y="0"/>
                    <a:pt x="0" y="0"/>
                    <a:pt x="0" y="0"/>
                  </a:cubicBezTo>
                  <a:cubicBezTo>
                    <a:pt x="0" y="0"/>
                    <a:pt x="0" y="0"/>
                    <a:pt x="0" y="0"/>
                  </a:cubicBezTo>
                  <a:lnTo>
                    <a:pt x="5" y="3"/>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8" name="Content Placeholder 4">
            <a:extLst>
              <a:ext uri="{FF2B5EF4-FFF2-40B4-BE49-F238E27FC236}">
                <a16:creationId xmlns:a16="http://schemas.microsoft.com/office/drawing/2014/main" id="{BAC098D7-8B0A-4C48-95E0-F19DBCC8AC96}"/>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AF7043B-CE75-42DF-AE3F-EBF37F2B93CC}"/>
              </a:ext>
            </a:extLst>
          </p:cNvPr>
          <p:cNvSpPr>
            <a:spLocks noGrp="1" noChangeArrowheads="1"/>
          </p:cNvSpPr>
          <p:nvPr>
            <p:ph type="title"/>
          </p:nvPr>
        </p:nvSpPr>
        <p:spPr>
          <a:xfrm>
            <a:off x="381000" y="165030"/>
            <a:ext cx="8229600" cy="911225"/>
          </a:xfrm>
        </p:spPr>
        <p:txBody>
          <a:bodyPr/>
          <a:lstStyle/>
          <a:p>
            <a:r>
              <a:rPr lang="en-US" altLang="en-US" sz="3600" b="1" dirty="0"/>
              <a:t>Equivalence of the 2 approaches</a:t>
            </a:r>
          </a:p>
        </p:txBody>
      </p:sp>
      <p:sp>
        <p:nvSpPr>
          <p:cNvPr id="23555" name="Content Placeholder 2">
            <a:extLst>
              <a:ext uri="{FF2B5EF4-FFF2-40B4-BE49-F238E27FC236}">
                <a16:creationId xmlns:a16="http://schemas.microsoft.com/office/drawing/2014/main" id="{FA06C2BC-893E-437F-ACC0-144A9AE0D384}"/>
              </a:ext>
            </a:extLst>
          </p:cNvPr>
          <p:cNvSpPr>
            <a:spLocks noGrp="1" noChangeArrowheads="1"/>
          </p:cNvSpPr>
          <p:nvPr>
            <p:ph idx="1"/>
          </p:nvPr>
        </p:nvSpPr>
        <p:spPr>
          <a:xfrm>
            <a:off x="401637" y="924465"/>
            <a:ext cx="8496377" cy="5280025"/>
          </a:xfrm>
        </p:spPr>
        <p:txBody>
          <a:bodyPr/>
          <a:lstStyle/>
          <a:p>
            <a:pPr eaLnBrk="1" hangingPunct="1"/>
            <a:r>
              <a:rPr lang="en-US" altLang="en-US" sz="2800" i="1" dirty="0"/>
              <a:t>GDP (</a:t>
            </a:r>
            <a:r>
              <a:rPr lang="en-US" altLang="en-US" sz="2800" b="1" i="1" dirty="0"/>
              <a:t>flow of product approach</a:t>
            </a:r>
            <a:r>
              <a:rPr lang="en-US" altLang="en-US" sz="2800" i="1" dirty="0"/>
              <a:t>) </a:t>
            </a:r>
            <a:r>
              <a:rPr lang="en-US" altLang="en-US" sz="2800" dirty="0"/>
              <a:t>(</a:t>
            </a:r>
            <a:r>
              <a:rPr lang="en-US" altLang="en-US" sz="2800" dirty="0">
                <a:solidFill>
                  <a:srgbClr val="FF0000"/>
                </a:solidFill>
              </a:rPr>
              <a:t>upper loop</a:t>
            </a:r>
            <a:r>
              <a:rPr lang="en-US" altLang="en-US" sz="2800" dirty="0"/>
              <a:t>)</a:t>
            </a:r>
          </a:p>
          <a:p>
            <a:pPr marL="347663" indent="0" eaLnBrk="1" hangingPunct="1">
              <a:buNone/>
            </a:pPr>
            <a:r>
              <a:rPr lang="en-US" altLang="en-US" sz="2800" i="1" dirty="0"/>
              <a:t>=</a:t>
            </a:r>
            <a:r>
              <a:rPr lang="en-US" altLang="en-US" sz="2800" dirty="0"/>
              <a:t> total money value of the (</a:t>
            </a:r>
            <a:r>
              <a:rPr lang="en-US" altLang="en-US" sz="2800" i="1" dirty="0"/>
              <a:t>flow of </a:t>
            </a:r>
            <a:r>
              <a:rPr lang="en-US" altLang="en-US" sz="2800" dirty="0"/>
              <a:t>) final products produced by the economy     			        ------ I</a:t>
            </a:r>
          </a:p>
          <a:p>
            <a:pPr eaLnBrk="1" hangingPunct="1"/>
            <a:r>
              <a:rPr lang="en-US" altLang="en-US" sz="2800" i="1" dirty="0"/>
              <a:t>GDP (</a:t>
            </a:r>
            <a:r>
              <a:rPr lang="en-US" altLang="en-US" sz="2800" b="1" i="1" dirty="0"/>
              <a:t>flow of earnings/income approach</a:t>
            </a:r>
            <a:r>
              <a:rPr lang="en-US" altLang="en-US" sz="2800" i="1" dirty="0"/>
              <a:t>)</a:t>
            </a:r>
            <a:r>
              <a:rPr lang="en-US" altLang="en-US" sz="2800" dirty="0"/>
              <a:t>(</a:t>
            </a:r>
            <a:r>
              <a:rPr lang="en-US" altLang="en-US" sz="2800" dirty="0">
                <a:solidFill>
                  <a:srgbClr val="FF0000"/>
                </a:solidFill>
              </a:rPr>
              <a:t>lower loop</a:t>
            </a:r>
            <a:r>
              <a:rPr lang="en-US" altLang="en-US" sz="2800" dirty="0"/>
              <a:t>) </a:t>
            </a:r>
          </a:p>
          <a:p>
            <a:pPr marL="396875" indent="0" eaLnBrk="1" hangingPunct="1">
              <a:buNone/>
            </a:pPr>
            <a:r>
              <a:rPr lang="en-US" altLang="en-US" sz="2800" dirty="0"/>
              <a:t>= total factor earnings </a:t>
            </a:r>
            <a:r>
              <a:rPr lang="en-US" altLang="en-US" sz="2800" i="1" dirty="0"/>
              <a:t>or</a:t>
            </a:r>
            <a:r>
              <a:rPr lang="en-US" altLang="en-US" sz="2800" dirty="0"/>
              <a:t> cost of producing society’s final products  			    		        ----- II</a:t>
            </a:r>
            <a:endParaRPr lang="en-US" altLang="en-US" sz="2800" i="1" dirty="0"/>
          </a:p>
          <a:p>
            <a:endParaRPr lang="en-US" altLang="en-US" sz="2800" dirty="0"/>
          </a:p>
          <a:p>
            <a:r>
              <a:rPr lang="en-US" altLang="en-US" sz="2800" dirty="0"/>
              <a:t>I = II </a:t>
            </a:r>
          </a:p>
          <a:p>
            <a:pPr lvl="1">
              <a:buFont typeface="Wingdings" panose="05000000000000000000" pitchFamily="2" charset="2"/>
              <a:buChar char="§"/>
            </a:pPr>
            <a:r>
              <a:rPr lang="en-US" altLang="en-US" sz="2400" i="1" dirty="0"/>
              <a:t>Reason</a:t>
            </a:r>
            <a:r>
              <a:rPr lang="en-US" altLang="en-US" sz="2400" dirty="0"/>
              <a:t>: Profits (lower loop) are the residual amount from the sale of a product after other factor costs are paid out. </a:t>
            </a:r>
          </a:p>
          <a:p>
            <a:pPr lvl="1">
              <a:buFont typeface="Wingdings" panose="05000000000000000000" pitchFamily="2" charset="2"/>
              <a:buChar char="§"/>
            </a:pPr>
            <a:r>
              <a:rPr lang="en-US" altLang="en-US" sz="2400" dirty="0"/>
              <a:t>Wages + Rents + </a:t>
            </a:r>
            <a:r>
              <a:rPr lang="en-US" altLang="en-US" sz="2400" b="1" dirty="0"/>
              <a:t>Profits</a:t>
            </a:r>
            <a:r>
              <a:rPr lang="en-US" altLang="en-US" sz="2400" dirty="0"/>
              <a:t> = Income</a:t>
            </a:r>
            <a:endParaRPr lang="en-US" alt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DABACFF-3B67-4573-9144-6F0719A7B261}"/>
              </a:ext>
            </a:extLst>
          </p:cNvPr>
          <p:cNvSpPr>
            <a:spLocks noGrp="1" noChangeArrowheads="1"/>
          </p:cNvSpPr>
          <p:nvPr>
            <p:ph type="title"/>
          </p:nvPr>
        </p:nvSpPr>
        <p:spPr/>
        <p:txBody>
          <a:bodyPr/>
          <a:lstStyle/>
          <a:p>
            <a:r>
              <a:rPr lang="en-US" altLang="en-US" b="1" dirty="0"/>
              <a:t>Value-addition</a:t>
            </a:r>
          </a:p>
        </p:txBody>
      </p:sp>
      <p:sp>
        <p:nvSpPr>
          <p:cNvPr id="27651" name="Content Placeholder 2">
            <a:extLst>
              <a:ext uri="{FF2B5EF4-FFF2-40B4-BE49-F238E27FC236}">
                <a16:creationId xmlns:a16="http://schemas.microsoft.com/office/drawing/2014/main" id="{B9B4C0B8-8EEF-4CF4-8369-DF7E7DA765F2}"/>
              </a:ext>
            </a:extLst>
          </p:cNvPr>
          <p:cNvSpPr>
            <a:spLocks noGrp="1" noChangeArrowheads="1"/>
          </p:cNvSpPr>
          <p:nvPr>
            <p:ph idx="1"/>
          </p:nvPr>
        </p:nvSpPr>
        <p:spPr>
          <a:xfrm>
            <a:off x="401638" y="1076325"/>
            <a:ext cx="8229600" cy="5280025"/>
          </a:xfrm>
        </p:spPr>
        <p:txBody>
          <a:bodyPr/>
          <a:lstStyle/>
          <a:p>
            <a:r>
              <a:rPr lang="en-US" altLang="en-US" sz="2800" dirty="0"/>
              <a:t>Flow of products approach includes only final goods (exclude intermediate goods)</a:t>
            </a:r>
          </a:p>
          <a:p>
            <a:r>
              <a:rPr lang="en-US" altLang="en-US" sz="2800" i="1" dirty="0"/>
              <a:t>Double counting </a:t>
            </a:r>
            <a:r>
              <a:rPr lang="en-US" altLang="en-US" sz="2800" dirty="0"/>
              <a:t>in </a:t>
            </a:r>
            <a:r>
              <a:rPr lang="en-US" altLang="en-US" sz="2800" i="1" dirty="0"/>
              <a:t>income</a:t>
            </a:r>
            <a:r>
              <a:rPr lang="en-US" altLang="en-US" sz="2800" dirty="0"/>
              <a:t> approach?</a:t>
            </a:r>
          </a:p>
          <a:p>
            <a:pPr lvl="1"/>
            <a:r>
              <a:rPr lang="en-US" altLang="en-US" sz="2400" dirty="0"/>
              <a:t>Only the </a:t>
            </a:r>
            <a:r>
              <a:rPr lang="en-US" altLang="en-US" sz="2400" i="1" u="sng" dirty="0"/>
              <a:t>value-added</a:t>
            </a:r>
            <a:r>
              <a:rPr lang="en-US" altLang="en-US" sz="2400" dirty="0"/>
              <a:t> amounts of firms are added while calculating the GDP</a:t>
            </a:r>
          </a:p>
          <a:p>
            <a:pPr lvl="1"/>
            <a:r>
              <a:rPr lang="en-US" altLang="en-US" sz="2400" dirty="0"/>
              <a:t>Value-added approach =&gt; only value-added at each stage of production is included to calculate the GDP </a:t>
            </a:r>
          </a:p>
          <a:p>
            <a:pPr marL="457200" lvl="1" indent="0">
              <a:buNone/>
            </a:pPr>
            <a:r>
              <a:rPr lang="en-US" altLang="en-US" sz="2400" dirty="0"/>
              <a:t>    </a:t>
            </a:r>
            <a:r>
              <a:rPr lang="en-US" altLang="en-US" sz="2400" b="1" dirty="0"/>
              <a:t>Value added </a:t>
            </a:r>
            <a:r>
              <a:rPr lang="en-US" altLang="en-US" sz="2400" dirty="0"/>
              <a:t>=</a:t>
            </a:r>
            <a:endParaRPr lang="en-US" altLang="en-US" sz="2800" dirty="0"/>
          </a:p>
        </p:txBody>
      </p:sp>
      <p:grpSp>
        <p:nvGrpSpPr>
          <p:cNvPr id="27652" name="Group 6">
            <a:extLst>
              <a:ext uri="{FF2B5EF4-FFF2-40B4-BE49-F238E27FC236}">
                <a16:creationId xmlns:a16="http://schemas.microsoft.com/office/drawing/2014/main" id="{0A27EBBE-FB6B-4BEA-90FA-A6C7BD2B6DFF}"/>
              </a:ext>
            </a:extLst>
          </p:cNvPr>
          <p:cNvGrpSpPr>
            <a:grpSpLocks/>
          </p:cNvGrpSpPr>
          <p:nvPr/>
        </p:nvGrpSpPr>
        <p:grpSpPr bwMode="auto">
          <a:xfrm>
            <a:off x="1156725" y="4650333"/>
            <a:ext cx="7047552" cy="1207307"/>
            <a:chOff x="1176335" y="5340366"/>
            <a:chExt cx="6588113" cy="1207488"/>
          </a:xfrm>
        </p:grpSpPr>
        <p:sp>
          <p:nvSpPr>
            <p:cNvPr id="27653" name="TextBox 3">
              <a:extLst>
                <a:ext uri="{FF2B5EF4-FFF2-40B4-BE49-F238E27FC236}">
                  <a16:creationId xmlns:a16="http://schemas.microsoft.com/office/drawing/2014/main" id="{E47F98E7-1F32-45D8-8CB6-205D084C8540}"/>
                </a:ext>
              </a:extLst>
            </p:cNvPr>
            <p:cNvSpPr txBox="1">
              <a:spLocks noChangeArrowheads="1"/>
            </p:cNvSpPr>
            <p:nvPr/>
          </p:nvSpPr>
          <p:spPr bwMode="auto">
            <a:xfrm>
              <a:off x="1176335" y="5340366"/>
              <a:ext cx="3415275"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Value of the final goods (</a:t>
              </a:r>
              <a:r>
                <a:rPr lang="en-US" altLang="en-US" dirty="0">
                  <a:solidFill>
                    <a:srgbClr val="FF0000"/>
                  </a:solidFill>
                </a:rPr>
                <a:t>price of sales </a:t>
              </a:r>
              <a:r>
                <a:rPr lang="en-US" altLang="en-US" dirty="0"/>
                <a:t>which includes the costs incurred owing to factors of production</a:t>
              </a:r>
              <a:r>
                <a:rPr lang="en-US" altLang="en-US" dirty="0">
                  <a:solidFill>
                    <a:srgbClr val="FF0000"/>
                  </a:solidFill>
                </a:rPr>
                <a:t> </a:t>
              </a:r>
              <a:r>
                <a:rPr lang="en-US" altLang="en-US" dirty="0"/>
                <a:t>are included)</a:t>
              </a:r>
            </a:p>
          </p:txBody>
        </p:sp>
        <p:sp>
          <p:nvSpPr>
            <p:cNvPr id="27654" name="TextBox 4">
              <a:extLst>
                <a:ext uri="{FF2B5EF4-FFF2-40B4-BE49-F238E27FC236}">
                  <a16:creationId xmlns:a16="http://schemas.microsoft.com/office/drawing/2014/main" id="{E6B54DAE-FF3B-4B52-8FCC-014F8A210560}"/>
                </a:ext>
              </a:extLst>
            </p:cNvPr>
            <p:cNvSpPr txBox="1">
              <a:spLocks noChangeArrowheads="1"/>
            </p:cNvSpPr>
            <p:nvPr/>
          </p:nvSpPr>
          <p:spPr bwMode="auto">
            <a:xfrm>
              <a:off x="4652753" y="5347346"/>
              <a:ext cx="3111695" cy="120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96875" indent="-39687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   Expenditure on </a:t>
              </a:r>
              <a:r>
                <a:rPr lang="en-US" altLang="en-US" dirty="0">
                  <a:solidFill>
                    <a:srgbClr val="FF0000"/>
                  </a:solidFill>
                </a:rPr>
                <a:t>purchase </a:t>
              </a:r>
              <a:r>
                <a:rPr lang="en-US" altLang="en-US" dirty="0"/>
                <a:t>of  intermediate goods used to produce the goods</a:t>
              </a:r>
            </a:p>
          </p:txBody>
        </p:sp>
        <p:sp>
          <p:nvSpPr>
            <p:cNvPr id="6" name="Rectangle 5">
              <a:extLst>
                <a:ext uri="{FF2B5EF4-FFF2-40B4-BE49-F238E27FC236}">
                  <a16:creationId xmlns:a16="http://schemas.microsoft.com/office/drawing/2014/main" id="{2AB55875-D732-4490-A0AD-F4D2F1C4AB80}"/>
                </a:ext>
              </a:extLst>
            </p:cNvPr>
            <p:cNvSpPr/>
            <p:nvPr/>
          </p:nvSpPr>
          <p:spPr>
            <a:xfrm>
              <a:off x="4971083" y="5367264"/>
              <a:ext cx="2732405" cy="887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8" name="Content Placeholder 4">
            <a:extLst>
              <a:ext uri="{FF2B5EF4-FFF2-40B4-BE49-F238E27FC236}">
                <a16:creationId xmlns:a16="http://schemas.microsoft.com/office/drawing/2014/main" id="{B1490858-9541-407B-A466-A2EED79B2B2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VERSION" val="XP"/>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5356</TotalTime>
  <Words>3769</Words>
  <Application>Microsoft Office PowerPoint</Application>
  <PresentationFormat>On-screen Show (4:3)</PresentationFormat>
  <Paragraphs>463</Paragraphs>
  <Slides>45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Cambria Math</vt:lpstr>
      <vt:lpstr>Times New Roman</vt:lpstr>
      <vt:lpstr>Wingdings</vt:lpstr>
      <vt:lpstr>Custom Design</vt:lpstr>
      <vt:lpstr>Measuring Economic Activity</vt:lpstr>
      <vt:lpstr>Measuring a Nation’s Income</vt:lpstr>
      <vt:lpstr>Measuring a Nation’s Income</vt:lpstr>
      <vt:lpstr>Outline</vt:lpstr>
      <vt:lpstr>The Economy’s Income &amp; Expenditure</vt:lpstr>
      <vt:lpstr>Circular flow of macroeconomic activity (Assumptions)</vt:lpstr>
      <vt:lpstr>Circular flow of macroeconomic activity</vt:lpstr>
      <vt:lpstr>Equivalence of the 2 approaches</vt:lpstr>
      <vt:lpstr>Value-addition</vt:lpstr>
      <vt:lpstr>Gross Domestic Product</vt:lpstr>
      <vt:lpstr>Defining the Gross Domestic Product</vt:lpstr>
      <vt:lpstr>Defining the Gross Domestic Product</vt:lpstr>
      <vt:lpstr>The Components of GDP</vt:lpstr>
      <vt:lpstr>The Components of GDP</vt:lpstr>
      <vt:lpstr>The Components of GDP…</vt:lpstr>
      <vt:lpstr>The Components of GDP…</vt:lpstr>
      <vt:lpstr>Components of GDP in India (Expenditure approach)</vt:lpstr>
      <vt:lpstr>Components of GDP in India (Expenditure approach)</vt:lpstr>
      <vt:lpstr>Components of GDP in India (Expenditure approach)</vt:lpstr>
      <vt:lpstr>Components of GDP in India (Expenditure approach)</vt:lpstr>
      <vt:lpstr>Indian GDP (at market prices) and its components for 2018-19 (Base: 2011-12 series)</vt:lpstr>
      <vt:lpstr>The Components of GDP</vt:lpstr>
      <vt:lpstr>Components of GDP in India (Income approach)</vt:lpstr>
      <vt:lpstr>Terminology</vt:lpstr>
      <vt:lpstr>Terminology</vt:lpstr>
      <vt:lpstr>Terminology</vt:lpstr>
      <vt:lpstr>Components of GDP</vt:lpstr>
      <vt:lpstr>Economic activities included to measure GDP</vt:lpstr>
      <vt:lpstr>Different measures of national output</vt:lpstr>
      <vt:lpstr>Different measures of national output</vt:lpstr>
      <vt:lpstr>Real vs. Nominal GDP</vt:lpstr>
      <vt:lpstr>Real vs. Nominal GDP</vt:lpstr>
      <vt:lpstr>GDP Deflator</vt:lpstr>
      <vt:lpstr>GDP Deflator</vt:lpstr>
      <vt:lpstr>Calculating Nominal and Real GDP</vt:lpstr>
      <vt:lpstr>Identity of Savings and Investment</vt:lpstr>
      <vt:lpstr>Price indices and Inflation</vt:lpstr>
      <vt:lpstr>Consumer Price Index (CPI)</vt:lpstr>
      <vt:lpstr>CPI in India</vt:lpstr>
      <vt:lpstr>Producer Price Index (PPI)</vt:lpstr>
      <vt:lpstr>WPI – Indian context</vt:lpstr>
      <vt:lpstr>Summary of Indian CPI and WPI</vt:lpstr>
      <vt:lpstr>Price indices and inflation</vt:lpstr>
      <vt:lpstr>Additional concepts</vt:lpstr>
      <vt:lpstr>Thank you</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ADITI C</cp:lastModifiedBy>
  <cp:revision>311</cp:revision>
  <dcterms:created xsi:type="dcterms:W3CDTF">2004-09-20T14:52:58Z</dcterms:created>
  <dcterms:modified xsi:type="dcterms:W3CDTF">2019-09-28T14:49:10Z</dcterms:modified>
</cp:coreProperties>
</file>