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1" r:id="rId2"/>
    <p:sldId id="270" r:id="rId3"/>
    <p:sldId id="272" r:id="rId4"/>
    <p:sldId id="273" r:id="rId5"/>
    <p:sldId id="274" r:id="rId6"/>
    <p:sldId id="275" r:id="rId7"/>
    <p:sldId id="258" r:id="rId8"/>
    <p:sldId id="276" r:id="rId9"/>
    <p:sldId id="281" r:id="rId10"/>
    <p:sldId id="277" r:id="rId11"/>
    <p:sldId id="279" r:id="rId12"/>
    <p:sldId id="280" r:id="rId13"/>
    <p:sldId id="283" r:id="rId14"/>
    <p:sldId id="257" r:id="rId15"/>
    <p:sldId id="260" r:id="rId16"/>
    <p:sldId id="285" r:id="rId17"/>
    <p:sldId id="261" r:id="rId18"/>
    <p:sldId id="282" r:id="rId19"/>
    <p:sldId id="262" r:id="rId20"/>
    <p:sldId id="263" r:id="rId21"/>
    <p:sldId id="284"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64" r:id="rId36"/>
    <p:sldId id="299" r:id="rId37"/>
    <p:sldId id="265" r:id="rId38"/>
    <p:sldId id="266" r:id="rId39"/>
    <p:sldId id="268"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2E9F94-B260-4A79-BA6B-98724925EC5D}" type="datetimeFigureOut">
              <a:rPr lang="en-US" smtClean="0"/>
              <a:t>8/19/2019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CE2ED-E71B-4C94-84C9-B979F39115C7}" type="slidenum">
              <a:rPr lang="en-IN" smtClean="0"/>
              <a:t>‹#›</a:t>
            </a:fld>
            <a:endParaRPr lang="en-IN"/>
          </a:p>
        </p:txBody>
      </p:sp>
    </p:spTree>
    <p:extLst>
      <p:ext uri="{BB962C8B-B14F-4D97-AF65-F5344CB8AC3E}">
        <p14:creationId xmlns:p14="http://schemas.microsoft.com/office/powerpoint/2010/main" val="403511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BCF85-1839-4E96-8167-1DC4115842B8}" type="slidenum">
              <a:rPr lang="en-US"/>
              <a:pPr/>
              <a:t>7</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804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ACEEF-EAA2-45A3-B486-F3E63DC79F13}" type="slidenum">
              <a:rPr lang="en-US"/>
              <a:pPr/>
              <a:t>38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061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942FA-FA45-44B5-BB2C-FF0262255BC7}" type="slidenum">
              <a:rPr lang="en-US"/>
              <a:pPr/>
              <a:t>40</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334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071B7-C2C7-4CC7-A274-EDC088652434}" type="slidenum">
              <a:rPr lang="en-US"/>
              <a:pPr/>
              <a:t>9</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508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EC0EE-DBA9-4CA9-94FE-591BD44D3CCC}" type="slidenum">
              <a:rPr lang="en-US"/>
              <a:pPr/>
              <a:t>12</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3158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2F05C-5C00-43AD-BE4D-DF0855008F8C}" type="slidenum">
              <a:rPr lang="en-US"/>
              <a:pPr/>
              <a:t>14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243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95F79-C083-4861-AB76-26C77CB4E77B}" type="slidenum">
              <a:rPr lang="en-US"/>
              <a:pPr/>
              <a:t>15</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777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071B7-C2C7-4CC7-A274-EDC088652434}" type="slidenum">
              <a:rPr lang="en-US"/>
              <a:pPr/>
              <a:t>17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424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8F9A2-7F19-481B-AF8A-3E31E22577CE}" type="slidenum">
              <a:rPr lang="en-US"/>
              <a:pPr/>
              <a:t>20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185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F7A16-0158-4404-BAEE-0B605FC87A83}" type="slidenum">
              <a:rPr lang="en-US"/>
              <a:pPr/>
              <a:t>35</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5877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CE3A9-C41A-4C4F-AC73-085E070BE1FE}" type="slidenum">
              <a:rPr lang="en-US"/>
              <a:pPr/>
              <a:t>37</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119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8/19/2019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8/19/2019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8/19/2019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81000" y="1447800"/>
            <a:ext cx="4114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447800"/>
            <a:ext cx="41148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7F57E1-4188-4330-A0E1-6F66170913C7}" type="datetimeFigureOut">
              <a:rPr lang="en-US" smtClean="0"/>
              <a:t>8/19/2019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F57E1-4188-4330-A0E1-6F66170913C7}" type="datetimeFigureOut">
              <a:rPr lang="en-US" smtClean="0"/>
              <a:t>8/19/2019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7F57E1-4188-4330-A0E1-6F66170913C7}" type="datetimeFigureOut">
              <a:rPr lang="en-US" smtClean="0"/>
              <a:t>8/19/2019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7F57E1-4188-4330-A0E1-6F66170913C7}" type="datetimeFigureOut">
              <a:rPr lang="en-US" smtClean="0"/>
              <a:t>8/19/2019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7F57E1-4188-4330-A0E1-6F66170913C7}" type="datetimeFigureOut">
              <a:rPr lang="en-US" smtClean="0"/>
              <a:t>8/19/2019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F57E1-4188-4330-A0E1-6F66170913C7}" type="datetimeFigureOut">
              <a:rPr lang="en-US" smtClean="0"/>
              <a:t>8/19/2019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57E1-4188-4330-A0E1-6F66170913C7}" type="datetimeFigureOut">
              <a:rPr lang="en-US" smtClean="0"/>
              <a:t>8/19/2019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57E1-4188-4330-A0E1-6F66170913C7}" type="datetimeFigureOut">
              <a:rPr lang="en-US" smtClean="0"/>
              <a:t>8/19/2019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69B991-4347-4F7F-A120-778F22FBF3D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F57E1-4188-4330-A0E1-6F66170913C7}" type="datetimeFigureOut">
              <a:rPr lang="en-US" smtClean="0"/>
              <a:t>8/19/2019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9B991-4347-4F7F-A120-778F22FBF3D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000206"/>
          </a:xfrm>
        </p:spPr>
        <p:txBody>
          <a:bodyPr/>
          <a:lstStyle/>
          <a:p>
            <a:r>
              <a:rPr lang="en-IN" dirty="0" smtClean="0"/>
              <a:t>Elasticity and Its Applications</a:t>
            </a:r>
            <a:endParaRPr lang="en-I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1" name="Rectangle 5"/>
          <p:cNvSpPr>
            <a:spLocks noGrp="1" noChangeArrowheads="1"/>
          </p:cNvSpPr>
          <p:nvPr>
            <p:ph type="title"/>
          </p:nvPr>
        </p:nvSpPr>
        <p:spPr/>
        <p:txBody>
          <a:bodyPr>
            <a:normAutofit/>
          </a:bodyPr>
          <a:lstStyle/>
          <a:p>
            <a:r>
              <a:rPr lang="en-US" sz="3600" dirty="0"/>
              <a:t>The </a:t>
            </a:r>
            <a:r>
              <a:rPr lang="en-US" sz="3600" dirty="0" smtClean="0"/>
              <a:t>(Arc) Midpoint Method </a:t>
            </a:r>
            <a:endParaRPr lang="en-US" sz="3600" dirty="0"/>
          </a:p>
        </p:txBody>
      </p:sp>
      <p:sp>
        <p:nvSpPr>
          <p:cNvPr id="239622" name="Rectangle 6"/>
          <p:cNvSpPr>
            <a:spLocks noGrp="1" noChangeArrowheads="1"/>
          </p:cNvSpPr>
          <p:nvPr>
            <p:ph type="body" idx="1"/>
          </p:nvPr>
        </p:nvSpPr>
        <p:spPr>
          <a:xfrm>
            <a:off x="285720" y="1214422"/>
            <a:ext cx="8443914" cy="5429288"/>
          </a:xfrm>
        </p:spPr>
        <p:txBody>
          <a:bodyPr/>
          <a:lstStyle/>
          <a:p>
            <a:pPr>
              <a:buNone/>
            </a:pPr>
            <a:r>
              <a:rPr lang="en-US" dirty="0" smtClean="0"/>
              <a:t>	The </a:t>
            </a:r>
            <a:r>
              <a:rPr lang="en-US" dirty="0"/>
              <a:t>midpoint formula is preferable when calculating the price elasticity of demand </a:t>
            </a:r>
            <a:r>
              <a:rPr lang="en-US" dirty="0" smtClean="0"/>
              <a:t>over an interval rather than a point on the demand curve. Using the earlier example, the arc elasticity method, price elasticity of demand would be</a:t>
            </a:r>
            <a:endParaRPr lang="en-US" dirty="0"/>
          </a:p>
        </p:txBody>
      </p:sp>
      <p:graphicFrame>
        <p:nvGraphicFramePr>
          <p:cNvPr id="239620" name="Object 4"/>
          <p:cNvGraphicFramePr>
            <a:graphicFrameLocks noChangeAspect="1"/>
          </p:cNvGraphicFramePr>
          <p:nvPr/>
        </p:nvGraphicFramePr>
        <p:xfrm>
          <a:off x="785786" y="4143380"/>
          <a:ext cx="6334125" cy="795338"/>
        </p:xfrm>
        <a:graphic>
          <a:graphicData uri="http://schemas.openxmlformats.org/presentationml/2006/ole">
            <mc:AlternateContent xmlns:mc="http://schemas.openxmlformats.org/markup-compatibility/2006">
              <mc:Choice xmlns:v="urn:schemas-microsoft-com:vml" Requires="v">
                <p:oleObj spid="_x0000_s3082" name="Equation" r:id="rId3" imgW="6375240" imgH="799920" progId="Equation.DSMT4">
                  <p:embed/>
                </p:oleObj>
              </mc:Choice>
              <mc:Fallback>
                <p:oleObj name="Equation" r:id="rId3" imgW="6375240" imgH="7999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4143380"/>
                        <a:ext cx="6334125"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2643174" y="4929198"/>
          <a:ext cx="3336925" cy="1584325"/>
        </p:xfrm>
        <a:graphic>
          <a:graphicData uri="http://schemas.openxmlformats.org/presentationml/2006/ole">
            <mc:AlternateContent xmlns:mc="http://schemas.openxmlformats.org/markup-compatibility/2006">
              <mc:Choice xmlns:v="urn:schemas-microsoft-com:vml" Requires="v">
                <p:oleObj spid="_x0000_s3083" name="Equation" r:id="rId5" imgW="3835080" imgH="1574640" progId="Equation.DSMT4">
                  <p:embed/>
                </p:oleObj>
              </mc:Choice>
              <mc:Fallback>
                <p:oleObj name="Equation" r:id="rId5" imgW="3835080" imgH="1574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74" y="4929198"/>
                        <a:ext cx="3336925"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9620"/>
                                        </p:tgtEl>
                                        <p:attrNameLst>
                                          <p:attrName>style.visibility</p:attrName>
                                        </p:attrNameLst>
                                      </p:cBhvr>
                                      <p:to>
                                        <p:strVal val="visible"/>
                                      </p:to>
                                    </p:set>
                                    <p:anim calcmode="lin" valueType="num">
                                      <p:cBhvr additive="base">
                                        <p:cTn id="7" dur="500" fill="hold"/>
                                        <p:tgtEl>
                                          <p:spTgt spid="239620"/>
                                        </p:tgtEl>
                                        <p:attrNameLst>
                                          <p:attrName>ppt_x</p:attrName>
                                        </p:attrNameLst>
                                      </p:cBhvr>
                                      <p:tavLst>
                                        <p:tav tm="0">
                                          <p:val>
                                            <p:strVal val="0-#ppt_w/2"/>
                                          </p:val>
                                        </p:tav>
                                        <p:tav tm="100000">
                                          <p:val>
                                            <p:strVal val="#ppt_x"/>
                                          </p:val>
                                        </p:tav>
                                      </p:tavLst>
                                    </p:anim>
                                    <p:anim calcmode="lin" valueType="num">
                                      <p:cBhvr additive="base">
                                        <p:cTn id="8" dur="500" fill="hold"/>
                                        <p:tgtEl>
                                          <p:spTgt spid="2396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a:xfrm>
            <a:off x="685800" y="0"/>
            <a:ext cx="7772400" cy="1143000"/>
          </a:xfrm>
        </p:spPr>
        <p:txBody>
          <a:bodyPr/>
          <a:lstStyle/>
          <a:p>
            <a:r>
              <a:rPr lang="en-US" dirty="0"/>
              <a:t>The Variety of Demand Curves</a:t>
            </a:r>
          </a:p>
        </p:txBody>
      </p:sp>
      <p:sp>
        <p:nvSpPr>
          <p:cNvPr id="241669" name="Rectangle 5"/>
          <p:cNvSpPr>
            <a:spLocks noGrp="1" noChangeArrowheads="1"/>
          </p:cNvSpPr>
          <p:nvPr>
            <p:ph type="body" idx="1"/>
          </p:nvPr>
        </p:nvSpPr>
        <p:spPr>
          <a:xfrm>
            <a:off x="0" y="1066800"/>
            <a:ext cx="8458200" cy="5791200"/>
          </a:xfrm>
        </p:spPr>
        <p:txBody>
          <a:bodyPr>
            <a:normAutofit fontScale="92500" lnSpcReduction="20000"/>
          </a:bodyPr>
          <a:lstStyle/>
          <a:p>
            <a:pPr marL="514350" lvl="1" indent="-514350">
              <a:buFont typeface="+mj-lt"/>
              <a:buAutoNum type="arabicPeriod"/>
            </a:pPr>
            <a:r>
              <a:rPr lang="en-US" sz="3200" dirty="0"/>
              <a:t>Perfectly Inelastic demand: Quantity demanded does not respond to price changes. </a:t>
            </a:r>
            <a:r>
              <a:rPr lang="en-US" dirty="0" smtClean="0"/>
              <a:t>(</a:t>
            </a:r>
            <a:r>
              <a:rPr lang="el-GR" sz="3600" dirty="0" smtClean="0">
                <a:latin typeface="Courier New"/>
                <a:cs typeface="Courier New"/>
              </a:rPr>
              <a:t>η</a:t>
            </a:r>
            <a:r>
              <a:rPr lang="en-IN" baseline="-25000" dirty="0" smtClean="0">
                <a:latin typeface="Courier New"/>
                <a:cs typeface="Courier New"/>
              </a:rPr>
              <a:t>d</a:t>
            </a:r>
            <a:r>
              <a:rPr lang="en-US" dirty="0" smtClean="0"/>
              <a:t>= 0).</a:t>
            </a:r>
            <a:endParaRPr lang="en-US" dirty="0"/>
          </a:p>
          <a:p>
            <a:pPr marL="514350" lvl="1" indent="-514350">
              <a:buFont typeface="+mj-lt"/>
              <a:buAutoNum type="arabicPeriod"/>
            </a:pPr>
            <a:r>
              <a:rPr lang="en-US" sz="3200" dirty="0"/>
              <a:t>Relatively Inelastic Demand</a:t>
            </a:r>
          </a:p>
          <a:p>
            <a:pPr marL="971550" lvl="1" indent="-514350">
              <a:buNone/>
            </a:pPr>
            <a:r>
              <a:rPr lang="en-US" dirty="0" smtClean="0"/>
              <a:t>	Quantity </a:t>
            </a:r>
            <a:r>
              <a:rPr lang="en-US" dirty="0"/>
              <a:t>demanded </a:t>
            </a:r>
            <a:r>
              <a:rPr lang="en-US" dirty="0" smtClean="0"/>
              <a:t>proportionately less than the change in price (</a:t>
            </a:r>
            <a:r>
              <a:rPr lang="el-GR" sz="4000" dirty="0" smtClean="0">
                <a:latin typeface="Courier New"/>
                <a:cs typeface="Courier New"/>
              </a:rPr>
              <a:t>η</a:t>
            </a:r>
            <a:r>
              <a:rPr lang="en-IN" baseline="-25000" dirty="0" smtClean="0">
                <a:latin typeface="Courier New"/>
                <a:cs typeface="Courier New"/>
              </a:rPr>
              <a:t>d</a:t>
            </a:r>
            <a:r>
              <a:rPr lang="en-US" dirty="0" smtClean="0"/>
              <a:t>&lt; 1).</a:t>
            </a:r>
            <a:endParaRPr lang="en-US" dirty="0"/>
          </a:p>
          <a:p>
            <a:pPr marL="514350" indent="-514350">
              <a:buFont typeface="+mj-lt"/>
              <a:buAutoNum type="arabicPeriod" startAt="3"/>
            </a:pPr>
            <a:r>
              <a:rPr lang="en-US" dirty="0"/>
              <a:t>Unit Elastic Demand Curve </a:t>
            </a:r>
            <a:r>
              <a:rPr lang="en-US" dirty="0" smtClean="0"/>
              <a:t>(</a:t>
            </a:r>
            <a:r>
              <a:rPr lang="el-GR" sz="4000" dirty="0" smtClean="0">
                <a:latin typeface="Courier New"/>
                <a:cs typeface="Courier New"/>
              </a:rPr>
              <a:t>η</a:t>
            </a:r>
            <a:r>
              <a:rPr lang="en-IN" baseline="-25000" dirty="0" smtClean="0">
                <a:latin typeface="Courier New"/>
                <a:cs typeface="Courier New"/>
              </a:rPr>
              <a:t>d</a:t>
            </a:r>
            <a:r>
              <a:rPr lang="en-US" dirty="0" smtClean="0"/>
              <a:t>= 1).</a:t>
            </a:r>
          </a:p>
          <a:p>
            <a:pPr marL="514350" indent="-514350">
              <a:buFont typeface="+mj-lt"/>
              <a:buAutoNum type="arabicPeriod" startAt="3"/>
            </a:pPr>
            <a:r>
              <a:rPr lang="en-US" dirty="0" smtClean="0"/>
              <a:t>Relatively Elastic </a:t>
            </a:r>
            <a:r>
              <a:rPr lang="en-US" dirty="0"/>
              <a:t>Demand</a:t>
            </a:r>
          </a:p>
          <a:p>
            <a:pPr marL="971550" lvl="1" indent="-514350">
              <a:buNone/>
            </a:pPr>
            <a:r>
              <a:rPr lang="en-US" dirty="0" smtClean="0"/>
              <a:t>	Quantity demanded proportionately less than the change in price (</a:t>
            </a:r>
            <a:r>
              <a:rPr lang="el-GR" sz="4000" dirty="0" smtClean="0">
                <a:latin typeface="Courier New"/>
                <a:cs typeface="Courier New"/>
              </a:rPr>
              <a:t>η</a:t>
            </a:r>
            <a:r>
              <a:rPr lang="en-IN" baseline="-25000" dirty="0" smtClean="0">
                <a:latin typeface="Courier New"/>
                <a:cs typeface="Courier New"/>
              </a:rPr>
              <a:t>d</a:t>
            </a:r>
            <a:r>
              <a:rPr lang="en-US" dirty="0">
                <a:latin typeface="Courier New"/>
                <a:cs typeface="Courier New"/>
              </a:rPr>
              <a:t>&gt;</a:t>
            </a:r>
            <a:r>
              <a:rPr lang="en-US" dirty="0" smtClean="0"/>
              <a:t> 1).</a:t>
            </a:r>
          </a:p>
          <a:p>
            <a:pPr marL="514350" indent="-514350">
              <a:buFont typeface="+mj-lt"/>
              <a:buAutoNum type="arabicPeriod" startAt="3"/>
            </a:pPr>
            <a:r>
              <a:rPr lang="en-US" dirty="0" smtClean="0"/>
              <a:t>Perfectly elastic demand: changes in Quantity demanded tend to infinity to even small changes in price. (</a:t>
            </a:r>
            <a:r>
              <a:rPr lang="el-GR" sz="4000" dirty="0" smtClean="0">
                <a:latin typeface="Courier New"/>
                <a:cs typeface="Courier New"/>
              </a:rPr>
              <a:t>η</a:t>
            </a:r>
            <a:r>
              <a:rPr lang="en-IN" baseline="-25000" dirty="0" smtClean="0">
                <a:latin typeface="Courier New"/>
                <a:cs typeface="Courier New"/>
              </a:rPr>
              <a:t>d   </a:t>
            </a:r>
            <a:r>
              <a:rPr lang="en-US" dirty="0" smtClean="0"/>
              <a:t>  </a:t>
            </a:r>
            <a:r>
              <a:rPr lang="en-US" sz="4700" dirty="0" smtClean="0">
                <a:latin typeface="Courier New"/>
                <a:cs typeface="Courier New"/>
              </a:rPr>
              <a:t>∞</a:t>
            </a:r>
            <a:r>
              <a:rPr lang="en-US" dirty="0" smtClean="0"/>
              <a:t>).</a:t>
            </a:r>
          </a:p>
          <a:p>
            <a:pPr lvl="1"/>
            <a:endParaRPr lang="en-US" dirty="0" smtClean="0"/>
          </a:p>
        </p:txBody>
      </p:sp>
      <p:cxnSp>
        <p:nvCxnSpPr>
          <p:cNvPr id="5" name="Straight Arrow Connector 4"/>
          <p:cNvCxnSpPr/>
          <p:nvPr/>
        </p:nvCxnSpPr>
        <p:spPr>
          <a:xfrm>
            <a:off x="2643174" y="6143644"/>
            <a:ext cx="2857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5" descr="sam11290_0402"/>
          <p:cNvPicPr>
            <a:picLocks noChangeAspect="1" noChangeArrowheads="1"/>
          </p:cNvPicPr>
          <p:nvPr/>
        </p:nvPicPr>
        <p:blipFill>
          <a:blip r:embed="rId3"/>
          <a:srcRect r="-235" b="6512"/>
          <a:stretch>
            <a:fillRect/>
          </a:stretch>
        </p:blipFill>
        <p:spPr bwMode="auto">
          <a:xfrm>
            <a:off x="357158" y="357166"/>
            <a:ext cx="7448550" cy="2940050"/>
          </a:xfrm>
          <a:prstGeom prst="rect">
            <a:avLst/>
          </a:prstGeom>
          <a:noFill/>
        </p:spPr>
      </p:pic>
      <p:pic>
        <p:nvPicPr>
          <p:cNvPr id="3" name="Picture 5" descr="sam11290_0403"/>
          <p:cNvPicPr>
            <a:picLocks noChangeAspect="1" noChangeArrowheads="1"/>
          </p:cNvPicPr>
          <p:nvPr/>
        </p:nvPicPr>
        <p:blipFill>
          <a:blip r:embed="rId4"/>
          <a:srcRect b="6061"/>
          <a:stretch>
            <a:fillRect/>
          </a:stretch>
        </p:blipFill>
        <p:spPr bwMode="auto">
          <a:xfrm>
            <a:off x="304800" y="3314700"/>
            <a:ext cx="4270375" cy="3543300"/>
          </a:xfrm>
          <a:prstGeom prst="rect">
            <a:avLst/>
          </a:prstGeom>
          <a:noFill/>
        </p:spPr>
      </p:pic>
      <p:sp>
        <p:nvSpPr>
          <p:cNvPr id="4" name="TextBox 3"/>
          <p:cNvSpPr txBox="1"/>
          <p:nvPr/>
        </p:nvSpPr>
        <p:spPr>
          <a:xfrm>
            <a:off x="5334000" y="3733800"/>
            <a:ext cx="3581400" cy="2862322"/>
          </a:xfrm>
          <a:prstGeom prst="rect">
            <a:avLst/>
          </a:prstGeom>
          <a:noFill/>
        </p:spPr>
        <p:txBody>
          <a:bodyPr wrap="square" rtlCol="0">
            <a:spAutoFit/>
          </a:bodyPr>
          <a:lstStyle/>
          <a:p>
            <a:r>
              <a:rPr lang="en-IN" sz="3600" dirty="0" smtClean="0"/>
              <a:t>Various types of Demand Curves classified according to elasticity</a:t>
            </a:r>
            <a:endParaRPr lang="en-IN" sz="3600" dirty="0"/>
          </a:p>
        </p:txBody>
      </p:sp>
      <p:sp>
        <p:nvSpPr>
          <p:cNvPr id="5" name="TextBox 4"/>
          <p:cNvSpPr txBox="1"/>
          <p:nvPr/>
        </p:nvSpPr>
        <p:spPr>
          <a:xfrm>
            <a:off x="357158" y="1142984"/>
            <a:ext cx="285752" cy="923330"/>
          </a:xfrm>
          <a:prstGeom prst="rect">
            <a:avLst/>
          </a:prstGeom>
          <a:solidFill>
            <a:schemeClr val="bg1"/>
          </a:solidFill>
        </p:spPr>
        <p:txBody>
          <a:bodyPr wrap="square" rtlCol="0">
            <a:spAutoFit/>
          </a:bodyPr>
          <a:lstStyle/>
          <a:p>
            <a:r>
              <a:rPr lang="en-IN" dirty="0" err="1" smtClean="0">
                <a:solidFill>
                  <a:schemeClr val="bg1"/>
                </a:solidFill>
              </a:rPr>
              <a:t>aaa</a:t>
            </a:r>
            <a:endParaRPr lang="en-IN" dirty="0">
              <a:solidFill>
                <a:schemeClr val="bg1"/>
              </a:solidFill>
            </a:endParaRPr>
          </a:p>
        </p:txBody>
      </p:sp>
      <p:sp>
        <p:nvSpPr>
          <p:cNvPr id="6" name="TextBox 5"/>
          <p:cNvSpPr txBox="1"/>
          <p:nvPr/>
        </p:nvSpPr>
        <p:spPr>
          <a:xfrm>
            <a:off x="3286116" y="1142984"/>
            <a:ext cx="285752" cy="923330"/>
          </a:xfrm>
          <a:prstGeom prst="rect">
            <a:avLst/>
          </a:prstGeom>
          <a:solidFill>
            <a:schemeClr val="bg1"/>
          </a:solidFill>
        </p:spPr>
        <p:txBody>
          <a:bodyPr wrap="square" rtlCol="0">
            <a:spAutoFit/>
          </a:bodyPr>
          <a:lstStyle/>
          <a:p>
            <a:r>
              <a:rPr lang="en-IN" dirty="0" err="1" smtClean="0">
                <a:solidFill>
                  <a:schemeClr val="bg1"/>
                </a:solidFill>
              </a:rPr>
              <a:t>aaa</a:t>
            </a:r>
            <a:endParaRPr lang="en-IN" dirty="0">
              <a:solidFill>
                <a:schemeClr val="bg1"/>
              </a:solidFill>
            </a:endParaRPr>
          </a:p>
        </p:txBody>
      </p:sp>
      <p:sp>
        <p:nvSpPr>
          <p:cNvPr id="7" name="TextBox 6"/>
          <p:cNvSpPr txBox="1"/>
          <p:nvPr/>
        </p:nvSpPr>
        <p:spPr>
          <a:xfrm>
            <a:off x="5715008" y="1214422"/>
            <a:ext cx="285752" cy="923330"/>
          </a:xfrm>
          <a:prstGeom prst="rect">
            <a:avLst/>
          </a:prstGeom>
          <a:solidFill>
            <a:schemeClr val="bg1"/>
          </a:solidFill>
        </p:spPr>
        <p:txBody>
          <a:bodyPr wrap="square" rtlCol="0">
            <a:spAutoFit/>
          </a:bodyPr>
          <a:lstStyle/>
          <a:p>
            <a:r>
              <a:rPr lang="en-IN" dirty="0" err="1" smtClean="0">
                <a:solidFill>
                  <a:schemeClr val="bg1"/>
                </a:solidFill>
              </a:rPr>
              <a:t>aaa</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99" name="Rectangle 43"/>
          <p:cNvSpPr>
            <a:spLocks noGrp="1" noChangeArrowheads="1"/>
          </p:cNvSpPr>
          <p:nvPr>
            <p:ph type="title"/>
          </p:nvPr>
        </p:nvSpPr>
        <p:spPr>
          <a:noFill/>
          <a:ln/>
        </p:spPr>
        <p:txBody>
          <a:bodyPr/>
          <a:lstStyle/>
          <a:p>
            <a:r>
              <a:rPr lang="en-US" dirty="0" smtClean="0"/>
              <a:t>The </a:t>
            </a:r>
            <a:r>
              <a:rPr lang="en-US" dirty="0"/>
              <a:t>Price Elasticity of Demand</a:t>
            </a:r>
          </a:p>
        </p:txBody>
      </p:sp>
      <p:sp>
        <p:nvSpPr>
          <p:cNvPr id="249860" name="Rectangle 4"/>
          <p:cNvSpPr>
            <a:spLocks noChangeArrowheads="1"/>
          </p:cNvSpPr>
          <p:nvPr/>
        </p:nvSpPr>
        <p:spPr bwMode="auto">
          <a:xfrm>
            <a:off x="2028825" y="2114550"/>
            <a:ext cx="5862638" cy="3300413"/>
          </a:xfrm>
          <a:prstGeom prst="rect">
            <a:avLst/>
          </a:prstGeom>
          <a:solidFill>
            <a:srgbClr val="F3F6F9"/>
          </a:solidFill>
          <a:ln w="261938">
            <a:solidFill>
              <a:srgbClr val="F3F6F9"/>
            </a:solidFill>
            <a:miter lim="800000"/>
            <a:headEnd/>
            <a:tailEnd/>
          </a:ln>
        </p:spPr>
        <p:txBody>
          <a:bodyPr/>
          <a:lstStyle/>
          <a:p>
            <a:endParaRPr lang="en-IN"/>
          </a:p>
        </p:txBody>
      </p:sp>
      <p:sp>
        <p:nvSpPr>
          <p:cNvPr id="249861" name="Rectangle 5"/>
          <p:cNvSpPr>
            <a:spLocks noChangeArrowheads="1"/>
          </p:cNvSpPr>
          <p:nvPr/>
        </p:nvSpPr>
        <p:spPr bwMode="auto">
          <a:xfrm>
            <a:off x="2028825" y="2114550"/>
            <a:ext cx="5862638" cy="3300413"/>
          </a:xfrm>
          <a:prstGeom prst="rect">
            <a:avLst/>
          </a:prstGeom>
          <a:solidFill>
            <a:srgbClr val="F2F4F8"/>
          </a:solidFill>
          <a:ln w="238125">
            <a:solidFill>
              <a:srgbClr val="F2F4F8"/>
            </a:solidFill>
            <a:miter lim="800000"/>
            <a:headEnd/>
            <a:tailEnd/>
          </a:ln>
        </p:spPr>
        <p:txBody>
          <a:bodyPr/>
          <a:lstStyle/>
          <a:p>
            <a:endParaRPr lang="en-IN"/>
          </a:p>
        </p:txBody>
      </p:sp>
      <p:sp>
        <p:nvSpPr>
          <p:cNvPr id="249862" name="Rectangle 6"/>
          <p:cNvSpPr>
            <a:spLocks noChangeArrowheads="1"/>
          </p:cNvSpPr>
          <p:nvPr/>
        </p:nvSpPr>
        <p:spPr bwMode="auto">
          <a:xfrm>
            <a:off x="2028825" y="2114550"/>
            <a:ext cx="5862638" cy="3300413"/>
          </a:xfrm>
          <a:prstGeom prst="rect">
            <a:avLst/>
          </a:prstGeom>
          <a:solidFill>
            <a:srgbClr val="F1F4F7"/>
          </a:solidFill>
          <a:ln w="214313">
            <a:solidFill>
              <a:srgbClr val="F1F4F7"/>
            </a:solidFill>
            <a:miter lim="800000"/>
            <a:headEnd/>
            <a:tailEnd/>
          </a:ln>
        </p:spPr>
        <p:txBody>
          <a:bodyPr/>
          <a:lstStyle/>
          <a:p>
            <a:endParaRPr lang="en-IN"/>
          </a:p>
        </p:txBody>
      </p:sp>
      <p:sp>
        <p:nvSpPr>
          <p:cNvPr id="249863" name="Rectangle 7"/>
          <p:cNvSpPr>
            <a:spLocks noChangeArrowheads="1"/>
          </p:cNvSpPr>
          <p:nvPr/>
        </p:nvSpPr>
        <p:spPr bwMode="auto">
          <a:xfrm>
            <a:off x="2028825" y="2114550"/>
            <a:ext cx="5862638" cy="3300413"/>
          </a:xfrm>
          <a:prstGeom prst="rect">
            <a:avLst/>
          </a:prstGeom>
          <a:solidFill>
            <a:srgbClr val="F0F2F5"/>
          </a:solidFill>
          <a:ln w="190500">
            <a:solidFill>
              <a:srgbClr val="F0F2F5"/>
            </a:solidFill>
            <a:miter lim="800000"/>
            <a:headEnd/>
            <a:tailEnd/>
          </a:ln>
        </p:spPr>
        <p:txBody>
          <a:bodyPr/>
          <a:lstStyle/>
          <a:p>
            <a:endParaRPr lang="en-IN"/>
          </a:p>
        </p:txBody>
      </p:sp>
      <p:sp>
        <p:nvSpPr>
          <p:cNvPr id="249864" name="Rectangle 8"/>
          <p:cNvSpPr>
            <a:spLocks noChangeArrowheads="1"/>
          </p:cNvSpPr>
          <p:nvPr/>
        </p:nvSpPr>
        <p:spPr bwMode="auto">
          <a:xfrm>
            <a:off x="2028825" y="2114550"/>
            <a:ext cx="5862638" cy="3300413"/>
          </a:xfrm>
          <a:prstGeom prst="rect">
            <a:avLst/>
          </a:prstGeom>
          <a:solidFill>
            <a:srgbClr val="EEF1F4"/>
          </a:solidFill>
          <a:ln w="166688">
            <a:solidFill>
              <a:srgbClr val="EEF1F4"/>
            </a:solidFill>
            <a:miter lim="800000"/>
            <a:headEnd/>
            <a:tailEnd/>
          </a:ln>
        </p:spPr>
        <p:txBody>
          <a:bodyPr/>
          <a:lstStyle/>
          <a:p>
            <a:endParaRPr lang="en-IN"/>
          </a:p>
        </p:txBody>
      </p:sp>
      <p:sp>
        <p:nvSpPr>
          <p:cNvPr id="249865" name="Rectangle 9"/>
          <p:cNvSpPr>
            <a:spLocks noChangeArrowheads="1"/>
          </p:cNvSpPr>
          <p:nvPr/>
        </p:nvSpPr>
        <p:spPr bwMode="auto">
          <a:xfrm>
            <a:off x="2028825" y="2114550"/>
            <a:ext cx="5862638" cy="3300413"/>
          </a:xfrm>
          <a:prstGeom prst="rect">
            <a:avLst/>
          </a:prstGeom>
          <a:solidFill>
            <a:srgbClr val="EDEFF3"/>
          </a:solidFill>
          <a:ln w="142875">
            <a:solidFill>
              <a:srgbClr val="EDEFF3"/>
            </a:solidFill>
            <a:miter lim="800000"/>
            <a:headEnd/>
            <a:tailEnd/>
          </a:ln>
        </p:spPr>
        <p:txBody>
          <a:bodyPr/>
          <a:lstStyle/>
          <a:p>
            <a:endParaRPr lang="en-IN"/>
          </a:p>
        </p:txBody>
      </p:sp>
      <p:sp>
        <p:nvSpPr>
          <p:cNvPr id="249866" name="Rectangle 10"/>
          <p:cNvSpPr>
            <a:spLocks noChangeArrowheads="1"/>
          </p:cNvSpPr>
          <p:nvPr/>
        </p:nvSpPr>
        <p:spPr bwMode="auto">
          <a:xfrm>
            <a:off x="2028825" y="2114550"/>
            <a:ext cx="5862638" cy="3300413"/>
          </a:xfrm>
          <a:prstGeom prst="rect">
            <a:avLst/>
          </a:prstGeom>
          <a:solidFill>
            <a:srgbClr val="EBEEF2"/>
          </a:solidFill>
          <a:ln w="119063">
            <a:solidFill>
              <a:srgbClr val="EBEEF2"/>
            </a:solidFill>
            <a:miter lim="800000"/>
            <a:headEnd/>
            <a:tailEnd/>
          </a:ln>
        </p:spPr>
        <p:txBody>
          <a:bodyPr/>
          <a:lstStyle/>
          <a:p>
            <a:endParaRPr lang="en-IN"/>
          </a:p>
        </p:txBody>
      </p:sp>
      <p:sp>
        <p:nvSpPr>
          <p:cNvPr id="249867" name="Rectangle 11"/>
          <p:cNvSpPr>
            <a:spLocks noChangeArrowheads="1"/>
          </p:cNvSpPr>
          <p:nvPr/>
        </p:nvSpPr>
        <p:spPr bwMode="auto">
          <a:xfrm>
            <a:off x="2028825" y="2114550"/>
            <a:ext cx="5862638" cy="3300413"/>
          </a:xfrm>
          <a:prstGeom prst="rect">
            <a:avLst/>
          </a:prstGeom>
          <a:solidFill>
            <a:srgbClr val="EAECF1"/>
          </a:solidFill>
          <a:ln w="95250">
            <a:solidFill>
              <a:srgbClr val="EAECF1"/>
            </a:solidFill>
            <a:miter lim="800000"/>
            <a:headEnd/>
            <a:tailEnd/>
          </a:ln>
        </p:spPr>
        <p:txBody>
          <a:bodyPr/>
          <a:lstStyle/>
          <a:p>
            <a:endParaRPr lang="en-IN"/>
          </a:p>
        </p:txBody>
      </p:sp>
      <p:sp>
        <p:nvSpPr>
          <p:cNvPr id="249868" name="Rectangle 12"/>
          <p:cNvSpPr>
            <a:spLocks noChangeArrowheads="1"/>
          </p:cNvSpPr>
          <p:nvPr/>
        </p:nvSpPr>
        <p:spPr bwMode="auto">
          <a:xfrm>
            <a:off x="2028825" y="2114550"/>
            <a:ext cx="5862638" cy="3300413"/>
          </a:xfrm>
          <a:prstGeom prst="rect">
            <a:avLst/>
          </a:prstGeom>
          <a:solidFill>
            <a:srgbClr val="E9EBF0"/>
          </a:solidFill>
          <a:ln w="71438">
            <a:solidFill>
              <a:srgbClr val="E9EBF0"/>
            </a:solidFill>
            <a:miter lim="800000"/>
            <a:headEnd/>
            <a:tailEnd/>
          </a:ln>
        </p:spPr>
        <p:txBody>
          <a:bodyPr/>
          <a:lstStyle/>
          <a:p>
            <a:endParaRPr lang="en-IN"/>
          </a:p>
        </p:txBody>
      </p:sp>
      <p:sp>
        <p:nvSpPr>
          <p:cNvPr id="249869" name="Rectangle 13"/>
          <p:cNvSpPr>
            <a:spLocks noChangeArrowheads="1"/>
          </p:cNvSpPr>
          <p:nvPr/>
        </p:nvSpPr>
        <p:spPr bwMode="auto">
          <a:xfrm>
            <a:off x="2028825" y="2114550"/>
            <a:ext cx="5862638" cy="3300413"/>
          </a:xfrm>
          <a:prstGeom prst="rect">
            <a:avLst/>
          </a:prstGeom>
          <a:solidFill>
            <a:srgbClr val="E7EAEF"/>
          </a:solidFill>
          <a:ln w="47625">
            <a:solidFill>
              <a:srgbClr val="E7EAEF"/>
            </a:solidFill>
            <a:miter lim="800000"/>
            <a:headEnd/>
            <a:tailEnd/>
          </a:ln>
        </p:spPr>
        <p:txBody>
          <a:bodyPr/>
          <a:lstStyle/>
          <a:p>
            <a:endParaRPr lang="en-IN"/>
          </a:p>
        </p:txBody>
      </p:sp>
      <p:sp>
        <p:nvSpPr>
          <p:cNvPr id="249870" name="Rectangle 14"/>
          <p:cNvSpPr>
            <a:spLocks noChangeArrowheads="1"/>
          </p:cNvSpPr>
          <p:nvPr/>
        </p:nvSpPr>
        <p:spPr bwMode="auto">
          <a:xfrm>
            <a:off x="2028825" y="2114550"/>
            <a:ext cx="5862638" cy="3300413"/>
          </a:xfrm>
          <a:prstGeom prst="rect">
            <a:avLst/>
          </a:prstGeom>
          <a:solidFill>
            <a:srgbClr val="E6E9EF"/>
          </a:solidFill>
          <a:ln w="23813">
            <a:solidFill>
              <a:srgbClr val="E6E9EF"/>
            </a:solidFill>
            <a:miter lim="800000"/>
            <a:headEnd/>
            <a:tailEnd/>
          </a:ln>
        </p:spPr>
        <p:txBody>
          <a:bodyPr/>
          <a:lstStyle/>
          <a:p>
            <a:endParaRPr lang="en-IN"/>
          </a:p>
        </p:txBody>
      </p:sp>
      <p:sp>
        <p:nvSpPr>
          <p:cNvPr id="249871" name="Rectangle 15"/>
          <p:cNvSpPr>
            <a:spLocks noChangeArrowheads="1"/>
          </p:cNvSpPr>
          <p:nvPr/>
        </p:nvSpPr>
        <p:spPr bwMode="auto">
          <a:xfrm>
            <a:off x="1933575" y="2017713"/>
            <a:ext cx="5862638" cy="3300412"/>
          </a:xfrm>
          <a:prstGeom prst="rect">
            <a:avLst/>
          </a:prstGeom>
          <a:solidFill>
            <a:srgbClr val="FFFFFF"/>
          </a:solidFill>
          <a:ln w="9525">
            <a:noFill/>
            <a:miter lim="800000"/>
            <a:headEnd/>
            <a:tailEnd/>
          </a:ln>
        </p:spPr>
        <p:txBody>
          <a:bodyPr/>
          <a:lstStyle/>
          <a:p>
            <a:endParaRPr lang="en-IN"/>
          </a:p>
        </p:txBody>
      </p:sp>
      <p:sp>
        <p:nvSpPr>
          <p:cNvPr id="249872" name="Freeform 16"/>
          <p:cNvSpPr>
            <a:spLocks/>
          </p:cNvSpPr>
          <p:nvPr/>
        </p:nvSpPr>
        <p:spPr bwMode="auto">
          <a:xfrm>
            <a:off x="1914525" y="2017713"/>
            <a:ext cx="5862638" cy="3300412"/>
          </a:xfrm>
          <a:custGeom>
            <a:avLst/>
            <a:gdLst/>
            <a:ahLst/>
            <a:cxnLst>
              <a:cxn ang="0">
                <a:pos x="0" y="0"/>
              </a:cxn>
              <a:cxn ang="0">
                <a:pos x="0" y="2079"/>
              </a:cxn>
              <a:cxn ang="0">
                <a:pos x="3693" y="2079"/>
              </a:cxn>
            </a:cxnLst>
            <a:rect l="0" t="0" r="r" b="b"/>
            <a:pathLst>
              <a:path w="3693" h="2079">
                <a:moveTo>
                  <a:pt x="0" y="0"/>
                </a:moveTo>
                <a:lnTo>
                  <a:pt x="0" y="2079"/>
                </a:lnTo>
                <a:lnTo>
                  <a:pt x="3693" y="2079"/>
                </a:lnTo>
              </a:path>
            </a:pathLst>
          </a:custGeom>
          <a:noFill/>
          <a:ln w="23813">
            <a:solidFill>
              <a:srgbClr val="000000"/>
            </a:solidFill>
            <a:prstDash val="solid"/>
            <a:round/>
            <a:headEnd/>
            <a:tailEnd/>
          </a:ln>
        </p:spPr>
        <p:txBody>
          <a:bodyPr/>
          <a:lstStyle/>
          <a:p>
            <a:endParaRPr lang="en-IN"/>
          </a:p>
        </p:txBody>
      </p:sp>
      <p:sp>
        <p:nvSpPr>
          <p:cNvPr id="249873" name="Rectangle 17"/>
          <p:cNvSpPr>
            <a:spLocks noChangeArrowheads="1"/>
          </p:cNvSpPr>
          <p:nvPr/>
        </p:nvSpPr>
        <p:spPr bwMode="auto">
          <a:xfrm>
            <a:off x="1976438" y="1576388"/>
            <a:ext cx="553085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(e) Perfectly Elastic Demand: Elasticity Equals Infinity</a:t>
            </a:r>
            <a:endParaRPr lang="en-US" sz="2400" u="none">
              <a:latin typeface="Times New Roman" pitchFamily="18" charset="0"/>
            </a:endParaRPr>
          </a:p>
        </p:txBody>
      </p:sp>
      <p:sp>
        <p:nvSpPr>
          <p:cNvPr id="249874" name="Rectangle 18"/>
          <p:cNvSpPr>
            <a:spLocks noChangeArrowheads="1"/>
          </p:cNvSpPr>
          <p:nvPr/>
        </p:nvSpPr>
        <p:spPr bwMode="auto">
          <a:xfrm>
            <a:off x="6908800" y="5367338"/>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49875" name="Rectangle 19"/>
          <p:cNvSpPr>
            <a:spLocks noChangeArrowheads="1"/>
          </p:cNvSpPr>
          <p:nvPr/>
        </p:nvSpPr>
        <p:spPr bwMode="auto">
          <a:xfrm>
            <a:off x="1704975" y="5373688"/>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49876" name="Rectangle 20"/>
          <p:cNvSpPr>
            <a:spLocks noChangeArrowheads="1"/>
          </p:cNvSpPr>
          <p:nvPr/>
        </p:nvSpPr>
        <p:spPr bwMode="auto">
          <a:xfrm>
            <a:off x="1303338" y="1973263"/>
            <a:ext cx="530225"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2" name="Group 21"/>
          <p:cNvGrpSpPr>
            <a:grpSpLocks/>
          </p:cNvGrpSpPr>
          <p:nvPr/>
        </p:nvGrpSpPr>
        <p:grpSpPr bwMode="auto">
          <a:xfrm>
            <a:off x="1592263" y="3389313"/>
            <a:ext cx="5551487" cy="271462"/>
            <a:chOff x="1003" y="2135"/>
            <a:chExt cx="3497" cy="171"/>
          </a:xfrm>
        </p:grpSpPr>
        <p:sp>
          <p:nvSpPr>
            <p:cNvPr id="249878" name="Rectangle 22"/>
            <p:cNvSpPr>
              <a:spLocks noChangeArrowheads="1"/>
            </p:cNvSpPr>
            <p:nvPr/>
          </p:nvSpPr>
          <p:spPr bwMode="auto">
            <a:xfrm>
              <a:off x="1003" y="2135"/>
              <a:ext cx="15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nvGrpSpPr>
            <p:cNvPr id="3" name="Group 23"/>
            <p:cNvGrpSpPr>
              <a:grpSpLocks/>
            </p:cNvGrpSpPr>
            <p:nvPr/>
          </p:nvGrpSpPr>
          <p:grpSpPr bwMode="auto">
            <a:xfrm>
              <a:off x="1214" y="2143"/>
              <a:ext cx="3286" cy="163"/>
              <a:chOff x="1218" y="2143"/>
              <a:chExt cx="3286" cy="163"/>
            </a:xfrm>
          </p:grpSpPr>
          <p:sp>
            <p:nvSpPr>
              <p:cNvPr id="249880" name="Line 24"/>
              <p:cNvSpPr>
                <a:spLocks noChangeShapeType="1"/>
              </p:cNvSpPr>
              <p:nvPr/>
            </p:nvSpPr>
            <p:spPr bwMode="auto">
              <a:xfrm flipH="1">
                <a:off x="1218" y="2223"/>
                <a:ext cx="2717" cy="1"/>
              </a:xfrm>
              <a:prstGeom prst="line">
                <a:avLst/>
              </a:prstGeom>
              <a:noFill/>
              <a:ln w="71438">
                <a:solidFill>
                  <a:srgbClr val="004C9F"/>
                </a:solidFill>
                <a:round/>
                <a:headEnd/>
                <a:tailEnd/>
              </a:ln>
            </p:spPr>
            <p:txBody>
              <a:bodyPr/>
              <a:lstStyle/>
              <a:p>
                <a:endParaRPr lang="en-IN"/>
              </a:p>
            </p:txBody>
          </p:sp>
          <p:sp>
            <p:nvSpPr>
              <p:cNvPr id="249881" name="Rectangle 25"/>
              <p:cNvSpPr>
                <a:spLocks noChangeArrowheads="1"/>
              </p:cNvSpPr>
              <p:nvPr/>
            </p:nvSpPr>
            <p:spPr bwMode="auto">
              <a:xfrm>
                <a:off x="3989" y="2143"/>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a:t>
                </a:r>
                <a:endParaRPr lang="en-US" sz="2400" u="none">
                  <a:latin typeface="Times New Roman" pitchFamily="18" charset="0"/>
                </a:endParaRPr>
              </a:p>
            </p:txBody>
          </p:sp>
        </p:grpSp>
      </p:grpSp>
      <p:grpSp>
        <p:nvGrpSpPr>
          <p:cNvPr id="4" name="Group 26"/>
          <p:cNvGrpSpPr>
            <a:grpSpLocks/>
          </p:cNvGrpSpPr>
          <p:nvPr/>
        </p:nvGrpSpPr>
        <p:grpSpPr bwMode="auto">
          <a:xfrm>
            <a:off x="4054475" y="3608388"/>
            <a:ext cx="2025650" cy="1139825"/>
            <a:chOff x="2554" y="2273"/>
            <a:chExt cx="1276" cy="718"/>
          </a:xfrm>
        </p:grpSpPr>
        <p:sp>
          <p:nvSpPr>
            <p:cNvPr id="249883" name="Line 27"/>
            <p:cNvSpPr>
              <a:spLocks noChangeShapeType="1"/>
            </p:cNvSpPr>
            <p:nvPr/>
          </p:nvSpPr>
          <p:spPr bwMode="auto">
            <a:xfrm>
              <a:off x="3020" y="2273"/>
              <a:ext cx="180" cy="247"/>
            </a:xfrm>
            <a:prstGeom prst="line">
              <a:avLst/>
            </a:prstGeom>
            <a:noFill/>
            <a:ln w="23813">
              <a:solidFill>
                <a:srgbClr val="000000"/>
              </a:solidFill>
              <a:round/>
              <a:headEnd/>
              <a:tailEnd/>
            </a:ln>
          </p:spPr>
          <p:txBody>
            <a:bodyPr/>
            <a:lstStyle/>
            <a:p>
              <a:endParaRPr lang="en-IN"/>
            </a:p>
          </p:txBody>
        </p:sp>
        <p:sp>
          <p:nvSpPr>
            <p:cNvPr id="249884" name="Rectangle 28"/>
            <p:cNvSpPr>
              <a:spLocks noChangeArrowheads="1"/>
            </p:cNvSpPr>
            <p:nvPr/>
          </p:nvSpPr>
          <p:spPr bwMode="auto">
            <a:xfrm>
              <a:off x="2554" y="2471"/>
              <a:ext cx="1276" cy="520"/>
            </a:xfrm>
            <a:prstGeom prst="rect">
              <a:avLst/>
            </a:prstGeom>
            <a:solidFill>
              <a:srgbClr val="E1E5E9"/>
            </a:solidFill>
            <a:ln w="9525">
              <a:noFill/>
              <a:miter lim="800000"/>
              <a:headEnd/>
              <a:tailEnd/>
            </a:ln>
          </p:spPr>
          <p:txBody>
            <a:bodyPr/>
            <a:lstStyle/>
            <a:p>
              <a:endParaRPr lang="en-IN"/>
            </a:p>
          </p:txBody>
        </p:sp>
        <p:sp>
          <p:nvSpPr>
            <p:cNvPr id="249885" name="Rectangle 29"/>
            <p:cNvSpPr>
              <a:spLocks noChangeArrowheads="1"/>
            </p:cNvSpPr>
            <p:nvPr/>
          </p:nvSpPr>
          <p:spPr bwMode="auto">
            <a:xfrm>
              <a:off x="2591" y="2489"/>
              <a:ext cx="1141"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2. At exactly </a:t>
              </a:r>
              <a:r>
                <a:rPr lang="en-US" sz="1700" u="none" dirty="0" smtClean="0">
                  <a:solidFill>
                    <a:srgbClr val="000000"/>
                  </a:solidFill>
                </a:rPr>
                <a:t> Rs 4</a:t>
              </a:r>
              <a:r>
                <a:rPr lang="en-US" sz="1700" u="none" dirty="0">
                  <a:solidFill>
                    <a:srgbClr val="000000"/>
                  </a:solidFill>
                </a:rPr>
                <a:t>,</a:t>
              </a:r>
              <a:endParaRPr lang="en-US" sz="2400" u="none" dirty="0">
                <a:latin typeface="Times New Roman" pitchFamily="18" charset="0"/>
              </a:endParaRPr>
            </a:p>
          </p:txBody>
        </p:sp>
        <p:sp>
          <p:nvSpPr>
            <p:cNvPr id="249886" name="Rectangle 30"/>
            <p:cNvSpPr>
              <a:spLocks noChangeArrowheads="1"/>
            </p:cNvSpPr>
            <p:nvPr/>
          </p:nvSpPr>
          <p:spPr bwMode="auto">
            <a:xfrm>
              <a:off x="2591" y="2653"/>
              <a:ext cx="89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consumers will</a:t>
              </a:r>
              <a:endParaRPr lang="en-US" sz="2400" u="none">
                <a:latin typeface="Times New Roman" pitchFamily="18" charset="0"/>
              </a:endParaRPr>
            </a:p>
          </p:txBody>
        </p:sp>
        <p:sp>
          <p:nvSpPr>
            <p:cNvPr id="249887" name="Rectangle 31"/>
            <p:cNvSpPr>
              <a:spLocks noChangeArrowheads="1"/>
            </p:cNvSpPr>
            <p:nvPr/>
          </p:nvSpPr>
          <p:spPr bwMode="auto">
            <a:xfrm>
              <a:off x="2591" y="2818"/>
              <a:ext cx="103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buy any quantity.</a:t>
              </a:r>
              <a:endParaRPr lang="en-US" sz="2400" u="none">
                <a:latin typeface="Times New Roman" pitchFamily="18" charset="0"/>
              </a:endParaRPr>
            </a:p>
          </p:txBody>
        </p:sp>
      </p:grpSp>
      <p:grpSp>
        <p:nvGrpSpPr>
          <p:cNvPr id="5" name="Group 32"/>
          <p:cNvGrpSpPr>
            <a:grpSpLocks/>
          </p:cNvGrpSpPr>
          <p:nvPr/>
        </p:nvGrpSpPr>
        <p:grpSpPr bwMode="auto">
          <a:xfrm>
            <a:off x="2005013" y="2428875"/>
            <a:ext cx="2644775" cy="825500"/>
            <a:chOff x="1263" y="1530"/>
            <a:chExt cx="1666" cy="520"/>
          </a:xfrm>
        </p:grpSpPr>
        <p:sp>
          <p:nvSpPr>
            <p:cNvPr id="249889" name="Line 33"/>
            <p:cNvSpPr>
              <a:spLocks noChangeShapeType="1"/>
            </p:cNvSpPr>
            <p:nvPr/>
          </p:nvSpPr>
          <p:spPr bwMode="auto">
            <a:xfrm flipV="1">
              <a:off x="1263" y="1679"/>
              <a:ext cx="286" cy="62"/>
            </a:xfrm>
            <a:prstGeom prst="line">
              <a:avLst/>
            </a:prstGeom>
            <a:noFill/>
            <a:ln w="23813">
              <a:solidFill>
                <a:srgbClr val="000000"/>
              </a:solidFill>
              <a:round/>
              <a:headEnd/>
              <a:tailEnd/>
            </a:ln>
          </p:spPr>
          <p:txBody>
            <a:bodyPr/>
            <a:lstStyle/>
            <a:p>
              <a:endParaRPr lang="en-IN"/>
            </a:p>
          </p:txBody>
        </p:sp>
        <p:sp>
          <p:nvSpPr>
            <p:cNvPr id="249890" name="Rectangle 34"/>
            <p:cNvSpPr>
              <a:spLocks noChangeArrowheads="1"/>
            </p:cNvSpPr>
            <p:nvPr/>
          </p:nvSpPr>
          <p:spPr bwMode="auto">
            <a:xfrm>
              <a:off x="1519" y="1530"/>
              <a:ext cx="1410" cy="520"/>
            </a:xfrm>
            <a:prstGeom prst="rect">
              <a:avLst/>
            </a:prstGeom>
            <a:solidFill>
              <a:srgbClr val="E1E5E9"/>
            </a:solidFill>
            <a:ln w="9525">
              <a:noFill/>
              <a:miter lim="800000"/>
              <a:headEnd/>
              <a:tailEnd/>
            </a:ln>
          </p:spPr>
          <p:txBody>
            <a:bodyPr/>
            <a:lstStyle/>
            <a:p>
              <a:endParaRPr lang="en-IN"/>
            </a:p>
          </p:txBody>
        </p:sp>
        <p:sp>
          <p:nvSpPr>
            <p:cNvPr id="249891" name="Rectangle 35"/>
            <p:cNvSpPr>
              <a:spLocks noChangeArrowheads="1"/>
            </p:cNvSpPr>
            <p:nvPr/>
          </p:nvSpPr>
          <p:spPr bwMode="auto">
            <a:xfrm>
              <a:off x="1568" y="1556"/>
              <a:ext cx="87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At any price</a:t>
              </a:r>
              <a:endParaRPr lang="en-US" sz="2400" u="none">
                <a:latin typeface="Times New Roman" pitchFamily="18" charset="0"/>
              </a:endParaRPr>
            </a:p>
          </p:txBody>
        </p:sp>
        <p:sp>
          <p:nvSpPr>
            <p:cNvPr id="249892" name="Rectangle 36"/>
            <p:cNvSpPr>
              <a:spLocks noChangeArrowheads="1"/>
            </p:cNvSpPr>
            <p:nvPr/>
          </p:nvSpPr>
          <p:spPr bwMode="auto">
            <a:xfrm>
              <a:off x="1568" y="1720"/>
              <a:ext cx="1256"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above </a:t>
              </a:r>
              <a:r>
                <a:rPr lang="en-US" sz="1700" u="none" dirty="0" smtClean="0">
                  <a:solidFill>
                    <a:srgbClr val="000000"/>
                  </a:solidFill>
                </a:rPr>
                <a:t>Rs 4</a:t>
              </a:r>
              <a:r>
                <a:rPr lang="en-US" sz="1700" u="none" dirty="0">
                  <a:solidFill>
                    <a:srgbClr val="000000"/>
                  </a:solidFill>
                </a:rPr>
                <a:t>, quantity</a:t>
              </a:r>
              <a:endParaRPr lang="en-US" sz="2400" u="none" dirty="0">
                <a:latin typeface="Times New Roman" pitchFamily="18" charset="0"/>
              </a:endParaRPr>
            </a:p>
          </p:txBody>
        </p:sp>
        <p:sp>
          <p:nvSpPr>
            <p:cNvPr id="249893" name="Rectangle 37"/>
            <p:cNvSpPr>
              <a:spLocks noChangeArrowheads="1"/>
            </p:cNvSpPr>
            <p:nvPr/>
          </p:nvSpPr>
          <p:spPr bwMode="auto">
            <a:xfrm>
              <a:off x="1568" y="1884"/>
              <a:ext cx="112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demanded is zero.</a:t>
              </a:r>
              <a:endParaRPr lang="en-US" sz="2400" u="none">
                <a:latin typeface="Times New Roman" pitchFamily="18" charset="0"/>
              </a:endParaRPr>
            </a:p>
          </p:txBody>
        </p:sp>
      </p:grpSp>
      <p:grpSp>
        <p:nvGrpSpPr>
          <p:cNvPr id="6" name="Group 38"/>
          <p:cNvGrpSpPr>
            <a:grpSpLocks/>
          </p:cNvGrpSpPr>
          <p:nvPr/>
        </p:nvGrpSpPr>
        <p:grpSpPr bwMode="auto">
          <a:xfrm>
            <a:off x="481013" y="4276725"/>
            <a:ext cx="3478212" cy="1924050"/>
            <a:chOff x="303" y="2694"/>
            <a:chExt cx="2191" cy="1212"/>
          </a:xfrm>
        </p:grpSpPr>
        <p:sp>
          <p:nvSpPr>
            <p:cNvPr id="249895" name="Line 39"/>
            <p:cNvSpPr>
              <a:spLocks noChangeShapeType="1"/>
            </p:cNvSpPr>
            <p:nvPr/>
          </p:nvSpPr>
          <p:spPr bwMode="auto">
            <a:xfrm flipV="1">
              <a:off x="468" y="2694"/>
              <a:ext cx="690" cy="878"/>
            </a:xfrm>
            <a:prstGeom prst="line">
              <a:avLst/>
            </a:prstGeom>
            <a:noFill/>
            <a:ln w="23813">
              <a:solidFill>
                <a:srgbClr val="000000"/>
              </a:solidFill>
              <a:round/>
              <a:headEnd/>
              <a:tailEnd/>
            </a:ln>
          </p:spPr>
          <p:txBody>
            <a:bodyPr/>
            <a:lstStyle/>
            <a:p>
              <a:endParaRPr lang="en-IN"/>
            </a:p>
          </p:txBody>
        </p:sp>
        <p:sp>
          <p:nvSpPr>
            <p:cNvPr id="249896" name="Rectangle 40"/>
            <p:cNvSpPr>
              <a:spLocks noChangeArrowheads="1"/>
            </p:cNvSpPr>
            <p:nvPr/>
          </p:nvSpPr>
          <p:spPr bwMode="auto">
            <a:xfrm>
              <a:off x="303" y="3548"/>
              <a:ext cx="2191" cy="358"/>
            </a:xfrm>
            <a:prstGeom prst="rect">
              <a:avLst/>
            </a:prstGeom>
            <a:solidFill>
              <a:srgbClr val="E1E5E9"/>
            </a:solidFill>
            <a:ln w="9525">
              <a:noFill/>
              <a:miter lim="800000"/>
              <a:headEnd/>
              <a:tailEnd/>
            </a:ln>
          </p:spPr>
          <p:txBody>
            <a:bodyPr/>
            <a:lstStyle/>
            <a:p>
              <a:endParaRPr lang="en-IN"/>
            </a:p>
          </p:txBody>
        </p:sp>
        <p:sp>
          <p:nvSpPr>
            <p:cNvPr id="249897" name="Rectangle 41"/>
            <p:cNvSpPr>
              <a:spLocks noChangeArrowheads="1"/>
            </p:cNvSpPr>
            <p:nvPr/>
          </p:nvSpPr>
          <p:spPr bwMode="auto">
            <a:xfrm>
              <a:off x="360" y="3570"/>
              <a:ext cx="1485"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3. At a price below </a:t>
              </a:r>
              <a:r>
                <a:rPr lang="en-US" sz="1700" u="none" dirty="0" smtClean="0">
                  <a:solidFill>
                    <a:srgbClr val="000000"/>
                  </a:solidFill>
                </a:rPr>
                <a:t>Rs 4</a:t>
              </a:r>
              <a:r>
                <a:rPr lang="en-US" sz="1700" u="none" dirty="0">
                  <a:solidFill>
                    <a:srgbClr val="000000"/>
                  </a:solidFill>
                </a:rPr>
                <a:t>,</a:t>
              </a:r>
              <a:endParaRPr lang="en-US" sz="2400" u="none" dirty="0">
                <a:latin typeface="Times New Roman" pitchFamily="18" charset="0"/>
              </a:endParaRPr>
            </a:p>
          </p:txBody>
        </p:sp>
        <p:sp>
          <p:nvSpPr>
            <p:cNvPr id="249898" name="Rectangle 42"/>
            <p:cNvSpPr>
              <a:spLocks noChangeArrowheads="1"/>
            </p:cNvSpPr>
            <p:nvPr/>
          </p:nvSpPr>
          <p:spPr bwMode="auto">
            <a:xfrm>
              <a:off x="360" y="3734"/>
              <a:ext cx="17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quantity demanded is infinite.</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sam11290_0401"/>
          <p:cNvPicPr>
            <a:picLocks noChangeAspect="1" noChangeArrowheads="1"/>
          </p:cNvPicPr>
          <p:nvPr/>
        </p:nvPicPr>
        <p:blipFill>
          <a:blip r:embed="rId3"/>
          <a:srcRect l="4029" b="12467"/>
          <a:stretch>
            <a:fillRect/>
          </a:stretch>
        </p:blipFill>
        <p:spPr bwMode="auto">
          <a:xfrm>
            <a:off x="838200" y="1028024"/>
            <a:ext cx="6941408" cy="5601376"/>
          </a:xfrm>
          <a:prstGeom prst="rect">
            <a:avLst/>
          </a:prstGeom>
          <a:noFill/>
        </p:spPr>
      </p:pic>
      <p:sp>
        <p:nvSpPr>
          <p:cNvPr id="5" name="Title 4"/>
          <p:cNvSpPr>
            <a:spLocks noGrp="1"/>
          </p:cNvSpPr>
          <p:nvPr>
            <p:ph type="title"/>
          </p:nvPr>
        </p:nvSpPr>
        <p:spPr>
          <a:xfrm>
            <a:off x="762000" y="0"/>
            <a:ext cx="7772400" cy="1143000"/>
          </a:xfrm>
        </p:spPr>
        <p:txBody>
          <a:bodyPr/>
          <a:lstStyle/>
          <a:p>
            <a:r>
              <a:rPr lang="en-IN" dirty="0" smtClean="0"/>
              <a:t>Elastic Demand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5" descr="sam11290_0404"/>
          <p:cNvPicPr>
            <a:picLocks noChangeAspect="1" noChangeArrowheads="1"/>
          </p:cNvPicPr>
          <p:nvPr/>
        </p:nvPicPr>
        <p:blipFill>
          <a:blip r:embed="rId3"/>
          <a:srcRect t="5986" b="11197"/>
          <a:stretch>
            <a:fillRect/>
          </a:stretch>
        </p:blipFill>
        <p:spPr bwMode="auto">
          <a:xfrm>
            <a:off x="749753" y="1219200"/>
            <a:ext cx="7098848" cy="5638800"/>
          </a:xfrm>
          <a:prstGeom prst="rect">
            <a:avLst/>
          </a:prstGeom>
          <a:noFill/>
        </p:spPr>
      </p:pic>
      <p:sp>
        <p:nvSpPr>
          <p:cNvPr id="3" name="Title 2"/>
          <p:cNvSpPr>
            <a:spLocks noGrp="1"/>
          </p:cNvSpPr>
          <p:nvPr>
            <p:ph type="title"/>
          </p:nvPr>
        </p:nvSpPr>
        <p:spPr>
          <a:xfrm>
            <a:off x="762000" y="0"/>
            <a:ext cx="7772400" cy="1143000"/>
          </a:xfrm>
        </p:spPr>
        <p:txBody>
          <a:bodyPr>
            <a:normAutofit fontScale="90000"/>
          </a:bodyPr>
          <a:lstStyle/>
          <a:p>
            <a:r>
              <a:rPr lang="en-IN" dirty="0" smtClean="0"/>
              <a:t>Elasticity of Demand on a linear Demand Curve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80" name="Rectangle 80"/>
          <p:cNvSpPr>
            <a:spLocks noChangeArrowheads="1"/>
          </p:cNvSpPr>
          <p:nvPr/>
        </p:nvSpPr>
        <p:spPr bwMode="auto">
          <a:xfrm>
            <a:off x="1800225" y="4324350"/>
            <a:ext cx="2292350" cy="915988"/>
          </a:xfrm>
          <a:prstGeom prst="rect">
            <a:avLst/>
          </a:prstGeom>
          <a:solidFill>
            <a:srgbClr val="FFFF00"/>
          </a:solidFill>
          <a:ln w="9525">
            <a:solidFill>
              <a:schemeClr val="tx1"/>
            </a:solidFill>
            <a:miter lim="800000"/>
            <a:headEnd/>
            <a:tailEnd/>
          </a:ln>
          <a:effectLst/>
        </p:spPr>
        <p:txBody>
          <a:bodyPr wrap="none" anchor="ctr"/>
          <a:lstStyle/>
          <a:p>
            <a:endParaRPr lang="en-IN"/>
          </a:p>
        </p:txBody>
      </p:sp>
      <p:sp>
        <p:nvSpPr>
          <p:cNvPr id="281675" name="Rectangle 75"/>
          <p:cNvSpPr>
            <a:spLocks noChangeArrowheads="1"/>
          </p:cNvSpPr>
          <p:nvPr/>
        </p:nvSpPr>
        <p:spPr bwMode="auto">
          <a:xfrm>
            <a:off x="1814513" y="3411538"/>
            <a:ext cx="1335087" cy="1828800"/>
          </a:xfrm>
          <a:prstGeom prst="rect">
            <a:avLst/>
          </a:prstGeom>
          <a:solidFill>
            <a:srgbClr val="66CCFF"/>
          </a:solidFill>
          <a:ln w="9525">
            <a:solidFill>
              <a:schemeClr val="tx1"/>
            </a:solidFill>
            <a:miter lim="800000"/>
            <a:headEnd/>
            <a:tailEnd/>
          </a:ln>
          <a:effectLst/>
        </p:spPr>
        <p:txBody>
          <a:bodyPr wrap="none" anchor="ctr"/>
          <a:lstStyle/>
          <a:p>
            <a:endParaRPr lang="en-IN"/>
          </a:p>
        </p:txBody>
      </p:sp>
      <p:sp>
        <p:nvSpPr>
          <p:cNvPr id="281612" name="Line 12"/>
          <p:cNvSpPr>
            <a:spLocks noChangeShapeType="1"/>
          </p:cNvSpPr>
          <p:nvPr/>
        </p:nvSpPr>
        <p:spPr bwMode="auto">
          <a:xfrm>
            <a:off x="1785938" y="1566863"/>
            <a:ext cx="0" cy="3716337"/>
          </a:xfrm>
          <a:prstGeom prst="line">
            <a:avLst/>
          </a:prstGeom>
          <a:noFill/>
          <a:ln w="38100">
            <a:solidFill>
              <a:schemeClr val="tx1"/>
            </a:solidFill>
            <a:round/>
            <a:headEnd/>
            <a:tailEnd/>
          </a:ln>
          <a:effectLst/>
        </p:spPr>
        <p:txBody>
          <a:bodyPr/>
          <a:lstStyle/>
          <a:p>
            <a:endParaRPr lang="en-IN"/>
          </a:p>
        </p:txBody>
      </p:sp>
      <p:sp>
        <p:nvSpPr>
          <p:cNvPr id="281613" name="Line 13"/>
          <p:cNvSpPr>
            <a:spLocks noChangeShapeType="1"/>
          </p:cNvSpPr>
          <p:nvPr/>
        </p:nvSpPr>
        <p:spPr bwMode="auto">
          <a:xfrm>
            <a:off x="1800225" y="5254625"/>
            <a:ext cx="4775200" cy="0"/>
          </a:xfrm>
          <a:prstGeom prst="line">
            <a:avLst/>
          </a:prstGeom>
          <a:noFill/>
          <a:ln w="38100">
            <a:solidFill>
              <a:schemeClr val="tx1"/>
            </a:solidFill>
            <a:round/>
            <a:headEnd/>
            <a:tailEnd/>
          </a:ln>
          <a:effectLst/>
        </p:spPr>
        <p:txBody>
          <a:bodyPr/>
          <a:lstStyle/>
          <a:p>
            <a:endParaRPr lang="en-IN"/>
          </a:p>
        </p:txBody>
      </p:sp>
      <p:sp>
        <p:nvSpPr>
          <p:cNvPr id="281614" name="Line 14"/>
          <p:cNvSpPr>
            <a:spLocks noChangeShapeType="1"/>
          </p:cNvSpPr>
          <p:nvPr/>
        </p:nvSpPr>
        <p:spPr bwMode="auto">
          <a:xfrm>
            <a:off x="2249488" y="5138738"/>
            <a:ext cx="0" cy="217487"/>
          </a:xfrm>
          <a:prstGeom prst="line">
            <a:avLst/>
          </a:prstGeom>
          <a:noFill/>
          <a:ln w="38100">
            <a:solidFill>
              <a:schemeClr val="tx1"/>
            </a:solidFill>
            <a:round/>
            <a:headEnd/>
            <a:tailEnd/>
          </a:ln>
          <a:effectLst/>
        </p:spPr>
        <p:txBody>
          <a:bodyPr/>
          <a:lstStyle/>
          <a:p>
            <a:endParaRPr lang="en-IN"/>
          </a:p>
        </p:txBody>
      </p:sp>
      <p:sp>
        <p:nvSpPr>
          <p:cNvPr id="281615" name="Line 15"/>
          <p:cNvSpPr>
            <a:spLocks noChangeShapeType="1"/>
          </p:cNvSpPr>
          <p:nvPr/>
        </p:nvSpPr>
        <p:spPr bwMode="auto">
          <a:xfrm>
            <a:off x="2693988" y="5135563"/>
            <a:ext cx="0" cy="217487"/>
          </a:xfrm>
          <a:prstGeom prst="line">
            <a:avLst/>
          </a:prstGeom>
          <a:noFill/>
          <a:ln w="38100">
            <a:solidFill>
              <a:schemeClr val="tx1"/>
            </a:solidFill>
            <a:round/>
            <a:headEnd/>
            <a:tailEnd/>
          </a:ln>
          <a:effectLst/>
        </p:spPr>
        <p:txBody>
          <a:bodyPr/>
          <a:lstStyle/>
          <a:p>
            <a:endParaRPr lang="en-IN"/>
          </a:p>
        </p:txBody>
      </p:sp>
      <p:sp>
        <p:nvSpPr>
          <p:cNvPr id="281616" name="Line 16"/>
          <p:cNvSpPr>
            <a:spLocks noChangeShapeType="1"/>
          </p:cNvSpPr>
          <p:nvPr/>
        </p:nvSpPr>
        <p:spPr bwMode="auto">
          <a:xfrm>
            <a:off x="3167063" y="5145088"/>
            <a:ext cx="0" cy="217487"/>
          </a:xfrm>
          <a:prstGeom prst="line">
            <a:avLst/>
          </a:prstGeom>
          <a:noFill/>
          <a:ln w="38100">
            <a:solidFill>
              <a:schemeClr val="tx1"/>
            </a:solidFill>
            <a:round/>
            <a:headEnd/>
            <a:tailEnd/>
          </a:ln>
          <a:effectLst/>
        </p:spPr>
        <p:txBody>
          <a:bodyPr/>
          <a:lstStyle/>
          <a:p>
            <a:endParaRPr lang="en-IN"/>
          </a:p>
        </p:txBody>
      </p:sp>
      <p:sp>
        <p:nvSpPr>
          <p:cNvPr id="281617" name="Line 17"/>
          <p:cNvSpPr>
            <a:spLocks noChangeShapeType="1"/>
          </p:cNvSpPr>
          <p:nvPr/>
        </p:nvSpPr>
        <p:spPr bwMode="auto">
          <a:xfrm>
            <a:off x="3627438" y="5137150"/>
            <a:ext cx="0" cy="217488"/>
          </a:xfrm>
          <a:prstGeom prst="line">
            <a:avLst/>
          </a:prstGeom>
          <a:noFill/>
          <a:ln w="38100">
            <a:solidFill>
              <a:schemeClr val="tx1"/>
            </a:solidFill>
            <a:round/>
            <a:headEnd/>
            <a:tailEnd/>
          </a:ln>
          <a:effectLst/>
        </p:spPr>
        <p:txBody>
          <a:bodyPr/>
          <a:lstStyle/>
          <a:p>
            <a:endParaRPr lang="en-IN"/>
          </a:p>
        </p:txBody>
      </p:sp>
      <p:sp>
        <p:nvSpPr>
          <p:cNvPr id="281618" name="Line 18"/>
          <p:cNvSpPr>
            <a:spLocks noChangeShapeType="1"/>
          </p:cNvSpPr>
          <p:nvPr/>
        </p:nvSpPr>
        <p:spPr bwMode="auto">
          <a:xfrm>
            <a:off x="4070350" y="5146675"/>
            <a:ext cx="0" cy="217488"/>
          </a:xfrm>
          <a:prstGeom prst="line">
            <a:avLst/>
          </a:prstGeom>
          <a:noFill/>
          <a:ln w="38100">
            <a:solidFill>
              <a:schemeClr val="tx1"/>
            </a:solidFill>
            <a:round/>
            <a:headEnd/>
            <a:tailEnd/>
          </a:ln>
          <a:effectLst/>
        </p:spPr>
        <p:txBody>
          <a:bodyPr/>
          <a:lstStyle/>
          <a:p>
            <a:endParaRPr lang="en-IN"/>
          </a:p>
        </p:txBody>
      </p:sp>
      <p:sp>
        <p:nvSpPr>
          <p:cNvPr id="281619" name="Line 19"/>
          <p:cNvSpPr>
            <a:spLocks noChangeShapeType="1"/>
          </p:cNvSpPr>
          <p:nvPr/>
        </p:nvSpPr>
        <p:spPr bwMode="auto">
          <a:xfrm>
            <a:off x="4529138" y="5127625"/>
            <a:ext cx="0" cy="217488"/>
          </a:xfrm>
          <a:prstGeom prst="line">
            <a:avLst/>
          </a:prstGeom>
          <a:noFill/>
          <a:ln w="38100">
            <a:solidFill>
              <a:schemeClr val="tx1"/>
            </a:solidFill>
            <a:round/>
            <a:headEnd/>
            <a:tailEnd/>
          </a:ln>
          <a:effectLst/>
        </p:spPr>
        <p:txBody>
          <a:bodyPr/>
          <a:lstStyle/>
          <a:p>
            <a:endParaRPr lang="en-IN"/>
          </a:p>
        </p:txBody>
      </p:sp>
      <p:sp>
        <p:nvSpPr>
          <p:cNvPr id="281620" name="Line 20"/>
          <p:cNvSpPr>
            <a:spLocks noChangeShapeType="1"/>
          </p:cNvSpPr>
          <p:nvPr/>
        </p:nvSpPr>
        <p:spPr bwMode="auto">
          <a:xfrm>
            <a:off x="5030788" y="5135563"/>
            <a:ext cx="0" cy="217487"/>
          </a:xfrm>
          <a:prstGeom prst="line">
            <a:avLst/>
          </a:prstGeom>
          <a:noFill/>
          <a:ln w="38100">
            <a:solidFill>
              <a:schemeClr val="tx1"/>
            </a:solidFill>
            <a:round/>
            <a:headEnd/>
            <a:tailEnd/>
          </a:ln>
          <a:effectLst/>
        </p:spPr>
        <p:txBody>
          <a:bodyPr/>
          <a:lstStyle/>
          <a:p>
            <a:endParaRPr lang="en-IN"/>
          </a:p>
        </p:txBody>
      </p:sp>
      <p:sp>
        <p:nvSpPr>
          <p:cNvPr id="281621" name="Line 21"/>
          <p:cNvSpPr>
            <a:spLocks noChangeShapeType="1"/>
          </p:cNvSpPr>
          <p:nvPr/>
        </p:nvSpPr>
        <p:spPr bwMode="auto">
          <a:xfrm rot="5400000">
            <a:off x="1770857" y="1904206"/>
            <a:ext cx="0" cy="217487"/>
          </a:xfrm>
          <a:prstGeom prst="line">
            <a:avLst/>
          </a:prstGeom>
          <a:noFill/>
          <a:ln w="38100">
            <a:solidFill>
              <a:schemeClr val="tx1"/>
            </a:solidFill>
            <a:round/>
            <a:headEnd/>
            <a:tailEnd/>
          </a:ln>
          <a:effectLst/>
        </p:spPr>
        <p:txBody>
          <a:bodyPr/>
          <a:lstStyle/>
          <a:p>
            <a:endParaRPr lang="en-IN"/>
          </a:p>
        </p:txBody>
      </p:sp>
      <p:sp>
        <p:nvSpPr>
          <p:cNvPr id="281622" name="Line 22"/>
          <p:cNvSpPr>
            <a:spLocks noChangeShapeType="1"/>
          </p:cNvSpPr>
          <p:nvPr/>
        </p:nvSpPr>
        <p:spPr bwMode="auto">
          <a:xfrm rot="5400000">
            <a:off x="1780382" y="2377281"/>
            <a:ext cx="0" cy="217487"/>
          </a:xfrm>
          <a:prstGeom prst="line">
            <a:avLst/>
          </a:prstGeom>
          <a:noFill/>
          <a:ln w="38100">
            <a:solidFill>
              <a:schemeClr val="tx1"/>
            </a:solidFill>
            <a:round/>
            <a:headEnd/>
            <a:tailEnd/>
          </a:ln>
          <a:effectLst/>
        </p:spPr>
        <p:txBody>
          <a:bodyPr/>
          <a:lstStyle/>
          <a:p>
            <a:endParaRPr lang="en-IN"/>
          </a:p>
        </p:txBody>
      </p:sp>
      <p:sp>
        <p:nvSpPr>
          <p:cNvPr id="281623" name="Line 23"/>
          <p:cNvSpPr>
            <a:spLocks noChangeShapeType="1"/>
          </p:cNvSpPr>
          <p:nvPr/>
        </p:nvSpPr>
        <p:spPr bwMode="auto">
          <a:xfrm rot="5400000">
            <a:off x="1786732" y="3285331"/>
            <a:ext cx="0" cy="217487"/>
          </a:xfrm>
          <a:prstGeom prst="line">
            <a:avLst/>
          </a:prstGeom>
          <a:noFill/>
          <a:ln w="38100">
            <a:solidFill>
              <a:schemeClr val="tx1"/>
            </a:solidFill>
            <a:round/>
            <a:headEnd/>
            <a:tailEnd/>
          </a:ln>
          <a:effectLst/>
        </p:spPr>
        <p:txBody>
          <a:bodyPr/>
          <a:lstStyle/>
          <a:p>
            <a:endParaRPr lang="en-IN"/>
          </a:p>
        </p:txBody>
      </p:sp>
      <p:sp>
        <p:nvSpPr>
          <p:cNvPr id="281624" name="Line 24"/>
          <p:cNvSpPr>
            <a:spLocks noChangeShapeType="1"/>
          </p:cNvSpPr>
          <p:nvPr/>
        </p:nvSpPr>
        <p:spPr bwMode="auto">
          <a:xfrm rot="5400000">
            <a:off x="1797844" y="4210844"/>
            <a:ext cx="0" cy="217488"/>
          </a:xfrm>
          <a:prstGeom prst="line">
            <a:avLst/>
          </a:prstGeom>
          <a:noFill/>
          <a:ln w="38100">
            <a:solidFill>
              <a:schemeClr val="tx1"/>
            </a:solidFill>
            <a:round/>
            <a:headEnd/>
            <a:tailEnd/>
          </a:ln>
          <a:effectLst/>
        </p:spPr>
        <p:txBody>
          <a:bodyPr/>
          <a:lstStyle/>
          <a:p>
            <a:endParaRPr lang="en-IN"/>
          </a:p>
        </p:txBody>
      </p:sp>
      <p:sp>
        <p:nvSpPr>
          <p:cNvPr id="281625" name="Line 25"/>
          <p:cNvSpPr>
            <a:spLocks noChangeShapeType="1"/>
          </p:cNvSpPr>
          <p:nvPr/>
        </p:nvSpPr>
        <p:spPr bwMode="auto">
          <a:xfrm rot="5400000">
            <a:off x="1778794" y="2828131"/>
            <a:ext cx="0" cy="217488"/>
          </a:xfrm>
          <a:prstGeom prst="line">
            <a:avLst/>
          </a:prstGeom>
          <a:noFill/>
          <a:ln w="38100">
            <a:solidFill>
              <a:schemeClr val="tx1"/>
            </a:solidFill>
            <a:round/>
            <a:headEnd/>
            <a:tailEnd/>
          </a:ln>
          <a:effectLst/>
        </p:spPr>
        <p:txBody>
          <a:bodyPr/>
          <a:lstStyle/>
          <a:p>
            <a:endParaRPr lang="en-IN"/>
          </a:p>
        </p:txBody>
      </p:sp>
      <p:sp>
        <p:nvSpPr>
          <p:cNvPr id="281626" name="Line 26"/>
          <p:cNvSpPr>
            <a:spLocks noChangeShapeType="1"/>
          </p:cNvSpPr>
          <p:nvPr/>
        </p:nvSpPr>
        <p:spPr bwMode="auto">
          <a:xfrm rot="5400000">
            <a:off x="1788319" y="3734594"/>
            <a:ext cx="0" cy="217488"/>
          </a:xfrm>
          <a:prstGeom prst="line">
            <a:avLst/>
          </a:prstGeom>
          <a:noFill/>
          <a:ln w="38100">
            <a:solidFill>
              <a:schemeClr val="tx1"/>
            </a:solidFill>
            <a:round/>
            <a:headEnd/>
            <a:tailEnd/>
          </a:ln>
          <a:effectLst/>
        </p:spPr>
        <p:txBody>
          <a:bodyPr/>
          <a:lstStyle/>
          <a:p>
            <a:endParaRPr lang="en-IN"/>
          </a:p>
        </p:txBody>
      </p:sp>
      <p:sp>
        <p:nvSpPr>
          <p:cNvPr id="281627" name="Line 27"/>
          <p:cNvSpPr>
            <a:spLocks noChangeShapeType="1"/>
          </p:cNvSpPr>
          <p:nvPr/>
        </p:nvSpPr>
        <p:spPr bwMode="auto">
          <a:xfrm rot="5400000">
            <a:off x="1783557" y="4660106"/>
            <a:ext cx="0" cy="217487"/>
          </a:xfrm>
          <a:prstGeom prst="line">
            <a:avLst/>
          </a:prstGeom>
          <a:noFill/>
          <a:ln w="38100">
            <a:solidFill>
              <a:schemeClr val="tx1"/>
            </a:solidFill>
            <a:round/>
            <a:headEnd/>
            <a:tailEnd/>
          </a:ln>
          <a:effectLst/>
        </p:spPr>
        <p:txBody>
          <a:bodyPr/>
          <a:lstStyle/>
          <a:p>
            <a:endParaRPr lang="en-IN"/>
          </a:p>
        </p:txBody>
      </p:sp>
      <p:sp>
        <p:nvSpPr>
          <p:cNvPr id="281629" name="Text Box 29"/>
          <p:cNvSpPr txBox="1">
            <a:spLocks noChangeArrowheads="1"/>
          </p:cNvSpPr>
          <p:nvPr/>
        </p:nvSpPr>
        <p:spPr bwMode="auto">
          <a:xfrm>
            <a:off x="1552575" y="5354638"/>
            <a:ext cx="377825" cy="274637"/>
          </a:xfrm>
          <a:prstGeom prst="rect">
            <a:avLst/>
          </a:prstGeom>
          <a:noFill/>
          <a:ln w="9525">
            <a:noFill/>
            <a:miter lim="800000"/>
            <a:headEnd/>
            <a:tailEnd/>
          </a:ln>
          <a:effectLst/>
        </p:spPr>
        <p:txBody>
          <a:bodyPr>
            <a:spAutoFit/>
          </a:bodyPr>
          <a:lstStyle/>
          <a:p>
            <a:pPr>
              <a:spcBef>
                <a:spcPct val="50000"/>
              </a:spcBef>
            </a:pPr>
            <a:r>
              <a:rPr lang="en-US" sz="1200" b="1" u="none"/>
              <a:t>0</a:t>
            </a:r>
          </a:p>
        </p:txBody>
      </p:sp>
      <p:sp>
        <p:nvSpPr>
          <p:cNvPr id="281630" name="Text Box 30"/>
          <p:cNvSpPr txBox="1">
            <a:spLocks noChangeArrowheads="1"/>
          </p:cNvSpPr>
          <p:nvPr/>
        </p:nvSpPr>
        <p:spPr bwMode="auto">
          <a:xfrm>
            <a:off x="2082800" y="5365750"/>
            <a:ext cx="377825" cy="274638"/>
          </a:xfrm>
          <a:prstGeom prst="rect">
            <a:avLst/>
          </a:prstGeom>
          <a:noFill/>
          <a:ln w="9525">
            <a:noFill/>
            <a:miter lim="800000"/>
            <a:headEnd/>
            <a:tailEnd/>
          </a:ln>
          <a:effectLst/>
        </p:spPr>
        <p:txBody>
          <a:bodyPr>
            <a:spAutoFit/>
          </a:bodyPr>
          <a:lstStyle/>
          <a:p>
            <a:pPr>
              <a:spcBef>
                <a:spcPct val="50000"/>
              </a:spcBef>
            </a:pPr>
            <a:r>
              <a:rPr lang="en-US" sz="1200" b="1" u="none"/>
              <a:t>2</a:t>
            </a:r>
          </a:p>
        </p:txBody>
      </p:sp>
      <p:sp>
        <p:nvSpPr>
          <p:cNvPr id="281631" name="Text Box 31"/>
          <p:cNvSpPr txBox="1">
            <a:spLocks noChangeArrowheads="1"/>
          </p:cNvSpPr>
          <p:nvPr/>
        </p:nvSpPr>
        <p:spPr bwMode="auto">
          <a:xfrm>
            <a:off x="3035300" y="5356225"/>
            <a:ext cx="377825" cy="274638"/>
          </a:xfrm>
          <a:prstGeom prst="rect">
            <a:avLst/>
          </a:prstGeom>
          <a:noFill/>
          <a:ln w="9525">
            <a:noFill/>
            <a:miter lim="800000"/>
            <a:headEnd/>
            <a:tailEnd/>
          </a:ln>
          <a:effectLst/>
        </p:spPr>
        <p:txBody>
          <a:bodyPr>
            <a:spAutoFit/>
          </a:bodyPr>
          <a:lstStyle/>
          <a:p>
            <a:pPr>
              <a:spcBef>
                <a:spcPct val="50000"/>
              </a:spcBef>
            </a:pPr>
            <a:r>
              <a:rPr lang="en-US" sz="1200" b="1" u="none"/>
              <a:t>6</a:t>
            </a:r>
          </a:p>
        </p:txBody>
      </p:sp>
      <p:sp>
        <p:nvSpPr>
          <p:cNvPr id="281632" name="Text Box 32"/>
          <p:cNvSpPr txBox="1">
            <a:spLocks noChangeArrowheads="1"/>
          </p:cNvSpPr>
          <p:nvPr/>
        </p:nvSpPr>
        <p:spPr bwMode="auto">
          <a:xfrm>
            <a:off x="2581275" y="5365750"/>
            <a:ext cx="377825" cy="274638"/>
          </a:xfrm>
          <a:prstGeom prst="rect">
            <a:avLst/>
          </a:prstGeom>
          <a:noFill/>
          <a:ln w="9525">
            <a:noFill/>
            <a:miter lim="800000"/>
            <a:headEnd/>
            <a:tailEnd/>
          </a:ln>
          <a:effectLst/>
        </p:spPr>
        <p:txBody>
          <a:bodyPr>
            <a:spAutoFit/>
          </a:bodyPr>
          <a:lstStyle/>
          <a:p>
            <a:pPr>
              <a:spcBef>
                <a:spcPct val="50000"/>
              </a:spcBef>
            </a:pPr>
            <a:r>
              <a:rPr lang="en-US" sz="1200" b="1" u="none"/>
              <a:t>4</a:t>
            </a:r>
          </a:p>
        </p:txBody>
      </p:sp>
      <p:sp>
        <p:nvSpPr>
          <p:cNvPr id="281633" name="Text Box 33"/>
          <p:cNvSpPr txBox="1">
            <a:spLocks noChangeArrowheads="1"/>
          </p:cNvSpPr>
          <p:nvPr/>
        </p:nvSpPr>
        <p:spPr bwMode="auto">
          <a:xfrm>
            <a:off x="3865563" y="5360988"/>
            <a:ext cx="377825" cy="274637"/>
          </a:xfrm>
          <a:prstGeom prst="rect">
            <a:avLst/>
          </a:prstGeom>
          <a:noFill/>
          <a:ln w="9525">
            <a:noFill/>
            <a:miter lim="800000"/>
            <a:headEnd/>
            <a:tailEnd/>
          </a:ln>
          <a:effectLst/>
        </p:spPr>
        <p:txBody>
          <a:bodyPr>
            <a:spAutoFit/>
          </a:bodyPr>
          <a:lstStyle/>
          <a:p>
            <a:pPr>
              <a:spcBef>
                <a:spcPct val="50000"/>
              </a:spcBef>
            </a:pPr>
            <a:r>
              <a:rPr lang="en-US" sz="1200" b="1" u="none"/>
              <a:t>10</a:t>
            </a:r>
          </a:p>
        </p:txBody>
      </p:sp>
      <p:sp>
        <p:nvSpPr>
          <p:cNvPr id="281634" name="Text Box 34"/>
          <p:cNvSpPr txBox="1">
            <a:spLocks noChangeArrowheads="1"/>
          </p:cNvSpPr>
          <p:nvPr/>
        </p:nvSpPr>
        <p:spPr bwMode="auto">
          <a:xfrm>
            <a:off x="3468688" y="5356225"/>
            <a:ext cx="377825" cy="274638"/>
          </a:xfrm>
          <a:prstGeom prst="rect">
            <a:avLst/>
          </a:prstGeom>
          <a:noFill/>
          <a:ln w="9525">
            <a:noFill/>
            <a:miter lim="800000"/>
            <a:headEnd/>
            <a:tailEnd/>
          </a:ln>
          <a:effectLst/>
        </p:spPr>
        <p:txBody>
          <a:bodyPr>
            <a:spAutoFit/>
          </a:bodyPr>
          <a:lstStyle/>
          <a:p>
            <a:pPr>
              <a:spcBef>
                <a:spcPct val="50000"/>
              </a:spcBef>
            </a:pPr>
            <a:r>
              <a:rPr lang="en-US" sz="1200" b="1" u="none"/>
              <a:t>8</a:t>
            </a:r>
          </a:p>
        </p:txBody>
      </p:sp>
      <p:sp>
        <p:nvSpPr>
          <p:cNvPr id="281635" name="Text Box 35"/>
          <p:cNvSpPr txBox="1">
            <a:spLocks noChangeArrowheads="1"/>
          </p:cNvSpPr>
          <p:nvPr/>
        </p:nvSpPr>
        <p:spPr bwMode="auto">
          <a:xfrm>
            <a:off x="4348163" y="5349875"/>
            <a:ext cx="377825" cy="274638"/>
          </a:xfrm>
          <a:prstGeom prst="rect">
            <a:avLst/>
          </a:prstGeom>
          <a:noFill/>
          <a:ln w="9525">
            <a:noFill/>
            <a:miter lim="800000"/>
            <a:headEnd/>
            <a:tailEnd/>
          </a:ln>
          <a:effectLst/>
        </p:spPr>
        <p:txBody>
          <a:bodyPr>
            <a:spAutoFit/>
          </a:bodyPr>
          <a:lstStyle/>
          <a:p>
            <a:pPr>
              <a:spcBef>
                <a:spcPct val="50000"/>
              </a:spcBef>
            </a:pPr>
            <a:r>
              <a:rPr lang="en-US" sz="1200" b="1" u="none"/>
              <a:t>12</a:t>
            </a:r>
          </a:p>
        </p:txBody>
      </p:sp>
      <p:sp>
        <p:nvSpPr>
          <p:cNvPr id="281636" name="Text Box 36"/>
          <p:cNvSpPr txBox="1">
            <a:spLocks noChangeArrowheads="1"/>
          </p:cNvSpPr>
          <p:nvPr/>
        </p:nvSpPr>
        <p:spPr bwMode="auto">
          <a:xfrm>
            <a:off x="4821238" y="5345113"/>
            <a:ext cx="377825" cy="274637"/>
          </a:xfrm>
          <a:prstGeom prst="rect">
            <a:avLst/>
          </a:prstGeom>
          <a:noFill/>
          <a:ln w="9525">
            <a:noFill/>
            <a:miter lim="800000"/>
            <a:headEnd/>
            <a:tailEnd/>
          </a:ln>
          <a:effectLst/>
        </p:spPr>
        <p:txBody>
          <a:bodyPr>
            <a:spAutoFit/>
          </a:bodyPr>
          <a:lstStyle/>
          <a:p>
            <a:pPr>
              <a:spcBef>
                <a:spcPct val="50000"/>
              </a:spcBef>
            </a:pPr>
            <a:r>
              <a:rPr lang="en-US" sz="1200" b="1" u="none"/>
              <a:t>14</a:t>
            </a:r>
          </a:p>
        </p:txBody>
      </p:sp>
      <p:sp>
        <p:nvSpPr>
          <p:cNvPr id="281638" name="Text Box 38"/>
          <p:cNvSpPr txBox="1">
            <a:spLocks noChangeArrowheads="1"/>
          </p:cNvSpPr>
          <p:nvPr/>
        </p:nvSpPr>
        <p:spPr bwMode="auto">
          <a:xfrm>
            <a:off x="1333500" y="4179888"/>
            <a:ext cx="377825" cy="274637"/>
          </a:xfrm>
          <a:prstGeom prst="rect">
            <a:avLst/>
          </a:prstGeom>
          <a:noFill/>
          <a:ln w="9525">
            <a:noFill/>
            <a:miter lim="800000"/>
            <a:headEnd/>
            <a:tailEnd/>
          </a:ln>
          <a:effectLst/>
        </p:spPr>
        <p:txBody>
          <a:bodyPr>
            <a:spAutoFit/>
          </a:bodyPr>
          <a:lstStyle/>
          <a:p>
            <a:pPr>
              <a:spcBef>
                <a:spcPct val="50000"/>
              </a:spcBef>
            </a:pPr>
            <a:r>
              <a:rPr lang="en-US" sz="1200" b="1" u="none"/>
              <a:t>2</a:t>
            </a:r>
          </a:p>
        </p:txBody>
      </p:sp>
      <p:sp>
        <p:nvSpPr>
          <p:cNvPr id="281639" name="Text Box 39"/>
          <p:cNvSpPr txBox="1">
            <a:spLocks noChangeArrowheads="1"/>
          </p:cNvSpPr>
          <p:nvPr/>
        </p:nvSpPr>
        <p:spPr bwMode="auto">
          <a:xfrm>
            <a:off x="1314450" y="4624388"/>
            <a:ext cx="377825" cy="274637"/>
          </a:xfrm>
          <a:prstGeom prst="rect">
            <a:avLst/>
          </a:prstGeom>
          <a:noFill/>
          <a:ln w="9525">
            <a:noFill/>
            <a:miter lim="800000"/>
            <a:headEnd/>
            <a:tailEnd/>
          </a:ln>
          <a:effectLst/>
        </p:spPr>
        <p:txBody>
          <a:bodyPr>
            <a:spAutoFit/>
          </a:bodyPr>
          <a:lstStyle/>
          <a:p>
            <a:pPr>
              <a:spcBef>
                <a:spcPct val="50000"/>
              </a:spcBef>
            </a:pPr>
            <a:r>
              <a:rPr lang="en-US" sz="1200" b="1" u="none"/>
              <a:t>1</a:t>
            </a:r>
          </a:p>
        </p:txBody>
      </p:sp>
      <p:sp>
        <p:nvSpPr>
          <p:cNvPr id="281640" name="Text Box 40"/>
          <p:cNvSpPr txBox="1">
            <a:spLocks noChangeArrowheads="1"/>
          </p:cNvSpPr>
          <p:nvPr/>
        </p:nvSpPr>
        <p:spPr bwMode="auto">
          <a:xfrm>
            <a:off x="1309688" y="3240088"/>
            <a:ext cx="377825" cy="274637"/>
          </a:xfrm>
          <a:prstGeom prst="rect">
            <a:avLst/>
          </a:prstGeom>
          <a:noFill/>
          <a:ln w="9525">
            <a:noFill/>
            <a:miter lim="800000"/>
            <a:headEnd/>
            <a:tailEnd/>
          </a:ln>
          <a:effectLst/>
        </p:spPr>
        <p:txBody>
          <a:bodyPr>
            <a:spAutoFit/>
          </a:bodyPr>
          <a:lstStyle/>
          <a:p>
            <a:pPr>
              <a:spcBef>
                <a:spcPct val="50000"/>
              </a:spcBef>
            </a:pPr>
            <a:r>
              <a:rPr lang="en-US" sz="1200" b="1" u="none"/>
              <a:t>4</a:t>
            </a:r>
          </a:p>
        </p:txBody>
      </p:sp>
      <p:sp>
        <p:nvSpPr>
          <p:cNvPr id="281641" name="Text Box 41"/>
          <p:cNvSpPr txBox="1">
            <a:spLocks noChangeArrowheads="1"/>
          </p:cNvSpPr>
          <p:nvPr/>
        </p:nvSpPr>
        <p:spPr bwMode="auto">
          <a:xfrm>
            <a:off x="1346200" y="3709988"/>
            <a:ext cx="377825" cy="274637"/>
          </a:xfrm>
          <a:prstGeom prst="rect">
            <a:avLst/>
          </a:prstGeom>
          <a:noFill/>
          <a:ln w="9525">
            <a:noFill/>
            <a:miter lim="800000"/>
            <a:headEnd/>
            <a:tailEnd/>
          </a:ln>
          <a:effectLst/>
        </p:spPr>
        <p:txBody>
          <a:bodyPr>
            <a:spAutoFit/>
          </a:bodyPr>
          <a:lstStyle/>
          <a:p>
            <a:pPr>
              <a:spcBef>
                <a:spcPct val="50000"/>
              </a:spcBef>
            </a:pPr>
            <a:r>
              <a:rPr lang="en-US" sz="1200" b="1" u="none"/>
              <a:t>3</a:t>
            </a:r>
          </a:p>
        </p:txBody>
      </p:sp>
      <p:sp>
        <p:nvSpPr>
          <p:cNvPr id="281642" name="Text Box 42"/>
          <p:cNvSpPr txBox="1">
            <a:spLocks noChangeArrowheads="1"/>
          </p:cNvSpPr>
          <p:nvPr/>
        </p:nvSpPr>
        <p:spPr bwMode="auto">
          <a:xfrm>
            <a:off x="1319213" y="2757488"/>
            <a:ext cx="377825" cy="274637"/>
          </a:xfrm>
          <a:prstGeom prst="rect">
            <a:avLst/>
          </a:prstGeom>
          <a:noFill/>
          <a:ln w="9525">
            <a:noFill/>
            <a:miter lim="800000"/>
            <a:headEnd/>
            <a:tailEnd/>
          </a:ln>
          <a:effectLst/>
        </p:spPr>
        <p:txBody>
          <a:bodyPr>
            <a:spAutoFit/>
          </a:bodyPr>
          <a:lstStyle/>
          <a:p>
            <a:pPr>
              <a:spcBef>
                <a:spcPct val="50000"/>
              </a:spcBef>
            </a:pPr>
            <a:r>
              <a:rPr lang="en-US" sz="1200" b="1" u="none"/>
              <a:t>5</a:t>
            </a:r>
          </a:p>
        </p:txBody>
      </p:sp>
      <p:sp>
        <p:nvSpPr>
          <p:cNvPr id="281643" name="Text Box 43"/>
          <p:cNvSpPr txBox="1">
            <a:spLocks noChangeArrowheads="1"/>
          </p:cNvSpPr>
          <p:nvPr/>
        </p:nvSpPr>
        <p:spPr bwMode="auto">
          <a:xfrm>
            <a:off x="1327150" y="2343150"/>
            <a:ext cx="377825" cy="274638"/>
          </a:xfrm>
          <a:prstGeom prst="rect">
            <a:avLst/>
          </a:prstGeom>
          <a:noFill/>
          <a:ln w="9525">
            <a:noFill/>
            <a:miter lim="800000"/>
            <a:headEnd/>
            <a:tailEnd/>
          </a:ln>
          <a:effectLst/>
        </p:spPr>
        <p:txBody>
          <a:bodyPr>
            <a:spAutoFit/>
          </a:bodyPr>
          <a:lstStyle/>
          <a:p>
            <a:pPr>
              <a:spcBef>
                <a:spcPct val="50000"/>
              </a:spcBef>
            </a:pPr>
            <a:r>
              <a:rPr lang="en-US" sz="1200" b="1" u="none"/>
              <a:t>6</a:t>
            </a:r>
          </a:p>
        </p:txBody>
      </p:sp>
      <p:sp>
        <p:nvSpPr>
          <p:cNvPr id="281644" name="Text Box 44"/>
          <p:cNvSpPr txBox="1">
            <a:spLocks noChangeArrowheads="1"/>
          </p:cNvSpPr>
          <p:nvPr/>
        </p:nvSpPr>
        <p:spPr bwMode="auto">
          <a:xfrm>
            <a:off x="1320800" y="1828800"/>
            <a:ext cx="377825" cy="274638"/>
          </a:xfrm>
          <a:prstGeom prst="rect">
            <a:avLst/>
          </a:prstGeom>
          <a:noFill/>
          <a:ln w="9525">
            <a:noFill/>
            <a:miter lim="800000"/>
            <a:headEnd/>
            <a:tailEnd/>
          </a:ln>
          <a:effectLst/>
        </p:spPr>
        <p:txBody>
          <a:bodyPr>
            <a:spAutoFit/>
          </a:bodyPr>
          <a:lstStyle/>
          <a:p>
            <a:pPr>
              <a:spcBef>
                <a:spcPct val="50000"/>
              </a:spcBef>
            </a:pPr>
            <a:r>
              <a:rPr lang="en-US" sz="1200" b="1" u="none" dirty="0" smtClean="0"/>
              <a:t> 7</a:t>
            </a:r>
            <a:endParaRPr lang="en-US" sz="1200" b="1" u="none" dirty="0"/>
          </a:p>
        </p:txBody>
      </p:sp>
      <p:sp>
        <p:nvSpPr>
          <p:cNvPr id="281646" name="Line 46"/>
          <p:cNvSpPr>
            <a:spLocks noChangeShapeType="1"/>
          </p:cNvSpPr>
          <p:nvPr/>
        </p:nvSpPr>
        <p:spPr bwMode="auto">
          <a:xfrm>
            <a:off x="1785938" y="2003425"/>
            <a:ext cx="3251200" cy="3236913"/>
          </a:xfrm>
          <a:prstGeom prst="line">
            <a:avLst/>
          </a:prstGeom>
          <a:noFill/>
          <a:ln w="57150">
            <a:solidFill>
              <a:schemeClr val="accent2"/>
            </a:solidFill>
            <a:round/>
            <a:headEnd/>
            <a:tailEnd/>
          </a:ln>
          <a:effectLst/>
        </p:spPr>
        <p:txBody>
          <a:bodyPr/>
          <a:lstStyle/>
          <a:p>
            <a:endParaRPr lang="en-IN"/>
          </a:p>
        </p:txBody>
      </p:sp>
      <p:sp>
        <p:nvSpPr>
          <p:cNvPr id="281647" name="Line 47"/>
          <p:cNvSpPr>
            <a:spLocks noChangeShapeType="1"/>
          </p:cNvSpPr>
          <p:nvPr/>
        </p:nvSpPr>
        <p:spPr bwMode="auto">
          <a:xfrm>
            <a:off x="1785938" y="2481263"/>
            <a:ext cx="463550" cy="15875"/>
          </a:xfrm>
          <a:prstGeom prst="line">
            <a:avLst/>
          </a:prstGeom>
          <a:noFill/>
          <a:ln w="9525" cap="rnd">
            <a:solidFill>
              <a:schemeClr val="tx1"/>
            </a:solidFill>
            <a:prstDash val="sysDot"/>
            <a:round/>
            <a:headEnd/>
            <a:tailEnd/>
          </a:ln>
          <a:effectLst/>
        </p:spPr>
        <p:txBody>
          <a:bodyPr/>
          <a:lstStyle/>
          <a:p>
            <a:endParaRPr lang="en-IN"/>
          </a:p>
        </p:txBody>
      </p:sp>
      <p:sp>
        <p:nvSpPr>
          <p:cNvPr id="281649" name="Line 49"/>
          <p:cNvSpPr>
            <a:spLocks noChangeShapeType="1"/>
          </p:cNvSpPr>
          <p:nvPr/>
        </p:nvSpPr>
        <p:spPr bwMode="auto">
          <a:xfrm>
            <a:off x="2235200" y="2497138"/>
            <a:ext cx="14288" cy="2743200"/>
          </a:xfrm>
          <a:prstGeom prst="line">
            <a:avLst/>
          </a:prstGeom>
          <a:noFill/>
          <a:ln w="9525" cap="rnd">
            <a:solidFill>
              <a:schemeClr val="tx1"/>
            </a:solidFill>
            <a:prstDash val="sysDot"/>
            <a:round/>
            <a:headEnd/>
            <a:tailEnd/>
          </a:ln>
          <a:effectLst/>
        </p:spPr>
        <p:txBody>
          <a:bodyPr/>
          <a:lstStyle/>
          <a:p>
            <a:endParaRPr lang="en-IN"/>
          </a:p>
        </p:txBody>
      </p:sp>
      <p:sp>
        <p:nvSpPr>
          <p:cNvPr id="281651" name="Line 51"/>
          <p:cNvSpPr>
            <a:spLocks noChangeShapeType="1"/>
          </p:cNvSpPr>
          <p:nvPr/>
        </p:nvSpPr>
        <p:spPr bwMode="auto">
          <a:xfrm>
            <a:off x="1785938" y="2932113"/>
            <a:ext cx="942975" cy="0"/>
          </a:xfrm>
          <a:prstGeom prst="line">
            <a:avLst/>
          </a:prstGeom>
          <a:noFill/>
          <a:ln w="9525" cap="rnd">
            <a:solidFill>
              <a:schemeClr val="tx1"/>
            </a:solidFill>
            <a:prstDash val="sysDot"/>
            <a:round/>
            <a:headEnd/>
            <a:tailEnd/>
          </a:ln>
          <a:effectLst/>
        </p:spPr>
        <p:txBody>
          <a:bodyPr/>
          <a:lstStyle/>
          <a:p>
            <a:endParaRPr lang="en-IN"/>
          </a:p>
        </p:txBody>
      </p:sp>
      <p:sp>
        <p:nvSpPr>
          <p:cNvPr id="281652" name="Line 52"/>
          <p:cNvSpPr>
            <a:spLocks noChangeShapeType="1"/>
          </p:cNvSpPr>
          <p:nvPr/>
        </p:nvSpPr>
        <p:spPr bwMode="auto">
          <a:xfrm>
            <a:off x="2700338" y="2932113"/>
            <a:ext cx="0" cy="2292350"/>
          </a:xfrm>
          <a:prstGeom prst="line">
            <a:avLst/>
          </a:prstGeom>
          <a:noFill/>
          <a:ln w="9525" cap="rnd">
            <a:solidFill>
              <a:schemeClr val="tx1"/>
            </a:solidFill>
            <a:prstDash val="sysDot"/>
            <a:round/>
            <a:headEnd/>
            <a:tailEnd/>
          </a:ln>
          <a:effectLst/>
        </p:spPr>
        <p:txBody>
          <a:bodyPr/>
          <a:lstStyle/>
          <a:p>
            <a:endParaRPr lang="en-IN"/>
          </a:p>
        </p:txBody>
      </p:sp>
      <p:sp>
        <p:nvSpPr>
          <p:cNvPr id="281653" name="Line 53"/>
          <p:cNvSpPr>
            <a:spLocks noChangeShapeType="1"/>
          </p:cNvSpPr>
          <p:nvPr/>
        </p:nvSpPr>
        <p:spPr bwMode="auto">
          <a:xfrm>
            <a:off x="1785938" y="3409950"/>
            <a:ext cx="1349375" cy="0"/>
          </a:xfrm>
          <a:prstGeom prst="line">
            <a:avLst/>
          </a:prstGeom>
          <a:noFill/>
          <a:ln w="9525" cap="rnd">
            <a:solidFill>
              <a:schemeClr val="tx1"/>
            </a:solidFill>
            <a:prstDash val="sysDot"/>
            <a:round/>
            <a:headEnd/>
            <a:tailEnd/>
          </a:ln>
          <a:effectLst/>
        </p:spPr>
        <p:txBody>
          <a:bodyPr/>
          <a:lstStyle/>
          <a:p>
            <a:endParaRPr lang="en-IN"/>
          </a:p>
        </p:txBody>
      </p:sp>
      <p:sp>
        <p:nvSpPr>
          <p:cNvPr id="281654" name="Line 54"/>
          <p:cNvSpPr>
            <a:spLocks noChangeShapeType="1"/>
          </p:cNvSpPr>
          <p:nvPr/>
        </p:nvSpPr>
        <p:spPr bwMode="auto">
          <a:xfrm>
            <a:off x="3121025" y="3395663"/>
            <a:ext cx="28575" cy="1844675"/>
          </a:xfrm>
          <a:prstGeom prst="line">
            <a:avLst/>
          </a:prstGeom>
          <a:noFill/>
          <a:ln w="9525" cap="rnd">
            <a:solidFill>
              <a:schemeClr val="tx1"/>
            </a:solidFill>
            <a:prstDash val="sysDot"/>
            <a:round/>
            <a:headEnd/>
            <a:tailEnd/>
          </a:ln>
          <a:effectLst/>
        </p:spPr>
        <p:txBody>
          <a:bodyPr/>
          <a:lstStyle/>
          <a:p>
            <a:endParaRPr lang="en-IN"/>
          </a:p>
        </p:txBody>
      </p:sp>
      <p:sp>
        <p:nvSpPr>
          <p:cNvPr id="281655" name="Line 55"/>
          <p:cNvSpPr>
            <a:spLocks noChangeShapeType="1"/>
          </p:cNvSpPr>
          <p:nvPr/>
        </p:nvSpPr>
        <p:spPr bwMode="auto">
          <a:xfrm>
            <a:off x="1770063" y="3832225"/>
            <a:ext cx="1858962" cy="0"/>
          </a:xfrm>
          <a:prstGeom prst="line">
            <a:avLst/>
          </a:prstGeom>
          <a:noFill/>
          <a:ln w="9525" cap="rnd">
            <a:solidFill>
              <a:schemeClr val="tx1"/>
            </a:solidFill>
            <a:prstDash val="sysDot"/>
            <a:round/>
            <a:headEnd/>
            <a:tailEnd/>
          </a:ln>
          <a:effectLst/>
        </p:spPr>
        <p:txBody>
          <a:bodyPr/>
          <a:lstStyle/>
          <a:p>
            <a:endParaRPr lang="en-IN"/>
          </a:p>
        </p:txBody>
      </p:sp>
      <p:sp>
        <p:nvSpPr>
          <p:cNvPr id="281656" name="Line 56"/>
          <p:cNvSpPr>
            <a:spLocks noChangeShapeType="1"/>
          </p:cNvSpPr>
          <p:nvPr/>
        </p:nvSpPr>
        <p:spPr bwMode="auto">
          <a:xfrm>
            <a:off x="3614738" y="3832225"/>
            <a:ext cx="0" cy="1392238"/>
          </a:xfrm>
          <a:prstGeom prst="line">
            <a:avLst/>
          </a:prstGeom>
          <a:noFill/>
          <a:ln w="9525" cap="rnd">
            <a:solidFill>
              <a:schemeClr val="tx1"/>
            </a:solidFill>
            <a:prstDash val="sysDot"/>
            <a:round/>
            <a:headEnd/>
            <a:tailEnd/>
          </a:ln>
          <a:effectLst/>
        </p:spPr>
        <p:txBody>
          <a:bodyPr/>
          <a:lstStyle/>
          <a:p>
            <a:endParaRPr lang="en-IN"/>
          </a:p>
        </p:txBody>
      </p:sp>
      <p:sp>
        <p:nvSpPr>
          <p:cNvPr id="281657" name="Line 57"/>
          <p:cNvSpPr>
            <a:spLocks noChangeShapeType="1"/>
          </p:cNvSpPr>
          <p:nvPr/>
        </p:nvSpPr>
        <p:spPr bwMode="auto">
          <a:xfrm>
            <a:off x="1785938" y="4310063"/>
            <a:ext cx="2306637" cy="0"/>
          </a:xfrm>
          <a:prstGeom prst="line">
            <a:avLst/>
          </a:prstGeom>
          <a:noFill/>
          <a:ln w="9525" cap="rnd">
            <a:solidFill>
              <a:schemeClr val="tx1"/>
            </a:solidFill>
            <a:prstDash val="sysDot"/>
            <a:round/>
            <a:headEnd/>
            <a:tailEnd/>
          </a:ln>
          <a:effectLst/>
        </p:spPr>
        <p:txBody>
          <a:bodyPr/>
          <a:lstStyle/>
          <a:p>
            <a:endParaRPr lang="en-IN"/>
          </a:p>
        </p:txBody>
      </p:sp>
      <p:sp>
        <p:nvSpPr>
          <p:cNvPr id="281658" name="Line 58"/>
          <p:cNvSpPr>
            <a:spLocks noChangeShapeType="1"/>
          </p:cNvSpPr>
          <p:nvPr/>
        </p:nvSpPr>
        <p:spPr bwMode="auto">
          <a:xfrm flipH="1">
            <a:off x="4064000" y="4325938"/>
            <a:ext cx="14288" cy="898525"/>
          </a:xfrm>
          <a:prstGeom prst="line">
            <a:avLst/>
          </a:prstGeom>
          <a:noFill/>
          <a:ln w="9525" cap="rnd">
            <a:solidFill>
              <a:schemeClr val="tx1"/>
            </a:solidFill>
            <a:prstDash val="sysDot"/>
            <a:round/>
            <a:headEnd/>
            <a:tailEnd/>
          </a:ln>
          <a:effectLst/>
        </p:spPr>
        <p:txBody>
          <a:bodyPr/>
          <a:lstStyle/>
          <a:p>
            <a:endParaRPr lang="en-IN"/>
          </a:p>
        </p:txBody>
      </p:sp>
      <p:sp>
        <p:nvSpPr>
          <p:cNvPr id="281659" name="Line 59"/>
          <p:cNvSpPr>
            <a:spLocks noChangeShapeType="1"/>
          </p:cNvSpPr>
          <p:nvPr/>
        </p:nvSpPr>
        <p:spPr bwMode="auto">
          <a:xfrm flipV="1">
            <a:off x="1785938" y="4746625"/>
            <a:ext cx="2757487" cy="14288"/>
          </a:xfrm>
          <a:prstGeom prst="line">
            <a:avLst/>
          </a:prstGeom>
          <a:noFill/>
          <a:ln w="9525" cap="rnd">
            <a:solidFill>
              <a:schemeClr val="tx1"/>
            </a:solidFill>
            <a:prstDash val="sysDot"/>
            <a:round/>
            <a:headEnd/>
            <a:tailEnd/>
          </a:ln>
          <a:effectLst/>
        </p:spPr>
        <p:txBody>
          <a:bodyPr/>
          <a:lstStyle/>
          <a:p>
            <a:endParaRPr lang="en-IN"/>
          </a:p>
        </p:txBody>
      </p:sp>
      <p:sp>
        <p:nvSpPr>
          <p:cNvPr id="281660" name="Line 60"/>
          <p:cNvSpPr>
            <a:spLocks noChangeShapeType="1"/>
          </p:cNvSpPr>
          <p:nvPr/>
        </p:nvSpPr>
        <p:spPr bwMode="auto">
          <a:xfrm>
            <a:off x="4529138" y="4732338"/>
            <a:ext cx="0" cy="508000"/>
          </a:xfrm>
          <a:prstGeom prst="line">
            <a:avLst/>
          </a:prstGeom>
          <a:noFill/>
          <a:ln w="9525" cap="rnd">
            <a:solidFill>
              <a:schemeClr val="tx1"/>
            </a:solidFill>
            <a:prstDash val="sysDot"/>
            <a:round/>
            <a:headEnd/>
            <a:tailEnd/>
          </a:ln>
          <a:effectLst/>
        </p:spPr>
        <p:txBody>
          <a:bodyPr/>
          <a:lstStyle/>
          <a:p>
            <a:endParaRPr lang="en-IN"/>
          </a:p>
        </p:txBody>
      </p:sp>
      <p:sp>
        <p:nvSpPr>
          <p:cNvPr id="281662" name="AutoShape 62"/>
          <p:cNvSpPr>
            <a:spLocks/>
          </p:cNvSpPr>
          <p:nvPr/>
        </p:nvSpPr>
        <p:spPr bwMode="auto">
          <a:xfrm rot="-67483425">
            <a:off x="4445000" y="3148013"/>
            <a:ext cx="330200" cy="2030412"/>
          </a:xfrm>
          <a:prstGeom prst="rightBrace">
            <a:avLst>
              <a:gd name="adj1" fmla="val 51242"/>
              <a:gd name="adj2" fmla="val 53514"/>
            </a:avLst>
          </a:prstGeom>
          <a:noFill/>
          <a:ln w="38100">
            <a:solidFill>
              <a:srgbClr val="FF0000"/>
            </a:solidFill>
            <a:round/>
            <a:headEnd/>
            <a:tailEnd/>
          </a:ln>
          <a:effectLst/>
        </p:spPr>
        <p:txBody>
          <a:bodyPr wrap="none" anchor="ctr"/>
          <a:lstStyle/>
          <a:p>
            <a:endParaRPr lang="en-IN"/>
          </a:p>
        </p:txBody>
      </p:sp>
      <p:sp>
        <p:nvSpPr>
          <p:cNvPr id="281663" name="Oval 63"/>
          <p:cNvSpPr>
            <a:spLocks noChangeArrowheads="1"/>
          </p:cNvSpPr>
          <p:nvPr/>
        </p:nvSpPr>
        <p:spPr bwMode="auto">
          <a:xfrm>
            <a:off x="3094038" y="3294063"/>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4" name="AutoShape 64"/>
          <p:cNvSpPr>
            <a:spLocks/>
          </p:cNvSpPr>
          <p:nvPr/>
        </p:nvSpPr>
        <p:spPr bwMode="auto">
          <a:xfrm rot="-67483425">
            <a:off x="2786063" y="1530350"/>
            <a:ext cx="330200" cy="2030413"/>
          </a:xfrm>
          <a:prstGeom prst="rightBrace">
            <a:avLst>
              <a:gd name="adj1" fmla="val 51242"/>
              <a:gd name="adj2" fmla="val 53514"/>
            </a:avLst>
          </a:prstGeom>
          <a:noFill/>
          <a:ln w="38100">
            <a:solidFill>
              <a:srgbClr val="FF0000"/>
            </a:solidFill>
            <a:round/>
            <a:headEnd/>
            <a:tailEnd/>
          </a:ln>
          <a:effectLst/>
        </p:spPr>
        <p:txBody>
          <a:bodyPr wrap="none" anchor="ctr"/>
          <a:lstStyle/>
          <a:p>
            <a:endParaRPr lang="en-IN"/>
          </a:p>
        </p:txBody>
      </p:sp>
      <p:sp>
        <p:nvSpPr>
          <p:cNvPr id="281666" name="Oval 66"/>
          <p:cNvSpPr>
            <a:spLocks noChangeArrowheads="1"/>
          </p:cNvSpPr>
          <p:nvPr/>
        </p:nvSpPr>
        <p:spPr bwMode="auto">
          <a:xfrm>
            <a:off x="2652713" y="2868613"/>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7" name="Oval 67"/>
          <p:cNvSpPr>
            <a:spLocks noChangeArrowheads="1"/>
          </p:cNvSpPr>
          <p:nvPr/>
        </p:nvSpPr>
        <p:spPr bwMode="auto">
          <a:xfrm>
            <a:off x="2181225" y="2397125"/>
            <a:ext cx="85725" cy="1000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8" name="Oval 68"/>
          <p:cNvSpPr>
            <a:spLocks noChangeArrowheads="1"/>
          </p:cNvSpPr>
          <p:nvPr/>
        </p:nvSpPr>
        <p:spPr bwMode="auto">
          <a:xfrm>
            <a:off x="1739900" y="1943100"/>
            <a:ext cx="85725" cy="1000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69" name="Oval 69"/>
          <p:cNvSpPr>
            <a:spLocks noChangeArrowheads="1"/>
          </p:cNvSpPr>
          <p:nvPr/>
        </p:nvSpPr>
        <p:spPr bwMode="auto">
          <a:xfrm>
            <a:off x="3535363" y="3754438"/>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0" name="Oval 70"/>
          <p:cNvSpPr>
            <a:spLocks noChangeArrowheads="1"/>
          </p:cNvSpPr>
          <p:nvPr/>
        </p:nvSpPr>
        <p:spPr bwMode="auto">
          <a:xfrm>
            <a:off x="4010025" y="4211638"/>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1" name="Oval 71"/>
          <p:cNvSpPr>
            <a:spLocks noChangeArrowheads="1"/>
          </p:cNvSpPr>
          <p:nvPr/>
        </p:nvSpPr>
        <p:spPr bwMode="auto">
          <a:xfrm>
            <a:off x="4483100" y="4670425"/>
            <a:ext cx="85725" cy="100013"/>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2" name="Oval 72"/>
          <p:cNvSpPr>
            <a:spLocks noChangeArrowheads="1"/>
          </p:cNvSpPr>
          <p:nvPr/>
        </p:nvSpPr>
        <p:spPr bwMode="auto">
          <a:xfrm>
            <a:off x="4956175" y="5186363"/>
            <a:ext cx="85725" cy="100012"/>
          </a:xfrm>
          <a:prstGeom prst="ellipse">
            <a:avLst/>
          </a:prstGeom>
          <a:solidFill>
            <a:schemeClr val="tx1"/>
          </a:solidFill>
          <a:ln w="9525">
            <a:solidFill>
              <a:schemeClr val="tx1"/>
            </a:solidFill>
            <a:round/>
            <a:headEnd/>
            <a:tailEnd/>
          </a:ln>
          <a:effectLst/>
        </p:spPr>
        <p:txBody>
          <a:bodyPr wrap="none" anchor="ctr"/>
          <a:lstStyle/>
          <a:p>
            <a:endParaRPr lang="en-IN"/>
          </a:p>
        </p:txBody>
      </p:sp>
      <p:sp>
        <p:nvSpPr>
          <p:cNvPr id="281673" name="Text Box 73"/>
          <p:cNvSpPr txBox="1">
            <a:spLocks noChangeArrowheads="1"/>
          </p:cNvSpPr>
          <p:nvPr/>
        </p:nvSpPr>
        <p:spPr bwMode="auto">
          <a:xfrm>
            <a:off x="2054996" y="924106"/>
            <a:ext cx="2859087" cy="915988"/>
          </a:xfrm>
          <a:prstGeom prst="rect">
            <a:avLst/>
          </a:prstGeom>
          <a:noFill/>
          <a:ln w="9525">
            <a:noFill/>
            <a:miter lim="800000"/>
            <a:headEnd/>
            <a:tailEnd/>
          </a:ln>
          <a:effectLst/>
        </p:spPr>
        <p:txBody>
          <a:bodyPr>
            <a:spAutoFit/>
          </a:bodyPr>
          <a:lstStyle/>
          <a:p>
            <a:pPr>
              <a:spcBef>
                <a:spcPct val="50000"/>
              </a:spcBef>
            </a:pPr>
            <a:r>
              <a:rPr lang="en-US" u="none" dirty="0"/>
              <a:t>Demand is elastic; demand is responsive to changes in price.</a:t>
            </a:r>
          </a:p>
        </p:txBody>
      </p:sp>
      <p:sp>
        <p:nvSpPr>
          <p:cNvPr id="281674" name="Text Box 74"/>
          <p:cNvSpPr txBox="1">
            <a:spLocks noChangeArrowheads="1"/>
          </p:cNvSpPr>
          <p:nvPr/>
        </p:nvSpPr>
        <p:spPr bwMode="auto">
          <a:xfrm>
            <a:off x="5160963" y="3490913"/>
            <a:ext cx="3513137" cy="915987"/>
          </a:xfrm>
          <a:prstGeom prst="rect">
            <a:avLst/>
          </a:prstGeom>
          <a:noFill/>
          <a:ln w="9525">
            <a:noFill/>
            <a:miter lim="800000"/>
            <a:headEnd/>
            <a:tailEnd/>
          </a:ln>
          <a:effectLst/>
        </p:spPr>
        <p:txBody>
          <a:bodyPr>
            <a:spAutoFit/>
          </a:bodyPr>
          <a:lstStyle/>
          <a:p>
            <a:pPr>
              <a:spcBef>
                <a:spcPct val="50000"/>
              </a:spcBef>
            </a:pPr>
            <a:r>
              <a:rPr lang="en-US" u="none" dirty="0"/>
              <a:t>Demand is inelastic; demand is not very responsive to changes in price.</a:t>
            </a:r>
          </a:p>
        </p:txBody>
      </p:sp>
      <p:sp>
        <p:nvSpPr>
          <p:cNvPr id="281676" name="Rectangle 76"/>
          <p:cNvSpPr>
            <a:spLocks noChangeArrowheads="1"/>
          </p:cNvSpPr>
          <p:nvPr/>
        </p:nvSpPr>
        <p:spPr bwMode="auto">
          <a:xfrm>
            <a:off x="1785938" y="2932113"/>
            <a:ext cx="914400" cy="2320925"/>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281677" name="Text Box 77"/>
          <p:cNvSpPr txBox="1">
            <a:spLocks noChangeArrowheads="1"/>
          </p:cNvSpPr>
          <p:nvPr/>
        </p:nvSpPr>
        <p:spPr bwMode="auto">
          <a:xfrm>
            <a:off x="4849813" y="1103313"/>
            <a:ext cx="3033712" cy="915987"/>
          </a:xfrm>
          <a:prstGeom prst="rect">
            <a:avLst/>
          </a:prstGeom>
          <a:noFill/>
          <a:ln w="9525">
            <a:noFill/>
            <a:miter lim="800000"/>
            <a:headEnd/>
            <a:tailEnd/>
          </a:ln>
          <a:effectLst/>
        </p:spPr>
        <p:txBody>
          <a:bodyPr>
            <a:spAutoFit/>
          </a:bodyPr>
          <a:lstStyle/>
          <a:p>
            <a:pPr>
              <a:spcBef>
                <a:spcPct val="50000"/>
              </a:spcBef>
            </a:pPr>
            <a:r>
              <a:rPr lang="en-US" u="none" dirty="0"/>
              <a:t>When price increases from </a:t>
            </a:r>
            <a:r>
              <a:rPr lang="en-US" u="none" dirty="0" smtClean="0"/>
              <a:t>Rs 4 </a:t>
            </a:r>
            <a:r>
              <a:rPr lang="en-US" u="none" dirty="0"/>
              <a:t>to </a:t>
            </a:r>
            <a:r>
              <a:rPr lang="en-US" u="none" dirty="0" smtClean="0"/>
              <a:t>Rs 5</a:t>
            </a:r>
            <a:r>
              <a:rPr lang="en-US" u="none" dirty="0"/>
              <a:t>, TR declines from </a:t>
            </a:r>
            <a:r>
              <a:rPr lang="en-US" u="none" dirty="0" smtClean="0"/>
              <a:t>Rs 24 </a:t>
            </a:r>
            <a:r>
              <a:rPr lang="en-US" u="none" dirty="0"/>
              <a:t>to </a:t>
            </a:r>
            <a:r>
              <a:rPr lang="en-US" u="none" dirty="0" smtClean="0"/>
              <a:t>Rs 20</a:t>
            </a:r>
            <a:r>
              <a:rPr lang="en-US" u="none" dirty="0"/>
              <a:t>.  </a:t>
            </a:r>
          </a:p>
        </p:txBody>
      </p:sp>
      <p:sp>
        <p:nvSpPr>
          <p:cNvPr id="281679" name="Text Box 79"/>
          <p:cNvSpPr txBox="1">
            <a:spLocks noChangeArrowheads="1"/>
          </p:cNvSpPr>
          <p:nvPr/>
        </p:nvSpPr>
        <p:spPr bwMode="auto">
          <a:xfrm>
            <a:off x="3093041" y="5661932"/>
            <a:ext cx="3033712" cy="915988"/>
          </a:xfrm>
          <a:prstGeom prst="rect">
            <a:avLst/>
          </a:prstGeom>
          <a:noFill/>
          <a:ln w="9525">
            <a:noFill/>
            <a:miter lim="800000"/>
            <a:headEnd/>
            <a:tailEnd/>
          </a:ln>
          <a:effectLst/>
        </p:spPr>
        <p:txBody>
          <a:bodyPr>
            <a:spAutoFit/>
          </a:bodyPr>
          <a:lstStyle/>
          <a:p>
            <a:pPr>
              <a:spcBef>
                <a:spcPct val="50000"/>
              </a:spcBef>
            </a:pPr>
            <a:r>
              <a:rPr lang="en-US" u="none" dirty="0"/>
              <a:t>When price increases from </a:t>
            </a:r>
            <a:r>
              <a:rPr lang="en-US" u="none" dirty="0" smtClean="0"/>
              <a:t>Rs 2 </a:t>
            </a:r>
            <a:r>
              <a:rPr lang="en-US" u="none" dirty="0"/>
              <a:t>to </a:t>
            </a:r>
            <a:r>
              <a:rPr lang="en-US" u="none" dirty="0" smtClean="0"/>
              <a:t>Rs 3</a:t>
            </a:r>
            <a:r>
              <a:rPr lang="en-US" u="none" dirty="0"/>
              <a:t>, TR increases from </a:t>
            </a:r>
            <a:r>
              <a:rPr lang="en-US" u="none" dirty="0" smtClean="0"/>
              <a:t>RS 20 </a:t>
            </a:r>
            <a:r>
              <a:rPr lang="en-US" u="none" dirty="0"/>
              <a:t>to </a:t>
            </a:r>
            <a:r>
              <a:rPr lang="en-US" u="none" dirty="0" smtClean="0"/>
              <a:t>Rs 24</a:t>
            </a:r>
            <a:r>
              <a:rPr lang="en-US" u="none" dirty="0"/>
              <a:t>.  </a:t>
            </a:r>
          </a:p>
        </p:txBody>
      </p:sp>
      <p:sp>
        <p:nvSpPr>
          <p:cNvPr id="281681" name="Rectangle 81"/>
          <p:cNvSpPr>
            <a:spLocks noChangeArrowheads="1"/>
          </p:cNvSpPr>
          <p:nvPr/>
        </p:nvSpPr>
        <p:spPr bwMode="auto">
          <a:xfrm>
            <a:off x="1800225" y="3832225"/>
            <a:ext cx="1800225" cy="1408113"/>
          </a:xfrm>
          <a:prstGeom prst="rect">
            <a:avLst/>
          </a:prstGeom>
          <a:solidFill>
            <a:srgbClr val="00CC00"/>
          </a:solidFill>
          <a:ln w="9525">
            <a:solidFill>
              <a:schemeClr val="tx1"/>
            </a:solidFill>
            <a:miter lim="800000"/>
            <a:headEnd/>
            <a:tailEnd/>
          </a:ln>
          <a:effectLst/>
        </p:spPr>
        <p:txBody>
          <a:bodyPr wrap="none" anchor="ctr"/>
          <a:lstStyle/>
          <a:p>
            <a:endParaRPr lang="en-IN"/>
          </a:p>
        </p:txBody>
      </p:sp>
      <p:sp>
        <p:nvSpPr>
          <p:cNvPr id="281682" name="Text Box 82"/>
          <p:cNvSpPr txBox="1">
            <a:spLocks noChangeArrowheads="1"/>
          </p:cNvSpPr>
          <p:nvPr/>
        </p:nvSpPr>
        <p:spPr bwMode="auto">
          <a:xfrm>
            <a:off x="3273334" y="2407693"/>
            <a:ext cx="4570413" cy="457200"/>
          </a:xfrm>
          <a:prstGeom prst="rect">
            <a:avLst/>
          </a:prstGeom>
          <a:noFill/>
          <a:ln w="9525">
            <a:noFill/>
            <a:miter lim="800000"/>
            <a:headEnd/>
            <a:tailEnd/>
          </a:ln>
          <a:effectLst/>
        </p:spPr>
        <p:txBody>
          <a:bodyPr>
            <a:spAutoFit/>
          </a:bodyPr>
          <a:lstStyle/>
          <a:p>
            <a:pPr>
              <a:spcBef>
                <a:spcPct val="50000"/>
              </a:spcBef>
            </a:pPr>
            <a:r>
              <a:rPr lang="en-US" sz="2400" b="1" u="none" dirty="0">
                <a:solidFill>
                  <a:srgbClr val="FF0000"/>
                </a:solidFill>
              </a:rPr>
              <a:t>Elasticity is &gt; 1 in this range.</a:t>
            </a:r>
          </a:p>
        </p:txBody>
      </p:sp>
      <p:sp>
        <p:nvSpPr>
          <p:cNvPr id="281683" name="Text Box 83"/>
          <p:cNvSpPr txBox="1">
            <a:spLocks noChangeArrowheads="1"/>
          </p:cNvSpPr>
          <p:nvPr/>
        </p:nvSpPr>
        <p:spPr bwMode="auto">
          <a:xfrm>
            <a:off x="4340724" y="2997427"/>
            <a:ext cx="4570412" cy="457200"/>
          </a:xfrm>
          <a:prstGeom prst="rect">
            <a:avLst/>
          </a:prstGeom>
          <a:noFill/>
          <a:ln w="9525">
            <a:noFill/>
            <a:miter lim="800000"/>
            <a:headEnd/>
            <a:tailEnd/>
          </a:ln>
          <a:effectLst/>
        </p:spPr>
        <p:txBody>
          <a:bodyPr>
            <a:spAutoFit/>
          </a:bodyPr>
          <a:lstStyle/>
          <a:p>
            <a:pPr>
              <a:spcBef>
                <a:spcPct val="50000"/>
              </a:spcBef>
            </a:pPr>
            <a:r>
              <a:rPr lang="en-US" sz="2400" b="1" u="none" dirty="0">
                <a:solidFill>
                  <a:srgbClr val="FF0000"/>
                </a:solidFill>
              </a:rPr>
              <a:t>Elasticity is &lt; 1 in this range.</a:t>
            </a:r>
          </a:p>
        </p:txBody>
      </p:sp>
      <p:sp>
        <p:nvSpPr>
          <p:cNvPr id="281684" name="Text Box 84"/>
          <p:cNvSpPr txBox="1">
            <a:spLocks noChangeArrowheads="1"/>
          </p:cNvSpPr>
          <p:nvPr/>
        </p:nvSpPr>
        <p:spPr bwMode="auto">
          <a:xfrm>
            <a:off x="565150" y="1335088"/>
            <a:ext cx="1060450" cy="646331"/>
          </a:xfrm>
          <a:prstGeom prst="rect">
            <a:avLst/>
          </a:prstGeom>
          <a:noFill/>
          <a:ln w="9525">
            <a:noFill/>
            <a:miter lim="800000"/>
            <a:headEnd/>
            <a:tailEnd/>
          </a:ln>
          <a:effectLst/>
        </p:spPr>
        <p:txBody>
          <a:bodyPr>
            <a:spAutoFit/>
          </a:bodyPr>
          <a:lstStyle/>
          <a:p>
            <a:pPr>
              <a:spcBef>
                <a:spcPct val="50000"/>
              </a:spcBef>
            </a:pPr>
            <a:r>
              <a:rPr lang="en-US" b="1" u="none" dirty="0" smtClean="0"/>
              <a:t>Price (Rs)</a:t>
            </a:r>
            <a:endParaRPr lang="en-US" b="1" u="none" dirty="0"/>
          </a:p>
        </p:txBody>
      </p:sp>
      <p:sp>
        <p:nvSpPr>
          <p:cNvPr id="281685" name="Text Box 85"/>
          <p:cNvSpPr txBox="1">
            <a:spLocks noChangeArrowheads="1"/>
          </p:cNvSpPr>
          <p:nvPr/>
        </p:nvSpPr>
        <p:spPr bwMode="auto">
          <a:xfrm>
            <a:off x="5551488" y="5392738"/>
            <a:ext cx="1336675" cy="366712"/>
          </a:xfrm>
          <a:prstGeom prst="rect">
            <a:avLst/>
          </a:prstGeom>
          <a:noFill/>
          <a:ln w="9525">
            <a:noFill/>
            <a:miter lim="800000"/>
            <a:headEnd/>
            <a:tailEnd/>
          </a:ln>
          <a:effectLst/>
        </p:spPr>
        <p:txBody>
          <a:bodyPr>
            <a:spAutoFit/>
          </a:bodyPr>
          <a:lstStyle/>
          <a:p>
            <a:pPr>
              <a:spcBef>
                <a:spcPct val="50000"/>
              </a:spcBef>
            </a:pPr>
            <a:r>
              <a:rPr lang="en-US" b="1" u="none"/>
              <a:t>Quantity</a:t>
            </a:r>
          </a:p>
        </p:txBody>
      </p:sp>
      <p:sp>
        <p:nvSpPr>
          <p:cNvPr id="281688" name="Rectangle 88"/>
          <p:cNvSpPr>
            <a:spLocks noGrp="1" noChangeArrowheads="1"/>
          </p:cNvSpPr>
          <p:nvPr>
            <p:ph type="title"/>
          </p:nvPr>
        </p:nvSpPr>
        <p:spPr>
          <a:xfrm>
            <a:off x="457200" y="274638"/>
            <a:ext cx="8229600" cy="757328"/>
          </a:xfrm>
        </p:spPr>
        <p:txBody>
          <a:bodyPr>
            <a:normAutofit fontScale="90000"/>
          </a:bodyPr>
          <a:lstStyle/>
          <a:p>
            <a:r>
              <a:rPr lang="en-US" dirty="0" smtClean="0"/>
              <a:t> </a:t>
            </a:r>
            <a:r>
              <a:rPr lang="en-US" sz="4000" dirty="0" smtClean="0"/>
              <a:t>Elasticity </a:t>
            </a:r>
            <a:r>
              <a:rPr lang="en-US" sz="4000" dirty="0"/>
              <a:t>of a Linear Demand Curve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73"/>
                                        </p:tgtEl>
                                        <p:attrNameLst>
                                          <p:attrName>style.visibility</p:attrName>
                                        </p:attrNameLst>
                                      </p:cBhvr>
                                      <p:to>
                                        <p:strVal val="visible"/>
                                      </p:to>
                                    </p:set>
                                    <p:anim calcmode="lin" valueType="num">
                                      <p:cBhvr additive="base">
                                        <p:cTn id="7" dur="500" fill="hold"/>
                                        <p:tgtEl>
                                          <p:spTgt spid="281673"/>
                                        </p:tgtEl>
                                        <p:attrNameLst>
                                          <p:attrName>ppt_x</p:attrName>
                                        </p:attrNameLst>
                                      </p:cBhvr>
                                      <p:tavLst>
                                        <p:tav tm="0">
                                          <p:val>
                                            <p:strVal val="0-#ppt_w/2"/>
                                          </p:val>
                                        </p:tav>
                                        <p:tav tm="100000">
                                          <p:val>
                                            <p:strVal val="#ppt_x"/>
                                          </p:val>
                                        </p:tav>
                                      </p:tavLst>
                                    </p:anim>
                                    <p:anim calcmode="lin" valueType="num">
                                      <p:cBhvr additive="base">
                                        <p:cTn id="8" dur="500" fill="hold"/>
                                        <p:tgtEl>
                                          <p:spTgt spid="2816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81675"/>
                                        </p:tgtEl>
                                        <p:attrNameLst>
                                          <p:attrName>style.visibility</p:attrName>
                                        </p:attrNameLst>
                                      </p:cBhvr>
                                      <p:to>
                                        <p:strVal val="visible"/>
                                      </p:to>
                                    </p:set>
                                    <p:animEffect transition="in" filter="box(in)">
                                      <p:cBhvr>
                                        <p:cTn id="13" dur="500"/>
                                        <p:tgtEl>
                                          <p:spTgt spid="28167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81677"/>
                                        </p:tgtEl>
                                        <p:attrNameLst>
                                          <p:attrName>style.visibility</p:attrName>
                                        </p:attrNameLst>
                                      </p:cBhvr>
                                      <p:to>
                                        <p:strVal val="visible"/>
                                      </p:to>
                                    </p:set>
                                    <p:anim calcmode="lin" valueType="num">
                                      <p:cBhvr additive="base">
                                        <p:cTn id="18" dur="500" fill="hold"/>
                                        <p:tgtEl>
                                          <p:spTgt spid="281677"/>
                                        </p:tgtEl>
                                        <p:attrNameLst>
                                          <p:attrName>ppt_x</p:attrName>
                                        </p:attrNameLst>
                                      </p:cBhvr>
                                      <p:tavLst>
                                        <p:tav tm="0">
                                          <p:val>
                                            <p:strVal val="1+#ppt_w/2"/>
                                          </p:val>
                                        </p:tav>
                                        <p:tav tm="100000">
                                          <p:val>
                                            <p:strVal val="#ppt_x"/>
                                          </p:val>
                                        </p:tav>
                                      </p:tavLst>
                                    </p:anim>
                                    <p:anim calcmode="lin" valueType="num">
                                      <p:cBhvr additive="base">
                                        <p:cTn id="19" dur="500" fill="hold"/>
                                        <p:tgtEl>
                                          <p:spTgt spid="281677"/>
                                        </p:tgtEl>
                                        <p:attrNameLst>
                                          <p:attrName>ppt_y</p:attrName>
                                        </p:attrNameLst>
                                      </p:cBhvr>
                                      <p:tavLst>
                                        <p:tav tm="0">
                                          <p:val>
                                            <p:strVal val="#ppt_y"/>
                                          </p:val>
                                        </p:tav>
                                        <p:tav tm="100000">
                                          <p:val>
                                            <p:strVal val="#ppt_y"/>
                                          </p:val>
                                        </p:tav>
                                      </p:tavLst>
                                    </p:anim>
                                  </p:childTnLst>
                                </p:cTn>
                              </p:par>
                              <p:par>
                                <p:cTn id="20" presetID="5" presetClass="exit" presetSubtype="10" fill="hold" grpId="1" nodeType="withEffect">
                                  <p:stCondLst>
                                    <p:cond delay="0"/>
                                  </p:stCondLst>
                                  <p:childTnLst>
                                    <p:animEffect transition="out" filter="checkerboard(across)">
                                      <p:cBhvr>
                                        <p:cTn id="21" dur="500"/>
                                        <p:tgtEl>
                                          <p:spTgt spid="281673"/>
                                        </p:tgtEl>
                                      </p:cBhvr>
                                    </p:animEffect>
                                    <p:set>
                                      <p:cBhvr>
                                        <p:cTn id="22" dur="1" fill="hold">
                                          <p:stCondLst>
                                            <p:cond delay="499"/>
                                          </p:stCondLst>
                                        </p:cTn>
                                        <p:tgtEl>
                                          <p:spTgt spid="281673"/>
                                        </p:tgtEl>
                                        <p:attrNameLst>
                                          <p:attrName>style.visibility</p:attrName>
                                        </p:attrNameLst>
                                      </p:cBhvr>
                                      <p:to>
                                        <p:strVal val="hidden"/>
                                      </p:to>
                                    </p:set>
                                  </p:childTnLst>
                                </p:cTn>
                              </p:par>
                            </p:childTnLst>
                          </p:cTn>
                        </p:par>
                        <p:par>
                          <p:cTn id="23" fill="hold">
                            <p:stCondLst>
                              <p:cond delay="500"/>
                            </p:stCondLst>
                            <p:childTnLst>
                              <p:par>
                                <p:cTn id="24" presetID="4" presetClass="entr" presetSubtype="16" fill="hold" grpId="0" nodeType="afterEffect">
                                  <p:stCondLst>
                                    <p:cond delay="1500"/>
                                  </p:stCondLst>
                                  <p:childTnLst>
                                    <p:set>
                                      <p:cBhvr>
                                        <p:cTn id="25" dur="1" fill="hold">
                                          <p:stCondLst>
                                            <p:cond delay="0"/>
                                          </p:stCondLst>
                                        </p:cTn>
                                        <p:tgtEl>
                                          <p:spTgt spid="281676"/>
                                        </p:tgtEl>
                                        <p:attrNameLst>
                                          <p:attrName>style.visibility</p:attrName>
                                        </p:attrNameLst>
                                      </p:cBhvr>
                                      <p:to>
                                        <p:strVal val="visible"/>
                                      </p:to>
                                    </p:set>
                                    <p:animEffect transition="in" filter="box(in)">
                                      <p:cBhvr>
                                        <p:cTn id="26" dur="500"/>
                                        <p:tgtEl>
                                          <p:spTgt spid="281676"/>
                                        </p:tgtEl>
                                      </p:cBhvr>
                                    </p:animEffect>
                                  </p:childTnLst>
                                </p:cTn>
                              </p:par>
                              <p:par>
                                <p:cTn id="27" presetID="5" presetClass="exit" presetSubtype="10" fill="hold" grpId="1" nodeType="withEffect">
                                  <p:stCondLst>
                                    <p:cond delay="0"/>
                                  </p:stCondLst>
                                  <p:childTnLst>
                                    <p:animEffect transition="out" filter="checkerboard(across)">
                                      <p:cBhvr>
                                        <p:cTn id="28" dur="500"/>
                                        <p:tgtEl>
                                          <p:spTgt spid="281675"/>
                                        </p:tgtEl>
                                      </p:cBhvr>
                                    </p:animEffect>
                                    <p:set>
                                      <p:cBhvr>
                                        <p:cTn id="29" dur="1" fill="hold">
                                          <p:stCondLst>
                                            <p:cond delay="499"/>
                                          </p:stCondLst>
                                        </p:cTn>
                                        <p:tgtEl>
                                          <p:spTgt spid="28167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1674"/>
                                        </p:tgtEl>
                                        <p:attrNameLst>
                                          <p:attrName>style.visibility</p:attrName>
                                        </p:attrNameLst>
                                      </p:cBhvr>
                                      <p:to>
                                        <p:strVal val="visible"/>
                                      </p:to>
                                    </p:set>
                                    <p:anim calcmode="lin" valueType="num">
                                      <p:cBhvr additive="base">
                                        <p:cTn id="34" dur="500" fill="hold"/>
                                        <p:tgtEl>
                                          <p:spTgt spid="281674"/>
                                        </p:tgtEl>
                                        <p:attrNameLst>
                                          <p:attrName>ppt_x</p:attrName>
                                        </p:attrNameLst>
                                      </p:cBhvr>
                                      <p:tavLst>
                                        <p:tav tm="0">
                                          <p:val>
                                            <p:strVal val="0-#ppt_w/2"/>
                                          </p:val>
                                        </p:tav>
                                        <p:tav tm="100000">
                                          <p:val>
                                            <p:strVal val="#ppt_x"/>
                                          </p:val>
                                        </p:tav>
                                      </p:tavLst>
                                    </p:anim>
                                    <p:anim calcmode="lin" valueType="num">
                                      <p:cBhvr additive="base">
                                        <p:cTn id="35" dur="500" fill="hold"/>
                                        <p:tgtEl>
                                          <p:spTgt spid="281674"/>
                                        </p:tgtEl>
                                        <p:attrNameLst>
                                          <p:attrName>ppt_y</p:attrName>
                                        </p:attrNameLst>
                                      </p:cBhvr>
                                      <p:tavLst>
                                        <p:tav tm="0">
                                          <p:val>
                                            <p:strVal val="#ppt_y"/>
                                          </p:val>
                                        </p:tav>
                                        <p:tav tm="100000">
                                          <p:val>
                                            <p:strVal val="#ppt_y"/>
                                          </p:val>
                                        </p:tav>
                                      </p:tavLst>
                                    </p:anim>
                                  </p:childTnLst>
                                </p:cTn>
                              </p:par>
                              <p:par>
                                <p:cTn id="36" presetID="5" presetClass="exit" presetSubtype="10" fill="hold" grpId="1" nodeType="withEffect">
                                  <p:stCondLst>
                                    <p:cond delay="0"/>
                                  </p:stCondLst>
                                  <p:childTnLst>
                                    <p:animEffect transition="out" filter="checkerboard(across)">
                                      <p:cBhvr>
                                        <p:cTn id="37" dur="500"/>
                                        <p:tgtEl>
                                          <p:spTgt spid="281676"/>
                                        </p:tgtEl>
                                      </p:cBhvr>
                                    </p:animEffect>
                                    <p:set>
                                      <p:cBhvr>
                                        <p:cTn id="38" dur="1" fill="hold">
                                          <p:stCondLst>
                                            <p:cond delay="499"/>
                                          </p:stCondLst>
                                        </p:cTn>
                                        <p:tgtEl>
                                          <p:spTgt spid="28167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81680"/>
                                        </p:tgtEl>
                                        <p:attrNameLst>
                                          <p:attrName>style.visibility</p:attrName>
                                        </p:attrNameLst>
                                      </p:cBhvr>
                                      <p:to>
                                        <p:strVal val="visible"/>
                                      </p:to>
                                    </p:set>
                                    <p:animEffect transition="in" filter="box(in)">
                                      <p:cBhvr>
                                        <p:cTn id="43" dur="500"/>
                                        <p:tgtEl>
                                          <p:spTgt spid="28168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81679"/>
                                        </p:tgtEl>
                                        <p:attrNameLst>
                                          <p:attrName>style.visibility</p:attrName>
                                        </p:attrNameLst>
                                      </p:cBhvr>
                                      <p:to>
                                        <p:strVal val="visible"/>
                                      </p:to>
                                    </p:set>
                                    <p:anim calcmode="lin" valueType="num">
                                      <p:cBhvr additive="base">
                                        <p:cTn id="48" dur="500" fill="hold"/>
                                        <p:tgtEl>
                                          <p:spTgt spid="281679"/>
                                        </p:tgtEl>
                                        <p:attrNameLst>
                                          <p:attrName>ppt_x</p:attrName>
                                        </p:attrNameLst>
                                      </p:cBhvr>
                                      <p:tavLst>
                                        <p:tav tm="0">
                                          <p:val>
                                            <p:strVal val="1+#ppt_w/2"/>
                                          </p:val>
                                        </p:tav>
                                        <p:tav tm="100000">
                                          <p:val>
                                            <p:strVal val="#ppt_x"/>
                                          </p:val>
                                        </p:tav>
                                      </p:tavLst>
                                    </p:anim>
                                    <p:anim calcmode="lin" valueType="num">
                                      <p:cBhvr additive="base">
                                        <p:cTn id="49" dur="500" fill="hold"/>
                                        <p:tgtEl>
                                          <p:spTgt spid="281679"/>
                                        </p:tgtEl>
                                        <p:attrNameLst>
                                          <p:attrName>ppt_y</p:attrName>
                                        </p:attrNameLst>
                                      </p:cBhvr>
                                      <p:tavLst>
                                        <p:tav tm="0">
                                          <p:val>
                                            <p:strVal val="#ppt_y"/>
                                          </p:val>
                                        </p:tav>
                                        <p:tav tm="100000">
                                          <p:val>
                                            <p:strVal val="#ppt_y"/>
                                          </p:val>
                                        </p:tav>
                                      </p:tavLst>
                                    </p:anim>
                                  </p:childTnLst>
                                </p:cTn>
                              </p:par>
                              <p:par>
                                <p:cTn id="50" presetID="5" presetClass="exit" presetSubtype="10" fill="hold" grpId="1" nodeType="withEffect">
                                  <p:stCondLst>
                                    <p:cond delay="0"/>
                                  </p:stCondLst>
                                  <p:childTnLst>
                                    <p:animEffect transition="out" filter="checkerboard(across)">
                                      <p:cBhvr>
                                        <p:cTn id="51" dur="500"/>
                                        <p:tgtEl>
                                          <p:spTgt spid="281674"/>
                                        </p:tgtEl>
                                      </p:cBhvr>
                                    </p:animEffect>
                                    <p:set>
                                      <p:cBhvr>
                                        <p:cTn id="52" dur="1" fill="hold">
                                          <p:stCondLst>
                                            <p:cond delay="499"/>
                                          </p:stCondLst>
                                        </p:cTn>
                                        <p:tgtEl>
                                          <p:spTgt spid="281674"/>
                                        </p:tgtEl>
                                        <p:attrNameLst>
                                          <p:attrName>style.visibility</p:attrName>
                                        </p:attrNameLst>
                                      </p:cBhvr>
                                      <p:to>
                                        <p:strVal val="hidden"/>
                                      </p:to>
                                    </p:set>
                                  </p:childTnLst>
                                </p:cTn>
                              </p:par>
                            </p:childTnLst>
                          </p:cTn>
                        </p:par>
                        <p:par>
                          <p:cTn id="53" fill="hold">
                            <p:stCondLst>
                              <p:cond delay="500"/>
                            </p:stCondLst>
                            <p:childTnLst>
                              <p:par>
                                <p:cTn id="54" presetID="4" presetClass="entr" presetSubtype="16" fill="hold" grpId="0" nodeType="afterEffect">
                                  <p:stCondLst>
                                    <p:cond delay="1500"/>
                                  </p:stCondLst>
                                  <p:childTnLst>
                                    <p:set>
                                      <p:cBhvr>
                                        <p:cTn id="55" dur="1" fill="hold">
                                          <p:stCondLst>
                                            <p:cond delay="0"/>
                                          </p:stCondLst>
                                        </p:cTn>
                                        <p:tgtEl>
                                          <p:spTgt spid="281681"/>
                                        </p:tgtEl>
                                        <p:attrNameLst>
                                          <p:attrName>style.visibility</p:attrName>
                                        </p:attrNameLst>
                                      </p:cBhvr>
                                      <p:to>
                                        <p:strVal val="visible"/>
                                      </p:to>
                                    </p:set>
                                    <p:animEffect transition="in" filter="box(in)">
                                      <p:cBhvr>
                                        <p:cTn id="56" dur="500"/>
                                        <p:tgtEl>
                                          <p:spTgt spid="281681"/>
                                        </p:tgtEl>
                                      </p:cBhvr>
                                    </p:animEffect>
                                  </p:childTnLst>
                                </p:cTn>
                              </p:par>
                              <p:par>
                                <p:cTn id="57" presetID="5" presetClass="exit" presetSubtype="10" fill="hold" grpId="1" nodeType="withEffect">
                                  <p:stCondLst>
                                    <p:cond delay="0"/>
                                  </p:stCondLst>
                                  <p:childTnLst>
                                    <p:animEffect transition="out" filter="checkerboard(across)">
                                      <p:cBhvr>
                                        <p:cTn id="58" dur="500"/>
                                        <p:tgtEl>
                                          <p:spTgt spid="281680"/>
                                        </p:tgtEl>
                                      </p:cBhvr>
                                    </p:animEffect>
                                    <p:set>
                                      <p:cBhvr>
                                        <p:cTn id="59" dur="1" fill="hold">
                                          <p:stCondLst>
                                            <p:cond delay="499"/>
                                          </p:stCondLst>
                                        </p:cTn>
                                        <p:tgtEl>
                                          <p:spTgt spid="28168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81682"/>
                                        </p:tgtEl>
                                        <p:attrNameLst>
                                          <p:attrName>style.visibility</p:attrName>
                                        </p:attrNameLst>
                                      </p:cBhvr>
                                      <p:to>
                                        <p:strVal val="visible"/>
                                      </p:to>
                                    </p:set>
                                    <p:animEffect transition="in" filter="dissolve">
                                      <p:cBhvr>
                                        <p:cTn id="64" dur="500"/>
                                        <p:tgtEl>
                                          <p:spTgt spid="281682"/>
                                        </p:tgtEl>
                                      </p:cBhvr>
                                    </p:animEffect>
                                  </p:childTnLst>
                                </p:cTn>
                              </p:par>
                              <p:par>
                                <p:cTn id="65" presetID="5" presetClass="exit" presetSubtype="10" fill="hold" grpId="1" nodeType="withEffect">
                                  <p:stCondLst>
                                    <p:cond delay="0"/>
                                  </p:stCondLst>
                                  <p:childTnLst>
                                    <p:animEffect transition="out" filter="checkerboard(across)">
                                      <p:cBhvr>
                                        <p:cTn id="66" dur="500"/>
                                        <p:tgtEl>
                                          <p:spTgt spid="281681"/>
                                        </p:tgtEl>
                                      </p:cBhvr>
                                    </p:animEffect>
                                    <p:set>
                                      <p:cBhvr>
                                        <p:cTn id="67" dur="1" fill="hold">
                                          <p:stCondLst>
                                            <p:cond delay="499"/>
                                          </p:stCondLst>
                                        </p:cTn>
                                        <p:tgtEl>
                                          <p:spTgt spid="281681"/>
                                        </p:tgtEl>
                                        <p:attrNameLst>
                                          <p:attrName>style.visibility</p:attrName>
                                        </p:attrNameLst>
                                      </p:cBhvr>
                                      <p:to>
                                        <p:strVal val="hidden"/>
                                      </p:to>
                                    </p:set>
                                  </p:childTnLst>
                                </p:cTn>
                              </p:par>
                              <p:par>
                                <p:cTn id="68" presetID="5" presetClass="exit" presetSubtype="10" fill="hold" grpId="1" nodeType="withEffect">
                                  <p:stCondLst>
                                    <p:cond delay="0"/>
                                  </p:stCondLst>
                                  <p:childTnLst>
                                    <p:animEffect transition="out" filter="checkerboard(across)">
                                      <p:cBhvr>
                                        <p:cTn id="69" dur="500"/>
                                        <p:tgtEl>
                                          <p:spTgt spid="281677"/>
                                        </p:tgtEl>
                                      </p:cBhvr>
                                    </p:animEffect>
                                    <p:set>
                                      <p:cBhvr>
                                        <p:cTn id="70" dur="1" fill="hold">
                                          <p:stCondLst>
                                            <p:cond delay="499"/>
                                          </p:stCondLst>
                                        </p:cTn>
                                        <p:tgtEl>
                                          <p:spTgt spid="28167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1683"/>
                                        </p:tgtEl>
                                        <p:attrNameLst>
                                          <p:attrName>style.visibility</p:attrName>
                                        </p:attrNameLst>
                                      </p:cBhvr>
                                      <p:to>
                                        <p:strVal val="visible"/>
                                      </p:to>
                                    </p:set>
                                    <p:animEffect transition="in" filter="dissolve">
                                      <p:cBhvr>
                                        <p:cTn id="75" dur="500"/>
                                        <p:tgtEl>
                                          <p:spTgt spid="281683"/>
                                        </p:tgtEl>
                                      </p:cBhvr>
                                    </p:animEffect>
                                  </p:childTnLst>
                                </p:cTn>
                              </p:par>
                              <p:par>
                                <p:cTn id="76" presetID="5" presetClass="exit" presetSubtype="10" fill="hold" grpId="1" nodeType="withEffect">
                                  <p:stCondLst>
                                    <p:cond delay="0"/>
                                  </p:stCondLst>
                                  <p:childTnLst>
                                    <p:animEffect transition="out" filter="checkerboard(across)">
                                      <p:cBhvr>
                                        <p:cTn id="77" dur="500"/>
                                        <p:tgtEl>
                                          <p:spTgt spid="281679"/>
                                        </p:tgtEl>
                                      </p:cBhvr>
                                    </p:animEffect>
                                    <p:set>
                                      <p:cBhvr>
                                        <p:cTn id="78" dur="1" fill="hold">
                                          <p:stCondLst>
                                            <p:cond delay="499"/>
                                          </p:stCondLst>
                                        </p:cTn>
                                        <p:tgtEl>
                                          <p:spTgt spid="2816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80" grpId="0" animBg="1"/>
      <p:bldP spid="281680" grpId="1" animBg="1"/>
      <p:bldP spid="281675" grpId="0" animBg="1"/>
      <p:bldP spid="281675" grpId="1" animBg="1"/>
      <p:bldP spid="281673" grpId="0"/>
      <p:bldP spid="281673" grpId="1"/>
      <p:bldP spid="281674" grpId="0"/>
      <p:bldP spid="281674" grpId="1"/>
      <p:bldP spid="281676" grpId="0" animBg="1"/>
      <p:bldP spid="281676" grpId="1" animBg="1"/>
      <p:bldP spid="281677" grpId="0"/>
      <p:bldP spid="281677" grpId="1"/>
      <p:bldP spid="281679" grpId="0"/>
      <p:bldP spid="281679" grpId="1"/>
      <p:bldP spid="281681" grpId="0" animBg="1"/>
      <p:bldP spid="281681" grpId="1" animBg="1"/>
      <p:bldP spid="281682" grpId="0"/>
      <p:bldP spid="2816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7" name="Picture 5" descr="sam11290_0405"/>
          <p:cNvPicPr>
            <a:picLocks noChangeAspect="1" noChangeArrowheads="1"/>
          </p:cNvPicPr>
          <p:nvPr/>
        </p:nvPicPr>
        <p:blipFill>
          <a:blip r:embed="rId3"/>
          <a:srcRect b="17292"/>
          <a:stretch>
            <a:fillRect/>
          </a:stretch>
        </p:blipFill>
        <p:spPr bwMode="auto">
          <a:xfrm>
            <a:off x="2590800" y="1676400"/>
            <a:ext cx="4186237" cy="2133600"/>
          </a:xfrm>
          <a:prstGeom prst="rect">
            <a:avLst/>
          </a:prstGeom>
          <a:noFill/>
        </p:spPr>
      </p:pic>
      <p:sp>
        <p:nvSpPr>
          <p:cNvPr id="3" name="Title 2"/>
          <p:cNvSpPr>
            <a:spLocks noGrp="1"/>
          </p:cNvSpPr>
          <p:nvPr>
            <p:ph type="title"/>
          </p:nvPr>
        </p:nvSpPr>
        <p:spPr/>
        <p:txBody>
          <a:bodyPr/>
          <a:lstStyle/>
          <a:p>
            <a:r>
              <a:rPr lang="en-IN" dirty="0" smtClean="0"/>
              <a:t>Point Elasticity of demand</a:t>
            </a:r>
            <a:endParaRPr lang="en-IN" dirty="0"/>
          </a:p>
        </p:txBody>
      </p:sp>
      <p:sp>
        <p:nvSpPr>
          <p:cNvPr id="4" name="Content Placeholder 3"/>
          <p:cNvSpPr>
            <a:spLocks noGrp="1"/>
          </p:cNvSpPr>
          <p:nvPr>
            <p:ph idx="1"/>
          </p:nvPr>
        </p:nvSpPr>
        <p:spPr>
          <a:xfrm>
            <a:off x="685800" y="4343400"/>
            <a:ext cx="7772400" cy="2209800"/>
          </a:xfrm>
        </p:spPr>
        <p:txBody>
          <a:bodyPr/>
          <a:lstStyle/>
          <a:p>
            <a:pPr>
              <a:buNone/>
            </a:pPr>
            <a:r>
              <a:rPr lang="el-GR" sz="5400" dirty="0" smtClean="0">
                <a:latin typeface="Courier New"/>
                <a:cs typeface="Courier New"/>
              </a:rPr>
              <a:t>η</a:t>
            </a:r>
            <a:r>
              <a:rPr lang="en-IN" sz="5400" baseline="-25000" dirty="0" smtClean="0">
                <a:latin typeface="Courier New"/>
                <a:cs typeface="Courier New"/>
              </a:rPr>
              <a:t>d</a:t>
            </a:r>
            <a:r>
              <a:rPr lang="en-IN" sz="5400" dirty="0" smtClean="0"/>
              <a:t>=</a:t>
            </a:r>
            <a:r>
              <a:rPr lang="en-IN" sz="5400" dirty="0" smtClean="0">
                <a:latin typeface="Courier New"/>
                <a:cs typeface="Courier New"/>
              </a:rPr>
              <a:t>│</a:t>
            </a:r>
            <a:r>
              <a:rPr lang="en-IN" dirty="0" smtClean="0"/>
              <a:t> [</a:t>
            </a:r>
            <a:r>
              <a:rPr lang="en-IN" dirty="0" err="1" smtClean="0"/>
              <a:t>dQ</a:t>
            </a:r>
            <a:r>
              <a:rPr lang="en-IN" dirty="0" smtClean="0"/>
              <a:t>/</a:t>
            </a:r>
            <a:r>
              <a:rPr lang="en-IN" dirty="0" err="1" smtClean="0"/>
              <a:t>dP</a:t>
            </a:r>
            <a:r>
              <a:rPr lang="en-IN" dirty="0" smtClean="0"/>
              <a:t>]/[P/Q]</a:t>
            </a:r>
            <a:r>
              <a:rPr lang="en-IN" dirty="0" smtClean="0">
                <a:latin typeface="Courier New"/>
                <a:cs typeface="Courier New"/>
              </a:rPr>
              <a:t> </a:t>
            </a:r>
            <a:r>
              <a:rPr lang="en-IN" sz="5400" dirty="0" smtClean="0">
                <a:latin typeface="Courier New"/>
                <a:cs typeface="Courier New"/>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Grp="1" noChangeArrowheads="1"/>
          </p:cNvSpPr>
          <p:nvPr>
            <p:ph type="title"/>
          </p:nvPr>
        </p:nvSpPr>
        <p:spPr/>
        <p:txBody>
          <a:bodyPr/>
          <a:lstStyle/>
          <a:p>
            <a:r>
              <a:rPr lang="en-US" dirty="0" smtClean="0"/>
              <a:t>Slope of demand curve </a:t>
            </a:r>
            <a:r>
              <a:rPr lang="en-US" dirty="0" err="1" smtClean="0"/>
              <a:t>vs</a:t>
            </a:r>
            <a:r>
              <a:rPr lang="en-US" dirty="0" smtClean="0"/>
              <a:t> elasticity</a:t>
            </a:r>
            <a:endParaRPr lang="en-US" dirty="0"/>
          </a:p>
        </p:txBody>
      </p:sp>
      <p:sp>
        <p:nvSpPr>
          <p:cNvPr id="244741" name="Rectangle 5"/>
          <p:cNvSpPr>
            <a:spLocks noGrp="1" noChangeArrowheads="1"/>
          </p:cNvSpPr>
          <p:nvPr>
            <p:ph type="body" idx="1"/>
          </p:nvPr>
        </p:nvSpPr>
        <p:spPr/>
        <p:txBody>
          <a:bodyPr/>
          <a:lstStyle/>
          <a:p>
            <a:r>
              <a:rPr lang="en-US"/>
              <a:t>Because the price elasticity of demand measures how much quantity demanded responds to the price, it is closely related to the slope of the demand curve.</a:t>
            </a:r>
          </a:p>
          <a:p>
            <a:r>
              <a:rPr lang="en-US"/>
              <a:t>But it is not the same thing as the slope!</a:t>
            </a:r>
          </a:p>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8" name="Picture 6" descr="sam11290_ta0402"/>
          <p:cNvPicPr>
            <a:picLocks noChangeAspect="1" noChangeArrowheads="1"/>
          </p:cNvPicPr>
          <p:nvPr/>
        </p:nvPicPr>
        <p:blipFill>
          <a:blip r:embed="rId2"/>
          <a:srcRect b="10220"/>
          <a:stretch>
            <a:fillRect/>
          </a:stretch>
        </p:blipFill>
        <p:spPr bwMode="auto">
          <a:xfrm>
            <a:off x="142845" y="1000109"/>
            <a:ext cx="8940418" cy="424581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0"/>
            <a:ext cx="8229600" cy="928670"/>
          </a:xfrm>
        </p:spPr>
        <p:txBody>
          <a:bodyPr>
            <a:normAutofit/>
          </a:bodyPr>
          <a:lstStyle/>
          <a:p>
            <a:r>
              <a:rPr lang="en-US" dirty="0"/>
              <a:t>Elasticity 	</a:t>
            </a:r>
          </a:p>
        </p:txBody>
      </p:sp>
      <p:sp>
        <p:nvSpPr>
          <p:cNvPr id="233475" name="Rectangle 3"/>
          <p:cNvSpPr>
            <a:spLocks noGrp="1" noChangeArrowheads="1"/>
          </p:cNvSpPr>
          <p:nvPr>
            <p:ph type="body" idx="1"/>
          </p:nvPr>
        </p:nvSpPr>
        <p:spPr>
          <a:xfrm>
            <a:off x="571472" y="785794"/>
            <a:ext cx="8229600" cy="5857916"/>
          </a:xfrm>
        </p:spPr>
        <p:txBody>
          <a:bodyPr>
            <a:normAutofit lnSpcReduction="10000"/>
          </a:bodyPr>
          <a:lstStyle/>
          <a:p>
            <a:r>
              <a:rPr lang="en-US" dirty="0" smtClean="0"/>
              <a:t>Enables analysis of changes in </a:t>
            </a:r>
            <a:r>
              <a:rPr lang="en-US" dirty="0"/>
              <a:t>supply and demand </a:t>
            </a:r>
            <a:r>
              <a:rPr lang="en-US" dirty="0" smtClean="0"/>
              <a:t>and its impact on the buyers and sellers. </a:t>
            </a:r>
          </a:p>
          <a:p>
            <a:r>
              <a:rPr lang="en-US" i="1" dirty="0" smtClean="0">
                <a:solidFill>
                  <a:srgbClr val="008000"/>
                </a:solidFill>
              </a:rPr>
              <a:t>Elasticity</a:t>
            </a:r>
            <a:r>
              <a:rPr lang="en-US" dirty="0" smtClean="0"/>
              <a:t>, is responsiveness to change in price of a good. It is always measured in percentage terms and the sign is ignored.</a:t>
            </a:r>
          </a:p>
          <a:p>
            <a:r>
              <a:rPr lang="en-US" dirty="0" smtClean="0"/>
              <a:t>Various types of elasticity</a:t>
            </a:r>
          </a:p>
          <a:p>
            <a:pPr marL="971550" lvl="1" indent="-514350">
              <a:buFont typeface="+mj-lt"/>
              <a:buAutoNum type="arabicPeriod"/>
            </a:pPr>
            <a:r>
              <a:rPr lang="en-US" sz="3200" u="sng" dirty="0" smtClean="0"/>
              <a:t>Demand </a:t>
            </a:r>
            <a:r>
              <a:rPr lang="en-US" sz="3200" u="sng" dirty="0" err="1" smtClean="0"/>
              <a:t>elasticities</a:t>
            </a:r>
            <a:endParaRPr lang="en-US" sz="3200" u="sng" dirty="0"/>
          </a:p>
          <a:p>
            <a:pPr lvl="2">
              <a:buFont typeface="Courier New" pitchFamily="49" charset="0"/>
              <a:buChar char="o"/>
            </a:pPr>
            <a:r>
              <a:rPr lang="en-US" dirty="0" smtClean="0"/>
              <a:t>Price elasticity of demand</a:t>
            </a:r>
          </a:p>
          <a:p>
            <a:pPr lvl="2">
              <a:buFont typeface="Courier New" pitchFamily="49" charset="0"/>
              <a:buChar char="o"/>
            </a:pPr>
            <a:r>
              <a:rPr lang="en-US" dirty="0" smtClean="0"/>
              <a:t>Income elasticity of demand</a:t>
            </a:r>
          </a:p>
          <a:p>
            <a:pPr lvl="2">
              <a:buFont typeface="Courier New" pitchFamily="49" charset="0"/>
              <a:buChar char="o"/>
            </a:pPr>
            <a:r>
              <a:rPr lang="en-US" dirty="0" smtClean="0"/>
              <a:t>Cross-price elasticity of demand</a:t>
            </a:r>
          </a:p>
          <a:p>
            <a:pPr marL="971550" lvl="1" indent="-514350">
              <a:buFont typeface="+mj-lt"/>
              <a:buAutoNum type="arabicPeriod"/>
            </a:pPr>
            <a:r>
              <a:rPr lang="en-US" sz="3200" u="sng" dirty="0"/>
              <a:t>Supply Elasticity</a:t>
            </a:r>
          </a:p>
          <a:p>
            <a:pPr lvl="1">
              <a:buNone/>
            </a:pPr>
            <a:endParaRPr lang="en-US" dirty="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Picture 5" descr="sam11290_ta0403"/>
          <p:cNvPicPr>
            <a:picLocks noChangeAspect="1" noChangeArrowheads="1"/>
          </p:cNvPicPr>
          <p:nvPr/>
        </p:nvPicPr>
        <p:blipFill>
          <a:blip r:embed="rId3"/>
          <a:srcRect b="9564"/>
          <a:stretch>
            <a:fillRect/>
          </a:stretch>
        </p:blipFill>
        <p:spPr bwMode="auto">
          <a:xfrm>
            <a:off x="49946" y="1643050"/>
            <a:ext cx="9083878" cy="35719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5"/>
          <p:cNvSpPr>
            <a:spLocks noGrp="1" noChangeArrowheads="1"/>
          </p:cNvSpPr>
          <p:nvPr>
            <p:ph type="title"/>
          </p:nvPr>
        </p:nvSpPr>
        <p:spPr/>
        <p:txBody>
          <a:bodyPr/>
          <a:lstStyle/>
          <a:p>
            <a:r>
              <a:rPr lang="en-US" altLang="en-US"/>
              <a:t>Elasticity of a Linear Demand Curve</a:t>
            </a:r>
          </a:p>
        </p:txBody>
      </p:sp>
      <p:pic>
        <p:nvPicPr>
          <p:cNvPr id="257028" name="Picture 4"/>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60350" y="1285860"/>
            <a:ext cx="8883650" cy="4143403"/>
          </a:xfrm>
          <a:prstGeom prst="rect">
            <a:avLst/>
          </a:prstGeom>
          <a:noFill/>
          <a:ln w="9525" algn="ctr">
            <a:noFill/>
            <a:miter lim="800000"/>
            <a:headEnd/>
            <a:tailEnd/>
          </a:ln>
          <a:effectLst/>
        </p:spPr>
      </p:pic>
      <p:sp>
        <p:nvSpPr>
          <p:cNvPr id="5" name="TextBox 4"/>
          <p:cNvSpPr txBox="1"/>
          <p:nvPr/>
        </p:nvSpPr>
        <p:spPr>
          <a:xfrm>
            <a:off x="357158" y="2357430"/>
            <a:ext cx="214314" cy="369332"/>
          </a:xfrm>
          <a:prstGeom prst="rect">
            <a:avLst/>
          </a:prstGeom>
          <a:solidFill>
            <a:schemeClr val="bg1"/>
          </a:solidFill>
        </p:spPr>
        <p:txBody>
          <a:bodyPr wrap="square" rtlCol="0">
            <a:spAutoFit/>
          </a:bodyPr>
          <a:lstStyle/>
          <a:p>
            <a:endParaRPr lang="en-IN"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Grp="1" noChangeArrowheads="1"/>
          </p:cNvSpPr>
          <p:nvPr>
            <p:ph type="title"/>
          </p:nvPr>
        </p:nvSpPr>
        <p:spPr/>
        <p:txBody>
          <a:bodyPr/>
          <a:lstStyle/>
          <a:p>
            <a:r>
              <a:rPr lang="en-US" dirty="0"/>
              <a:t>Other Demand </a:t>
            </a:r>
            <a:r>
              <a:rPr lang="en-US" dirty="0" err="1"/>
              <a:t>Elasticities</a:t>
            </a:r>
            <a:endParaRPr lang="en-US" dirty="0"/>
          </a:p>
        </p:txBody>
      </p:sp>
      <p:sp>
        <p:nvSpPr>
          <p:cNvPr id="258053" name="Rectangle 5"/>
          <p:cNvSpPr>
            <a:spLocks noGrp="1" noChangeArrowheads="1"/>
          </p:cNvSpPr>
          <p:nvPr>
            <p:ph type="body" idx="1"/>
          </p:nvPr>
        </p:nvSpPr>
        <p:spPr/>
        <p:txBody>
          <a:bodyPr/>
          <a:lstStyle/>
          <a:p>
            <a:r>
              <a:rPr lang="en-US"/>
              <a:t>Income Elasticity of Demand </a:t>
            </a:r>
          </a:p>
          <a:p>
            <a:pPr lvl="1"/>
            <a:r>
              <a:rPr lang="en-US" i="1">
                <a:solidFill>
                  <a:srgbClr val="008000"/>
                </a:solidFill>
              </a:rPr>
              <a:t>Income elasticity of demand</a:t>
            </a:r>
            <a:r>
              <a:rPr lang="en-US"/>
              <a:t> measures how much the quantity demanded of a good responds to a change in consumers’ income. </a:t>
            </a:r>
          </a:p>
          <a:p>
            <a:pPr lvl="1"/>
            <a:r>
              <a:rPr lang="en-US"/>
              <a:t>It is computed as the percentage change in the quantity demanded divided by the percentage change in income.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80" name="Rectangle 8"/>
          <p:cNvSpPr>
            <a:spLocks noGrp="1" noChangeArrowheads="1"/>
          </p:cNvSpPr>
          <p:nvPr>
            <p:ph type="title"/>
          </p:nvPr>
        </p:nvSpPr>
        <p:spPr/>
        <p:txBody>
          <a:bodyPr/>
          <a:lstStyle/>
          <a:p>
            <a:r>
              <a:rPr lang="en-US"/>
              <a:t> Other Demand Elasticities</a:t>
            </a:r>
          </a:p>
        </p:txBody>
      </p:sp>
      <p:sp>
        <p:nvSpPr>
          <p:cNvPr id="259081" name="Rectangle 9"/>
          <p:cNvSpPr>
            <a:spLocks noGrp="1" noChangeArrowheads="1"/>
          </p:cNvSpPr>
          <p:nvPr>
            <p:ph type="body" idx="1"/>
          </p:nvPr>
        </p:nvSpPr>
        <p:spPr/>
        <p:txBody>
          <a:bodyPr/>
          <a:lstStyle/>
          <a:p>
            <a:r>
              <a:rPr lang="en-US"/>
              <a:t>Computing Income Elasticity</a:t>
            </a:r>
          </a:p>
        </p:txBody>
      </p:sp>
      <p:graphicFrame>
        <p:nvGraphicFramePr>
          <p:cNvPr id="259075" name="Object 3"/>
          <p:cNvGraphicFramePr>
            <a:graphicFrameLocks noChangeAspect="1"/>
          </p:cNvGraphicFramePr>
          <p:nvPr/>
        </p:nvGraphicFramePr>
        <p:xfrm>
          <a:off x="887413" y="2536825"/>
          <a:ext cx="7772400" cy="1782763"/>
        </p:xfrm>
        <a:graphic>
          <a:graphicData uri="http://schemas.openxmlformats.org/presentationml/2006/ole">
            <mc:AlternateContent xmlns:mc="http://schemas.openxmlformats.org/markup-compatibility/2006">
              <mc:Choice xmlns:v="urn:schemas-microsoft-com:vml" Requires="v">
                <p:oleObj spid="_x0000_s4102" name="Equation" r:id="rId3" imgW="4876560" imgH="1117440" progId="Equation.COEE2">
                  <p:embed/>
                </p:oleObj>
              </mc:Choice>
              <mc:Fallback>
                <p:oleObj name="Equation" r:id="rId3" imgW="4876560" imgH="1117440" progId="Equation.COEE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3" y="2536825"/>
                        <a:ext cx="7772400" cy="178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9076" name="Text Box 4"/>
          <p:cNvSpPr txBox="1">
            <a:spLocks noChangeArrowheads="1"/>
          </p:cNvSpPr>
          <p:nvPr/>
        </p:nvSpPr>
        <p:spPr bwMode="auto">
          <a:xfrm>
            <a:off x="1520825" y="4652963"/>
            <a:ext cx="6516688" cy="954107"/>
          </a:xfrm>
          <a:prstGeom prst="rect">
            <a:avLst/>
          </a:prstGeom>
          <a:noFill/>
          <a:ln w="9525">
            <a:noFill/>
            <a:miter lim="800000"/>
            <a:headEnd/>
            <a:tailEnd/>
          </a:ln>
          <a:effectLst/>
        </p:spPr>
        <p:txBody>
          <a:bodyPr>
            <a:spAutoFit/>
          </a:bodyPr>
          <a:lstStyle/>
          <a:p>
            <a:pPr>
              <a:spcBef>
                <a:spcPct val="50000"/>
              </a:spcBef>
            </a:pPr>
            <a:r>
              <a:rPr lang="en-US" sz="2800" b="1" u="none" dirty="0" smtClean="0"/>
              <a:t>All </a:t>
            </a:r>
            <a:r>
              <a:rPr lang="en-US" sz="2800" b="1" u="none" dirty="0" err="1" smtClean="0"/>
              <a:t>elasticities</a:t>
            </a:r>
            <a:r>
              <a:rPr lang="en-US" sz="2800" b="1" u="none" dirty="0" smtClean="0"/>
              <a:t> </a:t>
            </a:r>
            <a:r>
              <a:rPr lang="en-US" sz="2800" b="1" u="none" dirty="0"/>
              <a:t>are measured by dividing one percentage change by another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59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Rectangle 4"/>
          <p:cNvSpPr>
            <a:spLocks noGrp="1" noChangeArrowheads="1"/>
          </p:cNvSpPr>
          <p:nvPr>
            <p:ph type="title"/>
          </p:nvPr>
        </p:nvSpPr>
        <p:spPr/>
        <p:txBody>
          <a:bodyPr/>
          <a:lstStyle/>
          <a:p>
            <a:r>
              <a:rPr lang="en-US"/>
              <a:t>Other Demand Elasticities </a:t>
            </a:r>
          </a:p>
        </p:txBody>
      </p:sp>
      <p:sp>
        <p:nvSpPr>
          <p:cNvPr id="260101" name="Rectangle 5"/>
          <p:cNvSpPr>
            <a:spLocks noGrp="1" noChangeArrowheads="1"/>
          </p:cNvSpPr>
          <p:nvPr>
            <p:ph type="body" idx="1"/>
          </p:nvPr>
        </p:nvSpPr>
        <p:spPr/>
        <p:txBody>
          <a:bodyPr/>
          <a:lstStyle/>
          <a:p>
            <a:r>
              <a:rPr lang="en-US" dirty="0"/>
              <a:t>Income Elasticity</a:t>
            </a:r>
          </a:p>
          <a:p>
            <a:pPr lvl="1"/>
            <a:r>
              <a:rPr lang="en-US" dirty="0"/>
              <a:t>Types of Goods</a:t>
            </a:r>
          </a:p>
          <a:p>
            <a:pPr lvl="2"/>
            <a:r>
              <a:rPr lang="en-US" dirty="0"/>
              <a:t>Normal Goods</a:t>
            </a:r>
          </a:p>
          <a:p>
            <a:pPr lvl="2"/>
            <a:r>
              <a:rPr lang="en-US" dirty="0"/>
              <a:t>Inferior Goods</a:t>
            </a:r>
          </a:p>
          <a:p>
            <a:pPr lvl="1"/>
            <a:r>
              <a:rPr lang="en-US" dirty="0"/>
              <a:t>Higher income raises the quantity demanded for normal goods but lowers the quantity demanded for inferior goods.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p:txBody>
          <a:bodyPr/>
          <a:lstStyle/>
          <a:p>
            <a:r>
              <a:rPr lang="en-US"/>
              <a:t>Other Demand Elasticities </a:t>
            </a:r>
          </a:p>
        </p:txBody>
      </p:sp>
      <p:sp>
        <p:nvSpPr>
          <p:cNvPr id="261125" name="Rectangle 5"/>
          <p:cNvSpPr>
            <a:spLocks noGrp="1" noChangeArrowheads="1"/>
          </p:cNvSpPr>
          <p:nvPr>
            <p:ph type="body" idx="1"/>
          </p:nvPr>
        </p:nvSpPr>
        <p:spPr/>
        <p:txBody>
          <a:bodyPr/>
          <a:lstStyle/>
          <a:p>
            <a:r>
              <a:rPr lang="en-US" dirty="0"/>
              <a:t>Income Elasticity</a:t>
            </a:r>
          </a:p>
          <a:p>
            <a:pPr lvl="1"/>
            <a:r>
              <a:rPr lang="en-US" dirty="0"/>
              <a:t>Goods consumers regard as necessities tend to be income inelastic</a:t>
            </a:r>
          </a:p>
          <a:p>
            <a:pPr lvl="2"/>
            <a:r>
              <a:rPr lang="en-US" dirty="0"/>
              <a:t>Examples include food, fuel, clothing, utilities, and medical services.</a:t>
            </a:r>
          </a:p>
          <a:p>
            <a:pPr lvl="1"/>
            <a:r>
              <a:rPr lang="en-US" dirty="0"/>
              <a:t>Goods consumers regard as luxuries tend to be income elastic.</a:t>
            </a:r>
          </a:p>
          <a:p>
            <a:pPr lvl="2"/>
            <a:r>
              <a:rPr lang="en-US" dirty="0"/>
              <a:t>Examples include sports cars, furs, and expensive foods.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Other Demand Elasticities</a:t>
            </a:r>
          </a:p>
        </p:txBody>
      </p:sp>
      <p:sp>
        <p:nvSpPr>
          <p:cNvPr id="335875" name="Rectangle 3"/>
          <p:cNvSpPr>
            <a:spLocks noGrp="1" noChangeArrowheads="1"/>
          </p:cNvSpPr>
          <p:nvPr>
            <p:ph type="body" sz="half" idx="1"/>
          </p:nvPr>
        </p:nvSpPr>
        <p:spPr>
          <a:xfrm>
            <a:off x="381000" y="1447800"/>
            <a:ext cx="8518525" cy="4876800"/>
          </a:xfrm>
        </p:spPr>
        <p:txBody>
          <a:bodyPr/>
          <a:lstStyle/>
          <a:p>
            <a:r>
              <a:rPr lang="en-US" sz="2800" i="1">
                <a:solidFill>
                  <a:srgbClr val="008000"/>
                </a:solidFill>
              </a:rPr>
              <a:t>Cross-price elasticity of demand</a:t>
            </a:r>
          </a:p>
          <a:p>
            <a:pPr lvl="1"/>
            <a:r>
              <a:rPr lang="en-US" sz="2400"/>
              <a:t>A measure of how much the quantity demanded of one good responds to a change in the price of another good, computed as the percentage change in quantity demanded of the first good divided by the percentage change in the price of the second good</a:t>
            </a:r>
          </a:p>
        </p:txBody>
      </p:sp>
      <p:graphicFrame>
        <p:nvGraphicFramePr>
          <p:cNvPr id="335876" name="Object 4"/>
          <p:cNvGraphicFramePr>
            <a:graphicFrameLocks noGrp="1" noChangeAspect="1"/>
          </p:cNvGraphicFramePr>
          <p:nvPr>
            <p:ph sz="half" idx="2"/>
          </p:nvPr>
        </p:nvGraphicFramePr>
        <p:xfrm>
          <a:off x="677863" y="4035425"/>
          <a:ext cx="7788275" cy="658813"/>
        </p:xfrm>
        <a:graphic>
          <a:graphicData uri="http://schemas.openxmlformats.org/presentationml/2006/ole">
            <mc:AlternateContent xmlns:mc="http://schemas.openxmlformats.org/markup-compatibility/2006">
              <mc:Choice xmlns:v="urn:schemas-microsoft-com:vml" Requires="v">
                <p:oleObj spid="_x0000_s5126" name="Equation" r:id="rId3" imgW="7810200" imgH="660240" progId="Equation.3">
                  <p:embed/>
                </p:oleObj>
              </mc:Choice>
              <mc:Fallback>
                <p:oleObj name="Equation" r:id="rId3" imgW="781020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4035425"/>
                        <a:ext cx="778827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THE ELASTICITY OF SUPPLY</a:t>
            </a:r>
          </a:p>
        </p:txBody>
      </p:sp>
      <p:sp>
        <p:nvSpPr>
          <p:cNvPr id="262147" name="Rectangle 3"/>
          <p:cNvSpPr>
            <a:spLocks noGrp="1" noChangeArrowheads="1"/>
          </p:cNvSpPr>
          <p:nvPr>
            <p:ph type="body" idx="1"/>
          </p:nvPr>
        </p:nvSpPr>
        <p:spPr/>
        <p:txBody>
          <a:bodyPr/>
          <a:lstStyle/>
          <a:p>
            <a:pPr>
              <a:buClr>
                <a:srgbClr val="00CC00"/>
              </a:buClr>
            </a:pPr>
            <a:r>
              <a:rPr lang="en-US" i="1" dirty="0">
                <a:solidFill>
                  <a:srgbClr val="008000"/>
                </a:solidFill>
              </a:rPr>
              <a:t>Price elasticity of supply</a:t>
            </a:r>
            <a:r>
              <a:rPr lang="en-US" dirty="0"/>
              <a:t> is a measure of how much the quantity supplied of a good responds to a change in the price of that good.</a:t>
            </a:r>
          </a:p>
          <a:p>
            <a:r>
              <a:rPr lang="en-US" dirty="0"/>
              <a:t>Price elasticity of supply is the percentage change in quantity supplied resulting from a percentage change in price.</a:t>
            </a:r>
          </a:p>
          <a:p>
            <a:pPr>
              <a:buFontTx/>
              <a:buNone/>
            </a:pPr>
            <a:endParaRPr lang="en-US"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214" name="Rectangle 46"/>
          <p:cNvSpPr>
            <a:spLocks noGrp="1" noChangeArrowheads="1"/>
          </p:cNvSpPr>
          <p:nvPr>
            <p:ph type="title"/>
          </p:nvPr>
        </p:nvSpPr>
        <p:spPr/>
        <p:txBody>
          <a:bodyPr/>
          <a:lstStyle/>
          <a:p>
            <a:r>
              <a:rPr lang="en-US" dirty="0" smtClean="0"/>
              <a:t>The </a:t>
            </a:r>
            <a:r>
              <a:rPr lang="en-US" dirty="0"/>
              <a:t>Price Elasticity of Supply</a:t>
            </a:r>
          </a:p>
        </p:txBody>
      </p:sp>
      <p:sp>
        <p:nvSpPr>
          <p:cNvPr id="263173" name="Rectangle 5"/>
          <p:cNvSpPr>
            <a:spLocks noChangeArrowheads="1"/>
          </p:cNvSpPr>
          <p:nvPr/>
        </p:nvSpPr>
        <p:spPr bwMode="auto">
          <a:xfrm>
            <a:off x="2043113" y="1911350"/>
            <a:ext cx="5322887" cy="3335338"/>
          </a:xfrm>
          <a:prstGeom prst="rect">
            <a:avLst/>
          </a:prstGeom>
          <a:solidFill>
            <a:srgbClr val="F3F6F9"/>
          </a:solidFill>
          <a:ln w="238125">
            <a:solidFill>
              <a:srgbClr val="F3F6F9"/>
            </a:solidFill>
            <a:miter lim="800000"/>
            <a:headEnd/>
            <a:tailEnd/>
          </a:ln>
        </p:spPr>
        <p:txBody>
          <a:bodyPr/>
          <a:lstStyle/>
          <a:p>
            <a:endParaRPr lang="en-IN"/>
          </a:p>
        </p:txBody>
      </p:sp>
      <p:sp>
        <p:nvSpPr>
          <p:cNvPr id="263174" name="Rectangle 6"/>
          <p:cNvSpPr>
            <a:spLocks noChangeArrowheads="1"/>
          </p:cNvSpPr>
          <p:nvPr/>
        </p:nvSpPr>
        <p:spPr bwMode="auto">
          <a:xfrm>
            <a:off x="2043113" y="1911350"/>
            <a:ext cx="5322887" cy="3335338"/>
          </a:xfrm>
          <a:prstGeom prst="rect">
            <a:avLst/>
          </a:prstGeom>
          <a:solidFill>
            <a:srgbClr val="F2F4F8"/>
          </a:solidFill>
          <a:ln w="215900">
            <a:solidFill>
              <a:srgbClr val="F2F4F8"/>
            </a:solidFill>
            <a:miter lim="800000"/>
            <a:headEnd/>
            <a:tailEnd/>
          </a:ln>
        </p:spPr>
        <p:txBody>
          <a:bodyPr/>
          <a:lstStyle/>
          <a:p>
            <a:endParaRPr lang="en-IN"/>
          </a:p>
        </p:txBody>
      </p:sp>
      <p:sp>
        <p:nvSpPr>
          <p:cNvPr id="263175" name="Rectangle 7"/>
          <p:cNvSpPr>
            <a:spLocks noChangeArrowheads="1"/>
          </p:cNvSpPr>
          <p:nvPr/>
        </p:nvSpPr>
        <p:spPr bwMode="auto">
          <a:xfrm>
            <a:off x="2043113" y="1911350"/>
            <a:ext cx="5322887" cy="3335338"/>
          </a:xfrm>
          <a:prstGeom prst="rect">
            <a:avLst/>
          </a:prstGeom>
          <a:solidFill>
            <a:srgbClr val="F1F4F7"/>
          </a:solidFill>
          <a:ln w="195263">
            <a:solidFill>
              <a:srgbClr val="F1F4F7"/>
            </a:solidFill>
            <a:miter lim="800000"/>
            <a:headEnd/>
            <a:tailEnd/>
          </a:ln>
        </p:spPr>
        <p:txBody>
          <a:bodyPr/>
          <a:lstStyle/>
          <a:p>
            <a:endParaRPr lang="en-IN"/>
          </a:p>
        </p:txBody>
      </p:sp>
      <p:sp>
        <p:nvSpPr>
          <p:cNvPr id="263176" name="Rectangle 8"/>
          <p:cNvSpPr>
            <a:spLocks noChangeArrowheads="1"/>
          </p:cNvSpPr>
          <p:nvPr/>
        </p:nvSpPr>
        <p:spPr bwMode="auto">
          <a:xfrm>
            <a:off x="2043113" y="1911350"/>
            <a:ext cx="5322887" cy="3335338"/>
          </a:xfrm>
          <a:prstGeom prst="rect">
            <a:avLst/>
          </a:prstGeom>
          <a:solidFill>
            <a:srgbClr val="F0F2F5"/>
          </a:solidFill>
          <a:ln w="173038">
            <a:solidFill>
              <a:srgbClr val="F0F2F5"/>
            </a:solidFill>
            <a:miter lim="800000"/>
            <a:headEnd/>
            <a:tailEnd/>
          </a:ln>
        </p:spPr>
        <p:txBody>
          <a:bodyPr/>
          <a:lstStyle/>
          <a:p>
            <a:endParaRPr lang="en-IN"/>
          </a:p>
        </p:txBody>
      </p:sp>
      <p:sp>
        <p:nvSpPr>
          <p:cNvPr id="263177" name="Rectangle 9"/>
          <p:cNvSpPr>
            <a:spLocks noChangeArrowheads="1"/>
          </p:cNvSpPr>
          <p:nvPr/>
        </p:nvSpPr>
        <p:spPr bwMode="auto">
          <a:xfrm>
            <a:off x="2043113" y="1911350"/>
            <a:ext cx="5322887" cy="3335338"/>
          </a:xfrm>
          <a:prstGeom prst="rect">
            <a:avLst/>
          </a:prstGeom>
          <a:solidFill>
            <a:srgbClr val="EEF1F4"/>
          </a:solidFill>
          <a:ln w="150813">
            <a:solidFill>
              <a:srgbClr val="EEF1F4"/>
            </a:solidFill>
            <a:miter lim="800000"/>
            <a:headEnd/>
            <a:tailEnd/>
          </a:ln>
        </p:spPr>
        <p:txBody>
          <a:bodyPr/>
          <a:lstStyle/>
          <a:p>
            <a:endParaRPr lang="en-IN"/>
          </a:p>
        </p:txBody>
      </p:sp>
      <p:sp>
        <p:nvSpPr>
          <p:cNvPr id="263178" name="Rectangle 10"/>
          <p:cNvSpPr>
            <a:spLocks noChangeArrowheads="1"/>
          </p:cNvSpPr>
          <p:nvPr/>
        </p:nvSpPr>
        <p:spPr bwMode="auto">
          <a:xfrm>
            <a:off x="2043113" y="1911350"/>
            <a:ext cx="5322887" cy="3335338"/>
          </a:xfrm>
          <a:prstGeom prst="rect">
            <a:avLst/>
          </a:prstGeom>
          <a:solidFill>
            <a:srgbClr val="EDEFF3"/>
          </a:solidFill>
          <a:ln w="130175">
            <a:solidFill>
              <a:srgbClr val="EDEFF3"/>
            </a:solidFill>
            <a:miter lim="800000"/>
            <a:headEnd/>
            <a:tailEnd/>
          </a:ln>
        </p:spPr>
        <p:txBody>
          <a:bodyPr/>
          <a:lstStyle/>
          <a:p>
            <a:endParaRPr lang="en-IN"/>
          </a:p>
        </p:txBody>
      </p:sp>
      <p:sp>
        <p:nvSpPr>
          <p:cNvPr id="263179" name="Rectangle 11"/>
          <p:cNvSpPr>
            <a:spLocks noChangeArrowheads="1"/>
          </p:cNvSpPr>
          <p:nvPr/>
        </p:nvSpPr>
        <p:spPr bwMode="auto">
          <a:xfrm>
            <a:off x="2043113" y="1911350"/>
            <a:ext cx="5322887" cy="3335338"/>
          </a:xfrm>
          <a:prstGeom prst="rect">
            <a:avLst/>
          </a:prstGeom>
          <a:solidFill>
            <a:srgbClr val="EBEEF2"/>
          </a:solidFill>
          <a:ln w="107950">
            <a:solidFill>
              <a:srgbClr val="EBEEF2"/>
            </a:solidFill>
            <a:miter lim="800000"/>
            <a:headEnd/>
            <a:tailEnd/>
          </a:ln>
        </p:spPr>
        <p:txBody>
          <a:bodyPr/>
          <a:lstStyle/>
          <a:p>
            <a:endParaRPr lang="en-IN"/>
          </a:p>
        </p:txBody>
      </p:sp>
      <p:sp>
        <p:nvSpPr>
          <p:cNvPr id="263180" name="Rectangle 12"/>
          <p:cNvSpPr>
            <a:spLocks noChangeArrowheads="1"/>
          </p:cNvSpPr>
          <p:nvPr/>
        </p:nvSpPr>
        <p:spPr bwMode="auto">
          <a:xfrm>
            <a:off x="2043113" y="1911350"/>
            <a:ext cx="5322887" cy="3335338"/>
          </a:xfrm>
          <a:prstGeom prst="rect">
            <a:avLst/>
          </a:prstGeom>
          <a:solidFill>
            <a:srgbClr val="EAECF1"/>
          </a:solidFill>
          <a:ln w="87313">
            <a:solidFill>
              <a:srgbClr val="EAECF1"/>
            </a:solidFill>
            <a:miter lim="800000"/>
            <a:headEnd/>
            <a:tailEnd/>
          </a:ln>
        </p:spPr>
        <p:txBody>
          <a:bodyPr/>
          <a:lstStyle/>
          <a:p>
            <a:endParaRPr lang="en-IN"/>
          </a:p>
        </p:txBody>
      </p:sp>
      <p:sp>
        <p:nvSpPr>
          <p:cNvPr id="263181" name="Rectangle 13"/>
          <p:cNvSpPr>
            <a:spLocks noChangeArrowheads="1"/>
          </p:cNvSpPr>
          <p:nvPr/>
        </p:nvSpPr>
        <p:spPr bwMode="auto">
          <a:xfrm>
            <a:off x="2043113" y="1911350"/>
            <a:ext cx="5322887" cy="3335338"/>
          </a:xfrm>
          <a:prstGeom prst="rect">
            <a:avLst/>
          </a:prstGeom>
          <a:solidFill>
            <a:srgbClr val="E9EBF0"/>
          </a:solidFill>
          <a:ln w="65088">
            <a:solidFill>
              <a:srgbClr val="E9EBF0"/>
            </a:solidFill>
            <a:miter lim="800000"/>
            <a:headEnd/>
            <a:tailEnd/>
          </a:ln>
        </p:spPr>
        <p:txBody>
          <a:bodyPr/>
          <a:lstStyle/>
          <a:p>
            <a:endParaRPr lang="en-IN"/>
          </a:p>
        </p:txBody>
      </p:sp>
      <p:sp>
        <p:nvSpPr>
          <p:cNvPr id="263182" name="Rectangle 14"/>
          <p:cNvSpPr>
            <a:spLocks noChangeArrowheads="1"/>
          </p:cNvSpPr>
          <p:nvPr/>
        </p:nvSpPr>
        <p:spPr bwMode="auto">
          <a:xfrm>
            <a:off x="2043113" y="1911350"/>
            <a:ext cx="5322887" cy="3335338"/>
          </a:xfrm>
          <a:prstGeom prst="rect">
            <a:avLst/>
          </a:prstGeom>
          <a:solidFill>
            <a:srgbClr val="E7EAEF"/>
          </a:solidFill>
          <a:ln w="42863">
            <a:solidFill>
              <a:srgbClr val="E7EAEF"/>
            </a:solidFill>
            <a:miter lim="800000"/>
            <a:headEnd/>
            <a:tailEnd/>
          </a:ln>
        </p:spPr>
        <p:txBody>
          <a:bodyPr/>
          <a:lstStyle/>
          <a:p>
            <a:endParaRPr lang="en-IN"/>
          </a:p>
        </p:txBody>
      </p:sp>
      <p:sp>
        <p:nvSpPr>
          <p:cNvPr id="263183" name="Rectangle 15"/>
          <p:cNvSpPr>
            <a:spLocks noChangeArrowheads="1"/>
          </p:cNvSpPr>
          <p:nvPr/>
        </p:nvSpPr>
        <p:spPr bwMode="auto">
          <a:xfrm>
            <a:off x="2043113" y="1911350"/>
            <a:ext cx="5322887" cy="3335338"/>
          </a:xfrm>
          <a:prstGeom prst="rect">
            <a:avLst/>
          </a:prstGeom>
          <a:solidFill>
            <a:srgbClr val="E6E9EF"/>
          </a:solidFill>
          <a:ln w="22225">
            <a:solidFill>
              <a:srgbClr val="E6E9EF"/>
            </a:solidFill>
            <a:miter lim="800000"/>
            <a:headEnd/>
            <a:tailEnd/>
          </a:ln>
        </p:spPr>
        <p:txBody>
          <a:bodyPr/>
          <a:lstStyle/>
          <a:p>
            <a:endParaRPr lang="en-IN"/>
          </a:p>
        </p:txBody>
      </p:sp>
      <p:sp>
        <p:nvSpPr>
          <p:cNvPr id="263184" name="Rectangle 16"/>
          <p:cNvSpPr>
            <a:spLocks noChangeArrowheads="1"/>
          </p:cNvSpPr>
          <p:nvPr/>
        </p:nvSpPr>
        <p:spPr bwMode="auto">
          <a:xfrm>
            <a:off x="1935163" y="1831975"/>
            <a:ext cx="5322887" cy="3316288"/>
          </a:xfrm>
          <a:prstGeom prst="rect">
            <a:avLst/>
          </a:prstGeom>
          <a:solidFill>
            <a:srgbClr val="FFFFFF"/>
          </a:solidFill>
          <a:ln w="9525">
            <a:noFill/>
            <a:miter lim="800000"/>
            <a:headEnd/>
            <a:tailEnd/>
          </a:ln>
        </p:spPr>
        <p:txBody>
          <a:bodyPr/>
          <a:lstStyle/>
          <a:p>
            <a:endParaRPr lang="en-IN"/>
          </a:p>
        </p:txBody>
      </p:sp>
      <p:sp>
        <p:nvSpPr>
          <p:cNvPr id="263185" name="Freeform 17"/>
          <p:cNvSpPr>
            <a:spLocks/>
          </p:cNvSpPr>
          <p:nvPr/>
        </p:nvSpPr>
        <p:spPr bwMode="auto">
          <a:xfrm>
            <a:off x="1935163" y="1831975"/>
            <a:ext cx="5322887" cy="3316288"/>
          </a:xfrm>
          <a:custGeom>
            <a:avLst/>
            <a:gdLst/>
            <a:ahLst/>
            <a:cxnLst>
              <a:cxn ang="0">
                <a:pos x="0" y="0"/>
              </a:cxn>
              <a:cxn ang="0">
                <a:pos x="0" y="2089"/>
              </a:cxn>
              <a:cxn ang="0">
                <a:pos x="3353" y="2089"/>
              </a:cxn>
            </a:cxnLst>
            <a:rect l="0" t="0" r="r" b="b"/>
            <a:pathLst>
              <a:path w="3353" h="2089">
                <a:moveTo>
                  <a:pt x="0" y="0"/>
                </a:moveTo>
                <a:lnTo>
                  <a:pt x="0" y="2089"/>
                </a:lnTo>
                <a:lnTo>
                  <a:pt x="3353" y="2089"/>
                </a:lnTo>
              </a:path>
            </a:pathLst>
          </a:custGeom>
          <a:noFill/>
          <a:ln w="22225">
            <a:solidFill>
              <a:srgbClr val="000000"/>
            </a:solidFill>
            <a:prstDash val="solid"/>
            <a:round/>
            <a:headEnd/>
            <a:tailEnd/>
          </a:ln>
        </p:spPr>
        <p:txBody>
          <a:bodyPr/>
          <a:lstStyle/>
          <a:p>
            <a:endParaRPr lang="en-IN"/>
          </a:p>
        </p:txBody>
      </p:sp>
      <p:sp>
        <p:nvSpPr>
          <p:cNvPr id="263186" name="Line 18"/>
          <p:cNvSpPr>
            <a:spLocks noChangeShapeType="1"/>
          </p:cNvSpPr>
          <p:nvPr/>
        </p:nvSpPr>
        <p:spPr bwMode="auto">
          <a:xfrm>
            <a:off x="1781175" y="3003550"/>
            <a:ext cx="4763" cy="315913"/>
          </a:xfrm>
          <a:prstGeom prst="line">
            <a:avLst/>
          </a:prstGeom>
          <a:noFill/>
          <a:ln w="22225">
            <a:solidFill>
              <a:srgbClr val="000000"/>
            </a:solidFill>
            <a:round/>
            <a:headEnd type="stealth" w="med" len="med"/>
            <a:tailEnd/>
          </a:ln>
        </p:spPr>
        <p:txBody>
          <a:bodyPr/>
          <a:lstStyle/>
          <a:p>
            <a:endParaRPr lang="en-IN"/>
          </a:p>
        </p:txBody>
      </p:sp>
      <p:sp>
        <p:nvSpPr>
          <p:cNvPr id="263187" name="Rectangle 19"/>
          <p:cNvSpPr>
            <a:spLocks noChangeArrowheads="1"/>
          </p:cNvSpPr>
          <p:nvPr/>
        </p:nvSpPr>
        <p:spPr bwMode="auto">
          <a:xfrm>
            <a:off x="2198688" y="1365250"/>
            <a:ext cx="4979987"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(a) Perfectly Inelastic Supply: Elasticity Equals 0</a:t>
            </a:r>
            <a:endParaRPr lang="en-US" sz="2400" u="none">
              <a:latin typeface="Times New Roman" pitchFamily="18" charset="0"/>
            </a:endParaRPr>
          </a:p>
        </p:txBody>
      </p:sp>
      <p:grpSp>
        <p:nvGrpSpPr>
          <p:cNvPr id="2" name="Group 20"/>
          <p:cNvGrpSpPr>
            <a:grpSpLocks/>
          </p:cNvGrpSpPr>
          <p:nvPr/>
        </p:nvGrpSpPr>
        <p:grpSpPr bwMode="auto">
          <a:xfrm>
            <a:off x="1609725" y="2760663"/>
            <a:ext cx="3354388" cy="261937"/>
            <a:chOff x="1014" y="1739"/>
            <a:chExt cx="2113" cy="165"/>
          </a:xfrm>
        </p:grpSpPr>
        <p:sp>
          <p:nvSpPr>
            <p:cNvPr id="263189" name="Line 21"/>
            <p:cNvSpPr>
              <a:spLocks noChangeShapeType="1"/>
            </p:cNvSpPr>
            <p:nvPr/>
          </p:nvSpPr>
          <p:spPr bwMode="auto">
            <a:xfrm flipH="1">
              <a:off x="1219" y="1829"/>
              <a:ext cx="1908" cy="1"/>
            </a:xfrm>
            <a:prstGeom prst="line">
              <a:avLst/>
            </a:prstGeom>
            <a:noFill/>
            <a:ln w="22225">
              <a:solidFill>
                <a:schemeClr val="tx1"/>
              </a:solidFill>
              <a:prstDash val="sysDot"/>
              <a:round/>
              <a:headEnd/>
              <a:tailEnd/>
            </a:ln>
          </p:spPr>
          <p:txBody>
            <a:bodyPr/>
            <a:lstStyle/>
            <a:p>
              <a:endParaRPr lang="en-IN"/>
            </a:p>
          </p:txBody>
        </p:sp>
        <p:sp>
          <p:nvSpPr>
            <p:cNvPr id="263190" name="Rectangle 22"/>
            <p:cNvSpPr>
              <a:spLocks noChangeArrowheads="1"/>
            </p:cNvSpPr>
            <p:nvPr/>
          </p:nvSpPr>
          <p:spPr bwMode="auto">
            <a:xfrm>
              <a:off x="1014" y="1739"/>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5</a:t>
              </a:r>
              <a:endParaRPr lang="en-US" sz="2400" u="none" dirty="0">
                <a:latin typeface="Times New Roman" pitchFamily="18" charset="0"/>
              </a:endParaRPr>
            </a:p>
          </p:txBody>
        </p:sp>
      </p:grpSp>
      <p:grpSp>
        <p:nvGrpSpPr>
          <p:cNvPr id="3" name="Group 23"/>
          <p:cNvGrpSpPr>
            <a:grpSpLocks/>
          </p:cNvGrpSpPr>
          <p:nvPr/>
        </p:nvGrpSpPr>
        <p:grpSpPr bwMode="auto">
          <a:xfrm>
            <a:off x="1730375" y="3294063"/>
            <a:ext cx="3233738" cy="258762"/>
            <a:chOff x="1090" y="2075"/>
            <a:chExt cx="2037" cy="163"/>
          </a:xfrm>
        </p:grpSpPr>
        <p:sp>
          <p:nvSpPr>
            <p:cNvPr id="263192" name="Line 24"/>
            <p:cNvSpPr>
              <a:spLocks noChangeShapeType="1"/>
            </p:cNvSpPr>
            <p:nvPr/>
          </p:nvSpPr>
          <p:spPr bwMode="auto">
            <a:xfrm flipH="1">
              <a:off x="1219" y="2104"/>
              <a:ext cx="1908" cy="1"/>
            </a:xfrm>
            <a:prstGeom prst="line">
              <a:avLst/>
            </a:prstGeom>
            <a:noFill/>
            <a:ln w="22225">
              <a:solidFill>
                <a:schemeClr val="tx1"/>
              </a:solidFill>
              <a:prstDash val="sysDot"/>
              <a:round/>
              <a:headEnd/>
              <a:tailEnd/>
            </a:ln>
          </p:spPr>
          <p:txBody>
            <a:bodyPr/>
            <a:lstStyle/>
            <a:p>
              <a:endParaRPr lang="en-IN"/>
            </a:p>
          </p:txBody>
        </p:sp>
        <p:sp>
          <p:nvSpPr>
            <p:cNvPr id="263193" name="Rectangle 25"/>
            <p:cNvSpPr>
              <a:spLocks noChangeArrowheads="1"/>
            </p:cNvSpPr>
            <p:nvPr/>
          </p:nvSpPr>
          <p:spPr bwMode="auto">
            <a:xfrm>
              <a:off x="1090" y="2075"/>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grpSp>
        <p:nvGrpSpPr>
          <p:cNvPr id="4" name="Group 26"/>
          <p:cNvGrpSpPr>
            <a:grpSpLocks/>
          </p:cNvGrpSpPr>
          <p:nvPr/>
        </p:nvGrpSpPr>
        <p:grpSpPr bwMode="auto">
          <a:xfrm>
            <a:off x="4964113" y="2097088"/>
            <a:ext cx="909637" cy="3051175"/>
            <a:chOff x="3127" y="1321"/>
            <a:chExt cx="573" cy="1922"/>
          </a:xfrm>
        </p:grpSpPr>
        <p:sp>
          <p:nvSpPr>
            <p:cNvPr id="263195" name="Line 27"/>
            <p:cNvSpPr>
              <a:spLocks noChangeShapeType="1"/>
            </p:cNvSpPr>
            <p:nvPr/>
          </p:nvSpPr>
          <p:spPr bwMode="auto">
            <a:xfrm flipV="1">
              <a:off x="3127" y="1354"/>
              <a:ext cx="1" cy="1889"/>
            </a:xfrm>
            <a:prstGeom prst="line">
              <a:avLst/>
            </a:prstGeom>
            <a:noFill/>
            <a:ln w="65088">
              <a:solidFill>
                <a:srgbClr val="004C9F"/>
              </a:solidFill>
              <a:round/>
              <a:headEnd/>
              <a:tailEnd/>
            </a:ln>
          </p:spPr>
          <p:txBody>
            <a:bodyPr/>
            <a:lstStyle/>
            <a:p>
              <a:endParaRPr lang="en-IN"/>
            </a:p>
          </p:txBody>
        </p:sp>
        <p:sp>
          <p:nvSpPr>
            <p:cNvPr id="263196" name="Rectangle 28"/>
            <p:cNvSpPr>
              <a:spLocks noChangeArrowheads="1"/>
            </p:cNvSpPr>
            <p:nvPr/>
          </p:nvSpPr>
          <p:spPr bwMode="auto">
            <a:xfrm>
              <a:off x="3187" y="1321"/>
              <a:ext cx="513" cy="187"/>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
        <p:nvSpPr>
          <p:cNvPr id="263197" name="Rectangle 29"/>
          <p:cNvSpPr>
            <a:spLocks noChangeArrowheads="1"/>
          </p:cNvSpPr>
          <p:nvPr/>
        </p:nvSpPr>
        <p:spPr bwMode="auto">
          <a:xfrm>
            <a:off x="6340475" y="5230813"/>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3198" name="Rectangle 30"/>
          <p:cNvSpPr>
            <a:spLocks noChangeArrowheads="1"/>
          </p:cNvSpPr>
          <p:nvPr/>
        </p:nvSpPr>
        <p:spPr bwMode="auto">
          <a:xfrm>
            <a:off x="4770438" y="5230813"/>
            <a:ext cx="3619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sp>
        <p:nvSpPr>
          <p:cNvPr id="263199" name="Rectangle 31"/>
          <p:cNvSpPr>
            <a:spLocks noChangeArrowheads="1"/>
          </p:cNvSpPr>
          <p:nvPr/>
        </p:nvSpPr>
        <p:spPr bwMode="auto">
          <a:xfrm>
            <a:off x="1714500" y="5275263"/>
            <a:ext cx="238125" cy="2968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grpSp>
        <p:nvGrpSpPr>
          <p:cNvPr id="5" name="Group 32"/>
          <p:cNvGrpSpPr>
            <a:grpSpLocks/>
          </p:cNvGrpSpPr>
          <p:nvPr/>
        </p:nvGrpSpPr>
        <p:grpSpPr bwMode="auto">
          <a:xfrm>
            <a:off x="571500" y="3201988"/>
            <a:ext cx="1233488" cy="1230312"/>
            <a:chOff x="360" y="2017"/>
            <a:chExt cx="777" cy="775"/>
          </a:xfrm>
        </p:grpSpPr>
        <p:sp>
          <p:nvSpPr>
            <p:cNvPr id="263201" name="Line 33"/>
            <p:cNvSpPr>
              <a:spLocks noChangeShapeType="1"/>
            </p:cNvSpPr>
            <p:nvPr/>
          </p:nvSpPr>
          <p:spPr bwMode="auto">
            <a:xfrm flipV="1">
              <a:off x="796" y="2017"/>
              <a:ext cx="273" cy="300"/>
            </a:xfrm>
            <a:prstGeom prst="line">
              <a:avLst/>
            </a:prstGeom>
            <a:noFill/>
            <a:ln w="22225">
              <a:solidFill>
                <a:srgbClr val="000000"/>
              </a:solidFill>
              <a:round/>
              <a:headEnd/>
              <a:tailEnd/>
            </a:ln>
          </p:spPr>
          <p:txBody>
            <a:bodyPr/>
            <a:lstStyle/>
            <a:p>
              <a:endParaRPr lang="en-IN"/>
            </a:p>
          </p:txBody>
        </p:sp>
        <p:grpSp>
          <p:nvGrpSpPr>
            <p:cNvPr id="6" name="Group 34"/>
            <p:cNvGrpSpPr>
              <a:grpSpLocks/>
            </p:cNvGrpSpPr>
            <p:nvPr/>
          </p:nvGrpSpPr>
          <p:grpSpPr bwMode="auto">
            <a:xfrm>
              <a:off x="360" y="2267"/>
              <a:ext cx="777" cy="525"/>
              <a:chOff x="360" y="2267"/>
              <a:chExt cx="777" cy="525"/>
            </a:xfrm>
          </p:grpSpPr>
          <p:sp>
            <p:nvSpPr>
              <p:cNvPr id="263203" name="Rectangle 35"/>
              <p:cNvSpPr>
                <a:spLocks noChangeArrowheads="1"/>
              </p:cNvSpPr>
              <p:nvPr/>
            </p:nvSpPr>
            <p:spPr bwMode="auto">
              <a:xfrm>
                <a:off x="360" y="2267"/>
                <a:ext cx="777" cy="525"/>
              </a:xfrm>
              <a:prstGeom prst="rect">
                <a:avLst/>
              </a:prstGeom>
              <a:solidFill>
                <a:srgbClr val="E1E5E9"/>
              </a:solidFill>
              <a:ln w="9525">
                <a:noFill/>
                <a:miter lim="800000"/>
                <a:headEnd/>
                <a:tailEnd/>
              </a:ln>
            </p:spPr>
            <p:txBody>
              <a:bodyPr/>
              <a:lstStyle/>
              <a:p>
                <a:endParaRPr lang="en-IN"/>
              </a:p>
            </p:txBody>
          </p:sp>
          <p:sp>
            <p:nvSpPr>
              <p:cNvPr id="263204" name="Rectangle 36"/>
              <p:cNvSpPr>
                <a:spLocks noChangeArrowheads="1"/>
              </p:cNvSpPr>
              <p:nvPr/>
            </p:nvSpPr>
            <p:spPr bwMode="auto">
              <a:xfrm>
                <a:off x="404" y="2276"/>
                <a:ext cx="319"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An</a:t>
                </a:r>
                <a:endParaRPr lang="en-US" sz="2400" u="none">
                  <a:latin typeface="Times New Roman" pitchFamily="18" charset="0"/>
                </a:endParaRPr>
              </a:p>
            </p:txBody>
          </p:sp>
          <p:sp>
            <p:nvSpPr>
              <p:cNvPr id="263205" name="Rectangle 37"/>
              <p:cNvSpPr>
                <a:spLocks noChangeArrowheads="1"/>
              </p:cNvSpPr>
              <p:nvPr/>
            </p:nvSpPr>
            <p:spPr bwMode="auto">
              <a:xfrm>
                <a:off x="404" y="2443"/>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3206" name="Rectangle 38"/>
              <p:cNvSpPr>
                <a:spLocks noChangeArrowheads="1"/>
              </p:cNvSpPr>
              <p:nvPr/>
            </p:nvSpPr>
            <p:spPr bwMode="auto">
              <a:xfrm>
                <a:off x="404" y="2609"/>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grpSp>
        <p:nvGrpSpPr>
          <p:cNvPr id="7" name="Group 39"/>
          <p:cNvGrpSpPr>
            <a:grpSpLocks/>
          </p:cNvGrpSpPr>
          <p:nvPr/>
        </p:nvGrpSpPr>
        <p:grpSpPr bwMode="auto">
          <a:xfrm>
            <a:off x="2519363" y="5510213"/>
            <a:ext cx="4802187" cy="515937"/>
            <a:chOff x="1587" y="3431"/>
            <a:chExt cx="3025" cy="325"/>
          </a:xfrm>
        </p:grpSpPr>
        <p:sp>
          <p:nvSpPr>
            <p:cNvPr id="263208" name="Line 40"/>
            <p:cNvSpPr>
              <a:spLocks noChangeShapeType="1"/>
            </p:cNvSpPr>
            <p:nvPr/>
          </p:nvSpPr>
          <p:spPr bwMode="auto">
            <a:xfrm flipH="1">
              <a:off x="3086" y="3431"/>
              <a:ext cx="68" cy="175"/>
            </a:xfrm>
            <a:prstGeom prst="line">
              <a:avLst/>
            </a:prstGeom>
            <a:noFill/>
            <a:ln w="22225">
              <a:solidFill>
                <a:srgbClr val="000000"/>
              </a:solidFill>
              <a:round/>
              <a:headEnd/>
              <a:tailEnd/>
            </a:ln>
          </p:spPr>
          <p:txBody>
            <a:bodyPr/>
            <a:lstStyle/>
            <a:p>
              <a:endParaRPr lang="en-IN"/>
            </a:p>
          </p:txBody>
        </p:sp>
        <p:grpSp>
          <p:nvGrpSpPr>
            <p:cNvPr id="8" name="Group 41"/>
            <p:cNvGrpSpPr>
              <a:grpSpLocks/>
            </p:cNvGrpSpPr>
            <p:nvPr/>
          </p:nvGrpSpPr>
          <p:grpSpPr bwMode="auto">
            <a:xfrm>
              <a:off x="1587" y="3556"/>
              <a:ext cx="3025" cy="200"/>
              <a:chOff x="1587" y="3556"/>
              <a:chExt cx="3025" cy="200"/>
            </a:xfrm>
          </p:grpSpPr>
          <p:sp>
            <p:nvSpPr>
              <p:cNvPr id="263210" name="Rectangle 42"/>
              <p:cNvSpPr>
                <a:spLocks noChangeArrowheads="1"/>
              </p:cNvSpPr>
              <p:nvPr/>
            </p:nvSpPr>
            <p:spPr bwMode="auto">
              <a:xfrm>
                <a:off x="1587" y="3556"/>
                <a:ext cx="3025" cy="200"/>
              </a:xfrm>
              <a:prstGeom prst="rect">
                <a:avLst/>
              </a:prstGeom>
              <a:solidFill>
                <a:srgbClr val="E1E5E9"/>
              </a:solidFill>
              <a:ln w="9525">
                <a:noFill/>
                <a:miter lim="800000"/>
                <a:headEnd/>
                <a:tailEnd/>
              </a:ln>
            </p:spPr>
            <p:txBody>
              <a:bodyPr/>
              <a:lstStyle/>
              <a:p>
                <a:endParaRPr lang="en-IN"/>
              </a:p>
            </p:txBody>
          </p:sp>
          <p:sp>
            <p:nvSpPr>
              <p:cNvPr id="263211" name="Rectangle 43"/>
              <p:cNvSpPr>
                <a:spLocks noChangeArrowheads="1"/>
              </p:cNvSpPr>
              <p:nvPr/>
            </p:nvSpPr>
            <p:spPr bwMode="auto">
              <a:xfrm>
                <a:off x="1618" y="3571"/>
                <a:ext cx="281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leaves the quantity supplied unchanged.</a:t>
                </a:r>
                <a:endParaRPr lang="en-US" sz="2400" u="none">
                  <a:latin typeface="Times New Roman" pitchFamily="18" charset="0"/>
                </a:endParaRPr>
              </a:p>
            </p:txBody>
          </p:sp>
        </p:grpSp>
      </p:grpSp>
      <p:sp>
        <p:nvSpPr>
          <p:cNvPr id="263212" name="Rectangle 44"/>
          <p:cNvSpPr>
            <a:spLocks noChangeArrowheads="1"/>
          </p:cNvSpPr>
          <p:nvPr/>
        </p:nvSpPr>
        <p:spPr bwMode="auto">
          <a:xfrm>
            <a:off x="1320800" y="1833563"/>
            <a:ext cx="530225"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3186"/>
                                        </p:tgtEl>
                                        <p:attrNameLst>
                                          <p:attrName>style.visibility</p:attrName>
                                        </p:attrNameLst>
                                      </p:cBhvr>
                                      <p:to>
                                        <p:strVal val="visible"/>
                                      </p:to>
                                    </p:set>
                                    <p:anim calcmode="lin" valueType="num">
                                      <p:cBhvr>
                                        <p:cTn id="17" dur="500" fill="hold"/>
                                        <p:tgtEl>
                                          <p:spTgt spid="263186"/>
                                        </p:tgtEl>
                                        <p:attrNameLst>
                                          <p:attrName>ppt_w</p:attrName>
                                        </p:attrNameLst>
                                      </p:cBhvr>
                                      <p:tavLst>
                                        <p:tav tm="0">
                                          <p:val>
                                            <p:strVal val="4/3*#ppt_w"/>
                                          </p:val>
                                        </p:tav>
                                        <p:tav tm="100000">
                                          <p:val>
                                            <p:strVal val="#ppt_w"/>
                                          </p:val>
                                        </p:tav>
                                      </p:tavLst>
                                    </p:anim>
                                    <p:anim calcmode="lin" valueType="num">
                                      <p:cBhvr>
                                        <p:cTn id="18" dur="500" fill="hold"/>
                                        <p:tgtEl>
                                          <p:spTgt spid="263186"/>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40" name="Rectangle 48"/>
          <p:cNvSpPr>
            <a:spLocks noGrp="1" noChangeArrowheads="1"/>
          </p:cNvSpPr>
          <p:nvPr>
            <p:ph type="title"/>
          </p:nvPr>
        </p:nvSpPr>
        <p:spPr/>
        <p:txBody>
          <a:bodyPr/>
          <a:lstStyle/>
          <a:p>
            <a:r>
              <a:rPr lang="en-US" dirty="0" smtClean="0"/>
              <a:t> The </a:t>
            </a:r>
            <a:r>
              <a:rPr lang="en-US" dirty="0"/>
              <a:t>Price Elasticity of Supply</a:t>
            </a:r>
          </a:p>
        </p:txBody>
      </p:sp>
      <p:sp>
        <p:nvSpPr>
          <p:cNvPr id="264197" name="Rectangle 5"/>
          <p:cNvSpPr>
            <a:spLocks noChangeArrowheads="1"/>
          </p:cNvSpPr>
          <p:nvPr/>
        </p:nvSpPr>
        <p:spPr bwMode="auto">
          <a:xfrm>
            <a:off x="2266950" y="1911350"/>
            <a:ext cx="5322888" cy="3335338"/>
          </a:xfrm>
          <a:prstGeom prst="rect">
            <a:avLst/>
          </a:prstGeom>
          <a:solidFill>
            <a:srgbClr val="F3F6F9"/>
          </a:solidFill>
          <a:ln w="238125">
            <a:solidFill>
              <a:srgbClr val="F3F6F9"/>
            </a:solidFill>
            <a:miter lim="800000"/>
            <a:headEnd/>
            <a:tailEnd/>
          </a:ln>
        </p:spPr>
        <p:txBody>
          <a:bodyPr/>
          <a:lstStyle/>
          <a:p>
            <a:endParaRPr lang="en-IN"/>
          </a:p>
        </p:txBody>
      </p:sp>
      <p:sp>
        <p:nvSpPr>
          <p:cNvPr id="264198" name="Rectangle 6"/>
          <p:cNvSpPr>
            <a:spLocks noChangeArrowheads="1"/>
          </p:cNvSpPr>
          <p:nvPr/>
        </p:nvSpPr>
        <p:spPr bwMode="auto">
          <a:xfrm>
            <a:off x="2266950" y="1911350"/>
            <a:ext cx="5322888" cy="3335338"/>
          </a:xfrm>
          <a:prstGeom prst="rect">
            <a:avLst/>
          </a:prstGeom>
          <a:solidFill>
            <a:srgbClr val="F2F4F8"/>
          </a:solidFill>
          <a:ln w="215900">
            <a:solidFill>
              <a:srgbClr val="F2F4F8"/>
            </a:solidFill>
            <a:miter lim="800000"/>
            <a:headEnd/>
            <a:tailEnd/>
          </a:ln>
        </p:spPr>
        <p:txBody>
          <a:bodyPr/>
          <a:lstStyle/>
          <a:p>
            <a:endParaRPr lang="en-IN"/>
          </a:p>
        </p:txBody>
      </p:sp>
      <p:sp>
        <p:nvSpPr>
          <p:cNvPr id="264199" name="Rectangle 7"/>
          <p:cNvSpPr>
            <a:spLocks noChangeArrowheads="1"/>
          </p:cNvSpPr>
          <p:nvPr/>
        </p:nvSpPr>
        <p:spPr bwMode="auto">
          <a:xfrm>
            <a:off x="2266950" y="1911350"/>
            <a:ext cx="5322888" cy="3335338"/>
          </a:xfrm>
          <a:prstGeom prst="rect">
            <a:avLst/>
          </a:prstGeom>
          <a:solidFill>
            <a:srgbClr val="F1F4F7"/>
          </a:solidFill>
          <a:ln w="195263">
            <a:solidFill>
              <a:srgbClr val="F1F4F7"/>
            </a:solidFill>
            <a:miter lim="800000"/>
            <a:headEnd/>
            <a:tailEnd/>
          </a:ln>
        </p:spPr>
        <p:txBody>
          <a:bodyPr/>
          <a:lstStyle/>
          <a:p>
            <a:endParaRPr lang="en-IN"/>
          </a:p>
        </p:txBody>
      </p:sp>
      <p:sp>
        <p:nvSpPr>
          <p:cNvPr id="264200" name="Rectangle 8"/>
          <p:cNvSpPr>
            <a:spLocks noChangeArrowheads="1"/>
          </p:cNvSpPr>
          <p:nvPr/>
        </p:nvSpPr>
        <p:spPr bwMode="auto">
          <a:xfrm>
            <a:off x="2266950" y="1911350"/>
            <a:ext cx="5322888" cy="3335338"/>
          </a:xfrm>
          <a:prstGeom prst="rect">
            <a:avLst/>
          </a:prstGeom>
          <a:solidFill>
            <a:srgbClr val="F0F2F5"/>
          </a:solidFill>
          <a:ln w="173038">
            <a:solidFill>
              <a:srgbClr val="F0F2F5"/>
            </a:solidFill>
            <a:miter lim="800000"/>
            <a:headEnd/>
            <a:tailEnd/>
          </a:ln>
        </p:spPr>
        <p:txBody>
          <a:bodyPr/>
          <a:lstStyle/>
          <a:p>
            <a:endParaRPr lang="en-IN"/>
          </a:p>
        </p:txBody>
      </p:sp>
      <p:sp>
        <p:nvSpPr>
          <p:cNvPr id="264201" name="Rectangle 9"/>
          <p:cNvSpPr>
            <a:spLocks noChangeArrowheads="1"/>
          </p:cNvSpPr>
          <p:nvPr/>
        </p:nvSpPr>
        <p:spPr bwMode="auto">
          <a:xfrm>
            <a:off x="2266950" y="1911350"/>
            <a:ext cx="5322888" cy="3335338"/>
          </a:xfrm>
          <a:prstGeom prst="rect">
            <a:avLst/>
          </a:prstGeom>
          <a:solidFill>
            <a:srgbClr val="EEF1F4"/>
          </a:solidFill>
          <a:ln w="150813">
            <a:solidFill>
              <a:srgbClr val="EEF1F4"/>
            </a:solidFill>
            <a:miter lim="800000"/>
            <a:headEnd/>
            <a:tailEnd/>
          </a:ln>
        </p:spPr>
        <p:txBody>
          <a:bodyPr/>
          <a:lstStyle/>
          <a:p>
            <a:endParaRPr lang="en-IN"/>
          </a:p>
        </p:txBody>
      </p:sp>
      <p:sp>
        <p:nvSpPr>
          <p:cNvPr id="264202" name="Rectangle 10"/>
          <p:cNvSpPr>
            <a:spLocks noChangeArrowheads="1"/>
          </p:cNvSpPr>
          <p:nvPr/>
        </p:nvSpPr>
        <p:spPr bwMode="auto">
          <a:xfrm>
            <a:off x="2266950" y="1911350"/>
            <a:ext cx="5322888" cy="3335338"/>
          </a:xfrm>
          <a:prstGeom prst="rect">
            <a:avLst/>
          </a:prstGeom>
          <a:solidFill>
            <a:srgbClr val="EDEFF3"/>
          </a:solidFill>
          <a:ln w="130175">
            <a:solidFill>
              <a:srgbClr val="EDEFF3"/>
            </a:solidFill>
            <a:miter lim="800000"/>
            <a:headEnd/>
            <a:tailEnd/>
          </a:ln>
        </p:spPr>
        <p:txBody>
          <a:bodyPr/>
          <a:lstStyle/>
          <a:p>
            <a:endParaRPr lang="en-IN"/>
          </a:p>
        </p:txBody>
      </p:sp>
      <p:sp>
        <p:nvSpPr>
          <p:cNvPr id="264203" name="Rectangle 11"/>
          <p:cNvSpPr>
            <a:spLocks noChangeArrowheads="1"/>
          </p:cNvSpPr>
          <p:nvPr/>
        </p:nvSpPr>
        <p:spPr bwMode="auto">
          <a:xfrm>
            <a:off x="2266950" y="1911350"/>
            <a:ext cx="5322888" cy="3335338"/>
          </a:xfrm>
          <a:prstGeom prst="rect">
            <a:avLst/>
          </a:prstGeom>
          <a:solidFill>
            <a:srgbClr val="EBEEF2"/>
          </a:solidFill>
          <a:ln w="107950">
            <a:solidFill>
              <a:srgbClr val="EBEEF2"/>
            </a:solidFill>
            <a:miter lim="800000"/>
            <a:headEnd/>
            <a:tailEnd/>
          </a:ln>
        </p:spPr>
        <p:txBody>
          <a:bodyPr/>
          <a:lstStyle/>
          <a:p>
            <a:endParaRPr lang="en-IN"/>
          </a:p>
        </p:txBody>
      </p:sp>
      <p:sp>
        <p:nvSpPr>
          <p:cNvPr id="264204" name="Rectangle 12"/>
          <p:cNvSpPr>
            <a:spLocks noChangeArrowheads="1"/>
          </p:cNvSpPr>
          <p:nvPr/>
        </p:nvSpPr>
        <p:spPr bwMode="auto">
          <a:xfrm>
            <a:off x="2266950" y="1911350"/>
            <a:ext cx="5322888" cy="3335338"/>
          </a:xfrm>
          <a:prstGeom prst="rect">
            <a:avLst/>
          </a:prstGeom>
          <a:solidFill>
            <a:srgbClr val="EAECF1"/>
          </a:solidFill>
          <a:ln w="87313">
            <a:solidFill>
              <a:srgbClr val="EAECF1"/>
            </a:solidFill>
            <a:miter lim="800000"/>
            <a:headEnd/>
            <a:tailEnd/>
          </a:ln>
        </p:spPr>
        <p:txBody>
          <a:bodyPr/>
          <a:lstStyle/>
          <a:p>
            <a:endParaRPr lang="en-IN"/>
          </a:p>
        </p:txBody>
      </p:sp>
      <p:sp>
        <p:nvSpPr>
          <p:cNvPr id="264205" name="Rectangle 13"/>
          <p:cNvSpPr>
            <a:spLocks noChangeArrowheads="1"/>
          </p:cNvSpPr>
          <p:nvPr/>
        </p:nvSpPr>
        <p:spPr bwMode="auto">
          <a:xfrm>
            <a:off x="2266950" y="1911350"/>
            <a:ext cx="5322888" cy="3335338"/>
          </a:xfrm>
          <a:prstGeom prst="rect">
            <a:avLst/>
          </a:prstGeom>
          <a:solidFill>
            <a:srgbClr val="E9EBF0"/>
          </a:solidFill>
          <a:ln w="65088">
            <a:solidFill>
              <a:srgbClr val="E9EBF0"/>
            </a:solidFill>
            <a:miter lim="800000"/>
            <a:headEnd/>
            <a:tailEnd/>
          </a:ln>
        </p:spPr>
        <p:txBody>
          <a:bodyPr/>
          <a:lstStyle/>
          <a:p>
            <a:endParaRPr lang="en-IN"/>
          </a:p>
        </p:txBody>
      </p:sp>
      <p:sp>
        <p:nvSpPr>
          <p:cNvPr id="264206" name="Rectangle 14"/>
          <p:cNvSpPr>
            <a:spLocks noChangeArrowheads="1"/>
          </p:cNvSpPr>
          <p:nvPr/>
        </p:nvSpPr>
        <p:spPr bwMode="auto">
          <a:xfrm>
            <a:off x="2266950" y="1911350"/>
            <a:ext cx="5322888" cy="3335338"/>
          </a:xfrm>
          <a:prstGeom prst="rect">
            <a:avLst/>
          </a:prstGeom>
          <a:solidFill>
            <a:srgbClr val="E7EAEF"/>
          </a:solidFill>
          <a:ln w="42863">
            <a:solidFill>
              <a:srgbClr val="E7EAEF"/>
            </a:solidFill>
            <a:miter lim="800000"/>
            <a:headEnd/>
            <a:tailEnd/>
          </a:ln>
        </p:spPr>
        <p:txBody>
          <a:bodyPr/>
          <a:lstStyle/>
          <a:p>
            <a:endParaRPr lang="en-IN"/>
          </a:p>
        </p:txBody>
      </p:sp>
      <p:sp>
        <p:nvSpPr>
          <p:cNvPr id="264207" name="Rectangle 15"/>
          <p:cNvSpPr>
            <a:spLocks noChangeArrowheads="1"/>
          </p:cNvSpPr>
          <p:nvPr/>
        </p:nvSpPr>
        <p:spPr bwMode="auto">
          <a:xfrm>
            <a:off x="2266950" y="1911350"/>
            <a:ext cx="5322888" cy="3335338"/>
          </a:xfrm>
          <a:prstGeom prst="rect">
            <a:avLst/>
          </a:prstGeom>
          <a:solidFill>
            <a:srgbClr val="E6E9EF"/>
          </a:solidFill>
          <a:ln w="22225">
            <a:solidFill>
              <a:srgbClr val="E6E9EF"/>
            </a:solidFill>
            <a:miter lim="800000"/>
            <a:headEnd/>
            <a:tailEnd/>
          </a:ln>
        </p:spPr>
        <p:txBody>
          <a:bodyPr/>
          <a:lstStyle/>
          <a:p>
            <a:endParaRPr lang="en-IN"/>
          </a:p>
        </p:txBody>
      </p:sp>
      <p:sp>
        <p:nvSpPr>
          <p:cNvPr id="264208" name="Line 16"/>
          <p:cNvSpPr>
            <a:spLocks noChangeShapeType="1"/>
          </p:cNvSpPr>
          <p:nvPr/>
        </p:nvSpPr>
        <p:spPr bwMode="auto">
          <a:xfrm flipH="1">
            <a:off x="5233988" y="5345113"/>
            <a:ext cx="252412" cy="3175"/>
          </a:xfrm>
          <a:prstGeom prst="line">
            <a:avLst/>
          </a:prstGeom>
          <a:noFill/>
          <a:ln w="22225">
            <a:solidFill>
              <a:srgbClr val="000000"/>
            </a:solidFill>
            <a:round/>
            <a:headEnd type="stealth" w="med" len="med"/>
            <a:tailEnd/>
          </a:ln>
          <a:effectLst/>
        </p:spPr>
        <p:txBody>
          <a:bodyPr/>
          <a:lstStyle/>
          <a:p>
            <a:endParaRPr lang="en-IN"/>
          </a:p>
        </p:txBody>
      </p:sp>
      <p:sp>
        <p:nvSpPr>
          <p:cNvPr id="264209" name="Rectangle 17"/>
          <p:cNvSpPr>
            <a:spLocks noChangeArrowheads="1"/>
          </p:cNvSpPr>
          <p:nvPr/>
        </p:nvSpPr>
        <p:spPr bwMode="auto">
          <a:xfrm>
            <a:off x="2179638" y="1811338"/>
            <a:ext cx="5322887" cy="3336925"/>
          </a:xfrm>
          <a:prstGeom prst="rect">
            <a:avLst/>
          </a:prstGeom>
          <a:solidFill>
            <a:srgbClr val="FFFFFF"/>
          </a:solidFill>
          <a:ln w="9525">
            <a:noFill/>
            <a:miter lim="800000"/>
            <a:headEnd/>
            <a:tailEnd/>
          </a:ln>
        </p:spPr>
        <p:txBody>
          <a:bodyPr/>
          <a:lstStyle/>
          <a:p>
            <a:endParaRPr lang="en-IN"/>
          </a:p>
        </p:txBody>
      </p:sp>
      <p:sp>
        <p:nvSpPr>
          <p:cNvPr id="264210" name="Line 18"/>
          <p:cNvSpPr>
            <a:spLocks noChangeShapeType="1"/>
          </p:cNvSpPr>
          <p:nvPr/>
        </p:nvSpPr>
        <p:spPr bwMode="auto">
          <a:xfrm>
            <a:off x="2006600" y="3052763"/>
            <a:ext cx="1588" cy="255587"/>
          </a:xfrm>
          <a:prstGeom prst="line">
            <a:avLst/>
          </a:prstGeom>
          <a:noFill/>
          <a:ln w="22225">
            <a:solidFill>
              <a:srgbClr val="000000"/>
            </a:solidFill>
            <a:round/>
            <a:headEnd type="stealth" w="med" len="med"/>
            <a:tailEnd/>
          </a:ln>
          <a:effectLst/>
        </p:spPr>
        <p:txBody>
          <a:bodyPr/>
          <a:lstStyle/>
          <a:p>
            <a:endParaRPr lang="en-IN"/>
          </a:p>
        </p:txBody>
      </p:sp>
      <p:sp>
        <p:nvSpPr>
          <p:cNvPr id="264211" name="Freeform 19"/>
          <p:cNvSpPr>
            <a:spLocks/>
          </p:cNvSpPr>
          <p:nvPr/>
        </p:nvSpPr>
        <p:spPr bwMode="auto">
          <a:xfrm>
            <a:off x="2160588" y="1811338"/>
            <a:ext cx="5322887" cy="3336925"/>
          </a:xfrm>
          <a:custGeom>
            <a:avLst/>
            <a:gdLst/>
            <a:ahLst/>
            <a:cxnLst>
              <a:cxn ang="0">
                <a:pos x="0" y="0"/>
              </a:cxn>
              <a:cxn ang="0">
                <a:pos x="0" y="2102"/>
              </a:cxn>
              <a:cxn ang="0">
                <a:pos x="3353" y="2102"/>
              </a:cxn>
            </a:cxnLst>
            <a:rect l="0" t="0" r="r" b="b"/>
            <a:pathLst>
              <a:path w="3353" h="2102">
                <a:moveTo>
                  <a:pt x="0" y="0"/>
                </a:moveTo>
                <a:lnTo>
                  <a:pt x="0" y="2102"/>
                </a:lnTo>
                <a:lnTo>
                  <a:pt x="3353" y="2102"/>
                </a:lnTo>
              </a:path>
            </a:pathLst>
          </a:custGeom>
          <a:noFill/>
          <a:ln w="22225">
            <a:solidFill>
              <a:srgbClr val="000000"/>
            </a:solidFill>
            <a:prstDash val="solid"/>
            <a:round/>
            <a:headEnd/>
            <a:tailEnd/>
          </a:ln>
        </p:spPr>
        <p:txBody>
          <a:bodyPr/>
          <a:lstStyle/>
          <a:p>
            <a:endParaRPr lang="en-IN"/>
          </a:p>
        </p:txBody>
      </p:sp>
      <p:sp>
        <p:nvSpPr>
          <p:cNvPr id="264212" name="Rectangle 20"/>
          <p:cNvSpPr>
            <a:spLocks noChangeArrowheads="1"/>
          </p:cNvSpPr>
          <p:nvPr/>
        </p:nvSpPr>
        <p:spPr bwMode="auto">
          <a:xfrm>
            <a:off x="2505075" y="1365250"/>
            <a:ext cx="4618038" cy="258763"/>
          </a:xfrm>
          <a:prstGeom prst="rect">
            <a:avLst/>
          </a:prstGeom>
          <a:noFill/>
          <a:ln w="9525">
            <a:noFill/>
            <a:miter lim="800000"/>
            <a:headEnd/>
            <a:tailEnd/>
          </a:ln>
        </p:spPr>
        <p:txBody>
          <a:bodyPr wrap="none" lIns="0" tIns="0" rIns="0" bIns="0">
            <a:spAutoFit/>
          </a:bodyPr>
          <a:lstStyle/>
          <a:p>
            <a:pPr eaLnBrk="0" hangingPunct="0"/>
            <a:r>
              <a:rPr lang="en-US" sz="1700" b="1" u="none" dirty="0">
                <a:solidFill>
                  <a:srgbClr val="000000"/>
                </a:solidFill>
              </a:rPr>
              <a:t>(b) Inelastic Supply: Elasticity Is Less Than 1</a:t>
            </a:r>
            <a:endParaRPr lang="en-US" sz="2400" u="none" dirty="0">
              <a:latin typeface="Times New Roman" pitchFamily="18" charset="0"/>
            </a:endParaRPr>
          </a:p>
        </p:txBody>
      </p:sp>
      <p:grpSp>
        <p:nvGrpSpPr>
          <p:cNvPr id="2" name="Group 21"/>
          <p:cNvGrpSpPr>
            <a:grpSpLocks/>
          </p:cNvGrpSpPr>
          <p:nvPr/>
        </p:nvGrpSpPr>
        <p:grpSpPr bwMode="auto">
          <a:xfrm>
            <a:off x="1811338" y="2760663"/>
            <a:ext cx="4065587" cy="2735262"/>
            <a:chOff x="1141" y="1739"/>
            <a:chExt cx="2561" cy="1723"/>
          </a:xfrm>
        </p:grpSpPr>
        <p:sp>
          <p:nvSpPr>
            <p:cNvPr id="264214" name="Freeform 22"/>
            <p:cNvSpPr>
              <a:spLocks/>
            </p:cNvSpPr>
            <p:nvPr/>
          </p:nvSpPr>
          <p:spPr bwMode="auto">
            <a:xfrm>
              <a:off x="1373" y="1817"/>
              <a:ext cx="2086" cy="1426"/>
            </a:xfrm>
            <a:custGeom>
              <a:avLst/>
              <a:gdLst/>
              <a:ahLst/>
              <a:cxnLst>
                <a:cxn ang="0">
                  <a:pos x="2086" y="1426"/>
                </a:cxn>
                <a:cxn ang="0">
                  <a:pos x="2086" y="0"/>
                </a:cxn>
                <a:cxn ang="0">
                  <a:pos x="0" y="0"/>
                </a:cxn>
              </a:cxnLst>
              <a:rect l="0" t="0" r="r" b="b"/>
              <a:pathLst>
                <a:path w="2086" h="1426">
                  <a:moveTo>
                    <a:pt x="2086" y="1426"/>
                  </a:moveTo>
                  <a:lnTo>
                    <a:pt x="2086" y="0"/>
                  </a:lnTo>
                  <a:lnTo>
                    <a:pt x="0" y="0"/>
                  </a:lnTo>
                </a:path>
              </a:pathLst>
            </a:custGeom>
            <a:noFill/>
            <a:ln w="22225" cap="flat">
              <a:solidFill>
                <a:schemeClr val="tx1"/>
              </a:solidFill>
              <a:prstDash val="sysDot"/>
              <a:round/>
              <a:headEnd/>
              <a:tailEnd/>
            </a:ln>
          </p:spPr>
          <p:txBody>
            <a:bodyPr/>
            <a:lstStyle/>
            <a:p>
              <a:endParaRPr lang="en-IN"/>
            </a:p>
          </p:txBody>
        </p:sp>
        <p:sp>
          <p:nvSpPr>
            <p:cNvPr id="264215" name="Rectangle 23"/>
            <p:cNvSpPr>
              <a:spLocks noChangeArrowheads="1"/>
            </p:cNvSpPr>
            <p:nvPr/>
          </p:nvSpPr>
          <p:spPr bwMode="auto">
            <a:xfrm>
              <a:off x="3474" y="3299"/>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110</a:t>
              </a:r>
              <a:endParaRPr lang="en-US" sz="2400" u="none">
                <a:latin typeface="Times New Roman" pitchFamily="18" charset="0"/>
              </a:endParaRPr>
            </a:p>
          </p:txBody>
        </p:sp>
        <p:sp>
          <p:nvSpPr>
            <p:cNvPr id="264216" name="Rectangle 24"/>
            <p:cNvSpPr>
              <a:spLocks noChangeArrowheads="1"/>
            </p:cNvSpPr>
            <p:nvPr/>
          </p:nvSpPr>
          <p:spPr bwMode="auto">
            <a:xfrm>
              <a:off x="1141" y="1739"/>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5</a:t>
              </a:r>
              <a:endParaRPr lang="en-US" sz="2400" u="none" dirty="0">
                <a:latin typeface="Times New Roman" pitchFamily="18" charset="0"/>
              </a:endParaRPr>
            </a:p>
          </p:txBody>
        </p:sp>
      </p:grpSp>
      <p:grpSp>
        <p:nvGrpSpPr>
          <p:cNvPr id="3" name="Group 25"/>
          <p:cNvGrpSpPr>
            <a:grpSpLocks/>
          </p:cNvGrpSpPr>
          <p:nvPr/>
        </p:nvGrpSpPr>
        <p:grpSpPr bwMode="auto">
          <a:xfrm>
            <a:off x="1939925" y="3287713"/>
            <a:ext cx="3268663" cy="2208212"/>
            <a:chOff x="1222" y="2071"/>
            <a:chExt cx="2059" cy="1391"/>
          </a:xfrm>
        </p:grpSpPr>
        <p:sp>
          <p:nvSpPr>
            <p:cNvPr id="264218" name="Freeform 26"/>
            <p:cNvSpPr>
              <a:spLocks/>
            </p:cNvSpPr>
            <p:nvPr/>
          </p:nvSpPr>
          <p:spPr bwMode="auto">
            <a:xfrm>
              <a:off x="1373" y="2104"/>
              <a:ext cx="1908" cy="1139"/>
            </a:xfrm>
            <a:custGeom>
              <a:avLst/>
              <a:gdLst/>
              <a:ahLst/>
              <a:cxnLst>
                <a:cxn ang="0">
                  <a:pos x="1908" y="1139"/>
                </a:cxn>
                <a:cxn ang="0">
                  <a:pos x="1908" y="0"/>
                </a:cxn>
                <a:cxn ang="0">
                  <a:pos x="0" y="0"/>
                </a:cxn>
              </a:cxnLst>
              <a:rect l="0" t="0" r="r" b="b"/>
              <a:pathLst>
                <a:path w="1908" h="1139">
                  <a:moveTo>
                    <a:pt x="1908" y="1139"/>
                  </a:moveTo>
                  <a:lnTo>
                    <a:pt x="1908" y="0"/>
                  </a:lnTo>
                  <a:lnTo>
                    <a:pt x="0" y="0"/>
                  </a:lnTo>
                </a:path>
              </a:pathLst>
            </a:custGeom>
            <a:noFill/>
            <a:ln w="22225" cap="flat">
              <a:solidFill>
                <a:schemeClr val="tx1"/>
              </a:solidFill>
              <a:prstDash val="sysDot"/>
              <a:round/>
              <a:headEnd/>
              <a:tailEnd/>
            </a:ln>
          </p:spPr>
          <p:txBody>
            <a:bodyPr/>
            <a:lstStyle/>
            <a:p>
              <a:endParaRPr lang="en-IN"/>
            </a:p>
          </p:txBody>
        </p:sp>
        <p:sp>
          <p:nvSpPr>
            <p:cNvPr id="264219" name="Rectangle 27"/>
            <p:cNvSpPr>
              <a:spLocks noChangeArrowheads="1"/>
            </p:cNvSpPr>
            <p:nvPr/>
          </p:nvSpPr>
          <p:spPr bwMode="auto">
            <a:xfrm>
              <a:off x="3015" y="3299"/>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sp>
          <p:nvSpPr>
            <p:cNvPr id="264220" name="Rectangle 28"/>
            <p:cNvSpPr>
              <a:spLocks noChangeArrowheads="1"/>
            </p:cNvSpPr>
            <p:nvPr/>
          </p:nvSpPr>
          <p:spPr bwMode="auto">
            <a:xfrm>
              <a:off x="1222" y="2071"/>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sp>
        <p:nvSpPr>
          <p:cNvPr id="264221" name="Rectangle 29"/>
          <p:cNvSpPr>
            <a:spLocks noChangeArrowheads="1"/>
          </p:cNvSpPr>
          <p:nvPr/>
        </p:nvSpPr>
        <p:spPr bwMode="auto">
          <a:xfrm>
            <a:off x="6559550" y="5230813"/>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4222" name="Rectangle 30"/>
          <p:cNvSpPr>
            <a:spLocks noChangeArrowheads="1"/>
          </p:cNvSpPr>
          <p:nvPr/>
        </p:nvSpPr>
        <p:spPr bwMode="auto">
          <a:xfrm>
            <a:off x="1947863" y="5268913"/>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grpSp>
        <p:nvGrpSpPr>
          <p:cNvPr id="4" name="Group 31"/>
          <p:cNvGrpSpPr>
            <a:grpSpLocks/>
          </p:cNvGrpSpPr>
          <p:nvPr/>
        </p:nvGrpSpPr>
        <p:grpSpPr bwMode="auto">
          <a:xfrm>
            <a:off x="750888" y="3181350"/>
            <a:ext cx="1298575" cy="1250950"/>
            <a:chOff x="473" y="2004"/>
            <a:chExt cx="818" cy="788"/>
          </a:xfrm>
        </p:grpSpPr>
        <p:sp>
          <p:nvSpPr>
            <p:cNvPr id="264224" name="Line 32"/>
            <p:cNvSpPr>
              <a:spLocks noChangeShapeType="1"/>
            </p:cNvSpPr>
            <p:nvPr/>
          </p:nvSpPr>
          <p:spPr bwMode="auto">
            <a:xfrm flipV="1">
              <a:off x="882" y="2004"/>
              <a:ext cx="328" cy="276"/>
            </a:xfrm>
            <a:prstGeom prst="line">
              <a:avLst/>
            </a:prstGeom>
            <a:noFill/>
            <a:ln w="22225">
              <a:solidFill>
                <a:srgbClr val="000000"/>
              </a:solidFill>
              <a:round/>
              <a:headEnd/>
              <a:tailEnd/>
            </a:ln>
          </p:spPr>
          <p:txBody>
            <a:bodyPr/>
            <a:lstStyle/>
            <a:p>
              <a:endParaRPr lang="en-IN"/>
            </a:p>
          </p:txBody>
        </p:sp>
        <p:grpSp>
          <p:nvGrpSpPr>
            <p:cNvPr id="5" name="Group 33"/>
            <p:cNvGrpSpPr>
              <a:grpSpLocks/>
            </p:cNvGrpSpPr>
            <p:nvPr/>
          </p:nvGrpSpPr>
          <p:grpSpPr bwMode="auto">
            <a:xfrm>
              <a:off x="473" y="2267"/>
              <a:ext cx="818" cy="525"/>
              <a:chOff x="473" y="2267"/>
              <a:chExt cx="818" cy="525"/>
            </a:xfrm>
          </p:grpSpPr>
          <p:sp>
            <p:nvSpPr>
              <p:cNvPr id="264226" name="Rectangle 34"/>
              <p:cNvSpPr>
                <a:spLocks noChangeArrowheads="1"/>
              </p:cNvSpPr>
              <p:nvPr/>
            </p:nvSpPr>
            <p:spPr bwMode="auto">
              <a:xfrm>
                <a:off x="473" y="2267"/>
                <a:ext cx="818" cy="525"/>
              </a:xfrm>
              <a:prstGeom prst="rect">
                <a:avLst/>
              </a:prstGeom>
              <a:solidFill>
                <a:srgbClr val="E1E5E9"/>
              </a:solidFill>
              <a:ln w="9525">
                <a:noFill/>
                <a:miter lim="800000"/>
                <a:headEnd/>
                <a:tailEnd/>
              </a:ln>
            </p:spPr>
            <p:txBody>
              <a:bodyPr/>
              <a:lstStyle/>
              <a:p>
                <a:endParaRPr lang="en-IN"/>
              </a:p>
            </p:txBody>
          </p:sp>
          <p:sp>
            <p:nvSpPr>
              <p:cNvPr id="264227" name="Rectangle 35"/>
              <p:cNvSpPr>
                <a:spLocks noChangeArrowheads="1"/>
              </p:cNvSpPr>
              <p:nvPr/>
            </p:nvSpPr>
            <p:spPr bwMode="auto">
              <a:xfrm>
                <a:off x="528" y="2284"/>
                <a:ext cx="55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 22%</a:t>
                </a:r>
                <a:endParaRPr lang="en-US" sz="2400" u="none">
                  <a:latin typeface="Times New Roman" pitchFamily="18" charset="0"/>
                </a:endParaRPr>
              </a:p>
            </p:txBody>
          </p:sp>
          <p:sp>
            <p:nvSpPr>
              <p:cNvPr id="264228" name="Rectangle 36"/>
              <p:cNvSpPr>
                <a:spLocks noChangeArrowheads="1"/>
              </p:cNvSpPr>
              <p:nvPr/>
            </p:nvSpPr>
            <p:spPr bwMode="auto">
              <a:xfrm>
                <a:off x="528" y="2451"/>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4229" name="Rectangle 37"/>
              <p:cNvSpPr>
                <a:spLocks noChangeArrowheads="1"/>
              </p:cNvSpPr>
              <p:nvPr/>
            </p:nvSpPr>
            <p:spPr bwMode="auto">
              <a:xfrm>
                <a:off x="528" y="2617"/>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sp>
        <p:nvSpPr>
          <p:cNvPr id="264230" name="Rectangle 38"/>
          <p:cNvSpPr>
            <a:spLocks noChangeArrowheads="1"/>
          </p:cNvSpPr>
          <p:nvPr/>
        </p:nvSpPr>
        <p:spPr bwMode="auto">
          <a:xfrm>
            <a:off x="1500188" y="1833563"/>
            <a:ext cx="530225"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6" name="Group 39"/>
          <p:cNvGrpSpPr>
            <a:grpSpLocks/>
          </p:cNvGrpSpPr>
          <p:nvPr/>
        </p:nvGrpSpPr>
        <p:grpSpPr bwMode="auto">
          <a:xfrm>
            <a:off x="2309813" y="5426075"/>
            <a:ext cx="5040312" cy="536575"/>
            <a:chOff x="1455" y="3418"/>
            <a:chExt cx="3175" cy="338"/>
          </a:xfrm>
        </p:grpSpPr>
        <p:sp>
          <p:nvSpPr>
            <p:cNvPr id="264232" name="Line 40"/>
            <p:cNvSpPr>
              <a:spLocks noChangeShapeType="1"/>
            </p:cNvSpPr>
            <p:nvPr/>
          </p:nvSpPr>
          <p:spPr bwMode="auto">
            <a:xfrm flipH="1">
              <a:off x="3213" y="3418"/>
              <a:ext cx="123" cy="163"/>
            </a:xfrm>
            <a:prstGeom prst="line">
              <a:avLst/>
            </a:prstGeom>
            <a:noFill/>
            <a:ln w="22225">
              <a:solidFill>
                <a:srgbClr val="000000"/>
              </a:solidFill>
              <a:round/>
              <a:headEnd/>
              <a:tailEnd/>
            </a:ln>
          </p:spPr>
          <p:txBody>
            <a:bodyPr/>
            <a:lstStyle/>
            <a:p>
              <a:endParaRPr lang="en-IN"/>
            </a:p>
          </p:txBody>
        </p:sp>
        <p:grpSp>
          <p:nvGrpSpPr>
            <p:cNvPr id="7" name="Group 41"/>
            <p:cNvGrpSpPr>
              <a:grpSpLocks/>
            </p:cNvGrpSpPr>
            <p:nvPr/>
          </p:nvGrpSpPr>
          <p:grpSpPr bwMode="auto">
            <a:xfrm>
              <a:off x="1455" y="3556"/>
              <a:ext cx="3175" cy="200"/>
              <a:chOff x="1455" y="3556"/>
              <a:chExt cx="3175" cy="200"/>
            </a:xfrm>
          </p:grpSpPr>
          <p:sp>
            <p:nvSpPr>
              <p:cNvPr id="264234" name="Rectangle 42"/>
              <p:cNvSpPr>
                <a:spLocks noChangeArrowheads="1"/>
              </p:cNvSpPr>
              <p:nvPr/>
            </p:nvSpPr>
            <p:spPr bwMode="auto">
              <a:xfrm>
                <a:off x="1455" y="3556"/>
                <a:ext cx="3175" cy="200"/>
              </a:xfrm>
              <a:prstGeom prst="rect">
                <a:avLst/>
              </a:prstGeom>
              <a:solidFill>
                <a:srgbClr val="E1E5E9"/>
              </a:solidFill>
              <a:ln w="9525">
                <a:noFill/>
                <a:miter lim="800000"/>
                <a:headEnd/>
                <a:tailEnd/>
              </a:ln>
            </p:spPr>
            <p:txBody>
              <a:bodyPr/>
              <a:lstStyle/>
              <a:p>
                <a:endParaRPr lang="en-IN"/>
              </a:p>
            </p:txBody>
          </p:sp>
          <p:sp>
            <p:nvSpPr>
              <p:cNvPr id="264235" name="Rectangle 43"/>
              <p:cNvSpPr>
                <a:spLocks noChangeArrowheads="1"/>
              </p:cNvSpPr>
              <p:nvPr/>
            </p:nvSpPr>
            <p:spPr bwMode="auto">
              <a:xfrm>
                <a:off x="1490" y="3579"/>
                <a:ext cx="3080" cy="163"/>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2. . . . leads to a 10% increase in quantity supplied.</a:t>
                </a:r>
                <a:endParaRPr lang="en-US" sz="2400" u="none" dirty="0">
                  <a:latin typeface="Times New Roman" pitchFamily="18" charset="0"/>
                </a:endParaRPr>
              </a:p>
            </p:txBody>
          </p:sp>
        </p:grpSp>
      </p:grpSp>
      <p:grpSp>
        <p:nvGrpSpPr>
          <p:cNvPr id="8" name="Group 44"/>
          <p:cNvGrpSpPr>
            <a:grpSpLocks/>
          </p:cNvGrpSpPr>
          <p:nvPr/>
        </p:nvGrpSpPr>
        <p:grpSpPr bwMode="auto">
          <a:xfrm>
            <a:off x="4516438" y="2366963"/>
            <a:ext cx="2027237" cy="2006600"/>
            <a:chOff x="2845" y="1491"/>
            <a:chExt cx="1277" cy="1264"/>
          </a:xfrm>
        </p:grpSpPr>
        <p:sp>
          <p:nvSpPr>
            <p:cNvPr id="264237" name="Line 45"/>
            <p:cNvSpPr>
              <a:spLocks noChangeShapeType="1"/>
            </p:cNvSpPr>
            <p:nvPr/>
          </p:nvSpPr>
          <p:spPr bwMode="auto">
            <a:xfrm flipH="1">
              <a:off x="2845" y="1491"/>
              <a:ext cx="832" cy="1264"/>
            </a:xfrm>
            <a:prstGeom prst="line">
              <a:avLst/>
            </a:prstGeom>
            <a:noFill/>
            <a:ln w="65088">
              <a:solidFill>
                <a:srgbClr val="004C9F"/>
              </a:solidFill>
              <a:round/>
              <a:headEnd/>
              <a:tailEnd/>
            </a:ln>
          </p:spPr>
          <p:txBody>
            <a:bodyPr/>
            <a:lstStyle/>
            <a:p>
              <a:endParaRPr lang="en-IN"/>
            </a:p>
          </p:txBody>
        </p:sp>
        <p:sp>
          <p:nvSpPr>
            <p:cNvPr id="264238" name="Rectangle 46"/>
            <p:cNvSpPr>
              <a:spLocks noChangeArrowheads="1"/>
            </p:cNvSpPr>
            <p:nvPr/>
          </p:nvSpPr>
          <p:spPr bwMode="auto">
            <a:xfrm>
              <a:off x="3705" y="1496"/>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4210"/>
                                        </p:tgtEl>
                                        <p:attrNameLst>
                                          <p:attrName>style.visibility</p:attrName>
                                        </p:attrNameLst>
                                      </p:cBhvr>
                                      <p:to>
                                        <p:strVal val="visible"/>
                                      </p:to>
                                    </p:set>
                                    <p:anim calcmode="lin" valueType="num">
                                      <p:cBhvr>
                                        <p:cTn id="17" dur="500" fill="hold"/>
                                        <p:tgtEl>
                                          <p:spTgt spid="264210"/>
                                        </p:tgtEl>
                                        <p:attrNameLst>
                                          <p:attrName>ppt_w</p:attrName>
                                        </p:attrNameLst>
                                      </p:cBhvr>
                                      <p:tavLst>
                                        <p:tav tm="0">
                                          <p:val>
                                            <p:strVal val="4/3*#ppt_w"/>
                                          </p:val>
                                        </p:tav>
                                        <p:tav tm="100000">
                                          <p:val>
                                            <p:strVal val="#ppt_w"/>
                                          </p:val>
                                        </p:tav>
                                      </p:tavLst>
                                    </p:anim>
                                    <p:anim calcmode="lin" valueType="num">
                                      <p:cBhvr>
                                        <p:cTn id="18" dur="500" fill="hold"/>
                                        <p:tgtEl>
                                          <p:spTgt spid="264210"/>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upRigh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264208"/>
                                        </p:tgtEl>
                                        <p:attrNameLst>
                                          <p:attrName>style.visibility</p:attrName>
                                        </p:attrNameLst>
                                      </p:cBhvr>
                                      <p:to>
                                        <p:strVal val="visible"/>
                                      </p:to>
                                    </p:set>
                                    <p:anim calcmode="lin" valueType="num">
                                      <p:cBhvr>
                                        <p:cTn id="33" dur="500" fill="hold"/>
                                        <p:tgtEl>
                                          <p:spTgt spid="264208"/>
                                        </p:tgtEl>
                                        <p:attrNameLst>
                                          <p:attrName>ppt_w</p:attrName>
                                        </p:attrNameLst>
                                      </p:cBhvr>
                                      <p:tavLst>
                                        <p:tav tm="0">
                                          <p:val>
                                            <p:strVal val="4/3*#ppt_w"/>
                                          </p:val>
                                        </p:tav>
                                        <p:tav tm="100000">
                                          <p:val>
                                            <p:strVal val="#ppt_w"/>
                                          </p:val>
                                        </p:tav>
                                      </p:tavLst>
                                    </p:anim>
                                    <p:anim calcmode="lin" valueType="num">
                                      <p:cBhvr>
                                        <p:cTn id="34" dur="500" fill="hold"/>
                                        <p:tgtEl>
                                          <p:spTgt spid="264208"/>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8" grpId="0" animBg="1"/>
      <p:bldP spid="2642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dirty="0" smtClean="0"/>
              <a:t>PRICE ELASTICITY OF </a:t>
            </a:r>
            <a:r>
              <a:rPr lang="en-US" dirty="0"/>
              <a:t>DEMAND</a:t>
            </a:r>
          </a:p>
        </p:txBody>
      </p:sp>
      <p:sp>
        <p:nvSpPr>
          <p:cNvPr id="234501" name="Rectangle 5"/>
          <p:cNvSpPr>
            <a:spLocks noGrp="1" noChangeArrowheads="1"/>
          </p:cNvSpPr>
          <p:nvPr>
            <p:ph type="body" idx="1"/>
          </p:nvPr>
        </p:nvSpPr>
        <p:spPr>
          <a:xfrm>
            <a:off x="428596" y="1357298"/>
            <a:ext cx="8229600" cy="4525963"/>
          </a:xfrm>
        </p:spPr>
        <p:txBody>
          <a:bodyPr>
            <a:normAutofit/>
          </a:bodyPr>
          <a:lstStyle/>
          <a:p>
            <a:r>
              <a:rPr lang="en-US" dirty="0"/>
              <a:t>The </a:t>
            </a:r>
            <a:r>
              <a:rPr lang="en-US" i="1" dirty="0">
                <a:solidFill>
                  <a:srgbClr val="008000"/>
                </a:solidFill>
              </a:rPr>
              <a:t>price elasticity of </a:t>
            </a:r>
            <a:r>
              <a:rPr lang="en-US" i="1" dirty="0" smtClean="0">
                <a:solidFill>
                  <a:srgbClr val="008000"/>
                </a:solidFill>
              </a:rPr>
              <a:t>demand:</a:t>
            </a:r>
            <a:r>
              <a:rPr lang="en-US" dirty="0" smtClean="0"/>
              <a:t> how </a:t>
            </a:r>
            <a:r>
              <a:rPr lang="en-US" dirty="0"/>
              <a:t>much the quantity demanded of a good </a:t>
            </a:r>
            <a:r>
              <a:rPr lang="en-US" dirty="0" smtClean="0"/>
              <a:t>changes due to </a:t>
            </a:r>
            <a:r>
              <a:rPr lang="en-US" dirty="0"/>
              <a:t>a change in the price of that good.</a:t>
            </a:r>
          </a:p>
          <a:p>
            <a:r>
              <a:rPr lang="en-US" dirty="0" smtClean="0"/>
              <a:t>In brief, </a:t>
            </a:r>
            <a:r>
              <a:rPr lang="en-US" dirty="0"/>
              <a:t>the price elasticity of demand is the percentage change in quantity demanded </a:t>
            </a:r>
            <a:r>
              <a:rPr lang="en-US" dirty="0" smtClean="0"/>
              <a:t>of a good due </a:t>
            </a:r>
            <a:r>
              <a:rPr lang="en-US" dirty="0"/>
              <a:t>to a percentage change in the </a:t>
            </a:r>
            <a:r>
              <a:rPr lang="en-US" dirty="0" smtClean="0"/>
              <a:t>price of that good. </a:t>
            </a:r>
            <a:r>
              <a:rPr lang="en-US" dirty="0"/>
              <a:t/>
            </a:r>
            <a:br>
              <a:rPr lang="en-US" dirty="0"/>
            </a:br>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65" name="Rectangle 49"/>
          <p:cNvSpPr>
            <a:spLocks noGrp="1" noChangeArrowheads="1"/>
          </p:cNvSpPr>
          <p:nvPr>
            <p:ph type="title"/>
          </p:nvPr>
        </p:nvSpPr>
        <p:spPr/>
        <p:txBody>
          <a:bodyPr/>
          <a:lstStyle/>
          <a:p>
            <a:r>
              <a:rPr lang="en-US" dirty="0" smtClean="0"/>
              <a:t>The </a:t>
            </a:r>
            <a:r>
              <a:rPr lang="en-US" dirty="0"/>
              <a:t>Price Elasticity of Supply</a:t>
            </a:r>
          </a:p>
        </p:txBody>
      </p:sp>
      <p:sp>
        <p:nvSpPr>
          <p:cNvPr id="265221" name="Rectangle 5"/>
          <p:cNvSpPr>
            <a:spLocks noChangeArrowheads="1"/>
          </p:cNvSpPr>
          <p:nvPr/>
        </p:nvSpPr>
        <p:spPr bwMode="auto">
          <a:xfrm>
            <a:off x="2311400" y="1865313"/>
            <a:ext cx="5322888" cy="3336925"/>
          </a:xfrm>
          <a:prstGeom prst="rect">
            <a:avLst/>
          </a:prstGeom>
          <a:solidFill>
            <a:srgbClr val="F3F6F9"/>
          </a:solidFill>
          <a:ln w="238125">
            <a:solidFill>
              <a:srgbClr val="F3F6F9"/>
            </a:solidFill>
            <a:miter lim="800000"/>
            <a:headEnd/>
            <a:tailEnd/>
          </a:ln>
        </p:spPr>
        <p:txBody>
          <a:bodyPr/>
          <a:lstStyle/>
          <a:p>
            <a:endParaRPr lang="en-IN"/>
          </a:p>
        </p:txBody>
      </p:sp>
      <p:sp>
        <p:nvSpPr>
          <p:cNvPr id="265222" name="Rectangle 6"/>
          <p:cNvSpPr>
            <a:spLocks noChangeArrowheads="1"/>
          </p:cNvSpPr>
          <p:nvPr/>
        </p:nvSpPr>
        <p:spPr bwMode="auto">
          <a:xfrm>
            <a:off x="2311400" y="1865313"/>
            <a:ext cx="5322888" cy="3336925"/>
          </a:xfrm>
          <a:prstGeom prst="rect">
            <a:avLst/>
          </a:prstGeom>
          <a:solidFill>
            <a:srgbClr val="F2F4F8"/>
          </a:solidFill>
          <a:ln w="215900">
            <a:solidFill>
              <a:srgbClr val="F2F4F8"/>
            </a:solidFill>
            <a:miter lim="800000"/>
            <a:headEnd/>
            <a:tailEnd/>
          </a:ln>
        </p:spPr>
        <p:txBody>
          <a:bodyPr/>
          <a:lstStyle/>
          <a:p>
            <a:endParaRPr lang="en-IN"/>
          </a:p>
        </p:txBody>
      </p:sp>
      <p:sp>
        <p:nvSpPr>
          <p:cNvPr id="265223" name="Rectangle 7"/>
          <p:cNvSpPr>
            <a:spLocks noChangeArrowheads="1"/>
          </p:cNvSpPr>
          <p:nvPr/>
        </p:nvSpPr>
        <p:spPr bwMode="auto">
          <a:xfrm>
            <a:off x="2311400" y="1865313"/>
            <a:ext cx="5322888" cy="3336925"/>
          </a:xfrm>
          <a:prstGeom prst="rect">
            <a:avLst/>
          </a:prstGeom>
          <a:solidFill>
            <a:srgbClr val="F1F4F7"/>
          </a:solidFill>
          <a:ln w="195263">
            <a:solidFill>
              <a:srgbClr val="F1F4F7"/>
            </a:solidFill>
            <a:miter lim="800000"/>
            <a:headEnd/>
            <a:tailEnd/>
          </a:ln>
        </p:spPr>
        <p:txBody>
          <a:bodyPr/>
          <a:lstStyle/>
          <a:p>
            <a:endParaRPr lang="en-IN"/>
          </a:p>
        </p:txBody>
      </p:sp>
      <p:sp>
        <p:nvSpPr>
          <p:cNvPr id="265224" name="Rectangle 8"/>
          <p:cNvSpPr>
            <a:spLocks noChangeArrowheads="1"/>
          </p:cNvSpPr>
          <p:nvPr/>
        </p:nvSpPr>
        <p:spPr bwMode="auto">
          <a:xfrm>
            <a:off x="2311400" y="1865313"/>
            <a:ext cx="5322888" cy="3336925"/>
          </a:xfrm>
          <a:prstGeom prst="rect">
            <a:avLst/>
          </a:prstGeom>
          <a:solidFill>
            <a:srgbClr val="F0F2F5"/>
          </a:solidFill>
          <a:ln w="173038">
            <a:solidFill>
              <a:srgbClr val="F0F2F5"/>
            </a:solidFill>
            <a:miter lim="800000"/>
            <a:headEnd/>
            <a:tailEnd/>
          </a:ln>
        </p:spPr>
        <p:txBody>
          <a:bodyPr/>
          <a:lstStyle/>
          <a:p>
            <a:endParaRPr lang="en-IN"/>
          </a:p>
        </p:txBody>
      </p:sp>
      <p:sp>
        <p:nvSpPr>
          <p:cNvPr id="265225" name="Rectangle 9"/>
          <p:cNvSpPr>
            <a:spLocks noChangeArrowheads="1"/>
          </p:cNvSpPr>
          <p:nvPr/>
        </p:nvSpPr>
        <p:spPr bwMode="auto">
          <a:xfrm>
            <a:off x="2311400" y="1865313"/>
            <a:ext cx="5322888" cy="3336925"/>
          </a:xfrm>
          <a:prstGeom prst="rect">
            <a:avLst/>
          </a:prstGeom>
          <a:solidFill>
            <a:srgbClr val="EEF1F4"/>
          </a:solidFill>
          <a:ln w="150813">
            <a:solidFill>
              <a:srgbClr val="EEF1F4"/>
            </a:solidFill>
            <a:miter lim="800000"/>
            <a:headEnd/>
            <a:tailEnd/>
          </a:ln>
        </p:spPr>
        <p:txBody>
          <a:bodyPr/>
          <a:lstStyle/>
          <a:p>
            <a:endParaRPr lang="en-IN"/>
          </a:p>
        </p:txBody>
      </p:sp>
      <p:sp>
        <p:nvSpPr>
          <p:cNvPr id="265226" name="Rectangle 10"/>
          <p:cNvSpPr>
            <a:spLocks noChangeArrowheads="1"/>
          </p:cNvSpPr>
          <p:nvPr/>
        </p:nvSpPr>
        <p:spPr bwMode="auto">
          <a:xfrm>
            <a:off x="2311400" y="1865313"/>
            <a:ext cx="5322888" cy="3336925"/>
          </a:xfrm>
          <a:prstGeom prst="rect">
            <a:avLst/>
          </a:prstGeom>
          <a:solidFill>
            <a:srgbClr val="EDEFF3"/>
          </a:solidFill>
          <a:ln w="130175">
            <a:solidFill>
              <a:srgbClr val="EDEFF3"/>
            </a:solidFill>
            <a:miter lim="800000"/>
            <a:headEnd/>
            <a:tailEnd/>
          </a:ln>
        </p:spPr>
        <p:txBody>
          <a:bodyPr/>
          <a:lstStyle/>
          <a:p>
            <a:endParaRPr lang="en-IN"/>
          </a:p>
        </p:txBody>
      </p:sp>
      <p:sp>
        <p:nvSpPr>
          <p:cNvPr id="265227" name="Rectangle 11"/>
          <p:cNvSpPr>
            <a:spLocks noChangeArrowheads="1"/>
          </p:cNvSpPr>
          <p:nvPr/>
        </p:nvSpPr>
        <p:spPr bwMode="auto">
          <a:xfrm>
            <a:off x="2311400" y="1865313"/>
            <a:ext cx="5322888" cy="3336925"/>
          </a:xfrm>
          <a:prstGeom prst="rect">
            <a:avLst/>
          </a:prstGeom>
          <a:solidFill>
            <a:srgbClr val="EBEEF2"/>
          </a:solidFill>
          <a:ln w="107950">
            <a:solidFill>
              <a:srgbClr val="EBEEF2"/>
            </a:solidFill>
            <a:miter lim="800000"/>
            <a:headEnd/>
            <a:tailEnd/>
          </a:ln>
        </p:spPr>
        <p:txBody>
          <a:bodyPr/>
          <a:lstStyle/>
          <a:p>
            <a:endParaRPr lang="en-IN"/>
          </a:p>
        </p:txBody>
      </p:sp>
      <p:sp>
        <p:nvSpPr>
          <p:cNvPr id="265228" name="Rectangle 12"/>
          <p:cNvSpPr>
            <a:spLocks noChangeArrowheads="1"/>
          </p:cNvSpPr>
          <p:nvPr/>
        </p:nvSpPr>
        <p:spPr bwMode="auto">
          <a:xfrm>
            <a:off x="2311400" y="1865313"/>
            <a:ext cx="5322888" cy="3336925"/>
          </a:xfrm>
          <a:prstGeom prst="rect">
            <a:avLst/>
          </a:prstGeom>
          <a:solidFill>
            <a:srgbClr val="EAECF1"/>
          </a:solidFill>
          <a:ln w="87313">
            <a:solidFill>
              <a:srgbClr val="EAECF1"/>
            </a:solidFill>
            <a:miter lim="800000"/>
            <a:headEnd/>
            <a:tailEnd/>
          </a:ln>
        </p:spPr>
        <p:txBody>
          <a:bodyPr/>
          <a:lstStyle/>
          <a:p>
            <a:endParaRPr lang="en-IN"/>
          </a:p>
        </p:txBody>
      </p:sp>
      <p:sp>
        <p:nvSpPr>
          <p:cNvPr id="265229" name="Rectangle 13"/>
          <p:cNvSpPr>
            <a:spLocks noChangeArrowheads="1"/>
          </p:cNvSpPr>
          <p:nvPr/>
        </p:nvSpPr>
        <p:spPr bwMode="auto">
          <a:xfrm>
            <a:off x="2311400" y="1865313"/>
            <a:ext cx="5322888" cy="3336925"/>
          </a:xfrm>
          <a:prstGeom prst="rect">
            <a:avLst/>
          </a:prstGeom>
          <a:solidFill>
            <a:srgbClr val="E9EBF0"/>
          </a:solidFill>
          <a:ln w="65088">
            <a:solidFill>
              <a:srgbClr val="E9EBF0"/>
            </a:solidFill>
            <a:miter lim="800000"/>
            <a:headEnd/>
            <a:tailEnd/>
          </a:ln>
        </p:spPr>
        <p:txBody>
          <a:bodyPr/>
          <a:lstStyle/>
          <a:p>
            <a:endParaRPr lang="en-IN"/>
          </a:p>
        </p:txBody>
      </p:sp>
      <p:sp>
        <p:nvSpPr>
          <p:cNvPr id="265230" name="Rectangle 14"/>
          <p:cNvSpPr>
            <a:spLocks noChangeArrowheads="1"/>
          </p:cNvSpPr>
          <p:nvPr/>
        </p:nvSpPr>
        <p:spPr bwMode="auto">
          <a:xfrm>
            <a:off x="2311400" y="1865313"/>
            <a:ext cx="5322888" cy="3336925"/>
          </a:xfrm>
          <a:prstGeom prst="rect">
            <a:avLst/>
          </a:prstGeom>
          <a:solidFill>
            <a:srgbClr val="E7EAEF"/>
          </a:solidFill>
          <a:ln w="42863">
            <a:solidFill>
              <a:srgbClr val="E7EAEF"/>
            </a:solidFill>
            <a:miter lim="800000"/>
            <a:headEnd/>
            <a:tailEnd/>
          </a:ln>
        </p:spPr>
        <p:txBody>
          <a:bodyPr/>
          <a:lstStyle/>
          <a:p>
            <a:endParaRPr lang="en-IN"/>
          </a:p>
        </p:txBody>
      </p:sp>
      <p:sp>
        <p:nvSpPr>
          <p:cNvPr id="265231" name="Rectangle 15"/>
          <p:cNvSpPr>
            <a:spLocks noChangeArrowheads="1"/>
          </p:cNvSpPr>
          <p:nvPr/>
        </p:nvSpPr>
        <p:spPr bwMode="auto">
          <a:xfrm>
            <a:off x="2311400" y="1865313"/>
            <a:ext cx="5322888" cy="3336925"/>
          </a:xfrm>
          <a:prstGeom prst="rect">
            <a:avLst/>
          </a:prstGeom>
          <a:solidFill>
            <a:srgbClr val="E6E9EF"/>
          </a:solidFill>
          <a:ln w="22225">
            <a:solidFill>
              <a:srgbClr val="E6E9EF"/>
            </a:solidFill>
            <a:miter lim="800000"/>
            <a:headEnd/>
            <a:tailEnd/>
          </a:ln>
        </p:spPr>
        <p:txBody>
          <a:bodyPr/>
          <a:lstStyle/>
          <a:p>
            <a:endParaRPr lang="en-IN"/>
          </a:p>
        </p:txBody>
      </p:sp>
      <p:sp>
        <p:nvSpPr>
          <p:cNvPr id="265232" name="Line 16"/>
          <p:cNvSpPr>
            <a:spLocks noChangeShapeType="1"/>
          </p:cNvSpPr>
          <p:nvPr/>
        </p:nvSpPr>
        <p:spPr bwMode="auto">
          <a:xfrm flipH="1">
            <a:off x="5448300" y="5299075"/>
            <a:ext cx="346075" cy="3175"/>
          </a:xfrm>
          <a:prstGeom prst="line">
            <a:avLst/>
          </a:prstGeom>
          <a:noFill/>
          <a:ln w="22225">
            <a:solidFill>
              <a:srgbClr val="000000"/>
            </a:solidFill>
            <a:round/>
            <a:headEnd type="stealth" w="med" len="med"/>
            <a:tailEnd/>
          </a:ln>
          <a:effectLst/>
        </p:spPr>
        <p:txBody>
          <a:bodyPr/>
          <a:lstStyle/>
          <a:p>
            <a:endParaRPr lang="en-IN"/>
          </a:p>
        </p:txBody>
      </p:sp>
      <p:sp>
        <p:nvSpPr>
          <p:cNvPr id="265233" name="Rectangle 17"/>
          <p:cNvSpPr>
            <a:spLocks noChangeArrowheads="1"/>
          </p:cNvSpPr>
          <p:nvPr/>
        </p:nvSpPr>
        <p:spPr bwMode="auto">
          <a:xfrm>
            <a:off x="2203450" y="1785938"/>
            <a:ext cx="5322888" cy="3316287"/>
          </a:xfrm>
          <a:prstGeom prst="rect">
            <a:avLst/>
          </a:prstGeom>
          <a:solidFill>
            <a:srgbClr val="FFFFFF"/>
          </a:solidFill>
          <a:ln w="9525">
            <a:noFill/>
            <a:miter lim="800000"/>
            <a:headEnd/>
            <a:tailEnd/>
          </a:ln>
        </p:spPr>
        <p:txBody>
          <a:bodyPr/>
          <a:lstStyle/>
          <a:p>
            <a:endParaRPr lang="en-IN"/>
          </a:p>
        </p:txBody>
      </p:sp>
      <p:sp>
        <p:nvSpPr>
          <p:cNvPr id="265234" name="Line 18"/>
          <p:cNvSpPr>
            <a:spLocks noChangeShapeType="1"/>
          </p:cNvSpPr>
          <p:nvPr/>
        </p:nvSpPr>
        <p:spPr bwMode="auto">
          <a:xfrm>
            <a:off x="2030413" y="3006725"/>
            <a:ext cx="1587" cy="250825"/>
          </a:xfrm>
          <a:prstGeom prst="line">
            <a:avLst/>
          </a:prstGeom>
          <a:noFill/>
          <a:ln w="22225">
            <a:solidFill>
              <a:srgbClr val="000000"/>
            </a:solidFill>
            <a:round/>
            <a:headEnd type="stealth" w="med" len="med"/>
            <a:tailEnd/>
          </a:ln>
          <a:effectLst/>
        </p:spPr>
        <p:txBody>
          <a:bodyPr/>
          <a:lstStyle/>
          <a:p>
            <a:endParaRPr lang="en-IN"/>
          </a:p>
        </p:txBody>
      </p:sp>
      <p:sp>
        <p:nvSpPr>
          <p:cNvPr id="265235" name="Freeform 19"/>
          <p:cNvSpPr>
            <a:spLocks/>
          </p:cNvSpPr>
          <p:nvPr/>
        </p:nvSpPr>
        <p:spPr bwMode="auto">
          <a:xfrm>
            <a:off x="2203450" y="1785938"/>
            <a:ext cx="5322888" cy="3316287"/>
          </a:xfrm>
          <a:custGeom>
            <a:avLst/>
            <a:gdLst/>
            <a:ahLst/>
            <a:cxnLst>
              <a:cxn ang="0">
                <a:pos x="0" y="0"/>
              </a:cxn>
              <a:cxn ang="0">
                <a:pos x="0" y="2089"/>
              </a:cxn>
              <a:cxn ang="0">
                <a:pos x="3353" y="2089"/>
              </a:cxn>
            </a:cxnLst>
            <a:rect l="0" t="0" r="r" b="b"/>
            <a:pathLst>
              <a:path w="3353" h="2089">
                <a:moveTo>
                  <a:pt x="0" y="0"/>
                </a:moveTo>
                <a:lnTo>
                  <a:pt x="0" y="2089"/>
                </a:lnTo>
                <a:lnTo>
                  <a:pt x="3353" y="2089"/>
                </a:lnTo>
              </a:path>
            </a:pathLst>
          </a:custGeom>
          <a:noFill/>
          <a:ln w="22225">
            <a:solidFill>
              <a:srgbClr val="000000"/>
            </a:solidFill>
            <a:prstDash val="solid"/>
            <a:round/>
            <a:headEnd/>
            <a:tailEnd/>
          </a:ln>
        </p:spPr>
        <p:txBody>
          <a:bodyPr/>
          <a:lstStyle/>
          <a:p>
            <a:endParaRPr lang="en-IN"/>
          </a:p>
        </p:txBody>
      </p:sp>
      <p:sp>
        <p:nvSpPr>
          <p:cNvPr id="265236" name="Rectangle 20"/>
          <p:cNvSpPr>
            <a:spLocks noChangeArrowheads="1"/>
          </p:cNvSpPr>
          <p:nvPr/>
        </p:nvSpPr>
        <p:spPr bwMode="auto">
          <a:xfrm>
            <a:off x="2557463" y="1374775"/>
            <a:ext cx="4316412"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(c) Unit Elastic Supply: Elasticity Equals 1</a:t>
            </a:r>
            <a:endParaRPr lang="en-US" sz="2400" u="none">
              <a:latin typeface="Times New Roman" pitchFamily="18" charset="0"/>
            </a:endParaRPr>
          </a:p>
        </p:txBody>
      </p:sp>
      <p:grpSp>
        <p:nvGrpSpPr>
          <p:cNvPr id="2" name="Group 21"/>
          <p:cNvGrpSpPr>
            <a:grpSpLocks/>
          </p:cNvGrpSpPr>
          <p:nvPr/>
        </p:nvGrpSpPr>
        <p:grpSpPr bwMode="auto">
          <a:xfrm>
            <a:off x="1836738" y="2768600"/>
            <a:ext cx="4368800" cy="2703513"/>
            <a:chOff x="1157" y="1744"/>
            <a:chExt cx="2752" cy="1703"/>
          </a:xfrm>
        </p:grpSpPr>
        <p:sp>
          <p:nvSpPr>
            <p:cNvPr id="265238" name="Freeform 22"/>
            <p:cNvSpPr>
              <a:spLocks/>
            </p:cNvSpPr>
            <p:nvPr/>
          </p:nvSpPr>
          <p:spPr bwMode="auto">
            <a:xfrm>
              <a:off x="1388" y="1800"/>
              <a:ext cx="2371" cy="1414"/>
            </a:xfrm>
            <a:custGeom>
              <a:avLst/>
              <a:gdLst/>
              <a:ahLst/>
              <a:cxnLst>
                <a:cxn ang="0">
                  <a:pos x="2371" y="1414"/>
                </a:cxn>
                <a:cxn ang="0">
                  <a:pos x="2371" y="0"/>
                </a:cxn>
                <a:cxn ang="0">
                  <a:pos x="0" y="0"/>
                </a:cxn>
              </a:cxnLst>
              <a:rect l="0" t="0" r="r" b="b"/>
              <a:pathLst>
                <a:path w="2371" h="1414">
                  <a:moveTo>
                    <a:pt x="2371" y="1414"/>
                  </a:moveTo>
                  <a:lnTo>
                    <a:pt x="2371" y="0"/>
                  </a:lnTo>
                  <a:lnTo>
                    <a:pt x="0" y="0"/>
                  </a:lnTo>
                </a:path>
              </a:pathLst>
            </a:custGeom>
            <a:noFill/>
            <a:ln w="22225" cap="flat">
              <a:solidFill>
                <a:schemeClr val="tx1"/>
              </a:solidFill>
              <a:prstDash val="sysDot"/>
              <a:round/>
              <a:headEnd/>
              <a:tailEnd/>
            </a:ln>
          </p:spPr>
          <p:txBody>
            <a:bodyPr/>
            <a:lstStyle/>
            <a:p>
              <a:endParaRPr lang="en-IN"/>
            </a:p>
          </p:txBody>
        </p:sp>
        <p:sp>
          <p:nvSpPr>
            <p:cNvPr id="265239" name="Rectangle 23"/>
            <p:cNvSpPr>
              <a:spLocks noChangeArrowheads="1"/>
            </p:cNvSpPr>
            <p:nvPr/>
          </p:nvSpPr>
          <p:spPr bwMode="auto">
            <a:xfrm>
              <a:off x="3681" y="3284"/>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125</a:t>
              </a:r>
              <a:endParaRPr lang="en-US" sz="2400" u="none">
                <a:latin typeface="Times New Roman" pitchFamily="18" charset="0"/>
              </a:endParaRPr>
            </a:p>
          </p:txBody>
        </p:sp>
        <p:sp>
          <p:nvSpPr>
            <p:cNvPr id="265240" name="Rectangle 24"/>
            <p:cNvSpPr>
              <a:spLocks noChangeArrowheads="1"/>
            </p:cNvSpPr>
            <p:nvPr/>
          </p:nvSpPr>
          <p:spPr bwMode="auto">
            <a:xfrm>
              <a:off x="1157" y="1744"/>
              <a:ext cx="77"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5</a:t>
              </a:r>
              <a:endParaRPr lang="en-US" sz="2400" u="none" dirty="0">
                <a:latin typeface="Times New Roman" pitchFamily="18" charset="0"/>
              </a:endParaRPr>
            </a:p>
          </p:txBody>
        </p:sp>
      </p:grpSp>
      <p:grpSp>
        <p:nvGrpSpPr>
          <p:cNvPr id="3" name="Group 25"/>
          <p:cNvGrpSpPr>
            <a:grpSpLocks/>
          </p:cNvGrpSpPr>
          <p:nvPr/>
        </p:nvGrpSpPr>
        <p:grpSpPr bwMode="auto">
          <a:xfrm>
            <a:off x="1966913" y="3238500"/>
            <a:ext cx="3373437" cy="2233613"/>
            <a:chOff x="1239" y="2040"/>
            <a:chExt cx="2125" cy="1407"/>
          </a:xfrm>
        </p:grpSpPr>
        <p:sp>
          <p:nvSpPr>
            <p:cNvPr id="265242" name="Freeform 26"/>
            <p:cNvSpPr>
              <a:spLocks/>
            </p:cNvSpPr>
            <p:nvPr/>
          </p:nvSpPr>
          <p:spPr bwMode="auto">
            <a:xfrm>
              <a:off x="1388" y="2076"/>
              <a:ext cx="1908" cy="1138"/>
            </a:xfrm>
            <a:custGeom>
              <a:avLst/>
              <a:gdLst/>
              <a:ahLst/>
              <a:cxnLst>
                <a:cxn ang="0">
                  <a:pos x="1908" y="1138"/>
                </a:cxn>
                <a:cxn ang="0">
                  <a:pos x="1908" y="0"/>
                </a:cxn>
                <a:cxn ang="0">
                  <a:pos x="0" y="0"/>
                </a:cxn>
              </a:cxnLst>
              <a:rect l="0" t="0" r="r" b="b"/>
              <a:pathLst>
                <a:path w="1908" h="1138">
                  <a:moveTo>
                    <a:pt x="1908" y="1138"/>
                  </a:moveTo>
                  <a:lnTo>
                    <a:pt x="1908" y="0"/>
                  </a:lnTo>
                  <a:lnTo>
                    <a:pt x="0" y="0"/>
                  </a:lnTo>
                </a:path>
              </a:pathLst>
            </a:custGeom>
            <a:noFill/>
            <a:ln w="22225" cap="flat">
              <a:solidFill>
                <a:schemeClr val="tx1"/>
              </a:solidFill>
              <a:prstDash val="sysDot"/>
              <a:round/>
              <a:headEnd/>
              <a:tailEnd/>
            </a:ln>
          </p:spPr>
          <p:txBody>
            <a:bodyPr/>
            <a:lstStyle/>
            <a:p>
              <a:endParaRPr lang="en-IN"/>
            </a:p>
          </p:txBody>
        </p:sp>
        <p:sp>
          <p:nvSpPr>
            <p:cNvPr id="265243" name="Rectangle 27"/>
            <p:cNvSpPr>
              <a:spLocks noChangeArrowheads="1"/>
            </p:cNvSpPr>
            <p:nvPr/>
          </p:nvSpPr>
          <p:spPr bwMode="auto">
            <a:xfrm>
              <a:off x="3136" y="3284"/>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sp>
          <p:nvSpPr>
            <p:cNvPr id="265244" name="Rectangle 28"/>
            <p:cNvSpPr>
              <a:spLocks noChangeArrowheads="1"/>
            </p:cNvSpPr>
            <p:nvPr/>
          </p:nvSpPr>
          <p:spPr bwMode="auto">
            <a:xfrm>
              <a:off x="1239" y="2040"/>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grpSp>
      <p:sp>
        <p:nvSpPr>
          <p:cNvPr id="265245" name="Rectangle 29"/>
          <p:cNvSpPr>
            <a:spLocks noChangeArrowheads="1"/>
          </p:cNvSpPr>
          <p:nvPr/>
        </p:nvSpPr>
        <p:spPr bwMode="auto">
          <a:xfrm>
            <a:off x="6586538" y="5207000"/>
            <a:ext cx="876300"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5246" name="Rectangle 30"/>
          <p:cNvSpPr>
            <a:spLocks noChangeArrowheads="1"/>
          </p:cNvSpPr>
          <p:nvPr/>
        </p:nvSpPr>
        <p:spPr bwMode="auto">
          <a:xfrm>
            <a:off x="1981200" y="5213350"/>
            <a:ext cx="120650" cy="2587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65247" name="Rectangle 31"/>
          <p:cNvSpPr>
            <a:spLocks noChangeArrowheads="1"/>
          </p:cNvSpPr>
          <p:nvPr/>
        </p:nvSpPr>
        <p:spPr bwMode="auto">
          <a:xfrm>
            <a:off x="1535113" y="1758950"/>
            <a:ext cx="530225"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4" name="Group 32"/>
          <p:cNvGrpSpPr>
            <a:grpSpLocks/>
          </p:cNvGrpSpPr>
          <p:nvPr/>
        </p:nvGrpSpPr>
        <p:grpSpPr bwMode="auto">
          <a:xfrm>
            <a:off x="2030413" y="5360988"/>
            <a:ext cx="5151437" cy="555625"/>
            <a:chOff x="1279" y="3377"/>
            <a:chExt cx="3245" cy="350"/>
          </a:xfrm>
        </p:grpSpPr>
        <p:sp>
          <p:nvSpPr>
            <p:cNvPr id="265249" name="Line 33"/>
            <p:cNvSpPr>
              <a:spLocks noChangeShapeType="1"/>
            </p:cNvSpPr>
            <p:nvPr/>
          </p:nvSpPr>
          <p:spPr bwMode="auto">
            <a:xfrm flipH="1">
              <a:off x="2942" y="3377"/>
              <a:ext cx="163" cy="187"/>
            </a:xfrm>
            <a:prstGeom prst="line">
              <a:avLst/>
            </a:prstGeom>
            <a:noFill/>
            <a:ln w="22225">
              <a:solidFill>
                <a:srgbClr val="000000"/>
              </a:solidFill>
              <a:round/>
              <a:headEnd/>
              <a:tailEnd/>
            </a:ln>
          </p:spPr>
          <p:txBody>
            <a:bodyPr/>
            <a:lstStyle/>
            <a:p>
              <a:endParaRPr lang="en-IN"/>
            </a:p>
          </p:txBody>
        </p:sp>
        <p:grpSp>
          <p:nvGrpSpPr>
            <p:cNvPr id="5" name="Group 34"/>
            <p:cNvGrpSpPr>
              <a:grpSpLocks/>
            </p:cNvGrpSpPr>
            <p:nvPr/>
          </p:nvGrpSpPr>
          <p:grpSpPr bwMode="auto">
            <a:xfrm>
              <a:off x="1279" y="3527"/>
              <a:ext cx="3245" cy="200"/>
              <a:chOff x="1279" y="3527"/>
              <a:chExt cx="3245" cy="200"/>
            </a:xfrm>
          </p:grpSpPr>
          <p:sp>
            <p:nvSpPr>
              <p:cNvPr id="265251" name="Rectangle 35"/>
              <p:cNvSpPr>
                <a:spLocks noChangeArrowheads="1"/>
              </p:cNvSpPr>
              <p:nvPr/>
            </p:nvSpPr>
            <p:spPr bwMode="auto">
              <a:xfrm>
                <a:off x="1279" y="3527"/>
                <a:ext cx="3245" cy="200"/>
              </a:xfrm>
              <a:prstGeom prst="rect">
                <a:avLst/>
              </a:prstGeom>
              <a:solidFill>
                <a:srgbClr val="E1E5E9"/>
              </a:solidFill>
              <a:ln w="9525">
                <a:noFill/>
                <a:miter lim="800000"/>
                <a:headEnd/>
                <a:tailEnd/>
              </a:ln>
            </p:spPr>
            <p:txBody>
              <a:bodyPr/>
              <a:lstStyle/>
              <a:p>
                <a:endParaRPr lang="en-IN"/>
              </a:p>
            </p:txBody>
          </p:sp>
          <p:sp>
            <p:nvSpPr>
              <p:cNvPr id="265252" name="Rectangle 36"/>
              <p:cNvSpPr>
                <a:spLocks noChangeArrowheads="1"/>
              </p:cNvSpPr>
              <p:nvPr/>
            </p:nvSpPr>
            <p:spPr bwMode="auto">
              <a:xfrm>
                <a:off x="1343" y="3548"/>
                <a:ext cx="311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leads to a 22% increase in quantity supplied.</a:t>
                </a:r>
                <a:endParaRPr lang="en-US" sz="2400" u="none">
                  <a:latin typeface="Times New Roman" pitchFamily="18" charset="0"/>
                </a:endParaRPr>
              </a:p>
            </p:txBody>
          </p:sp>
        </p:grpSp>
      </p:grpSp>
      <p:grpSp>
        <p:nvGrpSpPr>
          <p:cNvPr id="6" name="Group 37"/>
          <p:cNvGrpSpPr>
            <a:grpSpLocks/>
          </p:cNvGrpSpPr>
          <p:nvPr/>
        </p:nvGrpSpPr>
        <p:grpSpPr bwMode="auto">
          <a:xfrm>
            <a:off x="754063" y="3136900"/>
            <a:ext cx="1276350" cy="1250950"/>
            <a:chOff x="475" y="1976"/>
            <a:chExt cx="804" cy="788"/>
          </a:xfrm>
        </p:grpSpPr>
        <p:sp>
          <p:nvSpPr>
            <p:cNvPr id="265254" name="Line 38"/>
            <p:cNvSpPr>
              <a:spLocks noChangeShapeType="1"/>
            </p:cNvSpPr>
            <p:nvPr/>
          </p:nvSpPr>
          <p:spPr bwMode="auto">
            <a:xfrm flipV="1">
              <a:off x="911" y="1976"/>
              <a:ext cx="327" cy="300"/>
            </a:xfrm>
            <a:prstGeom prst="line">
              <a:avLst/>
            </a:prstGeom>
            <a:noFill/>
            <a:ln w="22225">
              <a:solidFill>
                <a:srgbClr val="000000"/>
              </a:solidFill>
              <a:round/>
              <a:headEnd/>
              <a:tailEnd/>
            </a:ln>
          </p:spPr>
          <p:txBody>
            <a:bodyPr/>
            <a:lstStyle/>
            <a:p>
              <a:endParaRPr lang="en-IN"/>
            </a:p>
          </p:txBody>
        </p:sp>
        <p:grpSp>
          <p:nvGrpSpPr>
            <p:cNvPr id="7" name="Group 39"/>
            <p:cNvGrpSpPr>
              <a:grpSpLocks/>
            </p:cNvGrpSpPr>
            <p:nvPr/>
          </p:nvGrpSpPr>
          <p:grpSpPr bwMode="auto">
            <a:xfrm>
              <a:off x="475" y="2226"/>
              <a:ext cx="804" cy="538"/>
              <a:chOff x="475" y="2226"/>
              <a:chExt cx="804" cy="538"/>
            </a:xfrm>
          </p:grpSpPr>
          <p:sp>
            <p:nvSpPr>
              <p:cNvPr id="265256" name="Rectangle 40"/>
              <p:cNvSpPr>
                <a:spLocks noChangeArrowheads="1"/>
              </p:cNvSpPr>
              <p:nvPr/>
            </p:nvSpPr>
            <p:spPr bwMode="auto">
              <a:xfrm>
                <a:off x="475" y="2226"/>
                <a:ext cx="804" cy="538"/>
              </a:xfrm>
              <a:prstGeom prst="rect">
                <a:avLst/>
              </a:prstGeom>
              <a:solidFill>
                <a:srgbClr val="E1E5E9"/>
              </a:solidFill>
              <a:ln w="9525">
                <a:noFill/>
                <a:miter lim="800000"/>
                <a:headEnd/>
                <a:tailEnd/>
              </a:ln>
            </p:spPr>
            <p:txBody>
              <a:bodyPr/>
              <a:lstStyle/>
              <a:p>
                <a:endParaRPr lang="en-IN"/>
              </a:p>
            </p:txBody>
          </p:sp>
          <p:sp>
            <p:nvSpPr>
              <p:cNvPr id="265257" name="Rectangle 41"/>
              <p:cNvSpPr>
                <a:spLocks noChangeArrowheads="1"/>
              </p:cNvSpPr>
              <p:nvPr/>
            </p:nvSpPr>
            <p:spPr bwMode="auto">
              <a:xfrm>
                <a:off x="526" y="2253"/>
                <a:ext cx="55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 22%</a:t>
                </a:r>
                <a:endParaRPr lang="en-US" sz="2400" u="none">
                  <a:latin typeface="Times New Roman" pitchFamily="18" charset="0"/>
                </a:endParaRPr>
              </a:p>
            </p:txBody>
          </p:sp>
          <p:sp>
            <p:nvSpPr>
              <p:cNvPr id="265258" name="Rectangle 42"/>
              <p:cNvSpPr>
                <a:spLocks noChangeArrowheads="1"/>
              </p:cNvSpPr>
              <p:nvPr/>
            </p:nvSpPr>
            <p:spPr bwMode="auto">
              <a:xfrm>
                <a:off x="526" y="2420"/>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5259" name="Rectangle 43"/>
              <p:cNvSpPr>
                <a:spLocks noChangeArrowheads="1"/>
              </p:cNvSpPr>
              <p:nvPr/>
            </p:nvSpPr>
            <p:spPr bwMode="auto">
              <a:xfrm>
                <a:off x="526" y="2586"/>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grpSp>
        <p:nvGrpSpPr>
          <p:cNvPr id="8" name="Group 44"/>
          <p:cNvGrpSpPr>
            <a:grpSpLocks/>
          </p:cNvGrpSpPr>
          <p:nvPr/>
        </p:nvGrpSpPr>
        <p:grpSpPr bwMode="auto">
          <a:xfrm>
            <a:off x="2203450" y="2438400"/>
            <a:ext cx="5008563" cy="2663825"/>
            <a:chOff x="1388" y="1536"/>
            <a:chExt cx="3155" cy="1678"/>
          </a:xfrm>
        </p:grpSpPr>
        <p:sp>
          <p:nvSpPr>
            <p:cNvPr id="265261" name="Line 45"/>
            <p:cNvSpPr>
              <a:spLocks noChangeShapeType="1"/>
            </p:cNvSpPr>
            <p:nvPr/>
          </p:nvSpPr>
          <p:spPr bwMode="auto">
            <a:xfrm flipH="1">
              <a:off x="1388" y="1600"/>
              <a:ext cx="2699" cy="1614"/>
            </a:xfrm>
            <a:prstGeom prst="line">
              <a:avLst/>
            </a:prstGeom>
            <a:noFill/>
            <a:ln w="65088">
              <a:solidFill>
                <a:srgbClr val="004C9F"/>
              </a:solidFill>
              <a:round/>
              <a:headEnd/>
              <a:tailEnd/>
            </a:ln>
          </p:spPr>
          <p:txBody>
            <a:bodyPr/>
            <a:lstStyle/>
            <a:p>
              <a:endParaRPr lang="en-IN"/>
            </a:p>
          </p:txBody>
        </p:sp>
        <p:sp>
          <p:nvSpPr>
            <p:cNvPr id="265262" name="Rectangle 46"/>
            <p:cNvSpPr>
              <a:spLocks noChangeArrowheads="1"/>
            </p:cNvSpPr>
            <p:nvPr/>
          </p:nvSpPr>
          <p:spPr bwMode="auto">
            <a:xfrm>
              <a:off x="4126" y="1536"/>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
        <p:nvSpPr>
          <p:cNvPr id="265263" name="Text Box 47"/>
          <p:cNvSpPr txBox="1">
            <a:spLocks noChangeArrowheads="1"/>
          </p:cNvSpPr>
          <p:nvPr/>
        </p:nvSpPr>
        <p:spPr bwMode="auto">
          <a:xfrm>
            <a:off x="6415088" y="3121025"/>
            <a:ext cx="2525712" cy="915988"/>
          </a:xfrm>
          <a:prstGeom prst="rect">
            <a:avLst/>
          </a:prstGeom>
          <a:noFill/>
          <a:ln w="9525">
            <a:noFill/>
            <a:miter lim="800000"/>
            <a:headEnd/>
            <a:tailEnd/>
          </a:ln>
          <a:effectLst/>
        </p:spPr>
        <p:txBody>
          <a:bodyPr>
            <a:spAutoFit/>
          </a:bodyPr>
          <a:lstStyle/>
          <a:p>
            <a:pPr>
              <a:spcBef>
                <a:spcPct val="50000"/>
              </a:spcBef>
            </a:pPr>
            <a:r>
              <a:rPr lang="en-US" u="none">
                <a:solidFill>
                  <a:schemeClr val="accent2"/>
                </a:solidFill>
              </a:rPr>
              <a:t>(If SUPPLY is unit elastic and linear, it will begin at the origin.)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5234"/>
                                        </p:tgtEl>
                                        <p:attrNameLst>
                                          <p:attrName>style.visibility</p:attrName>
                                        </p:attrNameLst>
                                      </p:cBhvr>
                                      <p:to>
                                        <p:strVal val="visible"/>
                                      </p:to>
                                    </p:set>
                                    <p:anim calcmode="lin" valueType="num">
                                      <p:cBhvr>
                                        <p:cTn id="17" dur="500" fill="hold"/>
                                        <p:tgtEl>
                                          <p:spTgt spid="265234"/>
                                        </p:tgtEl>
                                        <p:attrNameLst>
                                          <p:attrName>ppt_w</p:attrName>
                                        </p:attrNameLst>
                                      </p:cBhvr>
                                      <p:tavLst>
                                        <p:tav tm="0">
                                          <p:val>
                                            <p:strVal val="4/3*#ppt_w"/>
                                          </p:val>
                                        </p:tav>
                                        <p:tav tm="100000">
                                          <p:val>
                                            <p:strVal val="#ppt_w"/>
                                          </p:val>
                                        </p:tav>
                                      </p:tavLst>
                                    </p:anim>
                                    <p:anim calcmode="lin" valueType="num">
                                      <p:cBhvr>
                                        <p:cTn id="18" dur="500" fill="hold"/>
                                        <p:tgtEl>
                                          <p:spTgt spid="265234"/>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upRigh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5232"/>
                                        </p:tgtEl>
                                        <p:attrNameLst>
                                          <p:attrName>style.visibility</p:attrName>
                                        </p:attrNameLst>
                                      </p:cBhvr>
                                      <p:to>
                                        <p:strVal val="visible"/>
                                      </p:to>
                                    </p:set>
                                    <p:animEffect transition="in" filter="wipe(left)">
                                      <p:cBhvr>
                                        <p:cTn id="33" dur="500"/>
                                        <p:tgtEl>
                                          <p:spTgt spid="2652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childTnLst>
                          </p:cTn>
                        </p:par>
                        <p:par>
                          <p:cTn id="39" fill="hold">
                            <p:stCondLst>
                              <p:cond delay="500"/>
                            </p:stCondLst>
                            <p:childTnLst>
                              <p:par>
                                <p:cTn id="40" presetID="29" presetClass="entr" presetSubtype="0" fill="hold" grpId="0" nodeType="afterEffect">
                                  <p:stCondLst>
                                    <p:cond delay="0"/>
                                  </p:stCondLst>
                                  <p:childTnLst>
                                    <p:set>
                                      <p:cBhvr>
                                        <p:cTn id="41" dur="1" fill="hold">
                                          <p:stCondLst>
                                            <p:cond delay="0"/>
                                          </p:stCondLst>
                                        </p:cTn>
                                        <p:tgtEl>
                                          <p:spTgt spid="265263"/>
                                        </p:tgtEl>
                                        <p:attrNameLst>
                                          <p:attrName>style.visibility</p:attrName>
                                        </p:attrNameLst>
                                      </p:cBhvr>
                                      <p:to>
                                        <p:strVal val="visible"/>
                                      </p:to>
                                    </p:set>
                                    <p:anim calcmode="lin" valueType="num">
                                      <p:cBhvr>
                                        <p:cTn id="42" dur="1000" fill="hold"/>
                                        <p:tgtEl>
                                          <p:spTgt spid="265263"/>
                                        </p:tgtEl>
                                        <p:attrNameLst>
                                          <p:attrName>ppt_x</p:attrName>
                                        </p:attrNameLst>
                                      </p:cBhvr>
                                      <p:tavLst>
                                        <p:tav tm="0">
                                          <p:val>
                                            <p:strVal val="#ppt_x-.2"/>
                                          </p:val>
                                        </p:tav>
                                        <p:tav tm="100000">
                                          <p:val>
                                            <p:strVal val="#ppt_x"/>
                                          </p:val>
                                        </p:tav>
                                      </p:tavLst>
                                    </p:anim>
                                    <p:anim calcmode="lin" valueType="num">
                                      <p:cBhvr>
                                        <p:cTn id="43" dur="1000" fill="hold"/>
                                        <p:tgtEl>
                                          <p:spTgt spid="26526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6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2" grpId="0" animBg="1"/>
      <p:bldP spid="265234" grpId="0" animBg="1"/>
      <p:bldP spid="2652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8" name="Rectangle 48"/>
          <p:cNvSpPr>
            <a:spLocks noGrp="1" noChangeArrowheads="1"/>
          </p:cNvSpPr>
          <p:nvPr>
            <p:ph type="title"/>
          </p:nvPr>
        </p:nvSpPr>
        <p:spPr/>
        <p:txBody>
          <a:bodyPr/>
          <a:lstStyle/>
          <a:p>
            <a:r>
              <a:rPr lang="en-US" dirty="0" smtClean="0"/>
              <a:t> The </a:t>
            </a:r>
            <a:r>
              <a:rPr lang="en-US" dirty="0"/>
              <a:t>Price Elasticity of Supply</a:t>
            </a:r>
          </a:p>
        </p:txBody>
      </p:sp>
      <p:sp>
        <p:nvSpPr>
          <p:cNvPr id="266245" name="Rectangle 5"/>
          <p:cNvSpPr>
            <a:spLocks noChangeArrowheads="1"/>
          </p:cNvSpPr>
          <p:nvPr/>
        </p:nvSpPr>
        <p:spPr bwMode="auto">
          <a:xfrm>
            <a:off x="2443163" y="2047875"/>
            <a:ext cx="5322887" cy="3336925"/>
          </a:xfrm>
          <a:prstGeom prst="rect">
            <a:avLst/>
          </a:prstGeom>
          <a:solidFill>
            <a:srgbClr val="F3F6F9"/>
          </a:solidFill>
          <a:ln w="238125">
            <a:solidFill>
              <a:srgbClr val="F3F6F9"/>
            </a:solidFill>
            <a:miter lim="800000"/>
            <a:headEnd/>
            <a:tailEnd/>
          </a:ln>
        </p:spPr>
        <p:txBody>
          <a:bodyPr/>
          <a:lstStyle/>
          <a:p>
            <a:endParaRPr lang="en-IN"/>
          </a:p>
        </p:txBody>
      </p:sp>
      <p:sp>
        <p:nvSpPr>
          <p:cNvPr id="266246" name="Rectangle 6"/>
          <p:cNvSpPr>
            <a:spLocks noChangeArrowheads="1"/>
          </p:cNvSpPr>
          <p:nvPr/>
        </p:nvSpPr>
        <p:spPr bwMode="auto">
          <a:xfrm>
            <a:off x="2443163" y="2047875"/>
            <a:ext cx="5322887" cy="3336925"/>
          </a:xfrm>
          <a:prstGeom prst="rect">
            <a:avLst/>
          </a:prstGeom>
          <a:solidFill>
            <a:srgbClr val="F2F4F8"/>
          </a:solidFill>
          <a:ln w="215900">
            <a:solidFill>
              <a:srgbClr val="F2F4F8"/>
            </a:solidFill>
            <a:miter lim="800000"/>
            <a:headEnd/>
            <a:tailEnd/>
          </a:ln>
        </p:spPr>
        <p:txBody>
          <a:bodyPr/>
          <a:lstStyle/>
          <a:p>
            <a:endParaRPr lang="en-IN"/>
          </a:p>
        </p:txBody>
      </p:sp>
      <p:sp>
        <p:nvSpPr>
          <p:cNvPr id="266247" name="Rectangle 7"/>
          <p:cNvSpPr>
            <a:spLocks noChangeArrowheads="1"/>
          </p:cNvSpPr>
          <p:nvPr/>
        </p:nvSpPr>
        <p:spPr bwMode="auto">
          <a:xfrm>
            <a:off x="2443163" y="2047875"/>
            <a:ext cx="5322887" cy="3336925"/>
          </a:xfrm>
          <a:prstGeom prst="rect">
            <a:avLst/>
          </a:prstGeom>
          <a:solidFill>
            <a:srgbClr val="F1F4F7"/>
          </a:solidFill>
          <a:ln w="195263">
            <a:solidFill>
              <a:srgbClr val="F1F4F7"/>
            </a:solidFill>
            <a:miter lim="800000"/>
            <a:headEnd/>
            <a:tailEnd/>
          </a:ln>
        </p:spPr>
        <p:txBody>
          <a:bodyPr/>
          <a:lstStyle/>
          <a:p>
            <a:endParaRPr lang="en-IN"/>
          </a:p>
        </p:txBody>
      </p:sp>
      <p:sp>
        <p:nvSpPr>
          <p:cNvPr id="266248" name="Rectangle 8"/>
          <p:cNvSpPr>
            <a:spLocks noChangeArrowheads="1"/>
          </p:cNvSpPr>
          <p:nvPr/>
        </p:nvSpPr>
        <p:spPr bwMode="auto">
          <a:xfrm>
            <a:off x="2443163" y="2047875"/>
            <a:ext cx="5322887" cy="3336925"/>
          </a:xfrm>
          <a:prstGeom prst="rect">
            <a:avLst/>
          </a:prstGeom>
          <a:solidFill>
            <a:srgbClr val="F0F2F5"/>
          </a:solidFill>
          <a:ln w="173038">
            <a:solidFill>
              <a:srgbClr val="F0F2F5"/>
            </a:solidFill>
            <a:miter lim="800000"/>
            <a:headEnd/>
            <a:tailEnd/>
          </a:ln>
        </p:spPr>
        <p:txBody>
          <a:bodyPr/>
          <a:lstStyle/>
          <a:p>
            <a:endParaRPr lang="en-IN"/>
          </a:p>
        </p:txBody>
      </p:sp>
      <p:sp>
        <p:nvSpPr>
          <p:cNvPr id="266249" name="Rectangle 9"/>
          <p:cNvSpPr>
            <a:spLocks noChangeArrowheads="1"/>
          </p:cNvSpPr>
          <p:nvPr/>
        </p:nvSpPr>
        <p:spPr bwMode="auto">
          <a:xfrm>
            <a:off x="2443163" y="2047875"/>
            <a:ext cx="5322887" cy="3336925"/>
          </a:xfrm>
          <a:prstGeom prst="rect">
            <a:avLst/>
          </a:prstGeom>
          <a:solidFill>
            <a:srgbClr val="EEF1F4"/>
          </a:solidFill>
          <a:ln w="150813">
            <a:solidFill>
              <a:srgbClr val="EEF1F4"/>
            </a:solidFill>
            <a:miter lim="800000"/>
            <a:headEnd/>
            <a:tailEnd/>
          </a:ln>
        </p:spPr>
        <p:txBody>
          <a:bodyPr/>
          <a:lstStyle/>
          <a:p>
            <a:endParaRPr lang="en-IN"/>
          </a:p>
        </p:txBody>
      </p:sp>
      <p:sp>
        <p:nvSpPr>
          <p:cNvPr id="266250" name="Rectangle 10"/>
          <p:cNvSpPr>
            <a:spLocks noChangeArrowheads="1"/>
          </p:cNvSpPr>
          <p:nvPr/>
        </p:nvSpPr>
        <p:spPr bwMode="auto">
          <a:xfrm>
            <a:off x="2443163" y="2047875"/>
            <a:ext cx="5322887" cy="3336925"/>
          </a:xfrm>
          <a:prstGeom prst="rect">
            <a:avLst/>
          </a:prstGeom>
          <a:solidFill>
            <a:srgbClr val="EDEFF3"/>
          </a:solidFill>
          <a:ln w="130175">
            <a:solidFill>
              <a:srgbClr val="EDEFF3"/>
            </a:solidFill>
            <a:miter lim="800000"/>
            <a:headEnd/>
            <a:tailEnd/>
          </a:ln>
        </p:spPr>
        <p:txBody>
          <a:bodyPr/>
          <a:lstStyle/>
          <a:p>
            <a:endParaRPr lang="en-IN"/>
          </a:p>
        </p:txBody>
      </p:sp>
      <p:sp>
        <p:nvSpPr>
          <p:cNvPr id="266251" name="Rectangle 11"/>
          <p:cNvSpPr>
            <a:spLocks noChangeArrowheads="1"/>
          </p:cNvSpPr>
          <p:nvPr/>
        </p:nvSpPr>
        <p:spPr bwMode="auto">
          <a:xfrm>
            <a:off x="2443163" y="2047875"/>
            <a:ext cx="5322887" cy="3336925"/>
          </a:xfrm>
          <a:prstGeom prst="rect">
            <a:avLst/>
          </a:prstGeom>
          <a:solidFill>
            <a:srgbClr val="EBEEF2"/>
          </a:solidFill>
          <a:ln w="107950">
            <a:solidFill>
              <a:srgbClr val="EBEEF2"/>
            </a:solidFill>
            <a:miter lim="800000"/>
            <a:headEnd/>
            <a:tailEnd/>
          </a:ln>
        </p:spPr>
        <p:txBody>
          <a:bodyPr/>
          <a:lstStyle/>
          <a:p>
            <a:endParaRPr lang="en-IN"/>
          </a:p>
        </p:txBody>
      </p:sp>
      <p:sp>
        <p:nvSpPr>
          <p:cNvPr id="266252" name="Rectangle 12"/>
          <p:cNvSpPr>
            <a:spLocks noChangeArrowheads="1"/>
          </p:cNvSpPr>
          <p:nvPr/>
        </p:nvSpPr>
        <p:spPr bwMode="auto">
          <a:xfrm>
            <a:off x="2443163" y="2047875"/>
            <a:ext cx="5322887" cy="3336925"/>
          </a:xfrm>
          <a:prstGeom prst="rect">
            <a:avLst/>
          </a:prstGeom>
          <a:solidFill>
            <a:srgbClr val="EAECF1"/>
          </a:solidFill>
          <a:ln w="87313">
            <a:solidFill>
              <a:srgbClr val="EAECF1"/>
            </a:solidFill>
            <a:miter lim="800000"/>
            <a:headEnd/>
            <a:tailEnd/>
          </a:ln>
        </p:spPr>
        <p:txBody>
          <a:bodyPr/>
          <a:lstStyle/>
          <a:p>
            <a:endParaRPr lang="en-IN"/>
          </a:p>
        </p:txBody>
      </p:sp>
      <p:sp>
        <p:nvSpPr>
          <p:cNvPr id="266253" name="Rectangle 13"/>
          <p:cNvSpPr>
            <a:spLocks noChangeArrowheads="1"/>
          </p:cNvSpPr>
          <p:nvPr/>
        </p:nvSpPr>
        <p:spPr bwMode="auto">
          <a:xfrm>
            <a:off x="2443163" y="2047875"/>
            <a:ext cx="5322887" cy="3336925"/>
          </a:xfrm>
          <a:prstGeom prst="rect">
            <a:avLst/>
          </a:prstGeom>
          <a:solidFill>
            <a:srgbClr val="E9EBF0"/>
          </a:solidFill>
          <a:ln w="65088">
            <a:solidFill>
              <a:srgbClr val="E9EBF0"/>
            </a:solidFill>
            <a:miter lim="800000"/>
            <a:headEnd/>
            <a:tailEnd/>
          </a:ln>
        </p:spPr>
        <p:txBody>
          <a:bodyPr/>
          <a:lstStyle/>
          <a:p>
            <a:endParaRPr lang="en-IN"/>
          </a:p>
        </p:txBody>
      </p:sp>
      <p:sp>
        <p:nvSpPr>
          <p:cNvPr id="266254" name="Rectangle 14"/>
          <p:cNvSpPr>
            <a:spLocks noChangeArrowheads="1"/>
          </p:cNvSpPr>
          <p:nvPr/>
        </p:nvSpPr>
        <p:spPr bwMode="auto">
          <a:xfrm>
            <a:off x="2443163" y="2047875"/>
            <a:ext cx="5322887" cy="3336925"/>
          </a:xfrm>
          <a:prstGeom prst="rect">
            <a:avLst/>
          </a:prstGeom>
          <a:solidFill>
            <a:srgbClr val="E7EAEF"/>
          </a:solidFill>
          <a:ln w="42863">
            <a:solidFill>
              <a:srgbClr val="E7EAEF"/>
            </a:solidFill>
            <a:miter lim="800000"/>
            <a:headEnd/>
            <a:tailEnd/>
          </a:ln>
        </p:spPr>
        <p:txBody>
          <a:bodyPr/>
          <a:lstStyle/>
          <a:p>
            <a:endParaRPr lang="en-IN"/>
          </a:p>
        </p:txBody>
      </p:sp>
      <p:sp>
        <p:nvSpPr>
          <p:cNvPr id="266255" name="Rectangle 15"/>
          <p:cNvSpPr>
            <a:spLocks noChangeArrowheads="1"/>
          </p:cNvSpPr>
          <p:nvPr/>
        </p:nvSpPr>
        <p:spPr bwMode="auto">
          <a:xfrm>
            <a:off x="2443163" y="2047875"/>
            <a:ext cx="5322887" cy="3336925"/>
          </a:xfrm>
          <a:prstGeom prst="rect">
            <a:avLst/>
          </a:prstGeom>
          <a:solidFill>
            <a:srgbClr val="E6E9EF"/>
          </a:solidFill>
          <a:ln w="22225">
            <a:solidFill>
              <a:srgbClr val="E6E9EF"/>
            </a:solidFill>
            <a:miter lim="800000"/>
            <a:headEnd/>
            <a:tailEnd/>
          </a:ln>
        </p:spPr>
        <p:txBody>
          <a:bodyPr/>
          <a:lstStyle/>
          <a:p>
            <a:endParaRPr lang="en-IN"/>
          </a:p>
        </p:txBody>
      </p:sp>
      <p:sp>
        <p:nvSpPr>
          <p:cNvPr id="266256" name="Rectangle 16"/>
          <p:cNvSpPr>
            <a:spLocks noChangeArrowheads="1"/>
          </p:cNvSpPr>
          <p:nvPr/>
        </p:nvSpPr>
        <p:spPr bwMode="auto">
          <a:xfrm>
            <a:off x="2335213" y="1949450"/>
            <a:ext cx="5322887" cy="3335338"/>
          </a:xfrm>
          <a:prstGeom prst="rect">
            <a:avLst/>
          </a:prstGeom>
          <a:solidFill>
            <a:srgbClr val="FFFFFF"/>
          </a:solidFill>
          <a:ln w="9525">
            <a:noFill/>
            <a:miter lim="800000"/>
            <a:headEnd/>
            <a:tailEnd/>
          </a:ln>
        </p:spPr>
        <p:txBody>
          <a:bodyPr/>
          <a:lstStyle/>
          <a:p>
            <a:endParaRPr lang="en-IN"/>
          </a:p>
        </p:txBody>
      </p:sp>
      <p:sp>
        <p:nvSpPr>
          <p:cNvPr id="266257" name="Freeform 17"/>
          <p:cNvSpPr>
            <a:spLocks/>
          </p:cNvSpPr>
          <p:nvPr/>
        </p:nvSpPr>
        <p:spPr bwMode="auto">
          <a:xfrm>
            <a:off x="2335213" y="1949450"/>
            <a:ext cx="5322887" cy="3335338"/>
          </a:xfrm>
          <a:custGeom>
            <a:avLst/>
            <a:gdLst/>
            <a:ahLst/>
            <a:cxnLst>
              <a:cxn ang="0">
                <a:pos x="0" y="0"/>
              </a:cxn>
              <a:cxn ang="0">
                <a:pos x="0" y="2101"/>
              </a:cxn>
              <a:cxn ang="0">
                <a:pos x="3353" y="2101"/>
              </a:cxn>
            </a:cxnLst>
            <a:rect l="0" t="0" r="r" b="b"/>
            <a:pathLst>
              <a:path w="3353" h="2101">
                <a:moveTo>
                  <a:pt x="0" y="0"/>
                </a:moveTo>
                <a:lnTo>
                  <a:pt x="0" y="2101"/>
                </a:lnTo>
                <a:lnTo>
                  <a:pt x="3353" y="2101"/>
                </a:lnTo>
              </a:path>
            </a:pathLst>
          </a:custGeom>
          <a:noFill/>
          <a:ln w="22225">
            <a:solidFill>
              <a:srgbClr val="000000"/>
            </a:solidFill>
            <a:prstDash val="solid"/>
            <a:round/>
            <a:headEnd/>
            <a:tailEnd/>
          </a:ln>
        </p:spPr>
        <p:txBody>
          <a:bodyPr/>
          <a:lstStyle/>
          <a:p>
            <a:endParaRPr lang="en-IN"/>
          </a:p>
        </p:txBody>
      </p:sp>
      <p:sp>
        <p:nvSpPr>
          <p:cNvPr id="266258" name="Line 18"/>
          <p:cNvSpPr>
            <a:spLocks noChangeShapeType="1"/>
          </p:cNvSpPr>
          <p:nvPr/>
        </p:nvSpPr>
        <p:spPr bwMode="auto">
          <a:xfrm>
            <a:off x="2182813" y="3189288"/>
            <a:ext cx="3175" cy="222250"/>
          </a:xfrm>
          <a:prstGeom prst="line">
            <a:avLst/>
          </a:prstGeom>
          <a:noFill/>
          <a:ln w="22225">
            <a:solidFill>
              <a:srgbClr val="000000"/>
            </a:solidFill>
            <a:round/>
            <a:headEnd type="stealth" w="med" len="med"/>
            <a:tailEnd/>
          </a:ln>
          <a:effectLst/>
        </p:spPr>
        <p:txBody>
          <a:bodyPr/>
          <a:lstStyle/>
          <a:p>
            <a:endParaRPr lang="en-IN"/>
          </a:p>
        </p:txBody>
      </p:sp>
      <p:sp>
        <p:nvSpPr>
          <p:cNvPr id="266259" name="Line 19"/>
          <p:cNvSpPr>
            <a:spLocks noChangeShapeType="1"/>
          </p:cNvSpPr>
          <p:nvPr/>
        </p:nvSpPr>
        <p:spPr bwMode="auto">
          <a:xfrm flipH="1">
            <a:off x="4130675" y="5445125"/>
            <a:ext cx="908050" cy="1588"/>
          </a:xfrm>
          <a:prstGeom prst="line">
            <a:avLst/>
          </a:prstGeom>
          <a:noFill/>
          <a:ln w="22225">
            <a:solidFill>
              <a:srgbClr val="000000"/>
            </a:solidFill>
            <a:round/>
            <a:headEnd type="stealth" w="med" len="med"/>
            <a:tailEnd/>
          </a:ln>
          <a:effectLst/>
        </p:spPr>
        <p:txBody>
          <a:bodyPr/>
          <a:lstStyle/>
          <a:p>
            <a:endParaRPr lang="en-IN"/>
          </a:p>
        </p:txBody>
      </p:sp>
      <p:sp>
        <p:nvSpPr>
          <p:cNvPr id="266260" name="Rectangle 20"/>
          <p:cNvSpPr>
            <a:spLocks noChangeArrowheads="1"/>
          </p:cNvSpPr>
          <p:nvPr/>
        </p:nvSpPr>
        <p:spPr bwMode="auto">
          <a:xfrm>
            <a:off x="2474913" y="1547813"/>
            <a:ext cx="4725987"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(d) Elastic Supply: Elasticity Is Greater Than 1</a:t>
            </a:r>
            <a:endParaRPr lang="en-US" sz="2400" u="none">
              <a:latin typeface="Times New Roman" pitchFamily="18" charset="0"/>
            </a:endParaRPr>
          </a:p>
        </p:txBody>
      </p:sp>
      <p:sp>
        <p:nvSpPr>
          <p:cNvPr id="266261" name="Rectangle 21"/>
          <p:cNvSpPr>
            <a:spLocks noChangeArrowheads="1"/>
          </p:cNvSpPr>
          <p:nvPr/>
        </p:nvSpPr>
        <p:spPr bwMode="auto">
          <a:xfrm>
            <a:off x="6727825" y="5297488"/>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6262" name="Rectangle 22"/>
          <p:cNvSpPr>
            <a:spLocks noChangeArrowheads="1"/>
          </p:cNvSpPr>
          <p:nvPr/>
        </p:nvSpPr>
        <p:spPr bwMode="auto">
          <a:xfrm>
            <a:off x="2114550" y="5386388"/>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66263" name="Rectangle 23"/>
          <p:cNvSpPr>
            <a:spLocks noChangeArrowheads="1"/>
          </p:cNvSpPr>
          <p:nvPr/>
        </p:nvSpPr>
        <p:spPr bwMode="auto">
          <a:xfrm>
            <a:off x="1668463" y="1924050"/>
            <a:ext cx="530225"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2" name="Group 24"/>
          <p:cNvGrpSpPr>
            <a:grpSpLocks/>
          </p:cNvGrpSpPr>
          <p:nvPr/>
        </p:nvGrpSpPr>
        <p:grpSpPr bwMode="auto">
          <a:xfrm>
            <a:off x="884238" y="3298825"/>
            <a:ext cx="1255712" cy="1271588"/>
            <a:chOff x="557" y="2078"/>
            <a:chExt cx="791" cy="801"/>
          </a:xfrm>
        </p:grpSpPr>
        <p:sp>
          <p:nvSpPr>
            <p:cNvPr id="266265" name="Line 25"/>
            <p:cNvSpPr>
              <a:spLocks noChangeShapeType="1"/>
            </p:cNvSpPr>
            <p:nvPr/>
          </p:nvSpPr>
          <p:spPr bwMode="auto">
            <a:xfrm flipV="1">
              <a:off x="993" y="2078"/>
              <a:ext cx="328" cy="313"/>
            </a:xfrm>
            <a:prstGeom prst="line">
              <a:avLst/>
            </a:prstGeom>
            <a:noFill/>
            <a:ln w="22225">
              <a:solidFill>
                <a:srgbClr val="000000"/>
              </a:solidFill>
              <a:round/>
              <a:headEnd/>
              <a:tailEnd/>
            </a:ln>
          </p:spPr>
          <p:txBody>
            <a:bodyPr/>
            <a:lstStyle/>
            <a:p>
              <a:endParaRPr lang="en-IN"/>
            </a:p>
          </p:txBody>
        </p:sp>
        <p:grpSp>
          <p:nvGrpSpPr>
            <p:cNvPr id="3" name="Group 26"/>
            <p:cNvGrpSpPr>
              <a:grpSpLocks/>
            </p:cNvGrpSpPr>
            <p:nvPr/>
          </p:nvGrpSpPr>
          <p:grpSpPr bwMode="auto">
            <a:xfrm>
              <a:off x="557" y="2341"/>
              <a:ext cx="791" cy="538"/>
              <a:chOff x="557" y="2341"/>
              <a:chExt cx="791" cy="538"/>
            </a:xfrm>
          </p:grpSpPr>
          <p:sp>
            <p:nvSpPr>
              <p:cNvPr id="266267" name="Rectangle 27"/>
              <p:cNvSpPr>
                <a:spLocks noChangeArrowheads="1"/>
              </p:cNvSpPr>
              <p:nvPr/>
            </p:nvSpPr>
            <p:spPr bwMode="auto">
              <a:xfrm>
                <a:off x="557" y="2341"/>
                <a:ext cx="791" cy="538"/>
              </a:xfrm>
              <a:prstGeom prst="rect">
                <a:avLst/>
              </a:prstGeom>
              <a:solidFill>
                <a:srgbClr val="E1E5E9"/>
              </a:solidFill>
              <a:ln w="9525">
                <a:noFill/>
                <a:miter lim="800000"/>
                <a:headEnd/>
                <a:tailEnd/>
              </a:ln>
            </p:spPr>
            <p:txBody>
              <a:bodyPr/>
              <a:lstStyle/>
              <a:p>
                <a:endParaRPr lang="en-IN"/>
              </a:p>
            </p:txBody>
          </p:sp>
          <p:sp>
            <p:nvSpPr>
              <p:cNvPr id="266268" name="Rectangle 28"/>
              <p:cNvSpPr>
                <a:spLocks noChangeArrowheads="1"/>
              </p:cNvSpPr>
              <p:nvPr/>
            </p:nvSpPr>
            <p:spPr bwMode="auto">
              <a:xfrm>
                <a:off x="606" y="2366"/>
                <a:ext cx="55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 22%</a:t>
                </a:r>
                <a:endParaRPr lang="en-US" sz="2400" u="none">
                  <a:latin typeface="Times New Roman" pitchFamily="18" charset="0"/>
                </a:endParaRPr>
              </a:p>
            </p:txBody>
          </p:sp>
          <p:sp>
            <p:nvSpPr>
              <p:cNvPr id="266269" name="Rectangle 29"/>
              <p:cNvSpPr>
                <a:spLocks noChangeArrowheads="1"/>
              </p:cNvSpPr>
              <p:nvPr/>
            </p:nvSpPr>
            <p:spPr bwMode="auto">
              <a:xfrm>
                <a:off x="606" y="2533"/>
                <a:ext cx="515"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a:t>
                </a:r>
                <a:endParaRPr lang="en-US" sz="2400" u="none">
                  <a:latin typeface="Times New Roman" pitchFamily="18" charset="0"/>
                </a:endParaRPr>
              </a:p>
            </p:txBody>
          </p:sp>
          <p:sp>
            <p:nvSpPr>
              <p:cNvPr id="266270" name="Rectangle 30"/>
              <p:cNvSpPr>
                <a:spLocks noChangeArrowheads="1"/>
              </p:cNvSpPr>
              <p:nvPr/>
            </p:nvSpPr>
            <p:spPr bwMode="auto">
              <a:xfrm>
                <a:off x="606" y="2699"/>
                <a:ext cx="66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grpSp>
        <p:nvGrpSpPr>
          <p:cNvPr id="4" name="Group 31"/>
          <p:cNvGrpSpPr>
            <a:grpSpLocks/>
          </p:cNvGrpSpPr>
          <p:nvPr/>
        </p:nvGrpSpPr>
        <p:grpSpPr bwMode="auto">
          <a:xfrm>
            <a:off x="2290763" y="5524500"/>
            <a:ext cx="5018087" cy="574675"/>
            <a:chOff x="1443" y="3480"/>
            <a:chExt cx="3161" cy="362"/>
          </a:xfrm>
        </p:grpSpPr>
        <p:sp>
          <p:nvSpPr>
            <p:cNvPr id="266272" name="Line 32"/>
            <p:cNvSpPr>
              <a:spLocks noChangeShapeType="1"/>
            </p:cNvSpPr>
            <p:nvPr/>
          </p:nvSpPr>
          <p:spPr bwMode="auto">
            <a:xfrm>
              <a:off x="2929" y="3480"/>
              <a:ext cx="150" cy="175"/>
            </a:xfrm>
            <a:prstGeom prst="line">
              <a:avLst/>
            </a:prstGeom>
            <a:noFill/>
            <a:ln w="22225">
              <a:solidFill>
                <a:srgbClr val="000000"/>
              </a:solidFill>
              <a:round/>
              <a:headEnd/>
              <a:tailEnd/>
            </a:ln>
          </p:spPr>
          <p:txBody>
            <a:bodyPr/>
            <a:lstStyle/>
            <a:p>
              <a:endParaRPr lang="en-IN"/>
            </a:p>
          </p:txBody>
        </p:sp>
        <p:grpSp>
          <p:nvGrpSpPr>
            <p:cNvPr id="5" name="Group 33"/>
            <p:cNvGrpSpPr>
              <a:grpSpLocks/>
            </p:cNvGrpSpPr>
            <p:nvPr/>
          </p:nvGrpSpPr>
          <p:grpSpPr bwMode="auto">
            <a:xfrm>
              <a:off x="1443" y="3642"/>
              <a:ext cx="3161" cy="200"/>
              <a:chOff x="1443" y="3642"/>
              <a:chExt cx="3161" cy="200"/>
            </a:xfrm>
          </p:grpSpPr>
          <p:sp>
            <p:nvSpPr>
              <p:cNvPr id="266274" name="Rectangle 34"/>
              <p:cNvSpPr>
                <a:spLocks noChangeArrowheads="1"/>
              </p:cNvSpPr>
              <p:nvPr/>
            </p:nvSpPr>
            <p:spPr bwMode="auto">
              <a:xfrm>
                <a:off x="1443" y="3642"/>
                <a:ext cx="3161" cy="200"/>
              </a:xfrm>
              <a:prstGeom prst="rect">
                <a:avLst/>
              </a:prstGeom>
              <a:solidFill>
                <a:srgbClr val="E1E5E9"/>
              </a:solidFill>
              <a:ln w="9525">
                <a:noFill/>
                <a:miter lim="800000"/>
                <a:headEnd/>
                <a:tailEnd/>
              </a:ln>
            </p:spPr>
            <p:txBody>
              <a:bodyPr/>
              <a:lstStyle/>
              <a:p>
                <a:endParaRPr lang="en-IN"/>
              </a:p>
            </p:txBody>
          </p:sp>
          <p:sp>
            <p:nvSpPr>
              <p:cNvPr id="266275" name="Rectangle 35"/>
              <p:cNvSpPr>
                <a:spLocks noChangeArrowheads="1"/>
              </p:cNvSpPr>
              <p:nvPr/>
            </p:nvSpPr>
            <p:spPr bwMode="auto">
              <a:xfrm>
                <a:off x="1473" y="3661"/>
                <a:ext cx="3080"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leads to a 67% increase in quantity supplied.</a:t>
                </a:r>
                <a:endParaRPr lang="en-US" sz="2400" u="none">
                  <a:latin typeface="Times New Roman" pitchFamily="18" charset="0"/>
                </a:endParaRPr>
              </a:p>
            </p:txBody>
          </p:sp>
        </p:grpSp>
      </p:grpSp>
      <p:grpSp>
        <p:nvGrpSpPr>
          <p:cNvPr id="6" name="Group 36"/>
          <p:cNvGrpSpPr>
            <a:grpSpLocks/>
          </p:cNvGrpSpPr>
          <p:nvPr/>
        </p:nvGrpSpPr>
        <p:grpSpPr bwMode="auto">
          <a:xfrm>
            <a:off x="2108200" y="3384550"/>
            <a:ext cx="1911350" cy="2178050"/>
            <a:chOff x="1328" y="2132"/>
            <a:chExt cx="1204" cy="1372"/>
          </a:xfrm>
        </p:grpSpPr>
        <p:sp>
          <p:nvSpPr>
            <p:cNvPr id="266277" name="Freeform 37"/>
            <p:cNvSpPr>
              <a:spLocks/>
            </p:cNvSpPr>
            <p:nvPr/>
          </p:nvSpPr>
          <p:spPr bwMode="auto">
            <a:xfrm>
              <a:off x="1471" y="2191"/>
              <a:ext cx="954" cy="1138"/>
            </a:xfrm>
            <a:custGeom>
              <a:avLst/>
              <a:gdLst/>
              <a:ahLst/>
              <a:cxnLst>
                <a:cxn ang="0">
                  <a:pos x="954" y="1138"/>
                </a:cxn>
                <a:cxn ang="0">
                  <a:pos x="954" y="0"/>
                </a:cxn>
                <a:cxn ang="0">
                  <a:pos x="0" y="0"/>
                </a:cxn>
              </a:cxnLst>
              <a:rect l="0" t="0" r="r" b="b"/>
              <a:pathLst>
                <a:path w="954" h="1138">
                  <a:moveTo>
                    <a:pt x="954" y="1138"/>
                  </a:moveTo>
                  <a:lnTo>
                    <a:pt x="954" y="0"/>
                  </a:lnTo>
                  <a:lnTo>
                    <a:pt x="0" y="0"/>
                  </a:lnTo>
                </a:path>
              </a:pathLst>
            </a:custGeom>
            <a:noFill/>
            <a:ln w="22225" cap="flat">
              <a:solidFill>
                <a:schemeClr val="tx1"/>
              </a:solidFill>
              <a:prstDash val="sysDot"/>
              <a:round/>
              <a:headEnd/>
              <a:tailEnd/>
            </a:ln>
          </p:spPr>
          <p:txBody>
            <a:bodyPr/>
            <a:lstStyle/>
            <a:p>
              <a:endParaRPr lang="en-IN"/>
            </a:p>
          </p:txBody>
        </p:sp>
        <p:sp>
          <p:nvSpPr>
            <p:cNvPr id="266278" name="Rectangle 38"/>
            <p:cNvSpPr>
              <a:spLocks noChangeArrowheads="1"/>
            </p:cNvSpPr>
            <p:nvPr/>
          </p:nvSpPr>
          <p:spPr bwMode="auto">
            <a:xfrm>
              <a:off x="1328" y="2132"/>
              <a:ext cx="7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4</a:t>
              </a:r>
              <a:endParaRPr lang="en-US" sz="2400" u="none">
                <a:latin typeface="Times New Roman" pitchFamily="18" charset="0"/>
              </a:endParaRPr>
            </a:p>
          </p:txBody>
        </p:sp>
        <p:sp>
          <p:nvSpPr>
            <p:cNvPr id="266279" name="Rectangle 39"/>
            <p:cNvSpPr>
              <a:spLocks noChangeArrowheads="1"/>
            </p:cNvSpPr>
            <p:nvPr/>
          </p:nvSpPr>
          <p:spPr bwMode="auto">
            <a:xfrm>
              <a:off x="2304" y="3341"/>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grpSp>
      <p:grpSp>
        <p:nvGrpSpPr>
          <p:cNvPr id="7" name="Group 40"/>
          <p:cNvGrpSpPr>
            <a:grpSpLocks/>
          </p:cNvGrpSpPr>
          <p:nvPr/>
        </p:nvGrpSpPr>
        <p:grpSpPr bwMode="auto">
          <a:xfrm>
            <a:off x="1978025" y="2941638"/>
            <a:ext cx="3554413" cy="2620962"/>
            <a:chOff x="1246" y="1853"/>
            <a:chExt cx="2239" cy="1651"/>
          </a:xfrm>
        </p:grpSpPr>
        <p:sp>
          <p:nvSpPr>
            <p:cNvPr id="266281" name="Freeform 41"/>
            <p:cNvSpPr>
              <a:spLocks/>
            </p:cNvSpPr>
            <p:nvPr/>
          </p:nvSpPr>
          <p:spPr bwMode="auto">
            <a:xfrm>
              <a:off x="1471" y="1916"/>
              <a:ext cx="1908" cy="1413"/>
            </a:xfrm>
            <a:custGeom>
              <a:avLst/>
              <a:gdLst/>
              <a:ahLst/>
              <a:cxnLst>
                <a:cxn ang="0">
                  <a:pos x="1908" y="1413"/>
                </a:cxn>
                <a:cxn ang="0">
                  <a:pos x="1908" y="0"/>
                </a:cxn>
                <a:cxn ang="0">
                  <a:pos x="0" y="0"/>
                </a:cxn>
              </a:cxnLst>
              <a:rect l="0" t="0" r="r" b="b"/>
              <a:pathLst>
                <a:path w="1908" h="1413">
                  <a:moveTo>
                    <a:pt x="1908" y="1413"/>
                  </a:moveTo>
                  <a:lnTo>
                    <a:pt x="1908" y="0"/>
                  </a:lnTo>
                  <a:lnTo>
                    <a:pt x="0" y="0"/>
                  </a:lnTo>
                </a:path>
              </a:pathLst>
            </a:custGeom>
            <a:noFill/>
            <a:ln w="22225" cap="flat">
              <a:solidFill>
                <a:schemeClr val="tx1"/>
              </a:solidFill>
              <a:prstDash val="sysDot"/>
              <a:round/>
              <a:headEnd/>
              <a:tailEnd/>
            </a:ln>
          </p:spPr>
          <p:txBody>
            <a:bodyPr/>
            <a:lstStyle/>
            <a:p>
              <a:endParaRPr lang="en-IN"/>
            </a:p>
          </p:txBody>
        </p:sp>
        <p:sp>
          <p:nvSpPr>
            <p:cNvPr id="266282" name="Rectangle 42"/>
            <p:cNvSpPr>
              <a:spLocks noChangeArrowheads="1"/>
            </p:cNvSpPr>
            <p:nvPr/>
          </p:nvSpPr>
          <p:spPr bwMode="auto">
            <a:xfrm>
              <a:off x="1246" y="1853"/>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5</a:t>
              </a:r>
              <a:endParaRPr lang="en-US" sz="2400" u="none" dirty="0">
                <a:latin typeface="Times New Roman" pitchFamily="18" charset="0"/>
              </a:endParaRPr>
            </a:p>
          </p:txBody>
        </p:sp>
        <p:sp>
          <p:nvSpPr>
            <p:cNvPr id="266283" name="Rectangle 43"/>
            <p:cNvSpPr>
              <a:spLocks noChangeArrowheads="1"/>
            </p:cNvSpPr>
            <p:nvPr/>
          </p:nvSpPr>
          <p:spPr bwMode="auto">
            <a:xfrm>
              <a:off x="3257" y="3341"/>
              <a:ext cx="228"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200</a:t>
              </a:r>
              <a:endParaRPr lang="en-US" sz="2400" u="none">
                <a:latin typeface="Times New Roman" pitchFamily="18" charset="0"/>
              </a:endParaRPr>
            </a:p>
          </p:txBody>
        </p:sp>
      </p:grpSp>
      <p:grpSp>
        <p:nvGrpSpPr>
          <p:cNvPr id="8" name="Group 44"/>
          <p:cNvGrpSpPr>
            <a:grpSpLocks/>
          </p:cNvGrpSpPr>
          <p:nvPr/>
        </p:nvGrpSpPr>
        <p:grpSpPr bwMode="auto">
          <a:xfrm>
            <a:off x="2551113" y="2479675"/>
            <a:ext cx="5011737" cy="1395413"/>
            <a:chOff x="1607" y="1562"/>
            <a:chExt cx="3157" cy="879"/>
          </a:xfrm>
        </p:grpSpPr>
        <p:sp>
          <p:nvSpPr>
            <p:cNvPr id="266285" name="Line 45"/>
            <p:cNvSpPr>
              <a:spLocks noChangeShapeType="1"/>
            </p:cNvSpPr>
            <p:nvPr/>
          </p:nvSpPr>
          <p:spPr bwMode="auto">
            <a:xfrm flipH="1">
              <a:off x="1607" y="1640"/>
              <a:ext cx="2699" cy="801"/>
            </a:xfrm>
            <a:prstGeom prst="line">
              <a:avLst/>
            </a:prstGeom>
            <a:noFill/>
            <a:ln w="65088">
              <a:solidFill>
                <a:srgbClr val="004C9F"/>
              </a:solidFill>
              <a:round/>
              <a:headEnd/>
              <a:tailEnd/>
            </a:ln>
          </p:spPr>
          <p:txBody>
            <a:bodyPr/>
            <a:lstStyle/>
            <a:p>
              <a:endParaRPr lang="en-IN"/>
            </a:p>
          </p:txBody>
        </p:sp>
        <p:sp>
          <p:nvSpPr>
            <p:cNvPr id="266286" name="Rectangle 46"/>
            <p:cNvSpPr>
              <a:spLocks noChangeArrowheads="1"/>
            </p:cNvSpPr>
            <p:nvPr/>
          </p:nvSpPr>
          <p:spPr bwMode="auto">
            <a:xfrm>
              <a:off x="4347" y="1562"/>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66258"/>
                                        </p:tgtEl>
                                        <p:attrNameLst>
                                          <p:attrName>style.visibility</p:attrName>
                                        </p:attrNameLst>
                                      </p:cBhvr>
                                      <p:to>
                                        <p:strVal val="visible"/>
                                      </p:to>
                                    </p:set>
                                    <p:anim calcmode="lin" valueType="num">
                                      <p:cBhvr>
                                        <p:cTn id="17" dur="500" fill="hold"/>
                                        <p:tgtEl>
                                          <p:spTgt spid="266258"/>
                                        </p:tgtEl>
                                        <p:attrNameLst>
                                          <p:attrName>ppt_w</p:attrName>
                                        </p:attrNameLst>
                                      </p:cBhvr>
                                      <p:tavLst>
                                        <p:tav tm="0">
                                          <p:val>
                                            <p:strVal val="4/3*#ppt_w"/>
                                          </p:val>
                                        </p:tav>
                                        <p:tav tm="100000">
                                          <p:val>
                                            <p:strVal val="#ppt_w"/>
                                          </p:val>
                                        </p:tav>
                                      </p:tavLst>
                                    </p:anim>
                                    <p:anim calcmode="lin" valueType="num">
                                      <p:cBhvr>
                                        <p:cTn id="18" dur="500" fill="hold"/>
                                        <p:tgtEl>
                                          <p:spTgt spid="266258"/>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upRigh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6259"/>
                                        </p:tgtEl>
                                        <p:attrNameLst>
                                          <p:attrName>style.visibility</p:attrName>
                                        </p:attrNameLst>
                                      </p:cBhvr>
                                      <p:to>
                                        <p:strVal val="visible"/>
                                      </p:to>
                                    </p:set>
                                    <p:animEffect transition="in" filter="wipe(left)">
                                      <p:cBhvr>
                                        <p:cTn id="33" dur="500"/>
                                        <p:tgtEl>
                                          <p:spTgt spid="2662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8" grpId="0" animBg="1"/>
      <p:bldP spid="26625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12" name="Rectangle 48"/>
          <p:cNvSpPr>
            <a:spLocks noGrp="1" noChangeArrowheads="1"/>
          </p:cNvSpPr>
          <p:nvPr>
            <p:ph type="title"/>
          </p:nvPr>
        </p:nvSpPr>
        <p:spPr/>
        <p:txBody>
          <a:bodyPr/>
          <a:lstStyle/>
          <a:p>
            <a:r>
              <a:rPr lang="en-US" dirty="0" smtClean="0"/>
              <a:t> The </a:t>
            </a:r>
            <a:r>
              <a:rPr lang="en-US" dirty="0"/>
              <a:t>Price Elasticity of Supply</a:t>
            </a:r>
          </a:p>
        </p:txBody>
      </p:sp>
      <p:sp>
        <p:nvSpPr>
          <p:cNvPr id="267269" name="Rectangle 5"/>
          <p:cNvSpPr>
            <a:spLocks noChangeArrowheads="1"/>
          </p:cNvSpPr>
          <p:nvPr/>
        </p:nvSpPr>
        <p:spPr bwMode="auto">
          <a:xfrm>
            <a:off x="2057400" y="2124075"/>
            <a:ext cx="5322888" cy="3336925"/>
          </a:xfrm>
          <a:prstGeom prst="rect">
            <a:avLst/>
          </a:prstGeom>
          <a:solidFill>
            <a:srgbClr val="F3F6F9"/>
          </a:solidFill>
          <a:ln w="238125">
            <a:solidFill>
              <a:srgbClr val="F3F6F9"/>
            </a:solidFill>
            <a:miter lim="800000"/>
            <a:headEnd/>
            <a:tailEnd/>
          </a:ln>
        </p:spPr>
        <p:txBody>
          <a:bodyPr/>
          <a:lstStyle/>
          <a:p>
            <a:endParaRPr lang="en-IN"/>
          </a:p>
        </p:txBody>
      </p:sp>
      <p:sp>
        <p:nvSpPr>
          <p:cNvPr id="267270" name="Rectangle 6"/>
          <p:cNvSpPr>
            <a:spLocks noChangeArrowheads="1"/>
          </p:cNvSpPr>
          <p:nvPr/>
        </p:nvSpPr>
        <p:spPr bwMode="auto">
          <a:xfrm>
            <a:off x="2057400" y="2124075"/>
            <a:ext cx="5322888" cy="3336925"/>
          </a:xfrm>
          <a:prstGeom prst="rect">
            <a:avLst/>
          </a:prstGeom>
          <a:solidFill>
            <a:srgbClr val="F2F4F8"/>
          </a:solidFill>
          <a:ln w="215900">
            <a:solidFill>
              <a:srgbClr val="F2F4F8"/>
            </a:solidFill>
            <a:miter lim="800000"/>
            <a:headEnd/>
            <a:tailEnd/>
          </a:ln>
        </p:spPr>
        <p:txBody>
          <a:bodyPr/>
          <a:lstStyle/>
          <a:p>
            <a:endParaRPr lang="en-IN"/>
          </a:p>
        </p:txBody>
      </p:sp>
      <p:sp>
        <p:nvSpPr>
          <p:cNvPr id="267271" name="Rectangle 7"/>
          <p:cNvSpPr>
            <a:spLocks noChangeArrowheads="1"/>
          </p:cNvSpPr>
          <p:nvPr/>
        </p:nvSpPr>
        <p:spPr bwMode="auto">
          <a:xfrm>
            <a:off x="2057400" y="2124075"/>
            <a:ext cx="5322888" cy="3336925"/>
          </a:xfrm>
          <a:prstGeom prst="rect">
            <a:avLst/>
          </a:prstGeom>
          <a:solidFill>
            <a:srgbClr val="F1F4F7"/>
          </a:solidFill>
          <a:ln w="195263">
            <a:solidFill>
              <a:srgbClr val="F1F4F7"/>
            </a:solidFill>
            <a:miter lim="800000"/>
            <a:headEnd/>
            <a:tailEnd/>
          </a:ln>
        </p:spPr>
        <p:txBody>
          <a:bodyPr/>
          <a:lstStyle/>
          <a:p>
            <a:endParaRPr lang="en-IN"/>
          </a:p>
        </p:txBody>
      </p:sp>
      <p:sp>
        <p:nvSpPr>
          <p:cNvPr id="267272" name="Rectangle 8"/>
          <p:cNvSpPr>
            <a:spLocks noChangeArrowheads="1"/>
          </p:cNvSpPr>
          <p:nvPr/>
        </p:nvSpPr>
        <p:spPr bwMode="auto">
          <a:xfrm>
            <a:off x="2057400" y="2124075"/>
            <a:ext cx="5322888" cy="3336925"/>
          </a:xfrm>
          <a:prstGeom prst="rect">
            <a:avLst/>
          </a:prstGeom>
          <a:solidFill>
            <a:srgbClr val="F0F2F5"/>
          </a:solidFill>
          <a:ln w="173038">
            <a:solidFill>
              <a:srgbClr val="F0F2F5"/>
            </a:solidFill>
            <a:miter lim="800000"/>
            <a:headEnd/>
            <a:tailEnd/>
          </a:ln>
        </p:spPr>
        <p:txBody>
          <a:bodyPr/>
          <a:lstStyle/>
          <a:p>
            <a:endParaRPr lang="en-IN"/>
          </a:p>
        </p:txBody>
      </p:sp>
      <p:sp>
        <p:nvSpPr>
          <p:cNvPr id="267273" name="Rectangle 9"/>
          <p:cNvSpPr>
            <a:spLocks noChangeArrowheads="1"/>
          </p:cNvSpPr>
          <p:nvPr/>
        </p:nvSpPr>
        <p:spPr bwMode="auto">
          <a:xfrm>
            <a:off x="2057400" y="2124075"/>
            <a:ext cx="5322888" cy="3336925"/>
          </a:xfrm>
          <a:prstGeom prst="rect">
            <a:avLst/>
          </a:prstGeom>
          <a:solidFill>
            <a:srgbClr val="EEF1F4"/>
          </a:solidFill>
          <a:ln w="150813">
            <a:solidFill>
              <a:srgbClr val="EEF1F4"/>
            </a:solidFill>
            <a:miter lim="800000"/>
            <a:headEnd/>
            <a:tailEnd/>
          </a:ln>
        </p:spPr>
        <p:txBody>
          <a:bodyPr/>
          <a:lstStyle/>
          <a:p>
            <a:endParaRPr lang="en-IN"/>
          </a:p>
        </p:txBody>
      </p:sp>
      <p:sp>
        <p:nvSpPr>
          <p:cNvPr id="267274" name="Rectangle 10"/>
          <p:cNvSpPr>
            <a:spLocks noChangeArrowheads="1"/>
          </p:cNvSpPr>
          <p:nvPr/>
        </p:nvSpPr>
        <p:spPr bwMode="auto">
          <a:xfrm>
            <a:off x="2057400" y="2124075"/>
            <a:ext cx="5322888" cy="3336925"/>
          </a:xfrm>
          <a:prstGeom prst="rect">
            <a:avLst/>
          </a:prstGeom>
          <a:solidFill>
            <a:srgbClr val="EDEFF3"/>
          </a:solidFill>
          <a:ln w="130175">
            <a:solidFill>
              <a:srgbClr val="EDEFF3"/>
            </a:solidFill>
            <a:miter lim="800000"/>
            <a:headEnd/>
            <a:tailEnd/>
          </a:ln>
        </p:spPr>
        <p:txBody>
          <a:bodyPr/>
          <a:lstStyle/>
          <a:p>
            <a:endParaRPr lang="en-IN"/>
          </a:p>
        </p:txBody>
      </p:sp>
      <p:sp>
        <p:nvSpPr>
          <p:cNvPr id="267275" name="Rectangle 11"/>
          <p:cNvSpPr>
            <a:spLocks noChangeArrowheads="1"/>
          </p:cNvSpPr>
          <p:nvPr/>
        </p:nvSpPr>
        <p:spPr bwMode="auto">
          <a:xfrm>
            <a:off x="2057400" y="2124075"/>
            <a:ext cx="5322888" cy="3336925"/>
          </a:xfrm>
          <a:prstGeom prst="rect">
            <a:avLst/>
          </a:prstGeom>
          <a:solidFill>
            <a:srgbClr val="EBEEF2"/>
          </a:solidFill>
          <a:ln w="107950">
            <a:solidFill>
              <a:srgbClr val="EBEEF2"/>
            </a:solidFill>
            <a:miter lim="800000"/>
            <a:headEnd/>
            <a:tailEnd/>
          </a:ln>
        </p:spPr>
        <p:txBody>
          <a:bodyPr/>
          <a:lstStyle/>
          <a:p>
            <a:endParaRPr lang="en-IN"/>
          </a:p>
        </p:txBody>
      </p:sp>
      <p:sp>
        <p:nvSpPr>
          <p:cNvPr id="267276" name="Rectangle 12"/>
          <p:cNvSpPr>
            <a:spLocks noChangeArrowheads="1"/>
          </p:cNvSpPr>
          <p:nvPr/>
        </p:nvSpPr>
        <p:spPr bwMode="auto">
          <a:xfrm>
            <a:off x="2057400" y="2124075"/>
            <a:ext cx="5322888" cy="3336925"/>
          </a:xfrm>
          <a:prstGeom prst="rect">
            <a:avLst/>
          </a:prstGeom>
          <a:solidFill>
            <a:srgbClr val="EAECF1"/>
          </a:solidFill>
          <a:ln w="87313">
            <a:solidFill>
              <a:srgbClr val="EAECF1"/>
            </a:solidFill>
            <a:miter lim="800000"/>
            <a:headEnd/>
            <a:tailEnd/>
          </a:ln>
        </p:spPr>
        <p:txBody>
          <a:bodyPr/>
          <a:lstStyle/>
          <a:p>
            <a:endParaRPr lang="en-IN"/>
          </a:p>
        </p:txBody>
      </p:sp>
      <p:sp>
        <p:nvSpPr>
          <p:cNvPr id="267277" name="Rectangle 13"/>
          <p:cNvSpPr>
            <a:spLocks noChangeArrowheads="1"/>
          </p:cNvSpPr>
          <p:nvPr/>
        </p:nvSpPr>
        <p:spPr bwMode="auto">
          <a:xfrm>
            <a:off x="2057400" y="2124075"/>
            <a:ext cx="5322888" cy="3336925"/>
          </a:xfrm>
          <a:prstGeom prst="rect">
            <a:avLst/>
          </a:prstGeom>
          <a:solidFill>
            <a:srgbClr val="E9EBF0"/>
          </a:solidFill>
          <a:ln w="65088">
            <a:solidFill>
              <a:srgbClr val="E9EBF0"/>
            </a:solidFill>
            <a:miter lim="800000"/>
            <a:headEnd/>
            <a:tailEnd/>
          </a:ln>
        </p:spPr>
        <p:txBody>
          <a:bodyPr/>
          <a:lstStyle/>
          <a:p>
            <a:endParaRPr lang="en-IN"/>
          </a:p>
        </p:txBody>
      </p:sp>
      <p:sp>
        <p:nvSpPr>
          <p:cNvPr id="267278" name="Rectangle 14"/>
          <p:cNvSpPr>
            <a:spLocks noChangeArrowheads="1"/>
          </p:cNvSpPr>
          <p:nvPr/>
        </p:nvSpPr>
        <p:spPr bwMode="auto">
          <a:xfrm>
            <a:off x="2057400" y="2124075"/>
            <a:ext cx="5322888" cy="3336925"/>
          </a:xfrm>
          <a:prstGeom prst="rect">
            <a:avLst/>
          </a:prstGeom>
          <a:solidFill>
            <a:srgbClr val="E7EAEF"/>
          </a:solidFill>
          <a:ln w="42863">
            <a:solidFill>
              <a:srgbClr val="E7EAEF"/>
            </a:solidFill>
            <a:miter lim="800000"/>
            <a:headEnd/>
            <a:tailEnd/>
          </a:ln>
        </p:spPr>
        <p:txBody>
          <a:bodyPr/>
          <a:lstStyle/>
          <a:p>
            <a:endParaRPr lang="en-IN"/>
          </a:p>
        </p:txBody>
      </p:sp>
      <p:sp>
        <p:nvSpPr>
          <p:cNvPr id="267279" name="Rectangle 15"/>
          <p:cNvSpPr>
            <a:spLocks noChangeArrowheads="1"/>
          </p:cNvSpPr>
          <p:nvPr/>
        </p:nvSpPr>
        <p:spPr bwMode="auto">
          <a:xfrm>
            <a:off x="2057400" y="2124075"/>
            <a:ext cx="5322888" cy="3336925"/>
          </a:xfrm>
          <a:prstGeom prst="rect">
            <a:avLst/>
          </a:prstGeom>
          <a:solidFill>
            <a:srgbClr val="E6E9EF"/>
          </a:solidFill>
          <a:ln w="22225">
            <a:solidFill>
              <a:srgbClr val="E6E9EF"/>
            </a:solidFill>
            <a:miter lim="800000"/>
            <a:headEnd/>
            <a:tailEnd/>
          </a:ln>
        </p:spPr>
        <p:txBody>
          <a:bodyPr/>
          <a:lstStyle/>
          <a:p>
            <a:endParaRPr lang="en-IN"/>
          </a:p>
        </p:txBody>
      </p:sp>
      <p:sp>
        <p:nvSpPr>
          <p:cNvPr id="267280" name="Rectangle 16"/>
          <p:cNvSpPr>
            <a:spLocks noChangeArrowheads="1"/>
          </p:cNvSpPr>
          <p:nvPr/>
        </p:nvSpPr>
        <p:spPr bwMode="auto">
          <a:xfrm>
            <a:off x="1970088" y="2025650"/>
            <a:ext cx="5322887" cy="3335338"/>
          </a:xfrm>
          <a:prstGeom prst="rect">
            <a:avLst/>
          </a:prstGeom>
          <a:solidFill>
            <a:srgbClr val="FFFFFF"/>
          </a:solidFill>
          <a:ln w="9525">
            <a:noFill/>
            <a:miter lim="800000"/>
            <a:headEnd/>
            <a:tailEnd/>
          </a:ln>
        </p:spPr>
        <p:txBody>
          <a:bodyPr/>
          <a:lstStyle/>
          <a:p>
            <a:endParaRPr lang="en-IN"/>
          </a:p>
        </p:txBody>
      </p:sp>
      <p:sp>
        <p:nvSpPr>
          <p:cNvPr id="267281" name="Freeform 17"/>
          <p:cNvSpPr>
            <a:spLocks/>
          </p:cNvSpPr>
          <p:nvPr/>
        </p:nvSpPr>
        <p:spPr bwMode="auto">
          <a:xfrm>
            <a:off x="1957388" y="2025650"/>
            <a:ext cx="5322887" cy="3335338"/>
          </a:xfrm>
          <a:custGeom>
            <a:avLst/>
            <a:gdLst/>
            <a:ahLst/>
            <a:cxnLst>
              <a:cxn ang="0">
                <a:pos x="0" y="0"/>
              </a:cxn>
              <a:cxn ang="0">
                <a:pos x="0" y="2101"/>
              </a:cxn>
              <a:cxn ang="0">
                <a:pos x="3353" y="2101"/>
              </a:cxn>
            </a:cxnLst>
            <a:rect l="0" t="0" r="r" b="b"/>
            <a:pathLst>
              <a:path w="3353" h="2101">
                <a:moveTo>
                  <a:pt x="0" y="0"/>
                </a:moveTo>
                <a:lnTo>
                  <a:pt x="0" y="2101"/>
                </a:lnTo>
                <a:lnTo>
                  <a:pt x="3353" y="2101"/>
                </a:lnTo>
              </a:path>
            </a:pathLst>
          </a:custGeom>
          <a:noFill/>
          <a:ln w="22225">
            <a:solidFill>
              <a:srgbClr val="000000"/>
            </a:solidFill>
            <a:prstDash val="solid"/>
            <a:round/>
            <a:headEnd/>
            <a:tailEnd/>
          </a:ln>
        </p:spPr>
        <p:txBody>
          <a:bodyPr/>
          <a:lstStyle/>
          <a:p>
            <a:endParaRPr lang="en-IN"/>
          </a:p>
        </p:txBody>
      </p:sp>
      <p:sp>
        <p:nvSpPr>
          <p:cNvPr id="267282" name="Rectangle 18"/>
          <p:cNvSpPr>
            <a:spLocks noChangeArrowheads="1"/>
          </p:cNvSpPr>
          <p:nvPr/>
        </p:nvSpPr>
        <p:spPr bwMode="auto">
          <a:xfrm>
            <a:off x="1744663" y="1624013"/>
            <a:ext cx="5399087"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(e) Perfectly Elastic Supply: Elasticity Equals Infinity</a:t>
            </a:r>
            <a:endParaRPr lang="en-US" sz="2400" u="none">
              <a:latin typeface="Times New Roman" pitchFamily="18" charset="0"/>
            </a:endParaRPr>
          </a:p>
        </p:txBody>
      </p:sp>
      <p:sp>
        <p:nvSpPr>
          <p:cNvPr id="267283" name="Rectangle 19"/>
          <p:cNvSpPr>
            <a:spLocks noChangeArrowheads="1"/>
          </p:cNvSpPr>
          <p:nvPr/>
        </p:nvSpPr>
        <p:spPr bwMode="auto">
          <a:xfrm>
            <a:off x="6350000" y="5456238"/>
            <a:ext cx="876300" cy="258762"/>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a:t>
            </a:r>
            <a:endParaRPr lang="en-US" sz="2400" u="none">
              <a:latin typeface="Times New Roman" pitchFamily="18" charset="0"/>
            </a:endParaRPr>
          </a:p>
        </p:txBody>
      </p:sp>
      <p:sp>
        <p:nvSpPr>
          <p:cNvPr id="267284" name="Rectangle 20"/>
          <p:cNvSpPr>
            <a:spLocks noChangeArrowheads="1"/>
          </p:cNvSpPr>
          <p:nvPr/>
        </p:nvSpPr>
        <p:spPr bwMode="auto">
          <a:xfrm>
            <a:off x="1766888" y="5462588"/>
            <a:ext cx="120650" cy="258762"/>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67285" name="Rectangle 21"/>
          <p:cNvSpPr>
            <a:spLocks noChangeArrowheads="1"/>
          </p:cNvSpPr>
          <p:nvPr/>
        </p:nvSpPr>
        <p:spPr bwMode="auto">
          <a:xfrm>
            <a:off x="1319213" y="2000250"/>
            <a:ext cx="530225" cy="258763"/>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a:t>
            </a:r>
            <a:endParaRPr lang="en-US" sz="2400" u="none">
              <a:latin typeface="Times New Roman" pitchFamily="18" charset="0"/>
            </a:endParaRPr>
          </a:p>
        </p:txBody>
      </p:sp>
      <p:grpSp>
        <p:nvGrpSpPr>
          <p:cNvPr id="2" name="Group 22"/>
          <p:cNvGrpSpPr>
            <a:grpSpLocks/>
          </p:cNvGrpSpPr>
          <p:nvPr/>
        </p:nvGrpSpPr>
        <p:grpSpPr bwMode="auto">
          <a:xfrm>
            <a:off x="1630363" y="3460750"/>
            <a:ext cx="5086350" cy="265113"/>
            <a:chOff x="1027" y="2180"/>
            <a:chExt cx="3204" cy="167"/>
          </a:xfrm>
        </p:grpSpPr>
        <p:sp>
          <p:nvSpPr>
            <p:cNvPr id="267287" name="Rectangle 23"/>
            <p:cNvSpPr>
              <a:spLocks noChangeArrowheads="1"/>
            </p:cNvSpPr>
            <p:nvPr/>
          </p:nvSpPr>
          <p:spPr bwMode="auto">
            <a:xfrm>
              <a:off x="1027" y="2180"/>
              <a:ext cx="11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 4</a:t>
              </a:r>
              <a:endParaRPr lang="en-US" sz="2400" u="none" dirty="0">
                <a:latin typeface="Times New Roman" pitchFamily="18" charset="0"/>
              </a:endParaRPr>
            </a:p>
          </p:txBody>
        </p:sp>
        <p:grpSp>
          <p:nvGrpSpPr>
            <p:cNvPr id="3" name="Group 24"/>
            <p:cNvGrpSpPr>
              <a:grpSpLocks/>
            </p:cNvGrpSpPr>
            <p:nvPr/>
          </p:nvGrpSpPr>
          <p:grpSpPr bwMode="auto">
            <a:xfrm>
              <a:off x="1241" y="2184"/>
              <a:ext cx="2990" cy="163"/>
              <a:chOff x="1241" y="2184"/>
              <a:chExt cx="2990" cy="163"/>
            </a:xfrm>
          </p:grpSpPr>
          <p:sp>
            <p:nvSpPr>
              <p:cNvPr id="267289" name="Line 25"/>
              <p:cNvSpPr>
                <a:spLocks noChangeShapeType="1"/>
              </p:cNvSpPr>
              <p:nvPr/>
            </p:nvSpPr>
            <p:spPr bwMode="auto">
              <a:xfrm flipH="1">
                <a:off x="1241" y="2239"/>
                <a:ext cx="2467" cy="1"/>
              </a:xfrm>
              <a:prstGeom prst="line">
                <a:avLst/>
              </a:prstGeom>
              <a:noFill/>
              <a:ln w="65088">
                <a:solidFill>
                  <a:srgbClr val="004C9F"/>
                </a:solidFill>
                <a:round/>
                <a:headEnd/>
                <a:tailEnd/>
              </a:ln>
            </p:spPr>
            <p:txBody>
              <a:bodyPr/>
              <a:lstStyle/>
              <a:p>
                <a:endParaRPr lang="en-IN"/>
              </a:p>
            </p:txBody>
          </p:sp>
          <p:sp>
            <p:nvSpPr>
              <p:cNvPr id="267290" name="Rectangle 26"/>
              <p:cNvSpPr>
                <a:spLocks noChangeArrowheads="1"/>
              </p:cNvSpPr>
              <p:nvPr/>
            </p:nvSpPr>
            <p:spPr bwMode="auto">
              <a:xfrm>
                <a:off x="3814" y="2184"/>
                <a:ext cx="417"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a:t>
                </a:r>
                <a:endParaRPr lang="en-US" sz="2400" u="none">
                  <a:latin typeface="Times New Roman" pitchFamily="18" charset="0"/>
                </a:endParaRPr>
              </a:p>
            </p:txBody>
          </p:sp>
        </p:grpSp>
      </p:grpSp>
      <p:grpSp>
        <p:nvGrpSpPr>
          <p:cNvPr id="4" name="Group 27"/>
          <p:cNvGrpSpPr>
            <a:grpSpLocks/>
          </p:cNvGrpSpPr>
          <p:nvPr/>
        </p:nvGrpSpPr>
        <p:grpSpPr bwMode="auto">
          <a:xfrm>
            <a:off x="650875" y="4308475"/>
            <a:ext cx="2876550" cy="1966913"/>
            <a:chOff x="410" y="2714"/>
            <a:chExt cx="1812" cy="1239"/>
          </a:xfrm>
        </p:grpSpPr>
        <p:sp>
          <p:nvSpPr>
            <p:cNvPr id="267292" name="Line 28"/>
            <p:cNvSpPr>
              <a:spLocks noChangeShapeType="1"/>
            </p:cNvSpPr>
            <p:nvPr/>
          </p:nvSpPr>
          <p:spPr bwMode="auto">
            <a:xfrm flipV="1">
              <a:off x="560" y="2714"/>
              <a:ext cx="627" cy="889"/>
            </a:xfrm>
            <a:prstGeom prst="line">
              <a:avLst/>
            </a:prstGeom>
            <a:noFill/>
            <a:ln w="22225">
              <a:solidFill>
                <a:srgbClr val="000000"/>
              </a:solidFill>
              <a:round/>
              <a:headEnd/>
              <a:tailEnd/>
            </a:ln>
          </p:spPr>
          <p:txBody>
            <a:bodyPr/>
            <a:lstStyle/>
            <a:p>
              <a:endParaRPr lang="en-IN"/>
            </a:p>
          </p:txBody>
        </p:sp>
        <p:grpSp>
          <p:nvGrpSpPr>
            <p:cNvPr id="5" name="Group 29"/>
            <p:cNvGrpSpPr>
              <a:grpSpLocks/>
            </p:cNvGrpSpPr>
            <p:nvPr/>
          </p:nvGrpSpPr>
          <p:grpSpPr bwMode="auto">
            <a:xfrm>
              <a:off x="410" y="3578"/>
              <a:ext cx="1812" cy="375"/>
              <a:chOff x="410" y="3578"/>
              <a:chExt cx="1812" cy="375"/>
            </a:xfrm>
          </p:grpSpPr>
          <p:sp>
            <p:nvSpPr>
              <p:cNvPr id="267294" name="Rectangle 30"/>
              <p:cNvSpPr>
                <a:spLocks noChangeArrowheads="1"/>
              </p:cNvSpPr>
              <p:nvPr/>
            </p:nvSpPr>
            <p:spPr bwMode="auto">
              <a:xfrm>
                <a:off x="410" y="3578"/>
                <a:ext cx="1812" cy="375"/>
              </a:xfrm>
              <a:prstGeom prst="rect">
                <a:avLst/>
              </a:prstGeom>
              <a:solidFill>
                <a:srgbClr val="E1E5E9"/>
              </a:solidFill>
              <a:ln w="9525">
                <a:noFill/>
                <a:miter lim="800000"/>
                <a:headEnd/>
                <a:tailEnd/>
              </a:ln>
            </p:spPr>
            <p:txBody>
              <a:bodyPr/>
              <a:lstStyle/>
              <a:p>
                <a:endParaRPr lang="en-IN"/>
              </a:p>
            </p:txBody>
          </p:sp>
          <p:sp>
            <p:nvSpPr>
              <p:cNvPr id="267295" name="Rectangle 31"/>
              <p:cNvSpPr>
                <a:spLocks noChangeArrowheads="1"/>
              </p:cNvSpPr>
              <p:nvPr/>
            </p:nvSpPr>
            <p:spPr bwMode="auto">
              <a:xfrm>
                <a:off x="464" y="3596"/>
                <a:ext cx="1279"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3. At a price </a:t>
                </a:r>
                <a:r>
                  <a:rPr lang="en-US" sz="1700" u="none" dirty="0" smtClean="0">
                    <a:solidFill>
                      <a:srgbClr val="000000"/>
                    </a:solidFill>
                  </a:rPr>
                  <a:t>below 4</a:t>
                </a:r>
                <a:r>
                  <a:rPr lang="en-US" sz="1700" u="none" dirty="0">
                    <a:solidFill>
                      <a:srgbClr val="000000"/>
                    </a:solidFill>
                  </a:rPr>
                  <a:t>,</a:t>
                </a:r>
                <a:endParaRPr lang="en-US" sz="2400" u="none" dirty="0">
                  <a:latin typeface="Times New Roman" pitchFamily="18" charset="0"/>
                </a:endParaRPr>
              </a:p>
            </p:txBody>
          </p:sp>
          <p:sp>
            <p:nvSpPr>
              <p:cNvPr id="267296" name="Rectangle 32"/>
              <p:cNvSpPr>
                <a:spLocks noChangeArrowheads="1"/>
              </p:cNvSpPr>
              <p:nvPr/>
            </p:nvSpPr>
            <p:spPr bwMode="auto">
              <a:xfrm>
                <a:off x="464" y="3763"/>
                <a:ext cx="1501"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quantity supplied is zero.</a:t>
                </a:r>
                <a:endParaRPr lang="en-US" sz="2400" u="none">
                  <a:latin typeface="Times New Roman" pitchFamily="18" charset="0"/>
                </a:endParaRPr>
              </a:p>
            </p:txBody>
          </p:sp>
        </p:grpSp>
      </p:grpSp>
      <p:grpSp>
        <p:nvGrpSpPr>
          <p:cNvPr id="6" name="Group 33"/>
          <p:cNvGrpSpPr>
            <a:grpSpLocks/>
          </p:cNvGrpSpPr>
          <p:nvPr/>
        </p:nvGrpSpPr>
        <p:grpSpPr bwMode="auto">
          <a:xfrm>
            <a:off x="3895725" y="3633788"/>
            <a:ext cx="2143125" cy="1171575"/>
            <a:chOff x="2454" y="2289"/>
            <a:chExt cx="1350" cy="738"/>
          </a:xfrm>
        </p:grpSpPr>
        <p:sp>
          <p:nvSpPr>
            <p:cNvPr id="267298" name="Line 34"/>
            <p:cNvSpPr>
              <a:spLocks noChangeShapeType="1"/>
            </p:cNvSpPr>
            <p:nvPr/>
          </p:nvSpPr>
          <p:spPr bwMode="auto">
            <a:xfrm>
              <a:off x="2877" y="2289"/>
              <a:ext cx="163" cy="250"/>
            </a:xfrm>
            <a:prstGeom prst="line">
              <a:avLst/>
            </a:prstGeom>
            <a:noFill/>
            <a:ln w="22225">
              <a:solidFill>
                <a:srgbClr val="000000"/>
              </a:solidFill>
              <a:round/>
              <a:headEnd/>
              <a:tailEnd/>
            </a:ln>
          </p:spPr>
          <p:txBody>
            <a:bodyPr/>
            <a:lstStyle/>
            <a:p>
              <a:endParaRPr lang="en-IN"/>
            </a:p>
          </p:txBody>
        </p:sp>
        <p:grpSp>
          <p:nvGrpSpPr>
            <p:cNvPr id="7" name="Group 35"/>
            <p:cNvGrpSpPr>
              <a:grpSpLocks/>
            </p:cNvGrpSpPr>
            <p:nvPr/>
          </p:nvGrpSpPr>
          <p:grpSpPr bwMode="auto">
            <a:xfrm>
              <a:off x="2454" y="2489"/>
              <a:ext cx="1350" cy="538"/>
              <a:chOff x="2454" y="2489"/>
              <a:chExt cx="1350" cy="538"/>
            </a:xfrm>
          </p:grpSpPr>
          <p:sp>
            <p:nvSpPr>
              <p:cNvPr id="267300" name="Rectangle 36"/>
              <p:cNvSpPr>
                <a:spLocks noChangeArrowheads="1"/>
              </p:cNvSpPr>
              <p:nvPr/>
            </p:nvSpPr>
            <p:spPr bwMode="auto">
              <a:xfrm>
                <a:off x="2454" y="2489"/>
                <a:ext cx="1350" cy="538"/>
              </a:xfrm>
              <a:prstGeom prst="rect">
                <a:avLst/>
              </a:prstGeom>
              <a:solidFill>
                <a:srgbClr val="E1E5E9"/>
              </a:solidFill>
              <a:ln w="9525">
                <a:noFill/>
                <a:miter lim="800000"/>
                <a:headEnd/>
                <a:tailEnd/>
              </a:ln>
            </p:spPr>
            <p:txBody>
              <a:bodyPr/>
              <a:lstStyle/>
              <a:p>
                <a:endParaRPr lang="en-IN"/>
              </a:p>
            </p:txBody>
          </p:sp>
          <p:sp>
            <p:nvSpPr>
              <p:cNvPr id="267301" name="Rectangle 37"/>
              <p:cNvSpPr>
                <a:spLocks noChangeArrowheads="1"/>
              </p:cNvSpPr>
              <p:nvPr/>
            </p:nvSpPr>
            <p:spPr bwMode="auto">
              <a:xfrm>
                <a:off x="2493" y="2514"/>
                <a:ext cx="935"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2. At exactly </a:t>
                </a:r>
                <a:r>
                  <a:rPr lang="en-US" sz="1700" u="none" dirty="0" smtClean="0">
                    <a:solidFill>
                      <a:srgbClr val="000000"/>
                    </a:solidFill>
                  </a:rPr>
                  <a:t> 4</a:t>
                </a:r>
                <a:r>
                  <a:rPr lang="en-US" sz="1700" u="none" dirty="0">
                    <a:solidFill>
                      <a:srgbClr val="000000"/>
                    </a:solidFill>
                  </a:rPr>
                  <a:t>,</a:t>
                </a:r>
                <a:endParaRPr lang="en-US" sz="2400" u="none" dirty="0">
                  <a:latin typeface="Times New Roman" pitchFamily="18" charset="0"/>
                </a:endParaRPr>
              </a:p>
            </p:txBody>
          </p:sp>
          <p:sp>
            <p:nvSpPr>
              <p:cNvPr id="267302" name="Rectangle 38"/>
              <p:cNvSpPr>
                <a:spLocks noChangeArrowheads="1"/>
              </p:cNvSpPr>
              <p:nvPr/>
            </p:nvSpPr>
            <p:spPr bwMode="auto">
              <a:xfrm>
                <a:off x="2493" y="2680"/>
                <a:ext cx="83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producers will</a:t>
                </a:r>
                <a:endParaRPr lang="en-US" sz="2400" u="none">
                  <a:latin typeface="Times New Roman" pitchFamily="18" charset="0"/>
                </a:endParaRPr>
              </a:p>
            </p:txBody>
          </p:sp>
          <p:sp>
            <p:nvSpPr>
              <p:cNvPr id="267303" name="Rectangle 39"/>
              <p:cNvSpPr>
                <a:spLocks noChangeArrowheads="1"/>
              </p:cNvSpPr>
              <p:nvPr/>
            </p:nvSpPr>
            <p:spPr bwMode="auto">
              <a:xfrm>
                <a:off x="2493" y="2847"/>
                <a:ext cx="1206"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supply any quantity.</a:t>
                </a:r>
                <a:endParaRPr lang="en-US" sz="2400" u="none">
                  <a:latin typeface="Times New Roman" pitchFamily="18" charset="0"/>
                </a:endParaRPr>
              </a:p>
            </p:txBody>
          </p:sp>
        </p:grpSp>
      </p:grpSp>
      <p:grpSp>
        <p:nvGrpSpPr>
          <p:cNvPr id="8" name="Group 40"/>
          <p:cNvGrpSpPr>
            <a:grpSpLocks/>
          </p:cNvGrpSpPr>
          <p:nvPr/>
        </p:nvGrpSpPr>
        <p:grpSpPr bwMode="auto">
          <a:xfrm>
            <a:off x="2035175" y="2441575"/>
            <a:ext cx="2444750" cy="854075"/>
            <a:chOff x="1282" y="1538"/>
            <a:chExt cx="1540" cy="538"/>
          </a:xfrm>
        </p:grpSpPr>
        <p:sp>
          <p:nvSpPr>
            <p:cNvPr id="267305" name="Line 41"/>
            <p:cNvSpPr>
              <a:spLocks noChangeShapeType="1"/>
            </p:cNvSpPr>
            <p:nvPr/>
          </p:nvSpPr>
          <p:spPr bwMode="auto">
            <a:xfrm flipV="1">
              <a:off x="1282" y="1688"/>
              <a:ext cx="259" cy="63"/>
            </a:xfrm>
            <a:prstGeom prst="line">
              <a:avLst/>
            </a:prstGeom>
            <a:noFill/>
            <a:ln w="22225">
              <a:solidFill>
                <a:srgbClr val="000000"/>
              </a:solidFill>
              <a:round/>
              <a:headEnd/>
              <a:tailEnd/>
            </a:ln>
          </p:spPr>
          <p:txBody>
            <a:bodyPr/>
            <a:lstStyle/>
            <a:p>
              <a:endParaRPr lang="en-IN"/>
            </a:p>
          </p:txBody>
        </p:sp>
        <p:grpSp>
          <p:nvGrpSpPr>
            <p:cNvPr id="9" name="Group 42"/>
            <p:cNvGrpSpPr>
              <a:grpSpLocks/>
            </p:cNvGrpSpPr>
            <p:nvPr/>
          </p:nvGrpSpPr>
          <p:grpSpPr bwMode="auto">
            <a:xfrm>
              <a:off x="1514" y="1538"/>
              <a:ext cx="1308" cy="538"/>
              <a:chOff x="1514" y="1538"/>
              <a:chExt cx="1308" cy="538"/>
            </a:xfrm>
          </p:grpSpPr>
          <p:sp>
            <p:nvSpPr>
              <p:cNvPr id="267307" name="Rectangle 43"/>
              <p:cNvSpPr>
                <a:spLocks noChangeArrowheads="1"/>
              </p:cNvSpPr>
              <p:nvPr/>
            </p:nvSpPr>
            <p:spPr bwMode="auto">
              <a:xfrm>
                <a:off x="1514" y="1538"/>
                <a:ext cx="1308" cy="538"/>
              </a:xfrm>
              <a:prstGeom prst="rect">
                <a:avLst/>
              </a:prstGeom>
              <a:solidFill>
                <a:srgbClr val="E1E5E9"/>
              </a:solidFill>
              <a:ln w="9525">
                <a:noFill/>
                <a:miter lim="800000"/>
                <a:headEnd/>
                <a:tailEnd/>
              </a:ln>
            </p:spPr>
            <p:txBody>
              <a:bodyPr/>
              <a:lstStyle/>
              <a:p>
                <a:endParaRPr lang="en-IN"/>
              </a:p>
            </p:txBody>
          </p:sp>
          <p:sp>
            <p:nvSpPr>
              <p:cNvPr id="267308" name="Rectangle 44"/>
              <p:cNvSpPr>
                <a:spLocks noChangeArrowheads="1"/>
              </p:cNvSpPr>
              <p:nvPr/>
            </p:nvSpPr>
            <p:spPr bwMode="auto">
              <a:xfrm>
                <a:off x="1562" y="1569"/>
                <a:ext cx="872"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At any price</a:t>
                </a:r>
                <a:endParaRPr lang="en-US" sz="2400" u="none">
                  <a:latin typeface="Times New Roman" pitchFamily="18" charset="0"/>
                </a:endParaRPr>
              </a:p>
            </p:txBody>
          </p:sp>
          <p:sp>
            <p:nvSpPr>
              <p:cNvPr id="267309" name="Rectangle 45"/>
              <p:cNvSpPr>
                <a:spLocks noChangeArrowheads="1"/>
              </p:cNvSpPr>
              <p:nvPr/>
            </p:nvSpPr>
            <p:spPr bwMode="auto">
              <a:xfrm>
                <a:off x="1562" y="1736"/>
                <a:ext cx="1065" cy="165"/>
              </a:xfrm>
              <a:prstGeom prst="rect">
                <a:avLst/>
              </a:prstGeom>
              <a:noFill/>
              <a:ln w="9525">
                <a:noFill/>
                <a:miter lim="800000"/>
                <a:headEnd/>
                <a:tailEnd/>
              </a:ln>
            </p:spPr>
            <p:txBody>
              <a:bodyPr wrap="none" lIns="0" tIns="0" rIns="0" bIns="0">
                <a:spAutoFit/>
              </a:bodyPr>
              <a:lstStyle/>
              <a:p>
                <a:pPr eaLnBrk="0" hangingPunct="0"/>
                <a:r>
                  <a:rPr lang="en-US" sz="1700" u="none" dirty="0" smtClean="0">
                    <a:solidFill>
                      <a:srgbClr val="000000"/>
                    </a:solidFill>
                  </a:rPr>
                  <a:t>Above 4</a:t>
                </a:r>
                <a:r>
                  <a:rPr lang="en-US" sz="1700" u="none" dirty="0">
                    <a:solidFill>
                      <a:srgbClr val="000000"/>
                    </a:solidFill>
                  </a:rPr>
                  <a:t>, quantity</a:t>
                </a:r>
                <a:endParaRPr lang="en-US" sz="2400" u="none" dirty="0">
                  <a:latin typeface="Times New Roman" pitchFamily="18" charset="0"/>
                </a:endParaRPr>
              </a:p>
            </p:txBody>
          </p:sp>
          <p:sp>
            <p:nvSpPr>
              <p:cNvPr id="267310" name="Rectangle 46"/>
              <p:cNvSpPr>
                <a:spLocks noChangeArrowheads="1"/>
              </p:cNvSpPr>
              <p:nvPr/>
            </p:nvSpPr>
            <p:spPr bwMode="auto">
              <a:xfrm>
                <a:off x="1562" y="1902"/>
                <a:ext cx="1114" cy="163"/>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supplied is infinite.</a:t>
                </a:r>
                <a:endParaRPr lang="en-US" sz="2400" u="none">
                  <a:latin typeface="Times New Roman"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Grp="1" noChangeArrowheads="1"/>
          </p:cNvSpPr>
          <p:nvPr>
            <p:ph type="title"/>
          </p:nvPr>
        </p:nvSpPr>
        <p:spPr/>
        <p:txBody>
          <a:bodyPr>
            <a:normAutofit fontScale="90000"/>
          </a:bodyPr>
          <a:lstStyle/>
          <a:p>
            <a:r>
              <a:rPr lang="en-US"/>
              <a:t>The Price Elasticity of Supply and Its Determinants</a:t>
            </a:r>
          </a:p>
        </p:txBody>
      </p:sp>
      <p:sp>
        <p:nvSpPr>
          <p:cNvPr id="268293" name="Rectangle 5"/>
          <p:cNvSpPr>
            <a:spLocks noGrp="1" noChangeArrowheads="1"/>
          </p:cNvSpPr>
          <p:nvPr>
            <p:ph type="body" idx="1"/>
          </p:nvPr>
        </p:nvSpPr>
        <p:spPr/>
        <p:txBody>
          <a:bodyPr/>
          <a:lstStyle/>
          <a:p>
            <a:r>
              <a:rPr lang="en-US" dirty="0"/>
              <a:t>Ability of sellers to change the amount of the good they produce.</a:t>
            </a:r>
          </a:p>
          <a:p>
            <a:pPr lvl="1"/>
            <a:r>
              <a:rPr lang="en-US" dirty="0"/>
              <a:t>Beach-front land is inelastic.</a:t>
            </a:r>
          </a:p>
          <a:p>
            <a:pPr lvl="1"/>
            <a:r>
              <a:rPr lang="en-US" dirty="0"/>
              <a:t>Books, cars, or manufactured goods are elastic.</a:t>
            </a:r>
          </a:p>
          <a:p>
            <a:r>
              <a:rPr lang="en-US" dirty="0"/>
              <a:t>Time period </a:t>
            </a:r>
          </a:p>
          <a:p>
            <a:pPr lvl="1"/>
            <a:r>
              <a:rPr lang="en-US" dirty="0"/>
              <a:t>Supply is more elastic in the long run.</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7" name="Rectangle 5"/>
          <p:cNvSpPr>
            <a:spLocks noGrp="1" noChangeArrowheads="1"/>
          </p:cNvSpPr>
          <p:nvPr>
            <p:ph type="title"/>
          </p:nvPr>
        </p:nvSpPr>
        <p:spPr/>
        <p:txBody>
          <a:bodyPr>
            <a:normAutofit fontScale="90000"/>
          </a:bodyPr>
          <a:lstStyle/>
          <a:p>
            <a:r>
              <a:rPr lang="en-US"/>
              <a:t>Computing the Price Elasticity of Supply</a:t>
            </a:r>
          </a:p>
        </p:txBody>
      </p:sp>
      <p:sp>
        <p:nvSpPr>
          <p:cNvPr id="269318" name="Rectangle 6"/>
          <p:cNvSpPr>
            <a:spLocks noGrp="1" noChangeArrowheads="1"/>
          </p:cNvSpPr>
          <p:nvPr>
            <p:ph type="body" idx="1"/>
          </p:nvPr>
        </p:nvSpPr>
        <p:spPr/>
        <p:txBody>
          <a:bodyPr/>
          <a:lstStyle/>
          <a:p>
            <a:r>
              <a:rPr lang="en-US"/>
              <a:t>The price elasticity of supply is computed as the percentage change in the quantity supplied divided by the percentage change in price.</a:t>
            </a:r>
          </a:p>
        </p:txBody>
      </p:sp>
      <p:graphicFrame>
        <p:nvGraphicFramePr>
          <p:cNvPr id="269316" name="Object 4"/>
          <p:cNvGraphicFramePr>
            <a:graphicFrameLocks noChangeAspect="1"/>
          </p:cNvGraphicFramePr>
          <p:nvPr/>
        </p:nvGraphicFramePr>
        <p:xfrm>
          <a:off x="762000" y="3276600"/>
          <a:ext cx="7391400" cy="1252538"/>
        </p:xfrm>
        <a:graphic>
          <a:graphicData uri="http://schemas.openxmlformats.org/presentationml/2006/ole">
            <mc:AlternateContent xmlns:mc="http://schemas.openxmlformats.org/markup-compatibility/2006">
              <mc:Choice xmlns:v="urn:schemas-microsoft-com:vml" Requires="v">
                <p:oleObj spid="_x0000_s6150" name="Equation" r:id="rId3" imgW="5016240" imgH="850680" progId="Equation.COEE2">
                  <p:embed/>
                </p:oleObj>
              </mc:Choice>
              <mc:Fallback>
                <p:oleObj name="Equation" r:id="rId3" imgW="5016240" imgH="850680" progId="Equation.COEE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276600"/>
                        <a:ext cx="7391400" cy="125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316"/>
                                        </p:tgtEl>
                                        <p:attrNameLst>
                                          <p:attrName>style.visibility</p:attrName>
                                        </p:attrNameLst>
                                      </p:cBhvr>
                                      <p:to>
                                        <p:strVal val="visible"/>
                                      </p:to>
                                    </p:set>
                                    <p:animEffect transition="in" filter="wipe(left)">
                                      <p:cBhvr>
                                        <p:cTn id="7" dur="500"/>
                                        <p:tgtEl>
                                          <p:spTgt spid="26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descr="sam11290_0406"/>
          <p:cNvPicPr>
            <a:picLocks noChangeAspect="1" noChangeArrowheads="1"/>
          </p:cNvPicPr>
          <p:nvPr/>
        </p:nvPicPr>
        <p:blipFill>
          <a:blip r:embed="rId3"/>
          <a:srcRect b="10473"/>
          <a:stretch>
            <a:fillRect/>
          </a:stretch>
        </p:blipFill>
        <p:spPr bwMode="auto">
          <a:xfrm>
            <a:off x="714348" y="236567"/>
            <a:ext cx="6858048" cy="6408719"/>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54" name="Rectangle 70"/>
          <p:cNvSpPr>
            <a:spLocks noGrp="1" noChangeArrowheads="1"/>
          </p:cNvSpPr>
          <p:nvPr>
            <p:ph type="title"/>
          </p:nvPr>
        </p:nvSpPr>
        <p:spPr>
          <a:xfrm>
            <a:off x="428596" y="0"/>
            <a:ext cx="8229600" cy="1143000"/>
          </a:xfrm>
        </p:spPr>
        <p:txBody>
          <a:bodyPr>
            <a:normAutofit fontScale="90000"/>
          </a:bodyPr>
          <a:lstStyle/>
          <a:p>
            <a:r>
              <a:rPr lang="en-US" dirty="0" smtClean="0"/>
              <a:t> An </a:t>
            </a:r>
            <a:r>
              <a:rPr lang="en-US" dirty="0"/>
              <a:t>Increase in Supply in the Market for Wheat</a:t>
            </a:r>
          </a:p>
        </p:txBody>
      </p:sp>
      <p:sp>
        <p:nvSpPr>
          <p:cNvPr id="272389" name="Rectangle 5"/>
          <p:cNvSpPr>
            <a:spLocks noChangeArrowheads="1"/>
          </p:cNvSpPr>
          <p:nvPr/>
        </p:nvSpPr>
        <p:spPr bwMode="auto">
          <a:xfrm>
            <a:off x="3109913" y="1274763"/>
            <a:ext cx="4576762" cy="3894137"/>
          </a:xfrm>
          <a:prstGeom prst="rect">
            <a:avLst/>
          </a:prstGeom>
          <a:solidFill>
            <a:srgbClr val="F3F6F9"/>
          </a:solidFill>
          <a:ln w="230188">
            <a:solidFill>
              <a:srgbClr val="F3F6F9"/>
            </a:solidFill>
            <a:miter lim="800000"/>
            <a:headEnd/>
            <a:tailEnd/>
          </a:ln>
        </p:spPr>
        <p:txBody>
          <a:bodyPr/>
          <a:lstStyle/>
          <a:p>
            <a:endParaRPr lang="en-IN"/>
          </a:p>
        </p:txBody>
      </p:sp>
      <p:sp>
        <p:nvSpPr>
          <p:cNvPr id="272390" name="Rectangle 6"/>
          <p:cNvSpPr>
            <a:spLocks noChangeArrowheads="1"/>
          </p:cNvSpPr>
          <p:nvPr/>
        </p:nvSpPr>
        <p:spPr bwMode="auto">
          <a:xfrm>
            <a:off x="3109913" y="1274763"/>
            <a:ext cx="4576762" cy="3894137"/>
          </a:xfrm>
          <a:prstGeom prst="rect">
            <a:avLst/>
          </a:prstGeom>
          <a:solidFill>
            <a:srgbClr val="F2F4F8"/>
          </a:solidFill>
          <a:ln w="209550">
            <a:solidFill>
              <a:srgbClr val="F2F4F8"/>
            </a:solidFill>
            <a:miter lim="800000"/>
            <a:headEnd/>
            <a:tailEnd/>
          </a:ln>
        </p:spPr>
        <p:txBody>
          <a:bodyPr/>
          <a:lstStyle/>
          <a:p>
            <a:endParaRPr lang="en-IN"/>
          </a:p>
        </p:txBody>
      </p:sp>
      <p:sp>
        <p:nvSpPr>
          <p:cNvPr id="272391" name="Rectangle 7"/>
          <p:cNvSpPr>
            <a:spLocks noChangeArrowheads="1"/>
          </p:cNvSpPr>
          <p:nvPr/>
        </p:nvSpPr>
        <p:spPr bwMode="auto">
          <a:xfrm>
            <a:off x="3109913" y="1274763"/>
            <a:ext cx="4576762" cy="3894137"/>
          </a:xfrm>
          <a:prstGeom prst="rect">
            <a:avLst/>
          </a:prstGeom>
          <a:solidFill>
            <a:srgbClr val="F1F4F7"/>
          </a:solidFill>
          <a:ln w="188913">
            <a:solidFill>
              <a:srgbClr val="F1F4F7"/>
            </a:solidFill>
            <a:miter lim="800000"/>
            <a:headEnd/>
            <a:tailEnd/>
          </a:ln>
        </p:spPr>
        <p:txBody>
          <a:bodyPr/>
          <a:lstStyle/>
          <a:p>
            <a:endParaRPr lang="en-IN"/>
          </a:p>
        </p:txBody>
      </p:sp>
      <p:sp>
        <p:nvSpPr>
          <p:cNvPr id="272392" name="Rectangle 8"/>
          <p:cNvSpPr>
            <a:spLocks noChangeArrowheads="1"/>
          </p:cNvSpPr>
          <p:nvPr/>
        </p:nvSpPr>
        <p:spPr bwMode="auto">
          <a:xfrm>
            <a:off x="3109913" y="1274763"/>
            <a:ext cx="4576762" cy="3894137"/>
          </a:xfrm>
          <a:prstGeom prst="rect">
            <a:avLst/>
          </a:prstGeom>
          <a:solidFill>
            <a:srgbClr val="F0F2F5"/>
          </a:solidFill>
          <a:ln w="168275">
            <a:solidFill>
              <a:srgbClr val="F0F2F5"/>
            </a:solidFill>
            <a:miter lim="800000"/>
            <a:headEnd/>
            <a:tailEnd/>
          </a:ln>
        </p:spPr>
        <p:txBody>
          <a:bodyPr/>
          <a:lstStyle/>
          <a:p>
            <a:endParaRPr lang="en-IN"/>
          </a:p>
        </p:txBody>
      </p:sp>
      <p:sp>
        <p:nvSpPr>
          <p:cNvPr id="272393" name="Rectangle 9"/>
          <p:cNvSpPr>
            <a:spLocks noChangeArrowheads="1"/>
          </p:cNvSpPr>
          <p:nvPr/>
        </p:nvSpPr>
        <p:spPr bwMode="auto">
          <a:xfrm>
            <a:off x="3109913" y="1274763"/>
            <a:ext cx="4576762" cy="3894137"/>
          </a:xfrm>
          <a:prstGeom prst="rect">
            <a:avLst/>
          </a:prstGeom>
          <a:solidFill>
            <a:srgbClr val="EEF1F4"/>
          </a:solidFill>
          <a:ln w="147638">
            <a:solidFill>
              <a:srgbClr val="EEF1F4"/>
            </a:solidFill>
            <a:miter lim="800000"/>
            <a:headEnd/>
            <a:tailEnd/>
          </a:ln>
        </p:spPr>
        <p:txBody>
          <a:bodyPr/>
          <a:lstStyle/>
          <a:p>
            <a:endParaRPr lang="en-IN"/>
          </a:p>
        </p:txBody>
      </p:sp>
      <p:sp>
        <p:nvSpPr>
          <p:cNvPr id="272394" name="Rectangle 10"/>
          <p:cNvSpPr>
            <a:spLocks noChangeArrowheads="1"/>
          </p:cNvSpPr>
          <p:nvPr/>
        </p:nvSpPr>
        <p:spPr bwMode="auto">
          <a:xfrm>
            <a:off x="3109913" y="1274763"/>
            <a:ext cx="4576762" cy="3894137"/>
          </a:xfrm>
          <a:prstGeom prst="rect">
            <a:avLst/>
          </a:prstGeom>
          <a:solidFill>
            <a:srgbClr val="EDEFF3"/>
          </a:solidFill>
          <a:ln w="125413">
            <a:solidFill>
              <a:srgbClr val="EDEFF3"/>
            </a:solidFill>
            <a:miter lim="800000"/>
            <a:headEnd/>
            <a:tailEnd/>
          </a:ln>
        </p:spPr>
        <p:txBody>
          <a:bodyPr/>
          <a:lstStyle/>
          <a:p>
            <a:endParaRPr lang="en-IN"/>
          </a:p>
        </p:txBody>
      </p:sp>
      <p:sp>
        <p:nvSpPr>
          <p:cNvPr id="272395" name="Rectangle 11"/>
          <p:cNvSpPr>
            <a:spLocks noChangeArrowheads="1"/>
          </p:cNvSpPr>
          <p:nvPr/>
        </p:nvSpPr>
        <p:spPr bwMode="auto">
          <a:xfrm>
            <a:off x="3109913" y="1274763"/>
            <a:ext cx="4576762" cy="3894137"/>
          </a:xfrm>
          <a:prstGeom prst="rect">
            <a:avLst/>
          </a:prstGeom>
          <a:solidFill>
            <a:srgbClr val="EBEEF2"/>
          </a:solidFill>
          <a:ln w="104775">
            <a:solidFill>
              <a:srgbClr val="EBEEF2"/>
            </a:solidFill>
            <a:miter lim="800000"/>
            <a:headEnd/>
            <a:tailEnd/>
          </a:ln>
        </p:spPr>
        <p:txBody>
          <a:bodyPr/>
          <a:lstStyle/>
          <a:p>
            <a:endParaRPr lang="en-IN"/>
          </a:p>
        </p:txBody>
      </p:sp>
      <p:sp>
        <p:nvSpPr>
          <p:cNvPr id="272396" name="Rectangle 12"/>
          <p:cNvSpPr>
            <a:spLocks noChangeArrowheads="1"/>
          </p:cNvSpPr>
          <p:nvPr/>
        </p:nvSpPr>
        <p:spPr bwMode="auto">
          <a:xfrm>
            <a:off x="3109913" y="1274763"/>
            <a:ext cx="4576762" cy="3894137"/>
          </a:xfrm>
          <a:prstGeom prst="rect">
            <a:avLst/>
          </a:prstGeom>
          <a:solidFill>
            <a:srgbClr val="EAECF1"/>
          </a:solidFill>
          <a:ln w="84138">
            <a:solidFill>
              <a:srgbClr val="EAECF1"/>
            </a:solidFill>
            <a:miter lim="800000"/>
            <a:headEnd/>
            <a:tailEnd/>
          </a:ln>
        </p:spPr>
        <p:txBody>
          <a:bodyPr/>
          <a:lstStyle/>
          <a:p>
            <a:endParaRPr lang="en-IN"/>
          </a:p>
        </p:txBody>
      </p:sp>
      <p:sp>
        <p:nvSpPr>
          <p:cNvPr id="272397" name="Rectangle 13"/>
          <p:cNvSpPr>
            <a:spLocks noChangeArrowheads="1"/>
          </p:cNvSpPr>
          <p:nvPr/>
        </p:nvSpPr>
        <p:spPr bwMode="auto">
          <a:xfrm>
            <a:off x="3109913" y="1274763"/>
            <a:ext cx="4576762" cy="3894137"/>
          </a:xfrm>
          <a:prstGeom prst="rect">
            <a:avLst/>
          </a:prstGeom>
          <a:solidFill>
            <a:srgbClr val="E9EBF0"/>
          </a:solidFill>
          <a:ln w="63500">
            <a:solidFill>
              <a:srgbClr val="E9EBF0"/>
            </a:solidFill>
            <a:miter lim="800000"/>
            <a:headEnd/>
            <a:tailEnd/>
          </a:ln>
        </p:spPr>
        <p:txBody>
          <a:bodyPr/>
          <a:lstStyle/>
          <a:p>
            <a:endParaRPr lang="en-IN"/>
          </a:p>
        </p:txBody>
      </p:sp>
      <p:sp>
        <p:nvSpPr>
          <p:cNvPr id="272398" name="Rectangle 14"/>
          <p:cNvSpPr>
            <a:spLocks noChangeArrowheads="1"/>
          </p:cNvSpPr>
          <p:nvPr/>
        </p:nvSpPr>
        <p:spPr bwMode="auto">
          <a:xfrm>
            <a:off x="3109913" y="1274763"/>
            <a:ext cx="4576762" cy="3894137"/>
          </a:xfrm>
          <a:prstGeom prst="rect">
            <a:avLst/>
          </a:prstGeom>
          <a:solidFill>
            <a:srgbClr val="E7EAEF"/>
          </a:solidFill>
          <a:ln w="41275">
            <a:solidFill>
              <a:srgbClr val="E7EAEF"/>
            </a:solidFill>
            <a:miter lim="800000"/>
            <a:headEnd/>
            <a:tailEnd/>
          </a:ln>
        </p:spPr>
        <p:txBody>
          <a:bodyPr/>
          <a:lstStyle/>
          <a:p>
            <a:endParaRPr lang="en-IN"/>
          </a:p>
        </p:txBody>
      </p:sp>
      <p:sp>
        <p:nvSpPr>
          <p:cNvPr id="272399" name="Rectangle 15"/>
          <p:cNvSpPr>
            <a:spLocks noChangeArrowheads="1"/>
          </p:cNvSpPr>
          <p:nvPr/>
        </p:nvSpPr>
        <p:spPr bwMode="auto">
          <a:xfrm>
            <a:off x="3109913" y="1274763"/>
            <a:ext cx="4576762" cy="3894137"/>
          </a:xfrm>
          <a:prstGeom prst="rect">
            <a:avLst/>
          </a:prstGeom>
          <a:solidFill>
            <a:srgbClr val="E6E9EF"/>
          </a:solidFill>
          <a:ln w="20638">
            <a:solidFill>
              <a:srgbClr val="E6E9EF"/>
            </a:solidFill>
            <a:miter lim="800000"/>
            <a:headEnd/>
            <a:tailEnd/>
          </a:ln>
        </p:spPr>
        <p:txBody>
          <a:bodyPr/>
          <a:lstStyle/>
          <a:p>
            <a:endParaRPr lang="en-IN"/>
          </a:p>
        </p:txBody>
      </p:sp>
      <p:sp>
        <p:nvSpPr>
          <p:cNvPr id="272400" name="Rectangle 16"/>
          <p:cNvSpPr>
            <a:spLocks noChangeArrowheads="1"/>
          </p:cNvSpPr>
          <p:nvPr/>
        </p:nvSpPr>
        <p:spPr bwMode="auto">
          <a:xfrm>
            <a:off x="3005138" y="1169988"/>
            <a:ext cx="4598987" cy="3894137"/>
          </a:xfrm>
          <a:prstGeom prst="rect">
            <a:avLst/>
          </a:prstGeom>
          <a:solidFill>
            <a:srgbClr val="FFFFFF"/>
          </a:solidFill>
          <a:ln w="9525">
            <a:noFill/>
            <a:miter lim="800000"/>
            <a:headEnd/>
            <a:tailEnd/>
          </a:ln>
        </p:spPr>
        <p:txBody>
          <a:bodyPr/>
          <a:lstStyle/>
          <a:p>
            <a:endParaRPr lang="en-IN"/>
          </a:p>
        </p:txBody>
      </p:sp>
      <p:sp>
        <p:nvSpPr>
          <p:cNvPr id="272401" name="Freeform 17"/>
          <p:cNvSpPr>
            <a:spLocks/>
          </p:cNvSpPr>
          <p:nvPr/>
        </p:nvSpPr>
        <p:spPr bwMode="auto">
          <a:xfrm>
            <a:off x="3005138" y="1169988"/>
            <a:ext cx="4598987" cy="3894137"/>
          </a:xfrm>
          <a:custGeom>
            <a:avLst/>
            <a:gdLst/>
            <a:ahLst/>
            <a:cxnLst>
              <a:cxn ang="0">
                <a:pos x="0" y="0"/>
              </a:cxn>
              <a:cxn ang="0">
                <a:pos x="0" y="2453"/>
              </a:cxn>
              <a:cxn ang="0">
                <a:pos x="2897" y="2453"/>
              </a:cxn>
            </a:cxnLst>
            <a:rect l="0" t="0" r="r" b="b"/>
            <a:pathLst>
              <a:path w="2897" h="2453">
                <a:moveTo>
                  <a:pt x="0" y="0"/>
                </a:moveTo>
                <a:lnTo>
                  <a:pt x="0" y="2453"/>
                </a:lnTo>
                <a:lnTo>
                  <a:pt x="2897" y="2453"/>
                </a:lnTo>
              </a:path>
            </a:pathLst>
          </a:custGeom>
          <a:noFill/>
          <a:ln w="20638">
            <a:solidFill>
              <a:srgbClr val="000000"/>
            </a:solidFill>
            <a:prstDash val="solid"/>
            <a:round/>
            <a:headEnd/>
            <a:tailEnd/>
          </a:ln>
        </p:spPr>
        <p:txBody>
          <a:bodyPr/>
          <a:lstStyle/>
          <a:p>
            <a:endParaRPr lang="en-IN"/>
          </a:p>
        </p:txBody>
      </p:sp>
      <p:sp>
        <p:nvSpPr>
          <p:cNvPr id="272402" name="Line 18"/>
          <p:cNvSpPr>
            <a:spLocks noChangeShapeType="1"/>
          </p:cNvSpPr>
          <p:nvPr/>
        </p:nvSpPr>
        <p:spPr bwMode="auto">
          <a:xfrm flipV="1">
            <a:off x="2879725" y="2990850"/>
            <a:ext cx="1588" cy="422275"/>
          </a:xfrm>
          <a:prstGeom prst="line">
            <a:avLst/>
          </a:prstGeom>
          <a:noFill/>
          <a:ln w="22225">
            <a:solidFill>
              <a:srgbClr val="000000"/>
            </a:solidFill>
            <a:round/>
            <a:headEnd type="stealth" w="med" len="med"/>
            <a:tailEnd/>
          </a:ln>
          <a:effectLst/>
        </p:spPr>
        <p:txBody>
          <a:bodyPr/>
          <a:lstStyle/>
          <a:p>
            <a:endParaRPr lang="en-IN"/>
          </a:p>
        </p:txBody>
      </p:sp>
      <p:sp>
        <p:nvSpPr>
          <p:cNvPr id="272403" name="Line 19"/>
          <p:cNvSpPr>
            <a:spLocks noChangeShapeType="1"/>
          </p:cNvSpPr>
          <p:nvPr/>
        </p:nvSpPr>
        <p:spPr bwMode="auto">
          <a:xfrm flipH="1">
            <a:off x="5354638" y="5230813"/>
            <a:ext cx="214312" cy="3175"/>
          </a:xfrm>
          <a:prstGeom prst="line">
            <a:avLst/>
          </a:prstGeom>
          <a:noFill/>
          <a:ln w="22225">
            <a:solidFill>
              <a:srgbClr val="000000"/>
            </a:solidFill>
            <a:round/>
            <a:headEnd type="stealth" w="med" len="med"/>
            <a:tailEnd/>
          </a:ln>
          <a:effectLst/>
        </p:spPr>
        <p:txBody>
          <a:bodyPr/>
          <a:lstStyle/>
          <a:p>
            <a:endParaRPr lang="en-IN"/>
          </a:p>
        </p:txBody>
      </p:sp>
      <p:sp>
        <p:nvSpPr>
          <p:cNvPr id="272404" name="Line 20"/>
          <p:cNvSpPr>
            <a:spLocks noChangeShapeType="1"/>
          </p:cNvSpPr>
          <p:nvPr/>
        </p:nvSpPr>
        <p:spPr bwMode="auto">
          <a:xfrm rot="10800000">
            <a:off x="5503863" y="2635250"/>
            <a:ext cx="334962" cy="1588"/>
          </a:xfrm>
          <a:prstGeom prst="line">
            <a:avLst/>
          </a:prstGeom>
          <a:noFill/>
          <a:ln w="22225">
            <a:solidFill>
              <a:srgbClr val="000000"/>
            </a:solidFill>
            <a:round/>
            <a:headEnd type="stealth" w="med" len="med"/>
            <a:tailEnd/>
          </a:ln>
          <a:effectLst/>
        </p:spPr>
        <p:txBody>
          <a:bodyPr/>
          <a:lstStyle/>
          <a:p>
            <a:endParaRPr lang="en-IN"/>
          </a:p>
        </p:txBody>
      </p:sp>
      <p:sp>
        <p:nvSpPr>
          <p:cNvPr id="272405" name="Rectangle 21"/>
          <p:cNvSpPr>
            <a:spLocks noChangeArrowheads="1"/>
          </p:cNvSpPr>
          <p:nvPr/>
        </p:nvSpPr>
        <p:spPr bwMode="auto">
          <a:xfrm>
            <a:off x="6391275" y="5076825"/>
            <a:ext cx="1306513"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Quantity of</a:t>
            </a:r>
            <a:endParaRPr lang="en-US" sz="2400" u="none">
              <a:latin typeface="Times New Roman" pitchFamily="18" charset="0"/>
            </a:endParaRPr>
          </a:p>
        </p:txBody>
      </p:sp>
      <p:sp>
        <p:nvSpPr>
          <p:cNvPr id="272406" name="Rectangle 22"/>
          <p:cNvSpPr>
            <a:spLocks noChangeArrowheads="1"/>
          </p:cNvSpPr>
          <p:nvPr/>
        </p:nvSpPr>
        <p:spPr bwMode="auto">
          <a:xfrm>
            <a:off x="6896100" y="5353050"/>
            <a:ext cx="788988"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Wheat</a:t>
            </a:r>
            <a:endParaRPr lang="en-US" sz="2400" u="none">
              <a:latin typeface="Times New Roman" pitchFamily="18" charset="0"/>
            </a:endParaRPr>
          </a:p>
        </p:txBody>
      </p:sp>
      <p:sp>
        <p:nvSpPr>
          <p:cNvPr id="272407" name="Rectangle 23"/>
          <p:cNvSpPr>
            <a:spLocks noChangeArrowheads="1"/>
          </p:cNvSpPr>
          <p:nvPr/>
        </p:nvSpPr>
        <p:spPr bwMode="auto">
          <a:xfrm>
            <a:off x="2836863" y="5084763"/>
            <a:ext cx="228600" cy="311150"/>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0</a:t>
            </a:r>
            <a:endParaRPr lang="en-US" sz="2400" u="none">
              <a:latin typeface="Times New Roman" pitchFamily="18" charset="0"/>
            </a:endParaRPr>
          </a:p>
        </p:txBody>
      </p:sp>
      <p:sp>
        <p:nvSpPr>
          <p:cNvPr id="272408" name="Rectangle 24"/>
          <p:cNvSpPr>
            <a:spLocks noChangeArrowheads="1"/>
          </p:cNvSpPr>
          <p:nvPr/>
        </p:nvSpPr>
        <p:spPr bwMode="auto">
          <a:xfrm>
            <a:off x="2138363" y="1131888"/>
            <a:ext cx="933450"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Price of</a:t>
            </a:r>
            <a:endParaRPr lang="en-US" sz="2400" u="none">
              <a:latin typeface="Times New Roman" pitchFamily="18" charset="0"/>
            </a:endParaRPr>
          </a:p>
        </p:txBody>
      </p:sp>
      <p:sp>
        <p:nvSpPr>
          <p:cNvPr id="272409" name="Rectangle 25"/>
          <p:cNvSpPr>
            <a:spLocks noChangeArrowheads="1"/>
          </p:cNvSpPr>
          <p:nvPr/>
        </p:nvSpPr>
        <p:spPr bwMode="auto">
          <a:xfrm>
            <a:off x="2282825" y="1409700"/>
            <a:ext cx="788988" cy="311150"/>
          </a:xfrm>
          <a:prstGeom prst="rect">
            <a:avLst/>
          </a:prstGeom>
          <a:noFill/>
          <a:ln w="9525">
            <a:noFill/>
            <a:miter lim="800000"/>
            <a:headEnd/>
            <a:tailEnd/>
          </a:ln>
        </p:spPr>
        <p:txBody>
          <a:bodyPr wrap="none" lIns="0" tIns="0" rIns="0" bIns="0">
            <a:spAutoFit/>
          </a:bodyPr>
          <a:lstStyle/>
          <a:p>
            <a:pPr eaLnBrk="0" hangingPunct="0"/>
            <a:r>
              <a:rPr lang="en-US" sz="1700" b="1" u="none">
                <a:solidFill>
                  <a:srgbClr val="000000"/>
                </a:solidFill>
              </a:rPr>
              <a:t>Wheat</a:t>
            </a:r>
            <a:endParaRPr lang="en-US" sz="2400" u="none">
              <a:latin typeface="Times New Roman" pitchFamily="18" charset="0"/>
            </a:endParaRPr>
          </a:p>
        </p:txBody>
      </p:sp>
      <p:grpSp>
        <p:nvGrpSpPr>
          <p:cNvPr id="2" name="Group 26"/>
          <p:cNvGrpSpPr>
            <a:grpSpLocks/>
          </p:cNvGrpSpPr>
          <p:nvPr/>
        </p:nvGrpSpPr>
        <p:grpSpPr bwMode="auto">
          <a:xfrm>
            <a:off x="3382963" y="5294313"/>
            <a:ext cx="3948112" cy="1277937"/>
            <a:chOff x="2131" y="3335"/>
            <a:chExt cx="2487" cy="805"/>
          </a:xfrm>
        </p:grpSpPr>
        <p:sp>
          <p:nvSpPr>
            <p:cNvPr id="272411" name="Line 27"/>
            <p:cNvSpPr>
              <a:spLocks noChangeShapeType="1"/>
            </p:cNvSpPr>
            <p:nvPr/>
          </p:nvSpPr>
          <p:spPr bwMode="auto">
            <a:xfrm flipH="1">
              <a:off x="3229" y="3335"/>
              <a:ext cx="158" cy="251"/>
            </a:xfrm>
            <a:prstGeom prst="line">
              <a:avLst/>
            </a:prstGeom>
            <a:noFill/>
            <a:ln w="20638">
              <a:solidFill>
                <a:srgbClr val="000000"/>
              </a:solidFill>
              <a:round/>
              <a:headEnd/>
              <a:tailEnd/>
            </a:ln>
          </p:spPr>
          <p:txBody>
            <a:bodyPr/>
            <a:lstStyle/>
            <a:p>
              <a:endParaRPr lang="en-IN"/>
            </a:p>
          </p:txBody>
        </p:sp>
        <p:grpSp>
          <p:nvGrpSpPr>
            <p:cNvPr id="3" name="Group 28"/>
            <p:cNvGrpSpPr>
              <a:grpSpLocks/>
            </p:cNvGrpSpPr>
            <p:nvPr/>
          </p:nvGrpSpPr>
          <p:grpSpPr bwMode="auto">
            <a:xfrm>
              <a:off x="2131" y="3546"/>
              <a:ext cx="2487" cy="594"/>
              <a:chOff x="2131" y="3546"/>
              <a:chExt cx="2487" cy="594"/>
            </a:xfrm>
          </p:grpSpPr>
          <p:sp>
            <p:nvSpPr>
              <p:cNvPr id="272413" name="Rectangle 29"/>
              <p:cNvSpPr>
                <a:spLocks noChangeArrowheads="1"/>
              </p:cNvSpPr>
              <p:nvPr/>
            </p:nvSpPr>
            <p:spPr bwMode="auto">
              <a:xfrm>
                <a:off x="2131" y="3546"/>
                <a:ext cx="2487" cy="594"/>
              </a:xfrm>
              <a:prstGeom prst="rect">
                <a:avLst/>
              </a:prstGeom>
              <a:solidFill>
                <a:srgbClr val="E1E5E9"/>
              </a:solidFill>
              <a:ln w="9525">
                <a:noFill/>
                <a:miter lim="800000"/>
                <a:headEnd/>
                <a:tailEnd/>
              </a:ln>
            </p:spPr>
            <p:txBody>
              <a:bodyPr/>
              <a:lstStyle/>
              <a:p>
                <a:endParaRPr lang="en-IN"/>
              </a:p>
            </p:txBody>
          </p:sp>
          <p:sp>
            <p:nvSpPr>
              <p:cNvPr id="272414" name="Rectangle 30"/>
              <p:cNvSpPr>
                <a:spLocks noChangeArrowheads="1"/>
              </p:cNvSpPr>
              <p:nvPr/>
            </p:nvSpPr>
            <p:spPr bwMode="auto">
              <a:xfrm>
                <a:off x="2236" y="3578"/>
                <a:ext cx="227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3.  . . . and a proportionately smaller</a:t>
                </a:r>
                <a:endParaRPr lang="en-US" sz="2400" u="none">
                  <a:latin typeface="Times New Roman" pitchFamily="18" charset="0"/>
                </a:endParaRPr>
              </a:p>
            </p:txBody>
          </p:sp>
          <p:sp>
            <p:nvSpPr>
              <p:cNvPr id="272415" name="Rectangle 31"/>
              <p:cNvSpPr>
                <a:spLocks noChangeArrowheads="1"/>
              </p:cNvSpPr>
              <p:nvPr/>
            </p:nvSpPr>
            <p:spPr bwMode="auto">
              <a:xfrm>
                <a:off x="2236" y="3752"/>
                <a:ext cx="2343"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increase in quantity sold. As a result,</a:t>
                </a:r>
                <a:endParaRPr lang="en-US" sz="2400" u="none">
                  <a:latin typeface="Times New Roman" pitchFamily="18" charset="0"/>
                </a:endParaRPr>
              </a:p>
            </p:txBody>
          </p:sp>
          <p:sp>
            <p:nvSpPr>
              <p:cNvPr id="272416" name="Rectangle 32"/>
              <p:cNvSpPr>
                <a:spLocks noChangeArrowheads="1"/>
              </p:cNvSpPr>
              <p:nvPr/>
            </p:nvSpPr>
            <p:spPr bwMode="auto">
              <a:xfrm>
                <a:off x="2236" y="3926"/>
                <a:ext cx="2311" cy="165"/>
              </a:xfrm>
              <a:prstGeom prst="rect">
                <a:avLst/>
              </a:prstGeom>
              <a:noFill/>
              <a:ln w="9525">
                <a:noFill/>
                <a:miter lim="800000"/>
                <a:headEnd/>
                <a:tailEnd/>
              </a:ln>
            </p:spPr>
            <p:txBody>
              <a:bodyPr wrap="none" lIns="0" tIns="0" rIns="0" bIns="0">
                <a:spAutoFit/>
              </a:bodyPr>
              <a:lstStyle/>
              <a:p>
                <a:pPr eaLnBrk="0" hangingPunct="0"/>
                <a:r>
                  <a:rPr lang="en-US" sz="1700" u="none" dirty="0">
                    <a:solidFill>
                      <a:srgbClr val="000000"/>
                    </a:solidFill>
                  </a:rPr>
                  <a:t>revenue falls from </a:t>
                </a:r>
                <a:r>
                  <a:rPr lang="en-US" sz="1700" u="none" dirty="0" smtClean="0">
                    <a:solidFill>
                      <a:srgbClr val="000000"/>
                    </a:solidFill>
                  </a:rPr>
                  <a:t>Rs 300 </a:t>
                </a:r>
                <a:r>
                  <a:rPr lang="en-US" sz="1700" u="none" dirty="0">
                    <a:solidFill>
                      <a:srgbClr val="000000"/>
                    </a:solidFill>
                  </a:rPr>
                  <a:t>to </a:t>
                </a:r>
                <a:r>
                  <a:rPr lang="en-US" sz="1700" u="none" dirty="0" smtClean="0">
                    <a:solidFill>
                      <a:srgbClr val="000000"/>
                    </a:solidFill>
                  </a:rPr>
                  <a:t>Rs 220</a:t>
                </a:r>
                <a:r>
                  <a:rPr lang="en-US" sz="1700" u="none" dirty="0">
                    <a:solidFill>
                      <a:srgbClr val="000000"/>
                    </a:solidFill>
                  </a:rPr>
                  <a:t>.  </a:t>
                </a:r>
                <a:endParaRPr lang="en-US" sz="2400" u="none" dirty="0">
                  <a:latin typeface="Times New Roman" pitchFamily="18" charset="0"/>
                </a:endParaRPr>
              </a:p>
            </p:txBody>
          </p:sp>
        </p:grpSp>
      </p:grpSp>
      <p:grpSp>
        <p:nvGrpSpPr>
          <p:cNvPr id="4" name="Group 33"/>
          <p:cNvGrpSpPr>
            <a:grpSpLocks/>
          </p:cNvGrpSpPr>
          <p:nvPr/>
        </p:nvGrpSpPr>
        <p:grpSpPr bwMode="auto">
          <a:xfrm>
            <a:off x="5146675" y="2362200"/>
            <a:ext cx="1949450" cy="2508250"/>
            <a:chOff x="3242" y="1488"/>
            <a:chExt cx="1228" cy="1580"/>
          </a:xfrm>
        </p:grpSpPr>
        <p:sp>
          <p:nvSpPr>
            <p:cNvPr id="272418" name="Line 34"/>
            <p:cNvSpPr>
              <a:spLocks noChangeShapeType="1"/>
            </p:cNvSpPr>
            <p:nvPr/>
          </p:nvSpPr>
          <p:spPr bwMode="auto">
            <a:xfrm>
              <a:off x="3242" y="1488"/>
              <a:ext cx="595" cy="1517"/>
            </a:xfrm>
            <a:prstGeom prst="line">
              <a:avLst/>
            </a:prstGeom>
            <a:noFill/>
            <a:ln w="63500">
              <a:solidFill>
                <a:srgbClr val="004C9F"/>
              </a:solidFill>
              <a:round/>
              <a:headEnd/>
              <a:tailEnd/>
            </a:ln>
          </p:spPr>
          <p:txBody>
            <a:bodyPr/>
            <a:lstStyle/>
            <a:p>
              <a:endParaRPr lang="en-IN"/>
            </a:p>
          </p:txBody>
        </p:sp>
        <p:sp>
          <p:nvSpPr>
            <p:cNvPr id="272419" name="Rectangle 35"/>
            <p:cNvSpPr>
              <a:spLocks noChangeArrowheads="1"/>
            </p:cNvSpPr>
            <p:nvPr/>
          </p:nvSpPr>
          <p:spPr bwMode="auto">
            <a:xfrm>
              <a:off x="3878" y="2872"/>
              <a:ext cx="592"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Demand</a:t>
              </a:r>
              <a:endParaRPr lang="en-US" sz="2400" u="none">
                <a:latin typeface="Times New Roman" pitchFamily="18" charset="0"/>
              </a:endParaRPr>
            </a:p>
          </p:txBody>
        </p:sp>
      </p:grpSp>
      <p:grpSp>
        <p:nvGrpSpPr>
          <p:cNvPr id="5" name="Group 36"/>
          <p:cNvGrpSpPr>
            <a:grpSpLocks/>
          </p:cNvGrpSpPr>
          <p:nvPr/>
        </p:nvGrpSpPr>
        <p:grpSpPr bwMode="auto">
          <a:xfrm>
            <a:off x="4643438" y="2109788"/>
            <a:ext cx="1081087" cy="2514600"/>
            <a:chOff x="2925" y="1329"/>
            <a:chExt cx="681" cy="1584"/>
          </a:xfrm>
        </p:grpSpPr>
        <p:sp>
          <p:nvSpPr>
            <p:cNvPr id="272421" name="Line 37"/>
            <p:cNvSpPr>
              <a:spLocks noChangeShapeType="1"/>
            </p:cNvSpPr>
            <p:nvPr/>
          </p:nvSpPr>
          <p:spPr bwMode="auto">
            <a:xfrm flipH="1">
              <a:off x="2925" y="1475"/>
              <a:ext cx="555" cy="1438"/>
            </a:xfrm>
            <a:prstGeom prst="line">
              <a:avLst/>
            </a:prstGeom>
            <a:noFill/>
            <a:ln w="63500">
              <a:solidFill>
                <a:srgbClr val="004C9F"/>
              </a:solidFill>
              <a:round/>
              <a:headEnd/>
              <a:tailEnd/>
            </a:ln>
          </p:spPr>
          <p:txBody>
            <a:bodyPr/>
            <a:lstStyle/>
            <a:p>
              <a:endParaRPr lang="en-IN"/>
            </a:p>
          </p:txBody>
        </p:sp>
        <p:sp>
          <p:nvSpPr>
            <p:cNvPr id="272422" name="Rectangle 38"/>
            <p:cNvSpPr>
              <a:spLocks noChangeArrowheads="1"/>
            </p:cNvSpPr>
            <p:nvPr/>
          </p:nvSpPr>
          <p:spPr bwMode="auto">
            <a:xfrm>
              <a:off x="3466" y="1329"/>
              <a:ext cx="140"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S</a:t>
              </a:r>
              <a:r>
                <a:rPr lang="en-US" sz="1700" u="none" baseline="-25000">
                  <a:solidFill>
                    <a:srgbClr val="000000"/>
                  </a:solidFill>
                </a:rPr>
                <a:t>1</a:t>
              </a:r>
              <a:endParaRPr lang="en-US" sz="2400" u="none">
                <a:latin typeface="Times New Roman" pitchFamily="18" charset="0"/>
              </a:endParaRPr>
            </a:p>
          </p:txBody>
        </p:sp>
      </p:grpSp>
      <p:grpSp>
        <p:nvGrpSpPr>
          <p:cNvPr id="6" name="Group 39"/>
          <p:cNvGrpSpPr>
            <a:grpSpLocks/>
          </p:cNvGrpSpPr>
          <p:nvPr/>
        </p:nvGrpSpPr>
        <p:grpSpPr bwMode="auto">
          <a:xfrm>
            <a:off x="5167313" y="2262188"/>
            <a:ext cx="1074737" cy="2508250"/>
            <a:chOff x="3255" y="1425"/>
            <a:chExt cx="677" cy="1580"/>
          </a:xfrm>
        </p:grpSpPr>
        <p:sp>
          <p:nvSpPr>
            <p:cNvPr id="272424" name="Line 40"/>
            <p:cNvSpPr>
              <a:spLocks noChangeShapeType="1"/>
            </p:cNvSpPr>
            <p:nvPr/>
          </p:nvSpPr>
          <p:spPr bwMode="auto">
            <a:xfrm flipH="1">
              <a:off x="3255" y="1581"/>
              <a:ext cx="556" cy="1424"/>
            </a:xfrm>
            <a:prstGeom prst="line">
              <a:avLst/>
            </a:prstGeom>
            <a:noFill/>
            <a:ln w="63500">
              <a:solidFill>
                <a:srgbClr val="5F161D"/>
              </a:solidFill>
              <a:round/>
              <a:headEnd/>
              <a:tailEnd/>
            </a:ln>
          </p:spPr>
          <p:txBody>
            <a:bodyPr/>
            <a:lstStyle/>
            <a:p>
              <a:endParaRPr lang="en-IN"/>
            </a:p>
          </p:txBody>
        </p:sp>
        <p:sp>
          <p:nvSpPr>
            <p:cNvPr id="272425" name="Rectangle 41"/>
            <p:cNvSpPr>
              <a:spLocks noChangeArrowheads="1"/>
            </p:cNvSpPr>
            <p:nvPr/>
          </p:nvSpPr>
          <p:spPr bwMode="auto">
            <a:xfrm>
              <a:off x="3792" y="1425"/>
              <a:ext cx="140" cy="163"/>
            </a:xfrm>
            <a:prstGeom prst="rect">
              <a:avLst/>
            </a:prstGeom>
            <a:noFill/>
            <a:ln w="9525">
              <a:noFill/>
              <a:miter lim="800000"/>
              <a:headEnd/>
              <a:tailEnd/>
            </a:ln>
          </p:spPr>
          <p:txBody>
            <a:bodyPr wrap="none" lIns="0" tIns="0" rIns="0" bIns="0">
              <a:spAutoFit/>
            </a:bodyPr>
            <a:lstStyle/>
            <a:p>
              <a:pPr eaLnBrk="0" hangingPunct="0"/>
              <a:r>
                <a:rPr lang="en-US" sz="1700" i="1" u="none">
                  <a:solidFill>
                    <a:srgbClr val="000000"/>
                  </a:solidFill>
                </a:rPr>
                <a:t>S</a:t>
              </a:r>
              <a:r>
                <a:rPr lang="en-US" sz="1700" u="none" baseline="-25000">
                  <a:solidFill>
                    <a:srgbClr val="000000"/>
                  </a:solidFill>
                </a:rPr>
                <a:t>2</a:t>
              </a:r>
              <a:endParaRPr lang="en-US" sz="2400" u="none">
                <a:latin typeface="Times New Roman" pitchFamily="18" charset="0"/>
              </a:endParaRPr>
            </a:p>
          </p:txBody>
        </p:sp>
      </p:grpSp>
      <p:grpSp>
        <p:nvGrpSpPr>
          <p:cNvPr id="7" name="Group 42"/>
          <p:cNvGrpSpPr>
            <a:grpSpLocks/>
          </p:cNvGrpSpPr>
          <p:nvPr/>
        </p:nvGrpSpPr>
        <p:grpSpPr bwMode="auto">
          <a:xfrm>
            <a:off x="1387475" y="1714500"/>
            <a:ext cx="1512888" cy="1465263"/>
            <a:chOff x="874" y="1080"/>
            <a:chExt cx="953" cy="923"/>
          </a:xfrm>
        </p:grpSpPr>
        <p:sp>
          <p:nvSpPr>
            <p:cNvPr id="272427" name="Line 43"/>
            <p:cNvSpPr>
              <a:spLocks noChangeShapeType="1"/>
            </p:cNvSpPr>
            <p:nvPr/>
          </p:nvSpPr>
          <p:spPr bwMode="auto">
            <a:xfrm>
              <a:off x="1443" y="1528"/>
              <a:ext cx="304" cy="475"/>
            </a:xfrm>
            <a:prstGeom prst="line">
              <a:avLst/>
            </a:prstGeom>
            <a:noFill/>
            <a:ln w="20638">
              <a:solidFill>
                <a:srgbClr val="000000"/>
              </a:solidFill>
              <a:round/>
              <a:headEnd/>
              <a:tailEnd/>
            </a:ln>
          </p:spPr>
          <p:txBody>
            <a:bodyPr/>
            <a:lstStyle/>
            <a:p>
              <a:endParaRPr lang="en-IN"/>
            </a:p>
          </p:txBody>
        </p:sp>
        <p:grpSp>
          <p:nvGrpSpPr>
            <p:cNvPr id="8" name="Group 44"/>
            <p:cNvGrpSpPr>
              <a:grpSpLocks/>
            </p:cNvGrpSpPr>
            <p:nvPr/>
          </p:nvGrpSpPr>
          <p:grpSpPr bwMode="auto">
            <a:xfrm>
              <a:off x="874" y="1080"/>
              <a:ext cx="953" cy="606"/>
              <a:chOff x="874" y="1080"/>
              <a:chExt cx="953" cy="606"/>
            </a:xfrm>
          </p:grpSpPr>
          <p:sp>
            <p:nvSpPr>
              <p:cNvPr id="272429" name="Rectangle 45"/>
              <p:cNvSpPr>
                <a:spLocks noChangeArrowheads="1"/>
              </p:cNvSpPr>
              <p:nvPr/>
            </p:nvSpPr>
            <p:spPr bwMode="auto">
              <a:xfrm>
                <a:off x="874" y="1080"/>
                <a:ext cx="953" cy="606"/>
              </a:xfrm>
              <a:prstGeom prst="rect">
                <a:avLst/>
              </a:prstGeom>
              <a:solidFill>
                <a:srgbClr val="E1E5E9"/>
              </a:solidFill>
              <a:ln w="9525">
                <a:noFill/>
                <a:miter lim="800000"/>
                <a:headEnd/>
                <a:tailEnd/>
              </a:ln>
            </p:spPr>
            <p:txBody>
              <a:bodyPr/>
              <a:lstStyle/>
              <a:p>
                <a:endParaRPr lang="en-IN"/>
              </a:p>
            </p:txBody>
          </p:sp>
          <p:sp>
            <p:nvSpPr>
              <p:cNvPr id="272430" name="Rectangle 46"/>
              <p:cNvSpPr>
                <a:spLocks noChangeArrowheads="1"/>
              </p:cNvSpPr>
              <p:nvPr/>
            </p:nvSpPr>
            <p:spPr bwMode="auto">
              <a:xfrm>
                <a:off x="968" y="1124"/>
                <a:ext cx="788"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 . . . leads</a:t>
                </a:r>
                <a:endParaRPr lang="en-US" sz="2400" u="none">
                  <a:latin typeface="Times New Roman" pitchFamily="18" charset="0"/>
                </a:endParaRPr>
              </a:p>
            </p:txBody>
          </p:sp>
          <p:sp>
            <p:nvSpPr>
              <p:cNvPr id="272431" name="Rectangle 47"/>
              <p:cNvSpPr>
                <a:spLocks noChangeArrowheads="1"/>
              </p:cNvSpPr>
              <p:nvPr/>
            </p:nvSpPr>
            <p:spPr bwMode="auto">
              <a:xfrm>
                <a:off x="968" y="1298"/>
                <a:ext cx="85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to a large fall</a:t>
                </a:r>
                <a:endParaRPr lang="en-US" sz="2400" u="none">
                  <a:latin typeface="Times New Roman" pitchFamily="18" charset="0"/>
                </a:endParaRPr>
              </a:p>
            </p:txBody>
          </p:sp>
          <p:sp>
            <p:nvSpPr>
              <p:cNvPr id="272432" name="Rectangle 48"/>
              <p:cNvSpPr>
                <a:spLocks noChangeArrowheads="1"/>
              </p:cNvSpPr>
              <p:nvPr/>
            </p:nvSpPr>
            <p:spPr bwMode="auto">
              <a:xfrm>
                <a:off x="968" y="1472"/>
                <a:ext cx="75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in price . . .</a:t>
                </a:r>
                <a:endParaRPr lang="en-US" sz="2400" u="none">
                  <a:latin typeface="Times New Roman" pitchFamily="18" charset="0"/>
                </a:endParaRPr>
              </a:p>
            </p:txBody>
          </p:sp>
        </p:grpSp>
      </p:grpSp>
      <p:sp>
        <p:nvSpPr>
          <p:cNvPr id="272433" name="Rectangle 49"/>
          <p:cNvSpPr>
            <a:spLocks noChangeArrowheads="1"/>
          </p:cNvSpPr>
          <p:nvPr/>
        </p:nvSpPr>
        <p:spPr bwMode="auto">
          <a:xfrm>
            <a:off x="6577013" y="1722438"/>
            <a:ext cx="166687" cy="311150"/>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 </a:t>
            </a:r>
            <a:endParaRPr lang="en-US" sz="2400" u="none">
              <a:latin typeface="Times New Roman" pitchFamily="18" charset="0"/>
            </a:endParaRPr>
          </a:p>
        </p:txBody>
      </p:sp>
      <p:grpSp>
        <p:nvGrpSpPr>
          <p:cNvPr id="9" name="Group 50"/>
          <p:cNvGrpSpPr>
            <a:grpSpLocks/>
          </p:cNvGrpSpPr>
          <p:nvPr/>
        </p:nvGrpSpPr>
        <p:grpSpPr bwMode="auto">
          <a:xfrm>
            <a:off x="4432300" y="1357313"/>
            <a:ext cx="3038475" cy="1214437"/>
            <a:chOff x="2792" y="855"/>
            <a:chExt cx="1914" cy="765"/>
          </a:xfrm>
        </p:grpSpPr>
        <p:grpSp>
          <p:nvGrpSpPr>
            <p:cNvPr id="10" name="Group 51"/>
            <p:cNvGrpSpPr>
              <a:grpSpLocks/>
            </p:cNvGrpSpPr>
            <p:nvPr/>
          </p:nvGrpSpPr>
          <p:grpSpPr bwMode="auto">
            <a:xfrm>
              <a:off x="2792" y="855"/>
              <a:ext cx="1914" cy="765"/>
              <a:chOff x="2792" y="855"/>
              <a:chExt cx="1914" cy="765"/>
            </a:xfrm>
          </p:grpSpPr>
          <p:sp>
            <p:nvSpPr>
              <p:cNvPr id="272436" name="Line 52"/>
              <p:cNvSpPr>
                <a:spLocks noChangeShapeType="1"/>
              </p:cNvSpPr>
              <p:nvPr/>
            </p:nvSpPr>
            <p:spPr bwMode="auto">
              <a:xfrm flipV="1">
                <a:off x="3599" y="1211"/>
                <a:ext cx="66" cy="409"/>
              </a:xfrm>
              <a:prstGeom prst="line">
                <a:avLst/>
              </a:prstGeom>
              <a:noFill/>
              <a:ln w="20638">
                <a:solidFill>
                  <a:srgbClr val="000000"/>
                </a:solidFill>
                <a:round/>
                <a:headEnd/>
                <a:tailEnd/>
              </a:ln>
            </p:spPr>
            <p:txBody>
              <a:bodyPr/>
              <a:lstStyle/>
              <a:p>
                <a:endParaRPr lang="en-IN"/>
              </a:p>
            </p:txBody>
          </p:sp>
          <p:grpSp>
            <p:nvGrpSpPr>
              <p:cNvPr id="11" name="Group 53"/>
              <p:cNvGrpSpPr>
                <a:grpSpLocks/>
              </p:cNvGrpSpPr>
              <p:nvPr/>
            </p:nvGrpSpPr>
            <p:grpSpPr bwMode="auto">
              <a:xfrm>
                <a:off x="2792" y="855"/>
                <a:ext cx="1914" cy="436"/>
                <a:chOff x="2792" y="855"/>
                <a:chExt cx="1914" cy="436"/>
              </a:xfrm>
            </p:grpSpPr>
            <p:sp>
              <p:nvSpPr>
                <p:cNvPr id="272438" name="Rectangle 54"/>
                <p:cNvSpPr>
                  <a:spLocks noChangeArrowheads="1"/>
                </p:cNvSpPr>
                <p:nvPr/>
              </p:nvSpPr>
              <p:spPr bwMode="auto">
                <a:xfrm>
                  <a:off x="2792" y="855"/>
                  <a:ext cx="1905" cy="436"/>
                </a:xfrm>
                <a:prstGeom prst="rect">
                  <a:avLst/>
                </a:prstGeom>
                <a:solidFill>
                  <a:srgbClr val="E1E5E9"/>
                </a:solidFill>
                <a:ln w="9525">
                  <a:noFill/>
                  <a:miter lim="800000"/>
                  <a:headEnd/>
                  <a:tailEnd/>
                </a:ln>
              </p:spPr>
              <p:txBody>
                <a:bodyPr/>
                <a:lstStyle/>
                <a:p>
                  <a:endParaRPr lang="en-IN"/>
                </a:p>
              </p:txBody>
            </p:sp>
            <p:sp>
              <p:nvSpPr>
                <p:cNvPr id="272439" name="Rectangle 55"/>
                <p:cNvSpPr>
                  <a:spLocks noChangeArrowheads="1"/>
                </p:cNvSpPr>
                <p:nvPr/>
              </p:nvSpPr>
              <p:spPr bwMode="auto">
                <a:xfrm>
                  <a:off x="2837" y="910"/>
                  <a:ext cx="1869"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 When demand is inelastic,</a:t>
                  </a:r>
                  <a:endParaRPr lang="en-US" sz="2400" u="none">
                    <a:latin typeface="Times New Roman" pitchFamily="18" charset="0"/>
                  </a:endParaRPr>
                </a:p>
              </p:txBody>
            </p:sp>
            <p:sp>
              <p:nvSpPr>
                <p:cNvPr id="272440" name="Rectangle 56"/>
                <p:cNvSpPr>
                  <a:spLocks noChangeArrowheads="1"/>
                </p:cNvSpPr>
                <p:nvPr/>
              </p:nvSpPr>
              <p:spPr bwMode="auto">
                <a:xfrm>
                  <a:off x="2837" y="1085"/>
                  <a:ext cx="1376"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an increase in supply</a:t>
                  </a:r>
                  <a:endParaRPr lang="en-US" sz="2400" u="none">
                    <a:latin typeface="Times New Roman" pitchFamily="18" charset="0"/>
                  </a:endParaRPr>
                </a:p>
              </p:txBody>
            </p:sp>
          </p:grpSp>
        </p:grpSp>
        <p:sp>
          <p:nvSpPr>
            <p:cNvPr id="272441" name="Rectangle 57"/>
            <p:cNvSpPr>
              <a:spLocks noChangeArrowheads="1"/>
            </p:cNvSpPr>
            <p:nvPr/>
          </p:nvSpPr>
          <p:spPr bwMode="auto">
            <a:xfrm>
              <a:off x="4191" y="1085"/>
              <a:ext cx="261"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 . .</a:t>
              </a:r>
              <a:endParaRPr lang="en-US" sz="2400" u="none">
                <a:latin typeface="Times New Roman" pitchFamily="18" charset="0"/>
              </a:endParaRPr>
            </a:p>
          </p:txBody>
        </p:sp>
      </p:grpSp>
      <p:grpSp>
        <p:nvGrpSpPr>
          <p:cNvPr id="12" name="Group 58"/>
          <p:cNvGrpSpPr>
            <a:grpSpLocks/>
          </p:cNvGrpSpPr>
          <p:nvPr/>
        </p:nvGrpSpPr>
        <p:grpSpPr bwMode="auto">
          <a:xfrm>
            <a:off x="2822575" y="3459163"/>
            <a:ext cx="3278188" cy="1936750"/>
            <a:chOff x="1778" y="2179"/>
            <a:chExt cx="2065" cy="1220"/>
          </a:xfrm>
        </p:grpSpPr>
        <p:sp>
          <p:nvSpPr>
            <p:cNvPr id="272443" name="Freeform 59"/>
            <p:cNvSpPr>
              <a:spLocks/>
            </p:cNvSpPr>
            <p:nvPr/>
          </p:nvSpPr>
          <p:spPr bwMode="auto">
            <a:xfrm>
              <a:off x="1893" y="2254"/>
              <a:ext cx="1653" cy="936"/>
            </a:xfrm>
            <a:custGeom>
              <a:avLst/>
              <a:gdLst/>
              <a:ahLst/>
              <a:cxnLst>
                <a:cxn ang="0">
                  <a:pos x="1653" y="936"/>
                </a:cxn>
                <a:cxn ang="0">
                  <a:pos x="1653" y="0"/>
                </a:cxn>
                <a:cxn ang="0">
                  <a:pos x="0" y="0"/>
                </a:cxn>
              </a:cxnLst>
              <a:rect l="0" t="0" r="r" b="b"/>
              <a:pathLst>
                <a:path w="1653" h="936">
                  <a:moveTo>
                    <a:pt x="1653" y="936"/>
                  </a:moveTo>
                  <a:lnTo>
                    <a:pt x="1653" y="0"/>
                  </a:lnTo>
                  <a:lnTo>
                    <a:pt x="0" y="0"/>
                  </a:lnTo>
                </a:path>
              </a:pathLst>
            </a:custGeom>
            <a:noFill/>
            <a:ln w="20638" cap="flat">
              <a:solidFill>
                <a:schemeClr val="tx1"/>
              </a:solidFill>
              <a:prstDash val="sysDot"/>
              <a:round/>
              <a:headEnd/>
              <a:tailEnd/>
            </a:ln>
          </p:spPr>
          <p:txBody>
            <a:bodyPr/>
            <a:lstStyle/>
            <a:p>
              <a:endParaRPr lang="en-IN"/>
            </a:p>
          </p:txBody>
        </p:sp>
        <p:sp>
          <p:nvSpPr>
            <p:cNvPr id="272444" name="Rectangle 60"/>
            <p:cNvSpPr>
              <a:spLocks noChangeArrowheads="1"/>
            </p:cNvSpPr>
            <p:nvPr/>
          </p:nvSpPr>
          <p:spPr bwMode="auto">
            <a:xfrm>
              <a:off x="1778" y="2179"/>
              <a:ext cx="144"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2</a:t>
              </a:r>
              <a:endParaRPr lang="en-US" sz="2400" u="none">
                <a:latin typeface="Times New Roman" pitchFamily="18" charset="0"/>
              </a:endParaRPr>
            </a:p>
          </p:txBody>
        </p:sp>
        <p:sp>
          <p:nvSpPr>
            <p:cNvPr id="272445" name="Rectangle 61"/>
            <p:cNvSpPr>
              <a:spLocks noChangeArrowheads="1"/>
            </p:cNvSpPr>
            <p:nvPr/>
          </p:nvSpPr>
          <p:spPr bwMode="auto">
            <a:xfrm>
              <a:off x="3542" y="3203"/>
              <a:ext cx="301"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110</a:t>
              </a:r>
              <a:endParaRPr lang="en-US" sz="2400" u="none">
                <a:latin typeface="Times New Roman" pitchFamily="18" charset="0"/>
              </a:endParaRPr>
            </a:p>
          </p:txBody>
        </p:sp>
        <p:sp>
          <p:nvSpPr>
            <p:cNvPr id="272446" name="Oval 62"/>
            <p:cNvSpPr>
              <a:spLocks noChangeArrowheads="1"/>
            </p:cNvSpPr>
            <p:nvPr/>
          </p:nvSpPr>
          <p:spPr bwMode="auto">
            <a:xfrm>
              <a:off x="3507" y="2227"/>
              <a:ext cx="79" cy="66"/>
            </a:xfrm>
            <a:prstGeom prst="ellipse">
              <a:avLst/>
            </a:prstGeom>
            <a:solidFill>
              <a:srgbClr val="000000"/>
            </a:solidFill>
            <a:ln w="9525">
              <a:noFill/>
              <a:round/>
              <a:headEnd/>
              <a:tailEnd/>
            </a:ln>
          </p:spPr>
          <p:txBody>
            <a:bodyPr/>
            <a:lstStyle/>
            <a:p>
              <a:endParaRPr lang="en-IN"/>
            </a:p>
          </p:txBody>
        </p:sp>
      </p:grpSp>
      <p:grpSp>
        <p:nvGrpSpPr>
          <p:cNvPr id="13" name="Group 63"/>
          <p:cNvGrpSpPr>
            <a:grpSpLocks/>
          </p:cNvGrpSpPr>
          <p:nvPr/>
        </p:nvGrpSpPr>
        <p:grpSpPr bwMode="auto">
          <a:xfrm>
            <a:off x="2698750" y="2732088"/>
            <a:ext cx="2711450" cy="2663825"/>
            <a:chOff x="1700" y="1721"/>
            <a:chExt cx="1708" cy="1678"/>
          </a:xfrm>
        </p:grpSpPr>
        <p:sp>
          <p:nvSpPr>
            <p:cNvPr id="272448" name="Rectangle 64"/>
            <p:cNvSpPr>
              <a:spLocks noChangeArrowheads="1"/>
            </p:cNvSpPr>
            <p:nvPr/>
          </p:nvSpPr>
          <p:spPr bwMode="auto">
            <a:xfrm>
              <a:off x="1700" y="1721"/>
              <a:ext cx="222"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$3</a:t>
              </a:r>
              <a:endParaRPr lang="en-US" sz="2400" u="none">
                <a:latin typeface="Times New Roman" pitchFamily="18" charset="0"/>
              </a:endParaRPr>
            </a:p>
          </p:txBody>
        </p:sp>
        <p:sp>
          <p:nvSpPr>
            <p:cNvPr id="272449" name="Rectangle 65"/>
            <p:cNvSpPr>
              <a:spLocks noChangeArrowheads="1"/>
            </p:cNvSpPr>
            <p:nvPr/>
          </p:nvSpPr>
          <p:spPr bwMode="auto">
            <a:xfrm>
              <a:off x="3107" y="3203"/>
              <a:ext cx="301" cy="196"/>
            </a:xfrm>
            <a:prstGeom prst="rect">
              <a:avLst/>
            </a:prstGeom>
            <a:noFill/>
            <a:ln w="9525">
              <a:noFill/>
              <a:miter lim="800000"/>
              <a:headEnd/>
              <a:tailEnd/>
            </a:ln>
          </p:spPr>
          <p:txBody>
            <a:bodyPr wrap="none" lIns="0" tIns="0" rIns="0" bIns="0">
              <a:spAutoFit/>
            </a:bodyPr>
            <a:lstStyle/>
            <a:p>
              <a:pPr eaLnBrk="0" hangingPunct="0"/>
              <a:r>
                <a:rPr lang="en-US" sz="1700" u="none">
                  <a:solidFill>
                    <a:srgbClr val="000000"/>
                  </a:solidFill>
                </a:rPr>
                <a:t>100</a:t>
              </a:r>
              <a:endParaRPr lang="en-US" sz="2400" u="none">
                <a:latin typeface="Times New Roman" pitchFamily="18" charset="0"/>
              </a:endParaRPr>
            </a:p>
          </p:txBody>
        </p:sp>
        <p:grpSp>
          <p:nvGrpSpPr>
            <p:cNvPr id="14" name="Group 66"/>
            <p:cNvGrpSpPr>
              <a:grpSpLocks/>
            </p:cNvGrpSpPr>
            <p:nvPr/>
          </p:nvGrpSpPr>
          <p:grpSpPr bwMode="auto">
            <a:xfrm>
              <a:off x="1893" y="1752"/>
              <a:ext cx="1508" cy="1438"/>
              <a:chOff x="1893" y="1752"/>
              <a:chExt cx="1508" cy="1438"/>
            </a:xfrm>
          </p:grpSpPr>
          <p:sp>
            <p:nvSpPr>
              <p:cNvPr id="272451" name="Freeform 67"/>
              <p:cNvSpPr>
                <a:spLocks/>
              </p:cNvSpPr>
              <p:nvPr/>
            </p:nvSpPr>
            <p:spPr bwMode="auto">
              <a:xfrm>
                <a:off x="1893" y="1792"/>
                <a:ext cx="1468" cy="1398"/>
              </a:xfrm>
              <a:custGeom>
                <a:avLst/>
                <a:gdLst/>
                <a:ahLst/>
                <a:cxnLst>
                  <a:cxn ang="0">
                    <a:pos x="1468" y="1398"/>
                  </a:cxn>
                  <a:cxn ang="0">
                    <a:pos x="1468" y="0"/>
                  </a:cxn>
                  <a:cxn ang="0">
                    <a:pos x="0" y="0"/>
                  </a:cxn>
                </a:cxnLst>
                <a:rect l="0" t="0" r="r" b="b"/>
                <a:pathLst>
                  <a:path w="1468" h="1398">
                    <a:moveTo>
                      <a:pt x="1468" y="1398"/>
                    </a:moveTo>
                    <a:lnTo>
                      <a:pt x="1468" y="0"/>
                    </a:lnTo>
                    <a:lnTo>
                      <a:pt x="0" y="0"/>
                    </a:lnTo>
                  </a:path>
                </a:pathLst>
              </a:custGeom>
              <a:noFill/>
              <a:ln w="20638" cap="flat">
                <a:solidFill>
                  <a:schemeClr val="tx1"/>
                </a:solidFill>
                <a:prstDash val="sysDot"/>
                <a:round/>
                <a:headEnd/>
                <a:tailEnd/>
              </a:ln>
            </p:spPr>
            <p:txBody>
              <a:bodyPr/>
              <a:lstStyle/>
              <a:p>
                <a:endParaRPr lang="en-IN"/>
              </a:p>
            </p:txBody>
          </p:sp>
          <p:sp>
            <p:nvSpPr>
              <p:cNvPr id="272452" name="Oval 68"/>
              <p:cNvSpPr>
                <a:spLocks noChangeArrowheads="1"/>
              </p:cNvSpPr>
              <p:nvPr/>
            </p:nvSpPr>
            <p:spPr bwMode="auto">
              <a:xfrm>
                <a:off x="3321" y="1752"/>
                <a:ext cx="80" cy="79"/>
              </a:xfrm>
              <a:prstGeom prst="ellipse">
                <a:avLst/>
              </a:prstGeom>
              <a:solidFill>
                <a:srgbClr val="000000"/>
              </a:solidFill>
              <a:ln w="9525">
                <a:noFill/>
                <a:round/>
                <a:headEnd/>
                <a:tailEnd/>
              </a:ln>
            </p:spPr>
            <p:txBody>
              <a:bodyPr/>
              <a:lstStyle/>
              <a:p>
                <a:endParaRPr lang="en-IN"/>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up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grpId="0" nodeType="clickEffect">
                                  <p:stCondLst>
                                    <p:cond delay="0"/>
                                  </p:stCondLst>
                                  <p:childTnLst>
                                    <p:set>
                                      <p:cBhvr>
                                        <p:cTn id="21" dur="1" fill="hold">
                                          <p:stCondLst>
                                            <p:cond delay="0"/>
                                          </p:stCondLst>
                                        </p:cTn>
                                        <p:tgtEl>
                                          <p:spTgt spid="272404"/>
                                        </p:tgtEl>
                                        <p:attrNameLst>
                                          <p:attrName>style.visibility</p:attrName>
                                        </p:attrNameLst>
                                      </p:cBhvr>
                                      <p:to>
                                        <p:strVal val="visible"/>
                                      </p:to>
                                    </p:set>
                                    <p:anim calcmode="lin" valueType="num">
                                      <p:cBhvr>
                                        <p:cTn id="22" dur="500" fill="hold"/>
                                        <p:tgtEl>
                                          <p:spTgt spid="272404"/>
                                        </p:tgtEl>
                                        <p:attrNameLst>
                                          <p:attrName>ppt_w</p:attrName>
                                        </p:attrNameLst>
                                      </p:cBhvr>
                                      <p:tavLst>
                                        <p:tav tm="0">
                                          <p:val>
                                            <p:strVal val="4/3*#ppt_w"/>
                                          </p:val>
                                        </p:tav>
                                        <p:tav tm="100000">
                                          <p:val>
                                            <p:strVal val="#ppt_w"/>
                                          </p:val>
                                        </p:tav>
                                      </p:tavLst>
                                    </p:anim>
                                    <p:anim calcmode="lin" valueType="num">
                                      <p:cBhvr>
                                        <p:cTn id="23" dur="500" fill="hold"/>
                                        <p:tgtEl>
                                          <p:spTgt spid="272404"/>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288" fill="hold" grpId="0" nodeType="clickEffect">
                                  <p:stCondLst>
                                    <p:cond delay="0"/>
                                  </p:stCondLst>
                                  <p:childTnLst>
                                    <p:set>
                                      <p:cBhvr>
                                        <p:cTn id="37" dur="1" fill="hold">
                                          <p:stCondLst>
                                            <p:cond delay="0"/>
                                          </p:stCondLst>
                                        </p:cTn>
                                        <p:tgtEl>
                                          <p:spTgt spid="272402"/>
                                        </p:tgtEl>
                                        <p:attrNameLst>
                                          <p:attrName>style.visibility</p:attrName>
                                        </p:attrNameLst>
                                      </p:cBhvr>
                                      <p:to>
                                        <p:strVal val="visible"/>
                                      </p:to>
                                    </p:set>
                                    <p:anim calcmode="lin" valueType="num">
                                      <p:cBhvr>
                                        <p:cTn id="38" dur="500" fill="hold"/>
                                        <p:tgtEl>
                                          <p:spTgt spid="272402"/>
                                        </p:tgtEl>
                                        <p:attrNameLst>
                                          <p:attrName>ppt_w</p:attrName>
                                        </p:attrNameLst>
                                      </p:cBhvr>
                                      <p:tavLst>
                                        <p:tav tm="0">
                                          <p:val>
                                            <p:strVal val="4/3*#ppt_w"/>
                                          </p:val>
                                        </p:tav>
                                        <p:tav tm="100000">
                                          <p:val>
                                            <p:strVal val="#ppt_w"/>
                                          </p:val>
                                        </p:tav>
                                      </p:tavLst>
                                    </p:anim>
                                    <p:anim calcmode="lin" valueType="num">
                                      <p:cBhvr>
                                        <p:cTn id="39" dur="500" fill="hold"/>
                                        <p:tgtEl>
                                          <p:spTgt spid="272402"/>
                                        </p:tgtEl>
                                        <p:attrNameLst>
                                          <p:attrName>ppt_h</p:attrName>
                                        </p:attrNameLst>
                                      </p:cBhvr>
                                      <p:tavLst>
                                        <p:tav tm="0">
                                          <p:val>
                                            <p:strVal val="4/3*#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trips(upRight)">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288" fill="hold" grpId="0" nodeType="clickEffect">
                                  <p:stCondLst>
                                    <p:cond delay="0"/>
                                  </p:stCondLst>
                                  <p:childTnLst>
                                    <p:set>
                                      <p:cBhvr>
                                        <p:cTn id="53" dur="1" fill="hold">
                                          <p:stCondLst>
                                            <p:cond delay="0"/>
                                          </p:stCondLst>
                                        </p:cTn>
                                        <p:tgtEl>
                                          <p:spTgt spid="272403"/>
                                        </p:tgtEl>
                                        <p:attrNameLst>
                                          <p:attrName>style.visibility</p:attrName>
                                        </p:attrNameLst>
                                      </p:cBhvr>
                                      <p:to>
                                        <p:strVal val="visible"/>
                                      </p:to>
                                    </p:set>
                                    <p:anim calcmode="lin" valueType="num">
                                      <p:cBhvr>
                                        <p:cTn id="54" dur="500" fill="hold"/>
                                        <p:tgtEl>
                                          <p:spTgt spid="272403"/>
                                        </p:tgtEl>
                                        <p:attrNameLst>
                                          <p:attrName>ppt_w</p:attrName>
                                        </p:attrNameLst>
                                      </p:cBhvr>
                                      <p:tavLst>
                                        <p:tav tm="0">
                                          <p:val>
                                            <p:strVal val="4/3*#ppt_w"/>
                                          </p:val>
                                        </p:tav>
                                        <p:tav tm="100000">
                                          <p:val>
                                            <p:strVal val="#ppt_w"/>
                                          </p:val>
                                        </p:tav>
                                      </p:tavLst>
                                    </p:anim>
                                    <p:anim calcmode="lin" valueType="num">
                                      <p:cBhvr>
                                        <p:cTn id="55" dur="500" fill="hold"/>
                                        <p:tgtEl>
                                          <p:spTgt spid="272403"/>
                                        </p:tgtEl>
                                        <p:attrNameLst>
                                          <p:attrName>ppt_h</p:attrName>
                                        </p:attrNameLst>
                                      </p:cBhvr>
                                      <p:tavLst>
                                        <p:tav tm="0">
                                          <p:val>
                                            <p:strVal val="4/3*#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up)">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2" grpId="0" animBg="1"/>
      <p:bldP spid="272403" grpId="0" animBg="1"/>
      <p:bldP spid="27240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3" name="Picture 5" descr="sam11290_0408"/>
          <p:cNvPicPr>
            <a:picLocks noChangeAspect="1" noChangeArrowheads="1"/>
          </p:cNvPicPr>
          <p:nvPr/>
        </p:nvPicPr>
        <p:blipFill>
          <a:blip r:embed="rId3"/>
          <a:srcRect b="9676"/>
          <a:stretch>
            <a:fillRect/>
          </a:stretch>
        </p:blipFill>
        <p:spPr bwMode="auto">
          <a:xfrm>
            <a:off x="2143108" y="2143116"/>
            <a:ext cx="4570412" cy="4430712"/>
          </a:xfrm>
          <a:prstGeom prst="rect">
            <a:avLst/>
          </a:prstGeom>
          <a:noFill/>
        </p:spPr>
      </p:pic>
      <p:sp>
        <p:nvSpPr>
          <p:cNvPr id="3" name="Title 2"/>
          <p:cNvSpPr>
            <a:spLocks noGrp="1"/>
          </p:cNvSpPr>
          <p:nvPr>
            <p:ph type="title"/>
          </p:nvPr>
        </p:nvSpPr>
        <p:spPr/>
        <p:txBody>
          <a:bodyPr/>
          <a:lstStyle/>
          <a:p>
            <a:r>
              <a:rPr lang="en-IN" dirty="0" smtClean="0"/>
              <a:t>Agricultural distress</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5" descr="sam11290_0409"/>
          <p:cNvPicPr>
            <a:picLocks noChangeAspect="1" noChangeArrowheads="1"/>
          </p:cNvPicPr>
          <p:nvPr/>
        </p:nvPicPr>
        <p:blipFill>
          <a:blip r:embed="rId3"/>
          <a:srcRect b="9527"/>
          <a:stretch>
            <a:fillRect/>
          </a:stretch>
        </p:blipFill>
        <p:spPr bwMode="auto">
          <a:xfrm>
            <a:off x="2071670" y="2143116"/>
            <a:ext cx="4452937" cy="4341812"/>
          </a:xfrm>
          <a:prstGeom prst="rect">
            <a:avLst/>
          </a:prstGeom>
          <a:noFill/>
        </p:spPr>
      </p:pic>
      <p:sp>
        <p:nvSpPr>
          <p:cNvPr id="3" name="Title 2"/>
          <p:cNvSpPr>
            <a:spLocks noGrp="1"/>
          </p:cNvSpPr>
          <p:nvPr>
            <p:ph type="title"/>
          </p:nvPr>
        </p:nvSpPr>
        <p:spPr/>
        <p:txBody>
          <a:bodyPr>
            <a:normAutofit fontScale="90000"/>
          </a:bodyPr>
          <a:lstStyle/>
          <a:p>
            <a:r>
              <a:rPr lang="en-IN" dirty="0" smtClean="0"/>
              <a:t>Crop restriction raises both price and farm income</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5" name="Picture 5" descr="sam11290_0412"/>
          <p:cNvPicPr>
            <a:picLocks noChangeAspect="1" noChangeArrowheads="1"/>
          </p:cNvPicPr>
          <p:nvPr/>
        </p:nvPicPr>
        <p:blipFill>
          <a:blip r:embed="rId2"/>
          <a:srcRect b="7951"/>
          <a:stretch>
            <a:fillRect/>
          </a:stretch>
        </p:blipFill>
        <p:spPr bwMode="auto">
          <a:xfrm>
            <a:off x="0" y="1714487"/>
            <a:ext cx="6081697" cy="4891799"/>
          </a:xfrm>
          <a:prstGeom prst="rect">
            <a:avLst/>
          </a:prstGeom>
          <a:noFill/>
        </p:spPr>
      </p:pic>
      <p:sp>
        <p:nvSpPr>
          <p:cNvPr id="3" name="Title 2"/>
          <p:cNvSpPr>
            <a:spLocks noGrp="1"/>
          </p:cNvSpPr>
          <p:nvPr>
            <p:ph type="title"/>
          </p:nvPr>
        </p:nvSpPr>
        <p:spPr/>
        <p:txBody>
          <a:bodyPr>
            <a:normAutofit fontScale="90000"/>
          </a:bodyPr>
          <a:lstStyle/>
          <a:p>
            <a:r>
              <a:rPr lang="en-IN" dirty="0" smtClean="0"/>
              <a:t>Effect of minimum wage (price Floors)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p:txBody>
          <a:bodyPr>
            <a:normAutofit fontScale="90000"/>
          </a:bodyPr>
          <a:lstStyle/>
          <a:p>
            <a:r>
              <a:rPr lang="en-US" dirty="0"/>
              <a:t>The Price Elasticity of Demand and Its Determinants</a:t>
            </a:r>
          </a:p>
        </p:txBody>
      </p:sp>
      <p:sp>
        <p:nvSpPr>
          <p:cNvPr id="235525" name="Rectangle 5"/>
          <p:cNvSpPr>
            <a:spLocks noGrp="1" noChangeArrowheads="1"/>
          </p:cNvSpPr>
          <p:nvPr>
            <p:ph type="body" idx="1"/>
          </p:nvPr>
        </p:nvSpPr>
        <p:spPr/>
        <p:txBody>
          <a:bodyPr>
            <a:normAutofit lnSpcReduction="10000"/>
          </a:bodyPr>
          <a:lstStyle/>
          <a:p>
            <a:r>
              <a:rPr lang="en-US" dirty="0"/>
              <a:t>Availability of Close </a:t>
            </a:r>
            <a:r>
              <a:rPr lang="en-US" dirty="0" smtClean="0"/>
              <a:t>Substitutes</a:t>
            </a:r>
          </a:p>
          <a:p>
            <a:pPr lvl="1"/>
            <a:r>
              <a:rPr lang="en-US" dirty="0" smtClean="0"/>
              <a:t>Larger no. of close substitutes              higher elasticity</a:t>
            </a:r>
            <a:endParaRPr lang="en-US" dirty="0"/>
          </a:p>
          <a:p>
            <a:r>
              <a:rPr lang="en-US" dirty="0"/>
              <a:t>Necessities versus </a:t>
            </a:r>
            <a:r>
              <a:rPr lang="en-US" dirty="0" smtClean="0"/>
              <a:t>Luxuries: low elasticity for necessities, higher for luxuries</a:t>
            </a:r>
            <a:endParaRPr lang="en-US" dirty="0"/>
          </a:p>
          <a:p>
            <a:r>
              <a:rPr lang="en-US" dirty="0"/>
              <a:t>Definition of the </a:t>
            </a:r>
            <a:r>
              <a:rPr lang="en-US" dirty="0" smtClean="0"/>
              <a:t>Market: Narrow definition of </a:t>
            </a:r>
            <a:r>
              <a:rPr lang="en-US" dirty="0" err="1" smtClean="0"/>
              <a:t>mkt</a:t>
            </a:r>
            <a:r>
              <a:rPr lang="en-US" dirty="0" smtClean="0"/>
              <a:t>           higher elasticity </a:t>
            </a:r>
            <a:endParaRPr lang="en-US" dirty="0"/>
          </a:p>
          <a:p>
            <a:r>
              <a:rPr lang="en-US" dirty="0"/>
              <a:t>Time </a:t>
            </a:r>
            <a:r>
              <a:rPr lang="en-US" dirty="0" smtClean="0"/>
              <a:t>Horizon            longer time horizon, higher elasticity</a:t>
            </a:r>
            <a:endParaRPr lang="en-US" dirty="0"/>
          </a:p>
        </p:txBody>
      </p:sp>
      <p:cxnSp>
        <p:nvCxnSpPr>
          <p:cNvPr id="7" name="Straight Arrow Connector 6"/>
          <p:cNvCxnSpPr/>
          <p:nvPr/>
        </p:nvCxnSpPr>
        <p:spPr>
          <a:xfrm>
            <a:off x="5643570" y="2357430"/>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643042" y="4714884"/>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214678" y="5286388"/>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0" name="Picture 6" descr="sam11290_0413"/>
          <p:cNvPicPr>
            <a:picLocks noChangeAspect="1" noChangeArrowheads="1"/>
          </p:cNvPicPr>
          <p:nvPr/>
        </p:nvPicPr>
        <p:blipFill>
          <a:blip r:embed="rId3"/>
          <a:srcRect b="6450"/>
          <a:stretch>
            <a:fillRect/>
          </a:stretch>
        </p:blipFill>
        <p:spPr bwMode="auto">
          <a:xfrm>
            <a:off x="428596" y="1598613"/>
            <a:ext cx="6157942" cy="5245293"/>
          </a:xfrm>
          <a:prstGeom prst="rect">
            <a:avLst/>
          </a:prstGeom>
          <a:noFill/>
        </p:spPr>
      </p:pic>
      <p:sp>
        <p:nvSpPr>
          <p:cNvPr id="3" name="Title 2"/>
          <p:cNvSpPr>
            <a:spLocks noGrp="1"/>
          </p:cNvSpPr>
          <p:nvPr>
            <p:ph type="title"/>
          </p:nvPr>
        </p:nvSpPr>
        <p:spPr/>
        <p:txBody>
          <a:bodyPr>
            <a:normAutofit fontScale="90000"/>
          </a:bodyPr>
          <a:lstStyle/>
          <a:p>
            <a:r>
              <a:rPr lang="en-IN" dirty="0" smtClean="0"/>
              <a:t>Ceiling prices create shortages and black markets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Measurement of Elasticity</a:t>
            </a:r>
            <a:endParaRPr lang="en-IN" dirty="0"/>
          </a:p>
        </p:txBody>
      </p:sp>
      <p:sp>
        <p:nvSpPr>
          <p:cNvPr id="3" name="Content Placeholder 2"/>
          <p:cNvSpPr>
            <a:spLocks noGrp="1"/>
          </p:cNvSpPr>
          <p:nvPr>
            <p:ph idx="1"/>
          </p:nvPr>
        </p:nvSpPr>
        <p:spPr/>
        <p:txBody>
          <a:bodyPr>
            <a:normAutofit/>
          </a:bodyPr>
          <a:lstStyle/>
          <a:p>
            <a:r>
              <a:rPr lang="en-IN" dirty="0" smtClean="0"/>
              <a:t>Elasticity </a:t>
            </a:r>
            <a:r>
              <a:rPr lang="en-IN" dirty="0"/>
              <a:t>of demand there are two possible </a:t>
            </a:r>
            <a:r>
              <a:rPr lang="en-IN" dirty="0" smtClean="0"/>
              <a:t>ways of calculating price elasticity of demand.</a:t>
            </a:r>
            <a:endParaRPr lang="en-IN" dirty="0"/>
          </a:p>
          <a:p>
            <a:pPr marL="514350" indent="-514350">
              <a:buFont typeface="+mj-lt"/>
              <a:buAutoNum type="arabicPeriod"/>
            </a:pPr>
            <a:r>
              <a:rPr lang="en-IN" b="1" u="sng" dirty="0"/>
              <a:t>Point elasticity of demand </a:t>
            </a:r>
            <a:r>
              <a:rPr lang="en-IN" dirty="0" smtClean="0"/>
              <a:t>measures </a:t>
            </a:r>
            <a:r>
              <a:rPr lang="en-IN" dirty="0"/>
              <a:t>the elasticity of demand at a particular point on a </a:t>
            </a:r>
            <a:r>
              <a:rPr lang="en-IN" dirty="0" smtClean="0"/>
              <a:t>demand curve.</a:t>
            </a:r>
            <a:endParaRPr lang="en-IN" dirty="0"/>
          </a:p>
          <a:p>
            <a:pPr marL="514350" indent="-514350">
              <a:buFont typeface="+mj-lt"/>
              <a:buAutoNum type="arabicPeriod"/>
            </a:pPr>
            <a:r>
              <a:rPr lang="en-IN" dirty="0"/>
              <a:t> </a:t>
            </a:r>
            <a:r>
              <a:rPr lang="en-IN" b="1" u="sng" dirty="0"/>
              <a:t>Arc elasticity </a:t>
            </a:r>
            <a:r>
              <a:rPr lang="en-IN" dirty="0"/>
              <a:t>measures elasticity at the mid point between the two selected </a:t>
            </a:r>
            <a:r>
              <a:rPr lang="en-IN" dirty="0" smtClean="0"/>
              <a:t>points on the demand curve.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3" name="Rectangle 5"/>
          <p:cNvSpPr>
            <a:spLocks noGrp="1" noChangeArrowheads="1"/>
          </p:cNvSpPr>
          <p:nvPr>
            <p:ph type="title"/>
          </p:nvPr>
        </p:nvSpPr>
        <p:spPr/>
        <p:txBody>
          <a:bodyPr>
            <a:normAutofit fontScale="90000"/>
          </a:bodyPr>
          <a:lstStyle/>
          <a:p>
            <a:r>
              <a:rPr lang="en-US"/>
              <a:t>Computing the Price Elasticity of Demand</a:t>
            </a:r>
          </a:p>
        </p:txBody>
      </p:sp>
      <p:sp>
        <p:nvSpPr>
          <p:cNvPr id="237574" name="Rectangle 6"/>
          <p:cNvSpPr>
            <a:spLocks noGrp="1" noChangeArrowheads="1"/>
          </p:cNvSpPr>
          <p:nvPr>
            <p:ph type="body" idx="1"/>
          </p:nvPr>
        </p:nvSpPr>
        <p:spPr/>
        <p:txBody>
          <a:bodyPr/>
          <a:lstStyle/>
          <a:p>
            <a:r>
              <a:rPr lang="en-US"/>
              <a:t>The price elasticity of demand is computed as the percentage change in the quantity demanded divided by the percentage change in price.</a:t>
            </a:r>
          </a:p>
        </p:txBody>
      </p:sp>
      <p:graphicFrame>
        <p:nvGraphicFramePr>
          <p:cNvPr id="237572" name="Object 4"/>
          <p:cNvGraphicFramePr>
            <a:graphicFrameLocks noChangeAspect="1"/>
          </p:cNvGraphicFramePr>
          <p:nvPr>
            <p:extLst>
              <p:ext uri="{D42A27DB-BD31-4B8C-83A1-F6EECF244321}">
                <p14:modId xmlns:p14="http://schemas.microsoft.com/office/powerpoint/2010/main" val="3418815037"/>
              </p:ext>
            </p:extLst>
          </p:nvPr>
        </p:nvGraphicFramePr>
        <p:xfrm>
          <a:off x="179512" y="3501008"/>
          <a:ext cx="8856984" cy="1004317"/>
        </p:xfrm>
        <a:graphic>
          <a:graphicData uri="http://schemas.openxmlformats.org/presentationml/2006/ole">
            <mc:AlternateContent xmlns:mc="http://schemas.openxmlformats.org/markup-compatibility/2006">
              <mc:Choice xmlns:v="urn:schemas-microsoft-com:vml" Requires="v">
                <p:oleObj spid="_x0000_s1030" name="Equation" r:id="rId3" imgW="6438600" imgH="596880" progId="Equation.COEE2">
                  <p:embed/>
                </p:oleObj>
              </mc:Choice>
              <mc:Fallback>
                <p:oleObj name="Equation" r:id="rId3" imgW="6438600" imgH="596880" progId="Equation.COEE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501008"/>
                        <a:ext cx="8856984" cy="1004317"/>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7574">
                                            <p:txEl>
                                              <p:pRg st="0" end="0"/>
                                            </p:txEl>
                                          </p:spTgt>
                                        </p:tgtEl>
                                        <p:attrNameLst>
                                          <p:attrName>style.visibility</p:attrName>
                                        </p:attrNameLst>
                                      </p:cBhvr>
                                      <p:to>
                                        <p:strVal val="visible"/>
                                      </p:to>
                                    </p:set>
                                    <p:animEffect transition="in" filter="wipe(left)">
                                      <p:cBhvr>
                                        <p:cTn id="7" dur="500"/>
                                        <p:tgtEl>
                                          <p:spTgt spid="2375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wipe(left)">
                                      <p:cBhvr>
                                        <p:cTn id="1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2" name="Picture 6" descr="sam11290_ta0401"/>
          <p:cNvPicPr>
            <a:picLocks noChangeAspect="1" noChangeArrowheads="1"/>
          </p:cNvPicPr>
          <p:nvPr/>
        </p:nvPicPr>
        <p:blipFill>
          <a:blip r:embed="rId3"/>
          <a:srcRect b="19394"/>
          <a:stretch>
            <a:fillRect/>
          </a:stretch>
        </p:blipFill>
        <p:spPr bwMode="auto">
          <a:xfrm>
            <a:off x="67125" y="1295400"/>
            <a:ext cx="9009751" cy="4191000"/>
          </a:xfrm>
          <a:prstGeom prst="rect">
            <a:avLst/>
          </a:prstGeom>
          <a:noFill/>
        </p:spPr>
      </p:pic>
      <p:sp>
        <p:nvSpPr>
          <p:cNvPr id="3" name="Title 2"/>
          <p:cNvSpPr>
            <a:spLocks noGrp="1"/>
          </p:cNvSpPr>
          <p:nvPr>
            <p:ph type="title"/>
          </p:nvPr>
        </p:nvSpPr>
        <p:spPr>
          <a:xfrm>
            <a:off x="685800" y="228600"/>
            <a:ext cx="7772400" cy="1143000"/>
          </a:xfrm>
        </p:spPr>
        <p:txBody>
          <a:bodyPr/>
          <a:lstStyle/>
          <a:p>
            <a:r>
              <a:rPr lang="en-IN" dirty="0" smtClean="0"/>
              <a:t>Example of elastic demand</a:t>
            </a:r>
            <a:endParaRPr lang="en-IN" dirty="0"/>
          </a:p>
        </p:txBody>
      </p:sp>
      <p:sp>
        <p:nvSpPr>
          <p:cNvPr id="4" name="TextBox 3"/>
          <p:cNvSpPr txBox="1"/>
          <p:nvPr/>
        </p:nvSpPr>
        <p:spPr>
          <a:xfrm>
            <a:off x="428596" y="5786454"/>
            <a:ext cx="7786742" cy="646331"/>
          </a:xfrm>
          <a:prstGeom prst="rect">
            <a:avLst/>
          </a:prstGeom>
          <a:noFill/>
        </p:spPr>
        <p:txBody>
          <a:bodyPr wrap="square" rtlCol="0">
            <a:spAutoFit/>
          </a:bodyPr>
          <a:lstStyle/>
          <a:p>
            <a:r>
              <a:rPr lang="en-IN" sz="3600" b="1" dirty="0" smtClean="0"/>
              <a:t>Always ignore the sign of the change!</a:t>
            </a:r>
            <a:endParaRPr lang="en-IN" sz="3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00" name="Rectangle 8"/>
          <p:cNvSpPr>
            <a:spLocks noGrp="1" noChangeArrowheads="1"/>
          </p:cNvSpPr>
          <p:nvPr>
            <p:ph type="title"/>
          </p:nvPr>
        </p:nvSpPr>
        <p:spPr/>
        <p:txBody>
          <a:bodyPr>
            <a:normAutofit fontScale="90000"/>
          </a:bodyPr>
          <a:lstStyle/>
          <a:p>
            <a:r>
              <a:rPr lang="en-US"/>
              <a:t>Computing the Price Elasticity of Demand</a:t>
            </a:r>
          </a:p>
        </p:txBody>
      </p:sp>
      <p:sp>
        <p:nvSpPr>
          <p:cNvPr id="238601" name="Rectangle 9"/>
          <p:cNvSpPr>
            <a:spLocks noGrp="1" noChangeArrowheads="1"/>
          </p:cNvSpPr>
          <p:nvPr>
            <p:ph type="body" idx="1"/>
          </p:nvPr>
        </p:nvSpPr>
        <p:spPr/>
        <p:txBody>
          <a:bodyPr/>
          <a:lstStyle/>
          <a:p>
            <a:r>
              <a:rPr lang="en-US" dirty="0"/>
              <a:t>Example: If the price of </a:t>
            </a:r>
            <a:r>
              <a:rPr lang="en-US" dirty="0" smtClean="0"/>
              <a:t>a good  increases </a:t>
            </a:r>
            <a:r>
              <a:rPr lang="en-US" dirty="0"/>
              <a:t>from </a:t>
            </a:r>
            <a:r>
              <a:rPr lang="en-US" dirty="0" smtClean="0"/>
              <a:t>Rs 2.00 </a:t>
            </a:r>
            <a:r>
              <a:rPr lang="en-US" dirty="0"/>
              <a:t>to </a:t>
            </a:r>
            <a:r>
              <a:rPr lang="en-US" dirty="0" smtClean="0"/>
              <a:t>Rs 2.20 </a:t>
            </a:r>
            <a:r>
              <a:rPr lang="en-US" dirty="0"/>
              <a:t>and the amount you buy falls from 10 to 8 </a:t>
            </a:r>
            <a:r>
              <a:rPr lang="en-US" dirty="0" smtClean="0"/>
              <a:t>units, </a:t>
            </a:r>
            <a:r>
              <a:rPr lang="en-US" dirty="0"/>
              <a:t>then </a:t>
            </a:r>
            <a:r>
              <a:rPr lang="en-US" dirty="0" smtClean="0"/>
              <a:t>price elasticity </a:t>
            </a:r>
            <a:r>
              <a:rPr lang="en-US" dirty="0"/>
              <a:t>of demand </a:t>
            </a:r>
            <a:r>
              <a:rPr lang="en-US" dirty="0" smtClean="0"/>
              <a:t>is equal to:</a:t>
            </a:r>
            <a:endParaRPr lang="en-US" dirty="0"/>
          </a:p>
          <a:p>
            <a:endParaRPr lang="en-US" dirty="0"/>
          </a:p>
        </p:txBody>
      </p:sp>
      <p:graphicFrame>
        <p:nvGraphicFramePr>
          <p:cNvPr id="238597" name="Object 5"/>
          <p:cNvGraphicFramePr>
            <a:graphicFrameLocks noChangeAspect="1"/>
          </p:cNvGraphicFramePr>
          <p:nvPr/>
        </p:nvGraphicFramePr>
        <p:xfrm>
          <a:off x="2495550" y="4476750"/>
          <a:ext cx="4191000" cy="1627188"/>
        </p:xfrm>
        <a:graphic>
          <a:graphicData uri="http://schemas.openxmlformats.org/presentationml/2006/ole">
            <mc:AlternateContent xmlns:mc="http://schemas.openxmlformats.org/markup-compatibility/2006">
              <mc:Choice xmlns:v="urn:schemas-microsoft-com:vml" Requires="v">
                <p:oleObj spid="_x0000_s2058" name="Equation" r:id="rId3" imgW="2781000" imgH="1079280" progId="Equation.COEE2">
                  <p:embed/>
                </p:oleObj>
              </mc:Choice>
              <mc:Fallback>
                <p:oleObj name="Equation" r:id="rId3" imgW="2781000" imgH="1079280" progId="Equation.COEE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4476750"/>
                        <a:ext cx="419100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598" name="Object 6"/>
          <p:cNvGraphicFramePr>
            <a:graphicFrameLocks noGrp="1" noChangeAspect="1"/>
          </p:cNvGraphicFramePr>
          <p:nvPr>
            <p:ph sz="half" idx="4294967295"/>
            <p:extLst>
              <p:ext uri="{D42A27DB-BD31-4B8C-83A1-F6EECF244321}">
                <p14:modId xmlns:p14="http://schemas.microsoft.com/office/powerpoint/2010/main" val="3118059073"/>
              </p:ext>
            </p:extLst>
          </p:nvPr>
        </p:nvGraphicFramePr>
        <p:xfrm>
          <a:off x="1157287" y="3793332"/>
          <a:ext cx="6829425" cy="592137"/>
        </p:xfrm>
        <a:graphic>
          <a:graphicData uri="http://schemas.openxmlformats.org/presentationml/2006/ole">
            <mc:AlternateContent xmlns:mc="http://schemas.openxmlformats.org/markup-compatibility/2006">
              <mc:Choice xmlns:v="urn:schemas-microsoft-com:vml" Requires="v">
                <p:oleObj spid="_x0000_s2059" name="Equation" r:id="rId5" imgW="6438600" imgH="596880" progId="Equation.COEE2">
                  <p:embed/>
                </p:oleObj>
              </mc:Choice>
              <mc:Fallback>
                <p:oleObj name="Equation" r:id="rId5" imgW="6438600" imgH="596880" progId="Equation.COEE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87" y="3793332"/>
                        <a:ext cx="6829425"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8597"/>
                                        </p:tgtEl>
                                        <p:attrNameLst>
                                          <p:attrName>style.visibility</p:attrName>
                                        </p:attrNameLst>
                                      </p:cBhvr>
                                      <p:to>
                                        <p:strVal val="visible"/>
                                      </p:to>
                                    </p:set>
                                    <p:anim calcmode="lin" valueType="num">
                                      <p:cBhvr additive="base">
                                        <p:cTn id="7" dur="500" fill="hold"/>
                                        <p:tgtEl>
                                          <p:spTgt spid="238597"/>
                                        </p:tgtEl>
                                        <p:attrNameLst>
                                          <p:attrName>ppt_x</p:attrName>
                                        </p:attrNameLst>
                                      </p:cBhvr>
                                      <p:tavLst>
                                        <p:tav tm="0">
                                          <p:val>
                                            <p:strVal val="0-#ppt_w/2"/>
                                          </p:val>
                                        </p:tav>
                                        <p:tav tm="100000">
                                          <p:val>
                                            <p:strVal val="#ppt_x"/>
                                          </p:val>
                                        </p:tav>
                                      </p:tavLst>
                                    </p:anim>
                                    <p:anim calcmode="lin" valueType="num">
                                      <p:cBhvr additive="base">
                                        <p:cTn id="8" dur="500" fill="hold"/>
                                        <p:tgtEl>
                                          <p:spTgt spid="2385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7" name="Picture 5" descr="sam11290_0405"/>
          <p:cNvPicPr>
            <a:picLocks noChangeAspect="1" noChangeArrowheads="1"/>
          </p:cNvPicPr>
          <p:nvPr/>
        </p:nvPicPr>
        <p:blipFill>
          <a:blip r:embed="rId3"/>
          <a:srcRect b="17292"/>
          <a:stretch>
            <a:fillRect/>
          </a:stretch>
        </p:blipFill>
        <p:spPr bwMode="auto">
          <a:xfrm>
            <a:off x="2590800" y="1676400"/>
            <a:ext cx="4186237" cy="2133600"/>
          </a:xfrm>
          <a:prstGeom prst="rect">
            <a:avLst/>
          </a:prstGeom>
          <a:noFill/>
        </p:spPr>
      </p:pic>
      <p:sp>
        <p:nvSpPr>
          <p:cNvPr id="3" name="Title 2"/>
          <p:cNvSpPr>
            <a:spLocks noGrp="1"/>
          </p:cNvSpPr>
          <p:nvPr>
            <p:ph type="title"/>
          </p:nvPr>
        </p:nvSpPr>
        <p:spPr/>
        <p:txBody>
          <a:bodyPr/>
          <a:lstStyle/>
          <a:p>
            <a:r>
              <a:rPr lang="en-IN" dirty="0" smtClean="0"/>
              <a:t>Point Elasticity of demand</a:t>
            </a:r>
            <a:endParaRPr lang="en-IN" dirty="0"/>
          </a:p>
        </p:txBody>
      </p:sp>
      <p:sp>
        <p:nvSpPr>
          <p:cNvPr id="4" name="Content Placeholder 3"/>
          <p:cNvSpPr>
            <a:spLocks noGrp="1"/>
          </p:cNvSpPr>
          <p:nvPr>
            <p:ph idx="1"/>
          </p:nvPr>
        </p:nvSpPr>
        <p:spPr>
          <a:xfrm>
            <a:off x="685800" y="4343400"/>
            <a:ext cx="7772400" cy="2209800"/>
          </a:xfrm>
        </p:spPr>
        <p:txBody>
          <a:bodyPr/>
          <a:lstStyle/>
          <a:p>
            <a:pPr>
              <a:buNone/>
            </a:pPr>
            <a:r>
              <a:rPr lang="el-GR" sz="5400" dirty="0" smtClean="0">
                <a:latin typeface="Courier New"/>
                <a:cs typeface="Courier New"/>
              </a:rPr>
              <a:t>η</a:t>
            </a:r>
            <a:r>
              <a:rPr lang="en-IN" sz="5400" baseline="-25000" dirty="0" smtClean="0">
                <a:latin typeface="Courier New"/>
                <a:cs typeface="Courier New"/>
              </a:rPr>
              <a:t>d</a:t>
            </a:r>
            <a:r>
              <a:rPr lang="en-IN" sz="5400" dirty="0" smtClean="0"/>
              <a:t>=</a:t>
            </a:r>
            <a:r>
              <a:rPr lang="en-IN" sz="5400" dirty="0" smtClean="0">
                <a:latin typeface="Courier New"/>
                <a:cs typeface="Courier New"/>
              </a:rPr>
              <a:t>│</a:t>
            </a:r>
            <a:r>
              <a:rPr lang="en-IN" dirty="0" smtClean="0"/>
              <a:t> [</a:t>
            </a:r>
            <a:r>
              <a:rPr lang="en-IN" dirty="0" err="1" smtClean="0"/>
              <a:t>dQ</a:t>
            </a:r>
            <a:r>
              <a:rPr lang="en-IN" dirty="0" smtClean="0"/>
              <a:t>/</a:t>
            </a:r>
            <a:r>
              <a:rPr lang="en-IN" dirty="0" err="1" smtClean="0"/>
              <a:t>dP</a:t>
            </a:r>
            <a:r>
              <a:rPr lang="en-IN" dirty="0" smtClean="0"/>
              <a:t>]/[P/Q]</a:t>
            </a:r>
            <a:r>
              <a:rPr lang="en-IN" dirty="0" smtClean="0">
                <a:latin typeface="Courier New"/>
                <a:cs typeface="Courier New"/>
              </a:rPr>
              <a:t> </a:t>
            </a:r>
            <a:r>
              <a:rPr lang="en-IN" sz="5400" dirty="0" smtClean="0">
                <a:latin typeface="Courier New"/>
                <a:cs typeface="Courier New"/>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1317</Words>
  <Application>Microsoft Office PowerPoint</Application>
  <PresentationFormat>On-screen Show (4:3)</PresentationFormat>
  <Paragraphs>234</Paragraphs>
  <Slides>40</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Arial</vt:lpstr>
      <vt:lpstr>Calibri</vt:lpstr>
      <vt:lpstr>Courier New</vt:lpstr>
      <vt:lpstr>Times New Roman</vt:lpstr>
      <vt:lpstr>Office Theme</vt:lpstr>
      <vt:lpstr>Equation</vt:lpstr>
      <vt:lpstr>Elasticity and Its Applications</vt:lpstr>
      <vt:lpstr>Elasticity  </vt:lpstr>
      <vt:lpstr>PRICE ELASTICITY OF DEMAND</vt:lpstr>
      <vt:lpstr>The Price Elasticity of Demand and Its Determinants</vt:lpstr>
      <vt:lpstr>Measurement of Elasticity</vt:lpstr>
      <vt:lpstr>Computing the Price Elasticity of Demand</vt:lpstr>
      <vt:lpstr>Example of elastic demand</vt:lpstr>
      <vt:lpstr>Computing the Price Elasticity of Demand</vt:lpstr>
      <vt:lpstr>Point Elasticity of demand</vt:lpstr>
      <vt:lpstr>The (Arc) Midpoint Method </vt:lpstr>
      <vt:lpstr>The Variety of Demand Curves</vt:lpstr>
      <vt:lpstr>PowerPoint Presentation</vt:lpstr>
      <vt:lpstr>The Price Elasticity of Demand</vt:lpstr>
      <vt:lpstr>Elastic Demand</vt:lpstr>
      <vt:lpstr>Elasticity of Demand on a linear Demand Curve</vt:lpstr>
      <vt:lpstr> Elasticity of a Linear Demand Curve</vt:lpstr>
      <vt:lpstr>Point Elasticity of demand</vt:lpstr>
      <vt:lpstr>Slope of demand curve vs elasticity</vt:lpstr>
      <vt:lpstr>PowerPoint Presentation</vt:lpstr>
      <vt:lpstr>PowerPoint Presentation</vt:lpstr>
      <vt:lpstr>Elasticity of a Linear Demand Curve</vt:lpstr>
      <vt:lpstr>Other Demand Elasticities</vt:lpstr>
      <vt:lpstr> Other Demand Elasticities</vt:lpstr>
      <vt:lpstr>Other Demand Elasticities </vt:lpstr>
      <vt:lpstr>Other Demand Elasticities </vt:lpstr>
      <vt:lpstr>Other Demand Elasticities</vt:lpstr>
      <vt:lpstr>THE ELASTICITY OF SUPPLY</vt:lpstr>
      <vt:lpstr>The Price Elasticity of Supply</vt:lpstr>
      <vt:lpstr> The Price Elasticity of Supply</vt:lpstr>
      <vt:lpstr>The Price Elasticity of Supply</vt:lpstr>
      <vt:lpstr> The Price Elasticity of Supply</vt:lpstr>
      <vt:lpstr> The Price Elasticity of Supply</vt:lpstr>
      <vt:lpstr>The Price Elasticity of Supply and Its Determinants</vt:lpstr>
      <vt:lpstr>Computing the Price Elasticity of Supply</vt:lpstr>
      <vt:lpstr>PowerPoint Presentation</vt:lpstr>
      <vt:lpstr> An Increase in Supply in the Market for Wheat</vt:lpstr>
      <vt:lpstr>Agricultural distress</vt:lpstr>
      <vt:lpstr>Crop restriction raises both price and farm income</vt:lpstr>
      <vt:lpstr>Effect of minimum wage (price Floors)</vt:lpstr>
      <vt:lpstr>Ceiling prices create shortages and black markets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Elasticity and Its Applications</dc:title>
  <dc:creator>referee</dc:creator>
  <cp:lastModifiedBy>HP</cp:lastModifiedBy>
  <cp:revision>22</cp:revision>
  <dcterms:created xsi:type="dcterms:W3CDTF">2016-01-28T00:55:52Z</dcterms:created>
  <dcterms:modified xsi:type="dcterms:W3CDTF">2019-08-19T02:58:18Z</dcterms:modified>
  <cp:contentStatus/>
</cp:coreProperties>
</file>