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</p:sldMasterIdLst>
  <p:notesMasterIdLst>
    <p:notesMasterId r:id="rId40"/>
  </p:notesMasterIdLst>
  <p:sldIdLst>
    <p:sldId id="256" r:id="rId4"/>
    <p:sldId id="538" r:id="rId5"/>
    <p:sldId id="271" r:id="rId6"/>
    <p:sldId id="502" r:id="rId7"/>
    <p:sldId id="531" r:id="rId8"/>
    <p:sldId id="808" r:id="rId9"/>
    <p:sldId id="539" r:id="rId10"/>
    <p:sldId id="540" r:id="rId11"/>
    <p:sldId id="261" r:id="rId12"/>
    <p:sldId id="532" r:id="rId13"/>
    <p:sldId id="263" r:id="rId14"/>
    <p:sldId id="533" r:id="rId15"/>
    <p:sldId id="534" r:id="rId16"/>
    <p:sldId id="535" r:id="rId17"/>
    <p:sldId id="536" r:id="rId18"/>
    <p:sldId id="537" r:id="rId19"/>
    <p:sldId id="541" r:id="rId20"/>
    <p:sldId id="543" r:id="rId21"/>
    <p:sldId id="545" r:id="rId22"/>
    <p:sldId id="544" r:id="rId23"/>
    <p:sldId id="546" r:id="rId24"/>
    <p:sldId id="548" r:id="rId25"/>
    <p:sldId id="581" r:id="rId26"/>
    <p:sldId id="549" r:id="rId27"/>
    <p:sldId id="550" r:id="rId28"/>
    <p:sldId id="551" r:id="rId29"/>
    <p:sldId id="552" r:id="rId30"/>
    <p:sldId id="553" r:id="rId31"/>
    <p:sldId id="582" r:id="rId32"/>
    <p:sldId id="554" r:id="rId33"/>
    <p:sldId id="555" r:id="rId34"/>
    <p:sldId id="556" r:id="rId35"/>
    <p:sldId id="557" r:id="rId36"/>
    <p:sldId id="558" r:id="rId37"/>
    <p:sldId id="559" r:id="rId38"/>
    <p:sldId id="80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65" autoAdjust="0"/>
  </p:normalViewPr>
  <p:slideViewPr>
    <p:cSldViewPr snapToGrid="0">
      <p:cViewPr varScale="1">
        <p:scale>
          <a:sx n="75" d="100"/>
          <a:sy n="75" d="100"/>
        </p:scale>
        <p:origin x="16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i\Documents\MACRO%20HS%20101%20Mankiw-Principles%20of%20Economics\data%20graphs\HBS_Table_No._02___Macro_Economic_Aggregates_(at_Constant_Prices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Real GDP (Rs. billion) and Growth rate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Growth rate of GDP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Sheet1!$A$4:$A$69</c:f>
              <c:strCache>
                <c:ptCount val="66"/>
                <c:pt idx="0">
                  <c:v>1952-53   </c:v>
                </c:pt>
                <c:pt idx="1">
                  <c:v>1953-54   </c:v>
                </c:pt>
                <c:pt idx="2">
                  <c:v>1954-55   </c:v>
                </c:pt>
                <c:pt idx="3">
                  <c:v>1955-56   </c:v>
                </c:pt>
                <c:pt idx="4">
                  <c:v>1956-57   </c:v>
                </c:pt>
                <c:pt idx="5">
                  <c:v>1957-58   </c:v>
                </c:pt>
                <c:pt idx="6">
                  <c:v>1958-59   </c:v>
                </c:pt>
                <c:pt idx="7">
                  <c:v>1959-60   </c:v>
                </c:pt>
                <c:pt idx="8">
                  <c:v>1960-61   </c:v>
                </c:pt>
                <c:pt idx="9">
                  <c:v>1961-62   </c:v>
                </c:pt>
                <c:pt idx="10">
                  <c:v>1962-63   </c:v>
                </c:pt>
                <c:pt idx="11">
                  <c:v>1963-64   </c:v>
                </c:pt>
                <c:pt idx="12">
                  <c:v>1964-65   </c:v>
                </c:pt>
                <c:pt idx="13">
                  <c:v>1965-66   </c:v>
                </c:pt>
                <c:pt idx="14">
                  <c:v>1966-67   </c:v>
                </c:pt>
                <c:pt idx="15">
                  <c:v>1967-68   </c:v>
                </c:pt>
                <c:pt idx="16">
                  <c:v>1968-69   </c:v>
                </c:pt>
                <c:pt idx="17">
                  <c:v>1969-70   </c:v>
                </c:pt>
                <c:pt idx="18">
                  <c:v>1970-71   </c:v>
                </c:pt>
                <c:pt idx="19">
                  <c:v>1971-72   </c:v>
                </c:pt>
                <c:pt idx="20">
                  <c:v>1972-73   </c:v>
                </c:pt>
                <c:pt idx="21">
                  <c:v>1973-74   </c:v>
                </c:pt>
                <c:pt idx="22">
                  <c:v>1974-75   </c:v>
                </c:pt>
                <c:pt idx="23">
                  <c:v>1975-76   </c:v>
                </c:pt>
                <c:pt idx="24">
                  <c:v>1976-77   </c:v>
                </c:pt>
                <c:pt idx="25">
                  <c:v>1977-78   </c:v>
                </c:pt>
                <c:pt idx="26">
                  <c:v>1978-79   </c:v>
                </c:pt>
                <c:pt idx="27">
                  <c:v>1979-80   </c:v>
                </c:pt>
                <c:pt idx="28">
                  <c:v>1980-81   </c:v>
                </c:pt>
                <c:pt idx="29">
                  <c:v>1981-82   </c:v>
                </c:pt>
                <c:pt idx="30">
                  <c:v>1982-83   </c:v>
                </c:pt>
                <c:pt idx="31">
                  <c:v>1983-84   </c:v>
                </c:pt>
                <c:pt idx="32">
                  <c:v>1984-85   </c:v>
                </c:pt>
                <c:pt idx="33">
                  <c:v>1985-86   </c:v>
                </c:pt>
                <c:pt idx="34">
                  <c:v>1986-87   </c:v>
                </c:pt>
                <c:pt idx="35">
                  <c:v>1987-88   </c:v>
                </c:pt>
                <c:pt idx="36">
                  <c:v>1988-89   </c:v>
                </c:pt>
                <c:pt idx="37">
                  <c:v>1989-90   </c:v>
                </c:pt>
                <c:pt idx="38">
                  <c:v>1990-91   </c:v>
                </c:pt>
                <c:pt idx="39">
                  <c:v>1991-92   </c:v>
                </c:pt>
                <c:pt idx="40">
                  <c:v>1992-93   </c:v>
                </c:pt>
                <c:pt idx="41">
                  <c:v>1993-94   </c:v>
                </c:pt>
                <c:pt idx="42">
                  <c:v>1994-95   </c:v>
                </c:pt>
                <c:pt idx="43">
                  <c:v>1995-96   </c:v>
                </c:pt>
                <c:pt idx="44">
                  <c:v>1996-97   </c:v>
                </c:pt>
                <c:pt idx="45">
                  <c:v>1997-98   </c:v>
                </c:pt>
                <c:pt idx="46">
                  <c:v>1998-99   </c:v>
                </c:pt>
                <c:pt idx="47">
                  <c:v>1999-00   </c:v>
                </c:pt>
                <c:pt idx="48">
                  <c:v>2000-01   </c:v>
                </c:pt>
                <c:pt idx="49">
                  <c:v>2001-02   </c:v>
                </c:pt>
                <c:pt idx="50">
                  <c:v>2002-03   </c:v>
                </c:pt>
                <c:pt idx="51">
                  <c:v>2003-04   </c:v>
                </c:pt>
                <c:pt idx="52">
                  <c:v>2004-05   </c:v>
                </c:pt>
                <c:pt idx="53">
                  <c:v>2005-06   </c:v>
                </c:pt>
                <c:pt idx="54">
                  <c:v>2006-07   </c:v>
                </c:pt>
                <c:pt idx="55">
                  <c:v>2007-08   </c:v>
                </c:pt>
                <c:pt idx="56">
                  <c:v>2008-09   </c:v>
                </c:pt>
                <c:pt idx="57">
                  <c:v>2009-10   </c:v>
                </c:pt>
                <c:pt idx="58">
                  <c:v>2010-11   </c:v>
                </c:pt>
                <c:pt idx="59">
                  <c:v>2011-12   </c:v>
                </c:pt>
                <c:pt idx="60">
                  <c:v>2012-13   </c:v>
                </c:pt>
                <c:pt idx="61">
                  <c:v>2013-14   </c:v>
                </c:pt>
                <c:pt idx="62">
                  <c:v>2014-15</c:v>
                </c:pt>
                <c:pt idx="63">
                  <c:v>2015-16</c:v>
                </c:pt>
                <c:pt idx="64">
                  <c:v>2016-17</c:v>
                </c:pt>
                <c:pt idx="65">
                  <c:v>2017-18</c:v>
                </c:pt>
              </c:strCache>
            </c:strRef>
          </c:cat>
          <c:val>
            <c:numRef>
              <c:f>Sheet1!$F$4:$F$69</c:f>
              <c:numCache>
                <c:formatCode>General</c:formatCode>
                <c:ptCount val="66"/>
                <c:pt idx="0">
                  <c:v>2.8377022998668613</c:v>
                </c:pt>
                <c:pt idx="1">
                  <c:v>6.0863093721008443</c:v>
                </c:pt>
                <c:pt idx="2">
                  <c:v>4.245668322778422</c:v>
                </c:pt>
                <c:pt idx="3">
                  <c:v>2.5612188144337789</c:v>
                </c:pt>
                <c:pt idx="4">
                  <c:v>5.6926109909337681</c:v>
                </c:pt>
                <c:pt idx="5">
                  <c:v>-1.2093002160072075</c:v>
                </c:pt>
                <c:pt idx="6">
                  <c:v>7.5890961262553809</c:v>
                </c:pt>
                <c:pt idx="7">
                  <c:v>2.188303444744343</c:v>
                </c:pt>
                <c:pt idx="8">
                  <c:v>7.0796783530338985</c:v>
                </c:pt>
                <c:pt idx="9">
                  <c:v>3.1032541270696212</c:v>
                </c:pt>
                <c:pt idx="10">
                  <c:v>2.1155478226334705</c:v>
                </c:pt>
                <c:pt idx="11">
                  <c:v>5.0627372904898511</c:v>
                </c:pt>
                <c:pt idx="12">
                  <c:v>7.5839137648762041</c:v>
                </c:pt>
                <c:pt idx="13">
                  <c:v>-3.6549123701732897</c:v>
                </c:pt>
                <c:pt idx="14">
                  <c:v>1.0176402311214638</c:v>
                </c:pt>
                <c:pt idx="15">
                  <c:v>8.1380250805468979</c:v>
                </c:pt>
                <c:pt idx="16">
                  <c:v>2.60966021873661</c:v>
                </c:pt>
                <c:pt idx="17">
                  <c:v>6.5165854306143034</c:v>
                </c:pt>
                <c:pt idx="18">
                  <c:v>5.0132649609173203</c:v>
                </c:pt>
                <c:pt idx="19">
                  <c:v>1.0096882598094934</c:v>
                </c:pt>
                <c:pt idx="20">
                  <c:v>-0.31859482560373659</c:v>
                </c:pt>
                <c:pt idx="21">
                  <c:v>4.5515397167264746</c:v>
                </c:pt>
                <c:pt idx="22">
                  <c:v>1.1607867644216474</c:v>
                </c:pt>
                <c:pt idx="23">
                  <c:v>9.004440524201577</c:v>
                </c:pt>
                <c:pt idx="24">
                  <c:v>1.249864891314187</c:v>
                </c:pt>
                <c:pt idx="25">
                  <c:v>7.4699469554567273</c:v>
                </c:pt>
                <c:pt idx="26">
                  <c:v>5.5024886841384655</c:v>
                </c:pt>
                <c:pt idx="27">
                  <c:v>-5.2013832694627284</c:v>
                </c:pt>
                <c:pt idx="28">
                  <c:v>7.1700736696448653</c:v>
                </c:pt>
                <c:pt idx="29">
                  <c:v>5.6255056317673233</c:v>
                </c:pt>
                <c:pt idx="30">
                  <c:v>2.9243822220325155</c:v>
                </c:pt>
                <c:pt idx="31">
                  <c:v>7.8537849142543887</c:v>
                </c:pt>
                <c:pt idx="32">
                  <c:v>3.9612547248707282</c:v>
                </c:pt>
                <c:pt idx="33">
                  <c:v>4.161782367620515</c:v>
                </c:pt>
                <c:pt idx="34">
                  <c:v>4.3147713800443155</c:v>
                </c:pt>
                <c:pt idx="35">
                  <c:v>3.5343774465493887</c:v>
                </c:pt>
                <c:pt idx="36">
                  <c:v>10.159982903984689</c:v>
                </c:pt>
                <c:pt idx="37">
                  <c:v>6.1335070959997307</c:v>
                </c:pt>
                <c:pt idx="38">
                  <c:v>5.2850742211543471</c:v>
                </c:pt>
                <c:pt idx="39">
                  <c:v>1.430533226400688</c:v>
                </c:pt>
                <c:pt idx="40">
                  <c:v>5.3637767331226422</c:v>
                </c:pt>
                <c:pt idx="41">
                  <c:v>5.6813488066321245</c:v>
                </c:pt>
                <c:pt idx="42">
                  <c:v>6.3948137837530714</c:v>
                </c:pt>
                <c:pt idx="43">
                  <c:v>7.2881667771813747</c:v>
                </c:pt>
                <c:pt idx="44">
                  <c:v>7.9746682472636703</c:v>
                </c:pt>
                <c:pt idx="45">
                  <c:v>4.3016139579677164</c:v>
                </c:pt>
                <c:pt idx="46">
                  <c:v>6.6833892769199821</c:v>
                </c:pt>
                <c:pt idx="47">
                  <c:v>8.0042551418292689</c:v>
                </c:pt>
                <c:pt idx="48">
                  <c:v>4.1481776471412708</c:v>
                </c:pt>
                <c:pt idx="49">
                  <c:v>5.3856514061642295</c:v>
                </c:pt>
                <c:pt idx="50">
                  <c:v>3.8777565069685904</c:v>
                </c:pt>
                <c:pt idx="51">
                  <c:v>7.9665180177639776</c:v>
                </c:pt>
                <c:pt idx="52">
                  <c:v>7.0508896877923677</c:v>
                </c:pt>
                <c:pt idx="53">
                  <c:v>9.4771129651915693</c:v>
                </c:pt>
                <c:pt idx="54">
                  <c:v>9.5691366286585016</c:v>
                </c:pt>
                <c:pt idx="55">
                  <c:v>9.3220557720816437</c:v>
                </c:pt>
                <c:pt idx="56">
                  <c:v>6.7247749084081789</c:v>
                </c:pt>
                <c:pt idx="57">
                  <c:v>8.5939611549444983</c:v>
                </c:pt>
                <c:pt idx="58">
                  <c:v>8.9117730877127546</c:v>
                </c:pt>
                <c:pt idx="59">
                  <c:v>6.6889253360707377</c:v>
                </c:pt>
                <c:pt idx="60">
                  <c:v>4.4703126994986162</c:v>
                </c:pt>
                <c:pt idx="61">
                  <c:v>4.7368614024779925</c:v>
                </c:pt>
                <c:pt idx="62">
                  <c:v>8.337916571157324</c:v>
                </c:pt>
                <c:pt idx="63">
                  <c:v>8.1466661287016162</c:v>
                </c:pt>
                <c:pt idx="64">
                  <c:v>7.0861355696562089</c:v>
                </c:pt>
                <c:pt idx="65">
                  <c:v>6.4771490302962267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72-4C7D-A30A-BA6D66517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853160"/>
        <c:axId val="517853488"/>
      </c:lineChart>
      <c:lineChart>
        <c:grouping val="standard"/>
        <c:varyColors val="0"/>
        <c:ser>
          <c:idx val="1"/>
          <c:order val="1"/>
          <c:tx>
            <c:v>GDP at constant prices (2004-05=100)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Sheet1!$B$2:$B$69</c:f>
              <c:numCache>
                <c:formatCode>0.00</c:formatCode>
                <c:ptCount val="68"/>
                <c:pt idx="0">
                  <c:v>2796.18</c:v>
                </c:pt>
                <c:pt idx="1">
                  <c:v>2861.47</c:v>
                </c:pt>
                <c:pt idx="2">
                  <c:v>2942.67</c:v>
                </c:pt>
                <c:pt idx="3">
                  <c:v>3121.77</c:v>
                </c:pt>
                <c:pt idx="4">
                  <c:v>3254.31</c:v>
                </c:pt>
                <c:pt idx="5">
                  <c:v>3337.66</c:v>
                </c:pt>
                <c:pt idx="6">
                  <c:v>3527.66</c:v>
                </c:pt>
                <c:pt idx="7">
                  <c:v>3485</c:v>
                </c:pt>
                <c:pt idx="8">
                  <c:v>3749.48</c:v>
                </c:pt>
                <c:pt idx="9">
                  <c:v>3831.53</c:v>
                </c:pt>
                <c:pt idx="10">
                  <c:v>4102.79</c:v>
                </c:pt>
                <c:pt idx="11">
                  <c:v>4230.1099999999997</c:v>
                </c:pt>
                <c:pt idx="12">
                  <c:v>4319.6000000000004</c:v>
                </c:pt>
                <c:pt idx="13">
                  <c:v>4538.29</c:v>
                </c:pt>
                <c:pt idx="14">
                  <c:v>4882.47</c:v>
                </c:pt>
                <c:pt idx="15">
                  <c:v>4704.0200000000004</c:v>
                </c:pt>
                <c:pt idx="16">
                  <c:v>4751.8900000000003</c:v>
                </c:pt>
                <c:pt idx="17">
                  <c:v>5138.6000000000004</c:v>
                </c:pt>
                <c:pt idx="18">
                  <c:v>5272.7</c:v>
                </c:pt>
                <c:pt idx="19">
                  <c:v>5616.3</c:v>
                </c:pt>
                <c:pt idx="20">
                  <c:v>5897.86</c:v>
                </c:pt>
                <c:pt idx="21">
                  <c:v>5957.41</c:v>
                </c:pt>
                <c:pt idx="22">
                  <c:v>5938.43</c:v>
                </c:pt>
                <c:pt idx="23">
                  <c:v>6208.72</c:v>
                </c:pt>
                <c:pt idx="24">
                  <c:v>6280.79</c:v>
                </c:pt>
                <c:pt idx="25">
                  <c:v>6846.34</c:v>
                </c:pt>
                <c:pt idx="26">
                  <c:v>6931.91</c:v>
                </c:pt>
                <c:pt idx="27">
                  <c:v>7449.72</c:v>
                </c:pt>
                <c:pt idx="28">
                  <c:v>7859.64</c:v>
                </c:pt>
                <c:pt idx="29">
                  <c:v>7450.83</c:v>
                </c:pt>
                <c:pt idx="30">
                  <c:v>7985.06</c:v>
                </c:pt>
                <c:pt idx="31">
                  <c:v>8434.26</c:v>
                </c:pt>
                <c:pt idx="32">
                  <c:v>8680.91</c:v>
                </c:pt>
                <c:pt idx="33">
                  <c:v>9362.69</c:v>
                </c:pt>
                <c:pt idx="34">
                  <c:v>9733.57</c:v>
                </c:pt>
                <c:pt idx="35">
                  <c:v>10138.66</c:v>
                </c:pt>
                <c:pt idx="36">
                  <c:v>10576.12</c:v>
                </c:pt>
                <c:pt idx="37">
                  <c:v>10949.92</c:v>
                </c:pt>
                <c:pt idx="38">
                  <c:v>12062.43</c:v>
                </c:pt>
                <c:pt idx="39">
                  <c:v>12802.28</c:v>
                </c:pt>
                <c:pt idx="40">
                  <c:v>13478.89</c:v>
                </c:pt>
                <c:pt idx="41">
                  <c:v>13671.71</c:v>
                </c:pt>
                <c:pt idx="42">
                  <c:v>14405.03</c:v>
                </c:pt>
                <c:pt idx="43">
                  <c:v>15223.43</c:v>
                </c:pt>
                <c:pt idx="44">
                  <c:v>16196.94</c:v>
                </c:pt>
                <c:pt idx="45">
                  <c:v>17377.400000000001</c:v>
                </c:pt>
                <c:pt idx="46">
                  <c:v>18763.189999999999</c:v>
                </c:pt>
                <c:pt idx="47">
                  <c:v>19570.310000000001</c:v>
                </c:pt>
                <c:pt idx="48">
                  <c:v>20878.27</c:v>
                </c:pt>
                <c:pt idx="49">
                  <c:v>22549.42</c:v>
                </c:pt>
                <c:pt idx="50">
                  <c:v>23484.81</c:v>
                </c:pt>
                <c:pt idx="51">
                  <c:v>24749.62</c:v>
                </c:pt>
                <c:pt idx="52">
                  <c:v>25709.35</c:v>
                </c:pt>
                <c:pt idx="53">
                  <c:v>27757.49</c:v>
                </c:pt>
                <c:pt idx="54">
                  <c:v>29714.639999999999</c:v>
                </c:pt>
                <c:pt idx="55">
                  <c:v>32530.73</c:v>
                </c:pt>
                <c:pt idx="56">
                  <c:v>35643.64</c:v>
                </c:pt>
                <c:pt idx="57">
                  <c:v>38966.36</c:v>
                </c:pt>
                <c:pt idx="58">
                  <c:v>41586.76</c:v>
                </c:pt>
                <c:pt idx="59">
                  <c:v>45160.71</c:v>
                </c:pt>
                <c:pt idx="60">
                  <c:v>49185.33</c:v>
                </c:pt>
                <c:pt idx="61">
                  <c:v>52475.3</c:v>
                </c:pt>
                <c:pt idx="62">
                  <c:v>54821.11</c:v>
                </c:pt>
                <c:pt idx="63">
                  <c:v>57417.91</c:v>
                </c:pt>
                <c:pt idx="64">
                  <c:v>62205.367432702202</c:v>
                </c:pt>
                <c:pt idx="65">
                  <c:v>67273.031031576538</c:v>
                </c:pt>
                <c:pt idx="66">
                  <c:v>72040.089212290943</c:v>
                </c:pt>
                <c:pt idx="67">
                  <c:v>76706.233152129382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72-4C7D-A30A-BA6D66517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703032"/>
        <c:axId val="565701392"/>
      </c:lineChart>
      <c:catAx>
        <c:axId val="517853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853488"/>
        <c:crosses val="autoZero"/>
        <c:auto val="1"/>
        <c:lblAlgn val="ctr"/>
        <c:lblOffset val="100"/>
        <c:tickLblSkip val="1"/>
        <c:noMultiLvlLbl val="0"/>
      </c:catAx>
      <c:valAx>
        <c:axId val="51785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Growth</a:t>
                </a:r>
                <a:r>
                  <a:rPr lang="en-US" baseline="0" dirty="0"/>
                  <a:t> rate (%)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853160"/>
        <c:crosses val="autoZero"/>
        <c:crossBetween val="between"/>
      </c:valAx>
      <c:valAx>
        <c:axId val="56570139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GDP at</a:t>
                </a:r>
                <a:r>
                  <a:rPr lang="en-US" baseline="0" dirty="0"/>
                  <a:t> constant prices (2004-05=100) (Rs. Billion)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703032"/>
        <c:crosses val="max"/>
        <c:crossBetween val="between"/>
      </c:valAx>
      <c:catAx>
        <c:axId val="565703032"/>
        <c:scaling>
          <c:orientation val="minMax"/>
        </c:scaling>
        <c:delete val="1"/>
        <c:axPos val="b"/>
        <c:majorTickMark val="out"/>
        <c:minorTickMark val="none"/>
        <c:tickLblPos val="nextTo"/>
        <c:crossAx val="5657013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7409368179915903E-2"/>
          <c:y val="0.92377601778412799"/>
          <c:w val="0.82518114835084388"/>
          <c:h val="5.60349781648767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0.38343</cdr:x>
      <cdr:y>0.10668</cdr:y>
    </cdr:from>
    <cdr:to>
      <cdr:x>0.38343</cdr:x>
      <cdr:y>0.83201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EE4AB966-C374-4BCF-9C1F-62D8F8C9FC42}"/>
            </a:ext>
          </a:extLst>
        </cdr:cNvPr>
        <cdr:cNvCxnSpPr/>
      </cdr:nvCxnSpPr>
      <cdr:spPr>
        <a:xfrm xmlns:a="http://schemas.openxmlformats.org/drawingml/2006/main">
          <a:off x="3325845" y="671105"/>
          <a:ext cx="0" cy="456266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0.40818</cdr:x>
      <cdr:y>0.10668</cdr:y>
    </cdr:from>
    <cdr:to>
      <cdr:x>0.40818</cdr:x>
      <cdr:y>0.83201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E4AB966-C374-4BCF-9C1F-62D8F8C9FC42}"/>
            </a:ext>
          </a:extLst>
        </cdr:cNvPr>
        <cdr:cNvCxnSpPr/>
      </cdr:nvCxnSpPr>
      <cdr:spPr>
        <a:xfrm xmlns:a="http://schemas.openxmlformats.org/drawingml/2006/main">
          <a:off x="3540449" y="671105"/>
          <a:ext cx="0" cy="456266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0.52113</cdr:x>
      <cdr:y>0.10668</cdr:y>
    </cdr:from>
    <cdr:to>
      <cdr:x>0.52113</cdr:x>
      <cdr:y>0.83201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EE4AB966-C374-4BCF-9C1F-62D8F8C9FC42}"/>
            </a:ext>
          </a:extLst>
        </cdr:cNvPr>
        <cdr:cNvCxnSpPr/>
      </cdr:nvCxnSpPr>
      <cdr:spPr>
        <a:xfrm xmlns:a="http://schemas.openxmlformats.org/drawingml/2006/main">
          <a:off x="4520164" y="671105"/>
          <a:ext cx="0" cy="456266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0.5577</cdr:x>
      <cdr:y>0.10668</cdr:y>
    </cdr:from>
    <cdr:to>
      <cdr:x>0.5577</cdr:x>
      <cdr:y>0.83201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EE4AB966-C374-4BCF-9C1F-62D8F8C9FC42}"/>
            </a:ext>
          </a:extLst>
        </cdr:cNvPr>
        <cdr:cNvCxnSpPr/>
      </cdr:nvCxnSpPr>
      <cdr:spPr>
        <a:xfrm xmlns:a="http://schemas.openxmlformats.org/drawingml/2006/main">
          <a:off x="4837405" y="671105"/>
          <a:ext cx="0" cy="456266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0.69217</cdr:x>
      <cdr:y>0.10668</cdr:y>
    </cdr:from>
    <cdr:to>
      <cdr:x>0.69217</cdr:x>
      <cdr:y>0.83201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EE4AB966-C374-4BCF-9C1F-62D8F8C9FC42}"/>
            </a:ext>
          </a:extLst>
        </cdr:cNvPr>
        <cdr:cNvCxnSpPr/>
      </cdr:nvCxnSpPr>
      <cdr:spPr>
        <a:xfrm xmlns:a="http://schemas.openxmlformats.org/drawingml/2006/main">
          <a:off x="6003731" y="671105"/>
          <a:ext cx="0" cy="456266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0.75778</cdr:x>
      <cdr:y>0.10668</cdr:y>
    </cdr:from>
    <cdr:to>
      <cdr:x>0.75778</cdr:x>
      <cdr:y>0.83201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EE4AB966-C374-4BCF-9C1F-62D8F8C9FC42}"/>
            </a:ext>
          </a:extLst>
        </cdr:cNvPr>
        <cdr:cNvCxnSpPr/>
      </cdr:nvCxnSpPr>
      <cdr:spPr>
        <a:xfrm xmlns:a="http://schemas.openxmlformats.org/drawingml/2006/main">
          <a:off x="6572898" y="671105"/>
          <a:ext cx="0" cy="456266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0.79651</cdr:x>
      <cdr:y>0.10668</cdr:y>
    </cdr:from>
    <cdr:to>
      <cdr:x>0.79651</cdr:x>
      <cdr:y>0.83201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EE4AB966-C374-4BCF-9C1F-62D8F8C9FC42}"/>
            </a:ext>
          </a:extLst>
        </cdr:cNvPr>
        <cdr:cNvCxnSpPr/>
      </cdr:nvCxnSpPr>
      <cdr:spPr>
        <a:xfrm xmlns:a="http://schemas.openxmlformats.org/drawingml/2006/main">
          <a:off x="6908793" y="671105"/>
          <a:ext cx="0" cy="456272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0.82018</cdr:x>
      <cdr:y>0.10668</cdr:y>
    </cdr:from>
    <cdr:to>
      <cdr:x>0.82018</cdr:x>
      <cdr:y>0.83201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EE4AB966-C374-4BCF-9C1F-62D8F8C9FC42}"/>
            </a:ext>
          </a:extLst>
        </cdr:cNvPr>
        <cdr:cNvCxnSpPr/>
      </cdr:nvCxnSpPr>
      <cdr:spPr>
        <a:xfrm xmlns:a="http://schemas.openxmlformats.org/drawingml/2006/main">
          <a:off x="7114074" y="671105"/>
          <a:ext cx="0" cy="456266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03T18:22:3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6 5811,'0'0'1435,"0"0"-85,0 0-544,0-6 1189,-15 152-1531,4-68-336,11-76-117,0-2-30,0 0-47,0 0-81,0 0-245,0 0-617,-1-8-4033,-4 7-283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03T18:22:32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0 130 4242,'0'0'1160,"0"0"-44,0 0-327,0 0-196,0 0-135,0 0-87,0 0-59,0 0-26,0 0-33,0 0-42,0 0-29,0 0-12,0 0-23,0 0-19,0 0-16,0 0-16,0 0-10,0 0 4,0 0-4,0 0 7,0 0 6,28 0 872,46 33-534,38 61-343,-75-88-7578,-31-6 2386</inkml:trace>
  <inkml:trace contextRef="#ctx0" brushRef="#br0" timeOffset="718.531">319 124 3282,'0'0'1093,"0"0"23,0 0-79,0 0-359,0 0-219,0 0-120,0 0-91,0 0-53,0 0-33,0 0-15,0 0-3,0 0 0,5 13 2850,-31 124-2194,10-18-656,5-27-35,0 15-15,11-106-110,0-1-35,0 0-45,0 0-53,0 0-78,0 0-91,0 0-111,0 0-382,0 0-1049,0 0-1589,0 0-2330</inkml:trace>
  <inkml:trace contextRef="#ctx0" brushRef="#br0" timeOffset="2699.279">45 105 1873,'1'4'7032,"25"13"-5807,-8-1-806,21 30-99,6 35-115,3-33-138,-31-47-6062,-17-1 849</inkml:trace>
  <inkml:trace contextRef="#ctx0" brushRef="#br0" timeOffset="3657.767">332 14 3089,'0'0'806,"0"0"-32,4-11 1128,-3 8 1460,-24 123-2493,12-46-786,11 58-6353,0-113 1655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03T18:15:21.45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</inkml:brush>
  </inkml:definitions>
  <inkml:trace contextRef="#ctx0" brushRef="#br0">224 133 2753,'0'0'979,"0"0"49,0 0-111,0 0-127,0 0-99,0 0-93,0 0-129,0 0-114,0 0-94,0 0-63,0 0-38,0 0-24,0 0 3,0 0-3,0 0 16,0 0-5,0 0-3,0 0 0,0 0-6,0 0-20,0 0-9,0 0-10,0 0-6,0 0-7,0 0 10,0 0 13,0 0 3,0 0-3,0 0-10,-32-22 331,4 7-91,27 15-321,1 0 9,0 0-14,0 0-26,0 0-14,0 0 9,0 0-1,0 0-8,0 0 6,0 0-6,10 7 41,-21-22 516,10 14-522,-4 5-448,13 20 438,12-9-159,-12-40 308,-7 12-64,-15-24 24,13 36-115,0 0 0,0 0-1,0 0 1,0 0 0,0 0 0,0 0 0,0 1 0,0-1 0,-1 0 0,1 1 0,0-1 0,0 1 0,-1-1 0,1 1 0,0-1 0,-1 1 0,1 0 0,0 0-1,-1 0 1,1 0 0,0 0 0,-1 0 0,1 0 0,0 0 0,-1 0 0,1 1 0,0-1 0,-1 0 0,1 1 0,0-1 0,-1 1 0,1 0 0,0-1-1,0 1 1,0 0 0,0 0 0,0 0 0,0 0 0,0 0 0,0 0 0,0 0 0,0 0 0,0 0 0,1 0 0,-1 0 0,0 0 0,0 2 8,-10 65-232,12-67 225,0 0 0,-1 0 0,1 1 0,0-1 0,0 0 0,0 0 0,0 0 0,0 0 0,1 0-1,-1-1 1,0 1 0,0 0 0,0 0 0,1-1 0,-1 1 0,0-1 0,1 1 0,-1-1 0,1 1 0,-1-1 0,0 0 0,1 0 0,-1 0 0,1 0 0,-1 0 0,1 0 0,-1 0 0,1 0 0,-1-1 0,0 1 0,1 0 0,-1-1 0,0 1 0,1-1 0,-1 0 0,0 1 0,1-1 0,-1 0 7,1-1 8,-1 0 1,1 1-1,-1-1 1,1 0-1,-1 0 0,0 0 1,0 0-1,0 0 1,0 0-1,0-1 0,0 1 1,-1 0-1,1 0 1,-1-1-1,1 1 0,-1 0 1,0-1-1,0 1 1,0 0-1,0-1 0,-1 1 1,1 0-1,-1-1 1,1 1-1,-1 0 0,0 0 1,0 0-1,1-1 1,-2 1-1,1 0 0,0 0 1,0 0-1,-1 1 1,1-1-1,-1 0 1,1 0-1,-1 1 0,0-1 1,0 1-1,0 0 1,0-1-1,0 1 0,0 0 1,0 0-1,0 0 1,0 0-1,0 1 0,-1-1 1,1 0-1,0 1 1,0 0-1,-1 0 0,0-1-8,1 3-7,0-1 0,1 1-1,-1 0 1,1 0-1,-1-1 1,1 1 0,0 0-1,-1 0 1,1 0-1,0 0 1,1 1-1,-1-1 1,0 0 0,0 0-1,1 1 1,0-1-1,-1 0 1,1 0-1,0 1 1,0-1 0,0 0-1,0 1 1,1-1-1,-1 0 1,1 1 0,-1-1-1,1 0 1,0 0-1,0 0 1,0 0-1,0 0 1,1 2 7,-2-3-3,2 1-5,-1 0 0,0 0 0,1 0-1,-1 0 1,1 0 0,0 0 0,0-1-1,0 1 1,0 0 0,0-1 0,0 0 0,0 1-1,0-1 1,1 0 0,-1 0 0,0 0 0,1 0-1,-1-1 1,1 1 0,-1-1 0,1 1 0,-1-1-1,1 0 1,-1 0 0,2 0 8,-2-3 16,1 0 0,-1 0 0,1 0-1,-1-1 1,0 1 0,0-1 0,0 1 0,0-1 0,-1 0 0,0 1 0,1-1-1,-1 0 1,-1 0 0,1 0 0,-1 0 0,1 0 0,-1 0 0,0 0 0,0 0-1,-1-1-15,1 2 6,0 0 0,0 0-1,0 0 1,0 1 0,0-1-1,-1 0 1,0 0-1,1 0 1,-1 1 0,0-1-1,0 0 1,-1 1-1,1-1 1,0 1 0,-1-1-1,1 1 1,-1 0 0,0 0-1,0-1 1,0 1-1,0 1 1,0-1 0,-1 0-1,1 0 1,0 1 0,-1-1-1,1 1 1,-1 0-1,0 0 1,1 0 0,-1 0-1,0 0 1,0 1 0,1-1-1,-1 1 1,0 0-1,-2-1-5,2 5-8,0-1-1,0 1 1,0-1-1,1 1 1,0 0-1,-1 0 1,1 0-1,0 0 0,1 1 1,-1-1-1,1 0 1,0 1-1,0-1 1,0 1-1,1-1 0,-1 1 1,1-1-1,0 1 1,1 1 8,-1-3-10,-1 0-1,2-1 1,-1 1 0,0 0 0,0 0 0,1 0 0,0-1 0,-1 1-1,1 0 1,0-1 0,1 1 0,-1-1 0,0 1 0,1-1 0,-1 1 0,1-1-1,0 0 1,-1 0 0,1 0 0,0 0 0,1 0 0,-1 0 0,0-1-1,0 1 1,3 0 10,-3-1 4,0 0-1,0-1 1,0 0-1,0 1 1,0-1-1,0 0 1,0 0-1,0 0 1,0-1-1,0 1 1,0 0-1,0-1 1,0 1-1,0-1 1,0 0-1,0 1 1,0-1-1,0 0 0,0 0 1,0 0-1,-1-1 1,1 1-1,0 0 1,-1-1-1,1 1 1,-1-1-1,0 1 1,1-1-1,-1 0 1,0 0-1,0 1 1,0-1-1,0 0 1,0 0-1,-1 0 1,1-2-4,1 2 8,-1 1 1,0-1 0,0 0-1,0 0 1,0 0-1,0 0 1,0-1 0,0 1-1,-1 0 1,1 0-1,-1 0 1,0 0 0,0-1-1,1 1 1,-1 0 0,-1 0-1,1-1 1,0 1-1,0 0 1,-1 0 0,0-1-1,1 1 1,-1 0 0,0 0-1,0 0 1,0 0-1,0 0 1,0 0 0,-1 0-1,1 1 1,0-1-1,-1 0 1,1 1 0,-1-1-1,0 1 1,0-1 0,0 1-1,1 0 1,-1 0-1,0 0 1,0 0 0,0 0-1,-1 0 1,1 1 0,0-1-1,0 0 1,0 1-1,-1 0 1,1 0 0,0 0-1,0 0 1,-2 0-9,1 1-14,0 0 0,0 1 0,0 0 1,1-1-1,-1 1 0,1 0 0,-1 0 0,1 0 1,-1 1-1,1-1 0,0 1 0,0-1 0,0 1 1,1 0-1,-1-1 0,1 1 0,-1 0 0,1 0 1,0 0-1,0 0 0,0 0 0,1 1 0,-1-1 1,1 0-1,-1 0 0,1 0 0,0 1 0,0-1 1,1 0-1,-1 0 0,1 0 0,0 1 0,-1-1 1,1 0-1,1 0 0,-1 0 0,0 0 0,1 0 1,-1-1-1,1 1 0,0 0 0,0-1 0,0 1 1,0-1-1,1 0 0,0 1 14,-1-2 3,0 0 0,0 0 0,-1 0 0,1 0 0,0 0 0,0-1 0,0 1-1,1-1 1,-1 0 0,0 0 0,0 1 0,0-1 0,0 0 0,0-1 0,0 1 0,0 0 0,0-1 0,0 1 0,0-1 0,0 0 0,0 1 0,0-1 0,0 0 0,0 0-1,0 0 1,-1 0 0,1-1 0,0 1 0,-1 0 0,1-1 0,-1 1 0,0-1 0,1 0 0,-1 1 0,0-1 0,0 0 0,0 0 0,0 0 0,0 0 0,0 0-1,-1 1 1,1-2 0,-1 1 0,1 0 0,-1 0 0,0 0 0,0 0 0,0 0 0,0-1-3,0 0-1,0 1 0,-1-1 0,1 1 0,-1-1 0,1 1 0,-1-1 0,0 1-1,0 0 1,0 0 0,0-1 0,0 1 0,0 0 0,-1 0 0,1 0 0,-1 0 0,0 0 0,1 1 0,-1-1 0,0 0 0,0 1 0,0-1 0,0 1-1,0 0 1,-1 0 0,1 0 0,0 0 0,0 0 0,-1 0 0,1 0 0,-1 1 0,1-1 0,0 1 0,-1 0 0,1 0 0,-3 0 1,4 1-125,0 0 0,0 0 1,0 0-1,-1 0 1,1 0-1,0 0 0,0 0 1,1 1-1,-1-1 1,0 0-1,0 1 0,1-1 1,-1 0-1,0 1 0,1-1 1,0 1-1,-1-1 1,1 1-1,0-1 0,0 1 1,-1 0-1,1-1 1,1 1-1,-1-1 0,0 1 1,0-1-1,0 1 1,1-1-1,0 2 125,-1 3-2960,0-3-2069</inkml:trace>
  <inkml:trace contextRef="#ctx0" brushRef="#br0" timeOffset="1236.091">160 117 2017,'0'0'488,"19"17"1540,-19-17-1933,1 0 1,0 0 0,0-1-1,-1 1 1,1 0 0,0 0-1,-1-1 1,1 1-1,0 0 1,0-1 0,-1 1-1,1-1 1,-1 1 0,1-1-1,0 1 1,-1-1-1,1 0 1,-1 1 0,0-1-1,1 1 1,-1-1 0,1 0-1,-1 1 1,0-1-1,1 0 1,-1 0 0,0 1-1,0-1 1,0 0 0,0 0-1,0 0 1,1 1 0,-1-1-1,-1 0 1,1 0-1,0 1 1,0-1 0,0 0-1,0 0 1,0 1 0,-1-1-1,1 0 1,0 0-1,-1 1 1,1-1 0,0 0-1,-1 1 1,1-1 0,-1 1-1,1-1 1,-1 0-1,1 1 1,-1-1 0,0 1-1,1-1 1,-1 1 0,0 0-1,0-1-95,-48-26 86,34 93-172,15-64 84,1-1 0,-1 1 0,0-1-1,0 1 1,1-1 0,-1 1 0,1-1-1,-1 1 1,1-1 0,0 0 0,-1 1 0,1-1-1,0 0 1,0 0 0,0 0 0,0 0-1,0 1 1,0-1 0,0 0 0,0-1 0,1 1-1,-1 0 1,0 0 0,1 0 0,-1-1-1,0 1 1,1-1 0,-1 1 0,1-1-1,-1 0 1,1 1 0,-1-1 0,1 0 0,-1 0-1,1 0 1,-1 0 0,1 0 0,-1 0-1,1-1 1,-1 1 0,1 0 0,-1-1-1,0 1 1,1-1 0,0 0 2,67-27 573,-68 26-567,0 0 1,0 0 0,0 0 0,-1 0 0,1 0-1,0 0 1,-1 0 0,1 0 0,-1 0 0,0 0 0,0 0-1,0-1 1,0 1 0,0 0 0,0 0 0,0 0-1,-1 0 1,1 0 0,-1 0 0,0 0 0,0 0 0,1 0-1,-1 0 1,0 0 0,0 0 0,-1 0 0,1 1-1,0-1 1,-1 0 0,1 1 0,-1-1 0,1 1 0,-1 0-1,0-1 1,0 1 0,1 0 0,-1 0 0,0 0-1,0 0 1,0 1 0,0-1 0,0 0 0,0 1 0,0-1-1,0 1 1,-1 0 0,1 0 0,0 0 0,0 0-1,0 0 1,0 0 0,0 0 0,0 1 0,-1-1 0,1 1-1,0 0 1,0-1 0,0 1 0,0 0 0,1 0-1,-1 0 1,0 1 0,-1 0-7,1 0-9,-1-1 0,1 1 0,-1 1 0,1-1 0,0 0 0,0 1 0,0-1 0,0 1 0,1-1 0,-1 1 0,1 0 0,-1 0 0,1 0 0,0 0 0,0 0 0,1 0 0,-1 0 0,0 0 0,1 0 0,0 0 0,0 0 0,0 0 0,0 0 0,0 1 0,0-1 0,1 0 0,0 0 0,0 0 0,-1 0 0,2 0 0,-1 0 0,0 0 0,1-1 0,-1 1 0,1 0 0,0-1 0,0 1 0,0-1 0,0 0 0,0 1 0,0-1 0,1 0 0,-1 0 0,1-1 0,0 1 0,-1 0 0,1-1 0,0 0 0,0 1 0,0-1-1,0 0 1,0-1 0,1 1 9,-1-2 18,0 0-1,0-1 1,0 0-1,0 0 1,-1 1-1,1-2 0,-1 1 1,0 0-1,1 0 1,-1-1-1,0 1 0,0-1 1,0 0-1,-1 1 1,1-1-1,-1 0 1,0 0-1,1 0 0,-1 0 1,0-1-1,-1 1 1,1 0-1,-1 0 1,1 0-1,-1-1 0,0 1 1,0 0-1,0 0 1,-1-1-1,1 1 0,-1 0 1,0 0-1,0 0 1,0-1-18,1-1 29,0 3-35,0 0 1,-1 0-1,1 1 1,-1-1-1,1 0 0,-1 0 1,0 1-1,0-1 0,0 0 1,0 1-1,0-1 0,0 1 1,0-1-1,0 1 0,0 0 1,-1-1-1,1 1 1,-1 0-1,1 0 0,-1 0 1,1 0-1,-1 0 0,0 0 1,1 1-1,-1-1 0,0 0 1,0 1-1,1-1 0,-1 1 1,0 0-1,0 0 1,0 0-1,0 0 0,0 0 1,1 0-1,-1 0 0,0 0 1,0 1-1,0-1 0,1 1 1,-1-1-1,0 1 0,0 0 1,1 0-1,-1 0 1,1-1-1,-1 2 0,0-1 1,1 0-1,0 0 0,-1 0 1,1 1 5,-6 37-1019,12-12-4107,-4-22 439</inkml:trace>
  <inkml:trace contextRef="#ctx0" brushRef="#br0" timeOffset="1830.139">143 110 5122,'0'0'1233,"0"7"15,0-7-639,0 0-385,0 0-112,0 0-80,6 0-112,-6 0-160,0 4-593,0-4-399,11 0-881,-11 0-1969</inkml:trace>
  <inkml:trace contextRef="#ctx0" brushRef="#br1" timeOffset="12716.936">81 124 1585,'5'13'7123,"-5"-12"-7106,0 1 0,-1-1 0,1 0 0,0 0 0,0 0 0,0 1 1,0-1-1,0 0 0,0 0 0,0 0 0,0 1 0,0-1 0,1 0 0,-1 0 0,0 0 0,1 0 0,-1 1 1,1-1-1,-1 0 0,1 0 0,0 0 0,0 0 0,-1 0 0,1 0 0,0-1 0,0 1 0,0 0 0,0 0 0,0 0 1,0-1-1,0 1 0,0-1 0,0 1 0,0-1 0,0 1 0,0-1 0,0 1 0,1-1 0,-1 0 0,0 0 0,0 0 1,0 1-1,1-1 0,-1 0 0,0-1 0,0 1 0,1 0-17,-1 0 80,-1 0 19,0-1-73,1 0 0,-1 1 0,1-1-1,-1 0 1,1 0 0,-1 0 0,1 0 0,-1 0 0,0 0 0,1 0 0,-1 0 0,0 0 0,0 0 0,0 0 0,0 0 0,0 0 0,0 0-1,0 0 1,0 0 0,0 0 0,0 0 0,-1 0 0,1 0 0,0 0 0,-1 0 0,1 0 0,0 0 0,-1 0 0,0 0 0,1 1 0,-1-1-1,1 0 1,-1 0 0,0 1 0,0-1 0,1 0 0,-1 1 0,0-1 0,0 0 0,0 1 0,0-1 0,0 1 0,0 0 0,0-1 0,0 1 0,1 0-1,-1-1 1,-1 1 0,1 0 0,0 0 0,0 0 0,0 0 0,0 0 0,0 0 0,0 0 0,0 0 0,0 1 0,0-1 0,0 0 0,0 1-1,0-1 1,0 0 0,1 1 0,-1-1-26,-17 4 80,13 8-144,41-1 0,-35-11 80,4-31 160,-6 26-160,-3 0-5,3 3-22,-5 4-82,-5 28-4,12-20-3875,-1-7 1363,0-3-2129</inkml:trace>
  <inkml:trace contextRef="#ctx0" brushRef="#br1" timeOffset="13590.509">95 135 3810,'0'0'950,"0"0"-49,0 0-319,0 0-275,0 0-107,0 0-38,0 0-25,0-1-623,0 2 385,-16 14 2387,38-39-7347,-13 19 1374</inkml:trace>
  <inkml:trace contextRef="#ctx0" brushRef="#br1" timeOffset="14314.536">94 121 2481,'0'0'710,"0"0"-19,0 0-176,-6 9 466,1 9-871,5-17-126,0-1-38,0 0-159,0 0-310,0 0-315,1 0-621,3 0-926</inkml:trace>
  <inkml:trace contextRef="#ctx0" brushRef="#br1" timeOffset="15025.394">76 137 1537,'-5'19'2892,"4"-19"-2388,1 0 22,0 0-4,-21-12 1794,23-7-6713,5 15 497</inkml:trace>
  <inkml:trace contextRef="#ctx0" brushRef="#br1" timeOffset="15743.399">81 137 4354,'-4'-15'3375,"3"0"-7777,1 11 1075</inkml:trace>
  <inkml:trace contextRef="#ctx0" brushRef="#br1" timeOffset="16559.66">95 89 2593,'-7'0'3761,"-7"5"-3106,-6 26-653,14-4-66,19-9-167,-11-14-3633,-2-4 1012</inkml:trace>
  <inkml:trace contextRef="#ctx0" brushRef="#br1" timeOffset="18623.503">54 137 2753,'-2'-3'4126,"-6"-10"-3244,8 13-815,0 0-1,20-28 553,38 6-123,-33 25-381,-19-1-99,1 3 0,-5-3-8,0-1 0,1 1 0,-1 0 0,0-1 0,0 1 0,0 0 0,0 0 0,0 1 0,-1-1 0,1 0 0,-1 1 0,1-1 0,-1 1 0,0-1 0,0 1 0,0-1 0,0 1 0,0 0 0,-1 0 0,1-1 0,-1 1 0,0 0 0,0 0 0,0 0 0,0-1 0,0 4-8,0 22 32,0-21-32,-2-5 12,1 1 0,0 0 0,-1-1 0,0 1 0,1-1 0,-1 0 0,0 0-1,0 1 1,0-1 0,-1 0 0,1-1 0,0 1 0,-1 0 0,1-1 0,-1 1 0,0-1 0,1 0-1,-1 0 1,0 0 0,0 0 0,0 0 0,1-1 0,-1 1 0,-2-1-12,-42 7 309,20-54 70,21-37-69,7 82-300,27-20 25,-23 20-32,1 2-4,-1 0 1,1 0 0,0 1 0,-1-1-1,1 1 1,0 1 0,-1-1-1,1 1 1,-1 0 0,1 0 0,-1 0-1,0 1 1,0 0 0,0 0 0,0 0-1,-1 0 1,1 1 0,-1 0 0,0 0-1,2 3 1,-4-4-3,0 1 0,0 0 0,0 0 0,-1 0 0,0 0-1,0 0 1,0 0 0,0 0 0,0 1 0,-1-1 0,0 0 0,0 0-1,0 1 1,0-1 0,-1 0 0,1 0 0,-1 1 0,0-1 0,-1 0-1,1 0 1,-1 0 0,1 0 0,-1-1 0,-1 1 0,1 0 0,0-1 0,-1 1-1,0-1 1,1 0 0,-1 0 0,-1 0 0,1 0 0,0-1 0,-2 2 3,3-2 6,0-1 0,0 0 0,0 1 0,0-1 0,0 0 0,0 0 0,0 0 0,-1 0 0,1 0 0,0-1 0,0 1 0,-1 0 0,1-1 0,0 0 0,-1 0 0,1 0 0,-1 0 0,1 0 0,0 0 0,-1 0 1,1-1-1,0 1 0,-1-1 0,1 0 0,0 0 0,0 0 0,0 0 0,-1 0 0,1 0 0,0 0 0,0-1 0,1 1 0,-1-1 0,0 0 0,0 1 0,1-1 0,-1 0 0,1 0 0,0 0 0,-1 0 0,1 0 1,0 0-1,0 0 0,0-1 0,0 0-6,-3-2 13,0 0 0,1 0 1,-1-1-1,1 1 0,0-1 1,0 0-1,1 0 0,0 0 1,0 0-1,0 0 0,1-1 1,0 1-1,0 0 0,1-1 1,-1 1-1,1-1 0,1 1 1,-1-1-1,1 1 0,0 0 1,1-1-1,-1 1 0,1 0 1,1 0-1,1-4-13,8-7 0,-6 13 0,0 3 3,-3 0-8,0 1 0,0 0 1,1 0-1,-1 0 0,0 0 0,1 0 0,-1 1 1,0-1-1,0 1 0,0 0 0,0 0 1,0 0-1,0 1 0,0-1 0,0 1 1,0-1-1,0 1 0,-1 0 0,1 0 0,-1 0 1,1 1-1,-1-1 0,0 1 0,0-1 1,0 1-1,0 0 0,0-1 0,-1 1 1,1 0-1,-1 0 0,0 0 0,0 0 0,0 0 1,0 1-1,0-1 0,-1 0 0,1 0 1,-1 1-1,0-1 0,0 0 0,0 1 1,-1-1-1,1 0 0,-1 0 0,0 0 0,0 1 1,0 0 4,-3 1 7,1 1-1,-1-1 1,0 0 0,0-1 0,-1 1 0,1-1 0,-1 0-1,0 0 1,0 0 0,-1 0 0,1-1 0,-1 0 0,0-1-1,1 1 1,-1-1 0,-5 1-7,8-3 2,0 0 1,0 0-1,0 0 0,0 0 1,0-1-1,0 0 0,0 1 1,0-1-1,0 0 0,0-1 1,1 1-1,-1 0 0,0-1 1,1 1-1,-1-1 0,1 0 1,-1 0-1,1 0 0,0 0 1,0-1-1,0 1 0,0 0 1,0-1-1,0 0 0,1 1 1,-1-1-1,1 0 0,0 0 1,0 0-1,0 1 0,0-1 1,1 0-1,-1-1 0,1 1 1,-1 0-1,1 0 0,0 0 1,0 0-1,1 0 0,-1 0 1,1 0-1,-1 0 0,1 0 1,0 0-1,0 0 0,0 0 1,0 0-1,2 0-2,-2 0-2,0 1 1,1-1-1,-1 1 0,1 0 0,0 0 1,0 0-1,0 0 0,0 0 0,0 0 1,0 1-1,1-1 0,-1 1 0,0-1 1,1 1-1,0 0 0,-1 0 0,1 0 1,-1 0-1,1 1 0,0-1 0,0 1 1,-1-1-1,1 1 0,0 0 0,0 0 1,-1 0-1,1 0 0,0 1 0,0-1 0,-1 1 1,1 0-1,0 0 0,-1 0 0,1 0 1,-1 0-1,1 0 0,-1 1 0,2 1 2,28 17-703,-10-9-4054,-18-10 3225,2 0-2630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03T18:15:36.05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</inkml:brush>
  </inkml:definitions>
  <inkml:trace contextRef="#ctx0" brushRef="#br0">46 262 3634,'0'0'1099,"0"0"16,0 0-163,0 0-322,0 0-195,0 0-83,0 0-66,0 0-76,0 0-58,0 0-21,0 0-5,0 0-9,0 0 11,0 0 13,11 28 2002,-11-28-2077,0 0-2,0 40 451,0 58-152,-5-56-264,-6 10 16,0-6-70,1-9 51,10-36-80,0-1 0,0 0 0,0 0 3,0 0 7,0 0-7,0 0-8,0 0-22,0 0-5,48-19 83,39-7 13,-8 25-80,-77 0 8,31-9-6,8 4 17,-42-8-6707,0 12 90</inkml:trace>
  <inkml:trace contextRef="#ctx0" brushRef="#br0" timeOffset="731.656">32 394 2449,'0'0'763,"0"0"-3,11 6 5078,59-12-4280,29-3-1083,-79 2-545,-22-1-5580,-3 7-473</inkml:trace>
  <inkml:trace contextRef="#ctx0" brushRef="#br0" timeOffset="1483.217">46 242 4482,'0'0'1195,"0"0"-42,0 0-372,5-4 2272,34 19-2752,-4-10 38,75-5 282,-80-15-268,-7 9-201,-22 6-222,-1 0-92,0-6-1407,0 5-2788,0 1-1915</inkml:trace>
  <inkml:trace contextRef="#ctx0" brushRef="#br0" timeOffset="3858.734">408 143 4514,'0'0'1145,"0"0"-65,0 0-418,0 0-270,0 0-53,0 0-6,0 0-18,0 0-38,0 0-15,0 0 7,0 0 1,0 0-17,0 0-23,0 0-14,0 0-40,0 0-43,0 0-21,0 0-13,0 0-6,0 0-5,0 0 17,0 0-4,0 0 11,0 0 8,0 0-19,0 0-7,0 0-17,0 0-26,0 0-19,0 0-13,0 0-9,-4 23 62,-18 43 152,20-40 222,-7-9-459,9-16 26,0-1 3,0 0 0,0 0 0,0 0 0,0 0 0,0 0 0,0 0-11,0 0-50,0 0-64,6-10-7036,0 4 1521</inkml:trace>
  <inkml:trace contextRef="#ctx0" brushRef="#br1" timeOffset="10023.454">16 292 3105,'0'0'1038,"0"0"29,0 0-128,0 0-226,0 0-150,0 0-115,0 0-101,11-1 3137,-11 2-3471,0-1 3,10 33 414,-10 4-283,0 5-70,0-13 6,0-2-99,0 2 48,-5 17-16,4-40-16,-2-1 0,2 2 2,1 20 28,-6 0-17,6-22-10,-1-5 2,1 1 1,-1 0-1,1-1 1,-1 1-1,1 0 1,0 0-1,0-1 1,-1 1-1,1 0 1,0 0-1,0 0 1,0-1-1,0 1 1,0 0-1,0 0 1,0 0-1,0-1 1,0 1-1,0 0 1,1 0-1,-1-1 1,0 1-1,0 0 1,1 0-1,-1-1 1,0 1-1,1 0 1,-1-1-1,1 1 1,-1 0-1,1-1 1,-1 1-1,1-1 1,0 1-1,-1-1 1,1 1-1,0-1 1,-1 1-1,1-1 1,0 0-1,-1 1 1,1-1-1,0 0 1,0 0-1,-1 1 1,1-1-1,0 0 1,0 0-1,0 0 1,-1 0-1,1 0 1,0 0-1,0 0 1,0 0-1,-1 0 1,1-1-1,0 1 1,0 0-1,-1 0 1,1-1-1,0 1 1,0-1-1,-1 1 1,1 0-1,0-1-5,5 0 43,42-23 232,-26 20-227,6-6-3,54 4 16,-75 1-58,-3 4 0,10-5 10,-9 5-13,0 1-3,2 3-902,-8-12-4518,1 8-1644</inkml:trace>
  <inkml:trace contextRef="#ctx0" brushRef="#br1" timeOffset="10748.972">46 437 2897,'0'0'1019,"0"0"33,0 0-84,8-1 2009,22 2-2155,26-1-104,-46 3-680,37-9 49,-43 3-286,2 1-1523,-5 8-2520,-1-12-173</inkml:trace>
  <inkml:trace contextRef="#ctx0" brushRef="#br1" timeOffset="11420.666">0 290 2849,'0'0'985,"0"0"-1,0 0-151,0 0-185,0 0-155,0 0-148,0 0-113,0 0-64,0 0-21,0 0-3,50 4 1889,64-12-641,-80 1-1264,6-2-32,-22 1-1318,-17 4-3655,4 3-501</inkml:trace>
  <inkml:trace contextRef="#ctx0" brushRef="#br1" timeOffset="19218.841">378 248 544,'0'0'235,"0"0"42,0 0 9,0 0 2,0 0 64,0 0 75,0 0 48,5-12 1537,6-59 117,5-21-1070,-5 50-934,-1 12-16,-10 29-189,0 1-34,0 0-46,0 0-46,0 0-37,0 0-45,0 0-45,0 0-33,0 0-7,-1 27-804,-8 23-1733,9-41 842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14BF3-FD2D-47F5-B117-B9E07E711D2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3200C-47C8-4D73-97A2-CB3CB8033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Classical (LR) vs Keynesian (SR)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200C-47C8-4D73-97A2-CB3CB8033C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6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 err="1"/>
              <a:t>Exog</a:t>
            </a:r>
            <a:r>
              <a:rPr lang="en-US" dirty="0"/>
              <a:t>: oil price shocks, wars, revolutions, innovation and breakthrough,</a:t>
            </a:r>
          </a:p>
          <a:p>
            <a:endParaRPr lang="en-US" dirty="0"/>
          </a:p>
          <a:p>
            <a:r>
              <a:rPr lang="en-US" dirty="0"/>
              <a:t>Internal: onion prices, financial sector, BOP crisis, </a:t>
            </a:r>
            <a:r>
              <a:rPr lang="en-US" dirty="0" err="1"/>
              <a:t>demonetisation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 crisis and biz cycles: GFC 2008, Bitcoin (speculative), </a:t>
            </a:r>
            <a:r>
              <a:rPr lang="en-US" dirty="0" err="1"/>
              <a:t>demonetisation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200C-47C8-4D73-97A2-CB3CB8033C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0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34F1-24AA-4CBC-9542-911CD6CC8A4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A8E-B543-49E2-AE9F-3B1F433E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6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0675"/>
            <a:ext cx="7886700" cy="59372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500653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7C734F1-24AA-4CBC-9542-911CD6CC8A41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4DDDA8E-B543-49E2-AE9F-3B1F433E4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7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34F1-24AA-4CBC-9542-911CD6CC8A4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A8E-B543-49E2-AE9F-3B1F433E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34F1-24AA-4CBC-9542-911CD6CC8A4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A8E-B543-49E2-AE9F-3B1F433E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34F1-24AA-4CBC-9542-911CD6CC8A4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A8E-B543-49E2-AE9F-3B1F433E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3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34F1-24AA-4CBC-9542-911CD6CC8A4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A8E-B543-49E2-AE9F-3B1F433E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3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34F1-24AA-4CBC-9542-911CD6CC8A4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A8E-B543-49E2-AE9F-3B1F433E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8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34F1-24AA-4CBC-9542-911CD6CC8A4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A8E-B543-49E2-AE9F-3B1F433E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2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34F1-24AA-4CBC-9542-911CD6CC8A4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A8E-B543-49E2-AE9F-3B1F433E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7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34F1-24AA-4CBC-9542-911CD6CC8A4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A8E-B543-49E2-AE9F-3B1F433E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4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34F1-24AA-4CBC-9542-911CD6CC8A4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A8E-B543-49E2-AE9F-3B1F433E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43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F18B-58CC-4C68-9721-730D718B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2EB27-6D33-49FD-AB95-81DBFC2F8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7041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092-F210-4217-910E-F3054D76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C0F4-4C2B-4755-AFD3-BCCDFDBB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182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B9-FEDB-4D88-A444-0A9D6773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B3E30-4895-4B03-8DC4-C9C48EEA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416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D0CF-348D-42CB-92A9-2D4065AC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FEE8-CA61-4A94-84CA-1300D887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463" y="2014538"/>
            <a:ext cx="40386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1E53F-5763-4B87-83E1-9B6D9F900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463" y="2014538"/>
            <a:ext cx="40386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0480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4C-23FC-4D5C-A213-05DC0098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E2232-B011-4851-A720-FF2DF18EF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CCAEC-2456-4AB7-AF15-9F7904BA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B755C-3141-4748-B45E-1A4193AAB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81549-37F4-438C-9E5F-C62768DD3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437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9AF7-81A1-43E7-A860-53E7FAE3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5" y="24141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19468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9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CADA-8E1D-4469-A80C-CD584746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9908-15C2-4376-B3E4-053341D5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C1F0E-5BC1-4A5A-BCEB-E8110374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657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FF71-AEC9-4834-9994-9EFFD4F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5550-002E-4651-B7DD-9B5B95790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F7AC0-4CFE-4333-94A0-86C25A57E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2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FBF-7D00-4705-BE80-6238CE4B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73202-4CBA-41B6-8A26-F00EA057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8062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5048D-526F-4B9C-8E93-2598542E1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67488" y="768350"/>
            <a:ext cx="2060575" cy="5772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0A305-7159-45C7-A3B2-657E60A1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768350"/>
            <a:ext cx="6034088" cy="57721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5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5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8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A6A19-BBC7-430D-9E9C-C8CDFAB56F9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CA620-D7F7-4092-8567-09D72E8C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34F1-24AA-4CBC-9542-911CD6CC8A4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DA8E-B543-49E2-AE9F-3B1F433E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7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8A9C3781-B635-48C6-A9F0-4DB90B282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6" name="Oval 6">
            <a:extLst>
              <a:ext uri="{FF2B5EF4-FFF2-40B4-BE49-F238E27FC236}">
                <a16:creationId xmlns:a16="http://schemas.microsoft.com/office/drawing/2014/main" id="{6CC1EBEB-4291-4143-8C23-38F79A7B9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1524000" cy="152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7" name="Text Box 7">
            <a:extLst>
              <a:ext uri="{FF2B5EF4-FFF2-40B4-BE49-F238E27FC236}">
                <a16:creationId xmlns:a16="http://schemas.microsoft.com/office/drawing/2014/main" id="{79B45AF6-19E9-4373-ACB4-93C103CE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721475"/>
            <a:ext cx="1905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</a:rPr>
              <a:t> 2007 Thomson South-Western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BFBF79B-B9A2-484A-ABB5-CD04AA2E0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303338"/>
            <a:ext cx="8229600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9">
            <a:extLst>
              <a:ext uri="{FF2B5EF4-FFF2-40B4-BE49-F238E27FC236}">
                <a16:creationId xmlns:a16="http://schemas.microsoft.com/office/drawing/2014/main" id="{8A94C429-B06B-492F-9506-A62A5F4CB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41300"/>
            <a:ext cx="8229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203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iti@hss.iitb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2400-01DD-4481-A491-B0D359BE0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27892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Cycles,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Demand and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 model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09DBC-F822-43CB-901D-D91352154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Chaubal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aditi@hss.iitb.ac.in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BF02470-D394-4E9F-81F4-81CF88B2CC86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244311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BE74-8B4E-476D-9806-59567533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AD-AS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CD89-ECCD-4C8F-A373-5C3FBAC7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0473"/>
            <a:ext cx="7886700" cy="5006531"/>
          </a:xfrm>
        </p:spPr>
        <p:txBody>
          <a:bodyPr/>
          <a:lstStyle/>
          <a:p>
            <a:r>
              <a:rPr lang="en-US" dirty="0"/>
              <a:t>Basic macroeconomic tool for studying output fluctuations and determination of price levels and inflation rate in the short-run</a:t>
            </a:r>
          </a:p>
          <a:p>
            <a:endParaRPr lang="en-US" dirty="0"/>
          </a:p>
          <a:p>
            <a:r>
              <a:rPr lang="en-US" dirty="0"/>
              <a:t>Tool to understand why economy deviates from path of smooth growth over time; and explore consequences of government policies intended to smooth output fluctuations, reduce unemployment and maintain price stability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77DCA32-E346-48BF-83CD-FE17BFC5DAD2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29145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3702-9D03-470A-9D38-43FC0674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Aggregate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399C-D8C3-40E0-8BF2-95D8B321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0473"/>
            <a:ext cx="7886700" cy="50065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/>
              <a:t>Aggregate demand (AD): </a:t>
            </a:r>
            <a:r>
              <a:rPr lang="en-US" sz="2200" dirty="0"/>
              <a:t>Represents the total output that would be willingly bought at every price level, other factors (drivers of demand, fiscal and monetary policies) held constant.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AD: Total planned or desired spending in the economy (on consumption, private domestic investment, government expenditure and net exports) during a given period. </a:t>
            </a:r>
          </a:p>
          <a:p>
            <a:pPr>
              <a:lnSpc>
                <a:spcPct val="100000"/>
              </a:lnSpc>
            </a:pPr>
            <a:r>
              <a:rPr lang="en-US" sz="2200" b="1" dirty="0"/>
              <a:t>Determined by </a:t>
            </a:r>
            <a:r>
              <a:rPr lang="en-US" sz="2200" dirty="0"/>
              <a:t>the aggregate price level, and domestic investment, net exports, government spending, consumption and </a:t>
            </a:r>
            <a:r>
              <a:rPr lang="en-US" sz="2200" i="1" dirty="0"/>
              <a:t>money supply</a:t>
            </a:r>
            <a:r>
              <a:rPr lang="en-US" sz="22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200" b="1" dirty="0"/>
              <a:t>AD curve: </a:t>
            </a:r>
            <a:r>
              <a:rPr lang="en-US" sz="2200" dirty="0"/>
              <a:t>Graphs the relation between the quantity of goods and services that people are willing to buy at any aggregate price level, other things equal; with the dynamics driven by government spending, consumption function and money supply.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623FA2A-3799-4009-BA64-DA39A2C7C58C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20793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0988-EF70-4CFD-9B26-714B11E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Aggregate Demand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8629-672E-4AD8-8F21-87213027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5906"/>
            <a:ext cx="7886700" cy="56988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Consumption</a:t>
            </a:r>
            <a:r>
              <a:rPr lang="en-US" sz="2000" dirty="0"/>
              <a:t>: Determinants of C – disposable income, long-run trends in income, wealth, aggregate price level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AD focuses on determinants of </a:t>
            </a:r>
            <a:r>
              <a:rPr lang="en-US" sz="2000" b="1" i="1" dirty="0"/>
              <a:t>real</a:t>
            </a:r>
            <a:r>
              <a:rPr lang="en-US" sz="2000" b="1" dirty="0"/>
              <a:t> </a:t>
            </a:r>
            <a:r>
              <a:rPr lang="en-US" sz="2000" dirty="0"/>
              <a:t>consumption.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Investment: </a:t>
            </a:r>
            <a:r>
              <a:rPr lang="en-US" sz="2000" dirty="0"/>
              <a:t>Determinants of I – Output level, cost of capital, business expectations.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Major economic policy affecting investment: </a:t>
            </a:r>
            <a:r>
              <a:rPr lang="en-US" sz="2000" b="1" dirty="0"/>
              <a:t>monetary policy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Government expenditure: </a:t>
            </a:r>
            <a:r>
              <a:rPr lang="en-US" sz="2000" dirty="0"/>
              <a:t>Determined by government purchases which add directly to the GDP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Net exports (NX):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Determinants of </a:t>
            </a:r>
            <a:r>
              <a:rPr lang="en-US" sz="2000" b="1" dirty="0"/>
              <a:t>exports</a:t>
            </a:r>
            <a:r>
              <a:rPr lang="en-US" sz="2000" dirty="0"/>
              <a:t>: Foreign incomes and outputs, relative prices, and foreign exchange rates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Determinants of </a:t>
            </a:r>
            <a:r>
              <a:rPr lang="en-US" sz="2000" b="1" dirty="0"/>
              <a:t>imports</a:t>
            </a:r>
            <a:r>
              <a:rPr lang="en-US" sz="2000" dirty="0"/>
              <a:t>: Domestic income and output, exchange rates (ratio of </a:t>
            </a:r>
            <a:r>
              <a:rPr lang="en-US" sz="2000" i="1" dirty="0"/>
              <a:t>domestic to foreign </a:t>
            </a:r>
            <a:r>
              <a:rPr lang="en-US" sz="2000" dirty="0"/>
              <a:t>prices), and by the foreign exchange rate of the dollar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Determinants of </a:t>
            </a:r>
            <a:r>
              <a:rPr lang="en-US" sz="2000" b="1" dirty="0"/>
              <a:t>NX</a:t>
            </a:r>
            <a:r>
              <a:rPr lang="en-US" sz="2000" dirty="0"/>
              <a:t>: domestic and foreign outputs, relative prices, and exchange rates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AF5622C-80C7-49D1-B86A-CC8CCE7E6D50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429155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DA74-6138-4B07-AE16-9732EAD9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056B-5BED-46C8-B8AC-B921B4769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5717"/>
            <a:ext cx="7886700" cy="55216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AD curve</a:t>
            </a:r>
            <a:r>
              <a:rPr lang="en-US" dirty="0"/>
              <a:t>: gives the quantity of output (real GDP) demanded (willingly bought) at various price levels.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dirty="0"/>
              <a:t>Relation between the quantity of goods and services that people are willing to buy at the aggregate price level, other things equal.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Why</a:t>
            </a:r>
            <a:r>
              <a:rPr lang="en-US" dirty="0"/>
              <a:t> </a:t>
            </a:r>
            <a:r>
              <a:rPr lang="en-US" b="1" dirty="0"/>
              <a:t>downward sloping</a:t>
            </a:r>
            <a:r>
              <a:rPr lang="en-US" dirty="0"/>
              <a:t>?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dirty="0"/>
              <a:t>Factors which do not rise with price; or fixed in nominal terms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dirty="0"/>
              <a:t>Real spending declines with higher price level primarily due to effect of higher prices on real incomes and wealth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dirty="0"/>
              <a:t>↑ price levels =&gt; ↓ real disposable </a:t>
            </a:r>
            <a:r>
              <a:rPr lang="en-US" b="1" dirty="0"/>
              <a:t>income</a:t>
            </a:r>
            <a:r>
              <a:rPr lang="en-US" dirty="0"/>
              <a:t> (thus, real consumption expenditure)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dirty="0"/>
              <a:t>↑ price levels =&gt; ↓ real value of </a:t>
            </a:r>
            <a:r>
              <a:rPr lang="en-US" b="1" dirty="0"/>
              <a:t>wealth</a:t>
            </a:r>
            <a:r>
              <a:rPr lang="en-US" dirty="0"/>
              <a:t> (thus, real consumption expenditure)</a:t>
            </a:r>
          </a:p>
          <a:p>
            <a:pPr>
              <a:lnSpc>
                <a:spcPct val="120000"/>
              </a:lnSpc>
            </a:pPr>
            <a:r>
              <a:rPr lang="en-US" dirty="0"/>
              <a:t>Movement </a:t>
            </a:r>
            <a:r>
              <a:rPr lang="en-US" i="1" dirty="0"/>
              <a:t>along </a:t>
            </a:r>
            <a:r>
              <a:rPr lang="en-US" dirty="0"/>
              <a:t>the AD curve: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dirty="0"/>
              <a:t>Higher price levels (</a:t>
            </a:r>
            <a:r>
              <a:rPr lang="en-US" dirty="0">
                <a:solidFill>
                  <a:srgbClr val="FF0000"/>
                </a:solidFill>
              </a:rPr>
              <a:t>other factors remaining constant</a:t>
            </a:r>
            <a:r>
              <a:rPr lang="en-US" dirty="0"/>
              <a:t>) =&gt; fall in real disposable income =&gt; fall in real spending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12D0688-11F2-4A40-91A3-6D1023848359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240902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AC87-62DC-4F9B-9341-6DA28CB0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5"/>
            <a:ext cx="7886700" cy="593726"/>
          </a:xfrm>
        </p:spPr>
        <p:txBody>
          <a:bodyPr>
            <a:noAutofit/>
          </a:bodyPr>
          <a:lstStyle/>
          <a:p>
            <a:r>
              <a:rPr lang="en-US" sz="2800" dirty="0"/>
              <a:t>Constructing the AD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8E8F3-5CA8-482C-819D-BC0B959A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3" y="838332"/>
            <a:ext cx="5586103" cy="54680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952EEEB-4FC5-49BF-853F-9A1073EF74A6}"/>
              </a:ext>
            </a:extLst>
          </p:cNvPr>
          <p:cNvSpPr txBox="1">
            <a:spLocks/>
          </p:cNvSpPr>
          <p:nvPr/>
        </p:nvSpPr>
        <p:spPr>
          <a:xfrm>
            <a:off x="1824757" y="6264286"/>
            <a:ext cx="5444261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800" dirty="0"/>
              <a:t>Ref: Samuelson &amp; Nordhaus: Economics, 19th 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1FE08-13C3-45E5-8D91-595D0FE55E8F}"/>
              </a:ext>
            </a:extLst>
          </p:cNvPr>
          <p:cNvSpPr txBox="1"/>
          <p:nvPr/>
        </p:nvSpPr>
        <p:spPr>
          <a:xfrm>
            <a:off x="4451349" y="2392219"/>
            <a:ext cx="406400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AD @ given price level P</a:t>
            </a:r>
          </a:p>
          <a:p>
            <a:r>
              <a:rPr lang="en-US" sz="2000" dirty="0"/>
              <a:t>= sum of the 4 spending streams @ P</a:t>
            </a:r>
          </a:p>
        </p:txBody>
      </p:sp>
    </p:spTree>
    <p:extLst>
      <p:ext uri="{BB962C8B-B14F-4D97-AF65-F5344CB8AC3E}">
        <p14:creationId xmlns:p14="http://schemas.microsoft.com/office/powerpoint/2010/main" val="38396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C67A-51E7-402A-ADA8-DE4659D0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787"/>
            <a:ext cx="7886700" cy="593726"/>
          </a:xfrm>
        </p:spPr>
        <p:txBody>
          <a:bodyPr>
            <a:noAutofit/>
          </a:bodyPr>
          <a:lstStyle/>
          <a:p>
            <a:r>
              <a:rPr lang="en-US" sz="3600" dirty="0"/>
              <a:t>Shifts in the AD curve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FB3DB0-4DE9-422D-B8B9-39C3EECD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1"/>
            <a:ext cx="7886700" cy="1930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Policy variables</a:t>
            </a:r>
            <a:r>
              <a:rPr lang="en-US" sz="2000" dirty="0"/>
              <a:t>: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1800" dirty="0"/>
              <a:t>Monetary policy – Money supply (</a:t>
            </a:r>
            <a:r>
              <a:rPr lang="en-US" sz="1800" dirty="0" err="1"/>
              <a:t>M</a:t>
            </a:r>
            <a:r>
              <a:rPr lang="en-US" sz="1800" baseline="30000" dirty="0" err="1"/>
              <a:t>ss</a:t>
            </a:r>
            <a:r>
              <a:rPr lang="en-US" sz="1800" dirty="0"/>
              <a:t>), interest rates (</a:t>
            </a:r>
            <a:r>
              <a:rPr lang="en-US" sz="1800" i="1" dirty="0" err="1"/>
              <a:t>i</a:t>
            </a:r>
            <a:r>
              <a:rPr lang="en-US" sz="1800" dirty="0"/>
              <a:t>)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1800" dirty="0"/>
              <a:t>Fiscal policy – Government expenditure (G), taxes (T)</a:t>
            </a:r>
          </a:p>
          <a:p>
            <a:pPr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b="1" dirty="0"/>
              <a:t>Exogenous variables</a:t>
            </a:r>
            <a:r>
              <a:rPr lang="en-US" sz="2000" dirty="0"/>
              <a:t>: foreign output, asset values, technology advances, other factors (political, international trade policies, wars, etc.)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189DAF-7CC0-4589-ACD5-E6C87E07D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10213"/>
              </p:ext>
            </p:extLst>
          </p:nvPr>
        </p:nvGraphicFramePr>
        <p:xfrm>
          <a:off x="138545" y="2734884"/>
          <a:ext cx="8848436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128">
                  <a:extLst>
                    <a:ext uri="{9D8B030D-6E8A-4147-A177-3AD203B41FA5}">
                      <a16:colId xmlns:a16="http://schemas.microsoft.com/office/drawing/2014/main" val="4130954751"/>
                    </a:ext>
                  </a:extLst>
                </a:gridCol>
                <a:gridCol w="7241308">
                  <a:extLst>
                    <a:ext uri="{9D8B030D-6E8A-4147-A177-3AD203B41FA5}">
                      <a16:colId xmlns:a16="http://schemas.microsoft.com/office/drawing/2014/main" val="1143166424"/>
                    </a:ext>
                  </a:extLst>
                </a:gridCol>
              </a:tblGrid>
              <a:tr h="341539"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Impact on AD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16126"/>
                  </a:ext>
                </a:extLst>
              </a:tr>
              <a:tr h="853846">
                <a:tc>
                  <a:txBody>
                    <a:bodyPr/>
                    <a:lstStyle/>
                    <a:p>
                      <a:r>
                        <a:rPr lang="en-US" dirty="0"/>
                        <a:t>Monetary policy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(Expansionary)↑Money supply </a:t>
                      </a:r>
                    </a:p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/>
                        <a:t>↓ interest rates =&gt; ↑ credit availability </a:t>
                      </a:r>
                    </a:p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/>
                        <a:t>↑ </a:t>
                      </a:r>
                      <a:r>
                        <a:rPr lang="en-US" b="1" dirty="0"/>
                        <a:t>investment </a:t>
                      </a:r>
                      <a:r>
                        <a:rPr lang="en-US" b="0" dirty="0"/>
                        <a:t>and</a:t>
                      </a:r>
                      <a:r>
                        <a:rPr lang="en-US" b="1" dirty="0"/>
                        <a:t> consumption </a:t>
                      </a:r>
                      <a:r>
                        <a:rPr lang="en-US" dirty="0"/>
                        <a:t>=&gt;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 shifts out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87556"/>
                  </a:ext>
                </a:extLst>
              </a:tr>
              <a:tr h="597693">
                <a:tc>
                  <a:txBody>
                    <a:bodyPr/>
                    <a:lstStyle/>
                    <a:p>
                      <a:r>
                        <a:rPr lang="en-US" dirty="0"/>
                        <a:t>Fiscal policy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↑ </a:t>
                      </a:r>
                      <a:r>
                        <a:rPr lang="en-US" b="1" dirty="0"/>
                        <a:t>Government spending</a:t>
                      </a:r>
                      <a:r>
                        <a:rPr lang="en-US" dirty="0"/>
                        <a:t> =&gt; ↑ spending =&gt;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 shifts out</a:t>
                      </a:r>
                      <a:endParaRPr lang="en-US" dirty="0"/>
                    </a:p>
                    <a:p>
                      <a:r>
                        <a:rPr lang="en-US" dirty="0"/>
                        <a:t>↑ </a:t>
                      </a:r>
                      <a:r>
                        <a:rPr lang="en-US" b="1" dirty="0"/>
                        <a:t>Taxes</a:t>
                      </a:r>
                      <a:r>
                        <a:rPr lang="en-US" dirty="0"/>
                        <a:t> =&gt; ↓ Disposable income =&gt; ↓ consumption =&gt;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 shifts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74707"/>
                  </a:ext>
                </a:extLst>
              </a:tr>
              <a:tr h="341539">
                <a:tc>
                  <a:txBody>
                    <a:bodyPr/>
                    <a:lstStyle/>
                    <a:p>
                      <a:r>
                        <a:rPr lang="en-US" dirty="0"/>
                        <a:t>Foreign output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↑ Foreign output growth =&gt; ↑ </a:t>
                      </a:r>
                      <a:r>
                        <a:rPr lang="en-US" b="1" dirty="0"/>
                        <a:t>NX</a:t>
                      </a:r>
                      <a:r>
                        <a:rPr lang="en-US" dirty="0"/>
                        <a:t> =&gt;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 shifts out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1911"/>
                  </a:ext>
                </a:extLst>
              </a:tr>
              <a:tr h="341539">
                <a:tc>
                  <a:txBody>
                    <a:bodyPr/>
                    <a:lstStyle/>
                    <a:p>
                      <a:r>
                        <a:rPr lang="en-US" dirty="0"/>
                        <a:t>Asset values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↑ Stock prices =&gt; ↑household wealth (and ↓ cost of capital) =&gt; ↑ consumption =&gt; ↑ investment =&gt;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 shifts out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245369"/>
                  </a:ext>
                </a:extLst>
              </a:tr>
              <a:tr h="341539">
                <a:tc>
                  <a:txBody>
                    <a:bodyPr/>
                    <a:lstStyle/>
                    <a:p>
                      <a:r>
                        <a:rPr lang="en-US" dirty="0"/>
                        <a:t>Technological advances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Technological advances (e.g. mobile, computers, etc.) =&gt;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-US" dirty="0"/>
                        <a:t> =&gt;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 shifts out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380845"/>
                  </a:ext>
                </a:extLst>
              </a:tr>
              <a:tr h="341539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E.g. positive oil price shocks, end of wars, good monsoon =&gt;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AD shifts out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99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55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BA30-913B-434A-9C4E-23D74154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Shifts along and in the AD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10605-CAFD-4983-AEB5-89F4DA29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877"/>
            <a:ext cx="9144000" cy="427970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17CD90-86AF-41D8-9DA3-38BD1B155783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63245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DE8F-BD3E-497D-9023-479581D8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Multiplier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81BC-5C92-45CC-B3BC-FB76635F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0432"/>
            <a:ext cx="8362950" cy="536689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Economies experience business cycles (short-run)</a:t>
            </a:r>
          </a:p>
          <a:p>
            <a:pPr>
              <a:lnSpc>
                <a:spcPct val="110000"/>
              </a:lnSpc>
            </a:pPr>
            <a:r>
              <a:rPr lang="en-US" dirty="0"/>
              <a:t>How do changes in spending translate to changes in output and employment?</a:t>
            </a:r>
          </a:p>
          <a:p>
            <a:pPr>
              <a:lnSpc>
                <a:spcPct val="110000"/>
              </a:lnSpc>
            </a:pPr>
            <a:r>
              <a:rPr lang="en-US" dirty="0"/>
              <a:t>How do changes in aggregate demand (AD) affect national output?</a:t>
            </a:r>
          </a:p>
          <a:p>
            <a:pPr>
              <a:lnSpc>
                <a:spcPct val="110000"/>
              </a:lnSpc>
            </a:pPr>
            <a:r>
              <a:rPr lang="en-US" b="1" dirty="0"/>
              <a:t>Multiplier model</a:t>
            </a:r>
          </a:p>
          <a:p>
            <a:pPr marL="396875" lvl="1">
              <a:lnSpc>
                <a:spcPct val="110000"/>
              </a:lnSpc>
            </a:pPr>
            <a:r>
              <a:rPr lang="en-US" dirty="0"/>
              <a:t>Simplest approach</a:t>
            </a:r>
          </a:p>
          <a:p>
            <a:pPr marL="396875" lvl="1">
              <a:lnSpc>
                <a:spcPct val="110000"/>
              </a:lnSpc>
            </a:pPr>
            <a:r>
              <a:rPr lang="en-US" dirty="0"/>
              <a:t>Macroeconomic theory used to explain output determination in the short-run</a:t>
            </a:r>
          </a:p>
          <a:p>
            <a:pPr marL="396875" lvl="1">
              <a:lnSpc>
                <a:spcPct val="110000"/>
              </a:lnSpc>
            </a:pPr>
            <a:r>
              <a:rPr lang="en-US" b="1" dirty="0"/>
              <a:t>“</a:t>
            </a:r>
            <a:r>
              <a:rPr lang="en-US" b="1" i="1" dirty="0"/>
              <a:t>Multiplier</a:t>
            </a:r>
            <a:r>
              <a:rPr lang="en-US" b="1" dirty="0"/>
              <a:t>”: </a:t>
            </a:r>
          </a:p>
          <a:p>
            <a:pPr marL="396875" lvl="1">
              <a:lnSpc>
                <a:spcPct val="110000"/>
              </a:lnSpc>
              <a:buNone/>
            </a:pPr>
            <a:r>
              <a:rPr lang="en-US" dirty="0"/>
              <a:t>	A Rupee change in Investment (or exogenous expenditures)</a:t>
            </a:r>
          </a:p>
          <a:p>
            <a:pPr marL="396875" lvl="1">
              <a:lnSpc>
                <a:spcPct val="110000"/>
              </a:lnSpc>
              <a:buFont typeface="Symbol" panose="05050102010706020507" pitchFamily="18" charset="2"/>
              <a:buChar char="Þ"/>
            </a:pPr>
            <a:r>
              <a:rPr lang="en-US" dirty="0"/>
              <a:t> more than proportional (or </a:t>
            </a:r>
            <a:r>
              <a:rPr lang="en-US" i="1" dirty="0"/>
              <a:t>multiplied</a:t>
            </a:r>
            <a:r>
              <a:rPr lang="en-US" dirty="0"/>
              <a:t>) change in GDP</a:t>
            </a:r>
          </a:p>
          <a:p>
            <a:pPr marL="396875" lvl="1">
              <a:lnSpc>
                <a:spcPct val="110000"/>
              </a:lnSpc>
            </a:pPr>
            <a:r>
              <a:rPr lang="en-US" dirty="0"/>
              <a:t>Impact of shocks to I, G, tax on GDP in an economy with </a:t>
            </a:r>
            <a:r>
              <a:rPr lang="en-US" i="1" dirty="0"/>
              <a:t>unemployed resources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933DE25-6878-461F-B636-9681867C27B8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28807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78C-261F-4DCB-B260-1FCE6DF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3308-A680-4E90-9550-C06D4317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3710"/>
            <a:ext cx="7886700" cy="51332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Prices and wages are fixed in the short-run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 adjustments to shocks or economic policies take place through output and employment (</a:t>
            </a:r>
            <a:r>
              <a:rPr lang="en-US" i="1" dirty="0">
                <a:solidFill>
                  <a:srgbClr val="FF0000"/>
                </a:solidFill>
              </a:rPr>
              <a:t>AS curve is flat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Unemployed resources exist in the economy</a:t>
            </a:r>
          </a:p>
          <a:p>
            <a:pPr>
              <a:lnSpc>
                <a:spcPct val="120000"/>
              </a:lnSpc>
            </a:pPr>
            <a:r>
              <a:rPr lang="en-US" dirty="0"/>
              <a:t>No role of monetary policy &amp; financial markets (simplifying assumption)</a:t>
            </a:r>
          </a:p>
          <a:p>
            <a:pPr>
              <a:lnSpc>
                <a:spcPct val="120000"/>
              </a:lnSpc>
            </a:pPr>
            <a:r>
              <a:rPr lang="en-US" dirty="0"/>
              <a:t>No international trade and finance (Closed)</a:t>
            </a:r>
          </a:p>
          <a:p>
            <a:pPr>
              <a:lnSpc>
                <a:spcPct val="120000"/>
              </a:lnSpc>
            </a:pPr>
            <a:r>
              <a:rPr lang="en-US" sz="2400" b="1" i="1" dirty="0"/>
              <a:t>Simplified model (as impossible that prices and wages do not react to business conditions in short-run)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2 components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Output determined by consumption and investment through impact on incomes (</a:t>
            </a:r>
            <a:r>
              <a:rPr lang="en-US" b="1" i="1" dirty="0"/>
              <a:t>total expenditure approach</a:t>
            </a:r>
            <a:r>
              <a:rPr lang="en-US" i="1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Calculating the multiplier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E067187-001A-4B1B-BBCA-BA74331E2E50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64564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9DAF-78CB-44AC-9DC2-C3FF7F76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Notations (recall)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B9F9-9681-4D57-B01B-C19FECC2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– consumption</a:t>
            </a:r>
          </a:p>
          <a:p>
            <a:r>
              <a:rPr lang="en-US" dirty="0"/>
              <a:t>S – savings</a:t>
            </a:r>
          </a:p>
          <a:p>
            <a:r>
              <a:rPr lang="en-US" dirty="0"/>
              <a:t>I – investment (exogenous and constant)</a:t>
            </a:r>
          </a:p>
          <a:p>
            <a:r>
              <a:rPr lang="en-US" dirty="0"/>
              <a:t>Y – output or GDP</a:t>
            </a:r>
          </a:p>
          <a:p>
            <a:r>
              <a:rPr lang="en-US" dirty="0"/>
              <a:t>DI – disposable income </a:t>
            </a:r>
          </a:p>
          <a:p>
            <a:r>
              <a:rPr lang="en-US" dirty="0"/>
              <a:t>B – break-even point (consumption function)</a:t>
            </a:r>
          </a:p>
          <a:p>
            <a:r>
              <a:rPr lang="en-US" dirty="0"/>
              <a:t>MPC – marginal propensity to consume</a:t>
            </a:r>
          </a:p>
          <a:p>
            <a:r>
              <a:rPr lang="en-US" dirty="0"/>
              <a:t>MPS – marginal propensity to save</a:t>
            </a:r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CADC58D-327B-4238-9657-4CBD68F3CA8D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69953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0133-4B5B-436B-BDA3-57F494DD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3B2C-F40E-48AA-AE4B-1FEF1285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1"/>
            <a:ext cx="7886700" cy="53386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Real GDP growth rate: % growth of </a:t>
            </a:r>
            <a:r>
              <a:rPr lang="en-US" sz="2000" i="1" dirty="0">
                <a:solidFill>
                  <a:srgbClr val="FF0000"/>
                </a:solidFill>
              </a:rPr>
              <a:t>real</a:t>
            </a:r>
            <a:r>
              <a:rPr lang="en-US" sz="2000" dirty="0"/>
              <a:t> GDP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Economic growth: Economies generally exhibit a steady long-term growth in real GDP (</a:t>
            </a:r>
            <a:r>
              <a:rPr lang="en-US" sz="2000" i="1" dirty="0"/>
              <a:t>despite fluctuations seen in business cycles</a:t>
            </a:r>
            <a:r>
              <a:rPr lang="en-US" sz="2000" dirty="0"/>
              <a:t>) and an improvement in living standards; this process is known as economic growth.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Potential GDP (Y*): Represents the maximum sustainable level of output that the economy can produce.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At potential GDP, high levels of utilization of the labor force and the capital stock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Determinants: Productive capacity of the factors of production, technological efficiency with which the inputs are combined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0A89582-0228-4CDC-869C-C7887393A50B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77404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5B9F-F3ED-4E5A-AF85-3BC4E5A7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5"/>
            <a:ext cx="8256732" cy="593726"/>
          </a:xfrm>
        </p:spPr>
        <p:txBody>
          <a:bodyPr>
            <a:noAutofit/>
          </a:bodyPr>
          <a:lstStyle/>
          <a:p>
            <a:r>
              <a:rPr lang="en-US" sz="2800" b="1" dirty="0"/>
              <a:t>Output determined by savings and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42DB-AD54-44CC-9184-EC2928C8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8376"/>
            <a:ext cx="7886700" cy="51785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/>
              <a:t>Assume</a:t>
            </a:r>
            <a:r>
              <a:rPr lang="en-US" sz="2400" dirty="0"/>
              <a:t> investment is exogenous and constant irrespective of the GDP levels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Recall consumption function and savings function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DI = C + 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Consumption and savings functions are mirror images of each other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Recall the investment schedule (assumption implies a </a:t>
            </a:r>
            <a:r>
              <a:rPr lang="en-US" sz="2400" i="1" dirty="0"/>
              <a:t>horizontal</a:t>
            </a:r>
            <a:r>
              <a:rPr lang="en-US" sz="2400" dirty="0"/>
              <a:t> line)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Superimposing the investment and savings schedules results in the equilibrium level of output, 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4EA1B3C-FF93-411F-B410-9BE61CBE5640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40260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5B9F-F3ED-4E5A-AF85-3BC4E5A7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5"/>
            <a:ext cx="8256732" cy="593726"/>
          </a:xfrm>
        </p:spPr>
        <p:txBody>
          <a:bodyPr>
            <a:noAutofit/>
          </a:bodyPr>
          <a:lstStyle/>
          <a:p>
            <a:r>
              <a:rPr lang="en-US" sz="2800" b="1" dirty="0"/>
              <a:t>Output determined by savings and investment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D42DB-AD54-44CC-9184-EC2928C8D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8192"/>
                <a:ext cx="7886700" cy="500653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Why is point E the equilibrium output?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i="1" dirty="0"/>
                  <a:t>Interpretation of E:</a:t>
                </a:r>
                <a:r>
                  <a:rPr lang="en-US" dirty="0"/>
                  <a:t> It is the level of output at which: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m:t>Desired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or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1" i="1" dirty="0" smtClean="0">
                              <a:solidFill>
                                <a:srgbClr val="FF0000"/>
                              </a:solidFill>
                            </a:rPr>
                            <m:t>planned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level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household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savings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Planned</m:t>
                          </m:r>
                          <m:r>
                            <m:rPr>
                              <m:nor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level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investment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by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firms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When S ≠ I, national output adjusts towards equilibrium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Can planned level of savings ≠ </a:t>
                </a:r>
                <a:r>
                  <a:rPr lang="en-US" b="1" dirty="0">
                    <a:solidFill>
                      <a:srgbClr val="FF0000"/>
                    </a:solidFill>
                  </a:rPr>
                  <a:t>ACTUAL</a:t>
                </a:r>
                <a:r>
                  <a:rPr lang="en-US" dirty="0"/>
                  <a:t> level of savings?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dirty="0"/>
                  <a:t>Result</a:t>
                </a:r>
                <a:r>
                  <a:rPr lang="en-US" dirty="0"/>
                  <a:t>: If actual S, I ≠ planned S, I, then output adjusts towards equilibrium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D42DB-AD54-44CC-9184-EC2928C8D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8192"/>
                <a:ext cx="7886700" cy="5006531"/>
              </a:xfrm>
              <a:blipFill>
                <a:blip r:embed="rId2"/>
                <a:stretch>
                  <a:fillRect l="-1159" t="-1949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9FF8DEE-BFBD-4052-9AB9-05AB1FFB14CD}"/>
              </a:ext>
            </a:extLst>
          </p:cNvPr>
          <p:cNvSpPr txBox="1"/>
          <p:nvPr/>
        </p:nvSpPr>
        <p:spPr>
          <a:xfrm>
            <a:off x="886691" y="2280458"/>
            <a:ext cx="7232073" cy="1071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F9C4F-636E-4E18-89B5-97C42ECEE228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64886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928D-16A3-43B8-8C1E-A279FCA0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1" dirty="0"/>
              <a:t>Total expenditure approach </a:t>
            </a:r>
            <a:r>
              <a:rPr lang="en-US" sz="2800" b="1" dirty="0"/>
              <a:t>(Output determined by consumption and investment)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A327-608E-43CD-8ED1-F1B131F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536689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Investment and consumption expenditure interact with incomes to determine national output; </a:t>
            </a:r>
            <a:r>
              <a:rPr lang="en-US" i="1" dirty="0"/>
              <a:t>other exogenous expenditures</a:t>
            </a:r>
            <a:r>
              <a:rPr lang="en-US" dirty="0"/>
              <a:t>?</a:t>
            </a:r>
          </a:p>
          <a:p>
            <a:pPr>
              <a:lnSpc>
                <a:spcPct val="120000"/>
              </a:lnSpc>
            </a:pPr>
            <a:r>
              <a:rPr lang="en-US" dirty="0"/>
              <a:t>Recall the consumption function: level of desired consumption for every level of DI</a:t>
            </a:r>
          </a:p>
          <a:p>
            <a:pPr>
              <a:lnSpc>
                <a:spcPct val="120000"/>
              </a:lnSpc>
            </a:pPr>
            <a:r>
              <a:rPr lang="en-US" b="1" i="1" dirty="0"/>
              <a:t>Assume</a:t>
            </a:r>
            <a:r>
              <a:rPr lang="en-US" dirty="0"/>
              <a:t> no taxes, transfers and </a:t>
            </a:r>
            <a:r>
              <a:rPr lang="en-US" i="1" dirty="0"/>
              <a:t>other</a:t>
            </a:r>
            <a:r>
              <a:rPr lang="en-US" dirty="0"/>
              <a:t> items: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b="1" dirty="0"/>
              <a:t>=&gt; DI = National income = GDP   </a:t>
            </a:r>
            <a:r>
              <a:rPr lang="en-US" dirty="0"/>
              <a:t>(why?)</a:t>
            </a:r>
          </a:p>
          <a:p>
            <a:pPr>
              <a:lnSpc>
                <a:spcPct val="120000"/>
              </a:lnSpc>
            </a:pPr>
            <a:r>
              <a:rPr lang="en-US" b="1" i="1" dirty="0"/>
              <a:t>Assume</a:t>
            </a:r>
            <a:r>
              <a:rPr lang="en-US" dirty="0"/>
              <a:t> investment is </a:t>
            </a:r>
            <a:r>
              <a:rPr lang="en-US" i="1" dirty="0"/>
              <a:t>exogenous</a:t>
            </a:r>
            <a:r>
              <a:rPr lang="en-US" dirty="0"/>
              <a:t> and </a:t>
            </a:r>
            <a:r>
              <a:rPr lang="en-US" i="1" dirty="0"/>
              <a:t>constant </a:t>
            </a:r>
            <a:r>
              <a:rPr lang="en-US" dirty="0"/>
              <a:t>irrespective of the GDP levels</a:t>
            </a:r>
          </a:p>
          <a:p>
            <a:pPr>
              <a:lnSpc>
                <a:spcPct val="120000"/>
              </a:lnSpc>
            </a:pPr>
            <a:r>
              <a:rPr lang="en-US" b="1" i="1" dirty="0"/>
              <a:t>Keynesian cross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Graph depicting total expenditure vs. output relationship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Equilibrium</a:t>
            </a:r>
            <a:r>
              <a:rPr lang="en-US" dirty="0"/>
              <a:t>: </a:t>
            </a:r>
          </a:p>
          <a:p>
            <a:pPr marL="690563" lvl="1" indent="0">
              <a:lnSpc>
                <a:spcPct val="120000"/>
              </a:lnSpc>
              <a:buNone/>
            </a:pPr>
            <a:r>
              <a:rPr lang="en-US" dirty="0"/>
              <a:t>Output of economy = Total planned expenditure (at point E) </a:t>
            </a:r>
          </a:p>
          <a:p>
            <a:pPr marL="690563" lvl="1" indent="0">
              <a:lnSpc>
                <a:spcPct val="120000"/>
              </a:lnSpc>
              <a:buNone/>
            </a:pPr>
            <a:r>
              <a:rPr lang="en-US" dirty="0"/>
              <a:t>(</a:t>
            </a:r>
            <a:r>
              <a:rPr lang="en-US" u="sng" dirty="0"/>
              <a:t>Graphical</a:t>
            </a:r>
            <a:r>
              <a:rPr lang="en-US" dirty="0"/>
              <a:t>: when total expenditure curve crosses 45-degree line)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B9A0CC6-2312-45E2-9812-DA83EBA38B03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37968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AE1A-CB6E-49F7-9AA8-ABE52586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11FF-D57A-4107-8292-A5B17799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Assumptions:</a:t>
            </a:r>
            <a:endParaRPr lang="en-US" dirty="0"/>
          </a:p>
          <a:p>
            <a:pPr lvl="0">
              <a:lnSpc>
                <a:spcPct val="110000"/>
              </a:lnSpc>
            </a:pPr>
            <a:r>
              <a:rPr lang="en-US" dirty="0"/>
              <a:t>A closed economy – no international trade and finance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Unemployed resources exist in the economy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No role of monetary policy &amp; financial markets</a:t>
            </a:r>
          </a:p>
          <a:p>
            <a:pPr lvl="0">
              <a:lnSpc>
                <a:spcPct val="110000"/>
              </a:lnSpc>
            </a:pPr>
            <a:r>
              <a:rPr lang="en-US" i="1" dirty="0"/>
              <a:t>Assume</a:t>
            </a:r>
            <a:r>
              <a:rPr lang="en-US" dirty="0"/>
              <a:t> investment is exogenous and constant irrespective of the GDP levels</a:t>
            </a:r>
          </a:p>
          <a:p>
            <a:pPr lvl="0">
              <a:lnSpc>
                <a:spcPct val="110000"/>
              </a:lnSpc>
            </a:pPr>
            <a:r>
              <a:rPr lang="en-US" i="1" dirty="0"/>
              <a:t>Assume</a:t>
            </a:r>
            <a:r>
              <a:rPr lang="en-US" dirty="0"/>
              <a:t> no taxes, transfers and other items (no depreciation, profits, dividends):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	=&gt; DI = National income = GDP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BD3009F-CD72-45A0-83DA-AA5B13F1260A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4062426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928D-16A3-43B8-8C1E-A279FCA0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5556"/>
            <a:ext cx="7886700" cy="593726"/>
          </a:xfrm>
        </p:spPr>
        <p:txBody>
          <a:bodyPr>
            <a:noAutofit/>
          </a:bodyPr>
          <a:lstStyle/>
          <a:p>
            <a:r>
              <a:rPr lang="en-US" sz="2800" b="1" i="1" dirty="0"/>
              <a:t>Total expenditure approach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A327-608E-43CD-8ED1-F1B131F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9282"/>
            <a:ext cx="8164368" cy="534815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Constructing the Keynesian cross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Construct the consumption function (C curve)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Construct the investment schedule (I curve) (</a:t>
            </a:r>
            <a:r>
              <a:rPr lang="en-US" i="1" dirty="0"/>
              <a:t>assuming exogenous I </a:t>
            </a:r>
            <a:r>
              <a:rPr lang="en-US" dirty="0"/>
              <a:t>implies a horizontal line, say INR 200 billion)</a:t>
            </a:r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dirty="0"/>
              <a:t>Total planned expenditure (or spending) TE = C + I</a:t>
            </a:r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dirty="0"/>
              <a:t>Level of desired spending by consumers and businesses corresponding to each level of output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Construct the 45-degree line (at every point on the line,        expenditure = output)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Equilibrium level of output, E</a:t>
            </a:r>
            <a:r>
              <a:rPr lang="en-US" dirty="0"/>
              <a:t>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economy is in equilibrium at the point where the TE = C + I curve crosses the 45° line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The level of desired expenditure on consumption and investment exactly equals level of total output </a:t>
            </a:r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dirty="0"/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7EFAF7C-1D95-4084-8B72-1AA94BB39B18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88841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928D-16A3-43B8-8C1E-A279FCA0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6095"/>
            <a:ext cx="7886700" cy="593726"/>
          </a:xfrm>
        </p:spPr>
        <p:txBody>
          <a:bodyPr>
            <a:noAutofit/>
          </a:bodyPr>
          <a:lstStyle/>
          <a:p>
            <a:r>
              <a:rPr lang="en-US" sz="2400" b="1" i="1" dirty="0"/>
              <a:t>Constructing the Keynesian cross</a:t>
            </a:r>
            <a:br>
              <a:rPr lang="en-US" sz="2400" b="1" i="1" dirty="0"/>
            </a:br>
            <a:r>
              <a:rPr lang="en-US" sz="2000" dirty="0"/>
              <a:t>Ref: Samuelson &amp; Nordhaus: Economics, 19th Ed.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6D599-18F9-4DE8-9F33-A75DFC86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84" y="871913"/>
            <a:ext cx="5717176" cy="594359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6FE1F1-40C5-4006-9F10-A7FCCBBD56B6}"/>
              </a:ext>
            </a:extLst>
          </p:cNvPr>
          <p:cNvCxnSpPr>
            <a:cxnSpLocks/>
          </p:cNvCxnSpPr>
          <p:nvPr/>
        </p:nvCxnSpPr>
        <p:spPr>
          <a:xfrm>
            <a:off x="5603265" y="2349775"/>
            <a:ext cx="0" cy="284106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2C97C8E-7569-4252-ADE7-49C7E94DBDBC}"/>
                  </a:ext>
                </a:extLst>
              </p14:cNvPr>
              <p14:cNvContentPartPr/>
              <p14:nvPr/>
            </p14:nvContentPartPr>
            <p14:xfrm>
              <a:off x="5672025" y="5228695"/>
              <a:ext cx="11880" cy="81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2C97C8E-7569-4252-ADE7-49C7E94DBD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4025" y="5210695"/>
                <a:ext cx="475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1057039-57BB-479C-996F-85FD1E67D2C2}"/>
                  </a:ext>
                </a:extLst>
              </p14:cNvPr>
              <p14:cNvContentPartPr/>
              <p14:nvPr/>
            </p14:nvContentPartPr>
            <p14:xfrm>
              <a:off x="5496345" y="5224735"/>
              <a:ext cx="121680" cy="213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1057039-57BB-479C-996F-85FD1E67D2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78345" y="5206705"/>
                <a:ext cx="157320" cy="249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6E4CEAB-28E1-4A80-8D0C-7452D2928603}"/>
                  </a:ext>
                </a:extLst>
              </p14:cNvPr>
              <p14:cNvContentPartPr/>
              <p14:nvPr/>
            </p14:nvContentPartPr>
            <p14:xfrm>
              <a:off x="5567265" y="2274895"/>
              <a:ext cx="89280" cy="968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6E4CEAB-28E1-4A80-8D0C-7452D29286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9265" y="226589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1F2539E-8C26-4662-AC94-90AD09CD9350}"/>
                  </a:ext>
                </a:extLst>
              </p14:cNvPr>
              <p14:cNvContentPartPr/>
              <p14:nvPr/>
            </p14:nvContentPartPr>
            <p14:xfrm>
              <a:off x="5564385" y="1967455"/>
              <a:ext cx="155520" cy="231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1F2539E-8C26-4662-AC94-90AD09CD93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6385" y="1949455"/>
                <a:ext cx="19116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915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928D-16A3-43B8-8C1E-A279FCA0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Keynesian cross – adjustment mechanism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A327-608E-43CD-8ED1-F1B131F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7527"/>
            <a:ext cx="8164368" cy="55397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Equilibrium occurs when planned spending on C and I equals planned output</a:t>
            </a:r>
          </a:p>
          <a:p>
            <a:pPr>
              <a:lnSpc>
                <a:spcPct val="120000"/>
              </a:lnSpc>
            </a:pPr>
            <a:r>
              <a:rPr lang="en-US" dirty="0"/>
              <a:t>What if equality does not hold? Dynamics?</a:t>
            </a:r>
          </a:p>
          <a:p>
            <a:pPr>
              <a:lnSpc>
                <a:spcPct val="120000"/>
              </a:lnSpc>
            </a:pPr>
            <a:r>
              <a:rPr lang="en-US" b="1" u="sng" dirty="0"/>
              <a:t>Case 1</a:t>
            </a:r>
            <a:r>
              <a:rPr lang="en-US" dirty="0"/>
              <a:t>: Planned level of TE is </a:t>
            </a:r>
            <a:r>
              <a:rPr lang="en-US" b="1" dirty="0"/>
              <a:t>more </a:t>
            </a:r>
            <a:r>
              <a:rPr lang="en-US" dirty="0"/>
              <a:t>than output (for that level of TE) (Point D)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dirty="0"/>
              <a:t> Consumers buying more goods than what firms are producing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dirty="0"/>
              <a:t> Firms would increase production 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dirty="0"/>
              <a:t> Output would increase till it reaches equilibrium Y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dirty="0"/>
              <a:t>Move right along the TE curve to 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C5342FD-BDA4-4B18-A4C5-20ACF1237F3F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908257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928D-16A3-43B8-8C1E-A279FCA0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Keynesian cross – adjustment mechanism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A327-608E-43CD-8ED1-F1B131F8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7527"/>
            <a:ext cx="8164368" cy="553979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u="sng" dirty="0"/>
              <a:t>Case 2</a:t>
            </a:r>
            <a:r>
              <a:rPr lang="en-US" dirty="0"/>
              <a:t>: Planned level of TE is </a:t>
            </a:r>
            <a:r>
              <a:rPr lang="en-US" b="1" dirty="0"/>
              <a:t>less</a:t>
            </a:r>
            <a:r>
              <a:rPr lang="en-US" dirty="0"/>
              <a:t> than output (for that level of TE) (Point E</a:t>
            </a:r>
            <a:r>
              <a:rPr lang="en-US" dirty="0">
                <a:latin typeface="+mj-lt"/>
              </a:rPr>
              <a:t>’</a:t>
            </a:r>
            <a:r>
              <a:rPr lang="en-US" dirty="0"/>
              <a:t> at Y</a:t>
            </a:r>
            <a:r>
              <a:rPr lang="en-US" dirty="0">
                <a:latin typeface="+mj-lt"/>
              </a:rPr>
              <a:t>’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dirty="0"/>
              <a:t> Consumers buying less than what firms are producing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dirty="0"/>
              <a:t> Firms pile up inventories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dirty="0"/>
              <a:t>Firms reduce production  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dirty="0"/>
              <a:t>Output would decrease till it reaches equilibrium Y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en-US" dirty="0"/>
              <a:t>Move left along the TE curve to E  </a:t>
            </a:r>
          </a:p>
          <a:p>
            <a:pPr>
              <a:lnSpc>
                <a:spcPct val="120000"/>
              </a:lnSpc>
            </a:pPr>
            <a:r>
              <a:rPr lang="en-US" b="1" u="sng" dirty="0"/>
              <a:t>Case 3</a:t>
            </a:r>
            <a:r>
              <a:rPr lang="en-US" dirty="0"/>
              <a:t>: Planned level of TE = output (for that level of TE) </a:t>
            </a:r>
          </a:p>
          <a:p>
            <a:pPr>
              <a:lnSpc>
                <a:spcPct val="120000"/>
              </a:lnSpc>
            </a:pPr>
            <a:r>
              <a:rPr lang="en-US" dirty="0"/>
              <a:t>Sales = forecasts</a:t>
            </a:r>
          </a:p>
          <a:p>
            <a:pPr>
              <a:lnSpc>
                <a:spcPct val="120000"/>
              </a:lnSpc>
            </a:pPr>
            <a:r>
              <a:rPr lang="en-US" dirty="0"/>
              <a:t>Inventories at planned levels (No increase in profits by increasing production – since planned consumption needs met)</a:t>
            </a:r>
          </a:p>
          <a:p>
            <a:pPr>
              <a:lnSpc>
                <a:spcPct val="120000"/>
              </a:lnSpc>
            </a:pPr>
            <a:r>
              <a:rPr lang="en-US" dirty="0"/>
              <a:t>Production, employment, income and spending all remain at the same level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C1EFE27-2AAC-4E5B-8432-486AB5A428FE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879265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E29A-F5FF-4837-A80A-509042AE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Keynesian cross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CE52-E6B4-451E-925B-B3CE1B21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result: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equilibrium level of GDP occurs at point </a:t>
            </a:r>
            <a:r>
              <a:rPr lang="en-US" i="1" dirty="0"/>
              <a:t>E, </a:t>
            </a:r>
            <a:r>
              <a:rPr lang="en-US" dirty="0"/>
              <a:t>where planned spending equals planned production.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At any other output, the total desired spending on consumption and investment differs from the planned production.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Any deviation of plans from actual levels will cause businesses to change their production and employment levels, thereby returning the system to the equilibrium GDP.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292D1D8-1D0F-4030-8112-A399BAF45648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513482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0BFC-D6AA-4D13-BE7C-2E74A7DF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3730"/>
            <a:ext cx="7886700" cy="59372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TE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24EEF-5A43-47BD-9EA2-BB6BCCA5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3450"/>
            <a:ext cx="9144000" cy="2551099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D58E548-93BF-4B8D-A73F-FC375F757FAF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97217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761A164-E375-4763-BCA3-1B6AC8EB0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9100"/>
              </p:ext>
            </p:extLst>
          </p:nvPr>
        </p:nvGraphicFramePr>
        <p:xfrm>
          <a:off x="235086" y="283725"/>
          <a:ext cx="8673831" cy="6290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C7D0FB1-0757-4107-99BA-685D8D90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25" y="6264274"/>
            <a:ext cx="7886700" cy="593727"/>
          </a:xfrm>
        </p:spPr>
        <p:txBody>
          <a:bodyPr>
            <a:noAutofit/>
          </a:bodyPr>
          <a:lstStyle/>
          <a:p>
            <a:r>
              <a:rPr lang="en-US" sz="1600" b="1" dirty="0"/>
              <a:t>Ref</a:t>
            </a:r>
            <a:r>
              <a:rPr lang="en-US" sz="1600" dirty="0"/>
              <a:t>: Reserve Bank of India Online Database on the Indian Economy (RBI-DBIE)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4AB966-C374-4BCF-9C1F-62D8F8C9FC42}"/>
              </a:ext>
            </a:extLst>
          </p:cNvPr>
          <p:cNvCxnSpPr/>
          <p:nvPr/>
        </p:nvCxnSpPr>
        <p:spPr>
          <a:xfrm>
            <a:off x="2696550" y="961053"/>
            <a:ext cx="0" cy="4562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54E449-DBBD-4934-9444-A6BAEF2B7C11}"/>
              </a:ext>
            </a:extLst>
          </p:cNvPr>
          <p:cNvCxnSpPr/>
          <p:nvPr/>
        </p:nvCxnSpPr>
        <p:spPr>
          <a:xfrm>
            <a:off x="3016899" y="954830"/>
            <a:ext cx="0" cy="4562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670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D8A1-B0ED-4F64-88F7-478E1A7B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5"/>
            <a:ext cx="7886700" cy="926234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 example</a:t>
            </a:r>
            <a:br>
              <a:rPr lang="en-US" dirty="0"/>
            </a:br>
            <a:r>
              <a:rPr lang="en-US" sz="3100" dirty="0"/>
              <a:t>Ref: Samuelson &amp; Nordhaus: Economics, 19th 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1C9FF-1F96-4E4B-9163-D89F8046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975"/>
            <a:ext cx="9144000" cy="392339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A4623-C215-43CF-BD7E-7FE22797E389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950589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78C9-62D7-470F-8C0F-0938DC95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Multiplier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3661-298C-4153-97D8-2804CB09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418"/>
            <a:ext cx="7886700" cy="51055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How does change in exogenous investment spending impact GDP (magnitude)?</a:t>
            </a:r>
          </a:p>
          <a:p>
            <a:pPr>
              <a:lnSpc>
                <a:spcPct val="120000"/>
              </a:lnSpc>
            </a:pPr>
            <a:r>
              <a:rPr lang="en-US" i="1" dirty="0"/>
              <a:t>Multiplier model</a:t>
            </a:r>
            <a:r>
              <a:rPr lang="en-US" dirty="0"/>
              <a:t> shows that an increase in investment will increase GDP by an amplified or multiplied amount—by an amount greater than itself.</a:t>
            </a:r>
          </a:p>
          <a:p>
            <a:pPr>
              <a:lnSpc>
                <a:spcPct val="120000"/>
              </a:lnSpc>
            </a:pPr>
            <a:r>
              <a:rPr lang="en-US" i="1" dirty="0"/>
              <a:t>Multiplier</a:t>
            </a:r>
            <a:r>
              <a:rPr lang="en-US" dirty="0"/>
              <a:t> is the impact of a one Rupee change in </a:t>
            </a:r>
            <a:r>
              <a:rPr lang="en-US" i="1" u="sng" dirty="0">
                <a:solidFill>
                  <a:srgbClr val="FF0000"/>
                </a:solidFill>
              </a:rPr>
              <a:t>exogenous expenditures</a:t>
            </a:r>
            <a:r>
              <a:rPr lang="en-US" i="1" u="sng" dirty="0"/>
              <a:t> </a:t>
            </a:r>
            <a:r>
              <a:rPr lang="en-US" u="sng" dirty="0"/>
              <a:t>(</a:t>
            </a:r>
            <a:r>
              <a:rPr lang="en-US" i="1" u="sng" dirty="0"/>
              <a:t>such as I, G, etc.</a:t>
            </a:r>
            <a:r>
              <a:rPr lang="en-US" u="sng" dirty="0"/>
              <a:t>)</a:t>
            </a:r>
            <a:r>
              <a:rPr lang="en-US" i="1" u="sng" dirty="0"/>
              <a:t> </a:t>
            </a:r>
            <a:r>
              <a:rPr lang="en-US" dirty="0"/>
              <a:t>on total output. </a:t>
            </a:r>
          </a:p>
          <a:p>
            <a:pPr>
              <a:lnSpc>
                <a:spcPct val="120000"/>
              </a:lnSpc>
            </a:pPr>
            <a:r>
              <a:rPr lang="en-US" dirty="0"/>
              <a:t>In the simple C+I model (above), the </a:t>
            </a:r>
            <a:r>
              <a:rPr lang="en-US" b="1" dirty="0"/>
              <a:t>multiplier is the ratio of the change in total output to the change in </a:t>
            </a:r>
            <a:r>
              <a:rPr lang="en-US" b="1" i="1" dirty="0"/>
              <a:t>investment (which is the exogenous expenditure)</a:t>
            </a:r>
            <a:r>
              <a:rPr lang="en-US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NOTE</a:t>
            </a:r>
            <a:r>
              <a:rPr lang="en-US" dirty="0"/>
              <a:t>: The same approach can be used to determine the effect of changes in other exogenous expenditures such as government expenditures, exports, and other items on total output.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C3107D2-C9F4-46FF-80BB-34D0173169E7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249984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88F5-B282-48C4-8785-C086CC20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the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B5C8-D8D3-4916-970C-B8851E0BC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Why is the multiplier &gt; 1?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Example: Suppose a firm makes an </a:t>
                </a:r>
                <a:r>
                  <a:rPr lang="en-US" b="1" i="1" dirty="0"/>
                  <a:t>investment</a:t>
                </a:r>
                <a:r>
                  <a:rPr lang="en-US" dirty="0"/>
                  <a:t> of Rs. 1000. Assume MPC = 2/3 for all market participants (</a:t>
                </a:r>
                <a:r>
                  <a:rPr lang="en-US" dirty="0" err="1"/>
                  <a:t>labour</a:t>
                </a:r>
                <a:r>
                  <a:rPr lang="en-US" dirty="0"/>
                  <a:t>, intermediate goods producers, etc.)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Thus, total increase in spending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1000+ …</m:t>
                    </m:r>
                  </m:oMath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1000=3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1000=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𝟑𝟎𝟎𝟎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0" dirty="0"/>
                  <a:t>Multiplier, k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𝑀𝑃𝐶</m:t>
                        </m:r>
                      </m:den>
                    </m:f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r>
                  <a:rPr lang="en-US" b="0" dirty="0"/>
                  <a:t>Multiplier = 1 unit of primary investment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         + </a:t>
                </a:r>
                <a:r>
                  <a:rPr lang="en-US" b="0" dirty="0"/>
                  <a:t>(k-1) units of </a:t>
                </a:r>
                <a:r>
                  <a:rPr lang="en-US" b="0" i="1" dirty="0">
                    <a:solidFill>
                      <a:srgbClr val="FF0000"/>
                    </a:solidFill>
                  </a:rPr>
                  <a:t>secondary consumption spending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3B5C8-D8D3-4916-970C-B8851E0BC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53" b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B4904A6-FD73-436D-8C67-8FFB9801A6B8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34944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B743-86DA-4AD1-8C42-5942C474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the multiplier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43EE8B-6F58-4A87-99A1-3E4D7B6BB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569090"/>
              </p:ext>
            </p:extLst>
          </p:nvPr>
        </p:nvGraphicFramePr>
        <p:xfrm>
          <a:off x="628650" y="1169988"/>
          <a:ext cx="78867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405556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98610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98461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Multiplier,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0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1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1/x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– (1/x)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48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AA2B0E-D0B2-4542-AAE0-A472A2CF95AE}"/>
                  </a:ext>
                </a:extLst>
              </p:cNvPr>
              <p:cNvSpPr txBox="1"/>
              <p:nvPr/>
            </p:nvSpPr>
            <p:spPr>
              <a:xfrm>
                <a:off x="628650" y="3371274"/>
                <a:ext cx="7886700" cy="3469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Multiplier, 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𝑀𝑃𝐶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MPS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 output = k x Change in investment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𝑀𝑃𝐶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Greater the extra consumption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respending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greater is the multiplier.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AA2B0E-D0B2-4542-AAE0-A472A2CF9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71274"/>
                <a:ext cx="7886700" cy="3469283"/>
              </a:xfrm>
              <a:prstGeom prst="rect">
                <a:avLst/>
              </a:prstGeo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445C3BC-6A8A-405A-B89D-5A9E0F9596DC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2924729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7B16-CF72-421C-9180-97B3D841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5"/>
            <a:ext cx="7886700" cy="593726"/>
          </a:xfrm>
        </p:spPr>
        <p:txBody>
          <a:bodyPr>
            <a:noAutofit/>
          </a:bodyPr>
          <a:lstStyle/>
          <a:p>
            <a:r>
              <a:rPr lang="en-US" sz="2800" b="1" dirty="0"/>
              <a:t>Relation between AD-AS and the multiplier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2061-1C42-470C-8E6A-1F3CE187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8291"/>
            <a:ext cx="7886700" cy="522561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Multiplier model is a </a:t>
            </a:r>
            <a:r>
              <a:rPr lang="en-US" b="1" dirty="0"/>
              <a:t>special case of the AD-AS model </a:t>
            </a:r>
            <a:r>
              <a:rPr lang="en-US" dirty="0"/>
              <a:t>dealing with impact of consumption and investment spending on AD under the assumption that prices and wages are fixed in the short-run (</a:t>
            </a:r>
            <a:r>
              <a:rPr lang="en-US" i="1" dirty="0"/>
              <a:t>though simplified, some prices are sticky which results in adjustments to AD through output adjustments</a:t>
            </a:r>
            <a:r>
              <a:rPr lang="en-US" dirty="0"/>
              <a:t>)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Closed economy version of AS-AD model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Both approaches lead to the same equilibrium level of output</a:t>
            </a:r>
          </a:p>
          <a:p>
            <a:pPr lvl="1">
              <a:lnSpc>
                <a:spcPct val="120000"/>
              </a:lnSpc>
            </a:pP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AS-AD equilibrium</a:t>
            </a:r>
            <a:r>
              <a:rPr lang="en-US" dirty="0"/>
              <a:t>: The equilibrium is the intersection of the </a:t>
            </a:r>
            <a:r>
              <a:rPr lang="en-US" i="1" dirty="0"/>
              <a:t>AD </a:t>
            </a:r>
            <a:r>
              <a:rPr lang="en-US" dirty="0"/>
              <a:t>curve and the </a:t>
            </a:r>
            <a:r>
              <a:rPr lang="en-US" i="1" dirty="0"/>
              <a:t>AS </a:t>
            </a:r>
            <a:r>
              <a:rPr lang="en-US" dirty="0"/>
              <a:t>curve at point </a:t>
            </a:r>
            <a:r>
              <a:rPr lang="en-US" i="1" dirty="0"/>
              <a:t>E. Since wages and prices are assumed fixed, the AS curve is horizontal until full employment is reached and becomes completely vertical when output level equals potential output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i="1" dirty="0"/>
              <a:t>Drawback of multiplier model: </a:t>
            </a:r>
            <a:r>
              <a:rPr lang="en-US" dirty="0"/>
              <a:t>Period of full employment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E805E24-F160-4394-8892-9C80D6606457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2535723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1B95-A800-47A8-82D6-E13A3363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3235"/>
            <a:ext cx="7886700" cy="593726"/>
          </a:xfrm>
        </p:spPr>
        <p:txBody>
          <a:bodyPr>
            <a:noAutofit/>
          </a:bodyPr>
          <a:lstStyle/>
          <a:p>
            <a:r>
              <a:rPr lang="en-US" sz="2800" b="1" dirty="0"/>
              <a:t>Relation between AD-AS and the multiplier model</a:t>
            </a:r>
            <a:br>
              <a:rPr lang="en-US" sz="2800" dirty="0"/>
            </a:br>
            <a:r>
              <a:rPr lang="en-US" sz="2000" dirty="0"/>
              <a:t>Ref: Samuelson &amp; Nordhaus: Economics, 19th Ed</a:t>
            </a:r>
            <a:r>
              <a:rPr lang="en-US" sz="2800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960BAA-540C-4779-8C88-63F2F52CD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364"/>
          <a:stretch/>
        </p:blipFill>
        <p:spPr>
          <a:xfrm>
            <a:off x="4756726" y="1508036"/>
            <a:ext cx="4367292" cy="4281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E09475-8847-4EAA-962E-D00727AA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2" y="1596503"/>
            <a:ext cx="4813414" cy="420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8864E-42A9-47B8-941F-D6896FB75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542"/>
          <a:stretch/>
        </p:blipFill>
        <p:spPr>
          <a:xfrm>
            <a:off x="2281849" y="5796743"/>
            <a:ext cx="4672157" cy="63655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06A6562-95D6-48CE-882A-967AAB14D0BD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416985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16544-3DB6-418E-89E0-E42863D0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6176"/>
            <a:ext cx="7886700" cy="285273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526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370A-9710-488B-9109-4D8824CF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1301"/>
            <a:ext cx="8229600" cy="735834"/>
          </a:xfrm>
        </p:spPr>
        <p:txBody>
          <a:bodyPr/>
          <a:lstStyle/>
          <a:p>
            <a:r>
              <a:rPr lang="en-US" dirty="0"/>
              <a:t>Business cycles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8A76-6509-4F5B-9F08-4AC9E02E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77134"/>
            <a:ext cx="8229600" cy="550359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Business cycles</a:t>
            </a:r>
            <a:r>
              <a:rPr lang="en-US" dirty="0"/>
              <a:t>: Swings/(economic) fluctuations in total national output, income and employment lasting for 2-10 years marked by widespread expansion or contraction in most sectors of the economy</a:t>
            </a:r>
          </a:p>
          <a:p>
            <a:pPr>
              <a:lnSpc>
                <a:spcPct val="120000"/>
              </a:lnSpc>
            </a:pPr>
            <a:r>
              <a:rPr lang="en-US" dirty="0"/>
              <a:t>Facts about business cycles: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Irregular and unpredictable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Most macroeconomic variables fluctuate together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Output-unemployment tradeoff</a:t>
            </a:r>
          </a:p>
          <a:p>
            <a:pPr>
              <a:lnSpc>
                <a:spcPct val="120000"/>
              </a:lnSpc>
            </a:pPr>
            <a:r>
              <a:rPr lang="en-US" dirty="0"/>
              <a:t>2 phases =&gt; recession &amp; expansion</a:t>
            </a:r>
          </a:p>
          <a:p>
            <a:pPr>
              <a:lnSpc>
                <a:spcPct val="120000"/>
              </a:lnSpc>
            </a:pPr>
            <a:r>
              <a:rPr lang="en-US" i="1" dirty="0"/>
              <a:t>Recession</a:t>
            </a:r>
            <a:r>
              <a:rPr lang="en-US" dirty="0"/>
              <a:t>: Downturn in a business cycle marked by recurring period of decline lasting for 6-12 months and marked by contractions in the economy</a:t>
            </a:r>
          </a:p>
          <a:p>
            <a:pPr>
              <a:lnSpc>
                <a:spcPct val="120000"/>
              </a:lnSpc>
            </a:pPr>
            <a:r>
              <a:rPr lang="en-US" i="1" dirty="0"/>
              <a:t>Depression</a:t>
            </a:r>
            <a:r>
              <a:rPr lang="en-US" dirty="0"/>
              <a:t>: large scale recession lasting for longer duration 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AA1E12F-FF37-490B-999A-44E3BDCBC0FD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07436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C67A-51E7-402A-ADA8-DE4659D0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1301"/>
            <a:ext cx="8229600" cy="570461"/>
          </a:xfrm>
        </p:spPr>
        <p:txBody>
          <a:bodyPr/>
          <a:lstStyle/>
          <a:p>
            <a:r>
              <a:rPr lang="en-US" sz="2800" dirty="0"/>
              <a:t>Business cycles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5ACB-D70D-4733-AF18-04C94139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42392"/>
            <a:ext cx="8229600" cy="5654346"/>
          </a:xfrm>
        </p:spPr>
        <p:txBody>
          <a:bodyPr>
            <a:noAutofit/>
          </a:bodyPr>
          <a:lstStyle/>
          <a:p>
            <a:r>
              <a:rPr lang="en-US" sz="2400" b="1" dirty="0"/>
              <a:t>Characteristics of a recession (opposite for expansions)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Sharp fall in </a:t>
            </a:r>
            <a:r>
              <a:rPr lang="en-US" sz="2400" b="1" dirty="0"/>
              <a:t>investment</a:t>
            </a:r>
            <a:r>
              <a:rPr lang="en-US" sz="2400" dirty="0"/>
              <a:t> → fall in </a:t>
            </a:r>
            <a:r>
              <a:rPr lang="en-US" sz="2400" b="1" dirty="0"/>
              <a:t>real GDP </a:t>
            </a:r>
            <a:r>
              <a:rPr lang="en-US" sz="2400" dirty="0"/>
              <a:t>(consumption, supply)</a:t>
            </a:r>
          </a:p>
          <a:p>
            <a:pPr lvl="1"/>
            <a:r>
              <a:rPr lang="en-US" sz="2400" dirty="0"/>
              <a:t>Sharp fall in </a:t>
            </a:r>
            <a:r>
              <a:rPr lang="en-US" sz="2400" b="1" dirty="0"/>
              <a:t>employment</a:t>
            </a:r>
            <a:r>
              <a:rPr lang="en-US" sz="2400" dirty="0"/>
              <a:t> initially; and recovery may be slow (“</a:t>
            </a:r>
            <a:r>
              <a:rPr lang="en-US" sz="2400" i="1" dirty="0"/>
              <a:t>jobless</a:t>
            </a:r>
            <a:r>
              <a:rPr lang="en-US" sz="2400" dirty="0"/>
              <a:t>” recovery)</a:t>
            </a:r>
          </a:p>
          <a:p>
            <a:pPr lvl="1"/>
            <a:r>
              <a:rPr lang="en-US" sz="2400" dirty="0"/>
              <a:t>Fall in </a:t>
            </a:r>
            <a:r>
              <a:rPr lang="en-US" sz="2400" b="1" dirty="0"/>
              <a:t>output</a:t>
            </a:r>
            <a:r>
              <a:rPr lang="en-US" sz="2400" dirty="0"/>
              <a:t> → </a:t>
            </a:r>
            <a:r>
              <a:rPr lang="en-US" sz="2400" b="1" dirty="0"/>
              <a:t>inflation</a:t>
            </a:r>
            <a:r>
              <a:rPr lang="en-US" sz="2400" dirty="0"/>
              <a:t> slows → fall in </a:t>
            </a:r>
            <a:r>
              <a:rPr lang="en-US" sz="2400" b="1" dirty="0"/>
              <a:t>demand </a:t>
            </a:r>
          </a:p>
          <a:p>
            <a:pPr lvl="1"/>
            <a:r>
              <a:rPr lang="en-US" sz="2400" b="1" dirty="0"/>
              <a:t>Wages &amp; prices </a:t>
            </a:r>
            <a:r>
              <a:rPr lang="en-US" sz="2400" dirty="0"/>
              <a:t>– unlikely to fall (rise less rapidly)</a:t>
            </a:r>
          </a:p>
          <a:p>
            <a:pPr lvl="1"/>
            <a:r>
              <a:rPr lang="en-US" sz="2400" dirty="0"/>
              <a:t>Fall in </a:t>
            </a:r>
            <a:r>
              <a:rPr lang="en-US" sz="2400" b="1" dirty="0"/>
              <a:t>business profits </a:t>
            </a:r>
          </a:p>
          <a:p>
            <a:pPr lvl="1"/>
            <a:r>
              <a:rPr lang="en-US" sz="2400" dirty="0"/>
              <a:t>Intervention:– government (fiscal) &amp; central bank (monetary)</a:t>
            </a:r>
          </a:p>
          <a:p>
            <a:endParaRPr lang="en-US" sz="2400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CC01894-6646-4675-9636-CBBF928EAB2D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2012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C67A-51E7-402A-ADA8-DE4659D0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1302"/>
            <a:ext cx="8229600" cy="673098"/>
          </a:xfrm>
        </p:spPr>
        <p:txBody>
          <a:bodyPr/>
          <a:lstStyle/>
          <a:p>
            <a:r>
              <a:rPr lang="en-US" sz="2800" dirty="0"/>
              <a:t>Business cycles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5ACB-D70D-4733-AF18-04C94139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14400"/>
            <a:ext cx="8229601" cy="5756984"/>
          </a:xfrm>
        </p:spPr>
        <p:txBody>
          <a:bodyPr>
            <a:noAutofit/>
          </a:bodyPr>
          <a:lstStyle/>
          <a:p>
            <a:r>
              <a:rPr lang="en-US" sz="2400" b="1" dirty="0"/>
              <a:t>Business cycle theories</a:t>
            </a:r>
          </a:p>
          <a:p>
            <a:pPr lvl="1"/>
            <a:r>
              <a:rPr lang="en-US" sz="2400" dirty="0"/>
              <a:t>Exogenous vs. internal cycles (based on </a:t>
            </a:r>
            <a:r>
              <a:rPr lang="en-US" sz="2400" i="1" dirty="0"/>
              <a:t>causes of the cycle</a:t>
            </a:r>
            <a:r>
              <a:rPr lang="en-US" sz="2400" dirty="0"/>
              <a:t>)</a:t>
            </a:r>
          </a:p>
          <a:p>
            <a:pPr lvl="2"/>
            <a:r>
              <a:rPr lang="en-US" dirty="0"/>
              <a:t>Exogenous: Source of cycle is external to system</a:t>
            </a:r>
          </a:p>
          <a:p>
            <a:pPr lvl="2"/>
            <a:r>
              <a:rPr lang="en-US" dirty="0"/>
              <a:t>Internal: Cause lies within economic system </a:t>
            </a:r>
          </a:p>
          <a:p>
            <a:pPr lvl="3"/>
            <a:r>
              <a:rPr lang="en-US" sz="2400" dirty="0"/>
              <a:t>Every expansion breeds a contraction &amp; recession (peak followed by trough)</a:t>
            </a:r>
          </a:p>
          <a:p>
            <a:pPr lvl="3"/>
            <a:r>
              <a:rPr lang="en-US" sz="2400" dirty="0"/>
              <a:t>Every contraction is followed by revival &amp; expansion (trough followed by peak)</a:t>
            </a:r>
          </a:p>
          <a:p>
            <a:pPr lvl="1"/>
            <a:r>
              <a:rPr lang="en-US" sz="2400" dirty="0"/>
              <a:t>Financial crisis and business cycles</a:t>
            </a:r>
          </a:p>
          <a:p>
            <a:pPr lvl="2"/>
            <a:r>
              <a:rPr lang="en-US" b="1" dirty="0"/>
              <a:t>Speculative booms and busts</a:t>
            </a:r>
            <a:r>
              <a:rPr lang="en-US" dirty="0"/>
              <a:t>: Spikes in asset values of an industry caused by speculation, not change in fundamentals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C4FA830-C9C7-4EA7-AE63-191DA4E5FC37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97907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CF3A-D396-4135-ACA4-86BDDF7B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monetary and fiscal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5A12-EA4E-4B8E-9E30-E3C54735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0558"/>
            <a:ext cx="8229600" cy="543083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Fiscal policy </a:t>
            </a:r>
            <a:r>
              <a:rPr lang="en-US" dirty="0"/>
              <a:t>consists of government expenditure and taxation. </a:t>
            </a:r>
          </a:p>
          <a:p>
            <a:r>
              <a:rPr lang="en-US" dirty="0"/>
              <a:t>Government expenditure influences the relative size of collective spending and private consumption. </a:t>
            </a:r>
          </a:p>
          <a:p>
            <a:r>
              <a:rPr lang="en-US" dirty="0"/>
              <a:t>Taxation subtracts from incomes, reduces private spending, and affects private saving. It also affects investment and potential output. </a:t>
            </a:r>
          </a:p>
          <a:p>
            <a:r>
              <a:rPr lang="en-US" dirty="0"/>
              <a:t>Primarily used to affect long-term economic growth through its impact on national saving and investment; it is also used to stimulate spending in deep or sharp recessions.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Monetary policy</a:t>
            </a:r>
            <a:r>
              <a:rPr lang="en-US" dirty="0"/>
              <a:t>, conducted by the central bank, determines short-run interest rates. </a:t>
            </a:r>
          </a:p>
          <a:p>
            <a:r>
              <a:rPr lang="en-US" dirty="0"/>
              <a:t>It affects credit conditions, including asset prices such as stock and bond prices and exchange rates. </a:t>
            </a:r>
          </a:p>
          <a:p>
            <a:r>
              <a:rPr lang="en-US" dirty="0"/>
              <a:t>Changes in interest rates, along with other financial conditions, affect spending in sectors such as business investment, housing, and foreign trade. </a:t>
            </a:r>
          </a:p>
          <a:p>
            <a:r>
              <a:rPr lang="en-US" dirty="0"/>
              <a:t>Monetary policy has an important effect on both actual GDP and potential GDP.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F1B57EA-2164-4F21-888C-E9EF47AECF26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21161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A5C4-2155-4C9D-9282-80ED4CEA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doing later…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16F3-825D-4A15-AA2A-2D0418ED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1096540"/>
            <a:ext cx="8229600" cy="5430838"/>
          </a:xfrm>
        </p:spPr>
        <p:txBody>
          <a:bodyPr/>
          <a:lstStyle/>
          <a:p>
            <a:r>
              <a:rPr lang="en-US" dirty="0"/>
              <a:t>Fiscal policy and its impact on aggregate demand</a:t>
            </a:r>
          </a:p>
          <a:p>
            <a:r>
              <a:rPr lang="en-US" dirty="0"/>
              <a:t>Indian monetary policy – Aims and instruments</a:t>
            </a:r>
          </a:p>
          <a:p>
            <a:r>
              <a:rPr lang="en-US" dirty="0"/>
              <a:t>Types of monetary policies – a brief exposition</a:t>
            </a:r>
          </a:p>
          <a:p>
            <a:r>
              <a:rPr lang="en-US" dirty="0"/>
              <a:t>Monetary policy transmission mechanisms</a:t>
            </a:r>
          </a:p>
          <a:p>
            <a:pPr marL="0" indent="0" algn="ctr">
              <a:buNone/>
            </a:pPr>
            <a:r>
              <a:rPr lang="en-US" sz="2400" dirty="0"/>
              <a:t>↑↓repo rate =&gt; ↓ ↑ credit demand =&gt; ↓ ↑ </a:t>
            </a:r>
            <a:r>
              <a:rPr lang="en-US" sz="2400" dirty="0" err="1"/>
              <a:t>M</a:t>
            </a:r>
            <a:r>
              <a:rPr lang="en-US" sz="2400" baseline="30000" dirty="0" err="1"/>
              <a:t>ss</a:t>
            </a:r>
            <a:r>
              <a:rPr lang="en-US" sz="2400" baseline="30000" dirty="0"/>
              <a:t> </a:t>
            </a:r>
            <a:r>
              <a:rPr lang="en-US" sz="2400" dirty="0"/>
              <a:t>(=&gt; ↓ ↑ liquidity) </a:t>
            </a:r>
          </a:p>
          <a:p>
            <a:pPr marL="0" indent="0">
              <a:buNone/>
            </a:pPr>
            <a:r>
              <a:rPr lang="en-US" sz="2400" dirty="0"/>
              <a:t>   ↓ repo =&gt; Contractionary / tightening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5824E94-AA22-4ABC-8446-FBD13C1ADE48}"/>
              </a:ext>
            </a:extLst>
          </p:cNvPr>
          <p:cNvSpPr txBox="1">
            <a:spLocks/>
          </p:cNvSpPr>
          <p:nvPr/>
        </p:nvSpPr>
        <p:spPr>
          <a:xfrm>
            <a:off x="5103265" y="6478589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247553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C83E10-B17F-4C38-BDF0-717BE36B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056119"/>
            <a:ext cx="8058150" cy="5838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D2360-BBBA-40F3-9D0B-642DAC24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59743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b="1" dirty="0"/>
              <a:t>Aggregate Supply and Aggregate Demand determine major macroeconomic variables </a:t>
            </a:r>
            <a:br>
              <a:rPr lang="en-US" sz="2400" b="1" dirty="0"/>
            </a:br>
            <a:r>
              <a:rPr lang="en-US" sz="2000" b="1" dirty="0"/>
              <a:t>(Ref: Samuelson &amp; Nordhaus: </a:t>
            </a:r>
            <a:r>
              <a:rPr lang="en-US" sz="2000" b="1" i="1" dirty="0"/>
              <a:t>Economics</a:t>
            </a:r>
            <a:r>
              <a:rPr lang="en-US" sz="2000" b="1" dirty="0"/>
              <a:t>, 19</a:t>
            </a:r>
            <a:r>
              <a:rPr lang="en-US" sz="2000" b="1" baseline="30000" dirty="0"/>
              <a:t>th</a:t>
            </a:r>
            <a:r>
              <a:rPr lang="en-US" sz="2000" b="1" dirty="0"/>
              <a:t> Ed.)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043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6077</TotalTime>
  <Words>2803</Words>
  <Application>Microsoft Office PowerPoint</Application>
  <PresentationFormat>On-screen Show (4:3)</PresentationFormat>
  <Paragraphs>311</Paragraphs>
  <Slides>36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1_Office Theme</vt:lpstr>
      <vt:lpstr>1_Custom Design</vt:lpstr>
      <vt:lpstr>Business Cycles, Aggregate Demand and  Multiplier model   </vt:lpstr>
      <vt:lpstr>Recall…</vt:lpstr>
      <vt:lpstr>Ref: Reserve Bank of India Online Database on the Indian Economy (RBI-DBIE)</vt:lpstr>
      <vt:lpstr>Business cycles </vt:lpstr>
      <vt:lpstr>Business cycles …</vt:lpstr>
      <vt:lpstr>Business cycles …</vt:lpstr>
      <vt:lpstr>Recall monetary and fiscal policy</vt:lpstr>
      <vt:lpstr>What we will be doing later…</vt:lpstr>
      <vt:lpstr>Aggregate Supply and Aggregate Demand determine major macroeconomic variables  (Ref: Samuelson &amp; Nordhaus: Economics, 19th Ed.)</vt:lpstr>
      <vt:lpstr>AD-AS model </vt:lpstr>
      <vt:lpstr>Aggregate Demand</vt:lpstr>
      <vt:lpstr>Aggregate Demand Components</vt:lpstr>
      <vt:lpstr>AD curve</vt:lpstr>
      <vt:lpstr>Constructing the AD curve</vt:lpstr>
      <vt:lpstr>Shifts in the AD curve</vt:lpstr>
      <vt:lpstr>Shifts along and in the AD curve</vt:lpstr>
      <vt:lpstr>Multiplier model</vt:lpstr>
      <vt:lpstr>Assumptions</vt:lpstr>
      <vt:lpstr>Notations (recall)</vt:lpstr>
      <vt:lpstr>Output determined by savings and investment</vt:lpstr>
      <vt:lpstr>Output determined by savings and investment</vt:lpstr>
      <vt:lpstr>Total expenditure approach (Output determined by consumption and investment)</vt:lpstr>
      <vt:lpstr>The TE model</vt:lpstr>
      <vt:lpstr>Total expenditure approach</vt:lpstr>
      <vt:lpstr>Constructing the Keynesian cross Ref: Samuelson &amp; Nordhaus: Economics, 19th Ed. </vt:lpstr>
      <vt:lpstr>Keynesian cross – adjustment mechanism</vt:lpstr>
      <vt:lpstr>Keynesian cross – adjustment mechanism</vt:lpstr>
      <vt:lpstr>Keynesian cross</vt:lpstr>
      <vt:lpstr>Summary of TE model</vt:lpstr>
      <vt:lpstr>Arithmetic example Ref: Samuelson &amp; Nordhaus: Economics, 19th Ed.</vt:lpstr>
      <vt:lpstr>The Multiplier model</vt:lpstr>
      <vt:lpstr>Calculating the multiplier</vt:lpstr>
      <vt:lpstr>Calculating the multiplier</vt:lpstr>
      <vt:lpstr>Relation between AD-AS and the multiplier model</vt:lpstr>
      <vt:lpstr>Relation between AD-AS and the multiplier model Ref: Samuelson &amp; Nordhaus: Economics, 19th Ed.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C</dc:creator>
  <cp:lastModifiedBy>ADITI C</cp:lastModifiedBy>
  <cp:revision>243</cp:revision>
  <dcterms:created xsi:type="dcterms:W3CDTF">2018-09-25T19:37:53Z</dcterms:created>
  <dcterms:modified xsi:type="dcterms:W3CDTF">2019-10-15T17:11:09Z</dcterms:modified>
</cp:coreProperties>
</file>