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9"/>
  </p:notesMasterIdLst>
  <p:sldIdLst>
    <p:sldId id="256" r:id="rId2"/>
    <p:sldId id="257" r:id="rId3"/>
    <p:sldId id="270" r:id="rId4"/>
    <p:sldId id="269" r:id="rId5"/>
    <p:sldId id="268" r:id="rId6"/>
    <p:sldId id="260" r:id="rId7"/>
    <p:sldId id="278" r:id="rId8"/>
    <p:sldId id="279" r:id="rId9"/>
    <p:sldId id="280" r:id="rId10"/>
    <p:sldId id="281" r:id="rId11"/>
    <p:sldId id="282" r:id="rId12"/>
    <p:sldId id="262" r:id="rId13"/>
    <p:sldId id="284" r:id="rId14"/>
    <p:sldId id="283" r:id="rId15"/>
    <p:sldId id="285" r:id="rId16"/>
    <p:sldId id="261" r:id="rId17"/>
    <p:sldId id="263" r:id="rId18"/>
    <p:sldId id="264" r:id="rId19"/>
    <p:sldId id="265" r:id="rId20"/>
    <p:sldId id="272" r:id="rId21"/>
    <p:sldId id="267" r:id="rId22"/>
    <p:sldId id="271" r:id="rId23"/>
    <p:sldId id="287" r:id="rId24"/>
    <p:sldId id="289" r:id="rId25"/>
    <p:sldId id="275" r:id="rId26"/>
    <p:sldId id="276" r:id="rId27"/>
    <p:sldId id="286" r:id="rId2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97" autoAdjust="0"/>
    <p:restoredTop sz="95226" autoAdjust="0"/>
  </p:normalViewPr>
  <p:slideViewPr>
    <p:cSldViewPr snapToGrid="0">
      <p:cViewPr varScale="1">
        <p:scale>
          <a:sx n="82" d="100"/>
          <a:sy n="82" d="100"/>
        </p:scale>
        <p:origin x="1291" y="72"/>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Aditi\Documents\MACRO%20HS%20101%20Mankiw-Principles%20of%20Economics\data%20graphs\HBS_Table_No._02___Macro_Economic_Aggregates_(at_Constant_Prices).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800" b="0" i="0" u="none" strike="noStrike" kern="1200" spc="0" baseline="0">
                <a:solidFill>
                  <a:schemeClr val="tx1">
                    <a:lumMod val="65000"/>
                    <a:lumOff val="35000"/>
                  </a:schemeClr>
                </a:solidFill>
                <a:latin typeface="+mn-lt"/>
                <a:ea typeface="+mn-ea"/>
                <a:cs typeface="+mn-cs"/>
              </a:defRPr>
            </a:pPr>
            <a:r>
              <a:rPr lang="en-US" sz="2800"/>
              <a:t>Real GDP (Rs. billion) and Growth rate (%)</a:t>
            </a:r>
          </a:p>
        </c:rich>
      </c:tx>
      <c:overlay val="0"/>
      <c:spPr>
        <a:noFill/>
        <a:ln>
          <a:noFill/>
        </a:ln>
        <a:effectLst/>
      </c:spPr>
      <c:txPr>
        <a:bodyPr rot="0" spcFirstLastPara="1" vertOverflow="ellipsis" vert="horz" wrap="square" anchor="ctr" anchorCtr="1"/>
        <a:lstStyle/>
        <a:p>
          <a:pPr>
            <a:defRPr sz="28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v>Growth rate of GDP</c:v>
          </c:tx>
          <c:spPr>
            <a:ln w="28575" cap="rnd">
              <a:solidFill>
                <a:schemeClr val="accent1"/>
              </a:solidFill>
              <a:round/>
            </a:ln>
            <a:effectLst/>
          </c:spPr>
          <c:marker>
            <c:symbol val="none"/>
          </c:marker>
          <c:cat>
            <c:strRef>
              <c:f>Sheet1!$A$4:$A$69</c:f>
              <c:strCache>
                <c:ptCount val="66"/>
                <c:pt idx="0">
                  <c:v>1952-53   </c:v>
                </c:pt>
                <c:pt idx="1">
                  <c:v>1953-54   </c:v>
                </c:pt>
                <c:pt idx="2">
                  <c:v>1954-55   </c:v>
                </c:pt>
                <c:pt idx="3">
                  <c:v>1955-56   </c:v>
                </c:pt>
                <c:pt idx="4">
                  <c:v>1956-57   </c:v>
                </c:pt>
                <c:pt idx="5">
                  <c:v>1957-58   </c:v>
                </c:pt>
                <c:pt idx="6">
                  <c:v>1958-59   </c:v>
                </c:pt>
                <c:pt idx="7">
                  <c:v>1959-60   </c:v>
                </c:pt>
                <c:pt idx="8">
                  <c:v>1960-61   </c:v>
                </c:pt>
                <c:pt idx="9">
                  <c:v>1961-62   </c:v>
                </c:pt>
                <c:pt idx="10">
                  <c:v>1962-63   </c:v>
                </c:pt>
                <c:pt idx="11">
                  <c:v>1963-64   </c:v>
                </c:pt>
                <c:pt idx="12">
                  <c:v>1964-65   </c:v>
                </c:pt>
                <c:pt idx="13">
                  <c:v>1965-66   </c:v>
                </c:pt>
                <c:pt idx="14">
                  <c:v>1966-67   </c:v>
                </c:pt>
                <c:pt idx="15">
                  <c:v>1967-68   </c:v>
                </c:pt>
                <c:pt idx="16">
                  <c:v>1968-69   </c:v>
                </c:pt>
                <c:pt idx="17">
                  <c:v>1969-70   </c:v>
                </c:pt>
                <c:pt idx="18">
                  <c:v>1970-71   </c:v>
                </c:pt>
                <c:pt idx="19">
                  <c:v>1971-72   </c:v>
                </c:pt>
                <c:pt idx="20">
                  <c:v>1972-73   </c:v>
                </c:pt>
                <c:pt idx="21">
                  <c:v>1973-74   </c:v>
                </c:pt>
                <c:pt idx="22">
                  <c:v>1974-75   </c:v>
                </c:pt>
                <c:pt idx="23">
                  <c:v>1975-76   </c:v>
                </c:pt>
                <c:pt idx="24">
                  <c:v>1976-77   </c:v>
                </c:pt>
                <c:pt idx="25">
                  <c:v>1977-78   </c:v>
                </c:pt>
                <c:pt idx="26">
                  <c:v>1978-79   </c:v>
                </c:pt>
                <c:pt idx="27">
                  <c:v>1979-80   </c:v>
                </c:pt>
                <c:pt idx="28">
                  <c:v>1980-81   </c:v>
                </c:pt>
                <c:pt idx="29">
                  <c:v>1981-82   </c:v>
                </c:pt>
                <c:pt idx="30">
                  <c:v>1982-83   </c:v>
                </c:pt>
                <c:pt idx="31">
                  <c:v>1983-84   </c:v>
                </c:pt>
                <c:pt idx="32">
                  <c:v>1984-85   </c:v>
                </c:pt>
                <c:pt idx="33">
                  <c:v>1985-86   </c:v>
                </c:pt>
                <c:pt idx="34">
                  <c:v>1986-87   </c:v>
                </c:pt>
                <c:pt idx="35">
                  <c:v>1987-88   </c:v>
                </c:pt>
                <c:pt idx="36">
                  <c:v>1988-89   </c:v>
                </c:pt>
                <c:pt idx="37">
                  <c:v>1989-90   </c:v>
                </c:pt>
                <c:pt idx="38">
                  <c:v>1990-91   </c:v>
                </c:pt>
                <c:pt idx="39">
                  <c:v>1991-92   </c:v>
                </c:pt>
                <c:pt idx="40">
                  <c:v>1992-93   </c:v>
                </c:pt>
                <c:pt idx="41">
                  <c:v>1993-94   </c:v>
                </c:pt>
                <c:pt idx="42">
                  <c:v>1994-95   </c:v>
                </c:pt>
                <c:pt idx="43">
                  <c:v>1995-96   </c:v>
                </c:pt>
                <c:pt idx="44">
                  <c:v>1996-97   </c:v>
                </c:pt>
                <c:pt idx="45">
                  <c:v>1997-98   </c:v>
                </c:pt>
                <c:pt idx="46">
                  <c:v>1998-99   </c:v>
                </c:pt>
                <c:pt idx="47">
                  <c:v>1999-00   </c:v>
                </c:pt>
                <c:pt idx="48">
                  <c:v>2000-01   </c:v>
                </c:pt>
                <c:pt idx="49">
                  <c:v>2001-02   </c:v>
                </c:pt>
                <c:pt idx="50">
                  <c:v>2002-03   </c:v>
                </c:pt>
                <c:pt idx="51">
                  <c:v>2003-04   </c:v>
                </c:pt>
                <c:pt idx="52">
                  <c:v>2004-05   </c:v>
                </c:pt>
                <c:pt idx="53">
                  <c:v>2005-06   </c:v>
                </c:pt>
                <c:pt idx="54">
                  <c:v>2006-07   </c:v>
                </c:pt>
                <c:pt idx="55">
                  <c:v>2007-08   </c:v>
                </c:pt>
                <c:pt idx="56">
                  <c:v>2008-09   </c:v>
                </c:pt>
                <c:pt idx="57">
                  <c:v>2009-10   </c:v>
                </c:pt>
                <c:pt idx="58">
                  <c:v>2010-11   </c:v>
                </c:pt>
                <c:pt idx="59">
                  <c:v>2011-12   </c:v>
                </c:pt>
                <c:pt idx="60">
                  <c:v>2012-13   </c:v>
                </c:pt>
                <c:pt idx="61">
                  <c:v>2013-14   </c:v>
                </c:pt>
                <c:pt idx="62">
                  <c:v>2014-15</c:v>
                </c:pt>
                <c:pt idx="63">
                  <c:v>2015-16</c:v>
                </c:pt>
                <c:pt idx="64">
                  <c:v>2016-17</c:v>
                </c:pt>
                <c:pt idx="65">
                  <c:v>2017-18</c:v>
                </c:pt>
              </c:strCache>
            </c:strRef>
          </c:cat>
          <c:val>
            <c:numRef>
              <c:f>Sheet1!$F$4:$F$69</c:f>
              <c:numCache>
                <c:formatCode>General</c:formatCode>
                <c:ptCount val="66"/>
                <c:pt idx="0">
                  <c:v>2.8377022998668613</c:v>
                </c:pt>
                <c:pt idx="1">
                  <c:v>6.0863093721008443</c:v>
                </c:pt>
                <c:pt idx="2">
                  <c:v>4.245668322778422</c:v>
                </c:pt>
                <c:pt idx="3">
                  <c:v>2.5612188144337789</c:v>
                </c:pt>
                <c:pt idx="4">
                  <c:v>5.6926109909337681</c:v>
                </c:pt>
                <c:pt idx="5">
                  <c:v>-1.2093002160072075</c:v>
                </c:pt>
                <c:pt idx="6">
                  <c:v>7.5890961262553809</c:v>
                </c:pt>
                <c:pt idx="7">
                  <c:v>2.188303444744343</c:v>
                </c:pt>
                <c:pt idx="8">
                  <c:v>7.0796783530338985</c:v>
                </c:pt>
                <c:pt idx="9">
                  <c:v>3.1032541270696212</c:v>
                </c:pt>
                <c:pt idx="10">
                  <c:v>2.1155478226334705</c:v>
                </c:pt>
                <c:pt idx="11">
                  <c:v>5.0627372904898511</c:v>
                </c:pt>
                <c:pt idx="12">
                  <c:v>7.5839137648762041</c:v>
                </c:pt>
                <c:pt idx="13">
                  <c:v>-3.6549123701732897</c:v>
                </c:pt>
                <c:pt idx="14">
                  <c:v>1.0176402311214638</c:v>
                </c:pt>
                <c:pt idx="15">
                  <c:v>8.1380250805468979</c:v>
                </c:pt>
                <c:pt idx="16">
                  <c:v>2.60966021873661</c:v>
                </c:pt>
                <c:pt idx="17">
                  <c:v>6.5165854306143034</c:v>
                </c:pt>
                <c:pt idx="18">
                  <c:v>5.0132649609173203</c:v>
                </c:pt>
                <c:pt idx="19">
                  <c:v>1.0096882598094934</c:v>
                </c:pt>
                <c:pt idx="20">
                  <c:v>-0.31859482560373659</c:v>
                </c:pt>
                <c:pt idx="21">
                  <c:v>4.5515397167264746</c:v>
                </c:pt>
                <c:pt idx="22">
                  <c:v>1.1607867644216474</c:v>
                </c:pt>
                <c:pt idx="23">
                  <c:v>9.004440524201577</c:v>
                </c:pt>
                <c:pt idx="24">
                  <c:v>1.249864891314187</c:v>
                </c:pt>
                <c:pt idx="25">
                  <c:v>7.4699469554567273</c:v>
                </c:pt>
                <c:pt idx="26">
                  <c:v>5.5024886841384655</c:v>
                </c:pt>
                <c:pt idx="27">
                  <c:v>-5.2013832694627284</c:v>
                </c:pt>
                <c:pt idx="28">
                  <c:v>7.1700736696448653</c:v>
                </c:pt>
                <c:pt idx="29">
                  <c:v>5.6255056317673233</c:v>
                </c:pt>
                <c:pt idx="30">
                  <c:v>2.9243822220325155</c:v>
                </c:pt>
                <c:pt idx="31">
                  <c:v>7.8537849142543887</c:v>
                </c:pt>
                <c:pt idx="32">
                  <c:v>3.9612547248707282</c:v>
                </c:pt>
                <c:pt idx="33">
                  <c:v>4.161782367620515</c:v>
                </c:pt>
                <c:pt idx="34">
                  <c:v>4.3147713800443155</c:v>
                </c:pt>
                <c:pt idx="35">
                  <c:v>3.5343774465493887</c:v>
                </c:pt>
                <c:pt idx="36">
                  <c:v>10.159982903984689</c:v>
                </c:pt>
                <c:pt idx="37">
                  <c:v>6.1335070959997307</c:v>
                </c:pt>
                <c:pt idx="38">
                  <c:v>5.2850742211543471</c:v>
                </c:pt>
                <c:pt idx="39">
                  <c:v>1.430533226400688</c:v>
                </c:pt>
                <c:pt idx="40">
                  <c:v>5.3637767331226422</c:v>
                </c:pt>
                <c:pt idx="41">
                  <c:v>5.6813488066321245</c:v>
                </c:pt>
                <c:pt idx="42">
                  <c:v>6.3948137837530714</c:v>
                </c:pt>
                <c:pt idx="43">
                  <c:v>7.2881667771813747</c:v>
                </c:pt>
                <c:pt idx="44">
                  <c:v>7.9746682472636703</c:v>
                </c:pt>
                <c:pt idx="45">
                  <c:v>4.3016139579677164</c:v>
                </c:pt>
                <c:pt idx="46">
                  <c:v>6.6833892769199821</c:v>
                </c:pt>
                <c:pt idx="47">
                  <c:v>8.0042551418292689</c:v>
                </c:pt>
                <c:pt idx="48">
                  <c:v>4.1481776471412708</c:v>
                </c:pt>
                <c:pt idx="49">
                  <c:v>5.3856514061642295</c:v>
                </c:pt>
                <c:pt idx="50">
                  <c:v>3.8777565069685904</c:v>
                </c:pt>
                <c:pt idx="51">
                  <c:v>7.9665180177639776</c:v>
                </c:pt>
                <c:pt idx="52">
                  <c:v>7.0508896877923677</c:v>
                </c:pt>
                <c:pt idx="53">
                  <c:v>9.4771129651915693</c:v>
                </c:pt>
                <c:pt idx="54">
                  <c:v>9.5691366286585016</c:v>
                </c:pt>
                <c:pt idx="55">
                  <c:v>9.3220557720816437</c:v>
                </c:pt>
                <c:pt idx="56">
                  <c:v>6.7247749084081789</c:v>
                </c:pt>
                <c:pt idx="57">
                  <c:v>8.5939611549444983</c:v>
                </c:pt>
                <c:pt idx="58">
                  <c:v>8.9117730877127546</c:v>
                </c:pt>
                <c:pt idx="59">
                  <c:v>6.6889253360707377</c:v>
                </c:pt>
                <c:pt idx="60">
                  <c:v>4.4703126994986162</c:v>
                </c:pt>
                <c:pt idx="61">
                  <c:v>4.7368614024779925</c:v>
                </c:pt>
                <c:pt idx="62">
                  <c:v>8.337916571157324</c:v>
                </c:pt>
                <c:pt idx="63">
                  <c:v>8.1466661287016162</c:v>
                </c:pt>
                <c:pt idx="64">
                  <c:v>7.0861355696562089</c:v>
                </c:pt>
                <c:pt idx="65">
                  <c:v>6.4771490302962267</c:v>
                </c:pt>
              </c:numCache>
            </c:numRef>
          </c:val>
          <c:smooth val="0"/>
          <c:extLst>
            <c:ext xmlns:c16="http://schemas.microsoft.com/office/drawing/2014/chart" uri="{C3380CC4-5D6E-409C-BE32-E72D297353CC}">
              <c16:uniqueId val="{00000000-BD72-4C7D-A30A-BA6D665176CB}"/>
            </c:ext>
          </c:extLst>
        </c:ser>
        <c:dLbls>
          <c:showLegendKey val="0"/>
          <c:showVal val="0"/>
          <c:showCatName val="0"/>
          <c:showSerName val="0"/>
          <c:showPercent val="0"/>
          <c:showBubbleSize val="0"/>
        </c:dLbls>
        <c:marker val="1"/>
        <c:smooth val="0"/>
        <c:axId val="517853160"/>
        <c:axId val="517853488"/>
      </c:lineChart>
      <c:lineChart>
        <c:grouping val="standard"/>
        <c:varyColors val="0"/>
        <c:ser>
          <c:idx val="1"/>
          <c:order val="1"/>
          <c:tx>
            <c:v>GDP at constant prices (2004-05=100)</c:v>
          </c:tx>
          <c:spPr>
            <a:ln w="28575" cap="rnd">
              <a:solidFill>
                <a:schemeClr val="accent2"/>
              </a:solidFill>
              <a:round/>
            </a:ln>
            <a:effectLst/>
          </c:spPr>
          <c:marker>
            <c:symbol val="none"/>
          </c:marker>
          <c:val>
            <c:numRef>
              <c:f>Sheet1!$B$2:$B$69</c:f>
              <c:numCache>
                <c:formatCode>0.00</c:formatCode>
                <c:ptCount val="68"/>
                <c:pt idx="0">
                  <c:v>2796.18</c:v>
                </c:pt>
                <c:pt idx="1">
                  <c:v>2861.47</c:v>
                </c:pt>
                <c:pt idx="2">
                  <c:v>2942.67</c:v>
                </c:pt>
                <c:pt idx="3">
                  <c:v>3121.77</c:v>
                </c:pt>
                <c:pt idx="4">
                  <c:v>3254.31</c:v>
                </c:pt>
                <c:pt idx="5">
                  <c:v>3337.66</c:v>
                </c:pt>
                <c:pt idx="6">
                  <c:v>3527.66</c:v>
                </c:pt>
                <c:pt idx="7">
                  <c:v>3485</c:v>
                </c:pt>
                <c:pt idx="8">
                  <c:v>3749.48</c:v>
                </c:pt>
                <c:pt idx="9">
                  <c:v>3831.53</c:v>
                </c:pt>
                <c:pt idx="10">
                  <c:v>4102.79</c:v>
                </c:pt>
                <c:pt idx="11">
                  <c:v>4230.1099999999997</c:v>
                </c:pt>
                <c:pt idx="12">
                  <c:v>4319.6000000000004</c:v>
                </c:pt>
                <c:pt idx="13">
                  <c:v>4538.29</c:v>
                </c:pt>
                <c:pt idx="14">
                  <c:v>4882.47</c:v>
                </c:pt>
                <c:pt idx="15">
                  <c:v>4704.0200000000004</c:v>
                </c:pt>
                <c:pt idx="16">
                  <c:v>4751.8900000000003</c:v>
                </c:pt>
                <c:pt idx="17">
                  <c:v>5138.6000000000004</c:v>
                </c:pt>
                <c:pt idx="18">
                  <c:v>5272.7</c:v>
                </c:pt>
                <c:pt idx="19">
                  <c:v>5616.3</c:v>
                </c:pt>
                <c:pt idx="20">
                  <c:v>5897.86</c:v>
                </c:pt>
                <c:pt idx="21">
                  <c:v>5957.41</c:v>
                </c:pt>
                <c:pt idx="22">
                  <c:v>5938.43</c:v>
                </c:pt>
                <c:pt idx="23">
                  <c:v>6208.72</c:v>
                </c:pt>
                <c:pt idx="24">
                  <c:v>6280.79</c:v>
                </c:pt>
                <c:pt idx="25">
                  <c:v>6846.34</c:v>
                </c:pt>
                <c:pt idx="26">
                  <c:v>6931.91</c:v>
                </c:pt>
                <c:pt idx="27">
                  <c:v>7449.72</c:v>
                </c:pt>
                <c:pt idx="28">
                  <c:v>7859.64</c:v>
                </c:pt>
                <c:pt idx="29">
                  <c:v>7450.83</c:v>
                </c:pt>
                <c:pt idx="30">
                  <c:v>7985.06</c:v>
                </c:pt>
                <c:pt idx="31">
                  <c:v>8434.26</c:v>
                </c:pt>
                <c:pt idx="32">
                  <c:v>8680.91</c:v>
                </c:pt>
                <c:pt idx="33">
                  <c:v>9362.69</c:v>
                </c:pt>
                <c:pt idx="34">
                  <c:v>9733.57</c:v>
                </c:pt>
                <c:pt idx="35">
                  <c:v>10138.66</c:v>
                </c:pt>
                <c:pt idx="36">
                  <c:v>10576.12</c:v>
                </c:pt>
                <c:pt idx="37">
                  <c:v>10949.92</c:v>
                </c:pt>
                <c:pt idx="38">
                  <c:v>12062.43</c:v>
                </c:pt>
                <c:pt idx="39">
                  <c:v>12802.28</c:v>
                </c:pt>
                <c:pt idx="40">
                  <c:v>13478.89</c:v>
                </c:pt>
                <c:pt idx="41">
                  <c:v>13671.71</c:v>
                </c:pt>
                <c:pt idx="42">
                  <c:v>14405.03</c:v>
                </c:pt>
                <c:pt idx="43">
                  <c:v>15223.43</c:v>
                </c:pt>
                <c:pt idx="44">
                  <c:v>16196.94</c:v>
                </c:pt>
                <c:pt idx="45">
                  <c:v>17377.400000000001</c:v>
                </c:pt>
                <c:pt idx="46">
                  <c:v>18763.189999999999</c:v>
                </c:pt>
                <c:pt idx="47">
                  <c:v>19570.310000000001</c:v>
                </c:pt>
                <c:pt idx="48">
                  <c:v>20878.27</c:v>
                </c:pt>
                <c:pt idx="49">
                  <c:v>22549.42</c:v>
                </c:pt>
                <c:pt idx="50">
                  <c:v>23484.81</c:v>
                </c:pt>
                <c:pt idx="51">
                  <c:v>24749.62</c:v>
                </c:pt>
                <c:pt idx="52">
                  <c:v>25709.35</c:v>
                </c:pt>
                <c:pt idx="53">
                  <c:v>27757.49</c:v>
                </c:pt>
                <c:pt idx="54">
                  <c:v>29714.639999999999</c:v>
                </c:pt>
                <c:pt idx="55">
                  <c:v>32530.73</c:v>
                </c:pt>
                <c:pt idx="56">
                  <c:v>35643.64</c:v>
                </c:pt>
                <c:pt idx="57">
                  <c:v>38966.36</c:v>
                </c:pt>
                <c:pt idx="58">
                  <c:v>41586.76</c:v>
                </c:pt>
                <c:pt idx="59">
                  <c:v>45160.71</c:v>
                </c:pt>
                <c:pt idx="60">
                  <c:v>49185.33</c:v>
                </c:pt>
                <c:pt idx="61">
                  <c:v>52475.3</c:v>
                </c:pt>
                <c:pt idx="62">
                  <c:v>54821.11</c:v>
                </c:pt>
                <c:pt idx="63">
                  <c:v>57417.91</c:v>
                </c:pt>
                <c:pt idx="64">
                  <c:v>62205.367432702202</c:v>
                </c:pt>
                <c:pt idx="65">
                  <c:v>67273.031031576538</c:v>
                </c:pt>
                <c:pt idx="66">
                  <c:v>72040.089212290943</c:v>
                </c:pt>
                <c:pt idx="67">
                  <c:v>76706.233152129382</c:v>
                </c:pt>
              </c:numCache>
            </c:numRef>
          </c:val>
          <c:smooth val="0"/>
          <c:extLst>
            <c:ext xmlns:c16="http://schemas.microsoft.com/office/drawing/2014/chart" uri="{C3380CC4-5D6E-409C-BE32-E72D297353CC}">
              <c16:uniqueId val="{00000001-BD72-4C7D-A30A-BA6D665176CB}"/>
            </c:ext>
          </c:extLst>
        </c:ser>
        <c:dLbls>
          <c:showLegendKey val="0"/>
          <c:showVal val="0"/>
          <c:showCatName val="0"/>
          <c:showSerName val="0"/>
          <c:showPercent val="0"/>
          <c:showBubbleSize val="0"/>
        </c:dLbls>
        <c:marker val="1"/>
        <c:smooth val="0"/>
        <c:axId val="565703032"/>
        <c:axId val="565701392"/>
      </c:lineChart>
      <c:catAx>
        <c:axId val="517853160"/>
        <c:scaling>
          <c:orientation val="minMax"/>
        </c:scaling>
        <c:delete val="0"/>
        <c:axPos val="b"/>
        <c:numFmt formatCode="General" sourceLinked="1"/>
        <c:majorTickMark val="out"/>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17853488"/>
        <c:crosses val="autoZero"/>
        <c:auto val="1"/>
        <c:lblAlgn val="ctr"/>
        <c:lblOffset val="100"/>
        <c:tickLblSkip val="1"/>
        <c:noMultiLvlLbl val="0"/>
      </c:catAx>
      <c:valAx>
        <c:axId val="51785348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dirty="0"/>
                  <a:t>Growth</a:t>
                </a:r>
                <a:r>
                  <a:rPr lang="en-US" baseline="0" dirty="0"/>
                  <a:t> rate (%)</a:t>
                </a:r>
                <a:endParaRPr lang="en-US" dirty="0"/>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17853160"/>
        <c:crosses val="autoZero"/>
        <c:crossBetween val="between"/>
      </c:valAx>
      <c:valAx>
        <c:axId val="565701392"/>
        <c:scaling>
          <c:orientation val="minMax"/>
        </c:scaling>
        <c:delete val="0"/>
        <c:axPos val="r"/>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dirty="0"/>
                  <a:t>GDP at</a:t>
                </a:r>
                <a:r>
                  <a:rPr lang="en-US" baseline="0" dirty="0"/>
                  <a:t> constant prices (2004-05=100) (Rs. Billion)</a:t>
                </a:r>
                <a:endParaRPr lang="en-US" dirty="0"/>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0"/>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65703032"/>
        <c:crosses val="max"/>
        <c:crossBetween val="between"/>
      </c:valAx>
      <c:catAx>
        <c:axId val="565703032"/>
        <c:scaling>
          <c:orientation val="minMax"/>
        </c:scaling>
        <c:delete val="1"/>
        <c:axPos val="b"/>
        <c:majorTickMark val="out"/>
        <c:minorTickMark val="none"/>
        <c:tickLblPos val="nextTo"/>
        <c:crossAx val="565701392"/>
        <c:crosses val="autoZero"/>
        <c:auto val="1"/>
        <c:lblAlgn val="ctr"/>
        <c:lblOffset val="100"/>
        <c:noMultiLvlLbl val="0"/>
      </c:catAx>
      <c:spPr>
        <a:noFill/>
        <a:ln>
          <a:noFill/>
        </a:ln>
        <a:effectLst/>
      </c:spPr>
    </c:plotArea>
    <c:legend>
      <c:legendPos val="b"/>
      <c:layout>
        <c:manualLayout>
          <c:xMode val="edge"/>
          <c:yMode val="edge"/>
          <c:x val="8.7409368179915903E-2"/>
          <c:y val="0.92377601778412799"/>
          <c:w val="0.82518114835084388"/>
          <c:h val="5.6034978164876757E-2"/>
        </c:manualLayout>
      </c:layout>
      <c:overlay val="0"/>
      <c:spPr>
        <a:noFill/>
        <a:ln>
          <a:noFill/>
        </a:ln>
        <a:effectLst/>
      </c:spPr>
      <c:txPr>
        <a:bodyPr rot="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DF61FD-B3A1-4A43-B863-4E7923966232}" type="datetimeFigureOut">
              <a:rPr lang="en-US" smtClean="0"/>
              <a:t>9/23/2019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029D99-1DBD-4E94-94B7-3BAF5ED0FED2}" type="slidenum">
              <a:rPr lang="en-US" smtClean="0"/>
              <a:t>‹#›</a:t>
            </a:fld>
            <a:endParaRPr lang="en-US"/>
          </a:p>
        </p:txBody>
      </p:sp>
    </p:spTree>
    <p:extLst>
      <p:ext uri="{BB962C8B-B14F-4D97-AF65-F5344CB8AC3E}">
        <p14:creationId xmlns:p14="http://schemas.microsoft.com/office/powerpoint/2010/main" val="10448628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a:t>Potential output is determined by the economy’s productive capacity, which depends upon the inputs available (capital, labor, land, etc.) and the economy’s technological efficiency. </a:t>
            </a:r>
          </a:p>
          <a:p>
            <a:endParaRPr lang="en-US" dirty="0"/>
          </a:p>
          <a:p>
            <a:r>
              <a:rPr lang="en-US" b="1" dirty="0"/>
              <a:t>Potential GDP tends to grow steadily </a:t>
            </a:r>
            <a:r>
              <a:rPr lang="en-US" dirty="0"/>
              <a:t>because inputs like labor and capital and the level of technology change quite slowly over time. By contrast, actual GDP is subject to large business-cycle swings if spending patterns change sharply. </a:t>
            </a:r>
          </a:p>
        </p:txBody>
      </p:sp>
      <p:sp>
        <p:nvSpPr>
          <p:cNvPr id="4" name="Slide Number Placeholder 3"/>
          <p:cNvSpPr>
            <a:spLocks noGrp="1"/>
          </p:cNvSpPr>
          <p:nvPr>
            <p:ph type="sldNum" sz="quarter" idx="5"/>
          </p:nvPr>
        </p:nvSpPr>
        <p:spPr/>
        <p:txBody>
          <a:bodyPr/>
          <a:lstStyle/>
          <a:p>
            <a:fld id="{60029D99-1DBD-4E94-94B7-3BAF5ED0FED2}" type="slidenum">
              <a:rPr lang="en-US" smtClean="0"/>
              <a:t>7</a:t>
            </a:fld>
            <a:endParaRPr lang="en-US"/>
          </a:p>
        </p:txBody>
      </p:sp>
    </p:spTree>
    <p:extLst>
      <p:ext uri="{BB962C8B-B14F-4D97-AF65-F5344CB8AC3E}">
        <p14:creationId xmlns:p14="http://schemas.microsoft.com/office/powerpoint/2010/main" val="31996937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An Index is a measure of the change in a group of related variables over two different situations. Group of variables may be the prices of a specified set of commodities, the volumes of production in different sectors of an industry. Two different situations may be two different times, two different places etc. Index numbers are the indicators which reflect changes over a specified period of time in respect of prices of different commodities, industrial production, sales, imports and exports, cost of living, etc. These indicators are important tools for review and management of present economic positions and plan formulation. </a:t>
            </a:r>
          </a:p>
          <a:p>
            <a:r>
              <a:rPr lang="en-US" dirty="0"/>
              <a:t>Some of the important indices like Wholesale Price Index (WPI), Index of Industrial Production (IIP), Consumer Price Index (CPI), etc. give a fairly good idea as to what is happening in the economy.</a:t>
            </a:r>
          </a:p>
        </p:txBody>
      </p:sp>
      <p:sp>
        <p:nvSpPr>
          <p:cNvPr id="4" name="Slide Number Placeholder 3"/>
          <p:cNvSpPr>
            <a:spLocks noGrp="1"/>
          </p:cNvSpPr>
          <p:nvPr>
            <p:ph type="sldNum" sz="quarter" idx="10"/>
          </p:nvPr>
        </p:nvSpPr>
        <p:spPr/>
        <p:txBody>
          <a:bodyPr/>
          <a:lstStyle/>
          <a:p>
            <a:fld id="{60029D99-1DBD-4E94-94B7-3BAF5ED0FED2}" type="slidenum">
              <a:rPr lang="en-US" smtClean="0"/>
              <a:t>9</a:t>
            </a:fld>
            <a:endParaRPr lang="en-US"/>
          </a:p>
        </p:txBody>
      </p:sp>
    </p:spTree>
    <p:extLst>
      <p:ext uri="{BB962C8B-B14F-4D97-AF65-F5344CB8AC3E}">
        <p14:creationId xmlns:p14="http://schemas.microsoft.com/office/powerpoint/2010/main" val="17746755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a:t>Zimbabwe 897*10^20% in (Nov 2007 to Nov 2008) [79.6 billion % (Oct 2008 to Nov 2008)</a:t>
            </a:r>
          </a:p>
        </p:txBody>
      </p:sp>
      <p:sp>
        <p:nvSpPr>
          <p:cNvPr id="4" name="Slide Number Placeholder 3"/>
          <p:cNvSpPr>
            <a:spLocks noGrp="1"/>
          </p:cNvSpPr>
          <p:nvPr>
            <p:ph type="sldNum" sz="quarter" idx="10"/>
          </p:nvPr>
        </p:nvSpPr>
        <p:spPr/>
        <p:txBody>
          <a:bodyPr/>
          <a:lstStyle/>
          <a:p>
            <a:fld id="{60029D99-1DBD-4E94-94B7-3BAF5ED0FED2}" type="slidenum">
              <a:rPr lang="en-US" smtClean="0"/>
              <a:t>10</a:t>
            </a:fld>
            <a:endParaRPr lang="en-US"/>
          </a:p>
        </p:txBody>
      </p:sp>
    </p:spTree>
    <p:extLst>
      <p:ext uri="{BB962C8B-B14F-4D97-AF65-F5344CB8AC3E}">
        <p14:creationId xmlns:p14="http://schemas.microsoft.com/office/powerpoint/2010/main" val="29015688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a:t>Zimbabwe 897*10^20% in (Nov 2007 to Nov 2008) [79.6 billion % (Oct 2008 to Nov 2008)</a:t>
            </a:r>
          </a:p>
        </p:txBody>
      </p:sp>
      <p:sp>
        <p:nvSpPr>
          <p:cNvPr id="4" name="Slide Number Placeholder 3"/>
          <p:cNvSpPr>
            <a:spLocks noGrp="1"/>
          </p:cNvSpPr>
          <p:nvPr>
            <p:ph type="sldNum" sz="quarter" idx="10"/>
          </p:nvPr>
        </p:nvSpPr>
        <p:spPr/>
        <p:txBody>
          <a:bodyPr/>
          <a:lstStyle/>
          <a:p>
            <a:fld id="{60029D99-1DBD-4E94-94B7-3BAF5ED0FED2}" type="slidenum">
              <a:rPr lang="en-US" smtClean="0"/>
              <a:t>11</a:t>
            </a:fld>
            <a:endParaRPr lang="en-US"/>
          </a:p>
        </p:txBody>
      </p:sp>
    </p:spTree>
    <p:extLst>
      <p:ext uri="{BB962C8B-B14F-4D97-AF65-F5344CB8AC3E}">
        <p14:creationId xmlns:p14="http://schemas.microsoft.com/office/powerpoint/2010/main" val="42831145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4"/>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7C734F1-24AA-4CBC-9542-911CD6CC8A41}" type="datetimeFigureOut">
              <a:rPr lang="en-US" smtClean="0"/>
              <a:t>9/23/2019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DDDA8E-B543-49E2-AE9F-3B1F433E4546}" type="slidenum">
              <a:rPr lang="en-US" smtClean="0"/>
              <a:t>‹#›</a:t>
            </a:fld>
            <a:endParaRPr lang="en-US"/>
          </a:p>
        </p:txBody>
      </p:sp>
    </p:spTree>
    <p:extLst>
      <p:ext uri="{BB962C8B-B14F-4D97-AF65-F5344CB8AC3E}">
        <p14:creationId xmlns:p14="http://schemas.microsoft.com/office/powerpoint/2010/main" val="36901313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C734F1-24AA-4CBC-9542-911CD6CC8A41}" type="datetimeFigureOut">
              <a:rPr lang="en-US" smtClean="0"/>
              <a:t>9/23/2019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DDDA8E-B543-49E2-AE9F-3B1F433E4546}" type="slidenum">
              <a:rPr lang="en-US" smtClean="0"/>
              <a:t>‹#›</a:t>
            </a:fld>
            <a:endParaRPr lang="en-US"/>
          </a:p>
        </p:txBody>
      </p:sp>
    </p:spTree>
    <p:extLst>
      <p:ext uri="{BB962C8B-B14F-4D97-AF65-F5344CB8AC3E}">
        <p14:creationId xmlns:p14="http://schemas.microsoft.com/office/powerpoint/2010/main" val="13375722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365126"/>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1" y="365126"/>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C734F1-24AA-4CBC-9542-911CD6CC8A41}" type="datetimeFigureOut">
              <a:rPr lang="en-US" smtClean="0"/>
              <a:t>9/23/2019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DDDA8E-B543-49E2-AE9F-3B1F433E4546}" type="slidenum">
              <a:rPr lang="en-US" smtClean="0"/>
              <a:t>‹#›</a:t>
            </a:fld>
            <a:endParaRPr lang="en-US"/>
          </a:p>
        </p:txBody>
      </p:sp>
    </p:spTree>
    <p:extLst>
      <p:ext uri="{BB962C8B-B14F-4D97-AF65-F5344CB8AC3E}">
        <p14:creationId xmlns:p14="http://schemas.microsoft.com/office/powerpoint/2010/main" val="36496990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1" y="320676"/>
            <a:ext cx="7886700" cy="593726"/>
          </a:xfrm>
        </p:spPr>
        <p:txBody>
          <a:bodyPr/>
          <a:lstStyle>
            <a:lvl1pPr>
              <a:defRPr>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Content Placeholder 2"/>
          <p:cNvSpPr>
            <a:spLocks noGrp="1"/>
          </p:cNvSpPr>
          <p:nvPr>
            <p:ph idx="1"/>
          </p:nvPr>
        </p:nvSpPr>
        <p:spPr>
          <a:xfrm>
            <a:off x="628651" y="1170433"/>
            <a:ext cx="7886700" cy="5006531"/>
          </a:xfrm>
        </p:spPr>
        <p:txBody>
          <a:bodyPr/>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fld id="{97C734F1-24AA-4CBC-9542-911CD6CC8A41}" type="datetimeFigureOut">
              <a:rPr lang="en-US" smtClean="0"/>
              <a:pPr/>
              <a:t>9/23/2019</a:t>
            </a:fld>
            <a:endParaRPr lang="en-US"/>
          </a:p>
        </p:txBody>
      </p:sp>
      <p:sp>
        <p:nvSpPr>
          <p:cNvPr id="5" name="Footer Placeholder 4"/>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endParaRPr lang="en-US"/>
          </a:p>
        </p:txBody>
      </p:sp>
      <p:sp>
        <p:nvSpPr>
          <p:cNvPr id="6" name="Slide Number Placeholder 5"/>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04DDDA8E-B543-49E2-AE9F-3B1F433E4546}" type="slidenum">
              <a:rPr lang="en-US" smtClean="0"/>
              <a:pPr/>
              <a:t>‹#›</a:t>
            </a:fld>
            <a:endParaRPr lang="en-US"/>
          </a:p>
        </p:txBody>
      </p:sp>
    </p:spTree>
    <p:extLst>
      <p:ext uri="{BB962C8B-B14F-4D97-AF65-F5344CB8AC3E}">
        <p14:creationId xmlns:p14="http://schemas.microsoft.com/office/powerpoint/2010/main" val="34145385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9" y="1709740"/>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9" y="4589465"/>
            <a:ext cx="7886700" cy="1500187"/>
          </a:xfrm>
        </p:spPr>
        <p:txBody>
          <a:bodyPr/>
          <a:lstStyle>
            <a:lvl1pPr marL="0" indent="0">
              <a:buNone/>
              <a:defRPr sz="2400">
                <a:solidFill>
                  <a:schemeClr val="tx1"/>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7C734F1-24AA-4CBC-9542-911CD6CC8A41}" type="datetimeFigureOut">
              <a:rPr lang="en-US" smtClean="0"/>
              <a:t>9/23/2019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DDDA8E-B543-49E2-AE9F-3B1F433E4546}" type="slidenum">
              <a:rPr lang="en-US" smtClean="0"/>
              <a:t>‹#›</a:t>
            </a:fld>
            <a:endParaRPr lang="en-US"/>
          </a:p>
        </p:txBody>
      </p:sp>
    </p:spTree>
    <p:extLst>
      <p:ext uri="{BB962C8B-B14F-4D97-AF65-F5344CB8AC3E}">
        <p14:creationId xmlns:p14="http://schemas.microsoft.com/office/powerpoint/2010/main" val="35215152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1"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1"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C734F1-24AA-4CBC-9542-911CD6CC8A41}" type="datetimeFigureOut">
              <a:rPr lang="en-US" smtClean="0"/>
              <a:t>9/23/2019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DDDA8E-B543-49E2-AE9F-3B1F433E4546}" type="slidenum">
              <a:rPr lang="en-US" smtClean="0"/>
              <a:t>‹#›</a:t>
            </a:fld>
            <a:endParaRPr lang="en-US"/>
          </a:p>
        </p:txBody>
      </p:sp>
    </p:spTree>
    <p:extLst>
      <p:ext uri="{BB962C8B-B14F-4D97-AF65-F5344CB8AC3E}">
        <p14:creationId xmlns:p14="http://schemas.microsoft.com/office/powerpoint/2010/main" val="9700018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2" y="365127"/>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4"/>
            <a:ext cx="3868340"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1" y="1681164"/>
            <a:ext cx="3887391"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Edit Master text styles</a:t>
            </a:r>
          </a:p>
        </p:txBody>
      </p:sp>
      <p:sp>
        <p:nvSpPr>
          <p:cNvPr id="6" name="Content Placeholder 5"/>
          <p:cNvSpPr>
            <a:spLocks noGrp="1"/>
          </p:cNvSpPr>
          <p:nvPr>
            <p:ph sz="quarter" idx="4"/>
          </p:nvPr>
        </p:nvSpPr>
        <p:spPr>
          <a:xfrm>
            <a:off x="4629151"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C734F1-24AA-4CBC-9542-911CD6CC8A41}" type="datetimeFigureOut">
              <a:rPr lang="en-US" smtClean="0"/>
              <a:t>9/23/2019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4DDDA8E-B543-49E2-AE9F-3B1F433E4546}" type="slidenum">
              <a:rPr lang="en-US" smtClean="0"/>
              <a:t>‹#›</a:t>
            </a:fld>
            <a:endParaRPr lang="en-US"/>
          </a:p>
        </p:txBody>
      </p:sp>
    </p:spTree>
    <p:extLst>
      <p:ext uri="{BB962C8B-B14F-4D97-AF65-F5344CB8AC3E}">
        <p14:creationId xmlns:p14="http://schemas.microsoft.com/office/powerpoint/2010/main" val="32817128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7C734F1-24AA-4CBC-9542-911CD6CC8A41}" type="datetimeFigureOut">
              <a:rPr lang="en-US" smtClean="0"/>
              <a:t>9/23/2019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4DDDA8E-B543-49E2-AE9F-3B1F433E4546}" type="slidenum">
              <a:rPr lang="en-US" smtClean="0"/>
              <a:t>‹#›</a:t>
            </a:fld>
            <a:endParaRPr lang="en-US"/>
          </a:p>
        </p:txBody>
      </p:sp>
    </p:spTree>
    <p:extLst>
      <p:ext uri="{BB962C8B-B14F-4D97-AF65-F5344CB8AC3E}">
        <p14:creationId xmlns:p14="http://schemas.microsoft.com/office/powerpoint/2010/main" val="13849777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7C734F1-24AA-4CBC-9542-911CD6CC8A41}" type="datetimeFigureOut">
              <a:rPr lang="en-US" smtClean="0"/>
              <a:t>9/23/2019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4DDDA8E-B543-49E2-AE9F-3B1F433E4546}" type="slidenum">
              <a:rPr lang="en-US" smtClean="0"/>
              <a:t>‹#›</a:t>
            </a:fld>
            <a:endParaRPr lang="en-US"/>
          </a:p>
        </p:txBody>
      </p:sp>
    </p:spTree>
    <p:extLst>
      <p:ext uri="{BB962C8B-B14F-4D97-AF65-F5344CB8AC3E}">
        <p14:creationId xmlns:p14="http://schemas.microsoft.com/office/powerpoint/2010/main" val="38756741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9"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7"/>
            <a:ext cx="4629151"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9"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7C734F1-24AA-4CBC-9542-911CD6CC8A41}" type="datetimeFigureOut">
              <a:rPr lang="en-US" smtClean="0"/>
              <a:t>9/23/2019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DDDA8E-B543-49E2-AE9F-3B1F433E4546}" type="slidenum">
              <a:rPr lang="en-US" smtClean="0"/>
              <a:t>‹#›</a:t>
            </a:fld>
            <a:endParaRPr lang="en-US"/>
          </a:p>
        </p:txBody>
      </p:sp>
    </p:spTree>
    <p:extLst>
      <p:ext uri="{BB962C8B-B14F-4D97-AF65-F5344CB8AC3E}">
        <p14:creationId xmlns:p14="http://schemas.microsoft.com/office/powerpoint/2010/main" val="3622410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9"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7"/>
            <a:ext cx="4629151" cy="4873625"/>
          </a:xfrm>
        </p:spPr>
        <p:txBody>
          <a:bodyPr anchor="t"/>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9"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7C734F1-24AA-4CBC-9542-911CD6CC8A41}" type="datetimeFigureOut">
              <a:rPr lang="en-US" smtClean="0"/>
              <a:t>9/23/2019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DDDA8E-B543-49E2-AE9F-3B1F433E4546}" type="slidenum">
              <a:rPr lang="en-US" smtClean="0"/>
              <a:t>‹#›</a:t>
            </a:fld>
            <a:endParaRPr lang="en-US"/>
          </a:p>
        </p:txBody>
      </p:sp>
    </p:spTree>
    <p:extLst>
      <p:ext uri="{BB962C8B-B14F-4D97-AF65-F5344CB8AC3E}">
        <p14:creationId xmlns:p14="http://schemas.microsoft.com/office/powerpoint/2010/main" val="1583468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1" y="365127"/>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1"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1" y="6356352"/>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7C734F1-24AA-4CBC-9542-911CD6CC8A41}" type="datetimeFigureOut">
              <a:rPr lang="en-US" smtClean="0"/>
              <a:t>9/23/2019</a:t>
            </a:fld>
            <a:endParaRPr lang="en-US"/>
          </a:p>
        </p:txBody>
      </p:sp>
      <p:sp>
        <p:nvSpPr>
          <p:cNvPr id="5" name="Footer Placeholder 4"/>
          <p:cNvSpPr>
            <a:spLocks noGrp="1"/>
          </p:cNvSpPr>
          <p:nvPr>
            <p:ph type="ftr" sz="quarter" idx="3"/>
          </p:nvPr>
        </p:nvSpPr>
        <p:spPr>
          <a:xfrm>
            <a:off x="3028951" y="6356352"/>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1" y="6356352"/>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4DDDA8E-B543-49E2-AE9F-3B1F433E4546}" type="slidenum">
              <a:rPr lang="en-US" smtClean="0"/>
              <a:t>‹#›</a:t>
            </a:fld>
            <a:endParaRPr lang="en-US"/>
          </a:p>
        </p:txBody>
      </p:sp>
    </p:spTree>
    <p:extLst>
      <p:ext uri="{BB962C8B-B14F-4D97-AF65-F5344CB8AC3E}">
        <p14:creationId xmlns:p14="http://schemas.microsoft.com/office/powerpoint/2010/main" val="103718057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aditi@hss.iitb.ac.in"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60C3DE-E742-4C11-BE0F-A1E95AA26573}"/>
              </a:ext>
            </a:extLst>
          </p:cNvPr>
          <p:cNvSpPr>
            <a:spLocks noGrp="1"/>
          </p:cNvSpPr>
          <p:nvPr>
            <p:ph type="ctrTitle"/>
          </p:nvPr>
        </p:nvSpPr>
        <p:spPr>
          <a:xfrm>
            <a:off x="1143000" y="2053830"/>
            <a:ext cx="6858000" cy="1790700"/>
          </a:xfrm>
        </p:spPr>
        <p:txBody>
          <a:bodyPr>
            <a:normAutofit fontScale="90000"/>
          </a:bodyPr>
          <a:lstStyle/>
          <a:p>
            <a:r>
              <a:rPr lang="en-US" sz="3600" dirty="0">
                <a:latin typeface="Times New Roman" panose="02020603050405020304" pitchFamily="18" charset="0"/>
                <a:cs typeface="Times New Roman" panose="02020603050405020304" pitchFamily="18" charset="0"/>
              </a:rPr>
              <a:t>HS 101: Economics</a:t>
            </a:r>
            <a:br>
              <a:rPr lang="en-US" sz="3600" dirty="0">
                <a:latin typeface="Times New Roman" panose="02020603050405020304" pitchFamily="18" charset="0"/>
                <a:cs typeface="Times New Roman" panose="02020603050405020304" pitchFamily="18" charset="0"/>
              </a:rPr>
            </a:br>
            <a:br>
              <a:rPr lang="en-US" sz="3600" dirty="0">
                <a:latin typeface="Times New Roman" panose="02020603050405020304" pitchFamily="18" charset="0"/>
                <a:cs typeface="Times New Roman" panose="02020603050405020304" pitchFamily="18" charset="0"/>
              </a:rPr>
            </a:br>
            <a:r>
              <a:rPr lang="en-US" sz="3600" dirty="0">
                <a:latin typeface="Times New Roman" panose="02020603050405020304" pitchFamily="18" charset="0"/>
                <a:cs typeface="Times New Roman" panose="02020603050405020304" pitchFamily="18" charset="0"/>
              </a:rPr>
              <a:t>Overview of Macroeconomics</a:t>
            </a:r>
            <a:br>
              <a:rPr lang="en-US" sz="3600" dirty="0">
                <a:latin typeface="Times New Roman" panose="02020603050405020304" pitchFamily="18" charset="0"/>
                <a:cs typeface="Times New Roman" panose="02020603050405020304" pitchFamily="18" charset="0"/>
              </a:rPr>
            </a:br>
            <a:endParaRPr lang="en-US" sz="36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3DF1C989-F0C9-4625-8CD0-47ACF9594125}"/>
              </a:ext>
            </a:extLst>
          </p:cNvPr>
          <p:cNvSpPr>
            <a:spLocks noGrp="1"/>
          </p:cNvSpPr>
          <p:nvPr>
            <p:ph type="subTitle" idx="1"/>
          </p:nvPr>
        </p:nvSpPr>
        <p:spPr>
          <a:xfrm>
            <a:off x="688489" y="4719485"/>
            <a:ext cx="7670203" cy="1928743"/>
          </a:xfrm>
        </p:spPr>
        <p:txBody>
          <a:bodyPr>
            <a:normAutofit lnSpcReduction="10000"/>
          </a:bodyPr>
          <a:lstStyle/>
          <a:p>
            <a:r>
              <a:rPr lang="en-US" sz="2100" dirty="0">
                <a:latin typeface="Times New Roman" panose="02020603050405020304" pitchFamily="18" charset="0"/>
                <a:cs typeface="Times New Roman" panose="02020603050405020304" pitchFamily="18" charset="0"/>
              </a:rPr>
              <a:t>Aditi Chaubal </a:t>
            </a:r>
          </a:p>
          <a:p>
            <a:r>
              <a:rPr lang="en-US" sz="2100" dirty="0">
                <a:latin typeface="Times New Roman" panose="02020603050405020304" pitchFamily="18" charset="0"/>
                <a:cs typeface="Times New Roman" panose="02020603050405020304" pitchFamily="18" charset="0"/>
              </a:rPr>
              <a:t>(Email: </a:t>
            </a:r>
            <a:r>
              <a:rPr lang="en-US" sz="2100" dirty="0">
                <a:latin typeface="Times New Roman" panose="02020603050405020304" pitchFamily="18" charset="0"/>
                <a:cs typeface="Times New Roman" panose="02020603050405020304" pitchFamily="18" charset="0"/>
                <a:hlinkClick r:id="rId2"/>
              </a:rPr>
              <a:t>aditi@hss.iitb.ac.in</a:t>
            </a:r>
            <a:r>
              <a:rPr lang="en-US" sz="2100" dirty="0">
                <a:latin typeface="Times New Roman" panose="02020603050405020304" pitchFamily="18" charset="0"/>
                <a:cs typeface="Times New Roman" panose="02020603050405020304" pitchFamily="18" charset="0"/>
              </a:rPr>
              <a:t>)</a:t>
            </a:r>
          </a:p>
          <a:p>
            <a:endParaRPr lang="en-US" sz="2100" dirty="0">
              <a:latin typeface="Times New Roman" panose="02020603050405020304" pitchFamily="18" charset="0"/>
              <a:cs typeface="Times New Roman" panose="02020603050405020304" pitchFamily="18" charset="0"/>
            </a:endParaRPr>
          </a:p>
          <a:p>
            <a:endParaRPr lang="en-US" sz="2100" dirty="0">
              <a:latin typeface="Times New Roman" panose="02020603050405020304" pitchFamily="18" charset="0"/>
              <a:cs typeface="Times New Roman" panose="02020603050405020304" pitchFamily="18" charset="0"/>
            </a:endParaRPr>
          </a:p>
          <a:p>
            <a:pPr algn="l"/>
            <a:r>
              <a:rPr lang="en-US" sz="1900" b="1" dirty="0">
                <a:latin typeface="Times New Roman" panose="02020603050405020304" pitchFamily="18" charset="0"/>
                <a:cs typeface="Times New Roman" panose="02020603050405020304" pitchFamily="18" charset="0"/>
              </a:rPr>
              <a:t>Reference: </a:t>
            </a:r>
            <a:r>
              <a:rPr lang="en-US" sz="1900" dirty="0">
                <a:latin typeface="Times New Roman" panose="02020603050405020304" pitchFamily="18" charset="0"/>
                <a:cs typeface="Times New Roman" panose="02020603050405020304" pitchFamily="18" charset="0"/>
              </a:rPr>
              <a:t>Samuelson &amp; Nordhaus (19</a:t>
            </a:r>
            <a:r>
              <a:rPr lang="en-US" sz="1900" baseline="30000" dirty="0">
                <a:latin typeface="Times New Roman" panose="02020603050405020304" pitchFamily="18" charset="0"/>
                <a:cs typeface="Times New Roman" panose="02020603050405020304" pitchFamily="18" charset="0"/>
              </a:rPr>
              <a:t>th</a:t>
            </a:r>
            <a:r>
              <a:rPr lang="en-US" sz="1900" dirty="0">
                <a:latin typeface="Times New Roman" panose="02020603050405020304" pitchFamily="18" charset="0"/>
                <a:cs typeface="Times New Roman" panose="02020603050405020304" pitchFamily="18" charset="0"/>
              </a:rPr>
              <a:t> edition): Chapter 19</a:t>
            </a:r>
          </a:p>
        </p:txBody>
      </p:sp>
    </p:spTree>
    <p:extLst>
      <p:ext uri="{BB962C8B-B14F-4D97-AF65-F5344CB8AC3E}">
        <p14:creationId xmlns:p14="http://schemas.microsoft.com/office/powerpoint/2010/main" val="39216837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A6DA89-50A4-4B00-9BEE-4BC58DAE07FF}"/>
              </a:ext>
            </a:extLst>
          </p:cNvPr>
          <p:cNvSpPr>
            <a:spLocks noGrp="1"/>
          </p:cNvSpPr>
          <p:nvPr>
            <p:ph type="title"/>
          </p:nvPr>
        </p:nvSpPr>
        <p:spPr/>
        <p:txBody>
          <a:bodyPr>
            <a:normAutofit fontScale="90000"/>
          </a:bodyPr>
          <a:lstStyle/>
          <a:p>
            <a:r>
              <a:rPr lang="en-US" dirty="0"/>
              <a:t>Objectives of macroeconomics…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BAF92166-85F3-480C-A3B6-9482DEE786AE}"/>
                  </a:ext>
                </a:extLst>
              </p:cNvPr>
              <p:cNvSpPr>
                <a:spLocks noGrp="1"/>
              </p:cNvSpPr>
              <p:nvPr>
                <p:ph idx="1"/>
              </p:nvPr>
            </p:nvSpPr>
            <p:spPr>
              <a:xfrm>
                <a:off x="628650" y="1105698"/>
                <a:ext cx="7886700" cy="5006531"/>
              </a:xfrm>
            </p:spPr>
            <p:txBody>
              <a:bodyPr>
                <a:normAutofit lnSpcReduction="10000"/>
              </a:bodyPr>
              <a:lstStyle/>
              <a:p>
                <a:pPr>
                  <a:lnSpc>
                    <a:spcPct val="100000"/>
                  </a:lnSpc>
                </a:pPr>
                <a:r>
                  <a:rPr lang="en-US" b="1" dirty="0"/>
                  <a:t>Inflation </a:t>
                </a:r>
              </a:p>
              <a:p>
                <a:pPr lvl="1">
                  <a:lnSpc>
                    <a:spcPct val="100000"/>
                  </a:lnSpc>
                </a:pPr>
                <a:r>
                  <a:rPr lang="en-US" dirty="0"/>
                  <a:t>Measure of price stability</a:t>
                </a:r>
              </a:p>
              <a:p>
                <a:pPr lvl="1">
                  <a:lnSpc>
                    <a:spcPct val="100000"/>
                  </a:lnSpc>
                </a:pPr>
                <a:r>
                  <a:rPr lang="en-US" dirty="0"/>
                  <a:t>The inflation rate is the percentage change in the overall level of prices across years.</a:t>
                </a:r>
              </a:p>
              <a:p>
                <a:pPr lvl="1">
                  <a:lnSpc>
                    <a:spcPct val="100000"/>
                  </a:lnSpc>
                </a:pPr>
                <a:r>
                  <a:rPr lang="en-US" dirty="0"/>
                  <a:t>Rate of inflation at </a:t>
                </a:r>
                <a:r>
                  <a:rPr lang="en-US" i="1" dirty="0"/>
                  <a:t>t </a:t>
                </a:r>
                <a:r>
                  <a:rPr lang="en-US" dirty="0"/>
                  <a:t>= </a:t>
                </a:r>
                <a14:m>
                  <m:oMath xmlns:m="http://schemas.openxmlformats.org/officeDocument/2006/math">
                    <m:f>
                      <m:fPr>
                        <m:ctrlPr>
                          <a:rPr lang="en-US" b="0" i="1" smtClean="0">
                            <a:latin typeface="Cambria Math" panose="02040503050406030204" pitchFamily="18" charset="0"/>
                          </a:rPr>
                        </m:ctrlPr>
                      </m:fPr>
                      <m:num>
                        <m:r>
                          <a:rPr lang="en-US" i="1">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rPr>
                              <m:t>𝑡</m:t>
                            </m:r>
                          </m:e>
                        </m:d>
                        <m:r>
                          <a:rPr lang="en-US" i="1">
                            <a:latin typeface="Cambria Math" panose="02040503050406030204" pitchFamily="18" charset="0"/>
                          </a:rPr>
                          <m:t>−</m:t>
                        </m:r>
                        <m:r>
                          <a:rPr lang="en-US" i="1">
                            <a:latin typeface="Cambria Math" panose="02040503050406030204" pitchFamily="18" charset="0"/>
                          </a:rPr>
                          <m:t>𝑃</m:t>
                        </m:r>
                        <m:r>
                          <a:rPr lang="en-US" i="1">
                            <a:latin typeface="Cambria Math" panose="02040503050406030204" pitchFamily="18" charset="0"/>
                          </a:rPr>
                          <m:t>(</m:t>
                        </m:r>
                        <m:r>
                          <a:rPr lang="en-US" i="1">
                            <a:latin typeface="Cambria Math" panose="02040503050406030204" pitchFamily="18" charset="0"/>
                          </a:rPr>
                          <m:t>𝑡</m:t>
                        </m:r>
                        <m:r>
                          <a:rPr lang="en-US" i="1">
                            <a:latin typeface="Cambria Math" panose="02040503050406030204" pitchFamily="18" charset="0"/>
                          </a:rPr>
                          <m:t>−1)</m:t>
                        </m:r>
                        <m:r>
                          <m:rPr>
                            <m:nor/>
                          </m:rPr>
                          <a:rPr lang="en-US" dirty="0"/>
                          <m:t> </m:t>
                        </m:r>
                      </m:num>
                      <m:den>
                        <m:r>
                          <a:rPr lang="en-US" i="1">
                            <a:latin typeface="Cambria Math" panose="02040503050406030204" pitchFamily="18" charset="0"/>
                          </a:rPr>
                          <m:t>𝑃</m:t>
                        </m:r>
                        <m:r>
                          <a:rPr lang="en-US" i="1">
                            <a:latin typeface="Cambria Math" panose="02040503050406030204" pitchFamily="18" charset="0"/>
                          </a:rPr>
                          <m:t>(</m:t>
                        </m:r>
                        <m:r>
                          <a:rPr lang="en-US" i="1">
                            <a:latin typeface="Cambria Math" panose="02040503050406030204" pitchFamily="18" charset="0"/>
                          </a:rPr>
                          <m:t>𝑡</m:t>
                        </m:r>
                        <m:r>
                          <a:rPr lang="en-US" i="1">
                            <a:latin typeface="Cambria Math" panose="02040503050406030204" pitchFamily="18" charset="0"/>
                          </a:rPr>
                          <m:t>−1)</m:t>
                        </m:r>
                        <m:r>
                          <m:rPr>
                            <m:nor/>
                          </m:rPr>
                          <a:rPr lang="en-US" dirty="0"/>
                          <m:t> </m:t>
                        </m:r>
                      </m:den>
                    </m:f>
                    <m:r>
                      <a:rPr lang="en-US" b="0" i="1" smtClean="0">
                        <a:latin typeface="Cambria Math" panose="02040503050406030204" pitchFamily="18" charset="0"/>
                      </a:rPr>
                      <m:t>𝑋</m:t>
                    </m:r>
                    <m:r>
                      <a:rPr lang="en-US" b="0" i="1" smtClean="0">
                        <a:latin typeface="Cambria Math" panose="02040503050406030204" pitchFamily="18" charset="0"/>
                      </a:rPr>
                      <m:t> 100</m:t>
                    </m:r>
                  </m:oMath>
                </a14:m>
                <a:endParaRPr lang="en-US" b="0" dirty="0"/>
              </a:p>
              <a:p>
                <a:pPr lvl="1">
                  <a:lnSpc>
                    <a:spcPct val="100000"/>
                  </a:lnSpc>
                </a:pPr>
                <a:endParaRPr lang="en-US" dirty="0"/>
              </a:p>
              <a:p>
                <a:pPr lvl="1">
                  <a:lnSpc>
                    <a:spcPct val="100000"/>
                  </a:lnSpc>
                </a:pPr>
                <a:r>
                  <a:rPr lang="en-US" dirty="0"/>
                  <a:t>Deflation (opposite of inflation) occurs when prices decline (the rate of inflation is negative).</a:t>
                </a:r>
              </a:p>
              <a:p>
                <a:pPr lvl="1">
                  <a:lnSpc>
                    <a:spcPct val="100000"/>
                  </a:lnSpc>
                </a:pPr>
                <a:r>
                  <a:rPr lang="en-US" dirty="0"/>
                  <a:t>Disinflation occurs when the rate of inflation decreases sharply.</a:t>
                </a:r>
              </a:p>
              <a:p>
                <a:pPr lvl="1">
                  <a:lnSpc>
                    <a:spcPct val="100000"/>
                  </a:lnSpc>
                </a:pPr>
                <a:r>
                  <a:rPr lang="en-US" dirty="0"/>
                  <a:t>Hyperinflation is inflation at extremely high rates, e.g. 1000% or even 1 billion% per year! </a:t>
                </a:r>
              </a:p>
              <a:p>
                <a:pPr marL="457189" lvl="1" indent="0">
                  <a:lnSpc>
                    <a:spcPct val="100000"/>
                  </a:lnSpc>
                  <a:buNone/>
                </a:pPr>
                <a:endParaRPr lang="en-US" dirty="0"/>
              </a:p>
            </p:txBody>
          </p:sp>
        </mc:Choice>
        <mc:Fallback>
          <p:sp>
            <p:nvSpPr>
              <p:cNvPr id="3" name="Content Placeholder 2">
                <a:extLst>
                  <a:ext uri="{FF2B5EF4-FFF2-40B4-BE49-F238E27FC236}">
                    <a16:creationId xmlns:a16="http://schemas.microsoft.com/office/drawing/2014/main" id="{BAF92166-85F3-480C-A3B6-9482DEE786AE}"/>
                  </a:ext>
                </a:extLst>
              </p:cNvPr>
              <p:cNvSpPr>
                <a:spLocks noGrp="1" noRot="1" noChangeAspect="1" noMove="1" noResize="1" noEditPoints="1" noAdjustHandles="1" noChangeArrowheads="1" noChangeShapeType="1" noTextEdit="1"/>
              </p:cNvSpPr>
              <p:nvPr>
                <p:ph idx="1"/>
              </p:nvPr>
            </p:nvSpPr>
            <p:spPr>
              <a:xfrm>
                <a:off x="628650" y="1105698"/>
                <a:ext cx="7886700" cy="5006531"/>
              </a:xfrm>
              <a:blipFill>
                <a:blip r:embed="rId3"/>
                <a:stretch>
                  <a:fillRect l="-1391" t="-2068" r="-77"/>
                </a:stretch>
              </a:blipFill>
            </p:spPr>
            <p:txBody>
              <a:bodyPr/>
              <a:lstStyle/>
              <a:p>
                <a:r>
                  <a:rPr lang="en-US">
                    <a:noFill/>
                  </a:rPr>
                  <a:t> </a:t>
                </a:r>
              </a:p>
            </p:txBody>
          </p:sp>
        </mc:Fallback>
      </mc:AlternateContent>
      <p:sp>
        <p:nvSpPr>
          <p:cNvPr id="4" name="Rectangle 3">
            <a:extLst>
              <a:ext uri="{FF2B5EF4-FFF2-40B4-BE49-F238E27FC236}">
                <a16:creationId xmlns:a16="http://schemas.microsoft.com/office/drawing/2014/main" id="{DC7D77CB-F168-491B-80DE-F49C4257165C}"/>
              </a:ext>
            </a:extLst>
          </p:cNvPr>
          <p:cNvSpPr/>
          <p:nvPr/>
        </p:nvSpPr>
        <p:spPr>
          <a:xfrm>
            <a:off x="1361872" y="2665192"/>
            <a:ext cx="5116749" cy="71984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ontent Placeholder 4">
            <a:extLst>
              <a:ext uri="{FF2B5EF4-FFF2-40B4-BE49-F238E27FC236}">
                <a16:creationId xmlns:a16="http://schemas.microsoft.com/office/drawing/2014/main" id="{137523D1-0240-4412-B129-4B977CB7FF98}"/>
              </a:ext>
            </a:extLst>
          </p:cNvPr>
          <p:cNvSpPr txBox="1">
            <a:spLocks/>
          </p:cNvSpPr>
          <p:nvPr/>
        </p:nvSpPr>
        <p:spPr>
          <a:xfrm>
            <a:off x="5103265" y="6478589"/>
            <a:ext cx="4022436" cy="379412"/>
          </a:xfrm>
          <a:prstGeom prst="rect">
            <a:avLst/>
          </a:prstGeom>
        </p:spPr>
        <p:txBody>
          <a:bodyPr/>
          <a:lstStyle>
            <a:lvl1pPr marL="0" indent="0" algn="l" rtl="0" eaLnBrk="0" fontAlgn="base" hangingPunct="0">
              <a:spcBef>
                <a:spcPct val="20000"/>
              </a:spcBef>
              <a:spcAft>
                <a:spcPct val="0"/>
              </a:spcAft>
              <a:buNone/>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0" indent="0" algn="l" rtl="0" eaLnBrk="0" fontAlgn="base" hangingPunct="0">
              <a:spcBef>
                <a:spcPct val="20000"/>
              </a:spcBef>
              <a:spcAft>
                <a:spcPct val="0"/>
              </a:spcAft>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4"/>
            <a:r>
              <a:rPr lang="en-US" dirty="0"/>
              <a:t>HS101 – Economics (Macroeconomics) - 2019</a:t>
            </a:r>
          </a:p>
        </p:txBody>
      </p:sp>
    </p:spTree>
    <p:extLst>
      <p:ext uri="{BB962C8B-B14F-4D97-AF65-F5344CB8AC3E}">
        <p14:creationId xmlns:p14="http://schemas.microsoft.com/office/powerpoint/2010/main" val="3135403075"/>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A6DA89-50A4-4B00-9BEE-4BC58DAE07FF}"/>
              </a:ext>
            </a:extLst>
          </p:cNvPr>
          <p:cNvSpPr>
            <a:spLocks noGrp="1"/>
          </p:cNvSpPr>
          <p:nvPr>
            <p:ph type="title"/>
          </p:nvPr>
        </p:nvSpPr>
        <p:spPr/>
        <p:txBody>
          <a:bodyPr>
            <a:normAutofit fontScale="90000"/>
          </a:bodyPr>
          <a:lstStyle/>
          <a:p>
            <a:r>
              <a:rPr lang="en-US" dirty="0"/>
              <a:t>Objectives of macroeconomics…</a:t>
            </a:r>
          </a:p>
        </p:txBody>
      </p:sp>
      <p:sp>
        <p:nvSpPr>
          <p:cNvPr id="3" name="Content Placeholder 2">
            <a:extLst>
              <a:ext uri="{FF2B5EF4-FFF2-40B4-BE49-F238E27FC236}">
                <a16:creationId xmlns:a16="http://schemas.microsoft.com/office/drawing/2014/main" id="{BAF92166-85F3-480C-A3B6-9482DEE786AE}"/>
              </a:ext>
            </a:extLst>
          </p:cNvPr>
          <p:cNvSpPr>
            <a:spLocks noGrp="1"/>
          </p:cNvSpPr>
          <p:nvPr>
            <p:ph idx="1"/>
          </p:nvPr>
        </p:nvSpPr>
        <p:spPr/>
        <p:txBody>
          <a:bodyPr>
            <a:normAutofit lnSpcReduction="10000"/>
          </a:bodyPr>
          <a:lstStyle/>
          <a:p>
            <a:pPr>
              <a:lnSpc>
                <a:spcPct val="100000"/>
              </a:lnSpc>
            </a:pPr>
            <a:r>
              <a:rPr lang="en-US" b="1" dirty="0"/>
              <a:t>Importance of price stability</a:t>
            </a:r>
            <a:r>
              <a:rPr lang="en-US" dirty="0"/>
              <a:t>: A smooth functioning market system requires that prices accurately convey information about relative scarcities. </a:t>
            </a:r>
          </a:p>
          <a:p>
            <a:pPr>
              <a:lnSpc>
                <a:spcPct val="100000"/>
              </a:lnSpc>
            </a:pPr>
            <a:r>
              <a:rPr lang="en-US" b="1" dirty="0"/>
              <a:t>Costs of high inflation</a:t>
            </a:r>
            <a:r>
              <a:rPr lang="en-US" dirty="0"/>
              <a:t>: Taxes become highly variable, the real values of people’s pensions are eroded, and people spend real resources to avoid depreciating currency.</a:t>
            </a:r>
          </a:p>
          <a:p>
            <a:pPr>
              <a:lnSpc>
                <a:spcPct val="100000"/>
              </a:lnSpc>
            </a:pPr>
            <a:r>
              <a:rPr lang="en-US" b="1" dirty="0"/>
              <a:t>Cost of declining prices</a:t>
            </a:r>
            <a:r>
              <a:rPr lang="en-US" dirty="0"/>
              <a:t> (deflation): Economic stagnation, periods of high unemployment, increase in real debt burden.</a:t>
            </a:r>
          </a:p>
        </p:txBody>
      </p:sp>
      <p:sp>
        <p:nvSpPr>
          <p:cNvPr id="4" name="Content Placeholder 4">
            <a:extLst>
              <a:ext uri="{FF2B5EF4-FFF2-40B4-BE49-F238E27FC236}">
                <a16:creationId xmlns:a16="http://schemas.microsoft.com/office/drawing/2014/main" id="{57F9641D-F8FE-4913-B2F3-53E15DE825AB}"/>
              </a:ext>
            </a:extLst>
          </p:cNvPr>
          <p:cNvSpPr txBox="1">
            <a:spLocks/>
          </p:cNvSpPr>
          <p:nvPr/>
        </p:nvSpPr>
        <p:spPr>
          <a:xfrm>
            <a:off x="5103265" y="6478589"/>
            <a:ext cx="4022436" cy="379412"/>
          </a:xfrm>
          <a:prstGeom prst="rect">
            <a:avLst/>
          </a:prstGeom>
        </p:spPr>
        <p:txBody>
          <a:bodyPr/>
          <a:lstStyle>
            <a:lvl1pPr marL="0" indent="0" algn="l" rtl="0" eaLnBrk="0" fontAlgn="base" hangingPunct="0">
              <a:spcBef>
                <a:spcPct val="20000"/>
              </a:spcBef>
              <a:spcAft>
                <a:spcPct val="0"/>
              </a:spcAft>
              <a:buNone/>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0" indent="0" algn="l" rtl="0" eaLnBrk="0" fontAlgn="base" hangingPunct="0">
              <a:spcBef>
                <a:spcPct val="20000"/>
              </a:spcBef>
              <a:spcAft>
                <a:spcPct val="0"/>
              </a:spcAft>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4"/>
            <a:r>
              <a:rPr lang="en-US" dirty="0"/>
              <a:t>HS101 – Economics (Macroeconomics) - 2019</a:t>
            </a:r>
          </a:p>
        </p:txBody>
      </p:sp>
    </p:spTree>
    <p:extLst>
      <p:ext uri="{BB962C8B-B14F-4D97-AF65-F5344CB8AC3E}">
        <p14:creationId xmlns:p14="http://schemas.microsoft.com/office/powerpoint/2010/main" val="18077035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D26A7-9246-4974-A108-D6DB1B65CC65}"/>
              </a:ext>
            </a:extLst>
          </p:cNvPr>
          <p:cNvSpPr>
            <a:spLocks noGrp="1"/>
          </p:cNvSpPr>
          <p:nvPr>
            <p:ph type="title"/>
          </p:nvPr>
        </p:nvSpPr>
        <p:spPr>
          <a:xfrm>
            <a:off x="628651" y="274926"/>
            <a:ext cx="7886700" cy="593727"/>
          </a:xfrm>
        </p:spPr>
        <p:txBody>
          <a:bodyPr>
            <a:noAutofit/>
          </a:bodyPr>
          <a:lstStyle/>
          <a:p>
            <a:r>
              <a:rPr lang="en-US" sz="2800" dirty="0"/>
              <a:t>Tools and Instruments of Macroeconomic Policy</a:t>
            </a:r>
          </a:p>
        </p:txBody>
      </p:sp>
      <p:sp>
        <p:nvSpPr>
          <p:cNvPr id="3" name="Content Placeholder 2">
            <a:extLst>
              <a:ext uri="{FF2B5EF4-FFF2-40B4-BE49-F238E27FC236}">
                <a16:creationId xmlns:a16="http://schemas.microsoft.com/office/drawing/2014/main" id="{A089F52D-CEB4-477B-9A79-ED036DC94C18}"/>
              </a:ext>
            </a:extLst>
          </p:cNvPr>
          <p:cNvSpPr>
            <a:spLocks noGrp="1"/>
          </p:cNvSpPr>
          <p:nvPr>
            <p:ph idx="1"/>
          </p:nvPr>
        </p:nvSpPr>
        <p:spPr>
          <a:xfrm>
            <a:off x="628651" y="1133332"/>
            <a:ext cx="7886700" cy="5006531"/>
          </a:xfrm>
        </p:spPr>
        <p:txBody>
          <a:bodyPr>
            <a:noAutofit/>
          </a:bodyPr>
          <a:lstStyle/>
          <a:p>
            <a:pPr>
              <a:lnSpc>
                <a:spcPct val="120000"/>
              </a:lnSpc>
            </a:pPr>
            <a:r>
              <a:rPr lang="en-US" sz="2400" b="1" i="1" dirty="0"/>
              <a:t>Policy instrument</a:t>
            </a:r>
            <a:r>
              <a:rPr lang="en-US" sz="2400" i="1" dirty="0"/>
              <a:t>: </a:t>
            </a:r>
            <a:r>
              <a:rPr lang="en-US" sz="2400" dirty="0"/>
              <a:t>is an economic variable under the control of government which can affect (in order to attain) the macroeconomic goals.</a:t>
            </a:r>
          </a:p>
          <a:p>
            <a:pPr>
              <a:lnSpc>
                <a:spcPct val="120000"/>
              </a:lnSpc>
            </a:pPr>
            <a:r>
              <a:rPr lang="en-US" sz="2400" b="1" dirty="0"/>
              <a:t>Fiscal policy</a:t>
            </a:r>
            <a:r>
              <a:rPr lang="en-US" sz="2400" dirty="0"/>
              <a:t>: A government’s program/policy used to affect and achieve long-term economic growth through its impact on national savings and investment; it is also used to stimulate spending in deep recessions.</a:t>
            </a:r>
          </a:p>
          <a:p>
            <a:pPr>
              <a:lnSpc>
                <a:spcPct val="120000"/>
              </a:lnSpc>
            </a:pPr>
            <a:r>
              <a:rPr lang="en-US" sz="2400" b="1" dirty="0"/>
              <a:t>Instruments</a:t>
            </a:r>
            <a:r>
              <a:rPr lang="en-US" sz="2400" dirty="0"/>
              <a:t>: (</a:t>
            </a:r>
            <a:r>
              <a:rPr lang="en-US" sz="2400" dirty="0" err="1"/>
              <a:t>i</a:t>
            </a:r>
            <a:r>
              <a:rPr lang="en-US" sz="2400" dirty="0"/>
              <a:t>) the purchase of goods and services and expenditure on transfer payments (</a:t>
            </a:r>
            <a:r>
              <a:rPr lang="en-US" sz="2400" dirty="0">
                <a:solidFill>
                  <a:srgbClr val="FF0000"/>
                </a:solidFill>
              </a:rPr>
              <a:t>Government expenditure</a:t>
            </a:r>
            <a:r>
              <a:rPr lang="en-US" sz="2400" dirty="0"/>
              <a:t>) and (ii) the amount and type of taxes (</a:t>
            </a:r>
            <a:r>
              <a:rPr lang="en-US" sz="2400" dirty="0">
                <a:solidFill>
                  <a:srgbClr val="FF0000"/>
                </a:solidFill>
              </a:rPr>
              <a:t>Taxation</a:t>
            </a:r>
            <a:r>
              <a:rPr lang="en-US" sz="2400" dirty="0"/>
              <a:t>) in order to achieve the macroeconomic goals.</a:t>
            </a:r>
          </a:p>
        </p:txBody>
      </p:sp>
      <p:sp>
        <p:nvSpPr>
          <p:cNvPr id="4" name="Content Placeholder 4">
            <a:extLst>
              <a:ext uri="{FF2B5EF4-FFF2-40B4-BE49-F238E27FC236}">
                <a16:creationId xmlns:a16="http://schemas.microsoft.com/office/drawing/2014/main" id="{3D7AE6D4-E3D3-4B59-830B-5EA26249E711}"/>
              </a:ext>
            </a:extLst>
          </p:cNvPr>
          <p:cNvSpPr txBox="1">
            <a:spLocks/>
          </p:cNvSpPr>
          <p:nvPr/>
        </p:nvSpPr>
        <p:spPr>
          <a:xfrm>
            <a:off x="5103265" y="6478589"/>
            <a:ext cx="4022436" cy="379412"/>
          </a:xfrm>
          <a:prstGeom prst="rect">
            <a:avLst/>
          </a:prstGeom>
        </p:spPr>
        <p:txBody>
          <a:bodyPr/>
          <a:lstStyle>
            <a:lvl1pPr marL="0" indent="0" algn="l" rtl="0" eaLnBrk="0" fontAlgn="base" hangingPunct="0">
              <a:spcBef>
                <a:spcPct val="20000"/>
              </a:spcBef>
              <a:spcAft>
                <a:spcPct val="0"/>
              </a:spcAft>
              <a:buNone/>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0" indent="0" algn="l" rtl="0" eaLnBrk="0" fontAlgn="base" hangingPunct="0">
              <a:spcBef>
                <a:spcPct val="20000"/>
              </a:spcBef>
              <a:spcAft>
                <a:spcPct val="0"/>
              </a:spcAft>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4"/>
            <a:r>
              <a:rPr lang="en-US" dirty="0"/>
              <a:t>HS101 – Economics (Macroeconomics) - 2019</a:t>
            </a:r>
          </a:p>
        </p:txBody>
      </p:sp>
    </p:spTree>
    <p:extLst>
      <p:ext uri="{BB962C8B-B14F-4D97-AF65-F5344CB8AC3E}">
        <p14:creationId xmlns:p14="http://schemas.microsoft.com/office/powerpoint/2010/main" val="24740727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D26A7-9246-4974-A108-D6DB1B65CC65}"/>
              </a:ext>
            </a:extLst>
          </p:cNvPr>
          <p:cNvSpPr>
            <a:spLocks noGrp="1"/>
          </p:cNvSpPr>
          <p:nvPr>
            <p:ph type="title"/>
          </p:nvPr>
        </p:nvSpPr>
        <p:spPr>
          <a:xfrm>
            <a:off x="628651" y="283295"/>
            <a:ext cx="7886700" cy="593727"/>
          </a:xfrm>
        </p:spPr>
        <p:txBody>
          <a:bodyPr>
            <a:noAutofit/>
          </a:bodyPr>
          <a:lstStyle/>
          <a:p>
            <a:r>
              <a:rPr lang="en-US" sz="2800" dirty="0"/>
              <a:t>Tools and Instruments of Macroeconomic Policy</a:t>
            </a:r>
          </a:p>
        </p:txBody>
      </p:sp>
      <p:sp>
        <p:nvSpPr>
          <p:cNvPr id="3" name="Content Placeholder 2">
            <a:extLst>
              <a:ext uri="{FF2B5EF4-FFF2-40B4-BE49-F238E27FC236}">
                <a16:creationId xmlns:a16="http://schemas.microsoft.com/office/drawing/2014/main" id="{A089F52D-CEB4-477B-9A79-ED036DC94C18}"/>
              </a:ext>
            </a:extLst>
          </p:cNvPr>
          <p:cNvSpPr>
            <a:spLocks noGrp="1"/>
          </p:cNvSpPr>
          <p:nvPr>
            <p:ph idx="1"/>
          </p:nvPr>
        </p:nvSpPr>
        <p:spPr>
          <a:xfrm>
            <a:off x="628651" y="1081548"/>
            <a:ext cx="7886700" cy="5106949"/>
          </a:xfrm>
        </p:spPr>
        <p:txBody>
          <a:bodyPr>
            <a:noAutofit/>
          </a:bodyPr>
          <a:lstStyle/>
          <a:p>
            <a:pPr>
              <a:lnSpc>
                <a:spcPct val="120000"/>
              </a:lnSpc>
            </a:pPr>
            <a:r>
              <a:rPr lang="en-US" sz="2400" dirty="0"/>
              <a:t>Government expenditure → (</a:t>
            </a:r>
            <a:r>
              <a:rPr lang="en-US" sz="2400" dirty="0" err="1"/>
              <a:t>i</a:t>
            </a:r>
            <a:r>
              <a:rPr lang="en-US" sz="2400" dirty="0"/>
              <a:t>) Government purchases, (ii) Government transfer payments</a:t>
            </a:r>
          </a:p>
          <a:p>
            <a:pPr>
              <a:lnSpc>
                <a:spcPct val="120000"/>
              </a:lnSpc>
            </a:pPr>
            <a:r>
              <a:rPr lang="en-US" sz="2400" b="1" dirty="0"/>
              <a:t>Government purchases </a:t>
            </a:r>
            <a:r>
              <a:rPr lang="en-US" sz="2400" dirty="0"/>
              <a:t>= spending by the government on goods and services, infrastructure, </a:t>
            </a:r>
            <a:r>
              <a:rPr lang="en-US" sz="2400" dirty="0" err="1"/>
              <a:t>defence</a:t>
            </a:r>
            <a:r>
              <a:rPr lang="en-US" sz="2400" dirty="0"/>
              <a:t> and salaries</a:t>
            </a:r>
          </a:p>
          <a:p>
            <a:pPr>
              <a:lnSpc>
                <a:spcPct val="120000"/>
              </a:lnSpc>
            </a:pPr>
            <a:r>
              <a:rPr lang="en-US" sz="2400" b="1" dirty="0"/>
              <a:t>Transfer payments </a:t>
            </a:r>
            <a:r>
              <a:rPr lang="en-US" sz="2400" dirty="0"/>
              <a:t>= payments made to targeted groups such as elderly, unemployed etc. </a:t>
            </a:r>
          </a:p>
          <a:p>
            <a:pPr>
              <a:lnSpc>
                <a:spcPct val="120000"/>
              </a:lnSpc>
            </a:pPr>
            <a:r>
              <a:rPr lang="en-US" sz="2400" b="1" dirty="0"/>
              <a:t>Government expenditure </a:t>
            </a:r>
            <a:r>
              <a:rPr lang="en-US" sz="2400" dirty="0"/>
              <a:t>influences the relative size of collective spending and private consumption. </a:t>
            </a:r>
          </a:p>
          <a:p>
            <a:pPr>
              <a:lnSpc>
                <a:spcPct val="120000"/>
              </a:lnSpc>
            </a:pPr>
            <a:r>
              <a:rPr lang="en-US" sz="2400" b="1" dirty="0"/>
              <a:t>Taxation</a:t>
            </a:r>
            <a:r>
              <a:rPr lang="en-US" sz="2400" dirty="0"/>
              <a:t> subtracts from incomes, reduces private spending, and affects private saving while affecting investment and potential output. </a:t>
            </a:r>
          </a:p>
          <a:p>
            <a:pPr>
              <a:lnSpc>
                <a:spcPct val="120000"/>
              </a:lnSpc>
            </a:pPr>
            <a:endParaRPr lang="en-US" sz="2400" dirty="0"/>
          </a:p>
        </p:txBody>
      </p:sp>
      <p:sp>
        <p:nvSpPr>
          <p:cNvPr id="4" name="Content Placeholder 4">
            <a:extLst>
              <a:ext uri="{FF2B5EF4-FFF2-40B4-BE49-F238E27FC236}">
                <a16:creationId xmlns:a16="http://schemas.microsoft.com/office/drawing/2014/main" id="{8ED7A997-C6D4-4A17-954F-3F8F399F4100}"/>
              </a:ext>
            </a:extLst>
          </p:cNvPr>
          <p:cNvSpPr txBox="1">
            <a:spLocks/>
          </p:cNvSpPr>
          <p:nvPr/>
        </p:nvSpPr>
        <p:spPr>
          <a:xfrm>
            <a:off x="5103265" y="6478589"/>
            <a:ext cx="4022436" cy="379412"/>
          </a:xfrm>
          <a:prstGeom prst="rect">
            <a:avLst/>
          </a:prstGeom>
        </p:spPr>
        <p:txBody>
          <a:bodyPr/>
          <a:lstStyle>
            <a:lvl1pPr marL="0" indent="0" algn="l" rtl="0" eaLnBrk="0" fontAlgn="base" hangingPunct="0">
              <a:spcBef>
                <a:spcPct val="20000"/>
              </a:spcBef>
              <a:spcAft>
                <a:spcPct val="0"/>
              </a:spcAft>
              <a:buNone/>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0" indent="0" algn="l" rtl="0" eaLnBrk="0" fontAlgn="base" hangingPunct="0">
              <a:spcBef>
                <a:spcPct val="20000"/>
              </a:spcBef>
              <a:spcAft>
                <a:spcPct val="0"/>
              </a:spcAft>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4"/>
            <a:r>
              <a:rPr lang="en-US" dirty="0"/>
              <a:t>HS101 – Economics (Macroeconomics) - 2019</a:t>
            </a:r>
          </a:p>
        </p:txBody>
      </p:sp>
    </p:spTree>
    <p:extLst>
      <p:ext uri="{BB962C8B-B14F-4D97-AF65-F5344CB8AC3E}">
        <p14:creationId xmlns:p14="http://schemas.microsoft.com/office/powerpoint/2010/main" val="18146021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D26A7-9246-4974-A108-D6DB1B65CC65}"/>
              </a:ext>
            </a:extLst>
          </p:cNvPr>
          <p:cNvSpPr>
            <a:spLocks noGrp="1"/>
          </p:cNvSpPr>
          <p:nvPr>
            <p:ph type="title"/>
          </p:nvPr>
        </p:nvSpPr>
        <p:spPr>
          <a:xfrm>
            <a:off x="628651" y="273455"/>
            <a:ext cx="7886700" cy="593727"/>
          </a:xfrm>
        </p:spPr>
        <p:txBody>
          <a:bodyPr>
            <a:noAutofit/>
          </a:bodyPr>
          <a:lstStyle/>
          <a:p>
            <a:r>
              <a:rPr lang="en-US" sz="2800" dirty="0"/>
              <a:t>Tools and Instruments of Macroeconomic Policy</a:t>
            </a:r>
          </a:p>
        </p:txBody>
      </p:sp>
      <p:sp>
        <p:nvSpPr>
          <p:cNvPr id="3" name="Content Placeholder 2">
            <a:extLst>
              <a:ext uri="{FF2B5EF4-FFF2-40B4-BE49-F238E27FC236}">
                <a16:creationId xmlns:a16="http://schemas.microsoft.com/office/drawing/2014/main" id="{A089F52D-CEB4-477B-9A79-ED036DC94C18}"/>
              </a:ext>
            </a:extLst>
          </p:cNvPr>
          <p:cNvSpPr>
            <a:spLocks noGrp="1"/>
          </p:cNvSpPr>
          <p:nvPr>
            <p:ph idx="1"/>
          </p:nvPr>
        </p:nvSpPr>
        <p:spPr>
          <a:xfrm>
            <a:off x="628651" y="1091381"/>
            <a:ext cx="7886700" cy="5447315"/>
          </a:xfrm>
        </p:spPr>
        <p:txBody>
          <a:bodyPr>
            <a:noAutofit/>
          </a:bodyPr>
          <a:lstStyle/>
          <a:p>
            <a:pPr>
              <a:lnSpc>
                <a:spcPct val="120000"/>
              </a:lnSpc>
            </a:pPr>
            <a:r>
              <a:rPr lang="en-US" sz="2400" b="1" dirty="0"/>
              <a:t>Monetary policy: </a:t>
            </a:r>
            <a:r>
              <a:rPr lang="en-US" sz="2400" dirty="0"/>
              <a:t>A policy (usually implemented by the central bank) which impacts the money supply (and thus, the credit, interest rates and output) in the economy to attain the macroeconomic goals. </a:t>
            </a:r>
          </a:p>
          <a:p>
            <a:pPr>
              <a:lnSpc>
                <a:spcPct val="120000"/>
              </a:lnSpc>
            </a:pPr>
            <a:r>
              <a:rPr lang="en-US" sz="2400" dirty="0"/>
              <a:t>Monetary policy affects credit conditions, including asset prices such as stock and bond prices and exchange rates (exchange rates are a central part of the policy in open economies).</a:t>
            </a:r>
          </a:p>
          <a:p>
            <a:pPr>
              <a:lnSpc>
                <a:spcPct val="120000"/>
              </a:lnSpc>
            </a:pPr>
            <a:r>
              <a:rPr lang="en-US" sz="2400" dirty="0"/>
              <a:t>Changes in interest rates, along with other financial conditions, affect spending in sectors such as business investment, housing, and foreign trade.</a:t>
            </a:r>
          </a:p>
        </p:txBody>
      </p:sp>
      <p:sp>
        <p:nvSpPr>
          <p:cNvPr id="4" name="Content Placeholder 4">
            <a:extLst>
              <a:ext uri="{FF2B5EF4-FFF2-40B4-BE49-F238E27FC236}">
                <a16:creationId xmlns:a16="http://schemas.microsoft.com/office/drawing/2014/main" id="{F8A38559-D415-4715-863E-6CD8C025876E}"/>
              </a:ext>
            </a:extLst>
          </p:cNvPr>
          <p:cNvSpPr txBox="1">
            <a:spLocks/>
          </p:cNvSpPr>
          <p:nvPr/>
        </p:nvSpPr>
        <p:spPr>
          <a:xfrm>
            <a:off x="5103265" y="6478589"/>
            <a:ext cx="4022436" cy="379412"/>
          </a:xfrm>
          <a:prstGeom prst="rect">
            <a:avLst/>
          </a:prstGeom>
        </p:spPr>
        <p:txBody>
          <a:bodyPr/>
          <a:lstStyle>
            <a:lvl1pPr marL="0" indent="0" algn="l" rtl="0" eaLnBrk="0" fontAlgn="base" hangingPunct="0">
              <a:spcBef>
                <a:spcPct val="20000"/>
              </a:spcBef>
              <a:spcAft>
                <a:spcPct val="0"/>
              </a:spcAft>
              <a:buNone/>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0" indent="0" algn="l" rtl="0" eaLnBrk="0" fontAlgn="base" hangingPunct="0">
              <a:spcBef>
                <a:spcPct val="20000"/>
              </a:spcBef>
              <a:spcAft>
                <a:spcPct val="0"/>
              </a:spcAft>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4"/>
            <a:r>
              <a:rPr lang="en-US" dirty="0"/>
              <a:t>HS101 – Economics (Macroeconomics) - 2019</a:t>
            </a:r>
          </a:p>
        </p:txBody>
      </p:sp>
    </p:spTree>
    <p:extLst>
      <p:ext uri="{BB962C8B-B14F-4D97-AF65-F5344CB8AC3E}">
        <p14:creationId xmlns:p14="http://schemas.microsoft.com/office/powerpoint/2010/main" val="29693728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D26A7-9246-4974-A108-D6DB1B65CC65}"/>
              </a:ext>
            </a:extLst>
          </p:cNvPr>
          <p:cNvSpPr>
            <a:spLocks noGrp="1"/>
          </p:cNvSpPr>
          <p:nvPr>
            <p:ph type="title"/>
          </p:nvPr>
        </p:nvSpPr>
        <p:spPr>
          <a:xfrm>
            <a:off x="628651" y="243961"/>
            <a:ext cx="7886700" cy="593727"/>
          </a:xfrm>
        </p:spPr>
        <p:txBody>
          <a:bodyPr>
            <a:noAutofit/>
          </a:bodyPr>
          <a:lstStyle/>
          <a:p>
            <a:r>
              <a:rPr lang="en-US" sz="2800" dirty="0"/>
              <a:t>Tools and Instruments of Macroeconomic Policy</a:t>
            </a:r>
          </a:p>
        </p:txBody>
      </p:sp>
      <p:sp>
        <p:nvSpPr>
          <p:cNvPr id="3" name="Content Placeholder 2">
            <a:extLst>
              <a:ext uri="{FF2B5EF4-FFF2-40B4-BE49-F238E27FC236}">
                <a16:creationId xmlns:a16="http://schemas.microsoft.com/office/drawing/2014/main" id="{A089F52D-CEB4-477B-9A79-ED036DC94C18}"/>
              </a:ext>
            </a:extLst>
          </p:cNvPr>
          <p:cNvSpPr>
            <a:spLocks noGrp="1"/>
          </p:cNvSpPr>
          <p:nvPr>
            <p:ph idx="1"/>
          </p:nvPr>
        </p:nvSpPr>
        <p:spPr>
          <a:xfrm>
            <a:off x="628651" y="1091381"/>
            <a:ext cx="7886700" cy="5447315"/>
          </a:xfrm>
        </p:spPr>
        <p:txBody>
          <a:bodyPr>
            <a:noAutofit/>
          </a:bodyPr>
          <a:lstStyle/>
          <a:p>
            <a:pPr>
              <a:lnSpc>
                <a:spcPct val="120000"/>
              </a:lnSpc>
            </a:pPr>
            <a:r>
              <a:rPr lang="en-US" sz="2400" dirty="0"/>
              <a:t>Monetary policy has an important effect on both actual GDP and </a:t>
            </a:r>
            <a:r>
              <a:rPr lang="en-US" sz="2400" i="1" dirty="0"/>
              <a:t>potential </a:t>
            </a:r>
            <a:r>
              <a:rPr lang="en-US" sz="2400" dirty="0"/>
              <a:t>GDP.</a:t>
            </a:r>
          </a:p>
          <a:p>
            <a:pPr lvl="1">
              <a:lnSpc>
                <a:spcPct val="120000"/>
              </a:lnSpc>
            </a:pPr>
            <a:r>
              <a:rPr lang="en-US" b="1" dirty="0"/>
              <a:t>Instruments: </a:t>
            </a:r>
            <a:r>
              <a:rPr lang="en-US" dirty="0">
                <a:solidFill>
                  <a:srgbClr val="FF0000"/>
                </a:solidFill>
              </a:rPr>
              <a:t>Money supply, open market operations, interest rates</a:t>
            </a:r>
          </a:p>
          <a:p>
            <a:pPr lvl="1">
              <a:lnSpc>
                <a:spcPct val="120000"/>
              </a:lnSpc>
            </a:pPr>
            <a:r>
              <a:rPr lang="en-US" dirty="0"/>
              <a:t>Interactions between money supply, interest rates, output, inflation, external sector in the long- and short-run</a:t>
            </a:r>
          </a:p>
        </p:txBody>
      </p:sp>
      <p:sp>
        <p:nvSpPr>
          <p:cNvPr id="4" name="Content Placeholder 4">
            <a:extLst>
              <a:ext uri="{FF2B5EF4-FFF2-40B4-BE49-F238E27FC236}">
                <a16:creationId xmlns:a16="http://schemas.microsoft.com/office/drawing/2014/main" id="{C5C62F49-DFB1-43C9-8445-FA6A3F1ECD07}"/>
              </a:ext>
            </a:extLst>
          </p:cNvPr>
          <p:cNvSpPr txBox="1">
            <a:spLocks/>
          </p:cNvSpPr>
          <p:nvPr/>
        </p:nvSpPr>
        <p:spPr>
          <a:xfrm>
            <a:off x="5103265" y="6478589"/>
            <a:ext cx="4022436" cy="379412"/>
          </a:xfrm>
          <a:prstGeom prst="rect">
            <a:avLst/>
          </a:prstGeom>
        </p:spPr>
        <p:txBody>
          <a:bodyPr/>
          <a:lstStyle>
            <a:lvl1pPr marL="0" indent="0" algn="l" rtl="0" eaLnBrk="0" fontAlgn="base" hangingPunct="0">
              <a:spcBef>
                <a:spcPct val="20000"/>
              </a:spcBef>
              <a:spcAft>
                <a:spcPct val="0"/>
              </a:spcAft>
              <a:buNone/>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0" indent="0" algn="l" rtl="0" eaLnBrk="0" fontAlgn="base" hangingPunct="0">
              <a:spcBef>
                <a:spcPct val="20000"/>
              </a:spcBef>
              <a:spcAft>
                <a:spcPct val="0"/>
              </a:spcAft>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4"/>
            <a:r>
              <a:rPr lang="en-US" dirty="0"/>
              <a:t>HS101 – Economics (Macroeconomics) - 2019</a:t>
            </a:r>
          </a:p>
        </p:txBody>
      </p:sp>
    </p:spTree>
    <p:extLst>
      <p:ext uri="{BB962C8B-B14F-4D97-AF65-F5344CB8AC3E}">
        <p14:creationId xmlns:p14="http://schemas.microsoft.com/office/powerpoint/2010/main" val="37639713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4D2360-BBBA-40F3-9D0B-642DAC2446E1}"/>
              </a:ext>
            </a:extLst>
          </p:cNvPr>
          <p:cNvSpPr>
            <a:spLocks noGrp="1"/>
          </p:cNvSpPr>
          <p:nvPr>
            <p:ph type="title"/>
          </p:nvPr>
        </p:nvSpPr>
        <p:spPr>
          <a:xfrm>
            <a:off x="628651" y="-59743"/>
            <a:ext cx="7886700" cy="1325563"/>
          </a:xfrm>
        </p:spPr>
        <p:txBody>
          <a:bodyPr>
            <a:noAutofit/>
          </a:bodyPr>
          <a:lstStyle/>
          <a:p>
            <a:r>
              <a:rPr lang="en-US" sz="2400" b="1" dirty="0"/>
              <a:t>Aggregate Supply and Aggregate Demand determine major macroeconomic variables </a:t>
            </a:r>
            <a:br>
              <a:rPr lang="en-US" sz="2400" b="1" dirty="0"/>
            </a:br>
            <a:r>
              <a:rPr lang="en-US" sz="2000" b="1" dirty="0"/>
              <a:t>(Ref: Samuelson &amp; Nordhaus: </a:t>
            </a:r>
            <a:r>
              <a:rPr lang="en-US" sz="2000" b="1" i="1" dirty="0"/>
              <a:t>Economics</a:t>
            </a:r>
            <a:r>
              <a:rPr lang="en-US" sz="2000" b="1" dirty="0"/>
              <a:t>, 19</a:t>
            </a:r>
            <a:r>
              <a:rPr lang="en-US" sz="2000" b="1" baseline="30000" dirty="0"/>
              <a:t>th</a:t>
            </a:r>
            <a:r>
              <a:rPr lang="en-US" sz="2000" b="1" dirty="0"/>
              <a:t> Ed.)</a:t>
            </a:r>
            <a:endParaRPr lang="en-US" sz="2400" b="1" dirty="0"/>
          </a:p>
        </p:txBody>
      </p:sp>
      <p:pic>
        <p:nvPicPr>
          <p:cNvPr id="4" name="Picture 3">
            <a:extLst>
              <a:ext uri="{FF2B5EF4-FFF2-40B4-BE49-F238E27FC236}">
                <a16:creationId xmlns:a16="http://schemas.microsoft.com/office/drawing/2014/main" id="{A9C83E10-B17F-4C38-BDF0-717BE36BE813}"/>
              </a:ext>
            </a:extLst>
          </p:cNvPr>
          <p:cNvPicPr>
            <a:picLocks noChangeAspect="1"/>
          </p:cNvPicPr>
          <p:nvPr/>
        </p:nvPicPr>
        <p:blipFill>
          <a:blip r:embed="rId2"/>
          <a:stretch>
            <a:fillRect/>
          </a:stretch>
        </p:blipFill>
        <p:spPr>
          <a:xfrm>
            <a:off x="542926" y="1019177"/>
            <a:ext cx="8058151" cy="5838825"/>
          </a:xfrm>
          <a:prstGeom prst="rect">
            <a:avLst/>
          </a:prstGeom>
        </p:spPr>
      </p:pic>
      <p:sp>
        <p:nvSpPr>
          <p:cNvPr id="3" name="Oval 2">
            <a:extLst>
              <a:ext uri="{FF2B5EF4-FFF2-40B4-BE49-F238E27FC236}">
                <a16:creationId xmlns:a16="http://schemas.microsoft.com/office/drawing/2014/main" id="{B28D40E1-2438-4F0F-BAEF-712A00DE2534}"/>
              </a:ext>
            </a:extLst>
          </p:cNvPr>
          <p:cNvSpPr/>
          <p:nvPr/>
        </p:nvSpPr>
        <p:spPr>
          <a:xfrm>
            <a:off x="6652726" y="5383763"/>
            <a:ext cx="1530221" cy="139959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804328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3C3702-9D03-470A-9D38-43FC0674AF36}"/>
              </a:ext>
            </a:extLst>
          </p:cNvPr>
          <p:cNvSpPr>
            <a:spLocks noGrp="1"/>
          </p:cNvSpPr>
          <p:nvPr>
            <p:ph type="title"/>
          </p:nvPr>
        </p:nvSpPr>
        <p:spPr/>
        <p:txBody>
          <a:bodyPr>
            <a:normAutofit/>
          </a:bodyPr>
          <a:lstStyle/>
          <a:p>
            <a:r>
              <a:rPr lang="en-US" sz="3600" dirty="0"/>
              <a:t>Aggregate Demand</a:t>
            </a:r>
          </a:p>
        </p:txBody>
      </p:sp>
      <p:sp>
        <p:nvSpPr>
          <p:cNvPr id="3" name="Content Placeholder 2">
            <a:extLst>
              <a:ext uri="{FF2B5EF4-FFF2-40B4-BE49-F238E27FC236}">
                <a16:creationId xmlns:a16="http://schemas.microsoft.com/office/drawing/2014/main" id="{10C2399C-D8C3-40E0-8BF2-95D8B32165FE}"/>
              </a:ext>
            </a:extLst>
          </p:cNvPr>
          <p:cNvSpPr>
            <a:spLocks noGrp="1"/>
          </p:cNvSpPr>
          <p:nvPr>
            <p:ph idx="1"/>
          </p:nvPr>
        </p:nvSpPr>
        <p:spPr/>
        <p:txBody>
          <a:bodyPr>
            <a:noAutofit/>
          </a:bodyPr>
          <a:lstStyle/>
          <a:p>
            <a:pPr>
              <a:lnSpc>
                <a:spcPct val="100000"/>
              </a:lnSpc>
            </a:pPr>
            <a:r>
              <a:rPr lang="en-US" sz="2200" b="1" dirty="0"/>
              <a:t>Aggregate demand (AD): </a:t>
            </a:r>
            <a:r>
              <a:rPr lang="en-US" sz="2200" dirty="0"/>
              <a:t>Aggregate demand consists of the total spending in an economy by households, businesses, governments, and foreigners. It represents the total output that would be willingly bought at each price level, given the monetary and fiscal policies and other factors affecting demand.</a:t>
            </a:r>
          </a:p>
          <a:p>
            <a:pPr>
              <a:lnSpc>
                <a:spcPct val="100000"/>
              </a:lnSpc>
            </a:pPr>
            <a:r>
              <a:rPr lang="en-US" sz="2200" b="1" dirty="0"/>
              <a:t>Formally: </a:t>
            </a:r>
            <a:r>
              <a:rPr lang="en-US" sz="2200" dirty="0"/>
              <a:t>Total planned or desired spending in the economy during a given period. It is determined by the aggregate price level, and influenced by domestic investment, net exports, government spending, consumption function and money supply.</a:t>
            </a:r>
          </a:p>
          <a:p>
            <a:pPr>
              <a:lnSpc>
                <a:spcPct val="100000"/>
              </a:lnSpc>
            </a:pPr>
            <a:r>
              <a:rPr lang="en-US" sz="2200" b="1" dirty="0"/>
              <a:t>AD curve: </a:t>
            </a:r>
            <a:r>
              <a:rPr lang="en-US" sz="2200" dirty="0"/>
              <a:t>graphs the relation between the quantity of goods and services that people are willing to buy at the aggregate price level, ceteris paribus; with the dynamics driven by government spending, consumption function and money supply.</a:t>
            </a:r>
          </a:p>
          <a:p>
            <a:pPr>
              <a:lnSpc>
                <a:spcPct val="100000"/>
              </a:lnSpc>
            </a:pPr>
            <a:endParaRPr lang="en-US" sz="2200" dirty="0"/>
          </a:p>
          <a:p>
            <a:pPr>
              <a:lnSpc>
                <a:spcPct val="100000"/>
              </a:lnSpc>
            </a:pPr>
            <a:endParaRPr lang="en-US" sz="2200" dirty="0"/>
          </a:p>
          <a:p>
            <a:pPr>
              <a:lnSpc>
                <a:spcPct val="100000"/>
              </a:lnSpc>
            </a:pPr>
            <a:endParaRPr lang="en-US" sz="2200" dirty="0"/>
          </a:p>
          <a:p>
            <a:pPr>
              <a:lnSpc>
                <a:spcPct val="100000"/>
              </a:lnSpc>
            </a:pPr>
            <a:endParaRPr lang="en-US" sz="2200" dirty="0"/>
          </a:p>
          <a:p>
            <a:pPr>
              <a:lnSpc>
                <a:spcPct val="100000"/>
              </a:lnSpc>
            </a:pPr>
            <a:endParaRPr lang="en-US" sz="2200" dirty="0"/>
          </a:p>
        </p:txBody>
      </p:sp>
      <p:sp>
        <p:nvSpPr>
          <p:cNvPr id="4" name="Content Placeholder 4">
            <a:extLst>
              <a:ext uri="{FF2B5EF4-FFF2-40B4-BE49-F238E27FC236}">
                <a16:creationId xmlns:a16="http://schemas.microsoft.com/office/drawing/2014/main" id="{6A797C1D-E335-4C06-81CA-4CD9E0FE4522}"/>
              </a:ext>
            </a:extLst>
          </p:cNvPr>
          <p:cNvSpPr txBox="1">
            <a:spLocks/>
          </p:cNvSpPr>
          <p:nvPr/>
        </p:nvSpPr>
        <p:spPr>
          <a:xfrm>
            <a:off x="5103265" y="6478589"/>
            <a:ext cx="4022436" cy="379412"/>
          </a:xfrm>
          <a:prstGeom prst="rect">
            <a:avLst/>
          </a:prstGeom>
        </p:spPr>
        <p:txBody>
          <a:bodyPr/>
          <a:lstStyle>
            <a:lvl1pPr marL="0" indent="0" algn="l" rtl="0" eaLnBrk="0" fontAlgn="base" hangingPunct="0">
              <a:spcBef>
                <a:spcPct val="20000"/>
              </a:spcBef>
              <a:spcAft>
                <a:spcPct val="0"/>
              </a:spcAft>
              <a:buNone/>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0" indent="0" algn="l" rtl="0" eaLnBrk="0" fontAlgn="base" hangingPunct="0">
              <a:spcBef>
                <a:spcPct val="20000"/>
              </a:spcBef>
              <a:spcAft>
                <a:spcPct val="0"/>
              </a:spcAft>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4"/>
            <a:r>
              <a:rPr lang="en-US" dirty="0"/>
              <a:t>HS101 – Economics (Macroeconomics) - 2019</a:t>
            </a:r>
          </a:p>
        </p:txBody>
      </p:sp>
    </p:spTree>
    <p:extLst>
      <p:ext uri="{BB962C8B-B14F-4D97-AF65-F5344CB8AC3E}">
        <p14:creationId xmlns:p14="http://schemas.microsoft.com/office/powerpoint/2010/main" val="12079354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29CF20-6FDE-4350-9C2F-4C427CBCFC90}"/>
              </a:ext>
            </a:extLst>
          </p:cNvPr>
          <p:cNvSpPr>
            <a:spLocks noGrp="1"/>
          </p:cNvSpPr>
          <p:nvPr>
            <p:ph type="title"/>
          </p:nvPr>
        </p:nvSpPr>
        <p:spPr/>
        <p:txBody>
          <a:bodyPr>
            <a:normAutofit/>
          </a:bodyPr>
          <a:lstStyle/>
          <a:p>
            <a:r>
              <a:rPr lang="en-US" sz="3600" dirty="0"/>
              <a:t>Aggregate Supply</a:t>
            </a:r>
          </a:p>
        </p:txBody>
      </p:sp>
      <p:sp>
        <p:nvSpPr>
          <p:cNvPr id="3" name="Content Placeholder 2">
            <a:extLst>
              <a:ext uri="{FF2B5EF4-FFF2-40B4-BE49-F238E27FC236}">
                <a16:creationId xmlns:a16="http://schemas.microsoft.com/office/drawing/2014/main" id="{1C5407AA-BD78-455D-9E66-7A3EE6546130}"/>
              </a:ext>
            </a:extLst>
          </p:cNvPr>
          <p:cNvSpPr>
            <a:spLocks noGrp="1"/>
          </p:cNvSpPr>
          <p:nvPr>
            <p:ph idx="1"/>
          </p:nvPr>
        </p:nvSpPr>
        <p:spPr/>
        <p:txBody>
          <a:bodyPr>
            <a:normAutofit/>
          </a:bodyPr>
          <a:lstStyle/>
          <a:p>
            <a:pPr>
              <a:lnSpc>
                <a:spcPct val="120000"/>
              </a:lnSpc>
            </a:pPr>
            <a:r>
              <a:rPr lang="en-US" sz="2400" b="1" dirty="0"/>
              <a:t>Aggregate Supply (AS)</a:t>
            </a:r>
            <a:r>
              <a:rPr lang="en-US" sz="2400" dirty="0"/>
              <a:t>: is the quantity of output businesses would willingly produce and sell in a given period (at given prices, costs and market conditions).</a:t>
            </a:r>
          </a:p>
          <a:p>
            <a:pPr>
              <a:lnSpc>
                <a:spcPct val="120000"/>
              </a:lnSpc>
            </a:pPr>
            <a:r>
              <a:rPr lang="en-US" sz="2400" b="1" dirty="0"/>
              <a:t>Formally</a:t>
            </a:r>
            <a:r>
              <a:rPr lang="en-US" sz="2400" dirty="0"/>
              <a:t>: Total value of goods and services that firms would willingly produce in a given time period. It is a function of available inputs, technology and price level.</a:t>
            </a:r>
          </a:p>
          <a:p>
            <a:pPr>
              <a:lnSpc>
                <a:spcPct val="120000"/>
              </a:lnSpc>
            </a:pPr>
            <a:r>
              <a:rPr lang="en-US" sz="2400" b="1" dirty="0"/>
              <a:t>AS curve: </a:t>
            </a:r>
            <a:r>
              <a:rPr lang="en-US" sz="2400" dirty="0"/>
              <a:t>graphs the relation between the output which firms would willingly supply and the aggregate price level, ceteris paribus. The curve tends to be vertical at potential output but may be relatively flat in the short run.</a:t>
            </a:r>
          </a:p>
          <a:p>
            <a:endParaRPr lang="en-US" sz="2400" dirty="0"/>
          </a:p>
        </p:txBody>
      </p:sp>
      <p:sp>
        <p:nvSpPr>
          <p:cNvPr id="4" name="Content Placeholder 4">
            <a:extLst>
              <a:ext uri="{FF2B5EF4-FFF2-40B4-BE49-F238E27FC236}">
                <a16:creationId xmlns:a16="http://schemas.microsoft.com/office/drawing/2014/main" id="{90EA491F-E353-47C4-A044-C92D888E8C45}"/>
              </a:ext>
            </a:extLst>
          </p:cNvPr>
          <p:cNvSpPr txBox="1">
            <a:spLocks/>
          </p:cNvSpPr>
          <p:nvPr/>
        </p:nvSpPr>
        <p:spPr>
          <a:xfrm>
            <a:off x="5103265" y="6478589"/>
            <a:ext cx="4022436" cy="379412"/>
          </a:xfrm>
          <a:prstGeom prst="rect">
            <a:avLst/>
          </a:prstGeom>
        </p:spPr>
        <p:txBody>
          <a:bodyPr/>
          <a:lstStyle>
            <a:lvl1pPr marL="0" indent="0" algn="l" rtl="0" eaLnBrk="0" fontAlgn="base" hangingPunct="0">
              <a:spcBef>
                <a:spcPct val="20000"/>
              </a:spcBef>
              <a:spcAft>
                <a:spcPct val="0"/>
              </a:spcAft>
              <a:buNone/>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0" indent="0" algn="l" rtl="0" eaLnBrk="0" fontAlgn="base" hangingPunct="0">
              <a:spcBef>
                <a:spcPct val="20000"/>
              </a:spcBef>
              <a:spcAft>
                <a:spcPct val="0"/>
              </a:spcAft>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4"/>
            <a:r>
              <a:rPr lang="en-US" dirty="0"/>
              <a:t>HS101 – Economics (Macroeconomics) - 2019</a:t>
            </a:r>
          </a:p>
        </p:txBody>
      </p:sp>
    </p:spTree>
    <p:extLst>
      <p:ext uri="{BB962C8B-B14F-4D97-AF65-F5344CB8AC3E}">
        <p14:creationId xmlns:p14="http://schemas.microsoft.com/office/powerpoint/2010/main" val="30372208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4365F3-F9FB-442F-88DB-B9E09F8CFFDF}"/>
              </a:ext>
            </a:extLst>
          </p:cNvPr>
          <p:cNvSpPr>
            <a:spLocks noGrp="1"/>
          </p:cNvSpPr>
          <p:nvPr>
            <p:ph type="title"/>
          </p:nvPr>
        </p:nvSpPr>
        <p:spPr>
          <a:xfrm>
            <a:off x="628651" y="365127"/>
            <a:ext cx="7886700" cy="1325563"/>
          </a:xfrm>
        </p:spPr>
        <p:txBody>
          <a:bodyPr>
            <a:noAutofit/>
          </a:bodyPr>
          <a:lstStyle/>
          <a:p>
            <a:r>
              <a:rPr lang="en-US" sz="3600" dirty="0"/>
              <a:t>AD and AS curves vs. (Microeconomic) Market demand and supply curves</a:t>
            </a:r>
          </a:p>
        </p:txBody>
      </p:sp>
      <p:graphicFrame>
        <p:nvGraphicFramePr>
          <p:cNvPr id="6" name="Table 5">
            <a:extLst>
              <a:ext uri="{FF2B5EF4-FFF2-40B4-BE49-F238E27FC236}">
                <a16:creationId xmlns:a16="http://schemas.microsoft.com/office/drawing/2014/main" id="{C927A757-D9EA-4AED-A8A1-5F6C2B952AEF}"/>
              </a:ext>
            </a:extLst>
          </p:cNvPr>
          <p:cNvGraphicFramePr>
            <a:graphicFrameLocks noGrp="1"/>
          </p:cNvGraphicFramePr>
          <p:nvPr>
            <p:extLst>
              <p:ext uri="{D42A27DB-BD31-4B8C-83A1-F6EECF244321}">
                <p14:modId xmlns:p14="http://schemas.microsoft.com/office/powerpoint/2010/main" val="4215122270"/>
              </p:ext>
            </p:extLst>
          </p:nvPr>
        </p:nvGraphicFramePr>
        <p:xfrm>
          <a:off x="628651" y="1690690"/>
          <a:ext cx="7886700" cy="4645457"/>
        </p:xfrm>
        <a:graphic>
          <a:graphicData uri="http://schemas.openxmlformats.org/drawingml/2006/table">
            <a:tbl>
              <a:tblPr firstRow="1" bandRow="1">
                <a:tableStyleId>{5940675A-B579-460E-94D1-54222C63F5DA}</a:tableStyleId>
              </a:tblPr>
              <a:tblGrid>
                <a:gridCol w="4110303">
                  <a:extLst>
                    <a:ext uri="{9D8B030D-6E8A-4147-A177-3AD203B41FA5}">
                      <a16:colId xmlns:a16="http://schemas.microsoft.com/office/drawing/2014/main" val="3131801067"/>
                    </a:ext>
                  </a:extLst>
                </a:gridCol>
                <a:gridCol w="3776397">
                  <a:extLst>
                    <a:ext uri="{9D8B030D-6E8A-4147-A177-3AD203B41FA5}">
                      <a16:colId xmlns:a16="http://schemas.microsoft.com/office/drawing/2014/main" val="3871598197"/>
                    </a:ext>
                  </a:extLst>
                </a:gridCol>
              </a:tblGrid>
              <a:tr h="4645457">
                <a:tc>
                  <a:txBody>
                    <a:bodyPr/>
                    <a:lstStyle/>
                    <a:p>
                      <a:pPr marL="285750" indent="-285750">
                        <a:lnSpc>
                          <a:spcPct val="12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Microeconomic demand (DD) and supply (SS) curves show the </a:t>
                      </a:r>
                      <a:r>
                        <a:rPr lang="en-US" sz="2400" i="1" dirty="0">
                          <a:latin typeface="Times New Roman" panose="02020603050405020304" pitchFamily="18" charset="0"/>
                          <a:cs typeface="Times New Roman" panose="02020603050405020304" pitchFamily="18" charset="0"/>
                        </a:rPr>
                        <a:t>quantities and prices of </a:t>
                      </a:r>
                      <a:r>
                        <a:rPr lang="en-US" sz="2400" i="1" dirty="0">
                          <a:solidFill>
                            <a:schemeClr val="tx1"/>
                          </a:solidFill>
                          <a:latin typeface="Times New Roman" panose="02020603050405020304" pitchFamily="18" charset="0"/>
                          <a:cs typeface="Times New Roman" panose="02020603050405020304" pitchFamily="18" charset="0"/>
                        </a:rPr>
                        <a:t>individual</a:t>
                      </a:r>
                      <a:r>
                        <a:rPr lang="en-US" sz="2400" i="1" dirty="0">
                          <a:latin typeface="Times New Roman" panose="02020603050405020304" pitchFamily="18" charset="0"/>
                          <a:cs typeface="Times New Roman" panose="02020603050405020304" pitchFamily="18" charset="0"/>
                        </a:rPr>
                        <a:t> commodities</a:t>
                      </a:r>
                      <a:r>
                        <a:rPr lang="en-US" sz="2400" dirty="0">
                          <a:latin typeface="Times New Roman" panose="02020603050405020304" pitchFamily="18" charset="0"/>
                          <a:cs typeface="Times New Roman" panose="02020603050405020304" pitchFamily="18" charset="0"/>
                        </a:rPr>
                        <a:t>, with factors such as </a:t>
                      </a:r>
                      <a:r>
                        <a:rPr lang="en-US" sz="2400" i="1" dirty="0">
                          <a:latin typeface="Times New Roman" panose="02020603050405020304" pitchFamily="18" charset="0"/>
                          <a:cs typeface="Times New Roman" panose="02020603050405020304" pitchFamily="18" charset="0"/>
                        </a:rPr>
                        <a:t>national income </a:t>
                      </a:r>
                      <a:r>
                        <a:rPr lang="en-US" sz="2400" dirty="0">
                          <a:latin typeface="Times New Roman" panose="02020603050405020304" pitchFamily="18" charset="0"/>
                          <a:cs typeface="Times New Roman" panose="02020603050405020304" pitchFamily="18" charset="0"/>
                        </a:rPr>
                        <a:t>and prices of other commodities held as a given.</a:t>
                      </a:r>
                      <a:endParaRPr lang="en-US" sz="2400" b="0" dirty="0">
                        <a:solidFill>
                          <a:schemeClr val="tx1"/>
                        </a:solidFill>
                        <a:latin typeface="Times New Roman" panose="02020603050405020304" pitchFamily="18" charset="0"/>
                        <a:cs typeface="Times New Roman" panose="02020603050405020304" pitchFamily="18" charset="0"/>
                      </a:endParaRPr>
                    </a:p>
                  </a:txBody>
                  <a:tcPr/>
                </a:tc>
                <a:tc>
                  <a:txBody>
                    <a:bodyPr/>
                    <a:lstStyle/>
                    <a:p>
                      <a:pPr marL="285750" indent="-285750">
                        <a:lnSpc>
                          <a:spcPct val="12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AD and AS curves represent the </a:t>
                      </a:r>
                      <a:r>
                        <a:rPr lang="en-US" sz="2400" i="1" dirty="0">
                          <a:latin typeface="Times New Roman" panose="02020603050405020304" pitchFamily="18" charset="0"/>
                          <a:cs typeface="Times New Roman" panose="02020603050405020304" pitchFamily="18" charset="0"/>
                        </a:rPr>
                        <a:t>determination of </a:t>
                      </a:r>
                      <a:r>
                        <a:rPr lang="en-US" sz="2400" i="1" dirty="0">
                          <a:solidFill>
                            <a:srgbClr val="FF0000"/>
                          </a:solidFill>
                          <a:latin typeface="Times New Roman" panose="02020603050405020304" pitchFamily="18" charset="0"/>
                          <a:cs typeface="Times New Roman" panose="02020603050405020304" pitchFamily="18" charset="0"/>
                        </a:rPr>
                        <a:t>total</a:t>
                      </a:r>
                      <a:r>
                        <a:rPr lang="en-US" sz="2400" i="1" dirty="0">
                          <a:latin typeface="Times New Roman" panose="02020603050405020304" pitchFamily="18" charset="0"/>
                          <a:cs typeface="Times New Roman" panose="02020603050405020304" pitchFamily="18" charset="0"/>
                        </a:rPr>
                        <a:t> output and price level of an economy,</a:t>
                      </a:r>
                      <a:r>
                        <a:rPr lang="en-US" sz="2400" dirty="0">
                          <a:latin typeface="Times New Roman" panose="02020603050405020304" pitchFamily="18" charset="0"/>
                          <a:cs typeface="Times New Roman" panose="02020603050405020304" pitchFamily="18" charset="0"/>
                        </a:rPr>
                        <a:t> with factors such as money supply, fiscal stance, and capital stock held constant. </a:t>
                      </a:r>
                      <a:endParaRPr lang="en-US" sz="2400" b="0"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587185481"/>
                  </a:ext>
                </a:extLst>
              </a:tr>
            </a:tbl>
          </a:graphicData>
        </a:graphic>
      </p:graphicFrame>
      <p:sp>
        <p:nvSpPr>
          <p:cNvPr id="4" name="Content Placeholder 4">
            <a:extLst>
              <a:ext uri="{FF2B5EF4-FFF2-40B4-BE49-F238E27FC236}">
                <a16:creationId xmlns:a16="http://schemas.microsoft.com/office/drawing/2014/main" id="{8A43B7C9-282F-4415-803C-57C75D1FADB8}"/>
              </a:ext>
            </a:extLst>
          </p:cNvPr>
          <p:cNvSpPr txBox="1">
            <a:spLocks/>
          </p:cNvSpPr>
          <p:nvPr/>
        </p:nvSpPr>
        <p:spPr>
          <a:xfrm>
            <a:off x="5103265" y="6478589"/>
            <a:ext cx="4022436" cy="379412"/>
          </a:xfrm>
          <a:prstGeom prst="rect">
            <a:avLst/>
          </a:prstGeom>
        </p:spPr>
        <p:txBody>
          <a:bodyPr/>
          <a:lstStyle>
            <a:lvl1pPr marL="0" indent="0" algn="l" rtl="0" eaLnBrk="0" fontAlgn="base" hangingPunct="0">
              <a:spcBef>
                <a:spcPct val="20000"/>
              </a:spcBef>
              <a:spcAft>
                <a:spcPct val="0"/>
              </a:spcAft>
              <a:buNone/>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0" indent="0" algn="l" rtl="0" eaLnBrk="0" fontAlgn="base" hangingPunct="0">
              <a:spcBef>
                <a:spcPct val="20000"/>
              </a:spcBef>
              <a:spcAft>
                <a:spcPct val="0"/>
              </a:spcAft>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4"/>
            <a:r>
              <a:rPr lang="en-US" dirty="0"/>
              <a:t>HS101 – Economics (Macroeconomics) - 2019</a:t>
            </a:r>
          </a:p>
        </p:txBody>
      </p:sp>
    </p:spTree>
    <p:extLst>
      <p:ext uri="{BB962C8B-B14F-4D97-AF65-F5344CB8AC3E}">
        <p14:creationId xmlns:p14="http://schemas.microsoft.com/office/powerpoint/2010/main" val="30092173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300AAE-2318-47C1-9787-C400F01D838F}"/>
              </a:ext>
            </a:extLst>
          </p:cNvPr>
          <p:cNvSpPr>
            <a:spLocks noGrp="1"/>
          </p:cNvSpPr>
          <p:nvPr>
            <p:ph type="title"/>
          </p:nvPr>
        </p:nvSpPr>
        <p:spPr/>
        <p:txBody>
          <a:bodyPr>
            <a:normAutofit/>
          </a:bodyPr>
          <a:lstStyle/>
          <a:p>
            <a:r>
              <a:rPr lang="en-US" sz="3600" dirty="0"/>
              <a:t>Introduction</a:t>
            </a:r>
          </a:p>
        </p:txBody>
      </p:sp>
      <p:sp>
        <p:nvSpPr>
          <p:cNvPr id="3" name="Content Placeholder 2">
            <a:extLst>
              <a:ext uri="{FF2B5EF4-FFF2-40B4-BE49-F238E27FC236}">
                <a16:creationId xmlns:a16="http://schemas.microsoft.com/office/drawing/2014/main" id="{9D1C58EC-DC42-402D-AE9A-356F7272EAB8}"/>
              </a:ext>
            </a:extLst>
          </p:cNvPr>
          <p:cNvSpPr>
            <a:spLocks noGrp="1"/>
          </p:cNvSpPr>
          <p:nvPr>
            <p:ph idx="1"/>
          </p:nvPr>
        </p:nvSpPr>
        <p:spPr/>
        <p:txBody>
          <a:bodyPr>
            <a:noAutofit/>
          </a:bodyPr>
          <a:lstStyle/>
          <a:p>
            <a:pPr>
              <a:lnSpc>
                <a:spcPct val="120000"/>
              </a:lnSpc>
            </a:pPr>
            <a:r>
              <a:rPr lang="en-GB" sz="2000" dirty="0"/>
              <a:t>Macroeconomics is the study of the behaviour of the economy as a whole. It analyses long-run growth as well as the cyclical movements in total output, unemployment and inflation, money supply, budget deficit, international trade and finance</a:t>
            </a:r>
          </a:p>
          <a:p>
            <a:pPr>
              <a:lnSpc>
                <a:spcPct val="120000"/>
              </a:lnSpc>
            </a:pPr>
            <a:r>
              <a:rPr lang="en-GB" sz="2000" dirty="0"/>
              <a:t>Examines reasons for growth and decline of nations</a:t>
            </a:r>
          </a:p>
          <a:p>
            <a:pPr>
              <a:lnSpc>
                <a:spcPct val="120000"/>
              </a:lnSpc>
            </a:pPr>
            <a:r>
              <a:rPr lang="en-GB" sz="2000" dirty="0"/>
              <a:t>Important concepts: </a:t>
            </a:r>
          </a:p>
          <a:p>
            <a:pPr lvl="1">
              <a:lnSpc>
                <a:spcPct val="120000"/>
              </a:lnSpc>
            </a:pPr>
            <a:r>
              <a:rPr lang="en-GB" sz="2000" b="1" dirty="0"/>
              <a:t>Output</a:t>
            </a:r>
            <a:r>
              <a:rPr lang="en-GB" sz="2000" dirty="0"/>
              <a:t>: Various useful goods and services which are either consumed or used in further production.</a:t>
            </a:r>
          </a:p>
          <a:p>
            <a:pPr lvl="1">
              <a:lnSpc>
                <a:spcPct val="120000"/>
              </a:lnSpc>
            </a:pPr>
            <a:r>
              <a:rPr lang="en-GB" sz="2000" b="1" dirty="0"/>
              <a:t>Employment/Unemployment</a:t>
            </a:r>
            <a:r>
              <a:rPr lang="en-GB" sz="2000" dirty="0"/>
              <a:t>: Measure dependent on the number of people unemployed. </a:t>
            </a:r>
            <a:r>
              <a:rPr lang="en-US" sz="2000" dirty="0"/>
              <a:t>A worker is unemployed if he/she is not working and is either waiting to be recalled after a layoff or has actively looked for work in the last 4 weeks (US definition).</a:t>
            </a:r>
          </a:p>
          <a:p>
            <a:pPr lvl="2">
              <a:lnSpc>
                <a:spcPct val="120000"/>
              </a:lnSpc>
            </a:pPr>
            <a:r>
              <a:rPr lang="en-US" sz="1600" dirty="0"/>
              <a:t>India – definition ? </a:t>
            </a:r>
            <a:endParaRPr lang="en-GB" sz="1600" dirty="0"/>
          </a:p>
        </p:txBody>
      </p:sp>
      <p:sp>
        <p:nvSpPr>
          <p:cNvPr id="4" name="Content Placeholder 4">
            <a:extLst>
              <a:ext uri="{FF2B5EF4-FFF2-40B4-BE49-F238E27FC236}">
                <a16:creationId xmlns:a16="http://schemas.microsoft.com/office/drawing/2014/main" id="{FEBE0C0E-644E-475D-A84A-14126A12B7CB}"/>
              </a:ext>
            </a:extLst>
          </p:cNvPr>
          <p:cNvSpPr txBox="1">
            <a:spLocks/>
          </p:cNvSpPr>
          <p:nvPr/>
        </p:nvSpPr>
        <p:spPr>
          <a:xfrm>
            <a:off x="5103265" y="6478589"/>
            <a:ext cx="4022436" cy="379412"/>
          </a:xfrm>
          <a:prstGeom prst="rect">
            <a:avLst/>
          </a:prstGeom>
        </p:spPr>
        <p:txBody>
          <a:bodyPr/>
          <a:lstStyle>
            <a:lvl1pPr marL="0" indent="0" algn="l" rtl="0" eaLnBrk="0" fontAlgn="base" hangingPunct="0">
              <a:spcBef>
                <a:spcPct val="20000"/>
              </a:spcBef>
              <a:spcAft>
                <a:spcPct val="0"/>
              </a:spcAft>
              <a:buNone/>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0" indent="0" algn="l" rtl="0" eaLnBrk="0" fontAlgn="base" hangingPunct="0">
              <a:spcBef>
                <a:spcPct val="20000"/>
              </a:spcBef>
              <a:spcAft>
                <a:spcPct val="0"/>
              </a:spcAft>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4"/>
            <a:r>
              <a:rPr lang="en-US" dirty="0"/>
              <a:t>HS101 – Economics (Macroeconomics) - 2019</a:t>
            </a:r>
          </a:p>
        </p:txBody>
      </p:sp>
    </p:spTree>
    <p:extLst>
      <p:ext uri="{BB962C8B-B14F-4D97-AF65-F5344CB8AC3E}">
        <p14:creationId xmlns:p14="http://schemas.microsoft.com/office/powerpoint/2010/main" val="23858837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1A1F8-9862-4DD6-AEEA-1083CA86347C}"/>
              </a:ext>
            </a:extLst>
          </p:cNvPr>
          <p:cNvSpPr>
            <a:spLocks noGrp="1"/>
          </p:cNvSpPr>
          <p:nvPr>
            <p:ph type="title"/>
          </p:nvPr>
        </p:nvSpPr>
        <p:spPr/>
        <p:txBody>
          <a:bodyPr>
            <a:noAutofit/>
          </a:bodyPr>
          <a:lstStyle/>
          <a:p>
            <a:r>
              <a:rPr lang="en-US" sz="2400" dirty="0"/>
              <a:t>AD and AS curves vs. (Microeconomic) Market demand and supply curves…</a:t>
            </a:r>
          </a:p>
        </p:txBody>
      </p:sp>
      <p:graphicFrame>
        <p:nvGraphicFramePr>
          <p:cNvPr id="4" name="Content Placeholder 3">
            <a:extLst>
              <a:ext uri="{FF2B5EF4-FFF2-40B4-BE49-F238E27FC236}">
                <a16:creationId xmlns:a16="http://schemas.microsoft.com/office/drawing/2014/main" id="{3FD31767-1D0E-42E3-BF24-B64323E331B6}"/>
              </a:ext>
            </a:extLst>
          </p:cNvPr>
          <p:cNvGraphicFramePr>
            <a:graphicFrameLocks noGrp="1"/>
          </p:cNvGraphicFramePr>
          <p:nvPr>
            <p:ph idx="1"/>
            <p:extLst>
              <p:ext uri="{D42A27DB-BD31-4B8C-83A1-F6EECF244321}">
                <p14:modId xmlns:p14="http://schemas.microsoft.com/office/powerpoint/2010/main" val="3266094088"/>
              </p:ext>
            </p:extLst>
          </p:nvPr>
        </p:nvGraphicFramePr>
        <p:xfrm>
          <a:off x="628651" y="1169990"/>
          <a:ext cx="7886702" cy="4972495"/>
        </p:xfrm>
        <a:graphic>
          <a:graphicData uri="http://schemas.openxmlformats.org/drawingml/2006/table">
            <a:tbl>
              <a:tblPr firstRow="1" bandRow="1">
                <a:tableStyleId>{5940675A-B579-460E-94D1-54222C63F5DA}</a:tableStyleId>
              </a:tblPr>
              <a:tblGrid>
                <a:gridCol w="4050927">
                  <a:extLst>
                    <a:ext uri="{9D8B030D-6E8A-4147-A177-3AD203B41FA5}">
                      <a16:colId xmlns:a16="http://schemas.microsoft.com/office/drawing/2014/main" val="738424434"/>
                    </a:ext>
                  </a:extLst>
                </a:gridCol>
                <a:gridCol w="3835775">
                  <a:extLst>
                    <a:ext uri="{9D8B030D-6E8A-4147-A177-3AD203B41FA5}">
                      <a16:colId xmlns:a16="http://schemas.microsoft.com/office/drawing/2014/main" val="1719057172"/>
                    </a:ext>
                  </a:extLst>
                </a:gridCol>
              </a:tblGrid>
              <a:tr h="4972495">
                <a:tc>
                  <a:txBody>
                    <a:bodyPr/>
                    <a:lstStyle/>
                    <a:p>
                      <a:pPr marL="342900" marR="0" lvl="0" indent="-34290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US" sz="2400" dirty="0">
                          <a:latin typeface="Times New Roman" panose="02020603050405020304" pitchFamily="18" charset="0"/>
                          <a:cs typeface="Times New Roman" panose="02020603050405020304" pitchFamily="18" charset="0"/>
                        </a:rPr>
                        <a:t>DD and SS help represent the </a:t>
                      </a:r>
                      <a:r>
                        <a:rPr lang="en-US" sz="2400" b="1" dirty="0">
                          <a:latin typeface="Times New Roman" panose="02020603050405020304" pitchFamily="18" charset="0"/>
                          <a:cs typeface="Times New Roman" panose="02020603050405020304" pitchFamily="18" charset="0"/>
                        </a:rPr>
                        <a:t>impact of a policy measure or shock</a:t>
                      </a:r>
                      <a:r>
                        <a:rPr lang="en-US" sz="2400" dirty="0">
                          <a:latin typeface="Times New Roman" panose="02020603050405020304" pitchFamily="18" charset="0"/>
                          <a:cs typeface="Times New Roman" panose="02020603050405020304" pitchFamily="18" charset="0"/>
                        </a:rPr>
                        <a:t> (say, increase in tax on a commodity) on </a:t>
                      </a:r>
                      <a:r>
                        <a:rPr lang="en-US" sz="2400" i="1" dirty="0">
                          <a:latin typeface="Times New Roman" panose="02020603050405020304" pitchFamily="18" charset="0"/>
                          <a:cs typeface="Times New Roman" panose="02020603050405020304" pitchFamily="18" charset="0"/>
                        </a:rPr>
                        <a:t>the demand and supply of </a:t>
                      </a:r>
                      <a:r>
                        <a:rPr lang="en-US" sz="2400" b="1" i="1" dirty="0">
                          <a:latin typeface="Times New Roman" panose="02020603050405020304" pitchFamily="18" charset="0"/>
                          <a:cs typeface="Times New Roman" panose="02020603050405020304" pitchFamily="18" charset="0"/>
                        </a:rPr>
                        <a:t>that </a:t>
                      </a:r>
                      <a:r>
                        <a:rPr lang="en-US" sz="2400" i="1" dirty="0">
                          <a:latin typeface="Times New Roman" panose="02020603050405020304" pitchFamily="18" charset="0"/>
                          <a:cs typeface="Times New Roman" panose="02020603050405020304" pitchFamily="18" charset="0"/>
                        </a:rPr>
                        <a:t>commodity or related commodities.</a:t>
                      </a:r>
                    </a:p>
                    <a:p>
                      <a:pPr>
                        <a:lnSpc>
                          <a:spcPct val="150000"/>
                        </a:lnSpc>
                      </a:pPr>
                      <a:endParaRPr lang="en-US" sz="2400" dirty="0"/>
                    </a:p>
                  </a:txBody>
                  <a:tcPr/>
                </a:tc>
                <a:tc>
                  <a:txBody>
                    <a:bodyPr/>
                    <a:lstStyle/>
                    <a:p>
                      <a:pPr marL="342900" marR="0" lvl="0" indent="-34290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US" sz="2400" dirty="0">
                          <a:latin typeface="Times New Roman" panose="02020603050405020304" pitchFamily="18" charset="0"/>
                          <a:cs typeface="Times New Roman" panose="02020603050405020304" pitchFamily="18" charset="0"/>
                        </a:rPr>
                        <a:t>AD and AS help represent the </a:t>
                      </a:r>
                      <a:r>
                        <a:rPr lang="en-US" sz="2400" b="1" dirty="0">
                          <a:latin typeface="Times New Roman" panose="02020603050405020304" pitchFamily="18" charset="0"/>
                          <a:cs typeface="Times New Roman" panose="02020603050405020304" pitchFamily="18" charset="0"/>
                        </a:rPr>
                        <a:t>impact of a policy measure or shock </a:t>
                      </a:r>
                      <a:r>
                        <a:rPr lang="en-US" sz="2400" dirty="0">
                          <a:latin typeface="Times New Roman" panose="02020603050405020304" pitchFamily="18" charset="0"/>
                          <a:cs typeface="Times New Roman" panose="02020603050405020304" pitchFamily="18" charset="0"/>
                        </a:rPr>
                        <a:t>(say, increase in taxes) </a:t>
                      </a:r>
                      <a:r>
                        <a:rPr lang="en-US" sz="2400" i="1" dirty="0">
                          <a:latin typeface="Times New Roman" panose="02020603050405020304" pitchFamily="18" charset="0"/>
                          <a:cs typeface="Times New Roman" panose="02020603050405020304" pitchFamily="18" charset="0"/>
                        </a:rPr>
                        <a:t>on national output and aggregate price levels.</a:t>
                      </a:r>
                    </a:p>
                    <a:p>
                      <a:pPr>
                        <a:lnSpc>
                          <a:spcPct val="150000"/>
                        </a:lnSpc>
                      </a:pPr>
                      <a:endParaRPr lang="en-US" sz="2400" dirty="0"/>
                    </a:p>
                  </a:txBody>
                  <a:tcPr/>
                </a:tc>
                <a:extLst>
                  <a:ext uri="{0D108BD9-81ED-4DB2-BD59-A6C34878D82A}">
                    <a16:rowId xmlns:a16="http://schemas.microsoft.com/office/drawing/2014/main" val="1864591509"/>
                  </a:ext>
                </a:extLst>
              </a:tr>
            </a:tbl>
          </a:graphicData>
        </a:graphic>
      </p:graphicFrame>
      <p:sp>
        <p:nvSpPr>
          <p:cNvPr id="5" name="Content Placeholder 4">
            <a:extLst>
              <a:ext uri="{FF2B5EF4-FFF2-40B4-BE49-F238E27FC236}">
                <a16:creationId xmlns:a16="http://schemas.microsoft.com/office/drawing/2014/main" id="{4245FEC4-F97C-403C-8379-AE5E91A4EABF}"/>
              </a:ext>
            </a:extLst>
          </p:cNvPr>
          <p:cNvSpPr txBox="1">
            <a:spLocks/>
          </p:cNvSpPr>
          <p:nvPr/>
        </p:nvSpPr>
        <p:spPr>
          <a:xfrm>
            <a:off x="5103265" y="6478589"/>
            <a:ext cx="4022436" cy="379412"/>
          </a:xfrm>
          <a:prstGeom prst="rect">
            <a:avLst/>
          </a:prstGeom>
        </p:spPr>
        <p:txBody>
          <a:bodyPr/>
          <a:lstStyle>
            <a:lvl1pPr marL="0" indent="0" algn="l" rtl="0" eaLnBrk="0" fontAlgn="base" hangingPunct="0">
              <a:spcBef>
                <a:spcPct val="20000"/>
              </a:spcBef>
              <a:spcAft>
                <a:spcPct val="0"/>
              </a:spcAft>
              <a:buNone/>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0" indent="0" algn="l" rtl="0" eaLnBrk="0" fontAlgn="base" hangingPunct="0">
              <a:spcBef>
                <a:spcPct val="20000"/>
              </a:spcBef>
              <a:spcAft>
                <a:spcPct val="0"/>
              </a:spcAft>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4"/>
            <a:r>
              <a:rPr lang="en-US" dirty="0"/>
              <a:t>HS101 – Economics (Macroeconomics) - 2019</a:t>
            </a:r>
          </a:p>
        </p:txBody>
      </p:sp>
    </p:spTree>
    <p:extLst>
      <p:ext uri="{BB962C8B-B14F-4D97-AF65-F5344CB8AC3E}">
        <p14:creationId xmlns:p14="http://schemas.microsoft.com/office/powerpoint/2010/main" val="24261604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D8A61-5BAF-469A-BB5E-35328233DE0F}"/>
              </a:ext>
            </a:extLst>
          </p:cNvPr>
          <p:cNvSpPr>
            <a:spLocks noGrp="1"/>
          </p:cNvSpPr>
          <p:nvPr>
            <p:ph type="title"/>
          </p:nvPr>
        </p:nvSpPr>
        <p:spPr>
          <a:xfrm>
            <a:off x="628651" y="116278"/>
            <a:ext cx="7886700" cy="593727"/>
          </a:xfrm>
        </p:spPr>
        <p:txBody>
          <a:bodyPr>
            <a:noAutofit/>
          </a:bodyPr>
          <a:lstStyle/>
          <a:p>
            <a:r>
              <a:rPr lang="en-US" sz="3200" dirty="0"/>
              <a:t>Other important concepts – Open economy</a:t>
            </a:r>
          </a:p>
        </p:txBody>
      </p:sp>
      <p:sp>
        <p:nvSpPr>
          <p:cNvPr id="3" name="Content Placeholder 2">
            <a:extLst>
              <a:ext uri="{FF2B5EF4-FFF2-40B4-BE49-F238E27FC236}">
                <a16:creationId xmlns:a16="http://schemas.microsoft.com/office/drawing/2014/main" id="{497E169F-3334-44A3-B6EA-FBFC7386AA98}"/>
              </a:ext>
            </a:extLst>
          </p:cNvPr>
          <p:cNvSpPr>
            <a:spLocks noGrp="1"/>
          </p:cNvSpPr>
          <p:nvPr>
            <p:ph idx="1"/>
          </p:nvPr>
        </p:nvSpPr>
        <p:spPr>
          <a:xfrm>
            <a:off x="628651" y="731519"/>
            <a:ext cx="7886700" cy="5712311"/>
          </a:xfrm>
        </p:spPr>
        <p:txBody>
          <a:bodyPr>
            <a:noAutofit/>
          </a:bodyPr>
          <a:lstStyle/>
          <a:p>
            <a:pPr>
              <a:lnSpc>
                <a:spcPct val="100000"/>
              </a:lnSpc>
            </a:pPr>
            <a:r>
              <a:rPr lang="en-US" sz="2200" b="1" dirty="0"/>
              <a:t>Macroeconomic equilibrium: </a:t>
            </a:r>
            <a:r>
              <a:rPr lang="en-US" sz="2200" dirty="0"/>
              <a:t>combination of overall price and quantity at which neither buyers nor sellers wish to change their purchases, sales or price levels. </a:t>
            </a:r>
          </a:p>
          <a:p>
            <a:pPr>
              <a:lnSpc>
                <a:spcPct val="100000"/>
              </a:lnSpc>
            </a:pPr>
            <a:r>
              <a:rPr lang="en-US" sz="2200" b="1" dirty="0"/>
              <a:t>Supply shock</a:t>
            </a:r>
            <a:r>
              <a:rPr lang="en-US" sz="2200" dirty="0"/>
              <a:t>: sudden change in production costs or productivity which has a large unexpected impact on AS. The supply shock also results in unexpected changes in the real GNP and price level. </a:t>
            </a:r>
          </a:p>
          <a:p>
            <a:pPr>
              <a:lnSpc>
                <a:spcPct val="100000"/>
              </a:lnSpc>
            </a:pPr>
            <a:r>
              <a:rPr lang="en-US" sz="2200" b="1" dirty="0"/>
              <a:t>Globalization: </a:t>
            </a:r>
            <a:r>
              <a:rPr lang="en-US" sz="2200" dirty="0"/>
              <a:t>Increasing interconnectedness of countries in the world economy through </a:t>
            </a:r>
            <a:r>
              <a:rPr lang="en-US" sz="2200" b="1" dirty="0"/>
              <a:t>trade</a:t>
            </a:r>
            <a:r>
              <a:rPr lang="en-US" sz="2200" dirty="0"/>
              <a:t> (current account balances)</a:t>
            </a:r>
            <a:r>
              <a:rPr lang="en-US" sz="2200" b="1" dirty="0"/>
              <a:t> </a:t>
            </a:r>
            <a:r>
              <a:rPr lang="en-US" sz="2200" dirty="0"/>
              <a:t>and finance.</a:t>
            </a:r>
          </a:p>
          <a:p>
            <a:pPr>
              <a:lnSpc>
                <a:spcPct val="100000"/>
              </a:lnSpc>
            </a:pPr>
            <a:r>
              <a:rPr lang="en-US" sz="2200" b="1" dirty="0"/>
              <a:t>Trade policies: </a:t>
            </a:r>
            <a:r>
              <a:rPr lang="en-US" sz="2200" dirty="0"/>
              <a:t>Tariffs, quotas and regulations which can restrict or encourage imports and exports. Severe restrictions on international trade can cause major economic dislocations, inflation or recessions.</a:t>
            </a:r>
            <a:endParaRPr lang="en-US" sz="2200" b="1" dirty="0"/>
          </a:p>
          <a:p>
            <a:pPr>
              <a:lnSpc>
                <a:spcPct val="100000"/>
              </a:lnSpc>
            </a:pPr>
            <a:r>
              <a:rPr lang="en-US" sz="2200" b="1" dirty="0"/>
              <a:t>International financial management: </a:t>
            </a:r>
            <a:r>
              <a:rPr lang="en-US" sz="2200" dirty="0"/>
              <a:t>Foreign exchange rate systems are an integral part of monetary policy.</a:t>
            </a:r>
          </a:p>
          <a:p>
            <a:pPr>
              <a:lnSpc>
                <a:spcPct val="100000"/>
              </a:lnSpc>
            </a:pPr>
            <a:r>
              <a:rPr lang="en-US" sz="2200" b="1" dirty="0"/>
              <a:t>Role of economic policy</a:t>
            </a:r>
          </a:p>
        </p:txBody>
      </p:sp>
      <p:sp>
        <p:nvSpPr>
          <p:cNvPr id="4" name="Content Placeholder 4">
            <a:extLst>
              <a:ext uri="{FF2B5EF4-FFF2-40B4-BE49-F238E27FC236}">
                <a16:creationId xmlns:a16="http://schemas.microsoft.com/office/drawing/2014/main" id="{4E11B42A-238E-440E-AAC7-F7BC1C686AE9}"/>
              </a:ext>
            </a:extLst>
          </p:cNvPr>
          <p:cNvSpPr txBox="1">
            <a:spLocks/>
          </p:cNvSpPr>
          <p:nvPr/>
        </p:nvSpPr>
        <p:spPr>
          <a:xfrm>
            <a:off x="5103265" y="6478589"/>
            <a:ext cx="4022436" cy="379412"/>
          </a:xfrm>
          <a:prstGeom prst="rect">
            <a:avLst/>
          </a:prstGeom>
        </p:spPr>
        <p:txBody>
          <a:bodyPr/>
          <a:lstStyle>
            <a:lvl1pPr marL="0" indent="0" algn="l" rtl="0" eaLnBrk="0" fontAlgn="base" hangingPunct="0">
              <a:spcBef>
                <a:spcPct val="20000"/>
              </a:spcBef>
              <a:spcAft>
                <a:spcPct val="0"/>
              </a:spcAft>
              <a:buNone/>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0" indent="0" algn="l" rtl="0" eaLnBrk="0" fontAlgn="base" hangingPunct="0">
              <a:spcBef>
                <a:spcPct val="20000"/>
              </a:spcBef>
              <a:spcAft>
                <a:spcPct val="0"/>
              </a:spcAft>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4"/>
            <a:r>
              <a:rPr lang="en-US" dirty="0"/>
              <a:t>HS101 – Economics (Macroeconomics) - 2019</a:t>
            </a:r>
          </a:p>
        </p:txBody>
      </p:sp>
    </p:spTree>
    <p:extLst>
      <p:ext uri="{BB962C8B-B14F-4D97-AF65-F5344CB8AC3E}">
        <p14:creationId xmlns:p14="http://schemas.microsoft.com/office/powerpoint/2010/main" val="20081990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hart 5">
            <a:extLst>
              <a:ext uri="{FF2B5EF4-FFF2-40B4-BE49-F238E27FC236}">
                <a16:creationId xmlns:a16="http://schemas.microsoft.com/office/drawing/2014/main" id="{D761A164-E375-4763-BCA3-1B6AC8EB0935}"/>
              </a:ext>
            </a:extLst>
          </p:cNvPr>
          <p:cNvGraphicFramePr>
            <a:graphicFrameLocks noGrp="1"/>
          </p:cNvGraphicFramePr>
          <p:nvPr/>
        </p:nvGraphicFramePr>
        <p:xfrm>
          <a:off x="235086" y="283725"/>
          <a:ext cx="8673831" cy="6290553"/>
        </p:xfrm>
        <a:graphic>
          <a:graphicData uri="http://schemas.openxmlformats.org/drawingml/2006/chart">
            <c:chart xmlns:c="http://schemas.openxmlformats.org/drawingml/2006/chart" xmlns:r="http://schemas.openxmlformats.org/officeDocument/2006/relationships" r:id="rId2"/>
          </a:graphicData>
        </a:graphic>
      </p:graphicFrame>
      <p:sp>
        <p:nvSpPr>
          <p:cNvPr id="3" name="Title 1">
            <a:extLst>
              <a:ext uri="{FF2B5EF4-FFF2-40B4-BE49-F238E27FC236}">
                <a16:creationId xmlns:a16="http://schemas.microsoft.com/office/drawing/2014/main" id="{3C7D0FB1-0757-4107-99BA-685D8D90A184}"/>
              </a:ext>
            </a:extLst>
          </p:cNvPr>
          <p:cNvSpPr>
            <a:spLocks noGrp="1"/>
          </p:cNvSpPr>
          <p:nvPr>
            <p:ph type="title"/>
          </p:nvPr>
        </p:nvSpPr>
        <p:spPr>
          <a:xfrm>
            <a:off x="1358225" y="6264274"/>
            <a:ext cx="7886700" cy="593727"/>
          </a:xfrm>
        </p:spPr>
        <p:txBody>
          <a:bodyPr>
            <a:noAutofit/>
          </a:bodyPr>
          <a:lstStyle/>
          <a:p>
            <a:r>
              <a:rPr lang="en-US" sz="1600" b="1" dirty="0"/>
              <a:t>Ref</a:t>
            </a:r>
            <a:r>
              <a:rPr lang="en-US" sz="1600" dirty="0"/>
              <a:t>: Reserve Bank of India Online Database on the Indian Economy (RBI-DBIE)</a:t>
            </a:r>
          </a:p>
        </p:txBody>
      </p:sp>
    </p:spTree>
    <p:extLst>
      <p:ext uri="{BB962C8B-B14F-4D97-AF65-F5344CB8AC3E}">
        <p14:creationId xmlns:p14="http://schemas.microsoft.com/office/powerpoint/2010/main" val="39826706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9489AD2-7C17-4EDB-908F-01E484EA86AB}"/>
              </a:ext>
            </a:extLst>
          </p:cNvPr>
          <p:cNvSpPr>
            <a:spLocks noGrp="1"/>
          </p:cNvSpPr>
          <p:nvPr>
            <p:ph type="title"/>
          </p:nvPr>
        </p:nvSpPr>
        <p:spPr/>
        <p:txBody>
          <a:bodyPr>
            <a:normAutofit fontScale="90000"/>
          </a:bodyPr>
          <a:lstStyle/>
          <a:p>
            <a:r>
              <a:rPr lang="en-US" dirty="0"/>
              <a:t>GDP projections for India</a:t>
            </a:r>
          </a:p>
        </p:txBody>
      </p:sp>
      <p:pic>
        <p:nvPicPr>
          <p:cNvPr id="1026" name="Picture 2" descr="IMF cuts India's GDP growth rate to 7% due to subdued domestic demand">
            <a:extLst>
              <a:ext uri="{FF2B5EF4-FFF2-40B4-BE49-F238E27FC236}">
                <a16:creationId xmlns:a16="http://schemas.microsoft.com/office/drawing/2014/main" id="{6CA321A2-C9C3-4D26-B396-6061C83EBFE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4065" y="1211480"/>
            <a:ext cx="7364361" cy="4256601"/>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42DB81A5-8C5D-4A7D-B4D3-6D70D81BC3A4}"/>
              </a:ext>
            </a:extLst>
          </p:cNvPr>
          <p:cNvSpPr txBox="1"/>
          <p:nvPr/>
        </p:nvSpPr>
        <p:spPr>
          <a:xfrm>
            <a:off x="742279" y="5809129"/>
            <a:ext cx="7186108" cy="646331"/>
          </a:xfrm>
          <a:prstGeom prst="rect">
            <a:avLst/>
          </a:prstGeom>
          <a:noFill/>
        </p:spPr>
        <p:txBody>
          <a:bodyPr wrap="square" rtlCol="0">
            <a:spAutoFit/>
          </a:bodyPr>
          <a:lstStyle/>
          <a:p>
            <a:r>
              <a:rPr lang="en-US" dirty="0"/>
              <a:t>OECD is the latest (and most pessimistic) to cut India’s GDP forecast for 2019-20 to 5.9% (September 20, 2019).</a:t>
            </a:r>
          </a:p>
        </p:txBody>
      </p:sp>
      <p:sp>
        <p:nvSpPr>
          <p:cNvPr id="5" name="Content Placeholder 4">
            <a:extLst>
              <a:ext uri="{FF2B5EF4-FFF2-40B4-BE49-F238E27FC236}">
                <a16:creationId xmlns:a16="http://schemas.microsoft.com/office/drawing/2014/main" id="{F66C6A97-3534-47DE-BFDF-D6AAEE38A997}"/>
              </a:ext>
            </a:extLst>
          </p:cNvPr>
          <p:cNvSpPr txBox="1">
            <a:spLocks/>
          </p:cNvSpPr>
          <p:nvPr/>
        </p:nvSpPr>
        <p:spPr>
          <a:xfrm>
            <a:off x="5103265" y="6478589"/>
            <a:ext cx="4022436" cy="379412"/>
          </a:xfrm>
          <a:prstGeom prst="rect">
            <a:avLst/>
          </a:prstGeom>
        </p:spPr>
        <p:txBody>
          <a:bodyPr/>
          <a:lstStyle>
            <a:lvl1pPr marL="0" indent="0" algn="l" rtl="0" eaLnBrk="0" fontAlgn="base" hangingPunct="0">
              <a:spcBef>
                <a:spcPct val="20000"/>
              </a:spcBef>
              <a:spcAft>
                <a:spcPct val="0"/>
              </a:spcAft>
              <a:buNone/>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0" indent="0" algn="l" rtl="0" eaLnBrk="0" fontAlgn="base" hangingPunct="0">
              <a:spcBef>
                <a:spcPct val="20000"/>
              </a:spcBef>
              <a:spcAft>
                <a:spcPct val="0"/>
              </a:spcAft>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4"/>
            <a:r>
              <a:rPr lang="en-US" dirty="0"/>
              <a:t>HS101 – Economics (Macroeconomics) - 2019</a:t>
            </a:r>
          </a:p>
        </p:txBody>
      </p:sp>
    </p:spTree>
    <p:extLst>
      <p:ext uri="{BB962C8B-B14F-4D97-AF65-F5344CB8AC3E}">
        <p14:creationId xmlns:p14="http://schemas.microsoft.com/office/powerpoint/2010/main" val="18643039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7C7200-70A0-4B77-8570-4FC50CD02DC6}"/>
              </a:ext>
            </a:extLst>
          </p:cNvPr>
          <p:cNvSpPr>
            <a:spLocks noGrp="1"/>
          </p:cNvSpPr>
          <p:nvPr>
            <p:ph type="title"/>
          </p:nvPr>
        </p:nvSpPr>
        <p:spPr>
          <a:xfrm>
            <a:off x="208764" y="1902829"/>
            <a:ext cx="3532811" cy="2342600"/>
          </a:xfrm>
        </p:spPr>
        <p:txBody>
          <a:bodyPr vert="horz" lIns="91440" tIns="45720" rIns="91440" bIns="45720" rtlCol="0" anchor="ctr">
            <a:noAutofit/>
          </a:bodyPr>
          <a:lstStyle/>
          <a:p>
            <a:pPr defTabSz="914400"/>
            <a:r>
              <a:rPr lang="en-US" sz="2800" b="1" dirty="0"/>
              <a:t>Ref: </a:t>
            </a:r>
            <a:r>
              <a:rPr lang="en-US" sz="2800" dirty="0"/>
              <a:t>Union Budget 2019-20: The Macroeconomic Framework Statement</a:t>
            </a:r>
            <a:endParaRPr lang="en-US" sz="2800" kern="1200" dirty="0">
              <a:latin typeface="+mj-lt"/>
              <a:cs typeface="+mj-cs"/>
            </a:endParaRPr>
          </a:p>
        </p:txBody>
      </p:sp>
      <p:pic>
        <p:nvPicPr>
          <p:cNvPr id="4" name="Picture 3">
            <a:extLst>
              <a:ext uri="{FF2B5EF4-FFF2-40B4-BE49-F238E27FC236}">
                <a16:creationId xmlns:a16="http://schemas.microsoft.com/office/drawing/2014/main" id="{1DE0AB56-89A1-4ED6-A2E4-BFB117AA965D}"/>
              </a:ext>
            </a:extLst>
          </p:cNvPr>
          <p:cNvPicPr>
            <a:picLocks noChangeAspect="1"/>
          </p:cNvPicPr>
          <p:nvPr/>
        </p:nvPicPr>
        <p:blipFill>
          <a:blip r:embed="rId2"/>
          <a:stretch>
            <a:fillRect/>
          </a:stretch>
        </p:blipFill>
        <p:spPr>
          <a:xfrm>
            <a:off x="3784174" y="-86902"/>
            <a:ext cx="5014598" cy="6916687"/>
          </a:xfrm>
          <a:prstGeom prst="rect">
            <a:avLst/>
          </a:prstGeom>
        </p:spPr>
      </p:pic>
    </p:spTree>
    <p:extLst>
      <p:ext uri="{BB962C8B-B14F-4D97-AF65-F5344CB8AC3E}">
        <p14:creationId xmlns:p14="http://schemas.microsoft.com/office/powerpoint/2010/main" val="19761268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50E3BE87-B034-45FB-9234-96D60169BD24}"/>
              </a:ext>
            </a:extLst>
          </p:cNvPr>
          <p:cNvSpPr>
            <a:spLocks noGrp="1"/>
          </p:cNvSpPr>
          <p:nvPr>
            <p:ph type="title"/>
          </p:nvPr>
        </p:nvSpPr>
        <p:spPr>
          <a:xfrm>
            <a:off x="628651" y="180110"/>
            <a:ext cx="7886700" cy="593727"/>
          </a:xfrm>
        </p:spPr>
        <p:txBody>
          <a:bodyPr>
            <a:noAutofit/>
          </a:bodyPr>
          <a:lstStyle/>
          <a:p>
            <a:r>
              <a:rPr lang="en-US" sz="2800" dirty="0"/>
              <a:t>Ref: Economic Survey 2018-19: Statistical Appendix</a:t>
            </a:r>
          </a:p>
        </p:txBody>
      </p:sp>
      <p:pic>
        <p:nvPicPr>
          <p:cNvPr id="2" name="Picture 1">
            <a:extLst>
              <a:ext uri="{FF2B5EF4-FFF2-40B4-BE49-F238E27FC236}">
                <a16:creationId xmlns:a16="http://schemas.microsoft.com/office/drawing/2014/main" id="{F23B9464-9E0D-4951-9FE9-D7F6A8698751}"/>
              </a:ext>
            </a:extLst>
          </p:cNvPr>
          <p:cNvPicPr>
            <a:picLocks noChangeAspect="1"/>
          </p:cNvPicPr>
          <p:nvPr/>
        </p:nvPicPr>
        <p:blipFill>
          <a:blip r:embed="rId2"/>
          <a:stretch>
            <a:fillRect/>
          </a:stretch>
        </p:blipFill>
        <p:spPr>
          <a:xfrm>
            <a:off x="0" y="724021"/>
            <a:ext cx="9144000" cy="6117880"/>
          </a:xfrm>
          <a:prstGeom prst="rect">
            <a:avLst/>
          </a:prstGeom>
        </p:spPr>
      </p:pic>
    </p:spTree>
    <p:extLst>
      <p:ext uri="{BB962C8B-B14F-4D97-AF65-F5344CB8AC3E}">
        <p14:creationId xmlns:p14="http://schemas.microsoft.com/office/powerpoint/2010/main" val="39494525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518D8F1-07C8-4CA0-861E-CFEF72C203CC}"/>
              </a:ext>
            </a:extLst>
          </p:cNvPr>
          <p:cNvSpPr>
            <a:spLocks noGrp="1"/>
          </p:cNvSpPr>
          <p:nvPr>
            <p:ph type="title"/>
          </p:nvPr>
        </p:nvSpPr>
        <p:spPr>
          <a:xfrm>
            <a:off x="628651" y="320675"/>
            <a:ext cx="7886700" cy="593727"/>
          </a:xfrm>
        </p:spPr>
        <p:txBody>
          <a:bodyPr>
            <a:noAutofit/>
          </a:bodyPr>
          <a:lstStyle/>
          <a:p>
            <a:r>
              <a:rPr lang="en-US" sz="2800" dirty="0"/>
              <a:t>Ref: Economic Survey 2018-19: Statistical Appendix</a:t>
            </a:r>
          </a:p>
        </p:txBody>
      </p:sp>
      <p:pic>
        <p:nvPicPr>
          <p:cNvPr id="2" name="Picture 1">
            <a:extLst>
              <a:ext uri="{FF2B5EF4-FFF2-40B4-BE49-F238E27FC236}">
                <a16:creationId xmlns:a16="http://schemas.microsoft.com/office/drawing/2014/main" id="{6C452104-6EF2-49D1-BF79-3ECA21BD8390}"/>
              </a:ext>
            </a:extLst>
          </p:cNvPr>
          <p:cNvPicPr>
            <a:picLocks noChangeAspect="1"/>
          </p:cNvPicPr>
          <p:nvPr/>
        </p:nvPicPr>
        <p:blipFill>
          <a:blip r:embed="rId2"/>
          <a:stretch>
            <a:fillRect/>
          </a:stretch>
        </p:blipFill>
        <p:spPr>
          <a:xfrm>
            <a:off x="0" y="901930"/>
            <a:ext cx="9144000" cy="5054139"/>
          </a:xfrm>
          <a:prstGeom prst="rect">
            <a:avLst/>
          </a:prstGeom>
        </p:spPr>
      </p:pic>
    </p:spTree>
    <p:extLst>
      <p:ext uri="{BB962C8B-B14F-4D97-AF65-F5344CB8AC3E}">
        <p14:creationId xmlns:p14="http://schemas.microsoft.com/office/powerpoint/2010/main" val="282922370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07DCB83-C3CB-422F-A808-FBE2FEC517F3}"/>
              </a:ext>
            </a:extLst>
          </p:cNvPr>
          <p:cNvSpPr>
            <a:spLocks noGrp="1"/>
          </p:cNvSpPr>
          <p:nvPr>
            <p:ph type="title"/>
          </p:nvPr>
        </p:nvSpPr>
        <p:spPr>
          <a:xfrm>
            <a:off x="628651" y="982153"/>
            <a:ext cx="7886700" cy="2852737"/>
          </a:xfrm>
        </p:spPr>
        <p:txBody>
          <a:bodyPr/>
          <a:lstStyle/>
          <a:p>
            <a:pPr algn="ctr"/>
            <a:r>
              <a:rPr lang="en-US"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30644631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300AAE-2318-47C1-9787-C400F01D838F}"/>
              </a:ext>
            </a:extLst>
          </p:cNvPr>
          <p:cNvSpPr>
            <a:spLocks noGrp="1"/>
          </p:cNvSpPr>
          <p:nvPr>
            <p:ph type="title"/>
          </p:nvPr>
        </p:nvSpPr>
        <p:spPr/>
        <p:txBody>
          <a:bodyPr>
            <a:normAutofit/>
          </a:bodyPr>
          <a:lstStyle/>
          <a:p>
            <a:r>
              <a:rPr lang="en-US" sz="3600" dirty="0"/>
              <a:t>Introduction</a:t>
            </a:r>
          </a:p>
        </p:txBody>
      </p:sp>
      <p:sp>
        <p:nvSpPr>
          <p:cNvPr id="3" name="Content Placeholder 2">
            <a:extLst>
              <a:ext uri="{FF2B5EF4-FFF2-40B4-BE49-F238E27FC236}">
                <a16:creationId xmlns:a16="http://schemas.microsoft.com/office/drawing/2014/main" id="{9D1C58EC-DC42-402D-AE9A-356F7272EAB8}"/>
              </a:ext>
            </a:extLst>
          </p:cNvPr>
          <p:cNvSpPr>
            <a:spLocks noGrp="1"/>
          </p:cNvSpPr>
          <p:nvPr>
            <p:ph idx="1"/>
          </p:nvPr>
        </p:nvSpPr>
        <p:spPr/>
        <p:txBody>
          <a:bodyPr>
            <a:noAutofit/>
          </a:bodyPr>
          <a:lstStyle/>
          <a:p>
            <a:pPr lvl="1">
              <a:lnSpc>
                <a:spcPct val="120000"/>
              </a:lnSpc>
            </a:pPr>
            <a:r>
              <a:rPr lang="en-GB" sz="2000" b="1" dirty="0"/>
              <a:t>Prices: </a:t>
            </a:r>
            <a:r>
              <a:rPr lang="en-US" sz="2000" dirty="0"/>
              <a:t>Money cost of a good, service, or asset. It is measured in monetary units per unit of the good (e.g. Rs. 30 per 1 apple).</a:t>
            </a:r>
            <a:endParaRPr lang="en-GB" sz="2000" dirty="0">
              <a:highlight>
                <a:srgbClr val="FFFF00"/>
              </a:highlight>
            </a:endParaRPr>
          </a:p>
          <a:p>
            <a:pPr>
              <a:lnSpc>
                <a:spcPct val="120000"/>
              </a:lnSpc>
            </a:pPr>
            <a:r>
              <a:rPr lang="en-GB" sz="2000" dirty="0"/>
              <a:t>Two </a:t>
            </a:r>
            <a:r>
              <a:rPr lang="en-GB" sz="2000" b="1" dirty="0"/>
              <a:t>central themes </a:t>
            </a:r>
            <a:r>
              <a:rPr lang="en-GB" sz="2000" dirty="0"/>
              <a:t>underlying macroeconomics:</a:t>
            </a:r>
          </a:p>
          <a:p>
            <a:pPr lvl="1">
              <a:lnSpc>
                <a:spcPct val="120000"/>
              </a:lnSpc>
            </a:pPr>
            <a:r>
              <a:rPr lang="en-GB" sz="2000" dirty="0"/>
              <a:t>Short-run fluctuations in output, employment, prices (Business cycles)</a:t>
            </a:r>
          </a:p>
          <a:p>
            <a:pPr lvl="1">
              <a:lnSpc>
                <a:spcPct val="120000"/>
              </a:lnSpc>
            </a:pPr>
            <a:r>
              <a:rPr lang="en-GB" sz="2000" dirty="0"/>
              <a:t>Long-run trends in output and standard of living (Economic growth)</a:t>
            </a:r>
          </a:p>
          <a:p>
            <a:pPr lvl="1">
              <a:lnSpc>
                <a:spcPct val="120000"/>
              </a:lnSpc>
            </a:pPr>
            <a:endParaRPr lang="en-GB" sz="2000" dirty="0"/>
          </a:p>
        </p:txBody>
      </p:sp>
      <p:sp>
        <p:nvSpPr>
          <p:cNvPr id="4" name="Content Placeholder 4">
            <a:extLst>
              <a:ext uri="{FF2B5EF4-FFF2-40B4-BE49-F238E27FC236}">
                <a16:creationId xmlns:a16="http://schemas.microsoft.com/office/drawing/2014/main" id="{BB9307AC-A670-4AE2-BC41-52B3C9E53AD1}"/>
              </a:ext>
            </a:extLst>
          </p:cNvPr>
          <p:cNvSpPr txBox="1">
            <a:spLocks/>
          </p:cNvSpPr>
          <p:nvPr/>
        </p:nvSpPr>
        <p:spPr>
          <a:xfrm>
            <a:off x="5103265" y="6478589"/>
            <a:ext cx="4022436" cy="379412"/>
          </a:xfrm>
          <a:prstGeom prst="rect">
            <a:avLst/>
          </a:prstGeom>
        </p:spPr>
        <p:txBody>
          <a:bodyPr/>
          <a:lstStyle>
            <a:lvl1pPr marL="0" indent="0" algn="l" rtl="0" eaLnBrk="0" fontAlgn="base" hangingPunct="0">
              <a:spcBef>
                <a:spcPct val="20000"/>
              </a:spcBef>
              <a:spcAft>
                <a:spcPct val="0"/>
              </a:spcAft>
              <a:buNone/>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0" indent="0" algn="l" rtl="0" eaLnBrk="0" fontAlgn="base" hangingPunct="0">
              <a:spcBef>
                <a:spcPct val="20000"/>
              </a:spcBef>
              <a:spcAft>
                <a:spcPct val="0"/>
              </a:spcAft>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4"/>
            <a:r>
              <a:rPr lang="en-US" dirty="0"/>
              <a:t>HS101 – Economics (Macroeconomics) - 2019</a:t>
            </a:r>
          </a:p>
        </p:txBody>
      </p:sp>
    </p:spTree>
    <p:extLst>
      <p:ext uri="{BB962C8B-B14F-4D97-AF65-F5344CB8AC3E}">
        <p14:creationId xmlns:p14="http://schemas.microsoft.com/office/powerpoint/2010/main" val="23716798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F79291-F34B-463E-A520-726223C1B725}"/>
              </a:ext>
            </a:extLst>
          </p:cNvPr>
          <p:cNvSpPr>
            <a:spLocks noGrp="1"/>
          </p:cNvSpPr>
          <p:nvPr>
            <p:ph type="title"/>
          </p:nvPr>
        </p:nvSpPr>
        <p:spPr/>
        <p:txBody>
          <a:bodyPr>
            <a:normAutofit fontScale="90000"/>
          </a:bodyPr>
          <a:lstStyle/>
          <a:p>
            <a:r>
              <a:rPr lang="en-US" dirty="0"/>
              <a:t>Key questions of Macroeconomics</a:t>
            </a:r>
          </a:p>
        </p:txBody>
      </p:sp>
      <p:sp>
        <p:nvSpPr>
          <p:cNvPr id="3" name="Content Placeholder 2">
            <a:extLst>
              <a:ext uri="{FF2B5EF4-FFF2-40B4-BE49-F238E27FC236}">
                <a16:creationId xmlns:a16="http://schemas.microsoft.com/office/drawing/2014/main" id="{4AC657CD-8981-42A1-ADBD-9064D5781DAC}"/>
              </a:ext>
            </a:extLst>
          </p:cNvPr>
          <p:cNvSpPr>
            <a:spLocks noGrp="1"/>
          </p:cNvSpPr>
          <p:nvPr>
            <p:ph idx="1"/>
          </p:nvPr>
        </p:nvSpPr>
        <p:spPr>
          <a:xfrm>
            <a:off x="628651" y="1170432"/>
            <a:ext cx="7886700" cy="5366893"/>
          </a:xfrm>
        </p:spPr>
        <p:txBody>
          <a:bodyPr>
            <a:normAutofit fontScale="92500" lnSpcReduction="10000"/>
          </a:bodyPr>
          <a:lstStyle/>
          <a:p>
            <a:pPr>
              <a:lnSpc>
                <a:spcPct val="110000"/>
              </a:lnSpc>
            </a:pPr>
            <a:r>
              <a:rPr lang="en-US" sz="2000" b="1" dirty="0"/>
              <a:t>Why do output and employment fall; how can unemployment be reduced?</a:t>
            </a:r>
          </a:p>
          <a:p>
            <a:pPr lvl="1">
              <a:lnSpc>
                <a:spcPct val="110000"/>
              </a:lnSpc>
            </a:pPr>
            <a:r>
              <a:rPr lang="en-US" sz="2000" dirty="0"/>
              <a:t>Recessions, business cycles, droughts </a:t>
            </a:r>
          </a:p>
          <a:p>
            <a:pPr lvl="1">
              <a:lnSpc>
                <a:spcPct val="110000"/>
              </a:lnSpc>
            </a:pPr>
            <a:r>
              <a:rPr lang="en-US" sz="2000" dirty="0"/>
              <a:t>Drivers of output and unemployment</a:t>
            </a:r>
          </a:p>
          <a:p>
            <a:pPr lvl="1">
              <a:lnSpc>
                <a:spcPct val="110000"/>
              </a:lnSpc>
            </a:pPr>
            <a:r>
              <a:rPr lang="en-US" sz="2000" dirty="0"/>
              <a:t>Macroeconomics examines the sources and suggests solutions – nature of solutions</a:t>
            </a:r>
          </a:p>
          <a:p>
            <a:pPr>
              <a:lnSpc>
                <a:spcPct val="110000"/>
              </a:lnSpc>
            </a:pPr>
            <a:r>
              <a:rPr lang="en-US" sz="2000" b="1" dirty="0"/>
              <a:t>What are the sources of price inflation and how can it be kept under control?</a:t>
            </a:r>
          </a:p>
          <a:p>
            <a:pPr lvl="1">
              <a:lnSpc>
                <a:spcPct val="110000"/>
              </a:lnSpc>
            </a:pPr>
            <a:r>
              <a:rPr lang="en-US" sz="2000" dirty="0"/>
              <a:t>Prices serve as a yardstick to measure economic value, to conduct business</a:t>
            </a:r>
          </a:p>
          <a:p>
            <a:pPr lvl="1">
              <a:lnSpc>
                <a:spcPct val="110000"/>
              </a:lnSpc>
            </a:pPr>
            <a:r>
              <a:rPr lang="en-US" sz="2000" dirty="0"/>
              <a:t>Rapidly increasing prices (inflation) → </a:t>
            </a:r>
            <a:r>
              <a:rPr lang="en-US" sz="2000" i="1" dirty="0"/>
              <a:t>yardstick</a:t>
            </a:r>
            <a:r>
              <a:rPr lang="en-US" sz="2000" dirty="0"/>
              <a:t> loses value → inflation reduces incomes → economic inefficiency</a:t>
            </a:r>
          </a:p>
          <a:p>
            <a:pPr lvl="1">
              <a:lnSpc>
                <a:spcPct val="110000"/>
              </a:lnSpc>
            </a:pPr>
            <a:r>
              <a:rPr lang="en-US" sz="2000" dirty="0"/>
              <a:t>Price stability is a key objective</a:t>
            </a:r>
          </a:p>
          <a:p>
            <a:pPr lvl="1">
              <a:lnSpc>
                <a:spcPct val="110000"/>
              </a:lnSpc>
            </a:pPr>
            <a:r>
              <a:rPr lang="en-US" sz="2000" dirty="0"/>
              <a:t>Macroeconomics examines drivers; and the use of effective monetary and fiscal policy, exchange rate mechanisms and independent central bank to control inflation</a:t>
            </a:r>
            <a:endParaRPr lang="en-US" dirty="0"/>
          </a:p>
        </p:txBody>
      </p:sp>
      <p:sp>
        <p:nvSpPr>
          <p:cNvPr id="4" name="Content Placeholder 4">
            <a:extLst>
              <a:ext uri="{FF2B5EF4-FFF2-40B4-BE49-F238E27FC236}">
                <a16:creationId xmlns:a16="http://schemas.microsoft.com/office/drawing/2014/main" id="{B51467A2-9233-4016-9CA5-251AD5358C76}"/>
              </a:ext>
            </a:extLst>
          </p:cNvPr>
          <p:cNvSpPr txBox="1">
            <a:spLocks/>
          </p:cNvSpPr>
          <p:nvPr/>
        </p:nvSpPr>
        <p:spPr>
          <a:xfrm>
            <a:off x="5103265" y="6478589"/>
            <a:ext cx="4022436" cy="379412"/>
          </a:xfrm>
          <a:prstGeom prst="rect">
            <a:avLst/>
          </a:prstGeom>
        </p:spPr>
        <p:txBody>
          <a:bodyPr/>
          <a:lstStyle>
            <a:lvl1pPr marL="0" indent="0" algn="l" rtl="0" eaLnBrk="0" fontAlgn="base" hangingPunct="0">
              <a:spcBef>
                <a:spcPct val="20000"/>
              </a:spcBef>
              <a:spcAft>
                <a:spcPct val="0"/>
              </a:spcAft>
              <a:buNone/>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0" indent="0" algn="l" rtl="0" eaLnBrk="0" fontAlgn="base" hangingPunct="0">
              <a:spcBef>
                <a:spcPct val="20000"/>
              </a:spcBef>
              <a:spcAft>
                <a:spcPct val="0"/>
              </a:spcAft>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4"/>
            <a:r>
              <a:rPr lang="en-US" dirty="0"/>
              <a:t>HS101 – Economics (Macroeconomics) - 2019</a:t>
            </a:r>
          </a:p>
        </p:txBody>
      </p:sp>
    </p:spTree>
    <p:extLst>
      <p:ext uri="{BB962C8B-B14F-4D97-AF65-F5344CB8AC3E}">
        <p14:creationId xmlns:p14="http://schemas.microsoft.com/office/powerpoint/2010/main" val="9329708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AA3A9-47B0-4BE7-A32E-8EC13440A3F8}"/>
              </a:ext>
            </a:extLst>
          </p:cNvPr>
          <p:cNvSpPr>
            <a:spLocks noGrp="1"/>
          </p:cNvSpPr>
          <p:nvPr>
            <p:ph type="title"/>
          </p:nvPr>
        </p:nvSpPr>
        <p:spPr/>
        <p:txBody>
          <a:bodyPr>
            <a:normAutofit fontScale="90000"/>
          </a:bodyPr>
          <a:lstStyle/>
          <a:p>
            <a:r>
              <a:rPr lang="en-US" dirty="0"/>
              <a:t>Key questions of Macroeconomics</a:t>
            </a:r>
          </a:p>
        </p:txBody>
      </p:sp>
      <p:sp>
        <p:nvSpPr>
          <p:cNvPr id="3" name="Content Placeholder 2">
            <a:extLst>
              <a:ext uri="{FF2B5EF4-FFF2-40B4-BE49-F238E27FC236}">
                <a16:creationId xmlns:a16="http://schemas.microsoft.com/office/drawing/2014/main" id="{FF385198-6331-4A03-83EA-69DD7DA8BBDE}"/>
              </a:ext>
            </a:extLst>
          </p:cNvPr>
          <p:cNvSpPr>
            <a:spLocks noGrp="1"/>
          </p:cNvSpPr>
          <p:nvPr>
            <p:ph idx="1"/>
          </p:nvPr>
        </p:nvSpPr>
        <p:spPr>
          <a:xfrm>
            <a:off x="628651" y="1091383"/>
            <a:ext cx="7886700" cy="5159472"/>
          </a:xfrm>
        </p:spPr>
        <p:txBody>
          <a:bodyPr>
            <a:normAutofit fontScale="85000" lnSpcReduction="20000"/>
          </a:bodyPr>
          <a:lstStyle/>
          <a:p>
            <a:pPr>
              <a:lnSpc>
                <a:spcPct val="110000"/>
              </a:lnSpc>
            </a:pPr>
            <a:r>
              <a:rPr lang="en-US" b="1" dirty="0"/>
              <a:t>How can a nation increase its rate of economic growth?</a:t>
            </a:r>
          </a:p>
          <a:p>
            <a:pPr lvl="1">
              <a:lnSpc>
                <a:spcPct val="110000"/>
              </a:lnSpc>
            </a:pPr>
            <a:r>
              <a:rPr lang="en-US" dirty="0"/>
              <a:t>Macroeconomics concerned with long-run prosperity or growth of the country.</a:t>
            </a:r>
          </a:p>
          <a:p>
            <a:pPr lvl="1">
              <a:lnSpc>
                <a:spcPct val="110000"/>
              </a:lnSpc>
            </a:pPr>
            <a:r>
              <a:rPr lang="en-US" dirty="0"/>
              <a:t>Growth of a nation’s productive potential is a key determinant of growth in real wages and living standards.</a:t>
            </a:r>
          </a:p>
          <a:p>
            <a:pPr lvl="1">
              <a:lnSpc>
                <a:spcPct val="110000"/>
              </a:lnSpc>
            </a:pPr>
            <a:r>
              <a:rPr lang="en-US" dirty="0"/>
              <a:t>Ingredients for growth: Role of investment, savings, budget deficits and industrial policies, investment in R&amp;D and human capital</a:t>
            </a:r>
          </a:p>
          <a:p>
            <a:pPr lvl="1">
              <a:lnSpc>
                <a:spcPct val="110000"/>
              </a:lnSpc>
            </a:pPr>
            <a:endParaRPr lang="en-US" dirty="0"/>
          </a:p>
          <a:p>
            <a:pPr>
              <a:lnSpc>
                <a:spcPct val="110000"/>
              </a:lnSpc>
            </a:pPr>
            <a:r>
              <a:rPr lang="en-US" b="1" dirty="0"/>
              <a:t>Tradeoffs between goals</a:t>
            </a:r>
          </a:p>
          <a:p>
            <a:pPr lvl="1">
              <a:lnSpc>
                <a:spcPct val="110000"/>
              </a:lnSpc>
            </a:pPr>
            <a:r>
              <a:rPr lang="en-US" dirty="0"/>
              <a:t>Tradeoff between </a:t>
            </a:r>
            <a:r>
              <a:rPr lang="en-US" b="1" dirty="0"/>
              <a:t>inflation and unemployment</a:t>
            </a:r>
            <a:r>
              <a:rPr lang="en-US" dirty="0"/>
              <a:t>: rapid increasing growth of output and drastic fall in unemployment =&gt; rising inflation</a:t>
            </a:r>
          </a:p>
          <a:p>
            <a:pPr lvl="1">
              <a:lnSpc>
                <a:spcPct val="110000"/>
              </a:lnSpc>
            </a:pPr>
            <a:r>
              <a:rPr lang="en-US" dirty="0"/>
              <a:t>Tradeoff between </a:t>
            </a:r>
            <a:r>
              <a:rPr lang="en-US" b="1" dirty="0"/>
              <a:t>growth, investment and consumption</a:t>
            </a:r>
            <a:r>
              <a:rPr lang="en-US" dirty="0"/>
              <a:t>: ↑investment in capital and knowledge (possible only if current consumption of food, clothing etc. ↓) =&gt; ↑ growth rate</a:t>
            </a:r>
          </a:p>
        </p:txBody>
      </p:sp>
      <p:sp>
        <p:nvSpPr>
          <p:cNvPr id="4" name="Content Placeholder 4">
            <a:extLst>
              <a:ext uri="{FF2B5EF4-FFF2-40B4-BE49-F238E27FC236}">
                <a16:creationId xmlns:a16="http://schemas.microsoft.com/office/drawing/2014/main" id="{18DC723E-E918-4997-ABD2-B221F65467E3}"/>
              </a:ext>
            </a:extLst>
          </p:cNvPr>
          <p:cNvSpPr txBox="1">
            <a:spLocks/>
          </p:cNvSpPr>
          <p:nvPr/>
        </p:nvSpPr>
        <p:spPr>
          <a:xfrm>
            <a:off x="5103265" y="6478589"/>
            <a:ext cx="4022436" cy="379412"/>
          </a:xfrm>
          <a:prstGeom prst="rect">
            <a:avLst/>
          </a:prstGeom>
        </p:spPr>
        <p:txBody>
          <a:bodyPr/>
          <a:lstStyle>
            <a:lvl1pPr marL="0" indent="0" algn="l" rtl="0" eaLnBrk="0" fontAlgn="base" hangingPunct="0">
              <a:spcBef>
                <a:spcPct val="20000"/>
              </a:spcBef>
              <a:spcAft>
                <a:spcPct val="0"/>
              </a:spcAft>
              <a:buNone/>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0" indent="0" algn="l" rtl="0" eaLnBrk="0" fontAlgn="base" hangingPunct="0">
              <a:spcBef>
                <a:spcPct val="20000"/>
              </a:spcBef>
              <a:spcAft>
                <a:spcPct val="0"/>
              </a:spcAft>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4"/>
            <a:r>
              <a:rPr lang="en-US" dirty="0"/>
              <a:t>HS101 – Economics (Macroeconomics) - 2019</a:t>
            </a:r>
          </a:p>
        </p:txBody>
      </p:sp>
    </p:spTree>
    <p:extLst>
      <p:ext uri="{BB962C8B-B14F-4D97-AF65-F5344CB8AC3E}">
        <p14:creationId xmlns:p14="http://schemas.microsoft.com/office/powerpoint/2010/main" val="28280123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888D1D-6C9A-4009-83B1-DCD13DD6189F}"/>
              </a:ext>
            </a:extLst>
          </p:cNvPr>
          <p:cNvSpPr>
            <a:spLocks noGrp="1"/>
          </p:cNvSpPr>
          <p:nvPr>
            <p:ph type="title"/>
          </p:nvPr>
        </p:nvSpPr>
        <p:spPr/>
        <p:txBody>
          <a:bodyPr>
            <a:normAutofit fontScale="90000"/>
          </a:bodyPr>
          <a:lstStyle/>
          <a:p>
            <a:r>
              <a:rPr lang="en-US" dirty="0"/>
              <a:t>Objectives of macroeconomics</a:t>
            </a:r>
          </a:p>
        </p:txBody>
      </p:sp>
      <p:sp>
        <p:nvSpPr>
          <p:cNvPr id="3" name="Content Placeholder 2">
            <a:extLst>
              <a:ext uri="{FF2B5EF4-FFF2-40B4-BE49-F238E27FC236}">
                <a16:creationId xmlns:a16="http://schemas.microsoft.com/office/drawing/2014/main" id="{B129AF97-4E34-411D-8752-6BE6E5954243}"/>
              </a:ext>
            </a:extLst>
          </p:cNvPr>
          <p:cNvSpPr>
            <a:spLocks noGrp="1"/>
          </p:cNvSpPr>
          <p:nvPr>
            <p:ph idx="1"/>
          </p:nvPr>
        </p:nvSpPr>
        <p:spPr/>
        <p:txBody>
          <a:bodyPr>
            <a:normAutofit lnSpcReduction="10000"/>
          </a:bodyPr>
          <a:lstStyle/>
          <a:p>
            <a:pPr marL="0" indent="0">
              <a:buNone/>
            </a:pPr>
            <a:r>
              <a:rPr lang="en-US" dirty="0">
                <a:solidFill>
                  <a:srgbClr val="FF0000"/>
                </a:solidFill>
              </a:rPr>
              <a:t>1. Measuring economic success: </a:t>
            </a:r>
          </a:p>
          <a:p>
            <a:r>
              <a:rPr lang="en-US" dirty="0"/>
              <a:t>High level and rapid growth of national output</a:t>
            </a:r>
          </a:p>
          <a:p>
            <a:pPr lvl="1">
              <a:lnSpc>
                <a:spcPct val="110000"/>
              </a:lnSpc>
            </a:pPr>
            <a:r>
              <a:rPr lang="en-US" b="1" dirty="0"/>
              <a:t>Gross domestic product (GDP): </a:t>
            </a:r>
            <a:r>
              <a:rPr lang="en-US" dirty="0"/>
              <a:t>GDP is the measure of the market value of all final goods and services produced in a country during a year. </a:t>
            </a:r>
          </a:p>
          <a:p>
            <a:pPr lvl="1">
              <a:lnSpc>
                <a:spcPct val="110000"/>
              </a:lnSpc>
            </a:pPr>
            <a:r>
              <a:rPr lang="en-US" b="1" dirty="0"/>
              <a:t>Nominal GDP vs Real GDP: </a:t>
            </a:r>
            <a:r>
              <a:rPr lang="en-US" dirty="0"/>
              <a:t>Nominal GDP is measured in actual market prices. Real GDP is calculated in constant or invariant prices (accounts for inflation). </a:t>
            </a:r>
          </a:p>
          <a:p>
            <a:pPr lvl="1">
              <a:lnSpc>
                <a:spcPct val="110000"/>
              </a:lnSpc>
            </a:pPr>
            <a:r>
              <a:rPr lang="en-US" b="1" dirty="0"/>
              <a:t>Potential GDP</a:t>
            </a:r>
            <a:r>
              <a:rPr lang="en-US" dirty="0"/>
              <a:t>: Potential GDP represents the maximum sustainable level of output that the economy can produce. An economy operating at potential levels, will have high levels of utilization of the </a:t>
            </a:r>
            <a:r>
              <a:rPr lang="en-US" dirty="0" err="1"/>
              <a:t>labour</a:t>
            </a:r>
            <a:r>
              <a:rPr lang="en-US" dirty="0"/>
              <a:t> and capital stocks. </a:t>
            </a:r>
          </a:p>
        </p:txBody>
      </p:sp>
      <p:sp>
        <p:nvSpPr>
          <p:cNvPr id="4" name="Content Placeholder 4">
            <a:extLst>
              <a:ext uri="{FF2B5EF4-FFF2-40B4-BE49-F238E27FC236}">
                <a16:creationId xmlns:a16="http://schemas.microsoft.com/office/drawing/2014/main" id="{68C226C1-E28A-4C85-8195-22E6DBA85D16}"/>
              </a:ext>
            </a:extLst>
          </p:cNvPr>
          <p:cNvSpPr txBox="1">
            <a:spLocks/>
          </p:cNvSpPr>
          <p:nvPr/>
        </p:nvSpPr>
        <p:spPr>
          <a:xfrm>
            <a:off x="5103265" y="6478589"/>
            <a:ext cx="4022436" cy="379412"/>
          </a:xfrm>
          <a:prstGeom prst="rect">
            <a:avLst/>
          </a:prstGeom>
        </p:spPr>
        <p:txBody>
          <a:bodyPr/>
          <a:lstStyle>
            <a:lvl1pPr marL="0" indent="0" algn="l" rtl="0" eaLnBrk="0" fontAlgn="base" hangingPunct="0">
              <a:spcBef>
                <a:spcPct val="20000"/>
              </a:spcBef>
              <a:spcAft>
                <a:spcPct val="0"/>
              </a:spcAft>
              <a:buNone/>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0" indent="0" algn="l" rtl="0" eaLnBrk="0" fontAlgn="base" hangingPunct="0">
              <a:spcBef>
                <a:spcPct val="20000"/>
              </a:spcBef>
              <a:spcAft>
                <a:spcPct val="0"/>
              </a:spcAft>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4"/>
            <a:r>
              <a:rPr lang="en-US" dirty="0"/>
              <a:t>HS101 – Economics (Macroeconomics) - 2019</a:t>
            </a:r>
          </a:p>
        </p:txBody>
      </p:sp>
    </p:spTree>
    <p:extLst>
      <p:ext uri="{BB962C8B-B14F-4D97-AF65-F5344CB8AC3E}">
        <p14:creationId xmlns:p14="http://schemas.microsoft.com/office/powerpoint/2010/main" val="10972575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888D1D-6C9A-4009-83B1-DCD13DD6189F}"/>
              </a:ext>
            </a:extLst>
          </p:cNvPr>
          <p:cNvSpPr>
            <a:spLocks noGrp="1"/>
          </p:cNvSpPr>
          <p:nvPr>
            <p:ph type="title"/>
          </p:nvPr>
        </p:nvSpPr>
        <p:spPr/>
        <p:txBody>
          <a:bodyPr>
            <a:normAutofit fontScale="90000"/>
          </a:bodyPr>
          <a:lstStyle/>
          <a:p>
            <a:r>
              <a:rPr lang="en-US" dirty="0"/>
              <a:t>Objectives of macroeconomics…</a:t>
            </a:r>
          </a:p>
        </p:txBody>
      </p:sp>
      <p:sp>
        <p:nvSpPr>
          <p:cNvPr id="3" name="Content Placeholder 2">
            <a:extLst>
              <a:ext uri="{FF2B5EF4-FFF2-40B4-BE49-F238E27FC236}">
                <a16:creationId xmlns:a16="http://schemas.microsoft.com/office/drawing/2014/main" id="{B129AF97-4E34-411D-8752-6BE6E5954243}"/>
              </a:ext>
            </a:extLst>
          </p:cNvPr>
          <p:cNvSpPr>
            <a:spLocks noGrp="1"/>
          </p:cNvSpPr>
          <p:nvPr>
            <p:ph idx="1"/>
          </p:nvPr>
        </p:nvSpPr>
        <p:spPr/>
        <p:txBody>
          <a:bodyPr>
            <a:normAutofit fontScale="92500" lnSpcReduction="10000"/>
          </a:bodyPr>
          <a:lstStyle/>
          <a:p>
            <a:pPr>
              <a:lnSpc>
                <a:spcPct val="110000"/>
              </a:lnSpc>
            </a:pPr>
            <a:r>
              <a:rPr lang="en-US" b="1" dirty="0"/>
              <a:t>Potential output </a:t>
            </a:r>
            <a:r>
              <a:rPr lang="en-US" dirty="0"/>
              <a:t>is determined by the economy’s productive capacity, which depends upon the inputs available (capital, labor, land, etc.) and the economy’s technological efficiency.</a:t>
            </a:r>
          </a:p>
          <a:p>
            <a:pPr>
              <a:lnSpc>
                <a:spcPct val="110000"/>
              </a:lnSpc>
            </a:pPr>
            <a:r>
              <a:rPr lang="en-US" dirty="0"/>
              <a:t>Economic downturns are called </a:t>
            </a:r>
            <a:r>
              <a:rPr lang="en-US" b="1" dirty="0"/>
              <a:t>recessions</a:t>
            </a:r>
            <a:r>
              <a:rPr lang="en-US" dirty="0"/>
              <a:t> when a significant decline in total output, income, and employment occur, which usually last more than a few months; and are marked by widespread contractions in many sectors of the economy. </a:t>
            </a:r>
          </a:p>
          <a:p>
            <a:pPr>
              <a:lnSpc>
                <a:spcPct val="110000"/>
              </a:lnSpc>
            </a:pPr>
            <a:r>
              <a:rPr lang="en-US" dirty="0"/>
              <a:t>A severe and protracted downturn is called a </a:t>
            </a:r>
            <a:r>
              <a:rPr lang="en-US" b="1" dirty="0"/>
              <a:t>depression</a:t>
            </a:r>
            <a:r>
              <a:rPr lang="en-US" dirty="0"/>
              <a:t>.</a:t>
            </a:r>
          </a:p>
        </p:txBody>
      </p:sp>
      <p:sp>
        <p:nvSpPr>
          <p:cNvPr id="4" name="Content Placeholder 4">
            <a:extLst>
              <a:ext uri="{FF2B5EF4-FFF2-40B4-BE49-F238E27FC236}">
                <a16:creationId xmlns:a16="http://schemas.microsoft.com/office/drawing/2014/main" id="{C366FF0A-163F-4293-92BF-5B67DDC815B6}"/>
              </a:ext>
            </a:extLst>
          </p:cNvPr>
          <p:cNvSpPr txBox="1">
            <a:spLocks/>
          </p:cNvSpPr>
          <p:nvPr/>
        </p:nvSpPr>
        <p:spPr>
          <a:xfrm>
            <a:off x="5103265" y="6478589"/>
            <a:ext cx="4022436" cy="379412"/>
          </a:xfrm>
          <a:prstGeom prst="rect">
            <a:avLst/>
          </a:prstGeom>
        </p:spPr>
        <p:txBody>
          <a:bodyPr/>
          <a:lstStyle>
            <a:lvl1pPr marL="0" indent="0" algn="l" rtl="0" eaLnBrk="0" fontAlgn="base" hangingPunct="0">
              <a:spcBef>
                <a:spcPct val="20000"/>
              </a:spcBef>
              <a:spcAft>
                <a:spcPct val="0"/>
              </a:spcAft>
              <a:buNone/>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0" indent="0" algn="l" rtl="0" eaLnBrk="0" fontAlgn="base" hangingPunct="0">
              <a:spcBef>
                <a:spcPct val="20000"/>
              </a:spcBef>
              <a:spcAft>
                <a:spcPct val="0"/>
              </a:spcAft>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4"/>
            <a:r>
              <a:rPr lang="en-US" dirty="0"/>
              <a:t>HS101 – Economics (Macroeconomics) - 2019</a:t>
            </a:r>
          </a:p>
        </p:txBody>
      </p:sp>
    </p:spTree>
    <p:extLst>
      <p:ext uri="{BB962C8B-B14F-4D97-AF65-F5344CB8AC3E}">
        <p14:creationId xmlns:p14="http://schemas.microsoft.com/office/powerpoint/2010/main" val="25603777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888D1D-6C9A-4009-83B1-DCD13DD6189F}"/>
              </a:ext>
            </a:extLst>
          </p:cNvPr>
          <p:cNvSpPr>
            <a:spLocks noGrp="1"/>
          </p:cNvSpPr>
          <p:nvPr>
            <p:ph type="title"/>
          </p:nvPr>
        </p:nvSpPr>
        <p:spPr/>
        <p:txBody>
          <a:bodyPr>
            <a:normAutofit fontScale="90000"/>
          </a:bodyPr>
          <a:lstStyle/>
          <a:p>
            <a:r>
              <a:rPr lang="en-US" dirty="0"/>
              <a:t>Objectives of macroeconomics…</a:t>
            </a:r>
          </a:p>
        </p:txBody>
      </p:sp>
      <p:sp>
        <p:nvSpPr>
          <p:cNvPr id="3" name="Content Placeholder 2">
            <a:extLst>
              <a:ext uri="{FF2B5EF4-FFF2-40B4-BE49-F238E27FC236}">
                <a16:creationId xmlns:a16="http://schemas.microsoft.com/office/drawing/2014/main" id="{B129AF97-4E34-411D-8752-6BE6E5954243}"/>
              </a:ext>
            </a:extLst>
          </p:cNvPr>
          <p:cNvSpPr>
            <a:spLocks noGrp="1"/>
          </p:cNvSpPr>
          <p:nvPr>
            <p:ph idx="1"/>
          </p:nvPr>
        </p:nvSpPr>
        <p:spPr/>
        <p:txBody>
          <a:bodyPr>
            <a:normAutofit lnSpcReduction="10000"/>
          </a:bodyPr>
          <a:lstStyle/>
          <a:p>
            <a:pPr marL="0" indent="0">
              <a:lnSpc>
                <a:spcPct val="100000"/>
              </a:lnSpc>
              <a:buNone/>
            </a:pPr>
            <a:r>
              <a:rPr lang="en-US" dirty="0">
                <a:solidFill>
                  <a:srgbClr val="FF0000"/>
                </a:solidFill>
              </a:rPr>
              <a:t>2. High employment, low unemployment</a:t>
            </a:r>
          </a:p>
          <a:p>
            <a:pPr>
              <a:lnSpc>
                <a:spcPct val="100000"/>
              </a:lnSpc>
            </a:pPr>
            <a:r>
              <a:rPr lang="en-US" dirty="0"/>
              <a:t>The </a:t>
            </a:r>
            <a:r>
              <a:rPr lang="en-US" b="1" dirty="0"/>
              <a:t>labor force </a:t>
            </a:r>
            <a:r>
              <a:rPr lang="en-US" dirty="0"/>
              <a:t>includes all employed persons and those unemployed individuals who are seeking jobs. It excludes those without work who are not looking for jobs.</a:t>
            </a:r>
          </a:p>
          <a:p>
            <a:pPr>
              <a:lnSpc>
                <a:spcPct val="100000"/>
              </a:lnSpc>
            </a:pPr>
            <a:r>
              <a:rPr lang="en-US" dirty="0"/>
              <a:t>The </a:t>
            </a:r>
            <a:r>
              <a:rPr lang="en-US" b="1" dirty="0"/>
              <a:t>unemployment rate </a:t>
            </a:r>
            <a:r>
              <a:rPr lang="en-US" dirty="0"/>
              <a:t>is the percentage of the labor force that is unemployed. </a:t>
            </a:r>
          </a:p>
          <a:p>
            <a:pPr>
              <a:lnSpc>
                <a:spcPct val="100000"/>
              </a:lnSpc>
            </a:pPr>
            <a:r>
              <a:rPr lang="en-US" dirty="0"/>
              <a:t>The unemployment rate reflects the state of the business cycle: </a:t>
            </a:r>
          </a:p>
          <a:p>
            <a:pPr lvl="1">
              <a:lnSpc>
                <a:spcPct val="100000"/>
              </a:lnSpc>
            </a:pPr>
            <a:r>
              <a:rPr lang="en-US" dirty="0"/>
              <a:t>When output is falling, the demand for labor falls and the unemployment rate rises.</a:t>
            </a:r>
          </a:p>
        </p:txBody>
      </p:sp>
      <p:sp>
        <p:nvSpPr>
          <p:cNvPr id="4" name="Content Placeholder 4">
            <a:extLst>
              <a:ext uri="{FF2B5EF4-FFF2-40B4-BE49-F238E27FC236}">
                <a16:creationId xmlns:a16="http://schemas.microsoft.com/office/drawing/2014/main" id="{AEF7AA18-0D2A-47B1-ABAB-113A022CD2B2}"/>
              </a:ext>
            </a:extLst>
          </p:cNvPr>
          <p:cNvSpPr txBox="1">
            <a:spLocks/>
          </p:cNvSpPr>
          <p:nvPr/>
        </p:nvSpPr>
        <p:spPr>
          <a:xfrm>
            <a:off x="5103265" y="6478589"/>
            <a:ext cx="4022436" cy="379412"/>
          </a:xfrm>
          <a:prstGeom prst="rect">
            <a:avLst/>
          </a:prstGeom>
        </p:spPr>
        <p:txBody>
          <a:bodyPr/>
          <a:lstStyle>
            <a:lvl1pPr marL="0" indent="0" algn="l" rtl="0" eaLnBrk="0" fontAlgn="base" hangingPunct="0">
              <a:spcBef>
                <a:spcPct val="20000"/>
              </a:spcBef>
              <a:spcAft>
                <a:spcPct val="0"/>
              </a:spcAft>
              <a:buNone/>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0" indent="0" algn="l" rtl="0" eaLnBrk="0" fontAlgn="base" hangingPunct="0">
              <a:spcBef>
                <a:spcPct val="20000"/>
              </a:spcBef>
              <a:spcAft>
                <a:spcPct val="0"/>
              </a:spcAft>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4"/>
            <a:r>
              <a:rPr lang="en-US" dirty="0"/>
              <a:t>HS101 – Economics (Macroeconomics) - 2019</a:t>
            </a:r>
          </a:p>
        </p:txBody>
      </p:sp>
    </p:spTree>
    <p:extLst>
      <p:ext uri="{BB962C8B-B14F-4D97-AF65-F5344CB8AC3E}">
        <p14:creationId xmlns:p14="http://schemas.microsoft.com/office/powerpoint/2010/main" val="29222855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888D1D-6C9A-4009-83B1-DCD13DD6189F}"/>
              </a:ext>
            </a:extLst>
          </p:cNvPr>
          <p:cNvSpPr>
            <a:spLocks noGrp="1"/>
          </p:cNvSpPr>
          <p:nvPr>
            <p:ph type="title"/>
          </p:nvPr>
        </p:nvSpPr>
        <p:spPr/>
        <p:txBody>
          <a:bodyPr>
            <a:normAutofit fontScale="90000"/>
          </a:bodyPr>
          <a:lstStyle/>
          <a:p>
            <a:r>
              <a:rPr lang="en-US" dirty="0"/>
              <a:t>Objectives of macroeconomics…</a:t>
            </a:r>
          </a:p>
        </p:txBody>
      </p:sp>
      <p:sp>
        <p:nvSpPr>
          <p:cNvPr id="3" name="Content Placeholder 2">
            <a:extLst>
              <a:ext uri="{FF2B5EF4-FFF2-40B4-BE49-F238E27FC236}">
                <a16:creationId xmlns:a16="http://schemas.microsoft.com/office/drawing/2014/main" id="{B129AF97-4E34-411D-8752-6BE6E5954243}"/>
              </a:ext>
            </a:extLst>
          </p:cNvPr>
          <p:cNvSpPr>
            <a:spLocks noGrp="1"/>
          </p:cNvSpPr>
          <p:nvPr>
            <p:ph idx="1"/>
          </p:nvPr>
        </p:nvSpPr>
        <p:spPr/>
        <p:txBody>
          <a:bodyPr>
            <a:normAutofit fontScale="85000" lnSpcReduction="10000"/>
          </a:bodyPr>
          <a:lstStyle/>
          <a:p>
            <a:pPr marL="0" indent="0">
              <a:lnSpc>
                <a:spcPct val="110000"/>
              </a:lnSpc>
              <a:buNone/>
            </a:pPr>
            <a:r>
              <a:rPr lang="en-US" dirty="0">
                <a:solidFill>
                  <a:srgbClr val="FF0000"/>
                </a:solidFill>
              </a:rPr>
              <a:t>3. Price Stability </a:t>
            </a:r>
            <a:r>
              <a:rPr lang="en-US" dirty="0"/>
              <a:t>(Low and stable inflation rate)</a:t>
            </a:r>
          </a:p>
          <a:p>
            <a:pPr>
              <a:lnSpc>
                <a:spcPct val="110000"/>
              </a:lnSpc>
            </a:pPr>
            <a:r>
              <a:rPr lang="en-US" b="1" dirty="0"/>
              <a:t>Price indices</a:t>
            </a:r>
            <a:r>
              <a:rPr lang="en-US" dirty="0"/>
              <a:t>: Indicators of the average price movement over time of a fixed basket of goods and services. The basket of goods and services are compiled after considering whether the changes are to be measured in retail, wholesale or producer prices. </a:t>
            </a:r>
          </a:p>
          <a:p>
            <a:pPr>
              <a:lnSpc>
                <a:spcPct val="110000"/>
              </a:lnSpc>
            </a:pPr>
            <a:r>
              <a:rPr lang="en-US" b="1" dirty="0"/>
              <a:t>Consumer Price Index (CPI): </a:t>
            </a:r>
            <a:r>
              <a:rPr lang="en-US" dirty="0"/>
              <a:t>measures the trend in the average price of goods and services bought by consumers. </a:t>
            </a:r>
          </a:p>
          <a:p>
            <a:pPr>
              <a:lnSpc>
                <a:spcPct val="110000"/>
              </a:lnSpc>
            </a:pPr>
            <a:r>
              <a:rPr lang="en-US" b="1" dirty="0"/>
              <a:t>Wholesale Price Index (WPI): </a:t>
            </a:r>
            <a:r>
              <a:rPr lang="en-US" dirty="0"/>
              <a:t>is a measure of average wholesale price movement for the economy. </a:t>
            </a:r>
          </a:p>
          <a:p>
            <a:pPr>
              <a:lnSpc>
                <a:spcPct val="110000"/>
              </a:lnSpc>
            </a:pPr>
            <a:r>
              <a:rPr lang="en-US" b="1" dirty="0"/>
              <a:t>Other indices: </a:t>
            </a:r>
            <a:r>
              <a:rPr lang="en-US" dirty="0"/>
              <a:t>CPI-Rural, CPI-Urban, CPI-Combined, CPI-Industrial Workers, CPI-Agricultural </a:t>
            </a:r>
            <a:r>
              <a:rPr lang="en-US" dirty="0" err="1"/>
              <a:t>Labour</a:t>
            </a:r>
            <a:endParaRPr lang="en-US" dirty="0"/>
          </a:p>
        </p:txBody>
      </p:sp>
      <p:sp>
        <p:nvSpPr>
          <p:cNvPr id="4" name="Content Placeholder 4">
            <a:extLst>
              <a:ext uri="{FF2B5EF4-FFF2-40B4-BE49-F238E27FC236}">
                <a16:creationId xmlns:a16="http://schemas.microsoft.com/office/drawing/2014/main" id="{CAA2AEF3-58C5-437D-82B9-117583F8E798}"/>
              </a:ext>
            </a:extLst>
          </p:cNvPr>
          <p:cNvSpPr txBox="1">
            <a:spLocks/>
          </p:cNvSpPr>
          <p:nvPr/>
        </p:nvSpPr>
        <p:spPr>
          <a:xfrm>
            <a:off x="5103265" y="6478589"/>
            <a:ext cx="4022436" cy="379412"/>
          </a:xfrm>
          <a:prstGeom prst="rect">
            <a:avLst/>
          </a:prstGeom>
        </p:spPr>
        <p:txBody>
          <a:bodyPr/>
          <a:lstStyle>
            <a:lvl1pPr marL="0" indent="0" algn="l" rtl="0" eaLnBrk="0" fontAlgn="base" hangingPunct="0">
              <a:spcBef>
                <a:spcPct val="20000"/>
              </a:spcBef>
              <a:spcAft>
                <a:spcPct val="0"/>
              </a:spcAft>
              <a:buNone/>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0" indent="0" algn="l" rtl="0" eaLnBrk="0" fontAlgn="base" hangingPunct="0">
              <a:spcBef>
                <a:spcPct val="20000"/>
              </a:spcBef>
              <a:spcAft>
                <a:spcPct val="0"/>
              </a:spcAft>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4"/>
            <a:r>
              <a:rPr lang="en-US" dirty="0"/>
              <a:t>HS101 – Economics (Macroeconomics) - 2019</a:t>
            </a:r>
          </a:p>
        </p:txBody>
      </p:sp>
    </p:spTree>
    <p:extLst>
      <p:ext uri="{BB962C8B-B14F-4D97-AF65-F5344CB8AC3E}">
        <p14:creationId xmlns:p14="http://schemas.microsoft.com/office/powerpoint/2010/main" val="94550206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836</TotalTime>
  <Words>2438</Words>
  <Application>Microsoft Office PowerPoint</Application>
  <PresentationFormat>On-screen Show (4:3)</PresentationFormat>
  <Paragraphs>156</Paragraphs>
  <Slides>27</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Arial</vt:lpstr>
      <vt:lpstr>Calibri</vt:lpstr>
      <vt:lpstr>Calibri Light</vt:lpstr>
      <vt:lpstr>Cambria Math</vt:lpstr>
      <vt:lpstr>Times New Roman</vt:lpstr>
      <vt:lpstr>Office Theme</vt:lpstr>
      <vt:lpstr>HS 101: Economics  Overview of Macroeconomics </vt:lpstr>
      <vt:lpstr>Introduction</vt:lpstr>
      <vt:lpstr>Introduction</vt:lpstr>
      <vt:lpstr>Key questions of Macroeconomics</vt:lpstr>
      <vt:lpstr>Key questions of Macroeconomics</vt:lpstr>
      <vt:lpstr>Objectives of macroeconomics</vt:lpstr>
      <vt:lpstr>Objectives of macroeconomics…</vt:lpstr>
      <vt:lpstr>Objectives of macroeconomics…</vt:lpstr>
      <vt:lpstr>Objectives of macroeconomics…</vt:lpstr>
      <vt:lpstr>Objectives of macroeconomics…</vt:lpstr>
      <vt:lpstr>Objectives of macroeconomics…</vt:lpstr>
      <vt:lpstr>Tools and Instruments of Macroeconomic Policy</vt:lpstr>
      <vt:lpstr>Tools and Instruments of Macroeconomic Policy</vt:lpstr>
      <vt:lpstr>Tools and Instruments of Macroeconomic Policy</vt:lpstr>
      <vt:lpstr>Tools and Instruments of Macroeconomic Policy</vt:lpstr>
      <vt:lpstr>Aggregate Supply and Aggregate Demand determine major macroeconomic variables  (Ref: Samuelson &amp; Nordhaus: Economics, 19th Ed.)</vt:lpstr>
      <vt:lpstr>Aggregate Demand</vt:lpstr>
      <vt:lpstr>Aggregate Supply</vt:lpstr>
      <vt:lpstr>AD and AS curves vs. (Microeconomic) Market demand and supply curves</vt:lpstr>
      <vt:lpstr>AD and AS curves vs. (Microeconomic) Market demand and supply curves…</vt:lpstr>
      <vt:lpstr>Other important concepts – Open economy</vt:lpstr>
      <vt:lpstr>Ref: Reserve Bank of India Online Database on the Indian Economy (RBI-DBIE)</vt:lpstr>
      <vt:lpstr>GDP projections for India</vt:lpstr>
      <vt:lpstr>Ref: Union Budget 2019-20: The Macroeconomic Framework Statement</vt:lpstr>
      <vt:lpstr>Ref: Economic Survey 2018-19: Statistical Appendix</vt:lpstr>
      <vt:lpstr>Ref: Economic Survey 2018-19: Statistical Appendix</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HS 101: Economics  Overview of Macroeconomics </dc:title>
  <dc:creator>Aditi Chaubal</dc:creator>
  <cp:lastModifiedBy>Aditi Chaubal</cp:lastModifiedBy>
  <cp:revision>6</cp:revision>
  <dcterms:created xsi:type="dcterms:W3CDTF">2019-09-22T11:11:44Z</dcterms:created>
  <dcterms:modified xsi:type="dcterms:W3CDTF">2019-09-23T09:44:49Z</dcterms:modified>
</cp:coreProperties>
</file>