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843" r:id="rId4"/>
    <p:sldId id="844" r:id="rId5"/>
    <p:sldId id="851" r:id="rId6"/>
    <p:sldId id="845" r:id="rId7"/>
    <p:sldId id="846" r:id="rId8"/>
    <p:sldId id="824" r:id="rId9"/>
    <p:sldId id="827" r:id="rId10"/>
    <p:sldId id="808" r:id="rId11"/>
    <p:sldId id="809" r:id="rId12"/>
    <p:sldId id="852" r:id="rId13"/>
    <p:sldId id="842" r:id="rId14"/>
    <p:sldId id="847" r:id="rId15"/>
    <p:sldId id="829" r:id="rId16"/>
    <p:sldId id="849" r:id="rId17"/>
    <p:sldId id="850" r:id="rId18"/>
    <p:sldId id="84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4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1F74E5-3B98-4CB0-8894-74E22B7BFA1D}"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6924C-0111-4716-8F66-C7322B3871E9}" type="slidenum">
              <a:rPr lang="en-US" smtClean="0"/>
              <a:t>‹#›</a:t>
            </a:fld>
            <a:endParaRPr lang="en-US"/>
          </a:p>
        </p:txBody>
      </p:sp>
    </p:spTree>
    <p:extLst>
      <p:ext uri="{BB962C8B-B14F-4D97-AF65-F5344CB8AC3E}">
        <p14:creationId xmlns:p14="http://schemas.microsoft.com/office/powerpoint/2010/main" val="273373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F74E5-3B98-4CB0-8894-74E22B7BFA1D}"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6924C-0111-4716-8F66-C7322B3871E9}" type="slidenum">
              <a:rPr lang="en-US" smtClean="0"/>
              <a:t>‹#›</a:t>
            </a:fld>
            <a:endParaRPr lang="en-US"/>
          </a:p>
        </p:txBody>
      </p:sp>
    </p:spTree>
    <p:extLst>
      <p:ext uri="{BB962C8B-B14F-4D97-AF65-F5344CB8AC3E}">
        <p14:creationId xmlns:p14="http://schemas.microsoft.com/office/powerpoint/2010/main" val="179849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F74E5-3B98-4CB0-8894-74E22B7BFA1D}"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6924C-0111-4716-8F66-C7322B3871E9}" type="slidenum">
              <a:rPr lang="en-US" smtClean="0"/>
              <a:t>‹#›</a:t>
            </a:fld>
            <a:endParaRPr lang="en-US"/>
          </a:p>
        </p:txBody>
      </p:sp>
    </p:spTree>
    <p:extLst>
      <p:ext uri="{BB962C8B-B14F-4D97-AF65-F5344CB8AC3E}">
        <p14:creationId xmlns:p14="http://schemas.microsoft.com/office/powerpoint/2010/main" val="4206969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843204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20675"/>
            <a:ext cx="7886700" cy="593726"/>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628650" y="1170432"/>
            <a:ext cx="7886700" cy="500653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7C734F1-24AA-4CBC-9542-911CD6CC8A41}" type="datetimeFigureOut">
              <a:rPr lang="en-US" smtClean="0"/>
              <a:pPr/>
              <a:t>11/3/2019</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4DDDA8E-B543-49E2-AE9F-3B1F433E4546}" type="slidenum">
              <a:rPr lang="en-US" smtClean="0"/>
              <a:pPr/>
              <a:t>‹#›</a:t>
            </a:fld>
            <a:endParaRPr lang="en-US"/>
          </a:p>
        </p:txBody>
      </p:sp>
    </p:spTree>
    <p:extLst>
      <p:ext uri="{BB962C8B-B14F-4D97-AF65-F5344CB8AC3E}">
        <p14:creationId xmlns:p14="http://schemas.microsoft.com/office/powerpoint/2010/main" val="1195478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C734F1-24AA-4CBC-9542-911CD6CC8A41}"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1611018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734F1-24AA-4CBC-9542-911CD6CC8A41}"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2253402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734F1-24AA-4CBC-9542-911CD6CC8A41}"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4010161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734F1-24AA-4CBC-9542-911CD6CC8A41}"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576011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734F1-24AA-4CBC-9542-911CD6CC8A41}"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2914511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C734F1-24AA-4CBC-9542-911CD6CC8A41}"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00110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F74E5-3B98-4CB0-8894-74E22B7BFA1D}"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6924C-0111-4716-8F66-C7322B3871E9}" type="slidenum">
              <a:rPr lang="en-US" smtClean="0"/>
              <a:t>‹#›</a:t>
            </a:fld>
            <a:endParaRPr lang="en-US"/>
          </a:p>
        </p:txBody>
      </p:sp>
    </p:spTree>
    <p:extLst>
      <p:ext uri="{BB962C8B-B14F-4D97-AF65-F5344CB8AC3E}">
        <p14:creationId xmlns:p14="http://schemas.microsoft.com/office/powerpoint/2010/main" val="3316638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C734F1-24AA-4CBC-9542-911CD6CC8A41}"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2903170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3128643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734F1-24AA-4CBC-9542-911CD6CC8A41}"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DDA8E-B543-49E2-AE9F-3B1F433E4546}" type="slidenum">
              <a:rPr lang="en-US" smtClean="0"/>
              <a:t>‹#›</a:t>
            </a:fld>
            <a:endParaRPr lang="en-US"/>
          </a:p>
        </p:txBody>
      </p:sp>
    </p:spTree>
    <p:extLst>
      <p:ext uri="{BB962C8B-B14F-4D97-AF65-F5344CB8AC3E}">
        <p14:creationId xmlns:p14="http://schemas.microsoft.com/office/powerpoint/2010/main" val="97466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1F74E5-3B98-4CB0-8894-74E22B7BFA1D}"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6924C-0111-4716-8F66-C7322B3871E9}" type="slidenum">
              <a:rPr lang="en-US" smtClean="0"/>
              <a:t>‹#›</a:t>
            </a:fld>
            <a:endParaRPr lang="en-US"/>
          </a:p>
        </p:txBody>
      </p:sp>
    </p:spTree>
    <p:extLst>
      <p:ext uri="{BB962C8B-B14F-4D97-AF65-F5344CB8AC3E}">
        <p14:creationId xmlns:p14="http://schemas.microsoft.com/office/powerpoint/2010/main" val="142434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1F74E5-3B98-4CB0-8894-74E22B7BFA1D}"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6924C-0111-4716-8F66-C7322B3871E9}" type="slidenum">
              <a:rPr lang="en-US" smtClean="0"/>
              <a:t>‹#›</a:t>
            </a:fld>
            <a:endParaRPr lang="en-US"/>
          </a:p>
        </p:txBody>
      </p:sp>
    </p:spTree>
    <p:extLst>
      <p:ext uri="{BB962C8B-B14F-4D97-AF65-F5344CB8AC3E}">
        <p14:creationId xmlns:p14="http://schemas.microsoft.com/office/powerpoint/2010/main" val="125882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1F74E5-3B98-4CB0-8894-74E22B7BFA1D}"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6924C-0111-4716-8F66-C7322B3871E9}" type="slidenum">
              <a:rPr lang="en-US" smtClean="0"/>
              <a:t>‹#›</a:t>
            </a:fld>
            <a:endParaRPr lang="en-US"/>
          </a:p>
        </p:txBody>
      </p:sp>
    </p:spTree>
    <p:extLst>
      <p:ext uri="{BB962C8B-B14F-4D97-AF65-F5344CB8AC3E}">
        <p14:creationId xmlns:p14="http://schemas.microsoft.com/office/powerpoint/2010/main" val="372335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1F74E5-3B98-4CB0-8894-74E22B7BFA1D}"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6924C-0111-4716-8F66-C7322B3871E9}" type="slidenum">
              <a:rPr lang="en-US" smtClean="0"/>
              <a:t>‹#›</a:t>
            </a:fld>
            <a:endParaRPr lang="en-US"/>
          </a:p>
        </p:txBody>
      </p:sp>
    </p:spTree>
    <p:extLst>
      <p:ext uri="{BB962C8B-B14F-4D97-AF65-F5344CB8AC3E}">
        <p14:creationId xmlns:p14="http://schemas.microsoft.com/office/powerpoint/2010/main" val="90043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F74E5-3B98-4CB0-8894-74E22B7BFA1D}"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6924C-0111-4716-8F66-C7322B3871E9}" type="slidenum">
              <a:rPr lang="en-US" smtClean="0"/>
              <a:t>‹#›</a:t>
            </a:fld>
            <a:endParaRPr lang="en-US"/>
          </a:p>
        </p:txBody>
      </p:sp>
    </p:spTree>
    <p:extLst>
      <p:ext uri="{BB962C8B-B14F-4D97-AF65-F5344CB8AC3E}">
        <p14:creationId xmlns:p14="http://schemas.microsoft.com/office/powerpoint/2010/main" val="163104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1F74E5-3B98-4CB0-8894-74E22B7BFA1D}"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6924C-0111-4716-8F66-C7322B3871E9}" type="slidenum">
              <a:rPr lang="en-US" smtClean="0"/>
              <a:t>‹#›</a:t>
            </a:fld>
            <a:endParaRPr lang="en-US"/>
          </a:p>
        </p:txBody>
      </p:sp>
    </p:spTree>
    <p:extLst>
      <p:ext uri="{BB962C8B-B14F-4D97-AF65-F5344CB8AC3E}">
        <p14:creationId xmlns:p14="http://schemas.microsoft.com/office/powerpoint/2010/main" val="199820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1F74E5-3B98-4CB0-8894-74E22B7BFA1D}"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6924C-0111-4716-8F66-C7322B3871E9}" type="slidenum">
              <a:rPr lang="en-US" smtClean="0"/>
              <a:t>‹#›</a:t>
            </a:fld>
            <a:endParaRPr lang="en-US"/>
          </a:p>
        </p:txBody>
      </p:sp>
    </p:spTree>
    <p:extLst>
      <p:ext uri="{BB962C8B-B14F-4D97-AF65-F5344CB8AC3E}">
        <p14:creationId xmlns:p14="http://schemas.microsoft.com/office/powerpoint/2010/main" val="46647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F74E5-3B98-4CB0-8894-74E22B7BFA1D}" type="datetimeFigureOut">
              <a:rPr lang="en-US" smtClean="0"/>
              <a:t>11/3/2019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6924C-0111-4716-8F66-C7322B3871E9}" type="slidenum">
              <a:rPr lang="en-US" smtClean="0"/>
              <a:t>‹#›</a:t>
            </a:fld>
            <a:endParaRPr lang="en-US"/>
          </a:p>
        </p:txBody>
      </p:sp>
    </p:spTree>
    <p:extLst>
      <p:ext uri="{BB962C8B-B14F-4D97-AF65-F5344CB8AC3E}">
        <p14:creationId xmlns:p14="http://schemas.microsoft.com/office/powerpoint/2010/main" val="191910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734F1-24AA-4CBC-9542-911CD6CC8A41}" type="datetimeFigureOut">
              <a:rPr lang="en-US" smtClean="0"/>
              <a:t>11/3/2019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DDA8E-B543-49E2-AE9F-3B1F433E4546}" type="slidenum">
              <a:rPr lang="en-US" smtClean="0"/>
              <a:t>‹#›</a:t>
            </a:fld>
            <a:endParaRPr lang="en-US"/>
          </a:p>
        </p:txBody>
      </p:sp>
    </p:spTree>
    <p:extLst>
      <p:ext uri="{BB962C8B-B14F-4D97-AF65-F5344CB8AC3E}">
        <p14:creationId xmlns:p14="http://schemas.microsoft.com/office/powerpoint/2010/main" val="2742363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diti@hss.iitb.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29A0-1CC3-421F-AE75-20993CD06472}"/>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Impact of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Monetary and Fiscal Policy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on AD</a:t>
            </a:r>
          </a:p>
        </p:txBody>
      </p:sp>
      <p:sp>
        <p:nvSpPr>
          <p:cNvPr id="3" name="Subtitle 2">
            <a:extLst>
              <a:ext uri="{FF2B5EF4-FFF2-40B4-BE49-F238E27FC236}">
                <a16:creationId xmlns:a16="http://schemas.microsoft.com/office/drawing/2014/main" id="{84942207-7659-4186-A951-D49FE32D7F0F}"/>
              </a:ext>
            </a:extLst>
          </p:cNvPr>
          <p:cNvSpPr>
            <a:spLocks noGrp="1"/>
          </p:cNvSpPr>
          <p:nvPr>
            <p:ph type="subTitle" idx="1"/>
          </p:nvPr>
        </p:nvSpPr>
        <p:spPr/>
        <p:txBody>
          <a:bodyPr/>
          <a:lstStyle/>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Aditi </a:t>
            </a:r>
            <a:r>
              <a:rPr lang="en-US" altLang="en-US" dirty="0" err="1">
                <a:latin typeface="Times New Roman" panose="02020603050405020304" pitchFamily="18" charset="0"/>
                <a:cs typeface="Times New Roman" panose="02020603050405020304" pitchFamily="18" charset="0"/>
              </a:rPr>
              <a:t>Chaubal</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hlinkClick r:id="rId2"/>
              </a:rPr>
              <a:t>aditi@hss.iitb.ac.in</a:t>
            </a:r>
            <a:endParaRPr lang="en-US" alt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60542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9385-41EA-4547-A951-88795133308C}"/>
              </a:ext>
            </a:extLst>
          </p:cNvPr>
          <p:cNvSpPr>
            <a:spLocks noGrp="1"/>
          </p:cNvSpPr>
          <p:nvPr>
            <p:ph type="title"/>
          </p:nvPr>
        </p:nvSpPr>
        <p:spPr/>
        <p:txBody>
          <a:bodyPr>
            <a:normAutofit fontScale="90000"/>
          </a:bodyPr>
          <a:lstStyle/>
          <a:p>
            <a:r>
              <a:rPr lang="en-US" dirty="0"/>
              <a:t>Change in government expenditure</a:t>
            </a:r>
          </a:p>
        </p:txBody>
      </p:sp>
      <p:sp>
        <p:nvSpPr>
          <p:cNvPr id="3" name="Content Placeholder 2">
            <a:extLst>
              <a:ext uri="{FF2B5EF4-FFF2-40B4-BE49-F238E27FC236}">
                <a16:creationId xmlns:a16="http://schemas.microsoft.com/office/drawing/2014/main" id="{9A068A08-6DE8-4223-9745-C5F1C5C7D0F1}"/>
              </a:ext>
            </a:extLst>
          </p:cNvPr>
          <p:cNvSpPr>
            <a:spLocks noGrp="1"/>
          </p:cNvSpPr>
          <p:nvPr>
            <p:ph idx="1"/>
          </p:nvPr>
        </p:nvSpPr>
        <p:spPr>
          <a:xfrm>
            <a:off x="628650" y="1034473"/>
            <a:ext cx="7886700" cy="5502853"/>
          </a:xfrm>
        </p:spPr>
        <p:txBody>
          <a:bodyPr>
            <a:normAutofit/>
          </a:bodyPr>
          <a:lstStyle/>
          <a:p>
            <a:pPr>
              <a:lnSpc>
                <a:spcPct val="120000"/>
              </a:lnSpc>
            </a:pPr>
            <a:r>
              <a:rPr lang="en-US" altLang="en-US" dirty="0"/>
              <a:t>There are two macroeconomic effects from the change in government purchases:              </a:t>
            </a:r>
          </a:p>
          <a:p>
            <a:pPr lvl="1">
              <a:lnSpc>
                <a:spcPct val="120000"/>
              </a:lnSpc>
            </a:pPr>
            <a:r>
              <a:rPr lang="en-US" altLang="en-US" sz="2800" b="1" dirty="0"/>
              <a:t>The multiplier effect</a:t>
            </a:r>
            <a:r>
              <a:rPr lang="en-US" altLang="en-US" sz="2800" dirty="0"/>
              <a:t>: additional shifts in aggregate demand that result when expansionary fiscal policy increases income and thereby increases consumer spending.</a:t>
            </a:r>
          </a:p>
          <a:p>
            <a:pPr lvl="3">
              <a:lnSpc>
                <a:spcPct val="110000"/>
              </a:lnSpc>
            </a:pPr>
            <a:endParaRPr lang="en-US" altLang="en-US" dirty="0"/>
          </a:p>
          <a:p>
            <a:endParaRPr lang="en-US" dirty="0"/>
          </a:p>
        </p:txBody>
      </p:sp>
    </p:spTree>
    <p:extLst>
      <p:ext uri="{BB962C8B-B14F-4D97-AF65-F5344CB8AC3E}">
        <p14:creationId xmlns:p14="http://schemas.microsoft.com/office/powerpoint/2010/main" val="232004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A765-38AE-4881-BB96-0DE4797085A4}"/>
              </a:ext>
            </a:extLst>
          </p:cNvPr>
          <p:cNvSpPr>
            <a:spLocks noGrp="1"/>
          </p:cNvSpPr>
          <p:nvPr>
            <p:ph type="title"/>
          </p:nvPr>
        </p:nvSpPr>
        <p:spPr/>
        <p:txBody>
          <a:bodyPr>
            <a:normAutofit fontScale="90000"/>
          </a:bodyPr>
          <a:lstStyle/>
          <a:p>
            <a:r>
              <a:rPr lang="en-US" dirty="0"/>
              <a:t>Change in government expenditure</a:t>
            </a:r>
          </a:p>
        </p:txBody>
      </p:sp>
      <p:sp>
        <p:nvSpPr>
          <p:cNvPr id="3" name="Content Placeholder 2">
            <a:extLst>
              <a:ext uri="{FF2B5EF4-FFF2-40B4-BE49-F238E27FC236}">
                <a16:creationId xmlns:a16="http://schemas.microsoft.com/office/drawing/2014/main" id="{BF629128-33D6-49B2-ABF4-1BB1D9186FB2}"/>
              </a:ext>
            </a:extLst>
          </p:cNvPr>
          <p:cNvSpPr>
            <a:spLocks noGrp="1"/>
          </p:cNvSpPr>
          <p:nvPr>
            <p:ph idx="1"/>
          </p:nvPr>
        </p:nvSpPr>
        <p:spPr/>
        <p:txBody>
          <a:bodyPr>
            <a:normAutofit fontScale="92500" lnSpcReduction="10000"/>
          </a:bodyPr>
          <a:lstStyle/>
          <a:p>
            <a:pPr lvl="1">
              <a:lnSpc>
                <a:spcPct val="120000"/>
              </a:lnSpc>
            </a:pPr>
            <a:r>
              <a:rPr lang="en-US" altLang="en-US" sz="2800" b="1" dirty="0"/>
              <a:t>The crowding-out effect: </a:t>
            </a:r>
            <a:r>
              <a:rPr lang="en-US" altLang="en-US" sz="2800" dirty="0"/>
              <a:t>The reduction in demand when a fiscal expansion raises the interest rate is called the crowding-out effect. </a:t>
            </a:r>
          </a:p>
          <a:p>
            <a:pPr lvl="2">
              <a:lnSpc>
                <a:spcPct val="110000"/>
              </a:lnSpc>
            </a:pPr>
            <a:r>
              <a:rPr lang="en-US" altLang="en-US" sz="2400" dirty="0"/>
              <a:t>Fiscal policy may not affect the economy as strongly as predicted by the multiplier.</a:t>
            </a:r>
          </a:p>
          <a:p>
            <a:pPr lvl="2">
              <a:lnSpc>
                <a:spcPct val="110000"/>
              </a:lnSpc>
            </a:pPr>
            <a:r>
              <a:rPr lang="en-US" altLang="en-US" sz="2400" dirty="0"/>
              <a:t>An increase in government purchases causes the interest rate to rise.</a:t>
            </a:r>
          </a:p>
          <a:p>
            <a:pPr lvl="2">
              <a:lnSpc>
                <a:spcPct val="110000"/>
              </a:lnSpc>
            </a:pPr>
            <a:r>
              <a:rPr lang="en-US" altLang="en-US" sz="2400" dirty="0"/>
              <a:t>A higher interest rate reduces investment spending.</a:t>
            </a:r>
          </a:p>
          <a:p>
            <a:pPr marL="1311275" lvl="2">
              <a:lnSpc>
                <a:spcPct val="110000"/>
              </a:lnSpc>
              <a:buNone/>
            </a:pPr>
            <a:r>
              <a:rPr lang="en-US" altLang="en-US" sz="2400" dirty="0"/>
              <a:t>↑G =&gt; ↑ AD (shifts right) </a:t>
            </a:r>
          </a:p>
          <a:p>
            <a:pPr marL="1311275" lvl="2">
              <a:lnSpc>
                <a:spcPct val="110000"/>
              </a:lnSpc>
              <a:buFont typeface="Symbol" panose="05050102010706020507" pitchFamily="18" charset="2"/>
              <a:buChar char="Þ"/>
            </a:pPr>
            <a:r>
              <a:rPr lang="en-US" altLang="en-US" sz="2400" dirty="0"/>
              <a:t> ↑ Money demand due to ↑ spending </a:t>
            </a:r>
          </a:p>
          <a:p>
            <a:pPr marL="1311275" lvl="2">
              <a:lnSpc>
                <a:spcPct val="110000"/>
              </a:lnSpc>
              <a:buFont typeface="Symbol" panose="05050102010706020507" pitchFamily="18" charset="2"/>
              <a:buChar char="Þ"/>
            </a:pPr>
            <a:r>
              <a:rPr lang="en-US" altLang="en-US" sz="2400" dirty="0"/>
              <a:t> ↑ interest rate (by liquidity preference theory)</a:t>
            </a:r>
          </a:p>
          <a:p>
            <a:pPr marL="1311275" lvl="2">
              <a:lnSpc>
                <a:spcPct val="110000"/>
              </a:lnSpc>
              <a:buFont typeface="Symbol" panose="05050102010706020507" pitchFamily="18" charset="2"/>
              <a:buChar char="Þ"/>
            </a:pPr>
            <a:r>
              <a:rPr lang="en-US" altLang="en-US" sz="2400" dirty="0"/>
              <a:t> partly offsetting initial increase in AD</a:t>
            </a:r>
          </a:p>
          <a:p>
            <a:endParaRPr lang="en-US" sz="3200" dirty="0"/>
          </a:p>
        </p:txBody>
      </p:sp>
    </p:spTree>
    <p:extLst>
      <p:ext uri="{BB962C8B-B14F-4D97-AF65-F5344CB8AC3E}">
        <p14:creationId xmlns:p14="http://schemas.microsoft.com/office/powerpoint/2010/main" val="361110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359" name="Rectangle 111">
            <a:extLst>
              <a:ext uri="{FF2B5EF4-FFF2-40B4-BE49-F238E27FC236}">
                <a16:creationId xmlns:a16="http://schemas.microsoft.com/office/drawing/2014/main" id="{740B72F8-455B-437B-9275-8663AE37049B}"/>
              </a:ext>
            </a:extLst>
          </p:cNvPr>
          <p:cNvSpPr>
            <a:spLocks noGrp="1" noChangeArrowheads="1"/>
          </p:cNvSpPr>
          <p:nvPr>
            <p:ph type="title"/>
          </p:nvPr>
        </p:nvSpPr>
        <p:spPr>
          <a:xfrm>
            <a:off x="628650" y="41853"/>
            <a:ext cx="788670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The Crowding-Out Effect</a:t>
            </a:r>
            <a:br>
              <a:rPr lang="en-US" altLang="en-US" sz="3600" dirty="0">
                <a:latin typeface="Times New Roman" panose="02020603050405020304" pitchFamily="18" charset="0"/>
                <a:cs typeface="Times New Roman" panose="02020603050405020304" pitchFamily="18" charset="0"/>
              </a:rPr>
            </a:br>
            <a:r>
              <a:rPr lang="en-US" altLang="en-US" sz="2700" dirty="0">
                <a:latin typeface="Times New Roman" panose="02020603050405020304" pitchFamily="18" charset="0"/>
                <a:cs typeface="Times New Roman" panose="02020603050405020304" pitchFamily="18" charset="0"/>
              </a:rPr>
              <a:t>(Ref: Mankiw, G. (2007): Principles of Economics)</a:t>
            </a:r>
            <a:endParaRPr lang="en-US" altLang="en-US" sz="3600" dirty="0">
              <a:latin typeface="Times New Roman" panose="02020603050405020304" pitchFamily="18" charset="0"/>
              <a:cs typeface="Times New Roman" panose="02020603050405020304" pitchFamily="18" charset="0"/>
            </a:endParaRPr>
          </a:p>
        </p:txBody>
      </p:sp>
      <p:sp>
        <p:nvSpPr>
          <p:cNvPr id="949252" name="Rectangle 4">
            <a:extLst>
              <a:ext uri="{FF2B5EF4-FFF2-40B4-BE49-F238E27FC236}">
                <a16:creationId xmlns:a16="http://schemas.microsoft.com/office/drawing/2014/main" id="{16E0F505-8EB2-4A09-A3E9-242454665254}"/>
              </a:ext>
            </a:extLst>
          </p:cNvPr>
          <p:cNvSpPr>
            <a:spLocks noChangeArrowheads="1"/>
          </p:cNvSpPr>
          <p:nvPr/>
        </p:nvSpPr>
        <p:spPr bwMode="auto">
          <a:xfrm>
            <a:off x="1344613" y="2210530"/>
            <a:ext cx="3476625" cy="2319337"/>
          </a:xfrm>
          <a:prstGeom prst="rect">
            <a:avLst/>
          </a:prstGeom>
          <a:solidFill>
            <a:srgbClr val="F3F6F9"/>
          </a:solidFill>
          <a:ln w="149225">
            <a:solidFill>
              <a:srgbClr val="F3F6F9"/>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53" name="Rectangle 5">
            <a:extLst>
              <a:ext uri="{FF2B5EF4-FFF2-40B4-BE49-F238E27FC236}">
                <a16:creationId xmlns:a16="http://schemas.microsoft.com/office/drawing/2014/main" id="{4990A140-51A9-4801-93B7-66D661DA701E}"/>
              </a:ext>
            </a:extLst>
          </p:cNvPr>
          <p:cNvSpPr>
            <a:spLocks noChangeArrowheads="1"/>
          </p:cNvSpPr>
          <p:nvPr/>
        </p:nvSpPr>
        <p:spPr bwMode="auto">
          <a:xfrm>
            <a:off x="1344613" y="2210530"/>
            <a:ext cx="3476625" cy="2319337"/>
          </a:xfrm>
          <a:prstGeom prst="rect">
            <a:avLst/>
          </a:prstGeom>
          <a:solidFill>
            <a:srgbClr val="F2F4F8"/>
          </a:solidFill>
          <a:ln w="136525">
            <a:solidFill>
              <a:srgbClr val="F2F4F8"/>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54" name="Rectangle 6">
            <a:extLst>
              <a:ext uri="{FF2B5EF4-FFF2-40B4-BE49-F238E27FC236}">
                <a16:creationId xmlns:a16="http://schemas.microsoft.com/office/drawing/2014/main" id="{BD92F994-11D6-4006-893D-2B6640F4CBE8}"/>
              </a:ext>
            </a:extLst>
          </p:cNvPr>
          <p:cNvSpPr>
            <a:spLocks noChangeArrowheads="1"/>
          </p:cNvSpPr>
          <p:nvPr/>
        </p:nvSpPr>
        <p:spPr bwMode="auto">
          <a:xfrm>
            <a:off x="1344613" y="2210530"/>
            <a:ext cx="3476625" cy="2319337"/>
          </a:xfrm>
          <a:prstGeom prst="rect">
            <a:avLst/>
          </a:prstGeom>
          <a:solidFill>
            <a:srgbClr val="F1F4F7"/>
          </a:solidFill>
          <a:ln w="122238">
            <a:solidFill>
              <a:srgbClr val="F1F4F7"/>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55" name="Rectangle 7">
            <a:extLst>
              <a:ext uri="{FF2B5EF4-FFF2-40B4-BE49-F238E27FC236}">
                <a16:creationId xmlns:a16="http://schemas.microsoft.com/office/drawing/2014/main" id="{115BB966-7413-4DBD-AC36-6301BCD0A1BC}"/>
              </a:ext>
            </a:extLst>
          </p:cNvPr>
          <p:cNvSpPr>
            <a:spLocks noChangeArrowheads="1"/>
          </p:cNvSpPr>
          <p:nvPr/>
        </p:nvSpPr>
        <p:spPr bwMode="auto">
          <a:xfrm>
            <a:off x="1344613" y="2210530"/>
            <a:ext cx="3476625" cy="2319337"/>
          </a:xfrm>
          <a:prstGeom prst="rect">
            <a:avLst/>
          </a:prstGeom>
          <a:solidFill>
            <a:srgbClr val="F0F2F5"/>
          </a:solidFill>
          <a:ln w="107950">
            <a:solidFill>
              <a:srgbClr val="F0F2F5"/>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56" name="Rectangle 8">
            <a:extLst>
              <a:ext uri="{FF2B5EF4-FFF2-40B4-BE49-F238E27FC236}">
                <a16:creationId xmlns:a16="http://schemas.microsoft.com/office/drawing/2014/main" id="{850011DC-F64D-485C-B206-B1256C0B73BF}"/>
              </a:ext>
            </a:extLst>
          </p:cNvPr>
          <p:cNvSpPr>
            <a:spLocks noChangeArrowheads="1"/>
          </p:cNvSpPr>
          <p:nvPr/>
        </p:nvSpPr>
        <p:spPr bwMode="auto">
          <a:xfrm>
            <a:off x="1344613" y="2210530"/>
            <a:ext cx="3476625" cy="2319337"/>
          </a:xfrm>
          <a:prstGeom prst="rect">
            <a:avLst/>
          </a:prstGeom>
          <a:solidFill>
            <a:srgbClr val="EEF1F4"/>
          </a:solidFill>
          <a:ln w="95250">
            <a:solidFill>
              <a:srgbClr val="EEF1F4"/>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57" name="Rectangle 9">
            <a:extLst>
              <a:ext uri="{FF2B5EF4-FFF2-40B4-BE49-F238E27FC236}">
                <a16:creationId xmlns:a16="http://schemas.microsoft.com/office/drawing/2014/main" id="{E6D0175C-362F-4B68-85D8-1AD7286308D9}"/>
              </a:ext>
            </a:extLst>
          </p:cNvPr>
          <p:cNvSpPr>
            <a:spLocks noChangeArrowheads="1"/>
          </p:cNvSpPr>
          <p:nvPr/>
        </p:nvSpPr>
        <p:spPr bwMode="auto">
          <a:xfrm>
            <a:off x="1344613" y="2210530"/>
            <a:ext cx="3476625" cy="2319337"/>
          </a:xfrm>
          <a:prstGeom prst="rect">
            <a:avLst/>
          </a:prstGeom>
          <a:solidFill>
            <a:srgbClr val="EDEFF3"/>
          </a:solidFill>
          <a:ln w="80963">
            <a:solidFill>
              <a:srgbClr val="EDEFF3"/>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58" name="Rectangle 10">
            <a:extLst>
              <a:ext uri="{FF2B5EF4-FFF2-40B4-BE49-F238E27FC236}">
                <a16:creationId xmlns:a16="http://schemas.microsoft.com/office/drawing/2014/main" id="{DC922D74-47ED-457C-AF45-FFA7475ADA51}"/>
              </a:ext>
            </a:extLst>
          </p:cNvPr>
          <p:cNvSpPr>
            <a:spLocks noChangeArrowheads="1"/>
          </p:cNvSpPr>
          <p:nvPr/>
        </p:nvSpPr>
        <p:spPr bwMode="auto">
          <a:xfrm>
            <a:off x="1344613" y="2210530"/>
            <a:ext cx="3476625" cy="2319337"/>
          </a:xfrm>
          <a:prstGeom prst="rect">
            <a:avLst/>
          </a:prstGeom>
          <a:solidFill>
            <a:srgbClr val="EBEEF2"/>
          </a:solidFill>
          <a:ln w="68263">
            <a:solidFill>
              <a:srgbClr val="EBEEF2"/>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59" name="Rectangle 11">
            <a:extLst>
              <a:ext uri="{FF2B5EF4-FFF2-40B4-BE49-F238E27FC236}">
                <a16:creationId xmlns:a16="http://schemas.microsoft.com/office/drawing/2014/main" id="{8706E06D-7BA9-4227-BB50-D8CCEF1371DF}"/>
              </a:ext>
            </a:extLst>
          </p:cNvPr>
          <p:cNvSpPr>
            <a:spLocks noChangeArrowheads="1"/>
          </p:cNvSpPr>
          <p:nvPr/>
        </p:nvSpPr>
        <p:spPr bwMode="auto">
          <a:xfrm>
            <a:off x="1344613" y="2210530"/>
            <a:ext cx="3476625" cy="2319337"/>
          </a:xfrm>
          <a:prstGeom prst="rect">
            <a:avLst/>
          </a:prstGeom>
          <a:solidFill>
            <a:srgbClr val="EAECF1"/>
          </a:solidFill>
          <a:ln w="53975">
            <a:solidFill>
              <a:srgbClr val="EAECF1"/>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60" name="Rectangle 12">
            <a:extLst>
              <a:ext uri="{FF2B5EF4-FFF2-40B4-BE49-F238E27FC236}">
                <a16:creationId xmlns:a16="http://schemas.microsoft.com/office/drawing/2014/main" id="{418E25A2-B91C-430B-A8B8-71C7811A738A}"/>
              </a:ext>
            </a:extLst>
          </p:cNvPr>
          <p:cNvSpPr>
            <a:spLocks noChangeArrowheads="1"/>
          </p:cNvSpPr>
          <p:nvPr/>
        </p:nvSpPr>
        <p:spPr bwMode="auto">
          <a:xfrm>
            <a:off x="1344613" y="2210530"/>
            <a:ext cx="3476625" cy="2319337"/>
          </a:xfrm>
          <a:prstGeom prst="rect">
            <a:avLst/>
          </a:prstGeom>
          <a:solidFill>
            <a:srgbClr val="E9EBF0"/>
          </a:solidFill>
          <a:ln w="41275">
            <a:solidFill>
              <a:srgbClr val="E9EBF0"/>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61" name="Rectangle 13">
            <a:extLst>
              <a:ext uri="{FF2B5EF4-FFF2-40B4-BE49-F238E27FC236}">
                <a16:creationId xmlns:a16="http://schemas.microsoft.com/office/drawing/2014/main" id="{DD982927-066B-4FA5-94BC-7952796F0AB8}"/>
              </a:ext>
            </a:extLst>
          </p:cNvPr>
          <p:cNvSpPr>
            <a:spLocks noChangeArrowheads="1"/>
          </p:cNvSpPr>
          <p:nvPr/>
        </p:nvSpPr>
        <p:spPr bwMode="auto">
          <a:xfrm>
            <a:off x="1344613" y="2210530"/>
            <a:ext cx="3476625" cy="2319337"/>
          </a:xfrm>
          <a:prstGeom prst="rect">
            <a:avLst/>
          </a:prstGeom>
          <a:solidFill>
            <a:srgbClr val="E7EAEF"/>
          </a:solidFill>
          <a:ln w="26988">
            <a:solidFill>
              <a:srgbClr val="E7EA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62" name="Rectangle 14">
            <a:extLst>
              <a:ext uri="{FF2B5EF4-FFF2-40B4-BE49-F238E27FC236}">
                <a16:creationId xmlns:a16="http://schemas.microsoft.com/office/drawing/2014/main" id="{8347DA60-5E20-4EDF-882E-EFA2FF2031F9}"/>
              </a:ext>
            </a:extLst>
          </p:cNvPr>
          <p:cNvSpPr>
            <a:spLocks noChangeArrowheads="1"/>
          </p:cNvSpPr>
          <p:nvPr/>
        </p:nvSpPr>
        <p:spPr bwMode="auto">
          <a:xfrm>
            <a:off x="1344613" y="2210530"/>
            <a:ext cx="3476625" cy="2319337"/>
          </a:xfrm>
          <a:prstGeom prst="rect">
            <a:avLst/>
          </a:prstGeom>
          <a:solidFill>
            <a:srgbClr val="E6E9EF"/>
          </a:solidFill>
          <a:ln w="14288">
            <a:solidFill>
              <a:srgbClr val="E6E9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63" name="Rectangle 15">
            <a:extLst>
              <a:ext uri="{FF2B5EF4-FFF2-40B4-BE49-F238E27FC236}">
                <a16:creationId xmlns:a16="http://schemas.microsoft.com/office/drawing/2014/main" id="{4616D6F8-E3AE-4B52-BDA8-5EEA169B7D81}"/>
              </a:ext>
            </a:extLst>
          </p:cNvPr>
          <p:cNvSpPr>
            <a:spLocks noChangeArrowheads="1"/>
          </p:cNvSpPr>
          <p:nvPr/>
        </p:nvSpPr>
        <p:spPr bwMode="auto">
          <a:xfrm>
            <a:off x="5419725" y="2210530"/>
            <a:ext cx="3476625" cy="2319337"/>
          </a:xfrm>
          <a:prstGeom prst="rect">
            <a:avLst/>
          </a:prstGeom>
          <a:solidFill>
            <a:srgbClr val="F3F6F9"/>
          </a:solidFill>
          <a:ln w="149225">
            <a:solidFill>
              <a:srgbClr val="F3F6F9"/>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64" name="Rectangle 16">
            <a:extLst>
              <a:ext uri="{FF2B5EF4-FFF2-40B4-BE49-F238E27FC236}">
                <a16:creationId xmlns:a16="http://schemas.microsoft.com/office/drawing/2014/main" id="{38B9C43F-E075-418C-9362-3EE6528FEF42}"/>
              </a:ext>
            </a:extLst>
          </p:cNvPr>
          <p:cNvSpPr>
            <a:spLocks noChangeArrowheads="1"/>
          </p:cNvSpPr>
          <p:nvPr/>
        </p:nvSpPr>
        <p:spPr bwMode="auto">
          <a:xfrm>
            <a:off x="5419725" y="2210530"/>
            <a:ext cx="3476625" cy="2319337"/>
          </a:xfrm>
          <a:prstGeom prst="rect">
            <a:avLst/>
          </a:prstGeom>
          <a:solidFill>
            <a:srgbClr val="F2F4F8"/>
          </a:solidFill>
          <a:ln w="136525">
            <a:solidFill>
              <a:srgbClr val="F2F4F8"/>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65" name="Rectangle 17">
            <a:extLst>
              <a:ext uri="{FF2B5EF4-FFF2-40B4-BE49-F238E27FC236}">
                <a16:creationId xmlns:a16="http://schemas.microsoft.com/office/drawing/2014/main" id="{9853B395-E3C2-48B8-BBCD-1E228B9CE8CC}"/>
              </a:ext>
            </a:extLst>
          </p:cNvPr>
          <p:cNvSpPr>
            <a:spLocks noChangeArrowheads="1"/>
          </p:cNvSpPr>
          <p:nvPr/>
        </p:nvSpPr>
        <p:spPr bwMode="auto">
          <a:xfrm>
            <a:off x="5419725" y="2210530"/>
            <a:ext cx="3476625" cy="2319337"/>
          </a:xfrm>
          <a:prstGeom prst="rect">
            <a:avLst/>
          </a:prstGeom>
          <a:solidFill>
            <a:srgbClr val="F1F4F7"/>
          </a:solidFill>
          <a:ln w="122238">
            <a:solidFill>
              <a:srgbClr val="F1F4F7"/>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66" name="Rectangle 18">
            <a:extLst>
              <a:ext uri="{FF2B5EF4-FFF2-40B4-BE49-F238E27FC236}">
                <a16:creationId xmlns:a16="http://schemas.microsoft.com/office/drawing/2014/main" id="{5D985DB8-ED38-431A-843A-C363D19B8EB0}"/>
              </a:ext>
            </a:extLst>
          </p:cNvPr>
          <p:cNvSpPr>
            <a:spLocks noChangeArrowheads="1"/>
          </p:cNvSpPr>
          <p:nvPr/>
        </p:nvSpPr>
        <p:spPr bwMode="auto">
          <a:xfrm>
            <a:off x="5419725" y="2210530"/>
            <a:ext cx="3476625" cy="2319337"/>
          </a:xfrm>
          <a:prstGeom prst="rect">
            <a:avLst/>
          </a:prstGeom>
          <a:solidFill>
            <a:srgbClr val="F0F2F5"/>
          </a:solidFill>
          <a:ln w="107950">
            <a:solidFill>
              <a:srgbClr val="F0F2F5"/>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67" name="Rectangle 19">
            <a:extLst>
              <a:ext uri="{FF2B5EF4-FFF2-40B4-BE49-F238E27FC236}">
                <a16:creationId xmlns:a16="http://schemas.microsoft.com/office/drawing/2014/main" id="{290E4FA6-4404-4259-9EB6-CA526BB02787}"/>
              </a:ext>
            </a:extLst>
          </p:cNvPr>
          <p:cNvSpPr>
            <a:spLocks noChangeArrowheads="1"/>
          </p:cNvSpPr>
          <p:nvPr/>
        </p:nvSpPr>
        <p:spPr bwMode="auto">
          <a:xfrm>
            <a:off x="5419725" y="2210530"/>
            <a:ext cx="3476625" cy="2319337"/>
          </a:xfrm>
          <a:prstGeom prst="rect">
            <a:avLst/>
          </a:prstGeom>
          <a:solidFill>
            <a:srgbClr val="EEF1F4"/>
          </a:solidFill>
          <a:ln w="95250">
            <a:solidFill>
              <a:srgbClr val="EEF1F4"/>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68" name="Rectangle 20">
            <a:extLst>
              <a:ext uri="{FF2B5EF4-FFF2-40B4-BE49-F238E27FC236}">
                <a16:creationId xmlns:a16="http://schemas.microsoft.com/office/drawing/2014/main" id="{CA991F27-74BC-40D5-8AB9-0039F50A0239}"/>
              </a:ext>
            </a:extLst>
          </p:cNvPr>
          <p:cNvSpPr>
            <a:spLocks noChangeArrowheads="1"/>
          </p:cNvSpPr>
          <p:nvPr/>
        </p:nvSpPr>
        <p:spPr bwMode="auto">
          <a:xfrm>
            <a:off x="5419725" y="2210530"/>
            <a:ext cx="3476625" cy="2319337"/>
          </a:xfrm>
          <a:prstGeom prst="rect">
            <a:avLst/>
          </a:prstGeom>
          <a:solidFill>
            <a:srgbClr val="EDEFF3"/>
          </a:solidFill>
          <a:ln w="80963">
            <a:solidFill>
              <a:srgbClr val="EDEFF3"/>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69" name="Rectangle 21">
            <a:extLst>
              <a:ext uri="{FF2B5EF4-FFF2-40B4-BE49-F238E27FC236}">
                <a16:creationId xmlns:a16="http://schemas.microsoft.com/office/drawing/2014/main" id="{DD4CFF20-7FC7-40B8-81E9-7F0B6623C893}"/>
              </a:ext>
            </a:extLst>
          </p:cNvPr>
          <p:cNvSpPr>
            <a:spLocks noChangeArrowheads="1"/>
          </p:cNvSpPr>
          <p:nvPr/>
        </p:nvSpPr>
        <p:spPr bwMode="auto">
          <a:xfrm>
            <a:off x="5419725" y="2210530"/>
            <a:ext cx="3476625" cy="2319337"/>
          </a:xfrm>
          <a:prstGeom prst="rect">
            <a:avLst/>
          </a:prstGeom>
          <a:solidFill>
            <a:srgbClr val="EBEEF2"/>
          </a:solidFill>
          <a:ln w="68263">
            <a:solidFill>
              <a:srgbClr val="EBEEF2"/>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70" name="Rectangle 22">
            <a:extLst>
              <a:ext uri="{FF2B5EF4-FFF2-40B4-BE49-F238E27FC236}">
                <a16:creationId xmlns:a16="http://schemas.microsoft.com/office/drawing/2014/main" id="{C539E945-82D1-4272-8443-792D07C27039}"/>
              </a:ext>
            </a:extLst>
          </p:cNvPr>
          <p:cNvSpPr>
            <a:spLocks noChangeArrowheads="1"/>
          </p:cNvSpPr>
          <p:nvPr/>
        </p:nvSpPr>
        <p:spPr bwMode="auto">
          <a:xfrm>
            <a:off x="5419725" y="2210530"/>
            <a:ext cx="3476625" cy="2319337"/>
          </a:xfrm>
          <a:prstGeom prst="rect">
            <a:avLst/>
          </a:prstGeom>
          <a:solidFill>
            <a:srgbClr val="EAECF1"/>
          </a:solidFill>
          <a:ln w="53975">
            <a:solidFill>
              <a:srgbClr val="EAECF1"/>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71" name="Rectangle 23">
            <a:extLst>
              <a:ext uri="{FF2B5EF4-FFF2-40B4-BE49-F238E27FC236}">
                <a16:creationId xmlns:a16="http://schemas.microsoft.com/office/drawing/2014/main" id="{AB5CC98B-8623-4856-BDD6-2FE6ED6D16B9}"/>
              </a:ext>
            </a:extLst>
          </p:cNvPr>
          <p:cNvSpPr>
            <a:spLocks noChangeArrowheads="1"/>
          </p:cNvSpPr>
          <p:nvPr/>
        </p:nvSpPr>
        <p:spPr bwMode="auto">
          <a:xfrm>
            <a:off x="5419725" y="2210530"/>
            <a:ext cx="3476625" cy="2319337"/>
          </a:xfrm>
          <a:prstGeom prst="rect">
            <a:avLst/>
          </a:prstGeom>
          <a:solidFill>
            <a:srgbClr val="E9EBF0"/>
          </a:solidFill>
          <a:ln w="41275">
            <a:solidFill>
              <a:srgbClr val="E9EBF0"/>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72" name="Rectangle 24">
            <a:extLst>
              <a:ext uri="{FF2B5EF4-FFF2-40B4-BE49-F238E27FC236}">
                <a16:creationId xmlns:a16="http://schemas.microsoft.com/office/drawing/2014/main" id="{733FA327-1000-490E-B3EE-E7D9E8575E13}"/>
              </a:ext>
            </a:extLst>
          </p:cNvPr>
          <p:cNvSpPr>
            <a:spLocks noChangeArrowheads="1"/>
          </p:cNvSpPr>
          <p:nvPr/>
        </p:nvSpPr>
        <p:spPr bwMode="auto">
          <a:xfrm>
            <a:off x="5419725" y="2210530"/>
            <a:ext cx="3476625" cy="2319337"/>
          </a:xfrm>
          <a:prstGeom prst="rect">
            <a:avLst/>
          </a:prstGeom>
          <a:solidFill>
            <a:srgbClr val="E7EAEF"/>
          </a:solidFill>
          <a:ln w="26988">
            <a:solidFill>
              <a:srgbClr val="E7EA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73" name="Rectangle 25">
            <a:extLst>
              <a:ext uri="{FF2B5EF4-FFF2-40B4-BE49-F238E27FC236}">
                <a16:creationId xmlns:a16="http://schemas.microsoft.com/office/drawing/2014/main" id="{47ACEBCF-589A-45DC-B839-182F3494FE75}"/>
              </a:ext>
            </a:extLst>
          </p:cNvPr>
          <p:cNvSpPr>
            <a:spLocks noChangeArrowheads="1"/>
          </p:cNvSpPr>
          <p:nvPr/>
        </p:nvSpPr>
        <p:spPr bwMode="auto">
          <a:xfrm>
            <a:off x="5419725" y="2210530"/>
            <a:ext cx="3476625" cy="2319337"/>
          </a:xfrm>
          <a:prstGeom prst="rect">
            <a:avLst/>
          </a:prstGeom>
          <a:solidFill>
            <a:srgbClr val="E6E9EF"/>
          </a:solidFill>
          <a:ln w="14288">
            <a:solidFill>
              <a:srgbClr val="E6E9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74" name="Rectangle 26">
            <a:extLst>
              <a:ext uri="{FF2B5EF4-FFF2-40B4-BE49-F238E27FC236}">
                <a16:creationId xmlns:a16="http://schemas.microsoft.com/office/drawing/2014/main" id="{1D4E58C5-C687-44E4-8325-C79803D4D108}"/>
              </a:ext>
            </a:extLst>
          </p:cNvPr>
          <p:cNvSpPr>
            <a:spLocks noChangeArrowheads="1"/>
          </p:cNvSpPr>
          <p:nvPr/>
        </p:nvSpPr>
        <p:spPr bwMode="auto">
          <a:xfrm>
            <a:off x="1262064" y="2127980"/>
            <a:ext cx="3517900" cy="23479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75" name="Line 27">
            <a:extLst>
              <a:ext uri="{FF2B5EF4-FFF2-40B4-BE49-F238E27FC236}">
                <a16:creationId xmlns:a16="http://schemas.microsoft.com/office/drawing/2014/main" id="{6089843E-6479-450C-B02A-C4FE25AEE770}"/>
              </a:ext>
            </a:extLst>
          </p:cNvPr>
          <p:cNvSpPr>
            <a:spLocks noChangeShapeType="1"/>
          </p:cNvSpPr>
          <p:nvPr/>
        </p:nvSpPr>
        <p:spPr bwMode="auto">
          <a:xfrm flipV="1">
            <a:off x="2335213" y="2250217"/>
            <a:ext cx="1587" cy="2225675"/>
          </a:xfrm>
          <a:prstGeom prst="line">
            <a:avLst/>
          </a:prstGeom>
          <a:noFill/>
          <a:ln w="41275">
            <a:solidFill>
              <a:srgbClr val="003F95"/>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76" name="Freeform 28">
            <a:extLst>
              <a:ext uri="{FF2B5EF4-FFF2-40B4-BE49-F238E27FC236}">
                <a16:creationId xmlns:a16="http://schemas.microsoft.com/office/drawing/2014/main" id="{F5B4948F-9555-45E0-9140-BC786971F026}"/>
              </a:ext>
            </a:extLst>
          </p:cNvPr>
          <p:cNvSpPr>
            <a:spLocks/>
          </p:cNvSpPr>
          <p:nvPr/>
        </p:nvSpPr>
        <p:spPr bwMode="auto">
          <a:xfrm>
            <a:off x="1263650" y="2127980"/>
            <a:ext cx="3517900" cy="2347912"/>
          </a:xfrm>
          <a:custGeom>
            <a:avLst/>
            <a:gdLst>
              <a:gd name="T0" fmla="*/ 0 w 2216"/>
              <a:gd name="T1" fmla="*/ 0 h 1479"/>
              <a:gd name="T2" fmla="*/ 0 w 2216"/>
              <a:gd name="T3" fmla="*/ 1479 h 1479"/>
              <a:gd name="T4" fmla="*/ 2216 w 2216"/>
              <a:gd name="T5" fmla="*/ 1479 h 1479"/>
            </a:gdLst>
            <a:ahLst/>
            <a:cxnLst>
              <a:cxn ang="0">
                <a:pos x="T0" y="T1"/>
              </a:cxn>
              <a:cxn ang="0">
                <a:pos x="T2" y="T3"/>
              </a:cxn>
              <a:cxn ang="0">
                <a:pos x="T4" y="T5"/>
              </a:cxn>
            </a:cxnLst>
            <a:rect l="0" t="0" r="r" b="b"/>
            <a:pathLst>
              <a:path w="2216" h="1479">
                <a:moveTo>
                  <a:pt x="0" y="0"/>
                </a:moveTo>
                <a:lnTo>
                  <a:pt x="0" y="1479"/>
                </a:lnTo>
                <a:lnTo>
                  <a:pt x="2216" y="1479"/>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77" name="Line 29">
            <a:extLst>
              <a:ext uri="{FF2B5EF4-FFF2-40B4-BE49-F238E27FC236}">
                <a16:creationId xmlns:a16="http://schemas.microsoft.com/office/drawing/2014/main" id="{5C7CF63A-46E4-4B1D-9B5D-10B676155674}"/>
              </a:ext>
            </a:extLst>
          </p:cNvPr>
          <p:cNvSpPr>
            <a:spLocks noChangeShapeType="1"/>
          </p:cNvSpPr>
          <p:nvPr/>
        </p:nvSpPr>
        <p:spPr bwMode="auto">
          <a:xfrm flipV="1">
            <a:off x="1139825" y="3294792"/>
            <a:ext cx="1588" cy="393700"/>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78" name="Line 30">
            <a:extLst>
              <a:ext uri="{FF2B5EF4-FFF2-40B4-BE49-F238E27FC236}">
                <a16:creationId xmlns:a16="http://schemas.microsoft.com/office/drawing/2014/main" id="{8949DC9E-FBA9-4D3D-ADC0-C3C8965E687A}"/>
              </a:ext>
            </a:extLst>
          </p:cNvPr>
          <p:cNvSpPr>
            <a:spLocks noChangeShapeType="1"/>
          </p:cNvSpPr>
          <p:nvPr/>
        </p:nvSpPr>
        <p:spPr bwMode="auto">
          <a:xfrm>
            <a:off x="2403475" y="3756755"/>
            <a:ext cx="679450" cy="1587"/>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79" name="Line 31">
            <a:extLst>
              <a:ext uri="{FF2B5EF4-FFF2-40B4-BE49-F238E27FC236}">
                <a16:creationId xmlns:a16="http://schemas.microsoft.com/office/drawing/2014/main" id="{3824E9E2-36E1-4863-90F1-C21E258CE381}"/>
              </a:ext>
            </a:extLst>
          </p:cNvPr>
          <p:cNvSpPr>
            <a:spLocks noChangeShapeType="1"/>
          </p:cNvSpPr>
          <p:nvPr/>
        </p:nvSpPr>
        <p:spPr bwMode="auto">
          <a:xfrm>
            <a:off x="1303338" y="3064605"/>
            <a:ext cx="2024062" cy="1357312"/>
          </a:xfrm>
          <a:prstGeom prst="line">
            <a:avLst/>
          </a:prstGeom>
          <a:noFill/>
          <a:ln w="41275">
            <a:solidFill>
              <a:srgbClr val="003F95"/>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80" name="Rectangle 32">
            <a:extLst>
              <a:ext uri="{FF2B5EF4-FFF2-40B4-BE49-F238E27FC236}">
                <a16:creationId xmlns:a16="http://schemas.microsoft.com/office/drawing/2014/main" id="{982D1C34-8EDD-4B82-93B6-B68DAF705AD9}"/>
              </a:ext>
            </a:extLst>
          </p:cNvPr>
          <p:cNvSpPr>
            <a:spLocks noChangeArrowheads="1"/>
          </p:cNvSpPr>
          <p:nvPr/>
        </p:nvSpPr>
        <p:spPr bwMode="auto">
          <a:xfrm>
            <a:off x="5337175" y="2127980"/>
            <a:ext cx="3532188" cy="23479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81" name="Freeform 33">
            <a:extLst>
              <a:ext uri="{FF2B5EF4-FFF2-40B4-BE49-F238E27FC236}">
                <a16:creationId xmlns:a16="http://schemas.microsoft.com/office/drawing/2014/main" id="{E0A2ECDD-825B-4EB8-B4F7-FD646629FC19}"/>
              </a:ext>
            </a:extLst>
          </p:cNvPr>
          <p:cNvSpPr>
            <a:spLocks/>
          </p:cNvSpPr>
          <p:nvPr/>
        </p:nvSpPr>
        <p:spPr bwMode="auto">
          <a:xfrm>
            <a:off x="5337175" y="2127980"/>
            <a:ext cx="3532188" cy="2347912"/>
          </a:xfrm>
          <a:custGeom>
            <a:avLst/>
            <a:gdLst>
              <a:gd name="T0" fmla="*/ 0 w 2225"/>
              <a:gd name="T1" fmla="*/ 0 h 1479"/>
              <a:gd name="T2" fmla="*/ 0 w 2225"/>
              <a:gd name="T3" fmla="*/ 1479 h 1479"/>
              <a:gd name="T4" fmla="*/ 2225 w 2225"/>
              <a:gd name="T5" fmla="*/ 1479 h 1479"/>
            </a:gdLst>
            <a:ahLst/>
            <a:cxnLst>
              <a:cxn ang="0">
                <a:pos x="T0" y="T1"/>
              </a:cxn>
              <a:cxn ang="0">
                <a:pos x="T2" y="T3"/>
              </a:cxn>
              <a:cxn ang="0">
                <a:pos x="T4" y="T5"/>
              </a:cxn>
            </a:cxnLst>
            <a:rect l="0" t="0" r="r" b="b"/>
            <a:pathLst>
              <a:path w="2225" h="1479">
                <a:moveTo>
                  <a:pt x="0" y="0"/>
                </a:moveTo>
                <a:lnTo>
                  <a:pt x="0" y="1479"/>
                </a:lnTo>
                <a:lnTo>
                  <a:pt x="2225" y="1479"/>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82" name="Line 34">
            <a:extLst>
              <a:ext uri="{FF2B5EF4-FFF2-40B4-BE49-F238E27FC236}">
                <a16:creationId xmlns:a16="http://schemas.microsoft.com/office/drawing/2014/main" id="{948306DC-881F-45EC-BE45-74884C7C5C0D}"/>
              </a:ext>
            </a:extLst>
          </p:cNvPr>
          <p:cNvSpPr>
            <a:spLocks noChangeShapeType="1"/>
          </p:cNvSpPr>
          <p:nvPr/>
        </p:nvSpPr>
        <p:spPr bwMode="auto">
          <a:xfrm>
            <a:off x="5419725" y="2753455"/>
            <a:ext cx="2105025" cy="1423987"/>
          </a:xfrm>
          <a:prstGeom prst="line">
            <a:avLst/>
          </a:prstGeom>
          <a:noFill/>
          <a:ln w="41275">
            <a:solidFill>
              <a:srgbClr val="003F95"/>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83" name="Line 35">
            <a:extLst>
              <a:ext uri="{FF2B5EF4-FFF2-40B4-BE49-F238E27FC236}">
                <a16:creationId xmlns:a16="http://schemas.microsoft.com/office/drawing/2014/main" id="{45ABF35B-69CB-4023-9916-9FC41D50A6F4}"/>
              </a:ext>
            </a:extLst>
          </p:cNvPr>
          <p:cNvSpPr>
            <a:spLocks noChangeShapeType="1"/>
          </p:cNvSpPr>
          <p:nvPr/>
        </p:nvSpPr>
        <p:spPr bwMode="auto">
          <a:xfrm>
            <a:off x="5799138" y="2969355"/>
            <a:ext cx="1590675" cy="1587"/>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84" name="Line 36">
            <a:extLst>
              <a:ext uri="{FF2B5EF4-FFF2-40B4-BE49-F238E27FC236}">
                <a16:creationId xmlns:a16="http://schemas.microsoft.com/office/drawing/2014/main" id="{1C3B5DA9-628D-4ED9-A987-C91F67BC5D48}"/>
              </a:ext>
            </a:extLst>
          </p:cNvPr>
          <p:cNvSpPr>
            <a:spLocks noChangeShapeType="1"/>
          </p:cNvSpPr>
          <p:nvPr/>
        </p:nvSpPr>
        <p:spPr bwMode="auto">
          <a:xfrm flipH="1">
            <a:off x="7226300" y="3282092"/>
            <a:ext cx="733425" cy="1588"/>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85" name="Rectangle 37">
            <a:extLst>
              <a:ext uri="{FF2B5EF4-FFF2-40B4-BE49-F238E27FC236}">
                <a16:creationId xmlns:a16="http://schemas.microsoft.com/office/drawing/2014/main" id="{792A4923-D7AD-4A96-86B2-31B1BA9A7A36}"/>
              </a:ext>
            </a:extLst>
          </p:cNvPr>
          <p:cNvSpPr>
            <a:spLocks noChangeArrowheads="1"/>
          </p:cNvSpPr>
          <p:nvPr/>
        </p:nvSpPr>
        <p:spPr bwMode="auto">
          <a:xfrm>
            <a:off x="6221413" y="2535967"/>
            <a:ext cx="584200" cy="230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86" name="Rectangle 38">
            <a:extLst>
              <a:ext uri="{FF2B5EF4-FFF2-40B4-BE49-F238E27FC236}">
                <a16:creationId xmlns:a16="http://schemas.microsoft.com/office/drawing/2014/main" id="{D4BA97B6-85F6-44DA-B2B2-C2D0224CBED9}"/>
              </a:ext>
            </a:extLst>
          </p:cNvPr>
          <p:cNvSpPr>
            <a:spLocks noChangeArrowheads="1"/>
          </p:cNvSpPr>
          <p:nvPr/>
        </p:nvSpPr>
        <p:spPr bwMode="auto">
          <a:xfrm>
            <a:off x="4186238" y="4531455"/>
            <a:ext cx="6889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Quantity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287" name="Rectangle 39">
            <a:extLst>
              <a:ext uri="{FF2B5EF4-FFF2-40B4-BE49-F238E27FC236}">
                <a16:creationId xmlns:a16="http://schemas.microsoft.com/office/drawing/2014/main" id="{A4588430-DFD5-4DB6-99D0-A4B84BDD7AE0}"/>
              </a:ext>
            </a:extLst>
          </p:cNvPr>
          <p:cNvSpPr>
            <a:spLocks noChangeArrowheads="1"/>
          </p:cNvSpPr>
          <p:nvPr/>
        </p:nvSpPr>
        <p:spPr bwMode="auto">
          <a:xfrm>
            <a:off x="4135438" y="4712430"/>
            <a:ext cx="7524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of Money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288" name="Rectangle 40">
            <a:extLst>
              <a:ext uri="{FF2B5EF4-FFF2-40B4-BE49-F238E27FC236}">
                <a16:creationId xmlns:a16="http://schemas.microsoft.com/office/drawing/2014/main" id="{D1A96BEB-201E-4BB2-A04E-C5CD501E4635}"/>
              </a:ext>
            </a:extLst>
          </p:cNvPr>
          <p:cNvSpPr>
            <a:spLocks noChangeArrowheads="1"/>
          </p:cNvSpPr>
          <p:nvPr/>
        </p:nvSpPr>
        <p:spPr bwMode="auto">
          <a:xfrm>
            <a:off x="1884363" y="4536217"/>
            <a:ext cx="982662"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Quantity fixed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289" name="Rectangle 41">
            <a:extLst>
              <a:ext uri="{FF2B5EF4-FFF2-40B4-BE49-F238E27FC236}">
                <a16:creationId xmlns:a16="http://schemas.microsoft.com/office/drawing/2014/main" id="{988C6B6A-A553-4A2C-82D8-46685FB6DD4D}"/>
              </a:ext>
            </a:extLst>
          </p:cNvPr>
          <p:cNvSpPr>
            <a:spLocks noChangeArrowheads="1"/>
          </p:cNvSpPr>
          <p:nvPr/>
        </p:nvSpPr>
        <p:spPr bwMode="auto">
          <a:xfrm>
            <a:off x="1984375" y="4717192"/>
            <a:ext cx="7747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by the Fed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290" name="Rectangle 42">
            <a:extLst>
              <a:ext uri="{FF2B5EF4-FFF2-40B4-BE49-F238E27FC236}">
                <a16:creationId xmlns:a16="http://schemas.microsoft.com/office/drawing/2014/main" id="{62C14313-788B-4709-B6EE-4515DFC97F83}"/>
              </a:ext>
            </a:extLst>
          </p:cNvPr>
          <p:cNvSpPr>
            <a:spLocks noChangeArrowheads="1"/>
          </p:cNvSpPr>
          <p:nvPr/>
        </p:nvSpPr>
        <p:spPr bwMode="auto">
          <a:xfrm>
            <a:off x="1068388" y="4536217"/>
            <a:ext cx="153987"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291" name="Rectangle 43">
            <a:extLst>
              <a:ext uri="{FF2B5EF4-FFF2-40B4-BE49-F238E27FC236}">
                <a16:creationId xmlns:a16="http://schemas.microsoft.com/office/drawing/2014/main" id="{6F7C0D97-5F92-4CDC-9255-1DA8E40DF60D}"/>
              </a:ext>
            </a:extLst>
          </p:cNvPr>
          <p:cNvSpPr>
            <a:spLocks noChangeArrowheads="1"/>
          </p:cNvSpPr>
          <p:nvPr/>
        </p:nvSpPr>
        <p:spPr bwMode="auto">
          <a:xfrm>
            <a:off x="655638" y="2094642"/>
            <a:ext cx="6254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Interest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292" name="Rectangle 44">
            <a:extLst>
              <a:ext uri="{FF2B5EF4-FFF2-40B4-BE49-F238E27FC236}">
                <a16:creationId xmlns:a16="http://schemas.microsoft.com/office/drawing/2014/main" id="{D9F5230C-527C-4BE2-9992-A91A13866B62}"/>
              </a:ext>
            </a:extLst>
          </p:cNvPr>
          <p:cNvSpPr>
            <a:spLocks noChangeArrowheads="1"/>
          </p:cNvSpPr>
          <p:nvPr/>
        </p:nvSpPr>
        <p:spPr bwMode="auto">
          <a:xfrm>
            <a:off x="865188" y="2275617"/>
            <a:ext cx="40798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Rate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949293" name="Group 45">
            <a:extLst>
              <a:ext uri="{FF2B5EF4-FFF2-40B4-BE49-F238E27FC236}">
                <a16:creationId xmlns:a16="http://schemas.microsoft.com/office/drawing/2014/main" id="{5ACAABA0-A386-4338-8F0F-655CF9E8064F}"/>
              </a:ext>
            </a:extLst>
          </p:cNvPr>
          <p:cNvGrpSpPr>
            <a:grpSpLocks/>
          </p:cNvGrpSpPr>
          <p:nvPr/>
        </p:nvGrpSpPr>
        <p:grpSpPr bwMode="auto">
          <a:xfrm>
            <a:off x="1073150" y="3671030"/>
            <a:ext cx="1309688" cy="212725"/>
            <a:chOff x="676" y="2551"/>
            <a:chExt cx="825" cy="134"/>
          </a:xfrm>
        </p:grpSpPr>
        <p:sp>
          <p:nvSpPr>
            <p:cNvPr id="949294" name="Line 46">
              <a:extLst>
                <a:ext uri="{FF2B5EF4-FFF2-40B4-BE49-F238E27FC236}">
                  <a16:creationId xmlns:a16="http://schemas.microsoft.com/office/drawing/2014/main" id="{6135F626-A7D1-403B-8139-AF943A0BC46D}"/>
                </a:ext>
              </a:extLst>
            </p:cNvPr>
            <p:cNvSpPr>
              <a:spLocks noChangeShapeType="1"/>
            </p:cNvSpPr>
            <p:nvPr/>
          </p:nvSpPr>
          <p:spPr bwMode="auto">
            <a:xfrm>
              <a:off x="804" y="2605"/>
              <a:ext cx="667" cy="1"/>
            </a:xfrm>
            <a:prstGeom prst="line">
              <a:avLst/>
            </a:prstGeom>
            <a:noFill/>
            <a:ln w="14288">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295" name="Oval 47">
              <a:extLst>
                <a:ext uri="{FF2B5EF4-FFF2-40B4-BE49-F238E27FC236}">
                  <a16:creationId xmlns:a16="http://schemas.microsoft.com/office/drawing/2014/main" id="{24B2064D-C0EA-4E2D-8857-C8E6FA2A8DEC}"/>
                </a:ext>
              </a:extLst>
            </p:cNvPr>
            <p:cNvSpPr>
              <a:spLocks noChangeArrowheads="1"/>
            </p:cNvSpPr>
            <p:nvPr/>
          </p:nvSpPr>
          <p:spPr bwMode="auto">
            <a:xfrm>
              <a:off x="1441" y="2571"/>
              <a:ext cx="60"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49296" name="Group 48">
              <a:extLst>
                <a:ext uri="{FF2B5EF4-FFF2-40B4-BE49-F238E27FC236}">
                  <a16:creationId xmlns:a16="http://schemas.microsoft.com/office/drawing/2014/main" id="{5D0B4584-6D9E-4416-A257-CDADF0C41FD2}"/>
                </a:ext>
              </a:extLst>
            </p:cNvPr>
            <p:cNvGrpSpPr>
              <a:grpSpLocks/>
            </p:cNvGrpSpPr>
            <p:nvPr/>
          </p:nvGrpSpPr>
          <p:grpSpPr bwMode="auto">
            <a:xfrm>
              <a:off x="676" y="2551"/>
              <a:ext cx="74" cy="134"/>
              <a:chOff x="676" y="2551"/>
              <a:chExt cx="74" cy="134"/>
            </a:xfrm>
          </p:grpSpPr>
          <p:sp>
            <p:nvSpPr>
              <p:cNvPr id="949297" name="Rectangle 49">
                <a:extLst>
                  <a:ext uri="{FF2B5EF4-FFF2-40B4-BE49-F238E27FC236}">
                    <a16:creationId xmlns:a16="http://schemas.microsoft.com/office/drawing/2014/main" id="{331838A5-53BF-4C4F-A707-03B7818EB687}"/>
                  </a:ext>
                </a:extLst>
              </p:cNvPr>
              <p:cNvSpPr>
                <a:spLocks noChangeArrowheads="1"/>
              </p:cNvSpPr>
              <p:nvPr/>
            </p:nvSpPr>
            <p:spPr bwMode="auto">
              <a:xfrm>
                <a:off x="676" y="2551"/>
                <a:ext cx="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r</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298" name="Freeform 50">
                <a:extLst>
                  <a:ext uri="{FF2B5EF4-FFF2-40B4-BE49-F238E27FC236}">
                    <a16:creationId xmlns:a16="http://schemas.microsoft.com/office/drawing/2014/main" id="{BCC4C6A5-E105-4310-BD31-FECDF1B7EF27}"/>
                  </a:ext>
                </a:extLst>
              </p:cNvPr>
              <p:cNvSpPr>
                <a:spLocks/>
              </p:cNvSpPr>
              <p:nvPr/>
            </p:nvSpPr>
            <p:spPr bwMode="auto">
              <a:xfrm>
                <a:off x="713" y="2608"/>
                <a:ext cx="17" cy="40"/>
              </a:xfrm>
              <a:custGeom>
                <a:avLst/>
                <a:gdLst>
                  <a:gd name="T0" fmla="*/ 17 w 17"/>
                  <a:gd name="T1" fmla="*/ 0 h 40"/>
                  <a:gd name="T2" fmla="*/ 11 w 17"/>
                  <a:gd name="T3" fmla="*/ 0 h 40"/>
                  <a:gd name="T4" fmla="*/ 9 w 17"/>
                  <a:gd name="T5" fmla="*/ 6 h 40"/>
                  <a:gd name="T6" fmla="*/ 0 w 17"/>
                  <a:gd name="T7" fmla="*/ 12 h 40"/>
                  <a:gd name="T8" fmla="*/ 0 w 17"/>
                  <a:gd name="T9" fmla="*/ 15 h 40"/>
                  <a:gd name="T10" fmla="*/ 6 w 17"/>
                  <a:gd name="T11" fmla="*/ 12 h 40"/>
                  <a:gd name="T12" fmla="*/ 11 w 17"/>
                  <a:gd name="T13" fmla="*/ 9 h 40"/>
                  <a:gd name="T14" fmla="*/ 11 w 17"/>
                  <a:gd name="T15" fmla="*/ 40 h 40"/>
                  <a:gd name="T16" fmla="*/ 17 w 17"/>
                  <a:gd name="T17" fmla="*/ 40 h 40"/>
                  <a:gd name="T18" fmla="*/ 17 w 17"/>
                  <a:gd name="T19" fmla="*/ 3 h 40"/>
                  <a:gd name="T20" fmla="*/ 17 w 17"/>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0">
                    <a:moveTo>
                      <a:pt x="17" y="0"/>
                    </a:moveTo>
                    <a:lnTo>
                      <a:pt x="11" y="0"/>
                    </a:lnTo>
                    <a:lnTo>
                      <a:pt x="9" y="6"/>
                    </a:lnTo>
                    <a:lnTo>
                      <a:pt x="0" y="12"/>
                    </a:lnTo>
                    <a:lnTo>
                      <a:pt x="0" y="15"/>
                    </a:lnTo>
                    <a:lnTo>
                      <a:pt x="6" y="12"/>
                    </a:lnTo>
                    <a:lnTo>
                      <a:pt x="11" y="9"/>
                    </a:lnTo>
                    <a:lnTo>
                      <a:pt x="11" y="40"/>
                    </a:lnTo>
                    <a:lnTo>
                      <a:pt x="17" y="40"/>
                    </a:lnTo>
                    <a:lnTo>
                      <a:pt x="17" y="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949299" name="Rectangle 51">
            <a:extLst>
              <a:ext uri="{FF2B5EF4-FFF2-40B4-BE49-F238E27FC236}">
                <a16:creationId xmlns:a16="http://schemas.microsoft.com/office/drawing/2014/main" id="{F8C3E228-26BF-4AB4-B4C9-D293FCF93FD4}"/>
              </a:ext>
            </a:extLst>
          </p:cNvPr>
          <p:cNvSpPr>
            <a:spLocks noChangeArrowheads="1"/>
          </p:cNvSpPr>
          <p:nvPr/>
        </p:nvSpPr>
        <p:spPr bwMode="auto">
          <a:xfrm>
            <a:off x="3338513" y="4291742"/>
            <a:ext cx="1182687"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Money demand,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00" name="Rectangle 52">
            <a:extLst>
              <a:ext uri="{FF2B5EF4-FFF2-40B4-BE49-F238E27FC236}">
                <a16:creationId xmlns:a16="http://schemas.microsoft.com/office/drawing/2014/main" id="{ED1CC8AB-20A9-426F-9E38-B18D1B91CD9A}"/>
              </a:ext>
            </a:extLst>
          </p:cNvPr>
          <p:cNvSpPr>
            <a:spLocks noChangeArrowheads="1"/>
          </p:cNvSpPr>
          <p:nvPr/>
        </p:nvSpPr>
        <p:spPr bwMode="auto">
          <a:xfrm>
            <a:off x="4421188" y="4291742"/>
            <a:ext cx="3079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MD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01" name="Freeform 53">
            <a:extLst>
              <a:ext uri="{FF2B5EF4-FFF2-40B4-BE49-F238E27FC236}">
                <a16:creationId xmlns:a16="http://schemas.microsoft.com/office/drawing/2014/main" id="{51425C5E-5FA5-4080-95CC-1B2696DEBBC6}"/>
              </a:ext>
            </a:extLst>
          </p:cNvPr>
          <p:cNvSpPr>
            <a:spLocks/>
          </p:cNvSpPr>
          <p:nvPr/>
        </p:nvSpPr>
        <p:spPr bwMode="auto">
          <a:xfrm>
            <a:off x="4657725" y="4382230"/>
            <a:ext cx="26988" cy="63500"/>
          </a:xfrm>
          <a:custGeom>
            <a:avLst/>
            <a:gdLst>
              <a:gd name="T0" fmla="*/ 17 w 17"/>
              <a:gd name="T1" fmla="*/ 0 h 40"/>
              <a:gd name="T2" fmla="*/ 11 w 17"/>
              <a:gd name="T3" fmla="*/ 0 h 40"/>
              <a:gd name="T4" fmla="*/ 8 w 17"/>
              <a:gd name="T5" fmla="*/ 6 h 40"/>
              <a:gd name="T6" fmla="*/ 0 w 17"/>
              <a:gd name="T7" fmla="*/ 9 h 40"/>
              <a:gd name="T8" fmla="*/ 0 w 17"/>
              <a:gd name="T9" fmla="*/ 15 h 40"/>
              <a:gd name="T10" fmla="*/ 5 w 17"/>
              <a:gd name="T11" fmla="*/ 12 h 40"/>
              <a:gd name="T12" fmla="*/ 11 w 17"/>
              <a:gd name="T13" fmla="*/ 9 h 40"/>
              <a:gd name="T14" fmla="*/ 11 w 17"/>
              <a:gd name="T15" fmla="*/ 40 h 40"/>
              <a:gd name="T16" fmla="*/ 17 w 17"/>
              <a:gd name="T17" fmla="*/ 40 h 40"/>
              <a:gd name="T18" fmla="*/ 17 w 17"/>
              <a:gd name="T19" fmla="*/ 3 h 40"/>
              <a:gd name="T20" fmla="*/ 17 w 17"/>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0">
                <a:moveTo>
                  <a:pt x="17" y="0"/>
                </a:moveTo>
                <a:lnTo>
                  <a:pt x="11" y="0"/>
                </a:lnTo>
                <a:lnTo>
                  <a:pt x="8" y="6"/>
                </a:lnTo>
                <a:lnTo>
                  <a:pt x="0" y="9"/>
                </a:lnTo>
                <a:lnTo>
                  <a:pt x="0" y="15"/>
                </a:lnTo>
                <a:lnTo>
                  <a:pt x="5" y="12"/>
                </a:lnTo>
                <a:lnTo>
                  <a:pt x="11" y="9"/>
                </a:lnTo>
                <a:lnTo>
                  <a:pt x="11" y="40"/>
                </a:lnTo>
                <a:lnTo>
                  <a:pt x="17" y="40"/>
                </a:lnTo>
                <a:lnTo>
                  <a:pt x="17" y="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02" name="Rectangle 54">
            <a:extLst>
              <a:ext uri="{FF2B5EF4-FFF2-40B4-BE49-F238E27FC236}">
                <a16:creationId xmlns:a16="http://schemas.microsoft.com/office/drawing/2014/main" id="{67DB3B7A-12CD-4BB8-8C36-D376ADFAB9DC}"/>
              </a:ext>
            </a:extLst>
          </p:cNvPr>
          <p:cNvSpPr>
            <a:spLocks noChangeArrowheads="1"/>
          </p:cNvSpPr>
          <p:nvPr/>
        </p:nvSpPr>
        <p:spPr bwMode="auto">
          <a:xfrm>
            <a:off x="1833563" y="2221642"/>
            <a:ext cx="525462"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Money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03" name="Rectangle 55">
            <a:extLst>
              <a:ext uri="{FF2B5EF4-FFF2-40B4-BE49-F238E27FC236}">
                <a16:creationId xmlns:a16="http://schemas.microsoft.com/office/drawing/2014/main" id="{4252EF81-EBEC-4CA7-8EF9-237CAD80859A}"/>
              </a:ext>
            </a:extLst>
          </p:cNvPr>
          <p:cNvSpPr>
            <a:spLocks noChangeArrowheads="1"/>
          </p:cNvSpPr>
          <p:nvPr/>
        </p:nvSpPr>
        <p:spPr bwMode="auto">
          <a:xfrm>
            <a:off x="1843088" y="2402617"/>
            <a:ext cx="503237"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supply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04" name="Rectangle 56">
            <a:extLst>
              <a:ext uri="{FF2B5EF4-FFF2-40B4-BE49-F238E27FC236}">
                <a16:creationId xmlns:a16="http://schemas.microsoft.com/office/drawing/2014/main" id="{CE17703E-EC92-4576-BD15-0AB9B5E22AEF}"/>
              </a:ext>
            </a:extLst>
          </p:cNvPr>
          <p:cNvSpPr>
            <a:spLocks noChangeArrowheads="1"/>
          </p:cNvSpPr>
          <p:nvPr/>
        </p:nvSpPr>
        <p:spPr bwMode="auto">
          <a:xfrm>
            <a:off x="2273300" y="1754917"/>
            <a:ext cx="1649413"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(a) The Money Market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949305" name="Group 57">
            <a:extLst>
              <a:ext uri="{FF2B5EF4-FFF2-40B4-BE49-F238E27FC236}">
                <a16:creationId xmlns:a16="http://schemas.microsoft.com/office/drawing/2014/main" id="{4703BCF0-DD38-42A2-831C-C7658CFDA4CE}"/>
              </a:ext>
            </a:extLst>
          </p:cNvPr>
          <p:cNvGrpSpPr>
            <a:grpSpLocks/>
          </p:cNvGrpSpPr>
          <p:nvPr/>
        </p:nvGrpSpPr>
        <p:grpSpPr bwMode="auto">
          <a:xfrm>
            <a:off x="134938" y="3336067"/>
            <a:ext cx="965200" cy="1112838"/>
            <a:chOff x="85" y="2340"/>
            <a:chExt cx="608" cy="701"/>
          </a:xfrm>
        </p:grpSpPr>
        <p:sp>
          <p:nvSpPr>
            <p:cNvPr id="949306" name="Line 58">
              <a:extLst>
                <a:ext uri="{FF2B5EF4-FFF2-40B4-BE49-F238E27FC236}">
                  <a16:creationId xmlns:a16="http://schemas.microsoft.com/office/drawing/2014/main" id="{19A3C370-5851-4777-9998-26FBB799BD9D}"/>
                </a:ext>
              </a:extLst>
            </p:cNvPr>
            <p:cNvSpPr>
              <a:spLocks noChangeShapeType="1"/>
            </p:cNvSpPr>
            <p:nvPr/>
          </p:nvSpPr>
          <p:spPr bwMode="auto">
            <a:xfrm flipH="1">
              <a:off x="539" y="2434"/>
              <a:ext cx="154" cy="6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07" name="Rectangle 59">
              <a:extLst>
                <a:ext uri="{FF2B5EF4-FFF2-40B4-BE49-F238E27FC236}">
                  <a16:creationId xmlns:a16="http://schemas.microsoft.com/office/drawing/2014/main" id="{CA072FED-A997-4B6D-AF6E-9B89C13D6D6F}"/>
                </a:ext>
              </a:extLst>
            </p:cNvPr>
            <p:cNvSpPr>
              <a:spLocks noChangeArrowheads="1"/>
            </p:cNvSpPr>
            <p:nvPr/>
          </p:nvSpPr>
          <p:spPr bwMode="auto">
            <a:xfrm>
              <a:off x="85" y="2340"/>
              <a:ext cx="539" cy="701"/>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08" name="Rectangle 60">
              <a:extLst>
                <a:ext uri="{FF2B5EF4-FFF2-40B4-BE49-F238E27FC236}">
                  <a16:creationId xmlns:a16="http://schemas.microsoft.com/office/drawing/2014/main" id="{27634914-E525-4627-8416-10DE0015278C}"/>
                </a:ext>
              </a:extLst>
            </p:cNvPr>
            <p:cNvSpPr>
              <a:spLocks noChangeArrowheads="1"/>
            </p:cNvSpPr>
            <p:nvPr/>
          </p:nvSpPr>
          <p:spPr bwMode="auto">
            <a:xfrm>
              <a:off x="108" y="2354"/>
              <a:ext cx="46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3. . . . which</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09" name="Rectangle 61">
              <a:extLst>
                <a:ext uri="{FF2B5EF4-FFF2-40B4-BE49-F238E27FC236}">
                  <a16:creationId xmlns:a16="http://schemas.microsoft.com/office/drawing/2014/main" id="{A69D62CF-A223-4406-910C-5D5DA1B30457}"/>
                </a:ext>
              </a:extLst>
            </p:cNvPr>
            <p:cNvSpPr>
              <a:spLocks noChangeArrowheads="1"/>
            </p:cNvSpPr>
            <p:nvPr/>
          </p:nvSpPr>
          <p:spPr bwMode="auto">
            <a:xfrm>
              <a:off x="108" y="2468"/>
              <a:ext cx="37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increases</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10" name="Rectangle 62">
              <a:extLst>
                <a:ext uri="{FF2B5EF4-FFF2-40B4-BE49-F238E27FC236}">
                  <a16:creationId xmlns:a16="http://schemas.microsoft.com/office/drawing/2014/main" id="{15DCBB28-4285-44B5-B096-4D939862D805}"/>
                </a:ext>
              </a:extLst>
            </p:cNvPr>
            <p:cNvSpPr>
              <a:spLocks noChangeArrowheads="1"/>
            </p:cNvSpPr>
            <p:nvPr/>
          </p:nvSpPr>
          <p:spPr bwMode="auto">
            <a:xfrm>
              <a:off x="108" y="2583"/>
              <a:ext cx="1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the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11" name="Rectangle 63">
              <a:extLst>
                <a:ext uri="{FF2B5EF4-FFF2-40B4-BE49-F238E27FC236}">
                  <a16:creationId xmlns:a16="http://schemas.microsoft.com/office/drawing/2014/main" id="{3962738C-2BD2-4B58-A182-5BAC755FAF19}"/>
                </a:ext>
              </a:extLst>
            </p:cNvPr>
            <p:cNvSpPr>
              <a:spLocks noChangeArrowheads="1"/>
            </p:cNvSpPr>
            <p:nvPr/>
          </p:nvSpPr>
          <p:spPr bwMode="auto">
            <a:xfrm>
              <a:off x="108" y="2697"/>
              <a:ext cx="42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equilibrium</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12" name="Rectangle 64">
              <a:extLst>
                <a:ext uri="{FF2B5EF4-FFF2-40B4-BE49-F238E27FC236}">
                  <a16:creationId xmlns:a16="http://schemas.microsoft.com/office/drawing/2014/main" id="{4EAC4845-4BE8-4D40-9F47-3394C3A93412}"/>
                </a:ext>
              </a:extLst>
            </p:cNvPr>
            <p:cNvSpPr>
              <a:spLocks noChangeArrowheads="1"/>
            </p:cNvSpPr>
            <p:nvPr/>
          </p:nvSpPr>
          <p:spPr bwMode="auto">
            <a:xfrm>
              <a:off x="108" y="2811"/>
              <a:ext cx="28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interest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13" name="Rectangle 65">
              <a:extLst>
                <a:ext uri="{FF2B5EF4-FFF2-40B4-BE49-F238E27FC236}">
                  <a16:creationId xmlns:a16="http://schemas.microsoft.com/office/drawing/2014/main" id="{E61544CA-C2B2-4362-822E-F98B786FA49D}"/>
                </a:ext>
              </a:extLst>
            </p:cNvPr>
            <p:cNvSpPr>
              <a:spLocks noChangeArrowheads="1"/>
            </p:cNvSpPr>
            <p:nvPr/>
          </p:nvSpPr>
          <p:spPr bwMode="auto">
            <a:xfrm>
              <a:off x="108" y="2925"/>
              <a:ext cx="31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rate . . .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49314" name="Group 66">
            <a:extLst>
              <a:ext uri="{FF2B5EF4-FFF2-40B4-BE49-F238E27FC236}">
                <a16:creationId xmlns:a16="http://schemas.microsoft.com/office/drawing/2014/main" id="{9C5EB530-C2F7-4EFE-903F-67E85B7CD4D6}"/>
              </a:ext>
            </a:extLst>
          </p:cNvPr>
          <p:cNvGrpSpPr>
            <a:grpSpLocks/>
          </p:cNvGrpSpPr>
          <p:nvPr/>
        </p:nvGrpSpPr>
        <p:grpSpPr bwMode="auto">
          <a:xfrm>
            <a:off x="2540000" y="2548667"/>
            <a:ext cx="1684338" cy="1166813"/>
            <a:chOff x="1600" y="1844"/>
            <a:chExt cx="1061" cy="735"/>
          </a:xfrm>
        </p:grpSpPr>
        <p:sp>
          <p:nvSpPr>
            <p:cNvPr id="949315" name="Line 67">
              <a:extLst>
                <a:ext uri="{FF2B5EF4-FFF2-40B4-BE49-F238E27FC236}">
                  <a16:creationId xmlns:a16="http://schemas.microsoft.com/office/drawing/2014/main" id="{5DD225F8-B569-4D88-A96C-4BEDB5B8352B}"/>
                </a:ext>
              </a:extLst>
            </p:cNvPr>
            <p:cNvSpPr>
              <a:spLocks noChangeShapeType="1"/>
            </p:cNvSpPr>
            <p:nvPr/>
          </p:nvSpPr>
          <p:spPr bwMode="auto">
            <a:xfrm flipV="1">
              <a:off x="1600" y="2169"/>
              <a:ext cx="257" cy="41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16" name="Rectangle 68">
              <a:extLst>
                <a:ext uri="{FF2B5EF4-FFF2-40B4-BE49-F238E27FC236}">
                  <a16:creationId xmlns:a16="http://schemas.microsoft.com/office/drawing/2014/main" id="{3182734F-02FC-4D69-A074-61531CAAAF9C}"/>
                </a:ext>
              </a:extLst>
            </p:cNvPr>
            <p:cNvSpPr>
              <a:spLocks noChangeArrowheads="1"/>
            </p:cNvSpPr>
            <p:nvPr/>
          </p:nvSpPr>
          <p:spPr bwMode="auto">
            <a:xfrm>
              <a:off x="1745" y="1844"/>
              <a:ext cx="916" cy="359"/>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17" name="Rectangle 69">
              <a:extLst>
                <a:ext uri="{FF2B5EF4-FFF2-40B4-BE49-F238E27FC236}">
                  <a16:creationId xmlns:a16="http://schemas.microsoft.com/office/drawing/2014/main" id="{2557477F-26C0-4F81-8DE7-147434870F88}"/>
                </a:ext>
              </a:extLst>
            </p:cNvPr>
            <p:cNvSpPr>
              <a:spLocks noChangeArrowheads="1"/>
            </p:cNvSpPr>
            <p:nvPr/>
          </p:nvSpPr>
          <p:spPr bwMode="auto">
            <a:xfrm>
              <a:off x="1785" y="1854"/>
              <a:ext cx="81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2. . . . the increase in</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18" name="Rectangle 70">
              <a:extLst>
                <a:ext uri="{FF2B5EF4-FFF2-40B4-BE49-F238E27FC236}">
                  <a16:creationId xmlns:a16="http://schemas.microsoft.com/office/drawing/2014/main" id="{A18F9A5E-3BE7-4FE4-9046-03F2411264FD}"/>
                </a:ext>
              </a:extLst>
            </p:cNvPr>
            <p:cNvSpPr>
              <a:spLocks noChangeArrowheads="1"/>
            </p:cNvSpPr>
            <p:nvPr/>
          </p:nvSpPr>
          <p:spPr bwMode="auto">
            <a:xfrm>
              <a:off x="1785" y="1968"/>
              <a:ext cx="7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spending increases</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19" name="Rectangle 71">
              <a:extLst>
                <a:ext uri="{FF2B5EF4-FFF2-40B4-BE49-F238E27FC236}">
                  <a16:creationId xmlns:a16="http://schemas.microsoft.com/office/drawing/2014/main" id="{906646DC-A38D-40CD-B6BB-F782838CD430}"/>
                </a:ext>
              </a:extLst>
            </p:cNvPr>
            <p:cNvSpPr>
              <a:spLocks noChangeArrowheads="1"/>
            </p:cNvSpPr>
            <p:nvPr/>
          </p:nvSpPr>
          <p:spPr bwMode="auto">
            <a:xfrm>
              <a:off x="1785" y="2082"/>
              <a:ext cx="77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money demand . . .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49320" name="Group 72">
            <a:extLst>
              <a:ext uri="{FF2B5EF4-FFF2-40B4-BE49-F238E27FC236}">
                <a16:creationId xmlns:a16="http://schemas.microsoft.com/office/drawing/2014/main" id="{00EDD197-DC5D-4DC4-A1A8-7A72DB01565F}"/>
              </a:ext>
            </a:extLst>
          </p:cNvPr>
          <p:cNvGrpSpPr>
            <a:grpSpLocks/>
          </p:cNvGrpSpPr>
          <p:nvPr/>
        </p:nvGrpSpPr>
        <p:grpSpPr bwMode="auto">
          <a:xfrm>
            <a:off x="1589088" y="2670905"/>
            <a:ext cx="2308225" cy="1493837"/>
            <a:chOff x="1001" y="1921"/>
            <a:chExt cx="1454" cy="941"/>
          </a:xfrm>
        </p:grpSpPr>
        <p:sp>
          <p:nvSpPr>
            <p:cNvPr id="949321" name="Line 73">
              <a:extLst>
                <a:ext uri="{FF2B5EF4-FFF2-40B4-BE49-F238E27FC236}">
                  <a16:creationId xmlns:a16="http://schemas.microsoft.com/office/drawing/2014/main" id="{FA3461A0-A5B5-4F89-BA4F-297DC35AA5FB}"/>
                </a:ext>
              </a:extLst>
            </p:cNvPr>
            <p:cNvSpPr>
              <a:spLocks noChangeShapeType="1"/>
            </p:cNvSpPr>
            <p:nvPr/>
          </p:nvSpPr>
          <p:spPr bwMode="auto">
            <a:xfrm>
              <a:off x="1001" y="1921"/>
              <a:ext cx="1266" cy="855"/>
            </a:xfrm>
            <a:prstGeom prst="line">
              <a:avLst/>
            </a:prstGeom>
            <a:noFill/>
            <a:ln w="41275">
              <a:solidFill>
                <a:srgbClr val="AD0D1B"/>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22" name="Rectangle 74">
              <a:extLst>
                <a:ext uri="{FF2B5EF4-FFF2-40B4-BE49-F238E27FC236}">
                  <a16:creationId xmlns:a16="http://schemas.microsoft.com/office/drawing/2014/main" id="{BF4BE4CB-FA3A-43EC-97D6-01929D06DDD4}"/>
                </a:ext>
              </a:extLst>
            </p:cNvPr>
            <p:cNvSpPr>
              <a:spLocks noChangeArrowheads="1"/>
            </p:cNvSpPr>
            <p:nvPr/>
          </p:nvSpPr>
          <p:spPr bwMode="auto">
            <a:xfrm>
              <a:off x="2277" y="2728"/>
              <a:ext cx="1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M</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23" name="Rectangle 75">
              <a:extLst>
                <a:ext uri="{FF2B5EF4-FFF2-40B4-BE49-F238E27FC236}">
                  <a16:creationId xmlns:a16="http://schemas.microsoft.com/office/drawing/2014/main" id="{6EFF7EFB-6332-4114-B363-0418A500539A}"/>
                </a:ext>
              </a:extLst>
            </p:cNvPr>
            <p:cNvSpPr>
              <a:spLocks noChangeArrowheads="1"/>
            </p:cNvSpPr>
            <p:nvPr/>
          </p:nvSpPr>
          <p:spPr bwMode="auto">
            <a:xfrm>
              <a:off x="2360" y="2728"/>
              <a:ext cx="9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D</a:t>
              </a:r>
              <a:r>
                <a:rPr kumimoji="0" lang="en-US" altLang="en-US" sz="1100" b="0" i="0" u="none" strike="noStrike" kern="1200" cap="none" spc="0" normalizeH="0" baseline="-25000" noProof="0">
                  <a:ln>
                    <a:noFill/>
                  </a:ln>
                  <a:solidFill>
                    <a:srgbClr val="000000"/>
                  </a:solidFill>
                  <a:effectLst/>
                  <a:uLnTx/>
                  <a:uFillTx/>
                  <a:latin typeface="Calibri" panose="020F0502020204030204"/>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sp>
        <p:nvSpPr>
          <p:cNvPr id="949324" name="Rectangle 76">
            <a:extLst>
              <a:ext uri="{FF2B5EF4-FFF2-40B4-BE49-F238E27FC236}">
                <a16:creationId xmlns:a16="http://schemas.microsoft.com/office/drawing/2014/main" id="{42C0D0E7-072F-46F2-9463-CE06BD417A73}"/>
              </a:ext>
            </a:extLst>
          </p:cNvPr>
          <p:cNvSpPr>
            <a:spLocks noChangeArrowheads="1"/>
          </p:cNvSpPr>
          <p:nvPr/>
        </p:nvSpPr>
        <p:spPr bwMode="auto">
          <a:xfrm>
            <a:off x="8250238" y="4531455"/>
            <a:ext cx="6889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Quantity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25" name="Rectangle 77">
            <a:extLst>
              <a:ext uri="{FF2B5EF4-FFF2-40B4-BE49-F238E27FC236}">
                <a16:creationId xmlns:a16="http://schemas.microsoft.com/office/drawing/2014/main" id="{F9E06E5F-D4F7-4452-82CD-C7CF22DBD94B}"/>
              </a:ext>
            </a:extLst>
          </p:cNvPr>
          <p:cNvSpPr>
            <a:spLocks noChangeArrowheads="1"/>
          </p:cNvSpPr>
          <p:nvPr/>
        </p:nvSpPr>
        <p:spPr bwMode="auto">
          <a:xfrm>
            <a:off x="8186738" y="4712430"/>
            <a:ext cx="7524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of Output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26" name="Rectangle 78">
            <a:extLst>
              <a:ext uri="{FF2B5EF4-FFF2-40B4-BE49-F238E27FC236}">
                <a16:creationId xmlns:a16="http://schemas.microsoft.com/office/drawing/2014/main" id="{8699C3CD-E7BB-4A66-BD08-D370A126AAFC}"/>
              </a:ext>
            </a:extLst>
          </p:cNvPr>
          <p:cNvSpPr>
            <a:spLocks noChangeArrowheads="1"/>
          </p:cNvSpPr>
          <p:nvPr/>
        </p:nvSpPr>
        <p:spPr bwMode="auto">
          <a:xfrm>
            <a:off x="5278438" y="4536217"/>
            <a:ext cx="153987"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27" name="Rectangle 79">
            <a:extLst>
              <a:ext uri="{FF2B5EF4-FFF2-40B4-BE49-F238E27FC236}">
                <a16:creationId xmlns:a16="http://schemas.microsoft.com/office/drawing/2014/main" id="{50A35B79-E76C-4C4F-8E6C-D64F13318FEF}"/>
              </a:ext>
            </a:extLst>
          </p:cNvPr>
          <p:cNvSpPr>
            <a:spLocks noChangeArrowheads="1"/>
          </p:cNvSpPr>
          <p:nvPr/>
        </p:nvSpPr>
        <p:spPr bwMode="auto">
          <a:xfrm>
            <a:off x="4914900" y="2080355"/>
            <a:ext cx="452438"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Price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28" name="Rectangle 80">
            <a:extLst>
              <a:ext uri="{FF2B5EF4-FFF2-40B4-BE49-F238E27FC236}">
                <a16:creationId xmlns:a16="http://schemas.microsoft.com/office/drawing/2014/main" id="{4357EA29-48C7-4547-AF8F-CA2D52BD3A9C}"/>
              </a:ext>
            </a:extLst>
          </p:cNvPr>
          <p:cNvSpPr>
            <a:spLocks noChangeArrowheads="1"/>
          </p:cNvSpPr>
          <p:nvPr/>
        </p:nvSpPr>
        <p:spPr bwMode="auto">
          <a:xfrm>
            <a:off x="4897438" y="2261330"/>
            <a:ext cx="46672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Level</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29" name="Rectangle 81">
            <a:extLst>
              <a:ext uri="{FF2B5EF4-FFF2-40B4-BE49-F238E27FC236}">
                <a16:creationId xmlns:a16="http://schemas.microsoft.com/office/drawing/2014/main" id="{4C4A81AB-0C07-44F5-A2A8-59B065100243}"/>
              </a:ext>
            </a:extLst>
          </p:cNvPr>
          <p:cNvSpPr>
            <a:spLocks noChangeArrowheads="1"/>
          </p:cNvSpPr>
          <p:nvPr/>
        </p:nvSpPr>
        <p:spPr bwMode="auto">
          <a:xfrm>
            <a:off x="6777038" y="4210780"/>
            <a:ext cx="15462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Aggregate demand, </a:t>
            </a: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AD</a:t>
            </a:r>
            <a:r>
              <a:rPr kumimoji="0" lang="en-US" altLang="en-US" sz="1100" b="0" i="0" u="none" strike="noStrike" kern="1200" cap="none" spc="0" normalizeH="0" baseline="-25000" noProof="0">
                <a:ln>
                  <a:noFill/>
                </a:ln>
                <a:solidFill>
                  <a:srgbClr val="000000"/>
                </a:solidFill>
                <a:effectLst/>
                <a:uLnTx/>
                <a:uFillTx/>
                <a:latin typeface="Calibri" panose="020F0502020204030204"/>
                <a:ea typeface="+mn-ea"/>
                <a:cs typeface="+mn-cs"/>
              </a:rPr>
              <a:t>1</a:t>
            </a: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 </a:t>
            </a:r>
          </a:p>
        </p:txBody>
      </p:sp>
      <p:sp>
        <p:nvSpPr>
          <p:cNvPr id="949330" name="Rectangle 82">
            <a:extLst>
              <a:ext uri="{FF2B5EF4-FFF2-40B4-BE49-F238E27FC236}">
                <a16:creationId xmlns:a16="http://schemas.microsoft.com/office/drawing/2014/main" id="{495C12CB-D3D3-4AF3-B159-97E19F33723E}"/>
              </a:ext>
            </a:extLst>
          </p:cNvPr>
          <p:cNvSpPr>
            <a:spLocks noChangeArrowheads="1"/>
          </p:cNvSpPr>
          <p:nvPr/>
        </p:nvSpPr>
        <p:spPr bwMode="auto">
          <a:xfrm>
            <a:off x="5840413" y="1762855"/>
            <a:ext cx="2582862"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(b) The Shift in Aggregate Demand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949331" name="Group 83">
            <a:extLst>
              <a:ext uri="{FF2B5EF4-FFF2-40B4-BE49-F238E27FC236}">
                <a16:creationId xmlns:a16="http://schemas.microsoft.com/office/drawing/2014/main" id="{98C896FB-AD87-4995-98E7-E89F0C85908C}"/>
              </a:ext>
            </a:extLst>
          </p:cNvPr>
          <p:cNvGrpSpPr>
            <a:grpSpLocks/>
          </p:cNvGrpSpPr>
          <p:nvPr/>
        </p:nvGrpSpPr>
        <p:grpSpPr bwMode="auto">
          <a:xfrm>
            <a:off x="7539019" y="2154967"/>
            <a:ext cx="1303334" cy="1085850"/>
            <a:chOff x="4749" y="1596"/>
            <a:chExt cx="821" cy="684"/>
          </a:xfrm>
        </p:grpSpPr>
        <p:sp>
          <p:nvSpPr>
            <p:cNvPr id="949332" name="Line 84">
              <a:extLst>
                <a:ext uri="{FF2B5EF4-FFF2-40B4-BE49-F238E27FC236}">
                  <a16:creationId xmlns:a16="http://schemas.microsoft.com/office/drawing/2014/main" id="{FDEF333E-1494-4337-9EA8-E84AA6863A17}"/>
                </a:ext>
              </a:extLst>
            </p:cNvPr>
            <p:cNvSpPr>
              <a:spLocks noChangeShapeType="1"/>
            </p:cNvSpPr>
            <p:nvPr/>
          </p:nvSpPr>
          <p:spPr bwMode="auto">
            <a:xfrm flipV="1">
              <a:off x="5082" y="1879"/>
              <a:ext cx="206" cy="40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33" name="Rectangle 85">
              <a:extLst>
                <a:ext uri="{FF2B5EF4-FFF2-40B4-BE49-F238E27FC236}">
                  <a16:creationId xmlns:a16="http://schemas.microsoft.com/office/drawing/2014/main" id="{A99B603A-1553-45CB-80CF-AE7B054031EB}"/>
                </a:ext>
              </a:extLst>
            </p:cNvPr>
            <p:cNvSpPr>
              <a:spLocks noChangeArrowheads="1"/>
            </p:cNvSpPr>
            <p:nvPr/>
          </p:nvSpPr>
          <p:spPr bwMode="auto">
            <a:xfrm>
              <a:off x="4749" y="1596"/>
              <a:ext cx="821" cy="488"/>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34" name="Rectangle 86">
              <a:extLst>
                <a:ext uri="{FF2B5EF4-FFF2-40B4-BE49-F238E27FC236}">
                  <a16:creationId xmlns:a16="http://schemas.microsoft.com/office/drawing/2014/main" id="{74F4E2A9-51D9-4255-B5AA-F9004D9F50C8}"/>
                </a:ext>
              </a:extLst>
            </p:cNvPr>
            <p:cNvSpPr>
              <a:spLocks noChangeArrowheads="1"/>
            </p:cNvSpPr>
            <p:nvPr/>
          </p:nvSpPr>
          <p:spPr bwMode="auto">
            <a:xfrm>
              <a:off x="4777" y="1609"/>
              <a:ext cx="7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Calibri" panose="020F0502020204030204"/>
                  <a:ea typeface="+mn-ea"/>
                  <a:cs typeface="+mn-cs"/>
                </a:rPr>
                <a:t>4. . . . which in turn</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sp>
          <p:nvSpPr>
            <p:cNvPr id="949335" name="Rectangle 87">
              <a:extLst>
                <a:ext uri="{FF2B5EF4-FFF2-40B4-BE49-F238E27FC236}">
                  <a16:creationId xmlns:a16="http://schemas.microsoft.com/office/drawing/2014/main" id="{98509004-CA2B-4162-A45E-D51B2DB9FDE5}"/>
                </a:ext>
              </a:extLst>
            </p:cNvPr>
            <p:cNvSpPr>
              <a:spLocks noChangeArrowheads="1"/>
            </p:cNvSpPr>
            <p:nvPr/>
          </p:nvSpPr>
          <p:spPr bwMode="auto">
            <a:xfrm>
              <a:off x="4777" y="1723"/>
              <a:ext cx="64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Calibri" panose="020F0502020204030204"/>
                  <a:ea typeface="+mn-ea"/>
                  <a:cs typeface="+mn-cs"/>
                </a:rPr>
                <a:t>partly offsets the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sp>
          <p:nvSpPr>
            <p:cNvPr id="949336" name="Rectangle 88">
              <a:extLst>
                <a:ext uri="{FF2B5EF4-FFF2-40B4-BE49-F238E27FC236}">
                  <a16:creationId xmlns:a16="http://schemas.microsoft.com/office/drawing/2014/main" id="{188DB031-B1E5-4C56-AB94-24379EF614FD}"/>
                </a:ext>
              </a:extLst>
            </p:cNvPr>
            <p:cNvSpPr>
              <a:spLocks noChangeArrowheads="1"/>
            </p:cNvSpPr>
            <p:nvPr/>
          </p:nvSpPr>
          <p:spPr bwMode="auto">
            <a:xfrm>
              <a:off x="4777" y="1838"/>
              <a:ext cx="65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Calibri" panose="020F0502020204030204"/>
                  <a:ea typeface="+mn-ea"/>
                  <a:cs typeface="+mn-cs"/>
                </a:rPr>
                <a:t>initial increase in</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sp>
          <p:nvSpPr>
            <p:cNvPr id="949337" name="Rectangle 89">
              <a:extLst>
                <a:ext uri="{FF2B5EF4-FFF2-40B4-BE49-F238E27FC236}">
                  <a16:creationId xmlns:a16="http://schemas.microsoft.com/office/drawing/2014/main" id="{D3D8ED54-3435-4DA0-80A4-556FEFD39989}"/>
                </a:ext>
              </a:extLst>
            </p:cNvPr>
            <p:cNvSpPr>
              <a:spLocks noChangeArrowheads="1"/>
            </p:cNvSpPr>
            <p:nvPr/>
          </p:nvSpPr>
          <p:spPr bwMode="auto">
            <a:xfrm>
              <a:off x="4777" y="1952"/>
              <a:ext cx="67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Calibri" panose="020F0502020204030204"/>
                  <a:ea typeface="+mn-ea"/>
                  <a:cs typeface="+mn-cs"/>
                </a:rPr>
                <a:t>aggregate demand</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nvGrpSpPr>
          <p:cNvPr id="949338" name="Group 90">
            <a:extLst>
              <a:ext uri="{FF2B5EF4-FFF2-40B4-BE49-F238E27FC236}">
                <a16:creationId xmlns:a16="http://schemas.microsoft.com/office/drawing/2014/main" id="{F541E5CD-6847-402F-9530-D63B7FEA075D}"/>
              </a:ext>
            </a:extLst>
          </p:cNvPr>
          <p:cNvGrpSpPr>
            <a:grpSpLocks/>
          </p:cNvGrpSpPr>
          <p:nvPr/>
        </p:nvGrpSpPr>
        <p:grpSpPr bwMode="auto">
          <a:xfrm>
            <a:off x="6397625" y="2196242"/>
            <a:ext cx="2416175" cy="1458913"/>
            <a:chOff x="4030" y="1622"/>
            <a:chExt cx="1522" cy="919"/>
          </a:xfrm>
        </p:grpSpPr>
        <p:sp>
          <p:nvSpPr>
            <p:cNvPr id="949339" name="Line 91">
              <a:extLst>
                <a:ext uri="{FF2B5EF4-FFF2-40B4-BE49-F238E27FC236}">
                  <a16:creationId xmlns:a16="http://schemas.microsoft.com/office/drawing/2014/main" id="{9D6F5432-91A7-43F5-8E0A-BD833E61C285}"/>
                </a:ext>
              </a:extLst>
            </p:cNvPr>
            <p:cNvSpPr>
              <a:spLocks noChangeShapeType="1"/>
            </p:cNvSpPr>
            <p:nvPr/>
          </p:nvSpPr>
          <p:spPr bwMode="auto">
            <a:xfrm>
              <a:off x="4030" y="1622"/>
              <a:ext cx="1326" cy="889"/>
            </a:xfrm>
            <a:prstGeom prst="line">
              <a:avLst/>
            </a:prstGeom>
            <a:noFill/>
            <a:ln w="41275">
              <a:solidFill>
                <a:srgbClr val="60220F"/>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40" name="Rectangle 92">
              <a:extLst>
                <a:ext uri="{FF2B5EF4-FFF2-40B4-BE49-F238E27FC236}">
                  <a16:creationId xmlns:a16="http://schemas.microsoft.com/office/drawing/2014/main" id="{8970BA0F-6D6D-4953-AD40-AAD592136744}"/>
                </a:ext>
              </a:extLst>
            </p:cNvPr>
            <p:cNvSpPr>
              <a:spLocks noChangeArrowheads="1"/>
            </p:cNvSpPr>
            <p:nvPr/>
          </p:nvSpPr>
          <p:spPr bwMode="auto">
            <a:xfrm>
              <a:off x="5398" y="2435"/>
              <a:ext cx="1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AD</a:t>
              </a:r>
              <a:r>
                <a:rPr kumimoji="0" lang="en-US" altLang="en-US" sz="1100" b="0" i="0" u="none" strike="noStrike" kern="1200" cap="none" spc="0" normalizeH="0" baseline="-25000" noProof="0">
                  <a:ln>
                    <a:noFill/>
                  </a:ln>
                  <a:solidFill>
                    <a:srgbClr val="000000"/>
                  </a:solidFill>
                  <a:effectLst/>
                  <a:uLnTx/>
                  <a:uFillTx/>
                  <a:latin typeface="Calibri" panose="020F0502020204030204"/>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49341" name="Group 93">
            <a:extLst>
              <a:ext uri="{FF2B5EF4-FFF2-40B4-BE49-F238E27FC236}">
                <a16:creationId xmlns:a16="http://schemas.microsoft.com/office/drawing/2014/main" id="{DA34500A-2867-47AD-AE55-2286EE672706}"/>
              </a:ext>
            </a:extLst>
          </p:cNvPr>
          <p:cNvGrpSpPr>
            <a:grpSpLocks/>
          </p:cNvGrpSpPr>
          <p:nvPr/>
        </p:nvGrpSpPr>
        <p:grpSpPr bwMode="auto">
          <a:xfrm>
            <a:off x="5813425" y="2413730"/>
            <a:ext cx="2397125" cy="1508125"/>
            <a:chOff x="3662" y="1759"/>
            <a:chExt cx="1510" cy="950"/>
          </a:xfrm>
        </p:grpSpPr>
        <p:sp>
          <p:nvSpPr>
            <p:cNvPr id="949342" name="Line 94">
              <a:extLst>
                <a:ext uri="{FF2B5EF4-FFF2-40B4-BE49-F238E27FC236}">
                  <a16:creationId xmlns:a16="http://schemas.microsoft.com/office/drawing/2014/main" id="{D0A81822-CE5E-4508-82A5-3AEB77289300}"/>
                </a:ext>
              </a:extLst>
            </p:cNvPr>
            <p:cNvSpPr>
              <a:spLocks noChangeShapeType="1"/>
            </p:cNvSpPr>
            <p:nvPr/>
          </p:nvSpPr>
          <p:spPr bwMode="auto">
            <a:xfrm>
              <a:off x="3662" y="1759"/>
              <a:ext cx="1326" cy="897"/>
            </a:xfrm>
            <a:prstGeom prst="line">
              <a:avLst/>
            </a:prstGeom>
            <a:noFill/>
            <a:ln w="41275">
              <a:solidFill>
                <a:srgbClr val="AD0D1B"/>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43" name="Rectangle 95">
              <a:extLst>
                <a:ext uri="{FF2B5EF4-FFF2-40B4-BE49-F238E27FC236}">
                  <a16:creationId xmlns:a16="http://schemas.microsoft.com/office/drawing/2014/main" id="{F2E8741F-5AA3-4962-8A7D-D225380ABABB}"/>
                </a:ext>
              </a:extLst>
            </p:cNvPr>
            <p:cNvSpPr>
              <a:spLocks noChangeArrowheads="1"/>
            </p:cNvSpPr>
            <p:nvPr/>
          </p:nvSpPr>
          <p:spPr bwMode="auto">
            <a:xfrm>
              <a:off x="5018" y="2603"/>
              <a:ext cx="1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AD</a:t>
              </a:r>
              <a:r>
                <a:rPr kumimoji="0" lang="en-US" altLang="en-US" sz="1100" b="0" i="0" u="none" strike="noStrike" kern="1200" cap="none" spc="0" normalizeH="0" baseline="-25000" noProof="0">
                  <a:ln>
                    <a:noFill/>
                  </a:ln>
                  <a:solidFill>
                    <a:srgbClr val="000000"/>
                  </a:solidFill>
                  <a:effectLst/>
                  <a:uLnTx/>
                  <a:uFillTx/>
                  <a:latin typeface="Calibri" panose="020F0502020204030204"/>
                  <a:ea typeface="+mn-ea"/>
                  <a:cs typeface="+mn-cs"/>
                </a:rPr>
                <a:t>3</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49344" name="Group 96">
            <a:extLst>
              <a:ext uri="{FF2B5EF4-FFF2-40B4-BE49-F238E27FC236}">
                <a16:creationId xmlns:a16="http://schemas.microsoft.com/office/drawing/2014/main" id="{396978AF-51EE-4784-A674-A24C68E6C63C}"/>
              </a:ext>
            </a:extLst>
          </p:cNvPr>
          <p:cNvGrpSpPr>
            <a:grpSpLocks/>
          </p:cNvGrpSpPr>
          <p:nvPr/>
        </p:nvGrpSpPr>
        <p:grpSpPr bwMode="auto">
          <a:xfrm>
            <a:off x="5514975" y="2724880"/>
            <a:ext cx="2363788" cy="2578100"/>
            <a:chOff x="3474" y="1955"/>
            <a:chExt cx="1489" cy="1624"/>
          </a:xfrm>
        </p:grpSpPr>
        <p:sp>
          <p:nvSpPr>
            <p:cNvPr id="949345" name="Line 97">
              <a:extLst>
                <a:ext uri="{FF2B5EF4-FFF2-40B4-BE49-F238E27FC236}">
                  <a16:creationId xmlns:a16="http://schemas.microsoft.com/office/drawing/2014/main" id="{1F189908-062C-4FD9-A64C-1C6D090A9FED}"/>
                </a:ext>
              </a:extLst>
            </p:cNvPr>
            <p:cNvSpPr>
              <a:spLocks noChangeShapeType="1"/>
            </p:cNvSpPr>
            <p:nvPr/>
          </p:nvSpPr>
          <p:spPr bwMode="auto">
            <a:xfrm flipH="1">
              <a:off x="3842" y="1955"/>
              <a:ext cx="68" cy="130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46" name="Rectangle 98">
              <a:extLst>
                <a:ext uri="{FF2B5EF4-FFF2-40B4-BE49-F238E27FC236}">
                  <a16:creationId xmlns:a16="http://schemas.microsoft.com/office/drawing/2014/main" id="{912AE3F0-3F12-4F21-9874-7D8A92521708}"/>
                </a:ext>
              </a:extLst>
            </p:cNvPr>
            <p:cNvSpPr>
              <a:spLocks noChangeArrowheads="1"/>
            </p:cNvSpPr>
            <p:nvPr/>
          </p:nvSpPr>
          <p:spPr bwMode="auto">
            <a:xfrm>
              <a:off x="3474" y="3203"/>
              <a:ext cx="1489" cy="376"/>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47" name="Rectangle 99">
              <a:extLst>
                <a:ext uri="{FF2B5EF4-FFF2-40B4-BE49-F238E27FC236}">
                  <a16:creationId xmlns:a16="http://schemas.microsoft.com/office/drawing/2014/main" id="{8934E8FD-0A3D-487D-AFFF-9457EEBE1C21}"/>
                </a:ext>
              </a:extLst>
            </p:cNvPr>
            <p:cNvSpPr>
              <a:spLocks noChangeArrowheads="1"/>
            </p:cNvSpPr>
            <p:nvPr/>
          </p:nvSpPr>
          <p:spPr bwMode="auto">
            <a:xfrm>
              <a:off x="3501" y="3221"/>
              <a:ext cx="14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1. When an increase in government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48" name="Rectangle 100">
              <a:extLst>
                <a:ext uri="{FF2B5EF4-FFF2-40B4-BE49-F238E27FC236}">
                  <a16:creationId xmlns:a16="http://schemas.microsoft.com/office/drawing/2014/main" id="{796DA8D0-30DD-44FE-B889-E7AEC3AA6698}"/>
                </a:ext>
              </a:extLst>
            </p:cNvPr>
            <p:cNvSpPr>
              <a:spLocks noChangeArrowheads="1"/>
            </p:cNvSpPr>
            <p:nvPr/>
          </p:nvSpPr>
          <p:spPr bwMode="auto">
            <a:xfrm>
              <a:off x="3501" y="3335"/>
              <a:ext cx="122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purchases increases aggregate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49349" name="Rectangle 101">
              <a:extLst>
                <a:ext uri="{FF2B5EF4-FFF2-40B4-BE49-F238E27FC236}">
                  <a16:creationId xmlns:a16="http://schemas.microsoft.com/office/drawing/2014/main" id="{BB3E7AA1-064C-4D80-BAEB-9321B6E89AA9}"/>
                </a:ext>
              </a:extLst>
            </p:cNvPr>
            <p:cNvSpPr>
              <a:spLocks noChangeArrowheads="1"/>
            </p:cNvSpPr>
            <p:nvPr/>
          </p:nvSpPr>
          <p:spPr bwMode="auto">
            <a:xfrm>
              <a:off x="3501" y="3449"/>
              <a:ext cx="112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Calibri" panose="020F0502020204030204"/>
                  <a:ea typeface="+mn-ea"/>
                  <a:cs typeface="+mn-cs"/>
                </a:rPr>
                <a:t>Demand</a:t>
              </a:r>
              <a:r>
                <a:rPr kumimoji="0" lang="en-US" altLang="en-US" sz="1100" b="1" i="0" u="none" strike="noStrike" kern="1200" cap="none" spc="0" normalizeH="0" baseline="0" noProof="0" dirty="0">
                  <a:ln>
                    <a:noFill/>
                  </a:ln>
                  <a:solidFill>
                    <a:srgbClr val="000000"/>
                  </a:solidFill>
                  <a:effectLst/>
                  <a:uLnTx/>
                  <a:uFillTx/>
                  <a:latin typeface="Calibri" panose="020F0502020204030204"/>
                  <a:ea typeface="+mn-ea"/>
                  <a:cs typeface="+mn-cs"/>
                </a:rPr>
                <a:t> (multiplier effect)</a:t>
              </a:r>
              <a:r>
                <a:rPr kumimoji="0" lang="en-US" altLang="en-US" sz="1100" b="0" i="0" u="none" strike="noStrike" kern="1200" cap="none" spc="0" normalizeH="0" baseline="0" noProof="0" dirty="0">
                  <a:ln>
                    <a:noFill/>
                  </a:ln>
                  <a:solidFill>
                    <a:srgbClr val="000000"/>
                  </a:solidFill>
                  <a:effectLst/>
                  <a:uLnTx/>
                  <a:uFillTx/>
                  <a:latin typeface="Calibri" panose="020F0502020204030204"/>
                  <a:ea typeface="+mn-ea"/>
                  <a:cs typeface="+mn-cs"/>
                </a:rPr>
                <a:t> . . .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nvGrpSpPr>
          <p:cNvPr id="949350" name="Group 102">
            <a:extLst>
              <a:ext uri="{FF2B5EF4-FFF2-40B4-BE49-F238E27FC236}">
                <a16:creationId xmlns:a16="http://schemas.microsoft.com/office/drawing/2014/main" id="{8C40813D-2B30-4329-B2FA-0B99DAAC66CA}"/>
              </a:ext>
            </a:extLst>
          </p:cNvPr>
          <p:cNvGrpSpPr>
            <a:grpSpLocks/>
          </p:cNvGrpSpPr>
          <p:nvPr/>
        </p:nvGrpSpPr>
        <p:grpSpPr bwMode="auto">
          <a:xfrm>
            <a:off x="1073150" y="3072542"/>
            <a:ext cx="1311275" cy="168275"/>
            <a:chOff x="676" y="2174"/>
            <a:chExt cx="826" cy="106"/>
          </a:xfrm>
        </p:grpSpPr>
        <p:sp>
          <p:nvSpPr>
            <p:cNvPr id="949351" name="Line 103">
              <a:extLst>
                <a:ext uri="{FF2B5EF4-FFF2-40B4-BE49-F238E27FC236}">
                  <a16:creationId xmlns:a16="http://schemas.microsoft.com/office/drawing/2014/main" id="{3FADE5F6-E45F-4F02-8B6B-65080094617C}"/>
                </a:ext>
              </a:extLst>
            </p:cNvPr>
            <p:cNvSpPr>
              <a:spLocks noChangeShapeType="1"/>
            </p:cNvSpPr>
            <p:nvPr/>
          </p:nvSpPr>
          <p:spPr bwMode="auto">
            <a:xfrm>
              <a:off x="804" y="2237"/>
              <a:ext cx="667" cy="1"/>
            </a:xfrm>
            <a:prstGeom prst="line">
              <a:avLst/>
            </a:prstGeom>
            <a:noFill/>
            <a:ln w="14288">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52" name="Oval 104">
              <a:extLst>
                <a:ext uri="{FF2B5EF4-FFF2-40B4-BE49-F238E27FC236}">
                  <a16:creationId xmlns:a16="http://schemas.microsoft.com/office/drawing/2014/main" id="{E8036BE4-DC98-41FC-AFC7-027E0EAAA1C6}"/>
                </a:ext>
              </a:extLst>
            </p:cNvPr>
            <p:cNvSpPr>
              <a:spLocks noChangeArrowheads="1"/>
            </p:cNvSpPr>
            <p:nvPr/>
          </p:nvSpPr>
          <p:spPr bwMode="auto">
            <a:xfrm>
              <a:off x="1442" y="2212"/>
              <a:ext cx="60"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53" name="Rectangle 105">
              <a:extLst>
                <a:ext uri="{FF2B5EF4-FFF2-40B4-BE49-F238E27FC236}">
                  <a16:creationId xmlns:a16="http://schemas.microsoft.com/office/drawing/2014/main" id="{B7889ACC-7C0D-435C-A38F-B3B61A491208}"/>
                </a:ext>
              </a:extLst>
            </p:cNvPr>
            <p:cNvSpPr>
              <a:spLocks noChangeArrowheads="1"/>
            </p:cNvSpPr>
            <p:nvPr/>
          </p:nvSpPr>
          <p:spPr bwMode="auto">
            <a:xfrm>
              <a:off x="676" y="2174"/>
              <a:ext cx="6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r</a:t>
              </a:r>
              <a:r>
                <a:rPr kumimoji="0" lang="en-US" altLang="en-US" sz="1100" b="0" i="0" u="none" strike="noStrike" kern="1200" cap="none" spc="0" normalizeH="0" baseline="-25000" noProof="0">
                  <a:ln>
                    <a:noFill/>
                  </a:ln>
                  <a:solidFill>
                    <a:srgbClr val="000000"/>
                  </a:solidFill>
                  <a:effectLst/>
                  <a:uLnTx/>
                  <a:uFillTx/>
                  <a:latin typeface="Calibri" panose="020F0502020204030204"/>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49354" name="Group 106">
            <a:extLst>
              <a:ext uri="{FF2B5EF4-FFF2-40B4-BE49-F238E27FC236}">
                <a16:creationId xmlns:a16="http://schemas.microsoft.com/office/drawing/2014/main" id="{5F660E88-D7BA-46FE-93A8-6CE36E0405F9}"/>
              </a:ext>
            </a:extLst>
          </p:cNvPr>
          <p:cNvGrpSpPr>
            <a:grpSpLocks/>
          </p:cNvGrpSpPr>
          <p:nvPr/>
        </p:nvGrpSpPr>
        <p:grpSpPr bwMode="auto">
          <a:xfrm>
            <a:off x="5772150" y="2558192"/>
            <a:ext cx="1603375" cy="357188"/>
            <a:chOff x="3636" y="1850"/>
            <a:chExt cx="1010" cy="225"/>
          </a:xfrm>
        </p:grpSpPr>
        <p:sp>
          <p:nvSpPr>
            <p:cNvPr id="949355" name="Freeform 107">
              <a:extLst>
                <a:ext uri="{FF2B5EF4-FFF2-40B4-BE49-F238E27FC236}">
                  <a16:creationId xmlns:a16="http://schemas.microsoft.com/office/drawing/2014/main" id="{27556D5A-9923-406B-B2C2-79BE4BC97211}"/>
                </a:ext>
              </a:extLst>
            </p:cNvPr>
            <p:cNvSpPr>
              <a:spLocks/>
            </p:cNvSpPr>
            <p:nvPr/>
          </p:nvSpPr>
          <p:spPr bwMode="auto">
            <a:xfrm>
              <a:off x="3636" y="1981"/>
              <a:ext cx="1010" cy="94"/>
            </a:xfrm>
            <a:custGeom>
              <a:avLst/>
              <a:gdLst>
                <a:gd name="T0" fmla="*/ 118 w 118"/>
                <a:gd name="T1" fmla="*/ 11 h 11"/>
                <a:gd name="T2" fmla="*/ 107 w 118"/>
                <a:gd name="T3" fmla="*/ 5 h 11"/>
                <a:gd name="T4" fmla="*/ 65 w 118"/>
                <a:gd name="T5" fmla="*/ 5 h 11"/>
                <a:gd name="T6" fmla="*/ 59 w 118"/>
                <a:gd name="T7" fmla="*/ 0 h 11"/>
                <a:gd name="T8" fmla="*/ 54 w 118"/>
                <a:gd name="T9" fmla="*/ 5 h 11"/>
                <a:gd name="T10" fmla="*/ 7 w 118"/>
                <a:gd name="T11" fmla="*/ 5 h 11"/>
                <a:gd name="T12" fmla="*/ 0 w 118"/>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18" h="11">
                  <a:moveTo>
                    <a:pt x="118" y="11"/>
                  </a:moveTo>
                  <a:cubicBezTo>
                    <a:pt x="116" y="8"/>
                    <a:pt x="111" y="5"/>
                    <a:pt x="107" y="5"/>
                  </a:cubicBezTo>
                  <a:cubicBezTo>
                    <a:pt x="65" y="5"/>
                    <a:pt x="65" y="5"/>
                    <a:pt x="65" y="5"/>
                  </a:cubicBezTo>
                  <a:cubicBezTo>
                    <a:pt x="62" y="5"/>
                    <a:pt x="59" y="3"/>
                    <a:pt x="59" y="0"/>
                  </a:cubicBezTo>
                  <a:cubicBezTo>
                    <a:pt x="59" y="3"/>
                    <a:pt x="57" y="5"/>
                    <a:pt x="54" y="5"/>
                  </a:cubicBezTo>
                  <a:cubicBezTo>
                    <a:pt x="7" y="5"/>
                    <a:pt x="7" y="5"/>
                    <a:pt x="7" y="5"/>
                  </a:cubicBezTo>
                  <a:cubicBezTo>
                    <a:pt x="4" y="5"/>
                    <a:pt x="0" y="8"/>
                    <a:pt x="0" y="11"/>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56" name="Rectangle 108">
              <a:extLst>
                <a:ext uri="{FF2B5EF4-FFF2-40B4-BE49-F238E27FC236}">
                  <a16:creationId xmlns:a16="http://schemas.microsoft.com/office/drawing/2014/main" id="{81BA72B4-4C3A-4225-8508-3EEBDE6BF709}"/>
                </a:ext>
              </a:extLst>
            </p:cNvPr>
            <p:cNvSpPr>
              <a:spLocks noChangeArrowheads="1"/>
            </p:cNvSpPr>
            <p:nvPr/>
          </p:nvSpPr>
          <p:spPr bwMode="auto">
            <a:xfrm>
              <a:off x="3914" y="1850"/>
              <a:ext cx="120" cy="136"/>
            </a:xfrm>
            <a:prstGeom prst="rect">
              <a:avLst/>
            </a:prstGeom>
            <a:solidFill>
              <a:schemeClr val="bg1"/>
            </a:solidFill>
            <a:ln>
              <a:noFill/>
            </a:ln>
            <a:effectLst/>
            <a:extLst>
              <a:ext uri="{91240B29-F687-4F45-9708-019B960494DF}">
                <a14:hiddenLine xmlns:a14="http://schemas.microsoft.com/office/drawing/2010/main" w="17526">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9357" name="Rectangle 109">
              <a:extLst>
                <a:ext uri="{FF2B5EF4-FFF2-40B4-BE49-F238E27FC236}">
                  <a16:creationId xmlns:a16="http://schemas.microsoft.com/office/drawing/2014/main" id="{E5C58111-9FC9-4855-982E-2E686936FEE9}"/>
                </a:ext>
              </a:extLst>
            </p:cNvPr>
            <p:cNvSpPr>
              <a:spLocks noChangeArrowheads="1"/>
            </p:cNvSpPr>
            <p:nvPr/>
          </p:nvSpPr>
          <p:spPr bwMode="auto">
            <a:xfrm>
              <a:off x="3921" y="1880"/>
              <a:ext cx="3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$20 billion</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sp>
        <p:nvSpPr>
          <p:cNvPr id="2" name="Rectangle 1">
            <a:extLst>
              <a:ext uri="{FF2B5EF4-FFF2-40B4-BE49-F238E27FC236}">
                <a16:creationId xmlns:a16="http://schemas.microsoft.com/office/drawing/2014/main" id="{50E84D09-FA12-4BFC-9AB5-F2B3822CA9A6}"/>
              </a:ext>
            </a:extLst>
          </p:cNvPr>
          <p:cNvSpPr/>
          <p:nvPr/>
        </p:nvSpPr>
        <p:spPr>
          <a:xfrm>
            <a:off x="7429714" y="1932737"/>
            <a:ext cx="1968073" cy="276999"/>
          </a:xfrm>
          <a:prstGeom prst="rect">
            <a:avLst/>
          </a:prstGeom>
        </p:spPr>
        <p:txBody>
          <a:bodyPr wrap="square">
            <a:spAutoFit/>
          </a:bodyPr>
          <a:lstStyle/>
          <a:p>
            <a:r>
              <a:rPr lang="en-US" altLang="en-US" sz="1200" b="1" dirty="0">
                <a:solidFill>
                  <a:srgbClr val="000000"/>
                </a:solidFill>
              </a:rPr>
              <a:t>(Crowding-out effect).</a:t>
            </a:r>
            <a:endParaRPr lang="en-US" sz="1200" b="1" dirty="0"/>
          </a:p>
        </p:txBody>
      </p:sp>
      <p:sp>
        <p:nvSpPr>
          <p:cNvPr id="110" name="Text Box 4">
            <a:extLst>
              <a:ext uri="{FF2B5EF4-FFF2-40B4-BE49-F238E27FC236}">
                <a16:creationId xmlns:a16="http://schemas.microsoft.com/office/drawing/2014/main" id="{D0F5E86F-A19A-4663-939F-3375E4E48D47}"/>
              </a:ext>
            </a:extLst>
          </p:cNvPr>
          <p:cNvSpPr txBox="1">
            <a:spLocks noChangeArrowheads="1"/>
          </p:cNvSpPr>
          <p:nvPr/>
        </p:nvSpPr>
        <p:spPr bwMode="auto">
          <a:xfrm>
            <a:off x="6934200" y="6680200"/>
            <a:ext cx="183515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lang="en-US" altLang="en-US" sz="900" dirty="0">
                <a:latin typeface="Bookman Old Style" panose="02050604050505020204" pitchFamily="18" charset="0"/>
                <a:cs typeface="Times New Roman" panose="02020603050405020304" pitchFamily="18" charset="0"/>
              </a:rPr>
              <a:t>© 2007 Thomson South-Western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49283"/>
                                        </p:tgtEl>
                                        <p:attrNameLst>
                                          <p:attrName>style.visibility</p:attrName>
                                        </p:attrNameLst>
                                      </p:cBhvr>
                                      <p:to>
                                        <p:strVal val="visible"/>
                                      </p:to>
                                    </p:set>
                                    <p:animEffect transition="in" filter="wipe(left)">
                                      <p:cBhvr>
                                        <p:cTn id="7" dur="500"/>
                                        <p:tgtEl>
                                          <p:spTgt spid="949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49354"/>
                                        </p:tgtEl>
                                        <p:attrNameLst>
                                          <p:attrName>style.visibility</p:attrName>
                                        </p:attrNameLst>
                                      </p:cBhvr>
                                      <p:to>
                                        <p:strVal val="visible"/>
                                      </p:to>
                                    </p:set>
                                    <p:animEffect transition="in" filter="wipe(down)">
                                      <p:cBhvr>
                                        <p:cTn id="12" dur="500"/>
                                        <p:tgtEl>
                                          <p:spTgt spid="9493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949338"/>
                                        </p:tgtEl>
                                        <p:attrNameLst>
                                          <p:attrName>style.visibility</p:attrName>
                                        </p:attrNameLst>
                                      </p:cBhvr>
                                      <p:to>
                                        <p:strVal val="visible"/>
                                      </p:to>
                                    </p:set>
                                    <p:animEffect transition="in" filter="strips(downRight)">
                                      <p:cBhvr>
                                        <p:cTn id="17" dur="500"/>
                                        <p:tgtEl>
                                          <p:spTgt spid="9493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49344"/>
                                        </p:tgtEl>
                                        <p:attrNameLst>
                                          <p:attrName>style.visibility</p:attrName>
                                        </p:attrNameLst>
                                      </p:cBhvr>
                                      <p:to>
                                        <p:strVal val="visible"/>
                                      </p:to>
                                    </p:set>
                                    <p:animEffect transition="in" filter="wipe(up)">
                                      <p:cBhvr>
                                        <p:cTn id="22" dur="500"/>
                                        <p:tgtEl>
                                          <p:spTgt spid="9493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88" fill="hold" nodeType="clickEffect">
                                  <p:stCondLst>
                                    <p:cond delay="0"/>
                                  </p:stCondLst>
                                  <p:childTnLst>
                                    <p:set>
                                      <p:cBhvr>
                                        <p:cTn id="26" dur="1" fill="hold">
                                          <p:stCondLst>
                                            <p:cond delay="0"/>
                                          </p:stCondLst>
                                        </p:cTn>
                                        <p:tgtEl>
                                          <p:spTgt spid="949278"/>
                                        </p:tgtEl>
                                        <p:attrNameLst>
                                          <p:attrName>style.visibility</p:attrName>
                                        </p:attrNameLst>
                                      </p:cBhvr>
                                      <p:to>
                                        <p:strVal val="visible"/>
                                      </p:to>
                                    </p:set>
                                    <p:anim calcmode="lin" valueType="num">
                                      <p:cBhvr>
                                        <p:cTn id="27" dur="500" fill="hold"/>
                                        <p:tgtEl>
                                          <p:spTgt spid="949278"/>
                                        </p:tgtEl>
                                        <p:attrNameLst>
                                          <p:attrName>ppt_w</p:attrName>
                                        </p:attrNameLst>
                                      </p:cBhvr>
                                      <p:tavLst>
                                        <p:tav tm="0">
                                          <p:val>
                                            <p:strVal val="4/3*#ppt_w"/>
                                          </p:val>
                                        </p:tav>
                                        <p:tav tm="100000">
                                          <p:val>
                                            <p:strVal val="#ppt_w"/>
                                          </p:val>
                                        </p:tav>
                                      </p:tavLst>
                                    </p:anim>
                                    <p:anim calcmode="lin" valueType="num">
                                      <p:cBhvr>
                                        <p:cTn id="28" dur="500" fill="hold"/>
                                        <p:tgtEl>
                                          <p:spTgt spid="949278"/>
                                        </p:tgtEl>
                                        <p:attrNameLst>
                                          <p:attrName>ppt_h</p:attrName>
                                        </p:attrNameLst>
                                      </p:cBhvr>
                                      <p:tavLst>
                                        <p:tav tm="0">
                                          <p:val>
                                            <p:strVal val="4/3*#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949320"/>
                                        </p:tgtEl>
                                        <p:attrNameLst>
                                          <p:attrName>style.visibility</p:attrName>
                                        </p:attrNameLst>
                                      </p:cBhvr>
                                      <p:to>
                                        <p:strVal val="visible"/>
                                      </p:to>
                                    </p:set>
                                    <p:animEffect transition="in" filter="strips(downRight)">
                                      <p:cBhvr>
                                        <p:cTn id="33" dur="500"/>
                                        <p:tgtEl>
                                          <p:spTgt spid="94932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3" fill="hold" nodeType="clickEffect">
                                  <p:stCondLst>
                                    <p:cond delay="0"/>
                                  </p:stCondLst>
                                  <p:childTnLst>
                                    <p:set>
                                      <p:cBhvr>
                                        <p:cTn id="37" dur="1" fill="hold">
                                          <p:stCondLst>
                                            <p:cond delay="0"/>
                                          </p:stCondLst>
                                        </p:cTn>
                                        <p:tgtEl>
                                          <p:spTgt spid="949314"/>
                                        </p:tgtEl>
                                        <p:attrNameLst>
                                          <p:attrName>style.visibility</p:attrName>
                                        </p:attrNameLst>
                                      </p:cBhvr>
                                      <p:to>
                                        <p:strVal val="visible"/>
                                      </p:to>
                                    </p:set>
                                    <p:animEffect transition="in" filter="strips(upRight)">
                                      <p:cBhvr>
                                        <p:cTn id="38" dur="500"/>
                                        <p:tgtEl>
                                          <p:spTgt spid="9493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949277"/>
                                        </p:tgtEl>
                                        <p:attrNameLst>
                                          <p:attrName>style.visibility</p:attrName>
                                        </p:attrNameLst>
                                      </p:cBhvr>
                                      <p:to>
                                        <p:strVal val="visible"/>
                                      </p:to>
                                    </p:set>
                                    <p:animEffect transition="in" filter="wipe(down)">
                                      <p:cBhvr>
                                        <p:cTn id="43" dur="500"/>
                                        <p:tgtEl>
                                          <p:spTgt spid="94927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949350"/>
                                        </p:tgtEl>
                                        <p:attrNameLst>
                                          <p:attrName>style.visibility</p:attrName>
                                        </p:attrNameLst>
                                      </p:cBhvr>
                                      <p:to>
                                        <p:strVal val="visible"/>
                                      </p:to>
                                    </p:set>
                                    <p:animEffect transition="in" filter="wipe(right)">
                                      <p:cBhvr>
                                        <p:cTn id="48" dur="500"/>
                                        <p:tgtEl>
                                          <p:spTgt spid="94935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12" fill="hold" nodeType="clickEffect">
                                  <p:stCondLst>
                                    <p:cond delay="0"/>
                                  </p:stCondLst>
                                  <p:childTnLst>
                                    <p:set>
                                      <p:cBhvr>
                                        <p:cTn id="52" dur="1" fill="hold">
                                          <p:stCondLst>
                                            <p:cond delay="0"/>
                                          </p:stCondLst>
                                        </p:cTn>
                                        <p:tgtEl>
                                          <p:spTgt spid="949305"/>
                                        </p:tgtEl>
                                        <p:attrNameLst>
                                          <p:attrName>style.visibility</p:attrName>
                                        </p:attrNameLst>
                                      </p:cBhvr>
                                      <p:to>
                                        <p:strVal val="visible"/>
                                      </p:to>
                                    </p:set>
                                    <p:animEffect transition="in" filter="strips(downLeft)">
                                      <p:cBhvr>
                                        <p:cTn id="53" dur="500"/>
                                        <p:tgtEl>
                                          <p:spTgt spid="94930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288" fill="hold" nodeType="clickEffect">
                                  <p:stCondLst>
                                    <p:cond delay="0"/>
                                  </p:stCondLst>
                                  <p:childTnLst>
                                    <p:set>
                                      <p:cBhvr>
                                        <p:cTn id="57" dur="1" fill="hold">
                                          <p:stCondLst>
                                            <p:cond delay="0"/>
                                          </p:stCondLst>
                                        </p:cTn>
                                        <p:tgtEl>
                                          <p:spTgt spid="949284"/>
                                        </p:tgtEl>
                                        <p:attrNameLst>
                                          <p:attrName>style.visibility</p:attrName>
                                        </p:attrNameLst>
                                      </p:cBhvr>
                                      <p:to>
                                        <p:strVal val="visible"/>
                                      </p:to>
                                    </p:set>
                                    <p:anim calcmode="lin" valueType="num">
                                      <p:cBhvr>
                                        <p:cTn id="58" dur="500" fill="hold"/>
                                        <p:tgtEl>
                                          <p:spTgt spid="949284"/>
                                        </p:tgtEl>
                                        <p:attrNameLst>
                                          <p:attrName>ppt_w</p:attrName>
                                        </p:attrNameLst>
                                      </p:cBhvr>
                                      <p:tavLst>
                                        <p:tav tm="0">
                                          <p:val>
                                            <p:strVal val="4/3*#ppt_w"/>
                                          </p:val>
                                        </p:tav>
                                        <p:tav tm="100000">
                                          <p:val>
                                            <p:strVal val="#ppt_w"/>
                                          </p:val>
                                        </p:tav>
                                      </p:tavLst>
                                    </p:anim>
                                    <p:anim calcmode="lin" valueType="num">
                                      <p:cBhvr>
                                        <p:cTn id="59" dur="500" fill="hold"/>
                                        <p:tgtEl>
                                          <p:spTgt spid="949284"/>
                                        </p:tgtEl>
                                        <p:attrNameLst>
                                          <p:attrName>ppt_h</p:attrName>
                                        </p:attrNameLst>
                                      </p:cBhvr>
                                      <p:tavLst>
                                        <p:tav tm="0">
                                          <p:val>
                                            <p:strVal val="4/3*#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3" fill="hold" nodeType="clickEffect">
                                  <p:stCondLst>
                                    <p:cond delay="0"/>
                                  </p:stCondLst>
                                  <p:childTnLst>
                                    <p:set>
                                      <p:cBhvr>
                                        <p:cTn id="63" dur="1" fill="hold">
                                          <p:stCondLst>
                                            <p:cond delay="0"/>
                                          </p:stCondLst>
                                        </p:cTn>
                                        <p:tgtEl>
                                          <p:spTgt spid="949331"/>
                                        </p:tgtEl>
                                        <p:attrNameLst>
                                          <p:attrName>style.visibility</p:attrName>
                                        </p:attrNameLst>
                                      </p:cBhvr>
                                      <p:to>
                                        <p:strVal val="visible"/>
                                      </p:to>
                                    </p:set>
                                    <p:animEffect transition="in" filter="strips(upRight)">
                                      <p:cBhvr>
                                        <p:cTn id="64" dur="500"/>
                                        <p:tgtEl>
                                          <p:spTgt spid="94933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8" presetClass="entr" presetSubtype="6" fill="hold" nodeType="clickEffect">
                                  <p:stCondLst>
                                    <p:cond delay="0"/>
                                  </p:stCondLst>
                                  <p:childTnLst>
                                    <p:set>
                                      <p:cBhvr>
                                        <p:cTn id="68" dur="1" fill="hold">
                                          <p:stCondLst>
                                            <p:cond delay="0"/>
                                          </p:stCondLst>
                                        </p:cTn>
                                        <p:tgtEl>
                                          <p:spTgt spid="949341"/>
                                        </p:tgtEl>
                                        <p:attrNameLst>
                                          <p:attrName>style.visibility</p:attrName>
                                        </p:attrNameLst>
                                      </p:cBhvr>
                                      <p:to>
                                        <p:strVal val="visible"/>
                                      </p:to>
                                    </p:set>
                                    <p:animEffect transition="in" filter="strips(downRight)">
                                      <p:cBhvr>
                                        <p:cTn id="69" dur="500"/>
                                        <p:tgtEl>
                                          <p:spTgt spid="949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4678-FFF5-4D99-9BC9-F980C626AF4C}"/>
              </a:ext>
            </a:extLst>
          </p:cNvPr>
          <p:cNvSpPr>
            <a:spLocks noGrp="1"/>
          </p:cNvSpPr>
          <p:nvPr>
            <p:ph type="title"/>
          </p:nvPr>
        </p:nvSpPr>
        <p:spPr/>
        <p:txBody>
          <a:bodyPr>
            <a:normAutofit fontScale="90000"/>
          </a:bodyPr>
          <a:lstStyle/>
          <a:p>
            <a:r>
              <a:rPr lang="en-US" dirty="0"/>
              <a:t>Impact of monetary policy</a:t>
            </a:r>
          </a:p>
        </p:txBody>
      </p:sp>
      <p:sp>
        <p:nvSpPr>
          <p:cNvPr id="3" name="Content Placeholder 2">
            <a:extLst>
              <a:ext uri="{FF2B5EF4-FFF2-40B4-BE49-F238E27FC236}">
                <a16:creationId xmlns:a16="http://schemas.microsoft.com/office/drawing/2014/main" id="{8AC98F6F-B641-420F-B27B-DAB4EEAACB72}"/>
              </a:ext>
            </a:extLst>
          </p:cNvPr>
          <p:cNvSpPr>
            <a:spLocks noGrp="1"/>
          </p:cNvSpPr>
          <p:nvPr>
            <p:ph idx="1"/>
          </p:nvPr>
        </p:nvSpPr>
        <p:spPr/>
        <p:txBody>
          <a:bodyPr>
            <a:normAutofit/>
          </a:bodyPr>
          <a:lstStyle/>
          <a:p>
            <a:r>
              <a:rPr lang="en-US" altLang="en-US" dirty="0"/>
              <a:t>An increase in the money supply (lowers interest rate) shifts the money supply curve to the right.</a:t>
            </a:r>
          </a:p>
          <a:p>
            <a:r>
              <a:rPr lang="en-US" altLang="en-US" dirty="0"/>
              <a:t>Without a change in the money demand curve, the interest rate falls.</a:t>
            </a:r>
          </a:p>
          <a:p>
            <a:r>
              <a:rPr lang="en-US" altLang="en-US" dirty="0"/>
              <a:t>Falling interest rates increase the quantity of goods and services demanded at any price level (AD shifts right).</a:t>
            </a:r>
          </a:p>
          <a:p>
            <a:pPr>
              <a:lnSpc>
                <a:spcPct val="120000"/>
              </a:lnSpc>
            </a:pPr>
            <a:endParaRPr lang="en-US" altLang="en-US" dirty="0"/>
          </a:p>
        </p:txBody>
      </p:sp>
    </p:spTree>
    <p:extLst>
      <p:ext uri="{BB962C8B-B14F-4D97-AF65-F5344CB8AC3E}">
        <p14:creationId xmlns:p14="http://schemas.microsoft.com/office/powerpoint/2010/main" val="78684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051" name="Rectangle 115">
            <a:extLst>
              <a:ext uri="{FF2B5EF4-FFF2-40B4-BE49-F238E27FC236}">
                <a16:creationId xmlns:a16="http://schemas.microsoft.com/office/drawing/2014/main" id="{BC01E203-DAA5-4DEA-BBA2-8381194A76E9}"/>
              </a:ext>
            </a:extLst>
          </p:cNvPr>
          <p:cNvSpPr>
            <a:spLocks noGrp="1" noChangeArrowheads="1"/>
          </p:cNvSpPr>
          <p:nvPr>
            <p:ph type="title"/>
          </p:nvPr>
        </p:nvSpPr>
        <p:spPr>
          <a:xfrm>
            <a:off x="628650" y="-41261"/>
            <a:ext cx="788670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Increase in Money supply</a:t>
            </a:r>
            <a:br>
              <a:rPr lang="en-US" altLang="en-US" sz="3600" b="1" dirty="0">
                <a:latin typeface="Times New Roman" panose="02020603050405020304" pitchFamily="18" charset="0"/>
                <a:cs typeface="Times New Roman" panose="02020603050405020304" pitchFamily="18" charset="0"/>
              </a:rPr>
            </a:br>
            <a:r>
              <a:rPr lang="en-US" altLang="en-US" sz="2700" dirty="0">
                <a:latin typeface="Times New Roman" panose="02020603050405020304" pitchFamily="18" charset="0"/>
                <a:cs typeface="Times New Roman" panose="02020603050405020304" pitchFamily="18" charset="0"/>
              </a:rPr>
              <a:t>(Ref: Mankiw, G. (2007): Principles of Economics)</a:t>
            </a:r>
            <a:endParaRPr lang="en-US" altLang="en-US" sz="3600" b="1" dirty="0">
              <a:latin typeface="Times New Roman" panose="02020603050405020304" pitchFamily="18" charset="0"/>
              <a:cs typeface="Times New Roman" panose="02020603050405020304" pitchFamily="18" charset="0"/>
            </a:endParaRPr>
          </a:p>
        </p:txBody>
      </p:sp>
      <p:sp>
        <p:nvSpPr>
          <p:cNvPr id="935940" name="Rectangle 4">
            <a:extLst>
              <a:ext uri="{FF2B5EF4-FFF2-40B4-BE49-F238E27FC236}">
                <a16:creationId xmlns:a16="http://schemas.microsoft.com/office/drawing/2014/main" id="{F77499A9-5D13-4CCD-AB84-242A882CA0B8}"/>
              </a:ext>
            </a:extLst>
          </p:cNvPr>
          <p:cNvSpPr>
            <a:spLocks noChangeArrowheads="1"/>
          </p:cNvSpPr>
          <p:nvPr/>
        </p:nvSpPr>
        <p:spPr bwMode="auto">
          <a:xfrm>
            <a:off x="1681163" y="2501900"/>
            <a:ext cx="3286125" cy="2262188"/>
          </a:xfrm>
          <a:prstGeom prst="rect">
            <a:avLst/>
          </a:prstGeom>
          <a:solidFill>
            <a:srgbClr val="F3F6F9"/>
          </a:solidFill>
          <a:ln w="152400">
            <a:solidFill>
              <a:srgbClr val="F3F6F9"/>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41" name="Rectangle 5">
            <a:extLst>
              <a:ext uri="{FF2B5EF4-FFF2-40B4-BE49-F238E27FC236}">
                <a16:creationId xmlns:a16="http://schemas.microsoft.com/office/drawing/2014/main" id="{0ED04405-5F58-440A-AA93-F435A77B0A12}"/>
              </a:ext>
            </a:extLst>
          </p:cNvPr>
          <p:cNvSpPr>
            <a:spLocks noChangeArrowheads="1"/>
          </p:cNvSpPr>
          <p:nvPr/>
        </p:nvSpPr>
        <p:spPr bwMode="auto">
          <a:xfrm>
            <a:off x="1681163" y="2501900"/>
            <a:ext cx="3286125" cy="2262188"/>
          </a:xfrm>
          <a:prstGeom prst="rect">
            <a:avLst/>
          </a:prstGeom>
          <a:solidFill>
            <a:srgbClr val="F2F4F8"/>
          </a:solidFill>
          <a:ln w="138113">
            <a:solidFill>
              <a:srgbClr val="F2F4F8"/>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42" name="Rectangle 6">
            <a:extLst>
              <a:ext uri="{FF2B5EF4-FFF2-40B4-BE49-F238E27FC236}">
                <a16:creationId xmlns:a16="http://schemas.microsoft.com/office/drawing/2014/main" id="{CEC47C2E-E4EE-4C77-94E2-0310B63E2D20}"/>
              </a:ext>
            </a:extLst>
          </p:cNvPr>
          <p:cNvSpPr>
            <a:spLocks noChangeArrowheads="1"/>
          </p:cNvSpPr>
          <p:nvPr/>
        </p:nvSpPr>
        <p:spPr bwMode="auto">
          <a:xfrm>
            <a:off x="1681163" y="2501900"/>
            <a:ext cx="3286125" cy="2262188"/>
          </a:xfrm>
          <a:prstGeom prst="rect">
            <a:avLst/>
          </a:prstGeom>
          <a:solidFill>
            <a:srgbClr val="F1F4F7"/>
          </a:solidFill>
          <a:ln w="125413">
            <a:solidFill>
              <a:srgbClr val="F1F4F7"/>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43" name="Rectangle 7">
            <a:extLst>
              <a:ext uri="{FF2B5EF4-FFF2-40B4-BE49-F238E27FC236}">
                <a16:creationId xmlns:a16="http://schemas.microsoft.com/office/drawing/2014/main" id="{E4B0A085-4CB9-40B7-82D4-C8493098A06F}"/>
              </a:ext>
            </a:extLst>
          </p:cNvPr>
          <p:cNvSpPr>
            <a:spLocks noChangeArrowheads="1"/>
          </p:cNvSpPr>
          <p:nvPr/>
        </p:nvSpPr>
        <p:spPr bwMode="auto">
          <a:xfrm>
            <a:off x="1681163" y="2501900"/>
            <a:ext cx="3286125" cy="2262188"/>
          </a:xfrm>
          <a:prstGeom prst="rect">
            <a:avLst/>
          </a:prstGeom>
          <a:solidFill>
            <a:srgbClr val="F0F2F5"/>
          </a:solidFill>
          <a:ln w="111125">
            <a:solidFill>
              <a:srgbClr val="F0F2F5"/>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44" name="Rectangle 8">
            <a:extLst>
              <a:ext uri="{FF2B5EF4-FFF2-40B4-BE49-F238E27FC236}">
                <a16:creationId xmlns:a16="http://schemas.microsoft.com/office/drawing/2014/main" id="{7586AD02-65A0-4CEA-9BD6-2765C87890DF}"/>
              </a:ext>
            </a:extLst>
          </p:cNvPr>
          <p:cNvSpPr>
            <a:spLocks noChangeArrowheads="1"/>
          </p:cNvSpPr>
          <p:nvPr/>
        </p:nvSpPr>
        <p:spPr bwMode="auto">
          <a:xfrm>
            <a:off x="1681163" y="2501900"/>
            <a:ext cx="3286125" cy="2262188"/>
          </a:xfrm>
          <a:prstGeom prst="rect">
            <a:avLst/>
          </a:prstGeom>
          <a:solidFill>
            <a:srgbClr val="EEF1F4"/>
          </a:solidFill>
          <a:ln w="96838">
            <a:solidFill>
              <a:srgbClr val="EEF1F4"/>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45" name="Rectangle 9">
            <a:extLst>
              <a:ext uri="{FF2B5EF4-FFF2-40B4-BE49-F238E27FC236}">
                <a16:creationId xmlns:a16="http://schemas.microsoft.com/office/drawing/2014/main" id="{883E8911-DA50-4EF5-A976-9519FAEE6EDB}"/>
              </a:ext>
            </a:extLst>
          </p:cNvPr>
          <p:cNvSpPr>
            <a:spLocks noChangeArrowheads="1"/>
          </p:cNvSpPr>
          <p:nvPr/>
        </p:nvSpPr>
        <p:spPr bwMode="auto">
          <a:xfrm>
            <a:off x="1681163" y="2501900"/>
            <a:ext cx="3286125" cy="2262188"/>
          </a:xfrm>
          <a:prstGeom prst="rect">
            <a:avLst/>
          </a:prstGeom>
          <a:solidFill>
            <a:srgbClr val="EDEFF3"/>
          </a:solidFill>
          <a:ln w="82550">
            <a:solidFill>
              <a:srgbClr val="EDEFF3"/>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46" name="Rectangle 10">
            <a:extLst>
              <a:ext uri="{FF2B5EF4-FFF2-40B4-BE49-F238E27FC236}">
                <a16:creationId xmlns:a16="http://schemas.microsoft.com/office/drawing/2014/main" id="{BBB986B3-1D19-4BAA-A7F4-A0A3113297FE}"/>
              </a:ext>
            </a:extLst>
          </p:cNvPr>
          <p:cNvSpPr>
            <a:spLocks noChangeArrowheads="1"/>
          </p:cNvSpPr>
          <p:nvPr/>
        </p:nvSpPr>
        <p:spPr bwMode="auto">
          <a:xfrm>
            <a:off x="1681163" y="2501900"/>
            <a:ext cx="3286125" cy="2262188"/>
          </a:xfrm>
          <a:prstGeom prst="rect">
            <a:avLst/>
          </a:prstGeom>
          <a:solidFill>
            <a:srgbClr val="EBEEF2"/>
          </a:solidFill>
          <a:ln w="69850">
            <a:solidFill>
              <a:srgbClr val="EBEEF2"/>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47" name="Rectangle 11">
            <a:extLst>
              <a:ext uri="{FF2B5EF4-FFF2-40B4-BE49-F238E27FC236}">
                <a16:creationId xmlns:a16="http://schemas.microsoft.com/office/drawing/2014/main" id="{A644D5EA-76C5-4DEF-A244-646858042A8C}"/>
              </a:ext>
            </a:extLst>
          </p:cNvPr>
          <p:cNvSpPr>
            <a:spLocks noChangeArrowheads="1"/>
          </p:cNvSpPr>
          <p:nvPr/>
        </p:nvSpPr>
        <p:spPr bwMode="auto">
          <a:xfrm>
            <a:off x="1681163" y="2501900"/>
            <a:ext cx="3286125" cy="2262188"/>
          </a:xfrm>
          <a:prstGeom prst="rect">
            <a:avLst/>
          </a:prstGeom>
          <a:solidFill>
            <a:srgbClr val="EAECF1"/>
          </a:solidFill>
          <a:ln w="55563">
            <a:solidFill>
              <a:srgbClr val="EAECF1"/>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48" name="Rectangle 12">
            <a:extLst>
              <a:ext uri="{FF2B5EF4-FFF2-40B4-BE49-F238E27FC236}">
                <a16:creationId xmlns:a16="http://schemas.microsoft.com/office/drawing/2014/main" id="{AE14C80A-BE5F-4C8C-A07E-FA07448488CF}"/>
              </a:ext>
            </a:extLst>
          </p:cNvPr>
          <p:cNvSpPr>
            <a:spLocks noChangeArrowheads="1"/>
          </p:cNvSpPr>
          <p:nvPr/>
        </p:nvSpPr>
        <p:spPr bwMode="auto">
          <a:xfrm>
            <a:off x="1681163" y="2501900"/>
            <a:ext cx="3286125" cy="2262188"/>
          </a:xfrm>
          <a:prstGeom prst="rect">
            <a:avLst/>
          </a:prstGeom>
          <a:solidFill>
            <a:srgbClr val="E9EBF0"/>
          </a:solidFill>
          <a:ln w="41275">
            <a:solidFill>
              <a:srgbClr val="E9EBF0"/>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49" name="Rectangle 13">
            <a:extLst>
              <a:ext uri="{FF2B5EF4-FFF2-40B4-BE49-F238E27FC236}">
                <a16:creationId xmlns:a16="http://schemas.microsoft.com/office/drawing/2014/main" id="{C46C7F14-2B05-4210-BA36-894D98F0FAB6}"/>
              </a:ext>
            </a:extLst>
          </p:cNvPr>
          <p:cNvSpPr>
            <a:spLocks noChangeArrowheads="1"/>
          </p:cNvSpPr>
          <p:nvPr/>
        </p:nvSpPr>
        <p:spPr bwMode="auto">
          <a:xfrm>
            <a:off x="1681163" y="2501900"/>
            <a:ext cx="3286125" cy="2262188"/>
          </a:xfrm>
          <a:prstGeom prst="rect">
            <a:avLst/>
          </a:prstGeom>
          <a:solidFill>
            <a:srgbClr val="E7EAEF"/>
          </a:solidFill>
          <a:ln w="26988">
            <a:solidFill>
              <a:srgbClr val="E7EA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50" name="Rectangle 14">
            <a:extLst>
              <a:ext uri="{FF2B5EF4-FFF2-40B4-BE49-F238E27FC236}">
                <a16:creationId xmlns:a16="http://schemas.microsoft.com/office/drawing/2014/main" id="{A64A2603-6A60-4007-9349-0E7C573123B3}"/>
              </a:ext>
            </a:extLst>
          </p:cNvPr>
          <p:cNvSpPr>
            <a:spLocks noChangeArrowheads="1"/>
          </p:cNvSpPr>
          <p:nvPr/>
        </p:nvSpPr>
        <p:spPr bwMode="auto">
          <a:xfrm>
            <a:off x="1681163" y="2501900"/>
            <a:ext cx="3286125" cy="2262188"/>
          </a:xfrm>
          <a:prstGeom prst="rect">
            <a:avLst/>
          </a:prstGeom>
          <a:solidFill>
            <a:srgbClr val="E6E9EF"/>
          </a:solidFill>
          <a:ln w="14288">
            <a:solidFill>
              <a:srgbClr val="E6E9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51" name="Rectangle 15">
            <a:extLst>
              <a:ext uri="{FF2B5EF4-FFF2-40B4-BE49-F238E27FC236}">
                <a16:creationId xmlns:a16="http://schemas.microsoft.com/office/drawing/2014/main" id="{A968558D-40C4-47CC-A678-CF541FDC88C8}"/>
              </a:ext>
            </a:extLst>
          </p:cNvPr>
          <p:cNvSpPr>
            <a:spLocks noChangeArrowheads="1"/>
          </p:cNvSpPr>
          <p:nvPr/>
        </p:nvSpPr>
        <p:spPr bwMode="auto">
          <a:xfrm>
            <a:off x="5702300" y="2501900"/>
            <a:ext cx="3201988" cy="2262188"/>
          </a:xfrm>
          <a:prstGeom prst="rect">
            <a:avLst/>
          </a:prstGeom>
          <a:solidFill>
            <a:srgbClr val="F3F6F9"/>
          </a:solidFill>
          <a:ln w="152400">
            <a:solidFill>
              <a:srgbClr val="F3F6F9"/>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52" name="Rectangle 16">
            <a:extLst>
              <a:ext uri="{FF2B5EF4-FFF2-40B4-BE49-F238E27FC236}">
                <a16:creationId xmlns:a16="http://schemas.microsoft.com/office/drawing/2014/main" id="{C4C6594C-55E0-4113-B6D2-C507B99C7C26}"/>
              </a:ext>
            </a:extLst>
          </p:cNvPr>
          <p:cNvSpPr>
            <a:spLocks noChangeArrowheads="1"/>
          </p:cNvSpPr>
          <p:nvPr/>
        </p:nvSpPr>
        <p:spPr bwMode="auto">
          <a:xfrm>
            <a:off x="5702300" y="2501900"/>
            <a:ext cx="3201988" cy="2262188"/>
          </a:xfrm>
          <a:prstGeom prst="rect">
            <a:avLst/>
          </a:prstGeom>
          <a:solidFill>
            <a:srgbClr val="F2F4F8"/>
          </a:solidFill>
          <a:ln w="138113">
            <a:solidFill>
              <a:srgbClr val="F2F4F8"/>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53" name="Rectangle 17">
            <a:extLst>
              <a:ext uri="{FF2B5EF4-FFF2-40B4-BE49-F238E27FC236}">
                <a16:creationId xmlns:a16="http://schemas.microsoft.com/office/drawing/2014/main" id="{90B1EFC7-64BD-4ECC-9E2C-3D13EB915B4D}"/>
              </a:ext>
            </a:extLst>
          </p:cNvPr>
          <p:cNvSpPr>
            <a:spLocks noChangeArrowheads="1"/>
          </p:cNvSpPr>
          <p:nvPr/>
        </p:nvSpPr>
        <p:spPr bwMode="auto">
          <a:xfrm>
            <a:off x="5702300" y="2501900"/>
            <a:ext cx="3201988" cy="2262188"/>
          </a:xfrm>
          <a:prstGeom prst="rect">
            <a:avLst/>
          </a:prstGeom>
          <a:solidFill>
            <a:srgbClr val="F1F4F7"/>
          </a:solidFill>
          <a:ln w="125413">
            <a:solidFill>
              <a:srgbClr val="F1F4F7"/>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54" name="Rectangle 18">
            <a:extLst>
              <a:ext uri="{FF2B5EF4-FFF2-40B4-BE49-F238E27FC236}">
                <a16:creationId xmlns:a16="http://schemas.microsoft.com/office/drawing/2014/main" id="{F6F4C98B-E250-4A84-8421-CFF63D868BC4}"/>
              </a:ext>
            </a:extLst>
          </p:cNvPr>
          <p:cNvSpPr>
            <a:spLocks noChangeArrowheads="1"/>
          </p:cNvSpPr>
          <p:nvPr/>
        </p:nvSpPr>
        <p:spPr bwMode="auto">
          <a:xfrm>
            <a:off x="5702300" y="2501900"/>
            <a:ext cx="3201988" cy="2262188"/>
          </a:xfrm>
          <a:prstGeom prst="rect">
            <a:avLst/>
          </a:prstGeom>
          <a:solidFill>
            <a:srgbClr val="F0F2F5"/>
          </a:solidFill>
          <a:ln w="111125">
            <a:solidFill>
              <a:srgbClr val="F0F2F5"/>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55" name="Rectangle 19">
            <a:extLst>
              <a:ext uri="{FF2B5EF4-FFF2-40B4-BE49-F238E27FC236}">
                <a16:creationId xmlns:a16="http://schemas.microsoft.com/office/drawing/2014/main" id="{1AA12E36-B2DB-43F2-A76D-49B6F6E889AA}"/>
              </a:ext>
            </a:extLst>
          </p:cNvPr>
          <p:cNvSpPr>
            <a:spLocks noChangeArrowheads="1"/>
          </p:cNvSpPr>
          <p:nvPr/>
        </p:nvSpPr>
        <p:spPr bwMode="auto">
          <a:xfrm>
            <a:off x="5702300" y="2501900"/>
            <a:ext cx="3201988" cy="2262188"/>
          </a:xfrm>
          <a:prstGeom prst="rect">
            <a:avLst/>
          </a:prstGeom>
          <a:solidFill>
            <a:srgbClr val="EEF1F4"/>
          </a:solidFill>
          <a:ln w="96838">
            <a:solidFill>
              <a:srgbClr val="EEF1F4"/>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56" name="Rectangle 20">
            <a:extLst>
              <a:ext uri="{FF2B5EF4-FFF2-40B4-BE49-F238E27FC236}">
                <a16:creationId xmlns:a16="http://schemas.microsoft.com/office/drawing/2014/main" id="{BF8D2E2E-E44C-4AC1-8F5D-5B1982EB2FA2}"/>
              </a:ext>
            </a:extLst>
          </p:cNvPr>
          <p:cNvSpPr>
            <a:spLocks noChangeArrowheads="1"/>
          </p:cNvSpPr>
          <p:nvPr/>
        </p:nvSpPr>
        <p:spPr bwMode="auto">
          <a:xfrm>
            <a:off x="5702300" y="2501900"/>
            <a:ext cx="3201988" cy="2262188"/>
          </a:xfrm>
          <a:prstGeom prst="rect">
            <a:avLst/>
          </a:prstGeom>
          <a:solidFill>
            <a:srgbClr val="EDEFF3"/>
          </a:solidFill>
          <a:ln w="82550">
            <a:solidFill>
              <a:srgbClr val="EDEFF3"/>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57" name="Rectangle 21">
            <a:extLst>
              <a:ext uri="{FF2B5EF4-FFF2-40B4-BE49-F238E27FC236}">
                <a16:creationId xmlns:a16="http://schemas.microsoft.com/office/drawing/2014/main" id="{E0C94410-EA26-4499-8329-7C8F1470EB23}"/>
              </a:ext>
            </a:extLst>
          </p:cNvPr>
          <p:cNvSpPr>
            <a:spLocks noChangeArrowheads="1"/>
          </p:cNvSpPr>
          <p:nvPr/>
        </p:nvSpPr>
        <p:spPr bwMode="auto">
          <a:xfrm>
            <a:off x="5702300" y="2501900"/>
            <a:ext cx="3201988" cy="2262188"/>
          </a:xfrm>
          <a:prstGeom prst="rect">
            <a:avLst/>
          </a:prstGeom>
          <a:solidFill>
            <a:srgbClr val="EBEEF2"/>
          </a:solidFill>
          <a:ln w="69850">
            <a:solidFill>
              <a:srgbClr val="EBEEF2"/>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58" name="Rectangle 22">
            <a:extLst>
              <a:ext uri="{FF2B5EF4-FFF2-40B4-BE49-F238E27FC236}">
                <a16:creationId xmlns:a16="http://schemas.microsoft.com/office/drawing/2014/main" id="{35A0FDB5-A8EF-49B9-9994-4C960BE3D577}"/>
              </a:ext>
            </a:extLst>
          </p:cNvPr>
          <p:cNvSpPr>
            <a:spLocks noChangeArrowheads="1"/>
          </p:cNvSpPr>
          <p:nvPr/>
        </p:nvSpPr>
        <p:spPr bwMode="auto">
          <a:xfrm>
            <a:off x="5702300" y="2501900"/>
            <a:ext cx="3201988" cy="2262188"/>
          </a:xfrm>
          <a:prstGeom prst="rect">
            <a:avLst/>
          </a:prstGeom>
          <a:solidFill>
            <a:srgbClr val="EAECF1"/>
          </a:solidFill>
          <a:ln w="55563">
            <a:solidFill>
              <a:srgbClr val="EAECF1"/>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59" name="Rectangle 23">
            <a:extLst>
              <a:ext uri="{FF2B5EF4-FFF2-40B4-BE49-F238E27FC236}">
                <a16:creationId xmlns:a16="http://schemas.microsoft.com/office/drawing/2014/main" id="{FD310E18-357B-4CC4-A8EA-809C80A32F0E}"/>
              </a:ext>
            </a:extLst>
          </p:cNvPr>
          <p:cNvSpPr>
            <a:spLocks noChangeArrowheads="1"/>
          </p:cNvSpPr>
          <p:nvPr/>
        </p:nvSpPr>
        <p:spPr bwMode="auto">
          <a:xfrm>
            <a:off x="5702300" y="2501900"/>
            <a:ext cx="3201988" cy="2262188"/>
          </a:xfrm>
          <a:prstGeom prst="rect">
            <a:avLst/>
          </a:prstGeom>
          <a:solidFill>
            <a:srgbClr val="E9EBF0"/>
          </a:solidFill>
          <a:ln w="41275">
            <a:solidFill>
              <a:srgbClr val="E9EBF0"/>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60" name="Rectangle 24">
            <a:extLst>
              <a:ext uri="{FF2B5EF4-FFF2-40B4-BE49-F238E27FC236}">
                <a16:creationId xmlns:a16="http://schemas.microsoft.com/office/drawing/2014/main" id="{9F9DA1E5-2FDC-427A-A5AD-1EE477952E70}"/>
              </a:ext>
            </a:extLst>
          </p:cNvPr>
          <p:cNvSpPr>
            <a:spLocks noChangeArrowheads="1"/>
          </p:cNvSpPr>
          <p:nvPr/>
        </p:nvSpPr>
        <p:spPr bwMode="auto">
          <a:xfrm>
            <a:off x="5702300" y="2501900"/>
            <a:ext cx="3201988" cy="2262188"/>
          </a:xfrm>
          <a:prstGeom prst="rect">
            <a:avLst/>
          </a:prstGeom>
          <a:solidFill>
            <a:srgbClr val="E7EAEF"/>
          </a:solidFill>
          <a:ln w="26988">
            <a:solidFill>
              <a:srgbClr val="E7EA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61" name="Rectangle 25">
            <a:extLst>
              <a:ext uri="{FF2B5EF4-FFF2-40B4-BE49-F238E27FC236}">
                <a16:creationId xmlns:a16="http://schemas.microsoft.com/office/drawing/2014/main" id="{465699E1-EA58-49CA-A792-5065400CFEE2}"/>
              </a:ext>
            </a:extLst>
          </p:cNvPr>
          <p:cNvSpPr>
            <a:spLocks noChangeArrowheads="1"/>
          </p:cNvSpPr>
          <p:nvPr/>
        </p:nvSpPr>
        <p:spPr bwMode="auto">
          <a:xfrm>
            <a:off x="5702300" y="2501900"/>
            <a:ext cx="3201988" cy="2262188"/>
          </a:xfrm>
          <a:prstGeom prst="rect">
            <a:avLst/>
          </a:prstGeom>
          <a:solidFill>
            <a:srgbClr val="E6E9EF"/>
          </a:solidFill>
          <a:ln w="14288">
            <a:solidFill>
              <a:srgbClr val="E6E9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62" name="Rectangle 26">
            <a:extLst>
              <a:ext uri="{FF2B5EF4-FFF2-40B4-BE49-F238E27FC236}">
                <a16:creationId xmlns:a16="http://schemas.microsoft.com/office/drawing/2014/main" id="{49472E2F-A117-481F-8540-8FB7BED8BEB1}"/>
              </a:ext>
            </a:extLst>
          </p:cNvPr>
          <p:cNvSpPr>
            <a:spLocks noChangeArrowheads="1"/>
          </p:cNvSpPr>
          <p:nvPr/>
        </p:nvSpPr>
        <p:spPr bwMode="auto">
          <a:xfrm>
            <a:off x="5605463" y="2390775"/>
            <a:ext cx="3257550" cy="2317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63" name="Rectangle 27">
            <a:extLst>
              <a:ext uri="{FF2B5EF4-FFF2-40B4-BE49-F238E27FC236}">
                <a16:creationId xmlns:a16="http://schemas.microsoft.com/office/drawing/2014/main" id="{71C0E9A2-35BF-4009-A776-22B86E159E88}"/>
              </a:ext>
            </a:extLst>
          </p:cNvPr>
          <p:cNvSpPr>
            <a:spLocks noChangeArrowheads="1"/>
          </p:cNvSpPr>
          <p:nvPr/>
        </p:nvSpPr>
        <p:spPr bwMode="auto">
          <a:xfrm>
            <a:off x="1584325" y="2419350"/>
            <a:ext cx="3327400" cy="2303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64" name="Line 28">
            <a:extLst>
              <a:ext uri="{FF2B5EF4-FFF2-40B4-BE49-F238E27FC236}">
                <a16:creationId xmlns:a16="http://schemas.microsoft.com/office/drawing/2014/main" id="{82573B2E-2CA1-4110-BA46-BA24F5FF1B9E}"/>
              </a:ext>
            </a:extLst>
          </p:cNvPr>
          <p:cNvSpPr>
            <a:spLocks noChangeShapeType="1"/>
          </p:cNvSpPr>
          <p:nvPr/>
        </p:nvSpPr>
        <p:spPr bwMode="auto">
          <a:xfrm flipV="1">
            <a:off x="2222500" y="2544763"/>
            <a:ext cx="1588" cy="2178050"/>
          </a:xfrm>
          <a:prstGeom prst="line">
            <a:avLst/>
          </a:prstGeom>
          <a:noFill/>
          <a:ln w="41275">
            <a:solidFill>
              <a:srgbClr val="003F95"/>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5965" name="Group 29">
            <a:extLst>
              <a:ext uri="{FF2B5EF4-FFF2-40B4-BE49-F238E27FC236}">
                <a16:creationId xmlns:a16="http://schemas.microsoft.com/office/drawing/2014/main" id="{C88C07B1-B75D-48F6-89EC-6E6AB3ADB4BC}"/>
              </a:ext>
            </a:extLst>
          </p:cNvPr>
          <p:cNvGrpSpPr>
            <a:grpSpLocks/>
          </p:cNvGrpSpPr>
          <p:nvPr/>
        </p:nvGrpSpPr>
        <p:grpSpPr bwMode="auto">
          <a:xfrm>
            <a:off x="5900738" y="3127375"/>
            <a:ext cx="812800" cy="1735138"/>
            <a:chOff x="3717" y="1970"/>
            <a:chExt cx="512" cy="1093"/>
          </a:xfrm>
        </p:grpSpPr>
        <p:sp>
          <p:nvSpPr>
            <p:cNvPr id="935966" name="Line 30">
              <a:extLst>
                <a:ext uri="{FF2B5EF4-FFF2-40B4-BE49-F238E27FC236}">
                  <a16:creationId xmlns:a16="http://schemas.microsoft.com/office/drawing/2014/main" id="{305740FC-2C10-4CE5-B6D3-CB779ECEC9B8}"/>
                </a:ext>
              </a:extLst>
            </p:cNvPr>
            <p:cNvSpPr>
              <a:spLocks noChangeShapeType="1"/>
            </p:cNvSpPr>
            <p:nvPr/>
          </p:nvSpPr>
          <p:spPr bwMode="auto">
            <a:xfrm>
              <a:off x="3717" y="1970"/>
              <a:ext cx="183" cy="1"/>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67" name="Line 31">
              <a:extLst>
                <a:ext uri="{FF2B5EF4-FFF2-40B4-BE49-F238E27FC236}">
                  <a16:creationId xmlns:a16="http://schemas.microsoft.com/office/drawing/2014/main" id="{54192885-0907-4280-8925-87C957C69597}"/>
                </a:ext>
              </a:extLst>
            </p:cNvPr>
            <p:cNvSpPr>
              <a:spLocks noChangeShapeType="1"/>
            </p:cNvSpPr>
            <p:nvPr/>
          </p:nvSpPr>
          <p:spPr bwMode="auto">
            <a:xfrm>
              <a:off x="3985" y="3062"/>
              <a:ext cx="244" cy="1"/>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35968" name="Line 32">
            <a:extLst>
              <a:ext uri="{FF2B5EF4-FFF2-40B4-BE49-F238E27FC236}">
                <a16:creationId xmlns:a16="http://schemas.microsoft.com/office/drawing/2014/main" id="{2BED0AA5-5662-453E-AC9A-AF67262DFE35}"/>
              </a:ext>
            </a:extLst>
          </p:cNvPr>
          <p:cNvSpPr>
            <a:spLocks noChangeShapeType="1"/>
          </p:cNvSpPr>
          <p:nvPr/>
        </p:nvSpPr>
        <p:spPr bwMode="auto">
          <a:xfrm>
            <a:off x="5757863" y="3113088"/>
            <a:ext cx="2301875" cy="1235075"/>
          </a:xfrm>
          <a:prstGeom prst="line">
            <a:avLst/>
          </a:prstGeom>
          <a:noFill/>
          <a:ln w="41275">
            <a:solidFill>
              <a:srgbClr val="003F95"/>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69" name="Freeform 33">
            <a:extLst>
              <a:ext uri="{FF2B5EF4-FFF2-40B4-BE49-F238E27FC236}">
                <a16:creationId xmlns:a16="http://schemas.microsoft.com/office/drawing/2014/main" id="{685938BA-8210-4FE6-979D-416F0AD341D9}"/>
              </a:ext>
            </a:extLst>
          </p:cNvPr>
          <p:cNvSpPr>
            <a:spLocks/>
          </p:cNvSpPr>
          <p:nvPr/>
        </p:nvSpPr>
        <p:spPr bwMode="auto">
          <a:xfrm>
            <a:off x="1584325" y="2419350"/>
            <a:ext cx="3327400" cy="2303463"/>
          </a:xfrm>
          <a:custGeom>
            <a:avLst/>
            <a:gdLst>
              <a:gd name="T0" fmla="*/ 0 w 2096"/>
              <a:gd name="T1" fmla="*/ 0 h 1451"/>
              <a:gd name="T2" fmla="*/ 0 w 2096"/>
              <a:gd name="T3" fmla="*/ 1451 h 1451"/>
              <a:gd name="T4" fmla="*/ 2096 w 2096"/>
              <a:gd name="T5" fmla="*/ 1451 h 1451"/>
            </a:gdLst>
            <a:ahLst/>
            <a:cxnLst>
              <a:cxn ang="0">
                <a:pos x="T0" y="T1"/>
              </a:cxn>
              <a:cxn ang="0">
                <a:pos x="T2" y="T3"/>
              </a:cxn>
              <a:cxn ang="0">
                <a:pos x="T4" y="T5"/>
              </a:cxn>
            </a:cxnLst>
            <a:rect l="0" t="0" r="r" b="b"/>
            <a:pathLst>
              <a:path w="2096" h="1451">
                <a:moveTo>
                  <a:pt x="0" y="0"/>
                </a:moveTo>
                <a:lnTo>
                  <a:pt x="0" y="1451"/>
                </a:lnTo>
                <a:lnTo>
                  <a:pt x="2096" y="1451"/>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70" name="Line 34">
            <a:extLst>
              <a:ext uri="{FF2B5EF4-FFF2-40B4-BE49-F238E27FC236}">
                <a16:creationId xmlns:a16="http://schemas.microsoft.com/office/drawing/2014/main" id="{C480BB99-3357-495B-B8FF-C82EACDA43AB}"/>
              </a:ext>
            </a:extLst>
          </p:cNvPr>
          <p:cNvSpPr>
            <a:spLocks noChangeShapeType="1"/>
          </p:cNvSpPr>
          <p:nvPr/>
        </p:nvSpPr>
        <p:spPr bwMode="auto">
          <a:xfrm>
            <a:off x="1431925" y="3567113"/>
            <a:ext cx="1588" cy="347662"/>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71" name="Line 35">
            <a:extLst>
              <a:ext uri="{FF2B5EF4-FFF2-40B4-BE49-F238E27FC236}">
                <a16:creationId xmlns:a16="http://schemas.microsoft.com/office/drawing/2014/main" id="{724FF7E7-BA57-4AFA-B920-56BDBF11C0A2}"/>
              </a:ext>
            </a:extLst>
          </p:cNvPr>
          <p:cNvSpPr>
            <a:spLocks noChangeShapeType="1"/>
          </p:cNvSpPr>
          <p:nvPr/>
        </p:nvSpPr>
        <p:spPr bwMode="auto">
          <a:xfrm>
            <a:off x="2263775" y="3127375"/>
            <a:ext cx="873125" cy="1588"/>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72" name="Freeform 36">
            <a:extLst>
              <a:ext uri="{FF2B5EF4-FFF2-40B4-BE49-F238E27FC236}">
                <a16:creationId xmlns:a16="http://schemas.microsoft.com/office/drawing/2014/main" id="{383B8B9A-61F6-4549-9693-E07102B6AA9A}"/>
              </a:ext>
            </a:extLst>
          </p:cNvPr>
          <p:cNvSpPr>
            <a:spLocks/>
          </p:cNvSpPr>
          <p:nvPr/>
        </p:nvSpPr>
        <p:spPr bwMode="auto">
          <a:xfrm>
            <a:off x="5605463" y="2390775"/>
            <a:ext cx="3257550" cy="2317750"/>
          </a:xfrm>
          <a:custGeom>
            <a:avLst/>
            <a:gdLst>
              <a:gd name="T0" fmla="*/ 0 w 2052"/>
              <a:gd name="T1" fmla="*/ 0 h 1460"/>
              <a:gd name="T2" fmla="*/ 0 w 2052"/>
              <a:gd name="T3" fmla="*/ 1460 h 1460"/>
              <a:gd name="T4" fmla="*/ 2052 w 2052"/>
              <a:gd name="T5" fmla="*/ 1460 h 1460"/>
            </a:gdLst>
            <a:ahLst/>
            <a:cxnLst>
              <a:cxn ang="0">
                <a:pos x="T0" y="T1"/>
              </a:cxn>
              <a:cxn ang="0">
                <a:pos x="T2" y="T3"/>
              </a:cxn>
              <a:cxn ang="0">
                <a:pos x="T4" y="T5"/>
              </a:cxn>
            </a:cxnLst>
            <a:rect l="0" t="0" r="r" b="b"/>
            <a:pathLst>
              <a:path w="2052" h="1460">
                <a:moveTo>
                  <a:pt x="0" y="0"/>
                </a:moveTo>
                <a:lnTo>
                  <a:pt x="0" y="1460"/>
                </a:lnTo>
                <a:lnTo>
                  <a:pt x="2052" y="146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5973" name="Group 37">
            <a:extLst>
              <a:ext uri="{FF2B5EF4-FFF2-40B4-BE49-F238E27FC236}">
                <a16:creationId xmlns:a16="http://schemas.microsoft.com/office/drawing/2014/main" id="{7943D3D6-7096-49AF-BDC7-06AEEBDFEB96}"/>
              </a:ext>
            </a:extLst>
          </p:cNvPr>
          <p:cNvGrpSpPr>
            <a:grpSpLocks/>
          </p:cNvGrpSpPr>
          <p:nvPr/>
        </p:nvGrpSpPr>
        <p:grpSpPr bwMode="auto">
          <a:xfrm>
            <a:off x="3248025" y="2544763"/>
            <a:ext cx="338138" cy="2178050"/>
            <a:chOff x="2046" y="1603"/>
            <a:chExt cx="213" cy="1372"/>
          </a:xfrm>
        </p:grpSpPr>
        <p:sp>
          <p:nvSpPr>
            <p:cNvPr id="935974" name="Line 38">
              <a:extLst>
                <a:ext uri="{FF2B5EF4-FFF2-40B4-BE49-F238E27FC236}">
                  <a16:creationId xmlns:a16="http://schemas.microsoft.com/office/drawing/2014/main" id="{263EA44B-BFC7-4619-B600-906E9EE80EF6}"/>
                </a:ext>
              </a:extLst>
            </p:cNvPr>
            <p:cNvSpPr>
              <a:spLocks noChangeShapeType="1"/>
            </p:cNvSpPr>
            <p:nvPr/>
          </p:nvSpPr>
          <p:spPr bwMode="auto">
            <a:xfrm flipV="1">
              <a:off x="2046" y="1603"/>
              <a:ext cx="1" cy="1372"/>
            </a:xfrm>
            <a:prstGeom prst="line">
              <a:avLst/>
            </a:prstGeom>
            <a:noFill/>
            <a:ln w="41275">
              <a:solidFill>
                <a:srgbClr val="AD0D1B"/>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75" name="Rectangle 39">
              <a:extLst>
                <a:ext uri="{FF2B5EF4-FFF2-40B4-BE49-F238E27FC236}">
                  <a16:creationId xmlns:a16="http://schemas.microsoft.com/office/drawing/2014/main" id="{4A2AB1EE-B8E8-4C75-A020-A8F8045772BE}"/>
                </a:ext>
              </a:extLst>
            </p:cNvPr>
            <p:cNvSpPr>
              <a:spLocks noChangeArrowheads="1"/>
            </p:cNvSpPr>
            <p:nvPr/>
          </p:nvSpPr>
          <p:spPr bwMode="auto">
            <a:xfrm>
              <a:off x="2079" y="1617"/>
              <a:ext cx="1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1" u="none" strike="noStrike" kern="1200" cap="none" spc="0" normalizeH="0" baseline="0" noProof="0">
                  <a:ln>
                    <a:noFill/>
                  </a:ln>
                  <a:solidFill>
                    <a:srgbClr val="000000"/>
                  </a:solidFill>
                  <a:effectLst/>
                  <a:uLnTx/>
                  <a:uFillTx/>
                  <a:latin typeface="Calibri" panose="020F0502020204030204"/>
                  <a:ea typeface="+mn-ea"/>
                  <a:cs typeface="+mn-cs"/>
                </a:rPr>
                <a:t>MS</a:t>
              </a:r>
              <a:r>
                <a:rPr kumimoji="0" lang="en-US" altLang="en-US" sz="1200" b="0" i="0" u="none" strike="noStrike" kern="1200" cap="none" spc="0" normalizeH="0" baseline="-25000" noProof="0">
                  <a:ln>
                    <a:noFill/>
                  </a:ln>
                  <a:solidFill>
                    <a:srgbClr val="000000"/>
                  </a:solidFill>
                  <a:effectLst/>
                  <a:uLnTx/>
                  <a:uFillTx/>
                  <a:latin typeface="Calibri" panose="020F0502020204030204"/>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35976" name="Group 40">
            <a:extLst>
              <a:ext uri="{FF2B5EF4-FFF2-40B4-BE49-F238E27FC236}">
                <a16:creationId xmlns:a16="http://schemas.microsoft.com/office/drawing/2014/main" id="{84EF4AF7-73BB-4071-829B-508F553ADC1C}"/>
              </a:ext>
            </a:extLst>
          </p:cNvPr>
          <p:cNvGrpSpPr>
            <a:grpSpLocks/>
          </p:cNvGrpSpPr>
          <p:nvPr/>
        </p:nvGrpSpPr>
        <p:grpSpPr bwMode="auto">
          <a:xfrm>
            <a:off x="2292350" y="2566988"/>
            <a:ext cx="579438" cy="579437"/>
            <a:chOff x="1444" y="1617"/>
            <a:chExt cx="365" cy="365"/>
          </a:xfrm>
        </p:grpSpPr>
        <p:sp>
          <p:nvSpPr>
            <p:cNvPr id="935977" name="Rectangle 41">
              <a:extLst>
                <a:ext uri="{FF2B5EF4-FFF2-40B4-BE49-F238E27FC236}">
                  <a16:creationId xmlns:a16="http://schemas.microsoft.com/office/drawing/2014/main" id="{8185B881-E1C5-448C-84CB-11A6FCC0E7A3}"/>
                </a:ext>
              </a:extLst>
            </p:cNvPr>
            <p:cNvSpPr>
              <a:spLocks noChangeArrowheads="1"/>
            </p:cNvSpPr>
            <p:nvPr/>
          </p:nvSpPr>
          <p:spPr bwMode="auto">
            <a:xfrm>
              <a:off x="1444" y="1617"/>
              <a:ext cx="316"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Money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5978" name="Rectangle 42">
              <a:extLst>
                <a:ext uri="{FF2B5EF4-FFF2-40B4-BE49-F238E27FC236}">
                  <a16:creationId xmlns:a16="http://schemas.microsoft.com/office/drawing/2014/main" id="{71BB0D79-BBF8-4471-8038-BF631E74715C}"/>
                </a:ext>
              </a:extLst>
            </p:cNvPr>
            <p:cNvSpPr>
              <a:spLocks noChangeArrowheads="1"/>
            </p:cNvSpPr>
            <p:nvPr/>
          </p:nvSpPr>
          <p:spPr bwMode="auto">
            <a:xfrm>
              <a:off x="1444" y="1733"/>
              <a:ext cx="36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supply,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5979" name="Rectangle 43">
              <a:extLst>
                <a:ext uri="{FF2B5EF4-FFF2-40B4-BE49-F238E27FC236}">
                  <a16:creationId xmlns:a16="http://schemas.microsoft.com/office/drawing/2014/main" id="{CE466FE0-B3E8-4595-A2D1-CCAC388149E2}"/>
                </a:ext>
              </a:extLst>
            </p:cNvPr>
            <p:cNvSpPr>
              <a:spLocks noChangeArrowheads="1"/>
            </p:cNvSpPr>
            <p:nvPr/>
          </p:nvSpPr>
          <p:spPr bwMode="auto">
            <a:xfrm>
              <a:off x="1444" y="1849"/>
              <a:ext cx="18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1" u="none" strike="noStrike" kern="1200" cap="none" spc="0" normalizeH="0" baseline="0" noProof="0">
                  <a:ln>
                    <a:noFill/>
                  </a:ln>
                  <a:solidFill>
                    <a:srgbClr val="000000"/>
                  </a:solidFill>
                  <a:effectLst/>
                  <a:uLnTx/>
                  <a:uFillTx/>
                  <a:latin typeface="Calibri" panose="020F0502020204030204"/>
                  <a:ea typeface="+mn-ea"/>
                  <a:cs typeface="+mn-cs"/>
                </a:rPr>
                <a:t>MS</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5980" name="Freeform 44">
              <a:extLst>
                <a:ext uri="{FF2B5EF4-FFF2-40B4-BE49-F238E27FC236}">
                  <a16:creationId xmlns:a16="http://schemas.microsoft.com/office/drawing/2014/main" id="{5449DE21-1ACD-489A-8315-0C167388E9B8}"/>
                </a:ext>
              </a:extLst>
            </p:cNvPr>
            <p:cNvSpPr>
              <a:spLocks/>
            </p:cNvSpPr>
            <p:nvPr/>
          </p:nvSpPr>
          <p:spPr bwMode="auto">
            <a:xfrm>
              <a:off x="1589" y="1907"/>
              <a:ext cx="17" cy="43"/>
            </a:xfrm>
            <a:custGeom>
              <a:avLst/>
              <a:gdLst>
                <a:gd name="T0" fmla="*/ 17 w 17"/>
                <a:gd name="T1" fmla="*/ 0 h 43"/>
                <a:gd name="T2" fmla="*/ 14 w 17"/>
                <a:gd name="T3" fmla="*/ 0 h 43"/>
                <a:gd name="T4" fmla="*/ 9 w 17"/>
                <a:gd name="T5" fmla="*/ 6 h 43"/>
                <a:gd name="T6" fmla="*/ 0 w 17"/>
                <a:gd name="T7" fmla="*/ 12 h 43"/>
                <a:gd name="T8" fmla="*/ 0 w 17"/>
                <a:gd name="T9" fmla="*/ 17 h 43"/>
                <a:gd name="T10" fmla="*/ 6 w 17"/>
                <a:gd name="T11" fmla="*/ 14 h 43"/>
                <a:gd name="T12" fmla="*/ 11 w 17"/>
                <a:gd name="T13" fmla="*/ 9 h 43"/>
                <a:gd name="T14" fmla="*/ 11 w 17"/>
                <a:gd name="T15" fmla="*/ 43 h 43"/>
                <a:gd name="T16" fmla="*/ 17 w 17"/>
                <a:gd name="T17" fmla="*/ 43 h 43"/>
                <a:gd name="T18" fmla="*/ 17 w 17"/>
                <a:gd name="T19" fmla="*/ 3 h 43"/>
                <a:gd name="T20" fmla="*/ 17 w 17"/>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3">
                  <a:moveTo>
                    <a:pt x="17" y="0"/>
                  </a:moveTo>
                  <a:lnTo>
                    <a:pt x="14" y="0"/>
                  </a:lnTo>
                  <a:lnTo>
                    <a:pt x="9" y="6"/>
                  </a:lnTo>
                  <a:lnTo>
                    <a:pt x="0" y="12"/>
                  </a:lnTo>
                  <a:lnTo>
                    <a:pt x="0" y="17"/>
                  </a:lnTo>
                  <a:lnTo>
                    <a:pt x="6" y="14"/>
                  </a:lnTo>
                  <a:lnTo>
                    <a:pt x="11" y="9"/>
                  </a:lnTo>
                  <a:lnTo>
                    <a:pt x="11" y="43"/>
                  </a:lnTo>
                  <a:lnTo>
                    <a:pt x="17" y="43"/>
                  </a:lnTo>
                  <a:lnTo>
                    <a:pt x="17" y="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35981" name="Rectangle 45">
            <a:extLst>
              <a:ext uri="{FF2B5EF4-FFF2-40B4-BE49-F238E27FC236}">
                <a16:creationId xmlns:a16="http://schemas.microsoft.com/office/drawing/2014/main" id="{34226224-689E-4C15-872E-2228FD3BB78C}"/>
              </a:ext>
            </a:extLst>
          </p:cNvPr>
          <p:cNvSpPr>
            <a:spLocks noChangeArrowheads="1"/>
          </p:cNvSpPr>
          <p:nvPr/>
        </p:nvSpPr>
        <p:spPr bwMode="auto">
          <a:xfrm>
            <a:off x="8040688" y="4321175"/>
            <a:ext cx="746125"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Aggregate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5982" name="Rectangle 46">
            <a:extLst>
              <a:ext uri="{FF2B5EF4-FFF2-40B4-BE49-F238E27FC236}">
                <a16:creationId xmlns:a16="http://schemas.microsoft.com/office/drawing/2014/main" id="{AE581DFE-BD9A-4ACB-9F2A-759765A8EC02}"/>
              </a:ext>
            </a:extLst>
          </p:cNvPr>
          <p:cNvSpPr>
            <a:spLocks noChangeArrowheads="1"/>
          </p:cNvSpPr>
          <p:nvPr/>
        </p:nvSpPr>
        <p:spPr bwMode="auto">
          <a:xfrm>
            <a:off x="7943850" y="4505325"/>
            <a:ext cx="68103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demand,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5983" name="Rectangle 47">
            <a:extLst>
              <a:ext uri="{FF2B5EF4-FFF2-40B4-BE49-F238E27FC236}">
                <a16:creationId xmlns:a16="http://schemas.microsoft.com/office/drawing/2014/main" id="{C45D438C-1956-4497-AD10-1319530002C0}"/>
              </a:ext>
            </a:extLst>
          </p:cNvPr>
          <p:cNvSpPr>
            <a:spLocks noChangeArrowheads="1"/>
          </p:cNvSpPr>
          <p:nvPr/>
        </p:nvSpPr>
        <p:spPr bwMode="auto">
          <a:xfrm>
            <a:off x="8556625" y="4505325"/>
            <a:ext cx="1698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1" u="none" strike="noStrike" kern="1200" cap="none" spc="0" normalizeH="0" baseline="0" noProof="0">
                <a:ln>
                  <a:noFill/>
                </a:ln>
                <a:solidFill>
                  <a:srgbClr val="000000"/>
                </a:solidFill>
                <a:effectLst/>
                <a:uLnTx/>
                <a:uFillTx/>
                <a:latin typeface="Calibri" panose="020F0502020204030204"/>
                <a:ea typeface="+mn-ea"/>
                <a:cs typeface="+mn-cs"/>
              </a:rPr>
              <a:t>A</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5984" name="Rectangle 48">
            <a:extLst>
              <a:ext uri="{FF2B5EF4-FFF2-40B4-BE49-F238E27FC236}">
                <a16:creationId xmlns:a16="http://schemas.microsoft.com/office/drawing/2014/main" id="{809229D1-7F21-44EF-A6E1-6297259F0BF2}"/>
              </a:ext>
            </a:extLst>
          </p:cNvPr>
          <p:cNvSpPr>
            <a:spLocks noChangeArrowheads="1"/>
          </p:cNvSpPr>
          <p:nvPr/>
        </p:nvSpPr>
        <p:spPr bwMode="auto">
          <a:xfrm>
            <a:off x="8653463" y="4505325"/>
            <a:ext cx="179387"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1" u="none" strike="noStrike" kern="1200" cap="none" spc="0" normalizeH="0" baseline="0" noProof="0">
                <a:ln>
                  <a:noFill/>
                </a:ln>
                <a:solidFill>
                  <a:srgbClr val="000000"/>
                </a:solidFill>
                <a:effectLst/>
                <a:uLnTx/>
                <a:uFillTx/>
                <a:latin typeface="Calibri" panose="020F0502020204030204"/>
                <a:ea typeface="+mn-ea"/>
                <a:cs typeface="+mn-cs"/>
              </a:rPr>
              <a:t>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5985" name="Freeform 49">
            <a:extLst>
              <a:ext uri="{FF2B5EF4-FFF2-40B4-BE49-F238E27FC236}">
                <a16:creationId xmlns:a16="http://schemas.microsoft.com/office/drawing/2014/main" id="{6D301BD2-B1E9-44EB-990E-9AB98FFEE061}"/>
              </a:ext>
            </a:extLst>
          </p:cNvPr>
          <p:cNvSpPr>
            <a:spLocks/>
          </p:cNvSpPr>
          <p:nvPr/>
        </p:nvSpPr>
        <p:spPr bwMode="auto">
          <a:xfrm>
            <a:off x="8767763" y="4597400"/>
            <a:ext cx="26987" cy="68263"/>
          </a:xfrm>
          <a:custGeom>
            <a:avLst/>
            <a:gdLst>
              <a:gd name="T0" fmla="*/ 17 w 17"/>
              <a:gd name="T1" fmla="*/ 0 h 43"/>
              <a:gd name="T2" fmla="*/ 12 w 17"/>
              <a:gd name="T3" fmla="*/ 0 h 43"/>
              <a:gd name="T4" fmla="*/ 9 w 17"/>
              <a:gd name="T5" fmla="*/ 6 h 43"/>
              <a:gd name="T6" fmla="*/ 0 w 17"/>
              <a:gd name="T7" fmla="*/ 11 h 43"/>
              <a:gd name="T8" fmla="*/ 0 w 17"/>
              <a:gd name="T9" fmla="*/ 17 h 43"/>
              <a:gd name="T10" fmla="*/ 6 w 17"/>
              <a:gd name="T11" fmla="*/ 14 h 43"/>
              <a:gd name="T12" fmla="*/ 12 w 17"/>
              <a:gd name="T13" fmla="*/ 11 h 43"/>
              <a:gd name="T14" fmla="*/ 12 w 17"/>
              <a:gd name="T15" fmla="*/ 43 h 43"/>
              <a:gd name="T16" fmla="*/ 17 w 17"/>
              <a:gd name="T17" fmla="*/ 43 h 43"/>
              <a:gd name="T18" fmla="*/ 17 w 17"/>
              <a:gd name="T19" fmla="*/ 3 h 43"/>
              <a:gd name="T20" fmla="*/ 17 w 17"/>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3">
                <a:moveTo>
                  <a:pt x="17" y="0"/>
                </a:moveTo>
                <a:lnTo>
                  <a:pt x="12" y="0"/>
                </a:lnTo>
                <a:lnTo>
                  <a:pt x="9" y="6"/>
                </a:lnTo>
                <a:lnTo>
                  <a:pt x="0" y="11"/>
                </a:lnTo>
                <a:lnTo>
                  <a:pt x="0" y="17"/>
                </a:lnTo>
                <a:lnTo>
                  <a:pt x="6" y="14"/>
                </a:lnTo>
                <a:lnTo>
                  <a:pt x="12" y="11"/>
                </a:lnTo>
                <a:lnTo>
                  <a:pt x="12" y="43"/>
                </a:lnTo>
                <a:lnTo>
                  <a:pt x="17" y="43"/>
                </a:lnTo>
                <a:lnTo>
                  <a:pt x="17" y="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86" name="Rectangle 50">
            <a:extLst>
              <a:ext uri="{FF2B5EF4-FFF2-40B4-BE49-F238E27FC236}">
                <a16:creationId xmlns:a16="http://schemas.microsoft.com/office/drawing/2014/main" id="{20E83489-B1B6-467F-AF97-B26876EA2B3A}"/>
              </a:ext>
            </a:extLst>
          </p:cNvPr>
          <p:cNvSpPr>
            <a:spLocks noChangeArrowheads="1"/>
          </p:cNvSpPr>
          <p:nvPr/>
        </p:nvSpPr>
        <p:spPr bwMode="auto">
          <a:xfrm>
            <a:off x="6770688" y="4791075"/>
            <a:ext cx="1698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1" u="none" strike="noStrike" kern="1200" cap="none" spc="0" normalizeH="0" baseline="0" noProof="0">
                <a:ln>
                  <a:noFill/>
                </a:ln>
                <a:solidFill>
                  <a:srgbClr val="000000"/>
                </a:solidFill>
                <a:effectLst/>
                <a:uLnTx/>
                <a:uFillTx/>
                <a:latin typeface="Calibri" panose="020F0502020204030204"/>
                <a:ea typeface="+mn-ea"/>
                <a:cs typeface="+mn-cs"/>
              </a:rPr>
              <a:t>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5987" name="Freeform 51">
            <a:extLst>
              <a:ext uri="{FF2B5EF4-FFF2-40B4-BE49-F238E27FC236}">
                <a16:creationId xmlns:a16="http://schemas.microsoft.com/office/drawing/2014/main" id="{1A330A05-7650-4D6B-9350-1072C86E94E2}"/>
              </a:ext>
            </a:extLst>
          </p:cNvPr>
          <p:cNvSpPr>
            <a:spLocks/>
          </p:cNvSpPr>
          <p:nvPr/>
        </p:nvSpPr>
        <p:spPr bwMode="auto">
          <a:xfrm>
            <a:off x="6858000" y="4883150"/>
            <a:ext cx="50800" cy="63500"/>
          </a:xfrm>
          <a:custGeom>
            <a:avLst/>
            <a:gdLst>
              <a:gd name="T0" fmla="*/ 9 w 32"/>
              <a:gd name="T1" fmla="*/ 37 h 40"/>
              <a:gd name="T2" fmla="*/ 11 w 32"/>
              <a:gd name="T3" fmla="*/ 34 h 40"/>
              <a:gd name="T4" fmla="*/ 17 w 32"/>
              <a:gd name="T5" fmla="*/ 29 h 40"/>
              <a:gd name="T6" fmla="*/ 26 w 32"/>
              <a:gd name="T7" fmla="*/ 20 h 40"/>
              <a:gd name="T8" fmla="*/ 32 w 32"/>
              <a:gd name="T9" fmla="*/ 14 h 40"/>
              <a:gd name="T10" fmla="*/ 32 w 32"/>
              <a:gd name="T11" fmla="*/ 11 h 40"/>
              <a:gd name="T12" fmla="*/ 32 w 32"/>
              <a:gd name="T13" fmla="*/ 5 h 40"/>
              <a:gd name="T14" fmla="*/ 29 w 32"/>
              <a:gd name="T15" fmla="*/ 3 h 40"/>
              <a:gd name="T16" fmla="*/ 23 w 32"/>
              <a:gd name="T17" fmla="*/ 0 h 40"/>
              <a:gd name="T18" fmla="*/ 17 w 32"/>
              <a:gd name="T19" fmla="*/ 0 h 40"/>
              <a:gd name="T20" fmla="*/ 11 w 32"/>
              <a:gd name="T21" fmla="*/ 0 h 40"/>
              <a:gd name="T22" fmla="*/ 6 w 32"/>
              <a:gd name="T23" fmla="*/ 3 h 40"/>
              <a:gd name="T24" fmla="*/ 3 w 32"/>
              <a:gd name="T25" fmla="*/ 5 h 40"/>
              <a:gd name="T26" fmla="*/ 3 w 32"/>
              <a:gd name="T27" fmla="*/ 11 h 40"/>
              <a:gd name="T28" fmla="*/ 9 w 32"/>
              <a:gd name="T29" fmla="*/ 11 h 40"/>
              <a:gd name="T30" fmla="*/ 11 w 32"/>
              <a:gd name="T31" fmla="*/ 5 h 40"/>
              <a:gd name="T32" fmla="*/ 17 w 32"/>
              <a:gd name="T33" fmla="*/ 3 h 40"/>
              <a:gd name="T34" fmla="*/ 23 w 32"/>
              <a:gd name="T35" fmla="*/ 5 h 40"/>
              <a:gd name="T36" fmla="*/ 26 w 32"/>
              <a:gd name="T37" fmla="*/ 11 h 40"/>
              <a:gd name="T38" fmla="*/ 23 w 32"/>
              <a:gd name="T39" fmla="*/ 17 h 40"/>
              <a:gd name="T40" fmla="*/ 11 w 32"/>
              <a:gd name="T41" fmla="*/ 26 h 40"/>
              <a:gd name="T42" fmla="*/ 6 w 32"/>
              <a:gd name="T43" fmla="*/ 32 h 40"/>
              <a:gd name="T44" fmla="*/ 0 w 32"/>
              <a:gd name="T45" fmla="*/ 37 h 40"/>
              <a:gd name="T46" fmla="*/ 0 w 32"/>
              <a:gd name="T47" fmla="*/ 40 h 40"/>
              <a:gd name="T48" fmla="*/ 32 w 32"/>
              <a:gd name="T49" fmla="*/ 40 h 40"/>
              <a:gd name="T50" fmla="*/ 32 w 32"/>
              <a:gd name="T51" fmla="*/ 37 h 40"/>
              <a:gd name="T52" fmla="*/ 11 w 32"/>
              <a:gd name="T53" fmla="*/ 37 h 40"/>
              <a:gd name="T54" fmla="*/ 9 w 32"/>
              <a:gd name="T5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 h="40">
                <a:moveTo>
                  <a:pt x="9" y="37"/>
                </a:moveTo>
                <a:lnTo>
                  <a:pt x="11" y="34"/>
                </a:lnTo>
                <a:lnTo>
                  <a:pt x="17" y="29"/>
                </a:lnTo>
                <a:lnTo>
                  <a:pt x="26" y="20"/>
                </a:lnTo>
                <a:lnTo>
                  <a:pt x="32" y="14"/>
                </a:lnTo>
                <a:lnTo>
                  <a:pt x="32" y="11"/>
                </a:lnTo>
                <a:lnTo>
                  <a:pt x="32" y="5"/>
                </a:lnTo>
                <a:lnTo>
                  <a:pt x="29" y="3"/>
                </a:lnTo>
                <a:lnTo>
                  <a:pt x="23" y="0"/>
                </a:lnTo>
                <a:lnTo>
                  <a:pt x="17" y="0"/>
                </a:lnTo>
                <a:lnTo>
                  <a:pt x="11" y="0"/>
                </a:lnTo>
                <a:lnTo>
                  <a:pt x="6" y="3"/>
                </a:lnTo>
                <a:lnTo>
                  <a:pt x="3" y="5"/>
                </a:lnTo>
                <a:lnTo>
                  <a:pt x="3" y="11"/>
                </a:lnTo>
                <a:lnTo>
                  <a:pt x="9" y="11"/>
                </a:lnTo>
                <a:lnTo>
                  <a:pt x="11" y="5"/>
                </a:lnTo>
                <a:lnTo>
                  <a:pt x="17" y="3"/>
                </a:lnTo>
                <a:lnTo>
                  <a:pt x="23" y="5"/>
                </a:lnTo>
                <a:lnTo>
                  <a:pt x="26" y="11"/>
                </a:lnTo>
                <a:lnTo>
                  <a:pt x="23" y="17"/>
                </a:lnTo>
                <a:lnTo>
                  <a:pt x="11" y="26"/>
                </a:lnTo>
                <a:lnTo>
                  <a:pt x="6" y="32"/>
                </a:lnTo>
                <a:lnTo>
                  <a:pt x="0" y="37"/>
                </a:lnTo>
                <a:lnTo>
                  <a:pt x="0" y="40"/>
                </a:lnTo>
                <a:lnTo>
                  <a:pt x="32" y="40"/>
                </a:lnTo>
                <a:lnTo>
                  <a:pt x="32" y="37"/>
                </a:lnTo>
                <a:lnTo>
                  <a:pt x="11" y="37"/>
                </a:lnTo>
                <a:lnTo>
                  <a:pt x="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5988" name="Group 52">
            <a:extLst>
              <a:ext uri="{FF2B5EF4-FFF2-40B4-BE49-F238E27FC236}">
                <a16:creationId xmlns:a16="http://schemas.microsoft.com/office/drawing/2014/main" id="{0414353C-0047-43FA-8ACF-CB4109CA4B5A}"/>
              </a:ext>
            </a:extLst>
          </p:cNvPr>
          <p:cNvGrpSpPr>
            <a:grpSpLocks/>
          </p:cNvGrpSpPr>
          <p:nvPr/>
        </p:nvGrpSpPr>
        <p:grpSpPr bwMode="auto">
          <a:xfrm>
            <a:off x="5413375" y="3363913"/>
            <a:ext cx="1006475" cy="1638300"/>
            <a:chOff x="3410" y="2119"/>
            <a:chExt cx="634" cy="1032"/>
          </a:xfrm>
        </p:grpSpPr>
        <p:sp>
          <p:nvSpPr>
            <p:cNvPr id="935989" name="Rectangle 53">
              <a:extLst>
                <a:ext uri="{FF2B5EF4-FFF2-40B4-BE49-F238E27FC236}">
                  <a16:creationId xmlns:a16="http://schemas.microsoft.com/office/drawing/2014/main" id="{EE724DC5-C512-4B8E-9159-D323236B12BD}"/>
                </a:ext>
              </a:extLst>
            </p:cNvPr>
            <p:cNvSpPr>
              <a:spLocks noChangeArrowheads="1"/>
            </p:cNvSpPr>
            <p:nvPr/>
          </p:nvSpPr>
          <p:spPr bwMode="auto">
            <a:xfrm>
              <a:off x="3873" y="3018"/>
              <a:ext cx="107"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1" u="none" strike="noStrike" kern="1200" cap="none" spc="0" normalizeH="0" baseline="0" noProof="0">
                  <a:ln>
                    <a:noFill/>
                  </a:ln>
                  <a:solidFill>
                    <a:srgbClr val="000000"/>
                  </a:solidFill>
                  <a:effectLst/>
                  <a:uLnTx/>
                  <a:uFillTx/>
                  <a:latin typeface="Calibri" panose="020F0502020204030204"/>
                  <a:ea typeface="+mn-ea"/>
                  <a:cs typeface="+mn-cs"/>
                </a:rPr>
                <a:t>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5990" name="Freeform 54">
              <a:extLst>
                <a:ext uri="{FF2B5EF4-FFF2-40B4-BE49-F238E27FC236}">
                  <a16:creationId xmlns:a16="http://schemas.microsoft.com/office/drawing/2014/main" id="{F171AB7B-DC71-4D56-805C-8C0B452E7CAB}"/>
                </a:ext>
              </a:extLst>
            </p:cNvPr>
            <p:cNvSpPr>
              <a:spLocks/>
            </p:cNvSpPr>
            <p:nvPr/>
          </p:nvSpPr>
          <p:spPr bwMode="auto">
            <a:xfrm>
              <a:off x="3934" y="3076"/>
              <a:ext cx="18" cy="40"/>
            </a:xfrm>
            <a:custGeom>
              <a:avLst/>
              <a:gdLst>
                <a:gd name="T0" fmla="*/ 18 w 18"/>
                <a:gd name="T1" fmla="*/ 0 h 40"/>
                <a:gd name="T2" fmla="*/ 15 w 18"/>
                <a:gd name="T3" fmla="*/ 0 h 40"/>
                <a:gd name="T4" fmla="*/ 9 w 18"/>
                <a:gd name="T5" fmla="*/ 5 h 40"/>
                <a:gd name="T6" fmla="*/ 0 w 18"/>
                <a:gd name="T7" fmla="*/ 8 h 40"/>
                <a:gd name="T8" fmla="*/ 0 w 18"/>
                <a:gd name="T9" fmla="*/ 14 h 40"/>
                <a:gd name="T10" fmla="*/ 6 w 18"/>
                <a:gd name="T11" fmla="*/ 11 h 40"/>
                <a:gd name="T12" fmla="*/ 12 w 18"/>
                <a:gd name="T13" fmla="*/ 8 h 40"/>
                <a:gd name="T14" fmla="*/ 12 w 18"/>
                <a:gd name="T15" fmla="*/ 40 h 40"/>
                <a:gd name="T16" fmla="*/ 18 w 18"/>
                <a:gd name="T17" fmla="*/ 40 h 40"/>
                <a:gd name="T18" fmla="*/ 18 w 18"/>
                <a:gd name="T19" fmla="*/ 3 h 40"/>
                <a:gd name="T20" fmla="*/ 18 w 18"/>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40">
                  <a:moveTo>
                    <a:pt x="18" y="0"/>
                  </a:moveTo>
                  <a:lnTo>
                    <a:pt x="15" y="0"/>
                  </a:lnTo>
                  <a:lnTo>
                    <a:pt x="9" y="5"/>
                  </a:lnTo>
                  <a:lnTo>
                    <a:pt x="0" y="8"/>
                  </a:lnTo>
                  <a:lnTo>
                    <a:pt x="0" y="14"/>
                  </a:lnTo>
                  <a:lnTo>
                    <a:pt x="6" y="11"/>
                  </a:lnTo>
                  <a:lnTo>
                    <a:pt x="12" y="8"/>
                  </a:lnTo>
                  <a:lnTo>
                    <a:pt x="12" y="40"/>
                  </a:lnTo>
                  <a:lnTo>
                    <a:pt x="18" y="40"/>
                  </a:lnTo>
                  <a:lnTo>
                    <a:pt x="18" y="3"/>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5991" name="Group 55">
              <a:extLst>
                <a:ext uri="{FF2B5EF4-FFF2-40B4-BE49-F238E27FC236}">
                  <a16:creationId xmlns:a16="http://schemas.microsoft.com/office/drawing/2014/main" id="{A65D7A2F-3B7A-49CB-B35D-8126EB1BC023}"/>
                </a:ext>
              </a:extLst>
            </p:cNvPr>
            <p:cNvGrpSpPr>
              <a:grpSpLocks/>
            </p:cNvGrpSpPr>
            <p:nvPr/>
          </p:nvGrpSpPr>
          <p:grpSpPr bwMode="auto">
            <a:xfrm>
              <a:off x="3410" y="2119"/>
              <a:ext cx="634" cy="847"/>
              <a:chOff x="3410" y="2119"/>
              <a:chExt cx="634" cy="847"/>
            </a:xfrm>
          </p:grpSpPr>
          <p:sp>
            <p:nvSpPr>
              <p:cNvPr id="935992" name="Freeform 56">
                <a:extLst>
                  <a:ext uri="{FF2B5EF4-FFF2-40B4-BE49-F238E27FC236}">
                    <a16:creationId xmlns:a16="http://schemas.microsoft.com/office/drawing/2014/main" id="{86A44AE1-04E8-4BCA-9AA6-FC2DCD905170}"/>
                  </a:ext>
                </a:extLst>
              </p:cNvPr>
              <p:cNvSpPr>
                <a:spLocks/>
              </p:cNvSpPr>
              <p:nvPr/>
            </p:nvSpPr>
            <p:spPr bwMode="auto">
              <a:xfrm>
                <a:off x="3531" y="2171"/>
                <a:ext cx="489" cy="795"/>
              </a:xfrm>
              <a:custGeom>
                <a:avLst/>
                <a:gdLst>
                  <a:gd name="T0" fmla="*/ 0 w 489"/>
                  <a:gd name="T1" fmla="*/ 0 h 795"/>
                  <a:gd name="T2" fmla="*/ 489 w 489"/>
                  <a:gd name="T3" fmla="*/ 0 h 795"/>
                  <a:gd name="T4" fmla="*/ 489 w 489"/>
                  <a:gd name="T5" fmla="*/ 795 h 795"/>
                </a:gdLst>
                <a:ahLst/>
                <a:cxnLst>
                  <a:cxn ang="0">
                    <a:pos x="T0" y="T1"/>
                  </a:cxn>
                  <a:cxn ang="0">
                    <a:pos x="T2" y="T3"/>
                  </a:cxn>
                  <a:cxn ang="0">
                    <a:pos x="T4" y="T5"/>
                  </a:cxn>
                </a:cxnLst>
                <a:rect l="0" t="0" r="r" b="b"/>
                <a:pathLst>
                  <a:path w="489" h="795">
                    <a:moveTo>
                      <a:pt x="0" y="0"/>
                    </a:moveTo>
                    <a:lnTo>
                      <a:pt x="489" y="0"/>
                    </a:lnTo>
                    <a:lnTo>
                      <a:pt x="489" y="795"/>
                    </a:lnTo>
                  </a:path>
                </a:pathLst>
              </a:custGeom>
              <a:noFill/>
              <a:ln w="14288"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93" name="Oval 57">
                <a:extLst>
                  <a:ext uri="{FF2B5EF4-FFF2-40B4-BE49-F238E27FC236}">
                    <a16:creationId xmlns:a16="http://schemas.microsoft.com/office/drawing/2014/main" id="{2D1BCE55-FBB1-4945-9A83-158E1EC35D78}"/>
                  </a:ext>
                </a:extLst>
              </p:cNvPr>
              <p:cNvSpPr>
                <a:spLocks noChangeArrowheads="1"/>
              </p:cNvSpPr>
              <p:nvPr/>
            </p:nvSpPr>
            <p:spPr bwMode="auto">
              <a:xfrm>
                <a:off x="3986" y="2141"/>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5994" name="Group 58">
                <a:extLst>
                  <a:ext uri="{FF2B5EF4-FFF2-40B4-BE49-F238E27FC236}">
                    <a16:creationId xmlns:a16="http://schemas.microsoft.com/office/drawing/2014/main" id="{11E4DBE6-DC58-47FA-9CDE-7E2A89CC610D}"/>
                  </a:ext>
                </a:extLst>
              </p:cNvPr>
              <p:cNvGrpSpPr>
                <a:grpSpLocks/>
              </p:cNvGrpSpPr>
              <p:nvPr/>
            </p:nvGrpSpPr>
            <p:grpSpPr bwMode="auto">
              <a:xfrm>
                <a:off x="3410" y="2119"/>
                <a:ext cx="107" cy="133"/>
                <a:chOff x="3410" y="2119"/>
                <a:chExt cx="107" cy="133"/>
              </a:xfrm>
            </p:grpSpPr>
            <p:sp>
              <p:nvSpPr>
                <p:cNvPr id="935995" name="Line 59">
                  <a:extLst>
                    <a:ext uri="{FF2B5EF4-FFF2-40B4-BE49-F238E27FC236}">
                      <a16:creationId xmlns:a16="http://schemas.microsoft.com/office/drawing/2014/main" id="{1255510B-AE64-4C20-A6B2-2945FF3953C8}"/>
                    </a:ext>
                  </a:extLst>
                </p:cNvPr>
                <p:cNvSpPr>
                  <a:spLocks noChangeShapeType="1"/>
                </p:cNvSpPr>
                <p:nvPr/>
              </p:nvSpPr>
              <p:spPr bwMode="auto">
                <a:xfrm>
                  <a:off x="3431" y="2126"/>
                  <a:ext cx="4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5996" name="Rectangle 60">
                  <a:extLst>
                    <a:ext uri="{FF2B5EF4-FFF2-40B4-BE49-F238E27FC236}">
                      <a16:creationId xmlns:a16="http://schemas.microsoft.com/office/drawing/2014/main" id="{28539F47-028B-460F-9B11-71AF7BF9360B}"/>
                    </a:ext>
                  </a:extLst>
                </p:cNvPr>
                <p:cNvSpPr>
                  <a:spLocks noChangeArrowheads="1"/>
                </p:cNvSpPr>
                <p:nvPr/>
              </p:nvSpPr>
              <p:spPr bwMode="auto">
                <a:xfrm>
                  <a:off x="3410" y="2119"/>
                  <a:ext cx="107"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1" u="none" strike="noStrike" kern="1200" cap="none" spc="0" normalizeH="0" baseline="0" noProof="0">
                      <a:ln>
                        <a:noFill/>
                      </a:ln>
                      <a:solidFill>
                        <a:srgbClr val="000000"/>
                      </a:solidFill>
                      <a:effectLst/>
                      <a:uLnTx/>
                      <a:uFillTx/>
                      <a:latin typeface="Calibri" panose="020F0502020204030204"/>
                      <a:ea typeface="+mn-ea"/>
                      <a:cs typeface="+mn-cs"/>
                    </a:rPr>
                    <a:t>P</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grpSp>
      <p:grpSp>
        <p:nvGrpSpPr>
          <p:cNvPr id="935997" name="Group 61">
            <a:extLst>
              <a:ext uri="{FF2B5EF4-FFF2-40B4-BE49-F238E27FC236}">
                <a16:creationId xmlns:a16="http://schemas.microsoft.com/office/drawing/2014/main" id="{EBB17263-1975-4276-AB3F-77B2035D2763}"/>
              </a:ext>
            </a:extLst>
          </p:cNvPr>
          <p:cNvGrpSpPr>
            <a:grpSpLocks/>
          </p:cNvGrpSpPr>
          <p:nvPr/>
        </p:nvGrpSpPr>
        <p:grpSpPr bwMode="auto">
          <a:xfrm>
            <a:off x="1681163" y="3182938"/>
            <a:ext cx="3286125" cy="1528762"/>
            <a:chOff x="1059" y="2005"/>
            <a:chExt cx="2070" cy="963"/>
          </a:xfrm>
        </p:grpSpPr>
        <p:sp>
          <p:nvSpPr>
            <p:cNvPr id="935998" name="Line 62">
              <a:extLst>
                <a:ext uri="{FF2B5EF4-FFF2-40B4-BE49-F238E27FC236}">
                  <a16:creationId xmlns:a16="http://schemas.microsoft.com/office/drawing/2014/main" id="{5E7EF4D3-9454-41AC-8E68-074C76D2D23F}"/>
                </a:ext>
              </a:extLst>
            </p:cNvPr>
            <p:cNvSpPr>
              <a:spLocks noChangeShapeType="1"/>
            </p:cNvSpPr>
            <p:nvPr/>
          </p:nvSpPr>
          <p:spPr bwMode="auto">
            <a:xfrm>
              <a:off x="1059" y="2005"/>
              <a:ext cx="1345" cy="725"/>
            </a:xfrm>
            <a:prstGeom prst="line">
              <a:avLst/>
            </a:prstGeom>
            <a:noFill/>
            <a:ln w="41275">
              <a:solidFill>
                <a:srgbClr val="003F95"/>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5999" name="Group 63">
              <a:extLst>
                <a:ext uri="{FF2B5EF4-FFF2-40B4-BE49-F238E27FC236}">
                  <a16:creationId xmlns:a16="http://schemas.microsoft.com/office/drawing/2014/main" id="{E85347FE-9292-4CDD-B5CC-EC453F2489F4}"/>
                </a:ext>
              </a:extLst>
            </p:cNvPr>
            <p:cNvGrpSpPr>
              <a:grpSpLocks/>
            </p:cNvGrpSpPr>
            <p:nvPr/>
          </p:nvGrpSpPr>
          <p:grpSpPr bwMode="auto">
            <a:xfrm>
              <a:off x="2427" y="2719"/>
              <a:ext cx="702" cy="249"/>
              <a:chOff x="2427" y="2719"/>
              <a:chExt cx="702" cy="249"/>
            </a:xfrm>
          </p:grpSpPr>
          <p:sp>
            <p:nvSpPr>
              <p:cNvPr id="936000" name="Line 64">
                <a:extLst>
                  <a:ext uri="{FF2B5EF4-FFF2-40B4-BE49-F238E27FC236}">
                    <a16:creationId xmlns:a16="http://schemas.microsoft.com/office/drawing/2014/main" id="{4EB5F4C1-4708-4201-8E5B-0B229927ABA7}"/>
                  </a:ext>
                </a:extLst>
              </p:cNvPr>
              <p:cNvSpPr>
                <a:spLocks noChangeShapeType="1"/>
              </p:cNvSpPr>
              <p:nvPr/>
            </p:nvSpPr>
            <p:spPr bwMode="auto">
              <a:xfrm>
                <a:off x="2998" y="2835"/>
                <a:ext cx="3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6001" name="Rectangle 65">
                <a:extLst>
                  <a:ext uri="{FF2B5EF4-FFF2-40B4-BE49-F238E27FC236}">
                    <a16:creationId xmlns:a16="http://schemas.microsoft.com/office/drawing/2014/main" id="{127E333D-006E-4142-937B-E78EC8110AE8}"/>
                  </a:ext>
                </a:extLst>
              </p:cNvPr>
              <p:cNvSpPr>
                <a:spLocks noChangeArrowheads="1"/>
              </p:cNvSpPr>
              <p:nvPr/>
            </p:nvSpPr>
            <p:spPr bwMode="auto">
              <a:xfrm>
                <a:off x="2427" y="2719"/>
                <a:ext cx="70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Money demand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02" name="Rectangle 66">
                <a:extLst>
                  <a:ext uri="{FF2B5EF4-FFF2-40B4-BE49-F238E27FC236}">
                    <a16:creationId xmlns:a16="http://schemas.microsoft.com/office/drawing/2014/main" id="{659F6C16-4E09-45DA-908A-8E3DB4B235E5}"/>
                  </a:ext>
                </a:extLst>
              </p:cNvPr>
              <p:cNvSpPr>
                <a:spLocks noChangeArrowheads="1"/>
              </p:cNvSpPr>
              <p:nvPr/>
            </p:nvSpPr>
            <p:spPr bwMode="auto">
              <a:xfrm>
                <a:off x="2427" y="2835"/>
                <a:ext cx="58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at price level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03" name="Rectangle 67">
                <a:extLst>
                  <a:ext uri="{FF2B5EF4-FFF2-40B4-BE49-F238E27FC236}">
                    <a16:creationId xmlns:a16="http://schemas.microsoft.com/office/drawing/2014/main" id="{2E64B2CA-73D7-421A-B22B-4098446B9FE1}"/>
                  </a:ext>
                </a:extLst>
              </p:cNvPr>
              <p:cNvSpPr>
                <a:spLocks noChangeArrowheads="1"/>
              </p:cNvSpPr>
              <p:nvPr/>
            </p:nvSpPr>
            <p:spPr bwMode="auto">
              <a:xfrm>
                <a:off x="2972" y="2835"/>
                <a:ext cx="107"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1" u="none" strike="noStrike" kern="1200" cap="none" spc="0" normalizeH="0" baseline="0" noProof="0">
                    <a:ln>
                      <a:noFill/>
                    </a:ln>
                    <a:solidFill>
                      <a:srgbClr val="000000"/>
                    </a:solidFill>
                    <a:effectLst/>
                    <a:uLnTx/>
                    <a:uFillTx/>
                    <a:latin typeface="Calibri" panose="020F0502020204030204"/>
                    <a:ea typeface="+mn-ea"/>
                    <a:cs typeface="+mn-cs"/>
                  </a:rPr>
                  <a:t>P</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grpSp>
        <p:nvGrpSpPr>
          <p:cNvPr id="936004" name="Group 68">
            <a:extLst>
              <a:ext uri="{FF2B5EF4-FFF2-40B4-BE49-F238E27FC236}">
                <a16:creationId xmlns:a16="http://schemas.microsoft.com/office/drawing/2014/main" id="{F463D89A-D2BF-4105-8E23-2CD75F432220}"/>
              </a:ext>
            </a:extLst>
          </p:cNvPr>
          <p:cNvGrpSpPr>
            <a:grpSpLocks/>
          </p:cNvGrpSpPr>
          <p:nvPr/>
        </p:nvGrpSpPr>
        <p:grpSpPr bwMode="auto">
          <a:xfrm>
            <a:off x="5799138" y="2849563"/>
            <a:ext cx="2582862" cy="1368425"/>
            <a:chOff x="3653" y="1795"/>
            <a:chExt cx="1627" cy="862"/>
          </a:xfrm>
        </p:grpSpPr>
        <p:sp>
          <p:nvSpPr>
            <p:cNvPr id="936005" name="Line 69">
              <a:extLst>
                <a:ext uri="{FF2B5EF4-FFF2-40B4-BE49-F238E27FC236}">
                  <a16:creationId xmlns:a16="http://schemas.microsoft.com/office/drawing/2014/main" id="{0CF96674-2EBF-469A-81CE-4B98EB039016}"/>
                </a:ext>
              </a:extLst>
            </p:cNvPr>
            <p:cNvSpPr>
              <a:spLocks noChangeShapeType="1"/>
            </p:cNvSpPr>
            <p:nvPr/>
          </p:nvSpPr>
          <p:spPr bwMode="auto">
            <a:xfrm>
              <a:off x="3653" y="1795"/>
              <a:ext cx="1458" cy="778"/>
            </a:xfrm>
            <a:prstGeom prst="line">
              <a:avLst/>
            </a:prstGeom>
            <a:noFill/>
            <a:ln w="41275">
              <a:solidFill>
                <a:srgbClr val="AD0D1B"/>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6006" name="Rectangle 70">
              <a:extLst>
                <a:ext uri="{FF2B5EF4-FFF2-40B4-BE49-F238E27FC236}">
                  <a16:creationId xmlns:a16="http://schemas.microsoft.com/office/drawing/2014/main" id="{2EE0EBC2-2E5D-4430-B078-DD1C6023B6AD}"/>
                </a:ext>
              </a:extLst>
            </p:cNvPr>
            <p:cNvSpPr>
              <a:spLocks noChangeArrowheads="1"/>
            </p:cNvSpPr>
            <p:nvPr/>
          </p:nvSpPr>
          <p:spPr bwMode="auto">
            <a:xfrm>
              <a:off x="5111" y="2542"/>
              <a:ext cx="1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r" defTabSz="457200" rtl="0" eaLnBrk="0" fontAlgn="auto" latinLnBrk="0" hangingPunct="0">
                <a:lnSpc>
                  <a:spcPct val="100000"/>
                </a:lnSpc>
                <a:spcBef>
                  <a:spcPts val="0"/>
                </a:spcBef>
                <a:spcAft>
                  <a:spcPts val="0"/>
                </a:spcAft>
                <a:buClrTx/>
                <a:buSzTx/>
                <a:buFontTx/>
                <a:buNone/>
                <a:tabLst/>
                <a:defRPr/>
              </a:pPr>
              <a:r>
                <a:rPr kumimoji="0" lang="en-US" altLang="en-US" sz="1200" b="0" i="1" u="none" strike="noStrike" kern="1200" cap="none" spc="0" normalizeH="0" baseline="0" noProof="0">
                  <a:ln>
                    <a:noFill/>
                  </a:ln>
                  <a:solidFill>
                    <a:srgbClr val="000000"/>
                  </a:solidFill>
                  <a:effectLst/>
                  <a:uLnTx/>
                  <a:uFillTx/>
                  <a:latin typeface="Calibri" panose="020F0502020204030204"/>
                  <a:ea typeface="+mn-ea"/>
                  <a:cs typeface="+mn-cs"/>
                </a:rPr>
                <a:t>AD</a:t>
              </a:r>
              <a:r>
                <a:rPr kumimoji="0" lang="en-US" altLang="en-US" sz="1200" b="0" i="0" u="none" strike="noStrike" kern="1200" cap="none" spc="0" normalizeH="0" baseline="-25000" noProof="0">
                  <a:ln>
                    <a:noFill/>
                  </a:ln>
                  <a:solidFill>
                    <a:srgbClr val="000000"/>
                  </a:solidFill>
                  <a:effectLst/>
                  <a:uLnTx/>
                  <a:uFillTx/>
                  <a:latin typeface="Calibri" panose="020F0502020204030204"/>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sp>
        <p:nvSpPr>
          <p:cNvPr id="936007" name="Rectangle 71">
            <a:extLst>
              <a:ext uri="{FF2B5EF4-FFF2-40B4-BE49-F238E27FC236}">
                <a16:creationId xmlns:a16="http://schemas.microsoft.com/office/drawing/2014/main" id="{735C18FB-3089-405D-9968-9748E47BD597}"/>
              </a:ext>
            </a:extLst>
          </p:cNvPr>
          <p:cNvSpPr>
            <a:spLocks noChangeArrowheads="1"/>
          </p:cNvSpPr>
          <p:nvPr/>
        </p:nvSpPr>
        <p:spPr bwMode="auto">
          <a:xfrm>
            <a:off x="4298950" y="4803775"/>
            <a:ext cx="685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alibri" panose="020F0502020204030204"/>
                <a:ea typeface="+mn-ea"/>
                <a:cs typeface="+mn-cs"/>
              </a:rPr>
              <a:t>Quantity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08" name="Rectangle 72">
            <a:extLst>
              <a:ext uri="{FF2B5EF4-FFF2-40B4-BE49-F238E27FC236}">
                <a16:creationId xmlns:a16="http://schemas.microsoft.com/office/drawing/2014/main" id="{7A987314-BAEA-40F9-9F1A-0C97C501C74F}"/>
              </a:ext>
            </a:extLst>
          </p:cNvPr>
          <p:cNvSpPr>
            <a:spLocks noChangeArrowheads="1"/>
          </p:cNvSpPr>
          <p:nvPr/>
        </p:nvSpPr>
        <p:spPr bwMode="auto">
          <a:xfrm>
            <a:off x="4248150" y="4987925"/>
            <a:ext cx="746125"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alibri" panose="020F0502020204030204"/>
                <a:ea typeface="+mn-ea"/>
                <a:cs typeface="+mn-cs"/>
              </a:rPr>
              <a:t>of Money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09" name="Rectangle 73">
            <a:extLst>
              <a:ext uri="{FF2B5EF4-FFF2-40B4-BE49-F238E27FC236}">
                <a16:creationId xmlns:a16="http://schemas.microsoft.com/office/drawing/2014/main" id="{4B256CBF-5D9D-4D22-A358-5F7C46731B95}"/>
              </a:ext>
            </a:extLst>
          </p:cNvPr>
          <p:cNvSpPr>
            <a:spLocks noChangeArrowheads="1"/>
          </p:cNvSpPr>
          <p:nvPr/>
        </p:nvSpPr>
        <p:spPr bwMode="auto">
          <a:xfrm>
            <a:off x="1417638" y="4808538"/>
            <a:ext cx="152400"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10" name="Rectangle 74">
            <a:extLst>
              <a:ext uri="{FF2B5EF4-FFF2-40B4-BE49-F238E27FC236}">
                <a16:creationId xmlns:a16="http://schemas.microsoft.com/office/drawing/2014/main" id="{8F7B6A85-8B27-4AE9-8401-2D63354B5FC5}"/>
              </a:ext>
            </a:extLst>
          </p:cNvPr>
          <p:cNvSpPr>
            <a:spLocks noChangeArrowheads="1"/>
          </p:cNvSpPr>
          <p:nvPr/>
        </p:nvSpPr>
        <p:spPr bwMode="auto">
          <a:xfrm>
            <a:off x="966788" y="2387600"/>
            <a:ext cx="61595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alibri" panose="020F0502020204030204"/>
                <a:ea typeface="+mn-ea"/>
                <a:cs typeface="+mn-cs"/>
              </a:rPr>
              <a:t>Interest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11" name="Rectangle 75">
            <a:extLst>
              <a:ext uri="{FF2B5EF4-FFF2-40B4-BE49-F238E27FC236}">
                <a16:creationId xmlns:a16="http://schemas.microsoft.com/office/drawing/2014/main" id="{31A31DB7-56C0-45CA-8433-0F4D2116C020}"/>
              </a:ext>
            </a:extLst>
          </p:cNvPr>
          <p:cNvSpPr>
            <a:spLocks noChangeArrowheads="1"/>
          </p:cNvSpPr>
          <p:nvPr/>
        </p:nvSpPr>
        <p:spPr bwMode="auto">
          <a:xfrm>
            <a:off x="1177925" y="2571750"/>
            <a:ext cx="40005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alibri" panose="020F0502020204030204"/>
                <a:ea typeface="+mn-ea"/>
                <a:cs typeface="+mn-cs"/>
              </a:rPr>
              <a:t>Rate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936012" name="Group 76">
            <a:extLst>
              <a:ext uri="{FF2B5EF4-FFF2-40B4-BE49-F238E27FC236}">
                <a16:creationId xmlns:a16="http://schemas.microsoft.com/office/drawing/2014/main" id="{096EAB21-1A85-4A94-B2BC-FE1FDA007501}"/>
              </a:ext>
            </a:extLst>
          </p:cNvPr>
          <p:cNvGrpSpPr>
            <a:grpSpLocks/>
          </p:cNvGrpSpPr>
          <p:nvPr/>
        </p:nvGrpSpPr>
        <p:grpSpPr bwMode="auto">
          <a:xfrm>
            <a:off x="1390650" y="3344863"/>
            <a:ext cx="881063" cy="211137"/>
            <a:chOff x="876" y="2107"/>
            <a:chExt cx="555" cy="133"/>
          </a:xfrm>
        </p:grpSpPr>
        <p:sp>
          <p:nvSpPr>
            <p:cNvPr id="936013" name="Line 77">
              <a:extLst>
                <a:ext uri="{FF2B5EF4-FFF2-40B4-BE49-F238E27FC236}">
                  <a16:creationId xmlns:a16="http://schemas.microsoft.com/office/drawing/2014/main" id="{AC79FA78-C4BF-47A7-9D9A-E6D3012F9051}"/>
                </a:ext>
              </a:extLst>
            </p:cNvPr>
            <p:cNvSpPr>
              <a:spLocks noChangeShapeType="1"/>
            </p:cNvSpPr>
            <p:nvPr/>
          </p:nvSpPr>
          <p:spPr bwMode="auto">
            <a:xfrm>
              <a:off x="998" y="2188"/>
              <a:ext cx="402" cy="1"/>
            </a:xfrm>
            <a:prstGeom prst="line">
              <a:avLst/>
            </a:prstGeom>
            <a:noFill/>
            <a:ln w="14288">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6014" name="Oval 78">
              <a:extLst>
                <a:ext uri="{FF2B5EF4-FFF2-40B4-BE49-F238E27FC236}">
                  <a16:creationId xmlns:a16="http://schemas.microsoft.com/office/drawing/2014/main" id="{9E383E60-BE4F-4B16-9471-82585D8BE065}"/>
                </a:ext>
              </a:extLst>
            </p:cNvPr>
            <p:cNvSpPr>
              <a:spLocks noChangeArrowheads="1"/>
            </p:cNvSpPr>
            <p:nvPr/>
          </p:nvSpPr>
          <p:spPr bwMode="auto">
            <a:xfrm>
              <a:off x="1373" y="2157"/>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6015" name="Group 79">
              <a:extLst>
                <a:ext uri="{FF2B5EF4-FFF2-40B4-BE49-F238E27FC236}">
                  <a16:creationId xmlns:a16="http://schemas.microsoft.com/office/drawing/2014/main" id="{75351F7B-A516-4FC7-9A56-4BB4EF262A8A}"/>
                </a:ext>
              </a:extLst>
            </p:cNvPr>
            <p:cNvGrpSpPr>
              <a:grpSpLocks/>
            </p:cNvGrpSpPr>
            <p:nvPr/>
          </p:nvGrpSpPr>
          <p:grpSpPr bwMode="auto">
            <a:xfrm>
              <a:off x="876" y="2107"/>
              <a:ext cx="75" cy="133"/>
              <a:chOff x="876" y="2107"/>
              <a:chExt cx="75" cy="133"/>
            </a:xfrm>
          </p:grpSpPr>
          <p:sp>
            <p:nvSpPr>
              <p:cNvPr id="936016" name="Rectangle 80">
                <a:extLst>
                  <a:ext uri="{FF2B5EF4-FFF2-40B4-BE49-F238E27FC236}">
                    <a16:creationId xmlns:a16="http://schemas.microsoft.com/office/drawing/2014/main" id="{1C3850EF-C64A-4ECD-AEFE-F9DB24EEF54F}"/>
                  </a:ext>
                </a:extLst>
              </p:cNvPr>
              <p:cNvSpPr>
                <a:spLocks noChangeArrowheads="1"/>
              </p:cNvSpPr>
              <p:nvPr/>
            </p:nvSpPr>
            <p:spPr bwMode="auto">
              <a:xfrm>
                <a:off x="876" y="2107"/>
                <a:ext cx="7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1" u="none" strike="noStrike" kern="1200" cap="none" spc="0" normalizeH="0" baseline="0" noProof="0">
                    <a:ln>
                      <a:noFill/>
                    </a:ln>
                    <a:solidFill>
                      <a:srgbClr val="000000"/>
                    </a:solidFill>
                    <a:effectLst/>
                    <a:uLnTx/>
                    <a:uFillTx/>
                    <a:latin typeface="Calibri" panose="020F0502020204030204"/>
                    <a:ea typeface="+mn-ea"/>
                    <a:cs typeface="+mn-cs"/>
                  </a:rPr>
                  <a:t>r</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17" name="Freeform 81">
                <a:extLst>
                  <a:ext uri="{FF2B5EF4-FFF2-40B4-BE49-F238E27FC236}">
                    <a16:creationId xmlns:a16="http://schemas.microsoft.com/office/drawing/2014/main" id="{51CAC68E-90F6-4708-9C0E-B75F358E1A1B}"/>
                  </a:ext>
                </a:extLst>
              </p:cNvPr>
              <p:cNvSpPr>
                <a:spLocks/>
              </p:cNvSpPr>
              <p:nvPr/>
            </p:nvSpPr>
            <p:spPr bwMode="auto">
              <a:xfrm>
                <a:off x="913" y="2168"/>
                <a:ext cx="18" cy="41"/>
              </a:xfrm>
              <a:custGeom>
                <a:avLst/>
                <a:gdLst>
                  <a:gd name="T0" fmla="*/ 18 w 18"/>
                  <a:gd name="T1" fmla="*/ 0 h 41"/>
                  <a:gd name="T2" fmla="*/ 15 w 18"/>
                  <a:gd name="T3" fmla="*/ 0 h 41"/>
                  <a:gd name="T4" fmla="*/ 9 w 18"/>
                  <a:gd name="T5" fmla="*/ 6 h 41"/>
                  <a:gd name="T6" fmla="*/ 0 w 18"/>
                  <a:gd name="T7" fmla="*/ 9 h 41"/>
                  <a:gd name="T8" fmla="*/ 0 w 18"/>
                  <a:gd name="T9" fmla="*/ 14 h 41"/>
                  <a:gd name="T10" fmla="*/ 6 w 18"/>
                  <a:gd name="T11" fmla="*/ 12 h 41"/>
                  <a:gd name="T12" fmla="*/ 12 w 18"/>
                  <a:gd name="T13" fmla="*/ 9 h 41"/>
                  <a:gd name="T14" fmla="*/ 12 w 18"/>
                  <a:gd name="T15" fmla="*/ 41 h 41"/>
                  <a:gd name="T16" fmla="*/ 18 w 18"/>
                  <a:gd name="T17" fmla="*/ 41 h 41"/>
                  <a:gd name="T18" fmla="*/ 18 w 18"/>
                  <a:gd name="T19" fmla="*/ 3 h 41"/>
                  <a:gd name="T20" fmla="*/ 18 w 18"/>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41">
                    <a:moveTo>
                      <a:pt x="18" y="0"/>
                    </a:moveTo>
                    <a:lnTo>
                      <a:pt x="15" y="0"/>
                    </a:lnTo>
                    <a:lnTo>
                      <a:pt x="9" y="6"/>
                    </a:lnTo>
                    <a:lnTo>
                      <a:pt x="0" y="9"/>
                    </a:lnTo>
                    <a:lnTo>
                      <a:pt x="0" y="14"/>
                    </a:lnTo>
                    <a:lnTo>
                      <a:pt x="6" y="12"/>
                    </a:lnTo>
                    <a:lnTo>
                      <a:pt x="12" y="9"/>
                    </a:lnTo>
                    <a:lnTo>
                      <a:pt x="12" y="41"/>
                    </a:lnTo>
                    <a:lnTo>
                      <a:pt x="18" y="41"/>
                    </a:lnTo>
                    <a:lnTo>
                      <a:pt x="18" y="3"/>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936018" name="Group 82">
            <a:extLst>
              <a:ext uri="{FF2B5EF4-FFF2-40B4-BE49-F238E27FC236}">
                <a16:creationId xmlns:a16="http://schemas.microsoft.com/office/drawing/2014/main" id="{940F74EF-C199-4CA9-B8B1-CEACC659B23C}"/>
              </a:ext>
            </a:extLst>
          </p:cNvPr>
          <p:cNvGrpSpPr>
            <a:grpSpLocks/>
          </p:cNvGrpSpPr>
          <p:nvPr/>
        </p:nvGrpSpPr>
        <p:grpSpPr bwMode="auto">
          <a:xfrm>
            <a:off x="1390650" y="3929063"/>
            <a:ext cx="1906588" cy="182562"/>
            <a:chOff x="876" y="2475"/>
            <a:chExt cx="1201" cy="115"/>
          </a:xfrm>
        </p:grpSpPr>
        <p:sp>
          <p:nvSpPr>
            <p:cNvPr id="936019" name="Line 83">
              <a:extLst>
                <a:ext uri="{FF2B5EF4-FFF2-40B4-BE49-F238E27FC236}">
                  <a16:creationId xmlns:a16="http://schemas.microsoft.com/office/drawing/2014/main" id="{26C009C7-0925-4065-B0DB-3F3284E54F72}"/>
                </a:ext>
              </a:extLst>
            </p:cNvPr>
            <p:cNvSpPr>
              <a:spLocks noChangeShapeType="1"/>
            </p:cNvSpPr>
            <p:nvPr/>
          </p:nvSpPr>
          <p:spPr bwMode="auto">
            <a:xfrm>
              <a:off x="998" y="2529"/>
              <a:ext cx="1048" cy="1"/>
            </a:xfrm>
            <a:prstGeom prst="line">
              <a:avLst/>
            </a:prstGeom>
            <a:noFill/>
            <a:ln w="14288">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6020" name="Oval 84">
              <a:extLst>
                <a:ext uri="{FF2B5EF4-FFF2-40B4-BE49-F238E27FC236}">
                  <a16:creationId xmlns:a16="http://schemas.microsoft.com/office/drawing/2014/main" id="{94D2DE17-C46F-40C7-9548-C483A411F225}"/>
                </a:ext>
              </a:extLst>
            </p:cNvPr>
            <p:cNvSpPr>
              <a:spLocks noChangeArrowheads="1"/>
            </p:cNvSpPr>
            <p:nvPr/>
          </p:nvSpPr>
          <p:spPr bwMode="auto">
            <a:xfrm>
              <a:off x="2019" y="2507"/>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6021" name="Rectangle 85">
              <a:extLst>
                <a:ext uri="{FF2B5EF4-FFF2-40B4-BE49-F238E27FC236}">
                  <a16:creationId xmlns:a16="http://schemas.microsoft.com/office/drawing/2014/main" id="{7B239CD3-59F7-4C25-BF75-0E3536F2AA12}"/>
                </a:ext>
              </a:extLst>
            </p:cNvPr>
            <p:cNvSpPr>
              <a:spLocks noChangeArrowheads="1"/>
            </p:cNvSpPr>
            <p:nvPr/>
          </p:nvSpPr>
          <p:spPr bwMode="auto">
            <a:xfrm>
              <a:off x="876" y="2475"/>
              <a:ext cx="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1" u="none" strike="noStrike" kern="1200" cap="none" spc="0" normalizeH="0" baseline="0" noProof="0">
                  <a:ln>
                    <a:noFill/>
                  </a:ln>
                  <a:solidFill>
                    <a:srgbClr val="000000"/>
                  </a:solidFill>
                  <a:effectLst/>
                  <a:uLnTx/>
                  <a:uFillTx/>
                  <a:latin typeface="Calibri" panose="020F0502020204030204"/>
                  <a:ea typeface="+mn-ea"/>
                  <a:cs typeface="+mn-cs"/>
                </a:rPr>
                <a:t>r</a:t>
              </a:r>
              <a:r>
                <a:rPr kumimoji="0" lang="en-US" altLang="en-US" sz="1200" b="0" i="0" u="none" strike="noStrike" kern="1200" cap="none" spc="0" normalizeH="0" baseline="-25000" noProof="0">
                  <a:ln>
                    <a:noFill/>
                  </a:ln>
                  <a:solidFill>
                    <a:srgbClr val="000000"/>
                  </a:solidFill>
                  <a:effectLst/>
                  <a:uLnTx/>
                  <a:uFillTx/>
                  <a:latin typeface="Calibri" panose="020F0502020204030204"/>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sp>
        <p:nvSpPr>
          <p:cNvPr id="936022" name="Rectangle 86">
            <a:extLst>
              <a:ext uri="{FF2B5EF4-FFF2-40B4-BE49-F238E27FC236}">
                <a16:creationId xmlns:a16="http://schemas.microsoft.com/office/drawing/2014/main" id="{FF724281-6753-4D6C-A5D8-9DB0D6DDB721}"/>
              </a:ext>
            </a:extLst>
          </p:cNvPr>
          <p:cNvSpPr>
            <a:spLocks noChangeArrowheads="1"/>
          </p:cNvSpPr>
          <p:nvPr/>
        </p:nvSpPr>
        <p:spPr bwMode="auto">
          <a:xfrm>
            <a:off x="2481263" y="2120900"/>
            <a:ext cx="1633537"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alibri" panose="020F0502020204030204"/>
                <a:ea typeface="+mn-ea"/>
                <a:cs typeface="+mn-cs"/>
              </a:rPr>
              <a:t>(a) The Money Market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23" name="Rectangle 87">
            <a:extLst>
              <a:ext uri="{FF2B5EF4-FFF2-40B4-BE49-F238E27FC236}">
                <a16:creationId xmlns:a16="http://schemas.microsoft.com/office/drawing/2014/main" id="{99A0687E-EA36-4AC5-8874-18303DFEF6B8}"/>
              </a:ext>
            </a:extLst>
          </p:cNvPr>
          <p:cNvSpPr>
            <a:spLocks noChangeArrowheads="1"/>
          </p:cNvSpPr>
          <p:nvPr/>
        </p:nvSpPr>
        <p:spPr bwMode="auto">
          <a:xfrm>
            <a:off x="6024563" y="2101850"/>
            <a:ext cx="24765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alibri" panose="020F0502020204030204"/>
                <a:ea typeface="+mn-ea"/>
                <a:cs typeface="+mn-cs"/>
              </a:rPr>
              <a:t>(b) The Aggregate-Demand Curve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24" name="Rectangle 88">
            <a:extLst>
              <a:ext uri="{FF2B5EF4-FFF2-40B4-BE49-F238E27FC236}">
                <a16:creationId xmlns:a16="http://schemas.microsoft.com/office/drawing/2014/main" id="{EC48CA4A-623B-4A2D-93A3-71B0D799DD04}"/>
              </a:ext>
            </a:extLst>
          </p:cNvPr>
          <p:cNvSpPr>
            <a:spLocks noChangeArrowheads="1"/>
          </p:cNvSpPr>
          <p:nvPr/>
        </p:nvSpPr>
        <p:spPr bwMode="auto">
          <a:xfrm>
            <a:off x="8215313" y="4786313"/>
            <a:ext cx="685800"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alibri" panose="020F0502020204030204"/>
                <a:ea typeface="+mn-ea"/>
                <a:cs typeface="+mn-cs"/>
              </a:rPr>
              <a:t>Quantity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25" name="Rectangle 89">
            <a:extLst>
              <a:ext uri="{FF2B5EF4-FFF2-40B4-BE49-F238E27FC236}">
                <a16:creationId xmlns:a16="http://schemas.microsoft.com/office/drawing/2014/main" id="{A6F85CF3-91EC-4E19-9C1A-D1B171E89888}"/>
              </a:ext>
            </a:extLst>
          </p:cNvPr>
          <p:cNvSpPr>
            <a:spLocks noChangeArrowheads="1"/>
          </p:cNvSpPr>
          <p:nvPr/>
        </p:nvSpPr>
        <p:spPr bwMode="auto">
          <a:xfrm>
            <a:off x="8151813" y="4970463"/>
            <a:ext cx="750887"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alibri" panose="020F0502020204030204"/>
                <a:ea typeface="+mn-ea"/>
                <a:cs typeface="+mn-cs"/>
              </a:rPr>
              <a:t>of Output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26" name="Rectangle 90">
            <a:extLst>
              <a:ext uri="{FF2B5EF4-FFF2-40B4-BE49-F238E27FC236}">
                <a16:creationId xmlns:a16="http://schemas.microsoft.com/office/drawing/2014/main" id="{213F7B8E-01E5-4A12-9BD8-B17A070CBB36}"/>
              </a:ext>
            </a:extLst>
          </p:cNvPr>
          <p:cNvSpPr>
            <a:spLocks noChangeArrowheads="1"/>
          </p:cNvSpPr>
          <p:nvPr/>
        </p:nvSpPr>
        <p:spPr bwMode="auto">
          <a:xfrm>
            <a:off x="5426075" y="4791075"/>
            <a:ext cx="152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27" name="Rectangle 91">
            <a:extLst>
              <a:ext uri="{FF2B5EF4-FFF2-40B4-BE49-F238E27FC236}">
                <a16:creationId xmlns:a16="http://schemas.microsoft.com/office/drawing/2014/main" id="{9D3C9FFC-AB1E-4393-8896-39C455D00585}"/>
              </a:ext>
            </a:extLst>
          </p:cNvPr>
          <p:cNvSpPr>
            <a:spLocks noChangeArrowheads="1"/>
          </p:cNvSpPr>
          <p:nvPr/>
        </p:nvSpPr>
        <p:spPr bwMode="auto">
          <a:xfrm>
            <a:off x="5149850" y="2373313"/>
            <a:ext cx="436563"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alibri" panose="020F0502020204030204"/>
                <a:ea typeface="+mn-ea"/>
                <a:cs typeface="+mn-cs"/>
              </a:rPr>
              <a:t>Price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28" name="Rectangle 92">
            <a:extLst>
              <a:ext uri="{FF2B5EF4-FFF2-40B4-BE49-F238E27FC236}">
                <a16:creationId xmlns:a16="http://schemas.microsoft.com/office/drawing/2014/main" id="{D946D78E-20BD-48AC-9F3D-3460051AE73D}"/>
              </a:ext>
            </a:extLst>
          </p:cNvPr>
          <p:cNvSpPr>
            <a:spLocks noChangeArrowheads="1"/>
          </p:cNvSpPr>
          <p:nvPr/>
        </p:nvSpPr>
        <p:spPr bwMode="auto">
          <a:xfrm>
            <a:off x="5132388" y="2557463"/>
            <a:ext cx="46037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alibri" panose="020F0502020204030204"/>
                <a:ea typeface="+mn-ea"/>
                <a:cs typeface="+mn-cs"/>
              </a:rPr>
              <a:t>Level</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936029" name="Group 93">
            <a:extLst>
              <a:ext uri="{FF2B5EF4-FFF2-40B4-BE49-F238E27FC236}">
                <a16:creationId xmlns:a16="http://schemas.microsoft.com/office/drawing/2014/main" id="{B671B7A7-03AB-4DE9-9959-7590554A7C32}"/>
              </a:ext>
            </a:extLst>
          </p:cNvPr>
          <p:cNvGrpSpPr>
            <a:grpSpLocks/>
          </p:cNvGrpSpPr>
          <p:nvPr/>
        </p:nvGrpSpPr>
        <p:grpSpPr bwMode="auto">
          <a:xfrm>
            <a:off x="5397500" y="4902200"/>
            <a:ext cx="3124200" cy="693738"/>
            <a:chOff x="3400" y="3088"/>
            <a:chExt cx="1968" cy="437"/>
          </a:xfrm>
        </p:grpSpPr>
        <p:sp>
          <p:nvSpPr>
            <p:cNvPr id="936030" name="Line 94">
              <a:extLst>
                <a:ext uri="{FF2B5EF4-FFF2-40B4-BE49-F238E27FC236}">
                  <a16:creationId xmlns:a16="http://schemas.microsoft.com/office/drawing/2014/main" id="{EEF9F66E-A4DE-4001-B5E2-00EA043E81C9}"/>
                </a:ext>
              </a:extLst>
            </p:cNvPr>
            <p:cNvSpPr>
              <a:spLocks noChangeShapeType="1"/>
            </p:cNvSpPr>
            <p:nvPr/>
          </p:nvSpPr>
          <p:spPr bwMode="auto">
            <a:xfrm>
              <a:off x="4098" y="3088"/>
              <a:ext cx="61" cy="19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6031" name="Rectangle 95">
              <a:extLst>
                <a:ext uri="{FF2B5EF4-FFF2-40B4-BE49-F238E27FC236}">
                  <a16:creationId xmlns:a16="http://schemas.microsoft.com/office/drawing/2014/main" id="{2FD4D2B2-5793-46DA-9AFC-9D81280F73F5}"/>
                </a:ext>
              </a:extLst>
            </p:cNvPr>
            <p:cNvSpPr>
              <a:spLocks noChangeArrowheads="1"/>
            </p:cNvSpPr>
            <p:nvPr/>
          </p:nvSpPr>
          <p:spPr bwMode="auto">
            <a:xfrm>
              <a:off x="3400" y="3263"/>
              <a:ext cx="1912" cy="262"/>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6032" name="Rectangle 96">
              <a:extLst>
                <a:ext uri="{FF2B5EF4-FFF2-40B4-BE49-F238E27FC236}">
                  <a16:creationId xmlns:a16="http://schemas.microsoft.com/office/drawing/2014/main" id="{B74C59DB-20AB-4411-92F4-03DF84910562}"/>
                </a:ext>
              </a:extLst>
            </p:cNvPr>
            <p:cNvSpPr>
              <a:spLocks noChangeArrowheads="1"/>
            </p:cNvSpPr>
            <p:nvPr/>
          </p:nvSpPr>
          <p:spPr bwMode="auto">
            <a:xfrm>
              <a:off x="3427" y="3282"/>
              <a:ext cx="189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3. . . . which increases the quantity of goods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33" name="Rectangle 97">
              <a:extLst>
                <a:ext uri="{FF2B5EF4-FFF2-40B4-BE49-F238E27FC236}">
                  <a16:creationId xmlns:a16="http://schemas.microsoft.com/office/drawing/2014/main" id="{ABEA6458-1DFF-4BEB-A287-B96524695C9B}"/>
                </a:ext>
              </a:extLst>
            </p:cNvPr>
            <p:cNvSpPr>
              <a:spLocks noChangeArrowheads="1"/>
            </p:cNvSpPr>
            <p:nvPr/>
          </p:nvSpPr>
          <p:spPr bwMode="auto">
            <a:xfrm>
              <a:off x="3427" y="3398"/>
              <a:ext cx="194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and services demanded at a given price level.</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36034" name="Group 98">
            <a:extLst>
              <a:ext uri="{FF2B5EF4-FFF2-40B4-BE49-F238E27FC236}">
                <a16:creationId xmlns:a16="http://schemas.microsoft.com/office/drawing/2014/main" id="{BA95DFA4-0738-45A1-B1FC-2695CBE7449B}"/>
              </a:ext>
            </a:extLst>
          </p:cNvPr>
          <p:cNvGrpSpPr>
            <a:grpSpLocks/>
          </p:cNvGrpSpPr>
          <p:nvPr/>
        </p:nvGrpSpPr>
        <p:grpSpPr bwMode="auto">
          <a:xfrm>
            <a:off x="169863" y="3722688"/>
            <a:ext cx="1220787" cy="958850"/>
            <a:chOff x="107" y="2345"/>
            <a:chExt cx="769" cy="604"/>
          </a:xfrm>
        </p:grpSpPr>
        <p:sp>
          <p:nvSpPr>
            <p:cNvPr id="936035" name="Line 99">
              <a:extLst>
                <a:ext uri="{FF2B5EF4-FFF2-40B4-BE49-F238E27FC236}">
                  <a16:creationId xmlns:a16="http://schemas.microsoft.com/office/drawing/2014/main" id="{98A92C8B-401E-4196-84DA-3EB8A25EDF51}"/>
                </a:ext>
              </a:extLst>
            </p:cNvPr>
            <p:cNvSpPr>
              <a:spLocks noChangeShapeType="1"/>
            </p:cNvSpPr>
            <p:nvPr/>
          </p:nvSpPr>
          <p:spPr bwMode="auto">
            <a:xfrm flipH="1">
              <a:off x="561" y="2345"/>
              <a:ext cx="315" cy="21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6036" name="Rectangle 100">
              <a:extLst>
                <a:ext uri="{FF2B5EF4-FFF2-40B4-BE49-F238E27FC236}">
                  <a16:creationId xmlns:a16="http://schemas.microsoft.com/office/drawing/2014/main" id="{DD7FDFD4-8AC9-4CDF-A7A9-692F1018282C}"/>
                </a:ext>
              </a:extLst>
            </p:cNvPr>
            <p:cNvSpPr>
              <a:spLocks noChangeArrowheads="1"/>
            </p:cNvSpPr>
            <p:nvPr/>
          </p:nvSpPr>
          <p:spPr bwMode="auto">
            <a:xfrm>
              <a:off x="107" y="2477"/>
              <a:ext cx="568" cy="472"/>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6037" name="Rectangle 101">
              <a:extLst>
                <a:ext uri="{FF2B5EF4-FFF2-40B4-BE49-F238E27FC236}">
                  <a16:creationId xmlns:a16="http://schemas.microsoft.com/office/drawing/2014/main" id="{6A760E48-F1D5-45CF-A299-0CB38C68D54F}"/>
                </a:ext>
              </a:extLst>
            </p:cNvPr>
            <p:cNvSpPr>
              <a:spLocks noChangeArrowheads="1"/>
            </p:cNvSpPr>
            <p:nvPr/>
          </p:nvSpPr>
          <p:spPr bwMode="auto">
            <a:xfrm>
              <a:off x="140" y="2485"/>
              <a:ext cx="40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2. . . . the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38" name="Rectangle 102">
              <a:extLst>
                <a:ext uri="{FF2B5EF4-FFF2-40B4-BE49-F238E27FC236}">
                  <a16:creationId xmlns:a16="http://schemas.microsoft.com/office/drawing/2014/main" id="{B5940491-DA10-4832-9FB9-BB2AE1843531}"/>
                </a:ext>
              </a:extLst>
            </p:cNvPr>
            <p:cNvSpPr>
              <a:spLocks noChangeArrowheads="1"/>
            </p:cNvSpPr>
            <p:nvPr/>
          </p:nvSpPr>
          <p:spPr bwMode="auto">
            <a:xfrm>
              <a:off x="140" y="2601"/>
              <a:ext cx="4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equilibrium</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39" name="Rectangle 103">
              <a:extLst>
                <a:ext uri="{FF2B5EF4-FFF2-40B4-BE49-F238E27FC236}">
                  <a16:creationId xmlns:a16="http://schemas.microsoft.com/office/drawing/2014/main" id="{71B866F3-2670-496D-A621-1F9B788673F7}"/>
                </a:ext>
              </a:extLst>
            </p:cNvPr>
            <p:cNvSpPr>
              <a:spLocks noChangeArrowheads="1"/>
            </p:cNvSpPr>
            <p:nvPr/>
          </p:nvSpPr>
          <p:spPr bwMode="auto">
            <a:xfrm>
              <a:off x="140" y="2717"/>
              <a:ext cx="5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interest rate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40" name="Rectangle 104">
              <a:extLst>
                <a:ext uri="{FF2B5EF4-FFF2-40B4-BE49-F238E27FC236}">
                  <a16:creationId xmlns:a16="http://schemas.microsoft.com/office/drawing/2014/main" id="{01CBEDA6-FA5A-4A75-8A03-9E2CEE913D7E}"/>
                </a:ext>
              </a:extLst>
            </p:cNvPr>
            <p:cNvSpPr>
              <a:spLocks noChangeArrowheads="1"/>
            </p:cNvSpPr>
            <p:nvPr/>
          </p:nvSpPr>
          <p:spPr bwMode="auto">
            <a:xfrm>
              <a:off x="140" y="2833"/>
              <a:ext cx="3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falls . . .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36041" name="Group 105">
            <a:extLst>
              <a:ext uri="{FF2B5EF4-FFF2-40B4-BE49-F238E27FC236}">
                <a16:creationId xmlns:a16="http://schemas.microsoft.com/office/drawing/2014/main" id="{D2B247CA-6B61-461D-B023-56E5E0337358}"/>
              </a:ext>
            </a:extLst>
          </p:cNvPr>
          <p:cNvGrpSpPr>
            <a:grpSpLocks/>
          </p:cNvGrpSpPr>
          <p:nvPr/>
        </p:nvGrpSpPr>
        <p:grpSpPr bwMode="auto">
          <a:xfrm>
            <a:off x="2568575" y="3154363"/>
            <a:ext cx="2330450" cy="730250"/>
            <a:chOff x="1618" y="1987"/>
            <a:chExt cx="1468" cy="460"/>
          </a:xfrm>
        </p:grpSpPr>
        <p:sp>
          <p:nvSpPr>
            <p:cNvPr id="936042" name="Line 106">
              <a:extLst>
                <a:ext uri="{FF2B5EF4-FFF2-40B4-BE49-F238E27FC236}">
                  <a16:creationId xmlns:a16="http://schemas.microsoft.com/office/drawing/2014/main" id="{31E17729-FF8B-4A7C-8FE8-8B59C841C103}"/>
                </a:ext>
              </a:extLst>
            </p:cNvPr>
            <p:cNvSpPr>
              <a:spLocks noChangeShapeType="1"/>
            </p:cNvSpPr>
            <p:nvPr/>
          </p:nvSpPr>
          <p:spPr bwMode="auto">
            <a:xfrm>
              <a:off x="1618" y="1987"/>
              <a:ext cx="751" cy="28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6043" name="Rectangle 107">
              <a:extLst>
                <a:ext uri="{FF2B5EF4-FFF2-40B4-BE49-F238E27FC236}">
                  <a16:creationId xmlns:a16="http://schemas.microsoft.com/office/drawing/2014/main" id="{93127125-83F6-46A5-8412-9C097A2CB295}"/>
                </a:ext>
              </a:extLst>
            </p:cNvPr>
            <p:cNvSpPr>
              <a:spLocks noChangeArrowheads="1"/>
            </p:cNvSpPr>
            <p:nvPr/>
          </p:nvSpPr>
          <p:spPr bwMode="auto">
            <a:xfrm>
              <a:off x="2264" y="2079"/>
              <a:ext cx="822" cy="367"/>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6044" name="Rectangle 108">
              <a:extLst>
                <a:ext uri="{FF2B5EF4-FFF2-40B4-BE49-F238E27FC236}">
                  <a16:creationId xmlns:a16="http://schemas.microsoft.com/office/drawing/2014/main" id="{27935D0F-8416-4254-89AB-EDB454D4D5F8}"/>
                </a:ext>
              </a:extLst>
            </p:cNvPr>
            <p:cNvSpPr>
              <a:spLocks noChangeArrowheads="1"/>
            </p:cNvSpPr>
            <p:nvPr/>
          </p:nvSpPr>
          <p:spPr bwMode="auto">
            <a:xfrm>
              <a:off x="2302" y="2100"/>
              <a:ext cx="70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1. When the Fed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45" name="Rectangle 109">
              <a:extLst>
                <a:ext uri="{FF2B5EF4-FFF2-40B4-BE49-F238E27FC236}">
                  <a16:creationId xmlns:a16="http://schemas.microsoft.com/office/drawing/2014/main" id="{E1728F6F-40DA-4FD8-96A2-58A41BAB2930}"/>
                </a:ext>
              </a:extLst>
            </p:cNvPr>
            <p:cNvSpPr>
              <a:spLocks noChangeArrowheads="1"/>
            </p:cNvSpPr>
            <p:nvPr/>
          </p:nvSpPr>
          <p:spPr bwMode="auto">
            <a:xfrm>
              <a:off x="2302" y="2216"/>
              <a:ext cx="5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increases the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6046" name="Rectangle 110">
              <a:extLst>
                <a:ext uri="{FF2B5EF4-FFF2-40B4-BE49-F238E27FC236}">
                  <a16:creationId xmlns:a16="http://schemas.microsoft.com/office/drawing/2014/main" id="{63FEA2BA-F4E1-4A12-A456-7E452007F3EB}"/>
                </a:ext>
              </a:extLst>
            </p:cNvPr>
            <p:cNvSpPr>
              <a:spLocks noChangeArrowheads="1"/>
            </p:cNvSpPr>
            <p:nvPr/>
          </p:nvSpPr>
          <p:spPr bwMode="auto">
            <a:xfrm>
              <a:off x="2302" y="2332"/>
              <a:ext cx="77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alibri" panose="020F0502020204030204"/>
                  <a:ea typeface="+mn-ea"/>
                  <a:cs typeface="+mn-cs"/>
                </a:rPr>
                <a:t>money supply . . .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36047" name="Group 111">
            <a:extLst>
              <a:ext uri="{FF2B5EF4-FFF2-40B4-BE49-F238E27FC236}">
                <a16:creationId xmlns:a16="http://schemas.microsoft.com/office/drawing/2014/main" id="{0D282FDE-220F-4E35-BCF7-98B3FC7A0188}"/>
              </a:ext>
            </a:extLst>
          </p:cNvPr>
          <p:cNvGrpSpPr>
            <a:grpSpLocks/>
          </p:cNvGrpSpPr>
          <p:nvPr/>
        </p:nvGrpSpPr>
        <p:grpSpPr bwMode="auto">
          <a:xfrm>
            <a:off x="6381750" y="3392488"/>
            <a:ext cx="577850" cy="1316037"/>
            <a:chOff x="4020" y="2137"/>
            <a:chExt cx="364" cy="829"/>
          </a:xfrm>
        </p:grpSpPr>
        <p:sp>
          <p:nvSpPr>
            <p:cNvPr id="936048" name="Freeform 112">
              <a:extLst>
                <a:ext uri="{FF2B5EF4-FFF2-40B4-BE49-F238E27FC236}">
                  <a16:creationId xmlns:a16="http://schemas.microsoft.com/office/drawing/2014/main" id="{69B64293-3E1C-4956-986F-FFE14E43B418}"/>
                </a:ext>
              </a:extLst>
            </p:cNvPr>
            <p:cNvSpPr>
              <a:spLocks/>
            </p:cNvSpPr>
            <p:nvPr/>
          </p:nvSpPr>
          <p:spPr bwMode="auto">
            <a:xfrm>
              <a:off x="4020" y="2171"/>
              <a:ext cx="340" cy="795"/>
            </a:xfrm>
            <a:custGeom>
              <a:avLst/>
              <a:gdLst>
                <a:gd name="T0" fmla="*/ 0 w 340"/>
                <a:gd name="T1" fmla="*/ 0 h 795"/>
                <a:gd name="T2" fmla="*/ 340 w 340"/>
                <a:gd name="T3" fmla="*/ 0 h 795"/>
                <a:gd name="T4" fmla="*/ 340 w 340"/>
                <a:gd name="T5" fmla="*/ 795 h 795"/>
              </a:gdLst>
              <a:ahLst/>
              <a:cxnLst>
                <a:cxn ang="0">
                  <a:pos x="T0" y="T1"/>
                </a:cxn>
                <a:cxn ang="0">
                  <a:pos x="T2" y="T3"/>
                </a:cxn>
                <a:cxn ang="0">
                  <a:pos x="T4" y="T5"/>
                </a:cxn>
              </a:cxnLst>
              <a:rect l="0" t="0" r="r" b="b"/>
              <a:pathLst>
                <a:path w="340" h="795">
                  <a:moveTo>
                    <a:pt x="0" y="0"/>
                  </a:moveTo>
                  <a:lnTo>
                    <a:pt x="340" y="0"/>
                  </a:lnTo>
                  <a:lnTo>
                    <a:pt x="340" y="795"/>
                  </a:lnTo>
                </a:path>
              </a:pathLst>
            </a:custGeom>
            <a:noFill/>
            <a:ln w="14288"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6049" name="Oval 113">
              <a:extLst>
                <a:ext uri="{FF2B5EF4-FFF2-40B4-BE49-F238E27FC236}">
                  <a16:creationId xmlns:a16="http://schemas.microsoft.com/office/drawing/2014/main" id="{BD53D0B7-6288-43F9-8936-D26F2A9FD313}"/>
                </a:ext>
              </a:extLst>
            </p:cNvPr>
            <p:cNvSpPr>
              <a:spLocks noChangeArrowheads="1"/>
            </p:cNvSpPr>
            <p:nvPr/>
          </p:nvSpPr>
          <p:spPr bwMode="auto">
            <a:xfrm>
              <a:off x="4326" y="2137"/>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13" name="Text Box 4">
            <a:extLst>
              <a:ext uri="{FF2B5EF4-FFF2-40B4-BE49-F238E27FC236}">
                <a16:creationId xmlns:a16="http://schemas.microsoft.com/office/drawing/2014/main" id="{24237297-A38F-4691-9DE1-D754F786EE28}"/>
              </a:ext>
            </a:extLst>
          </p:cNvPr>
          <p:cNvSpPr txBox="1">
            <a:spLocks noChangeArrowheads="1"/>
          </p:cNvSpPr>
          <p:nvPr/>
        </p:nvSpPr>
        <p:spPr bwMode="auto">
          <a:xfrm>
            <a:off x="6934200" y="6680200"/>
            <a:ext cx="183515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lang="en-US" altLang="en-US" sz="900" dirty="0">
                <a:latin typeface="Bookman Old Style" panose="02050604050505020204" pitchFamily="18" charset="0"/>
                <a:cs typeface="Times New Roman" panose="02020603050405020304" pitchFamily="18" charset="0"/>
              </a:rPr>
              <a:t>© 2007 Thomson South-Western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4678-FFF5-4D99-9BC9-F980C626AF4C}"/>
              </a:ext>
            </a:extLst>
          </p:cNvPr>
          <p:cNvSpPr>
            <a:spLocks noGrp="1"/>
          </p:cNvSpPr>
          <p:nvPr>
            <p:ph type="title"/>
          </p:nvPr>
        </p:nvSpPr>
        <p:spPr/>
        <p:txBody>
          <a:bodyPr>
            <a:normAutofit fontScale="90000"/>
          </a:bodyPr>
          <a:lstStyle/>
          <a:p>
            <a:r>
              <a:rPr lang="en-US" dirty="0"/>
              <a:t>Stabilization policy</a:t>
            </a:r>
          </a:p>
        </p:txBody>
      </p:sp>
      <p:sp>
        <p:nvSpPr>
          <p:cNvPr id="3" name="Content Placeholder 2">
            <a:extLst>
              <a:ext uri="{FF2B5EF4-FFF2-40B4-BE49-F238E27FC236}">
                <a16:creationId xmlns:a16="http://schemas.microsoft.com/office/drawing/2014/main" id="{8AC98F6F-B641-420F-B27B-DAB4EEAACB72}"/>
              </a:ext>
            </a:extLst>
          </p:cNvPr>
          <p:cNvSpPr>
            <a:spLocks noGrp="1"/>
          </p:cNvSpPr>
          <p:nvPr>
            <p:ph idx="1"/>
          </p:nvPr>
        </p:nvSpPr>
        <p:spPr/>
        <p:txBody>
          <a:bodyPr>
            <a:normAutofit/>
          </a:bodyPr>
          <a:lstStyle/>
          <a:p>
            <a:pPr>
              <a:lnSpc>
                <a:spcPct val="120000"/>
              </a:lnSpc>
            </a:pPr>
            <a:r>
              <a:rPr lang="en-US" altLang="en-US" dirty="0"/>
              <a:t>Should the government and policymakers use the fiscal and monetary policy instruments to control fluctuations in AD and stabilize the economy?</a:t>
            </a:r>
          </a:p>
          <a:p>
            <a:pPr>
              <a:lnSpc>
                <a:spcPct val="120000"/>
              </a:lnSpc>
            </a:pPr>
            <a:r>
              <a:rPr lang="en-US" altLang="en-US" dirty="0"/>
              <a:t>USA has an explicit goal of economic stabilization implemented through its Employment Act which has the implications:</a:t>
            </a:r>
          </a:p>
          <a:p>
            <a:pPr lvl="1"/>
            <a:r>
              <a:rPr lang="en-US" altLang="en-US" dirty="0"/>
              <a:t>The government should avoid being the cause of economic fluctuations.</a:t>
            </a:r>
          </a:p>
          <a:p>
            <a:pPr lvl="1"/>
            <a:r>
              <a:rPr lang="en-US" altLang="en-US" dirty="0"/>
              <a:t>The government should respond to changes in the private economy in order to stabilize aggregate demand.</a:t>
            </a:r>
          </a:p>
          <a:p>
            <a:pPr>
              <a:lnSpc>
                <a:spcPct val="120000"/>
              </a:lnSpc>
            </a:pPr>
            <a:endParaRPr lang="en-US" altLang="en-US" dirty="0"/>
          </a:p>
        </p:txBody>
      </p:sp>
    </p:spTree>
    <p:extLst>
      <p:ext uri="{BB962C8B-B14F-4D97-AF65-F5344CB8AC3E}">
        <p14:creationId xmlns:p14="http://schemas.microsoft.com/office/powerpoint/2010/main" val="136341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8562-CAEF-4D8A-83AD-789B9687027F}"/>
              </a:ext>
            </a:extLst>
          </p:cNvPr>
          <p:cNvSpPr>
            <a:spLocks noGrp="1"/>
          </p:cNvSpPr>
          <p:nvPr>
            <p:ph type="title"/>
          </p:nvPr>
        </p:nvSpPr>
        <p:spPr/>
        <p:txBody>
          <a:bodyPr>
            <a:normAutofit fontScale="90000"/>
          </a:bodyPr>
          <a:lstStyle/>
          <a:p>
            <a:r>
              <a:rPr lang="en-US" dirty="0"/>
              <a:t>Stabilization policy</a:t>
            </a:r>
          </a:p>
        </p:txBody>
      </p:sp>
      <p:sp>
        <p:nvSpPr>
          <p:cNvPr id="3" name="Content Placeholder 2">
            <a:extLst>
              <a:ext uri="{FF2B5EF4-FFF2-40B4-BE49-F238E27FC236}">
                <a16:creationId xmlns:a16="http://schemas.microsoft.com/office/drawing/2014/main" id="{5B7C6E06-19D1-4109-9E61-3667CD6A578D}"/>
              </a:ext>
            </a:extLst>
          </p:cNvPr>
          <p:cNvSpPr>
            <a:spLocks noGrp="1"/>
          </p:cNvSpPr>
          <p:nvPr>
            <p:ph idx="1"/>
          </p:nvPr>
        </p:nvSpPr>
        <p:spPr/>
        <p:txBody>
          <a:bodyPr>
            <a:normAutofit fontScale="92500" lnSpcReduction="10000"/>
          </a:bodyPr>
          <a:lstStyle/>
          <a:p>
            <a:pPr>
              <a:lnSpc>
                <a:spcPct val="110000"/>
              </a:lnSpc>
            </a:pPr>
            <a:r>
              <a:rPr lang="en-US" altLang="en-US" dirty="0"/>
              <a:t>Arguments by economists against stabilization policy:</a:t>
            </a:r>
          </a:p>
          <a:p>
            <a:pPr lvl="1">
              <a:lnSpc>
                <a:spcPct val="110000"/>
              </a:lnSpc>
            </a:pPr>
            <a:r>
              <a:rPr lang="en-US" altLang="en-US" dirty="0"/>
              <a:t>Monetary and fiscal policy destabilize the economy</a:t>
            </a:r>
          </a:p>
          <a:p>
            <a:pPr lvl="1">
              <a:lnSpc>
                <a:spcPct val="110000"/>
              </a:lnSpc>
            </a:pPr>
            <a:r>
              <a:rPr lang="en-US" altLang="en-US" dirty="0"/>
              <a:t>Monetary and fiscal policy affect the economy with a substantial lag</a:t>
            </a:r>
          </a:p>
          <a:p>
            <a:pPr lvl="1">
              <a:lnSpc>
                <a:spcPct val="110000"/>
              </a:lnSpc>
            </a:pPr>
            <a:r>
              <a:rPr lang="en-US" altLang="en-US" dirty="0"/>
              <a:t>Economy should adjust to and deal with the short-run fluctuations</a:t>
            </a:r>
          </a:p>
          <a:p>
            <a:pPr>
              <a:lnSpc>
                <a:spcPct val="110000"/>
              </a:lnSpc>
            </a:pPr>
            <a:r>
              <a:rPr lang="en-US" altLang="en-US" i="1" dirty="0"/>
              <a:t>Automatic stabilizers</a:t>
            </a:r>
            <a:r>
              <a:rPr lang="en-US" altLang="en-US" dirty="0"/>
              <a:t> are changes in fiscal policy that stimulate aggregate demand when the economy goes into a recession without policymakers having to take any deliberate action.</a:t>
            </a:r>
          </a:p>
          <a:p>
            <a:pPr>
              <a:lnSpc>
                <a:spcPct val="110000"/>
              </a:lnSpc>
            </a:pPr>
            <a:r>
              <a:rPr lang="en-US" altLang="en-US" dirty="0"/>
              <a:t>Automatic stabilizers include the tax system and some forms of government spending.</a:t>
            </a:r>
          </a:p>
          <a:p>
            <a:pPr>
              <a:lnSpc>
                <a:spcPct val="110000"/>
              </a:lnSpc>
            </a:pPr>
            <a:endParaRPr lang="en-US" altLang="en-US" dirty="0"/>
          </a:p>
          <a:p>
            <a:pPr lvl="1">
              <a:lnSpc>
                <a:spcPct val="110000"/>
              </a:lnSpc>
            </a:pPr>
            <a:endParaRPr lang="en-US" altLang="en-US" dirty="0"/>
          </a:p>
          <a:p>
            <a:pPr>
              <a:lnSpc>
                <a:spcPct val="110000"/>
              </a:lnSpc>
            </a:pPr>
            <a:endParaRPr lang="en-US" dirty="0"/>
          </a:p>
        </p:txBody>
      </p:sp>
    </p:spTree>
    <p:extLst>
      <p:ext uri="{BB962C8B-B14F-4D97-AF65-F5344CB8AC3E}">
        <p14:creationId xmlns:p14="http://schemas.microsoft.com/office/powerpoint/2010/main" val="117965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5E974D38-AE3D-44C0-9461-9ADBDC616D66}"/>
              </a:ext>
            </a:extLst>
          </p:cNvPr>
          <p:cNvSpPr>
            <a:spLocks noGrp="1"/>
          </p:cNvSpPr>
          <p:nvPr>
            <p:ph type="title"/>
          </p:nvPr>
        </p:nvSpPr>
        <p:spPr>
          <a:xfrm>
            <a:off x="628650" y="906176"/>
            <a:ext cx="7886700" cy="2852737"/>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7906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A10F-A148-4082-8BD5-E935241A6978}"/>
              </a:ext>
            </a:extLst>
          </p:cNvPr>
          <p:cNvSpPr>
            <a:spLocks noGrp="1"/>
          </p:cNvSpPr>
          <p:nvPr>
            <p:ph type="title"/>
          </p:nvPr>
        </p:nvSpPr>
        <p:spPr>
          <a:xfrm>
            <a:off x="628650" y="320675"/>
            <a:ext cx="7886700" cy="593726"/>
          </a:xfrm>
        </p:spPr>
        <p:txBody>
          <a:bodyPr>
            <a:noAutofit/>
          </a:bodyPr>
          <a:lstStyle/>
          <a:p>
            <a:r>
              <a:rPr lang="en-US" sz="3200" b="1" dirty="0"/>
              <a:t>Impact of fiscal and monetary policy on AD</a:t>
            </a:r>
          </a:p>
        </p:txBody>
      </p:sp>
      <p:sp>
        <p:nvSpPr>
          <p:cNvPr id="3" name="Content Placeholder 2">
            <a:extLst>
              <a:ext uri="{FF2B5EF4-FFF2-40B4-BE49-F238E27FC236}">
                <a16:creationId xmlns:a16="http://schemas.microsoft.com/office/drawing/2014/main" id="{7E836CE1-DD06-4BCC-8AF1-311BFD94F02C}"/>
              </a:ext>
            </a:extLst>
          </p:cNvPr>
          <p:cNvSpPr>
            <a:spLocks noGrp="1"/>
          </p:cNvSpPr>
          <p:nvPr>
            <p:ph idx="1"/>
          </p:nvPr>
        </p:nvSpPr>
        <p:spPr/>
        <p:txBody>
          <a:bodyPr/>
          <a:lstStyle/>
          <a:p>
            <a:r>
              <a:rPr lang="en-US" altLang="en-US" dirty="0"/>
              <a:t>When desired spending changes, aggregate demand shifts, causing short-run fluctuations in output and employment.</a:t>
            </a:r>
          </a:p>
          <a:p>
            <a:r>
              <a:rPr lang="en-US" altLang="en-US" dirty="0"/>
              <a:t>Monetary and fiscal policy are sometimes used to offset those shifts and stabilize the economy.</a:t>
            </a:r>
          </a:p>
          <a:p>
            <a:endParaRPr lang="en-US" dirty="0"/>
          </a:p>
        </p:txBody>
      </p:sp>
      <p:sp>
        <p:nvSpPr>
          <p:cNvPr id="5" name="Text Box 4">
            <a:extLst>
              <a:ext uri="{FF2B5EF4-FFF2-40B4-BE49-F238E27FC236}">
                <a16:creationId xmlns:a16="http://schemas.microsoft.com/office/drawing/2014/main" id="{193102E3-33DB-4C83-8867-59F48E230729}"/>
              </a:ext>
            </a:extLst>
          </p:cNvPr>
          <p:cNvSpPr txBox="1">
            <a:spLocks noChangeArrowheads="1"/>
          </p:cNvSpPr>
          <p:nvPr/>
        </p:nvSpPr>
        <p:spPr bwMode="auto">
          <a:xfrm>
            <a:off x="6934200" y="6680200"/>
            <a:ext cx="183515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lang="en-US" altLang="en-US" sz="900" dirty="0">
                <a:latin typeface="Bookman Old Style" panose="02050604050505020204" pitchFamily="18" charset="0"/>
                <a:cs typeface="Times New Roman" panose="02020603050405020304" pitchFamily="18" charset="0"/>
              </a:rPr>
              <a:t>© 2007 Thomson South-Western</a:t>
            </a:r>
          </a:p>
        </p:txBody>
      </p:sp>
    </p:spTree>
    <p:extLst>
      <p:ext uri="{BB962C8B-B14F-4D97-AF65-F5344CB8AC3E}">
        <p14:creationId xmlns:p14="http://schemas.microsoft.com/office/powerpoint/2010/main" val="288192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4EF2-7F87-4409-B6F6-E45571E67A8D}"/>
              </a:ext>
            </a:extLst>
          </p:cNvPr>
          <p:cNvSpPr>
            <a:spLocks noGrp="1"/>
          </p:cNvSpPr>
          <p:nvPr>
            <p:ph type="title"/>
          </p:nvPr>
        </p:nvSpPr>
        <p:spPr>
          <a:xfrm>
            <a:off x="628650" y="209836"/>
            <a:ext cx="7886700" cy="593726"/>
          </a:xfrm>
        </p:spPr>
        <p:txBody>
          <a:bodyPr>
            <a:noAutofit/>
          </a:bodyPr>
          <a:lstStyle/>
          <a:p>
            <a:r>
              <a:rPr lang="en-US" sz="3600" b="1" dirty="0"/>
              <a:t>The theory of liquidity preference</a:t>
            </a:r>
          </a:p>
        </p:txBody>
      </p:sp>
      <p:sp>
        <p:nvSpPr>
          <p:cNvPr id="3" name="Content Placeholder 2">
            <a:extLst>
              <a:ext uri="{FF2B5EF4-FFF2-40B4-BE49-F238E27FC236}">
                <a16:creationId xmlns:a16="http://schemas.microsoft.com/office/drawing/2014/main" id="{26D63546-8506-4203-9819-A290C7782D19}"/>
              </a:ext>
            </a:extLst>
          </p:cNvPr>
          <p:cNvSpPr>
            <a:spLocks noGrp="1"/>
          </p:cNvSpPr>
          <p:nvPr>
            <p:ph idx="1"/>
          </p:nvPr>
        </p:nvSpPr>
        <p:spPr>
          <a:xfrm>
            <a:off x="628650" y="868217"/>
            <a:ext cx="7886700" cy="5151727"/>
          </a:xfrm>
        </p:spPr>
        <p:txBody>
          <a:bodyPr>
            <a:noAutofit/>
          </a:bodyPr>
          <a:lstStyle/>
          <a:p>
            <a:pPr>
              <a:lnSpc>
                <a:spcPct val="120000"/>
              </a:lnSpc>
            </a:pPr>
            <a:r>
              <a:rPr lang="en-US" altLang="en-US" sz="2400" dirty="0"/>
              <a:t>Keynes developed the liquidity preference theory to explain factors which determine the economy’s interest rate. It attempts to explain both nominal and real rates by holding constant the rate of inflation.</a:t>
            </a:r>
          </a:p>
          <a:p>
            <a:r>
              <a:rPr lang="en-US" altLang="en-US" sz="2400" b="1" dirty="0"/>
              <a:t>Theory: </a:t>
            </a:r>
            <a:r>
              <a:rPr lang="en-US" altLang="en-US" sz="2400" dirty="0"/>
              <a:t>The interest rate adjusts to balance the supply and demand for money.</a:t>
            </a:r>
          </a:p>
          <a:p>
            <a:pPr>
              <a:lnSpc>
                <a:spcPct val="120000"/>
              </a:lnSpc>
            </a:pPr>
            <a:r>
              <a:rPr lang="en-US" altLang="en-US" sz="2400" b="1" dirty="0"/>
              <a:t>Assumptions:</a:t>
            </a:r>
          </a:p>
          <a:p>
            <a:pPr lvl="1">
              <a:lnSpc>
                <a:spcPct val="120000"/>
              </a:lnSpc>
            </a:pPr>
            <a:r>
              <a:rPr lang="en-US" altLang="en-US" dirty="0"/>
              <a:t>The price level is fixed (and stuck) at some level.</a:t>
            </a:r>
          </a:p>
          <a:p>
            <a:pPr lvl="1">
              <a:lnSpc>
                <a:spcPct val="120000"/>
              </a:lnSpc>
            </a:pPr>
            <a:r>
              <a:rPr lang="en-US" altLang="en-US" dirty="0"/>
              <a:t>For any given price level, the interest rate adjusts to balance the supply and demand for money.</a:t>
            </a:r>
          </a:p>
          <a:p>
            <a:pPr lvl="1">
              <a:lnSpc>
                <a:spcPct val="120000"/>
              </a:lnSpc>
            </a:pPr>
            <a:r>
              <a:rPr lang="en-US" altLang="en-US" dirty="0"/>
              <a:t>The level of output responds to the aggregate demand for goods and services.</a:t>
            </a:r>
          </a:p>
        </p:txBody>
      </p:sp>
    </p:spTree>
    <p:extLst>
      <p:ext uri="{BB962C8B-B14F-4D97-AF65-F5344CB8AC3E}">
        <p14:creationId xmlns:p14="http://schemas.microsoft.com/office/powerpoint/2010/main" val="344081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4EF2-7F87-4409-B6F6-E45571E67A8D}"/>
              </a:ext>
            </a:extLst>
          </p:cNvPr>
          <p:cNvSpPr>
            <a:spLocks noGrp="1"/>
          </p:cNvSpPr>
          <p:nvPr>
            <p:ph type="title"/>
          </p:nvPr>
        </p:nvSpPr>
        <p:spPr>
          <a:xfrm>
            <a:off x="628650" y="209836"/>
            <a:ext cx="7886700" cy="593726"/>
          </a:xfrm>
        </p:spPr>
        <p:txBody>
          <a:bodyPr>
            <a:noAutofit/>
          </a:bodyPr>
          <a:lstStyle/>
          <a:p>
            <a:r>
              <a:rPr lang="en-US" sz="3600" b="1" dirty="0"/>
              <a:t>The theory of liquidity preference</a:t>
            </a:r>
          </a:p>
        </p:txBody>
      </p:sp>
      <p:sp>
        <p:nvSpPr>
          <p:cNvPr id="3" name="Content Placeholder 2">
            <a:extLst>
              <a:ext uri="{FF2B5EF4-FFF2-40B4-BE49-F238E27FC236}">
                <a16:creationId xmlns:a16="http://schemas.microsoft.com/office/drawing/2014/main" id="{26D63546-8506-4203-9819-A290C7782D19}"/>
              </a:ext>
            </a:extLst>
          </p:cNvPr>
          <p:cNvSpPr>
            <a:spLocks noGrp="1"/>
          </p:cNvSpPr>
          <p:nvPr>
            <p:ph idx="1"/>
          </p:nvPr>
        </p:nvSpPr>
        <p:spPr>
          <a:xfrm>
            <a:off x="628650" y="960577"/>
            <a:ext cx="7886700" cy="5151727"/>
          </a:xfrm>
        </p:spPr>
        <p:txBody>
          <a:bodyPr>
            <a:noAutofit/>
          </a:bodyPr>
          <a:lstStyle/>
          <a:p>
            <a:pPr>
              <a:lnSpc>
                <a:spcPct val="120000"/>
              </a:lnSpc>
            </a:pPr>
            <a:r>
              <a:rPr lang="en-US" altLang="en-US" b="1" dirty="0"/>
              <a:t>Money Supply</a:t>
            </a:r>
          </a:p>
          <a:p>
            <a:pPr lvl="1">
              <a:lnSpc>
                <a:spcPct val="120000"/>
              </a:lnSpc>
            </a:pPr>
            <a:r>
              <a:rPr lang="en-US" altLang="en-US" dirty="0"/>
              <a:t>The money supply is controlled by the RBI through:</a:t>
            </a:r>
          </a:p>
          <a:p>
            <a:pPr lvl="2">
              <a:lnSpc>
                <a:spcPct val="120000"/>
              </a:lnSpc>
            </a:pPr>
            <a:r>
              <a:rPr lang="en-US" altLang="en-US" sz="2400" dirty="0"/>
              <a:t>Open-market operations</a:t>
            </a:r>
          </a:p>
          <a:p>
            <a:pPr lvl="2">
              <a:lnSpc>
                <a:spcPct val="120000"/>
              </a:lnSpc>
            </a:pPr>
            <a:r>
              <a:rPr lang="en-US" altLang="en-US" sz="2400" dirty="0"/>
              <a:t>Changing the reserve requirements</a:t>
            </a:r>
          </a:p>
          <a:p>
            <a:pPr lvl="2">
              <a:lnSpc>
                <a:spcPct val="120000"/>
              </a:lnSpc>
            </a:pPr>
            <a:r>
              <a:rPr lang="en-US" altLang="en-US" sz="2400" dirty="0"/>
              <a:t>Changing the repo rate (rate at which RBI lends to banks)</a:t>
            </a:r>
          </a:p>
          <a:p>
            <a:pPr lvl="1">
              <a:lnSpc>
                <a:spcPct val="120000"/>
              </a:lnSpc>
            </a:pPr>
            <a:r>
              <a:rPr lang="en-US" altLang="en-US" b="1" dirty="0"/>
              <a:t>Because it is fixed by the central bank, the quantity of money supplied does not depend on the interest rate. </a:t>
            </a:r>
            <a:r>
              <a:rPr lang="en-US" altLang="en-US" dirty="0"/>
              <a:t>The fixed money supply is thus represented by a </a:t>
            </a:r>
            <a:r>
              <a:rPr lang="en-US" altLang="en-US" i="1" dirty="0"/>
              <a:t>vertical supply curve</a:t>
            </a:r>
            <a:r>
              <a:rPr lang="en-US" altLang="en-US" dirty="0"/>
              <a:t>.</a:t>
            </a:r>
          </a:p>
        </p:txBody>
      </p:sp>
    </p:spTree>
    <p:extLst>
      <p:ext uri="{BB962C8B-B14F-4D97-AF65-F5344CB8AC3E}">
        <p14:creationId xmlns:p14="http://schemas.microsoft.com/office/powerpoint/2010/main" val="127332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4EF2-7F87-4409-B6F6-E45571E67A8D}"/>
              </a:ext>
            </a:extLst>
          </p:cNvPr>
          <p:cNvSpPr>
            <a:spLocks noGrp="1"/>
          </p:cNvSpPr>
          <p:nvPr>
            <p:ph type="title"/>
          </p:nvPr>
        </p:nvSpPr>
        <p:spPr>
          <a:xfrm>
            <a:off x="609988" y="190423"/>
            <a:ext cx="7886700" cy="593726"/>
          </a:xfrm>
        </p:spPr>
        <p:txBody>
          <a:bodyPr>
            <a:normAutofit fontScale="90000"/>
          </a:bodyPr>
          <a:lstStyle/>
          <a:p>
            <a:r>
              <a:rPr lang="en-US" b="1" dirty="0"/>
              <a:t>The theory of liquidity preference</a:t>
            </a:r>
          </a:p>
        </p:txBody>
      </p:sp>
      <p:sp>
        <p:nvSpPr>
          <p:cNvPr id="3" name="Content Placeholder 2">
            <a:extLst>
              <a:ext uri="{FF2B5EF4-FFF2-40B4-BE49-F238E27FC236}">
                <a16:creationId xmlns:a16="http://schemas.microsoft.com/office/drawing/2014/main" id="{26D63546-8506-4203-9819-A290C7782D19}"/>
              </a:ext>
            </a:extLst>
          </p:cNvPr>
          <p:cNvSpPr>
            <a:spLocks noGrp="1"/>
          </p:cNvSpPr>
          <p:nvPr>
            <p:ph idx="1"/>
          </p:nvPr>
        </p:nvSpPr>
        <p:spPr>
          <a:xfrm>
            <a:off x="628650" y="1089892"/>
            <a:ext cx="7886700" cy="5087072"/>
          </a:xfrm>
        </p:spPr>
        <p:txBody>
          <a:bodyPr/>
          <a:lstStyle/>
          <a:p>
            <a:pPr>
              <a:lnSpc>
                <a:spcPct val="100000"/>
              </a:lnSpc>
            </a:pPr>
            <a:r>
              <a:rPr lang="en-US" altLang="en-US" b="1" dirty="0"/>
              <a:t>Money Demand - determinants</a:t>
            </a:r>
          </a:p>
          <a:p>
            <a:pPr lvl="1">
              <a:lnSpc>
                <a:spcPct val="100000"/>
              </a:lnSpc>
            </a:pPr>
            <a:r>
              <a:rPr lang="en-US" altLang="en-US" dirty="0"/>
              <a:t>According to the theory of liquidity preference, one of the most important factors is the interest rate.</a:t>
            </a:r>
          </a:p>
          <a:p>
            <a:pPr lvl="1">
              <a:lnSpc>
                <a:spcPct val="100000"/>
              </a:lnSpc>
            </a:pPr>
            <a:r>
              <a:rPr lang="en-US" altLang="en-US" dirty="0"/>
              <a:t>People choose to hold money instead of other assets that offer higher rates of return because money can be used to buy goods and services.</a:t>
            </a:r>
          </a:p>
          <a:p>
            <a:pPr lvl="1">
              <a:lnSpc>
                <a:spcPct val="100000"/>
              </a:lnSpc>
            </a:pPr>
            <a:r>
              <a:rPr lang="en-US" altLang="en-US" dirty="0"/>
              <a:t>The </a:t>
            </a:r>
            <a:r>
              <a:rPr lang="en-US" altLang="en-US" i="1" dirty="0"/>
              <a:t>opportunity cost of holding money is the interest</a:t>
            </a:r>
            <a:r>
              <a:rPr lang="en-US" altLang="en-US" dirty="0"/>
              <a:t> that could be earned on interest-earning assets.</a:t>
            </a:r>
          </a:p>
          <a:p>
            <a:pPr lvl="1">
              <a:lnSpc>
                <a:spcPct val="100000"/>
              </a:lnSpc>
            </a:pPr>
            <a:endParaRPr lang="en-US" altLang="en-US" dirty="0"/>
          </a:p>
          <a:p>
            <a:pPr lvl="1">
              <a:lnSpc>
                <a:spcPct val="100000"/>
              </a:lnSpc>
            </a:pPr>
            <a:r>
              <a:rPr lang="en-US" altLang="en-US" dirty="0"/>
              <a:t>↑ Interest rate =&gt; ↑ opportunity cost of holding money =&gt; ↓ quantity of money demanded (downward sloping demand curve)</a:t>
            </a:r>
          </a:p>
          <a:p>
            <a:pPr>
              <a:lnSpc>
                <a:spcPct val="100000"/>
              </a:lnSpc>
            </a:pPr>
            <a:endParaRPr lang="en-US" dirty="0"/>
          </a:p>
        </p:txBody>
      </p:sp>
    </p:spTree>
    <p:extLst>
      <p:ext uri="{BB962C8B-B14F-4D97-AF65-F5344CB8AC3E}">
        <p14:creationId xmlns:p14="http://schemas.microsoft.com/office/powerpoint/2010/main" val="158565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4EF2-7F87-4409-B6F6-E45571E67A8D}"/>
              </a:ext>
            </a:extLst>
          </p:cNvPr>
          <p:cNvSpPr>
            <a:spLocks noGrp="1"/>
          </p:cNvSpPr>
          <p:nvPr>
            <p:ph type="title"/>
          </p:nvPr>
        </p:nvSpPr>
        <p:spPr>
          <a:xfrm>
            <a:off x="615818" y="208704"/>
            <a:ext cx="7862207" cy="631049"/>
          </a:xfrm>
        </p:spPr>
        <p:txBody>
          <a:bodyPr>
            <a:normAutofit fontScale="90000"/>
          </a:bodyPr>
          <a:lstStyle/>
          <a:p>
            <a:r>
              <a:rPr lang="en-US" b="1" dirty="0"/>
              <a:t>The theory of liquidity preference</a:t>
            </a:r>
          </a:p>
        </p:txBody>
      </p:sp>
      <p:sp>
        <p:nvSpPr>
          <p:cNvPr id="3" name="Content Placeholder 2">
            <a:extLst>
              <a:ext uri="{FF2B5EF4-FFF2-40B4-BE49-F238E27FC236}">
                <a16:creationId xmlns:a16="http://schemas.microsoft.com/office/drawing/2014/main" id="{26D63546-8506-4203-9819-A290C7782D19}"/>
              </a:ext>
            </a:extLst>
          </p:cNvPr>
          <p:cNvSpPr>
            <a:spLocks noGrp="1"/>
          </p:cNvSpPr>
          <p:nvPr>
            <p:ph idx="1"/>
          </p:nvPr>
        </p:nvSpPr>
        <p:spPr/>
        <p:txBody>
          <a:bodyPr/>
          <a:lstStyle/>
          <a:p>
            <a:pPr>
              <a:lnSpc>
                <a:spcPct val="100000"/>
              </a:lnSpc>
            </a:pPr>
            <a:r>
              <a:rPr lang="en-US" b="1" dirty="0"/>
              <a:t>Equilibrium</a:t>
            </a:r>
          </a:p>
          <a:p>
            <a:r>
              <a:rPr lang="en-US" altLang="en-US" dirty="0"/>
              <a:t>Money demand = Money supply</a:t>
            </a:r>
          </a:p>
          <a:p>
            <a:pPr lvl="1"/>
            <a:endParaRPr lang="en-US" altLang="en-US" dirty="0"/>
          </a:p>
          <a:p>
            <a:pPr lvl="1"/>
            <a:r>
              <a:rPr lang="en-US" altLang="en-US" sz="2800" dirty="0"/>
              <a:t>The interest rate adjusts to balance the supply and demand for money.  </a:t>
            </a:r>
          </a:p>
          <a:p>
            <a:pPr lvl="1"/>
            <a:endParaRPr lang="en-US" altLang="en-US" sz="2800" dirty="0"/>
          </a:p>
          <a:p>
            <a:pPr lvl="1"/>
            <a:r>
              <a:rPr lang="en-US" altLang="en-US" sz="2800" dirty="0"/>
              <a:t>The </a:t>
            </a:r>
            <a:r>
              <a:rPr lang="en-US" altLang="en-US" sz="2800" i="1" dirty="0"/>
              <a:t>equilibrium interest rate </a:t>
            </a:r>
            <a:r>
              <a:rPr lang="en-US" altLang="en-US" sz="2800" dirty="0"/>
              <a:t>is the rate at which the quantity of money demanded equals the quantity of money supplied.</a:t>
            </a:r>
          </a:p>
          <a:p>
            <a:pPr>
              <a:lnSpc>
                <a:spcPct val="100000"/>
              </a:lnSpc>
            </a:pPr>
            <a:endParaRPr lang="en-US" b="1" dirty="0"/>
          </a:p>
        </p:txBody>
      </p:sp>
    </p:spTree>
    <p:extLst>
      <p:ext uri="{BB962C8B-B14F-4D97-AF65-F5344CB8AC3E}">
        <p14:creationId xmlns:p14="http://schemas.microsoft.com/office/powerpoint/2010/main" val="163962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71" name="Rectangle 55">
            <a:extLst>
              <a:ext uri="{FF2B5EF4-FFF2-40B4-BE49-F238E27FC236}">
                <a16:creationId xmlns:a16="http://schemas.microsoft.com/office/drawing/2014/main" id="{6035B0DD-8D8D-466D-830A-863E5FAC761D}"/>
              </a:ext>
            </a:extLst>
          </p:cNvPr>
          <p:cNvSpPr>
            <a:spLocks noGrp="1" noChangeArrowheads="1"/>
          </p:cNvSpPr>
          <p:nvPr>
            <p:ph type="title"/>
          </p:nvPr>
        </p:nvSpPr>
        <p:spPr>
          <a:xfrm>
            <a:off x="628650" y="-115163"/>
            <a:ext cx="788670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Equilibrium in the Money Market</a:t>
            </a:r>
            <a:br>
              <a:rPr lang="en-US" altLang="en-US" sz="3600" dirty="0">
                <a:latin typeface="Times New Roman" panose="02020603050405020304" pitchFamily="18" charset="0"/>
                <a:cs typeface="Times New Roman" panose="02020603050405020304" pitchFamily="18" charset="0"/>
              </a:rPr>
            </a:br>
            <a:r>
              <a:rPr lang="en-US" altLang="en-US" sz="2700" dirty="0">
                <a:latin typeface="Times New Roman" panose="02020603050405020304" pitchFamily="18" charset="0"/>
                <a:cs typeface="Times New Roman" panose="02020603050405020304" pitchFamily="18" charset="0"/>
              </a:rPr>
              <a:t>(Ref: Mankiw, G. (2007): Principles of Economics)</a:t>
            </a:r>
            <a:endParaRPr lang="en-US" altLang="en-US" sz="3600" dirty="0">
              <a:latin typeface="Times New Roman" panose="02020603050405020304" pitchFamily="18" charset="0"/>
              <a:cs typeface="Times New Roman" panose="02020603050405020304" pitchFamily="18" charset="0"/>
            </a:endParaRPr>
          </a:p>
        </p:txBody>
      </p:sp>
      <p:sp>
        <p:nvSpPr>
          <p:cNvPr id="930820" name="Rectangle 4">
            <a:extLst>
              <a:ext uri="{FF2B5EF4-FFF2-40B4-BE49-F238E27FC236}">
                <a16:creationId xmlns:a16="http://schemas.microsoft.com/office/drawing/2014/main" id="{DBF5FD99-2140-4DF1-A246-BBC2B69E9E92}"/>
              </a:ext>
            </a:extLst>
          </p:cNvPr>
          <p:cNvSpPr>
            <a:spLocks noChangeArrowheads="1"/>
          </p:cNvSpPr>
          <p:nvPr/>
        </p:nvSpPr>
        <p:spPr bwMode="auto">
          <a:xfrm>
            <a:off x="1565275" y="1365250"/>
            <a:ext cx="6945313" cy="4670425"/>
          </a:xfrm>
          <a:prstGeom prst="rect">
            <a:avLst/>
          </a:prstGeom>
          <a:solidFill>
            <a:srgbClr val="F3F6F9"/>
          </a:solidFill>
          <a:ln w="225425">
            <a:solidFill>
              <a:srgbClr val="F3F6F9"/>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21" name="Rectangle 5">
            <a:extLst>
              <a:ext uri="{FF2B5EF4-FFF2-40B4-BE49-F238E27FC236}">
                <a16:creationId xmlns:a16="http://schemas.microsoft.com/office/drawing/2014/main" id="{EDABCCD5-B8ED-4B88-91C0-FE7631CC6D6A}"/>
              </a:ext>
            </a:extLst>
          </p:cNvPr>
          <p:cNvSpPr>
            <a:spLocks noChangeArrowheads="1"/>
          </p:cNvSpPr>
          <p:nvPr/>
        </p:nvSpPr>
        <p:spPr bwMode="auto">
          <a:xfrm>
            <a:off x="1565275" y="1365250"/>
            <a:ext cx="6945313" cy="4670425"/>
          </a:xfrm>
          <a:prstGeom prst="rect">
            <a:avLst/>
          </a:prstGeom>
          <a:solidFill>
            <a:srgbClr val="F2F4F8"/>
          </a:solidFill>
          <a:ln w="204788">
            <a:solidFill>
              <a:srgbClr val="F2F4F8"/>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22" name="Rectangle 6">
            <a:extLst>
              <a:ext uri="{FF2B5EF4-FFF2-40B4-BE49-F238E27FC236}">
                <a16:creationId xmlns:a16="http://schemas.microsoft.com/office/drawing/2014/main" id="{D418B7D5-5B76-4C32-86DD-55DED72BACC4}"/>
              </a:ext>
            </a:extLst>
          </p:cNvPr>
          <p:cNvSpPr>
            <a:spLocks noChangeArrowheads="1"/>
          </p:cNvSpPr>
          <p:nvPr/>
        </p:nvSpPr>
        <p:spPr bwMode="auto">
          <a:xfrm>
            <a:off x="1565275" y="1365250"/>
            <a:ext cx="6945313" cy="4670425"/>
          </a:xfrm>
          <a:prstGeom prst="rect">
            <a:avLst/>
          </a:prstGeom>
          <a:solidFill>
            <a:srgbClr val="F1F4F7"/>
          </a:solidFill>
          <a:ln w="184150">
            <a:solidFill>
              <a:srgbClr val="F1F4F7"/>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23" name="Rectangle 7">
            <a:extLst>
              <a:ext uri="{FF2B5EF4-FFF2-40B4-BE49-F238E27FC236}">
                <a16:creationId xmlns:a16="http://schemas.microsoft.com/office/drawing/2014/main" id="{894AD4C8-08EC-449E-845E-30D4D8B3C668}"/>
              </a:ext>
            </a:extLst>
          </p:cNvPr>
          <p:cNvSpPr>
            <a:spLocks noChangeArrowheads="1"/>
          </p:cNvSpPr>
          <p:nvPr/>
        </p:nvSpPr>
        <p:spPr bwMode="auto">
          <a:xfrm>
            <a:off x="1565275" y="1365250"/>
            <a:ext cx="6945313" cy="4670425"/>
          </a:xfrm>
          <a:prstGeom prst="rect">
            <a:avLst/>
          </a:prstGeom>
          <a:solidFill>
            <a:srgbClr val="F0F2F5"/>
          </a:solidFill>
          <a:ln w="165100">
            <a:solidFill>
              <a:srgbClr val="F0F2F5"/>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24" name="Rectangle 8">
            <a:extLst>
              <a:ext uri="{FF2B5EF4-FFF2-40B4-BE49-F238E27FC236}">
                <a16:creationId xmlns:a16="http://schemas.microsoft.com/office/drawing/2014/main" id="{CD95FDE3-D071-4BDA-8BCE-3B8A4CF7D074}"/>
              </a:ext>
            </a:extLst>
          </p:cNvPr>
          <p:cNvSpPr>
            <a:spLocks noChangeArrowheads="1"/>
          </p:cNvSpPr>
          <p:nvPr/>
        </p:nvSpPr>
        <p:spPr bwMode="auto">
          <a:xfrm>
            <a:off x="1565275" y="1365250"/>
            <a:ext cx="6945313" cy="4670425"/>
          </a:xfrm>
          <a:prstGeom prst="rect">
            <a:avLst/>
          </a:prstGeom>
          <a:solidFill>
            <a:srgbClr val="EEF1F4"/>
          </a:solidFill>
          <a:ln w="144463">
            <a:solidFill>
              <a:srgbClr val="EEF1F4"/>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25" name="Rectangle 9">
            <a:extLst>
              <a:ext uri="{FF2B5EF4-FFF2-40B4-BE49-F238E27FC236}">
                <a16:creationId xmlns:a16="http://schemas.microsoft.com/office/drawing/2014/main" id="{62669182-5126-43E1-999E-1B99034FBC42}"/>
              </a:ext>
            </a:extLst>
          </p:cNvPr>
          <p:cNvSpPr>
            <a:spLocks noChangeArrowheads="1"/>
          </p:cNvSpPr>
          <p:nvPr/>
        </p:nvSpPr>
        <p:spPr bwMode="auto">
          <a:xfrm>
            <a:off x="1565275" y="1365250"/>
            <a:ext cx="6945313" cy="4670425"/>
          </a:xfrm>
          <a:prstGeom prst="rect">
            <a:avLst/>
          </a:prstGeom>
          <a:solidFill>
            <a:srgbClr val="EDEFF3"/>
          </a:solidFill>
          <a:ln w="123825">
            <a:solidFill>
              <a:srgbClr val="EDEFF3"/>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26" name="Rectangle 10">
            <a:extLst>
              <a:ext uri="{FF2B5EF4-FFF2-40B4-BE49-F238E27FC236}">
                <a16:creationId xmlns:a16="http://schemas.microsoft.com/office/drawing/2014/main" id="{D3FE9A8D-0F53-4659-8D06-A747102883EF}"/>
              </a:ext>
            </a:extLst>
          </p:cNvPr>
          <p:cNvSpPr>
            <a:spLocks noChangeArrowheads="1"/>
          </p:cNvSpPr>
          <p:nvPr/>
        </p:nvSpPr>
        <p:spPr bwMode="auto">
          <a:xfrm>
            <a:off x="1565275" y="1365250"/>
            <a:ext cx="6945313" cy="4670425"/>
          </a:xfrm>
          <a:prstGeom prst="rect">
            <a:avLst/>
          </a:prstGeom>
          <a:solidFill>
            <a:srgbClr val="EBEEF2"/>
          </a:solidFill>
          <a:ln w="103188">
            <a:solidFill>
              <a:srgbClr val="EBEEF2"/>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27" name="Rectangle 11">
            <a:extLst>
              <a:ext uri="{FF2B5EF4-FFF2-40B4-BE49-F238E27FC236}">
                <a16:creationId xmlns:a16="http://schemas.microsoft.com/office/drawing/2014/main" id="{8FA14D42-BA54-4A01-B253-BE5224E5255F}"/>
              </a:ext>
            </a:extLst>
          </p:cNvPr>
          <p:cNvSpPr>
            <a:spLocks noChangeArrowheads="1"/>
          </p:cNvSpPr>
          <p:nvPr/>
        </p:nvSpPr>
        <p:spPr bwMode="auto">
          <a:xfrm>
            <a:off x="1565275" y="1365250"/>
            <a:ext cx="6945313" cy="4670425"/>
          </a:xfrm>
          <a:prstGeom prst="rect">
            <a:avLst/>
          </a:prstGeom>
          <a:solidFill>
            <a:srgbClr val="EAECF1"/>
          </a:solidFill>
          <a:ln w="82550">
            <a:solidFill>
              <a:srgbClr val="EAECF1"/>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28" name="Rectangle 12">
            <a:extLst>
              <a:ext uri="{FF2B5EF4-FFF2-40B4-BE49-F238E27FC236}">
                <a16:creationId xmlns:a16="http://schemas.microsoft.com/office/drawing/2014/main" id="{8A1B5448-FE46-4DC9-8C48-913ED6031D39}"/>
              </a:ext>
            </a:extLst>
          </p:cNvPr>
          <p:cNvSpPr>
            <a:spLocks noChangeArrowheads="1"/>
          </p:cNvSpPr>
          <p:nvPr/>
        </p:nvSpPr>
        <p:spPr bwMode="auto">
          <a:xfrm>
            <a:off x="1565275" y="1365250"/>
            <a:ext cx="6945313" cy="4670425"/>
          </a:xfrm>
          <a:prstGeom prst="rect">
            <a:avLst/>
          </a:prstGeom>
          <a:solidFill>
            <a:srgbClr val="E9EBF0"/>
          </a:solidFill>
          <a:ln w="61913">
            <a:solidFill>
              <a:srgbClr val="E9EBF0"/>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29" name="Rectangle 13">
            <a:extLst>
              <a:ext uri="{FF2B5EF4-FFF2-40B4-BE49-F238E27FC236}">
                <a16:creationId xmlns:a16="http://schemas.microsoft.com/office/drawing/2014/main" id="{F3F0E89E-08FC-4D12-AB9F-58897755B8FA}"/>
              </a:ext>
            </a:extLst>
          </p:cNvPr>
          <p:cNvSpPr>
            <a:spLocks noChangeArrowheads="1"/>
          </p:cNvSpPr>
          <p:nvPr/>
        </p:nvSpPr>
        <p:spPr bwMode="auto">
          <a:xfrm>
            <a:off x="1565275" y="1365250"/>
            <a:ext cx="6945313" cy="4670425"/>
          </a:xfrm>
          <a:prstGeom prst="rect">
            <a:avLst/>
          </a:prstGeom>
          <a:solidFill>
            <a:srgbClr val="E7EAEF"/>
          </a:solidFill>
          <a:ln w="41275">
            <a:solidFill>
              <a:srgbClr val="E7EA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30" name="Rectangle 14">
            <a:extLst>
              <a:ext uri="{FF2B5EF4-FFF2-40B4-BE49-F238E27FC236}">
                <a16:creationId xmlns:a16="http://schemas.microsoft.com/office/drawing/2014/main" id="{73DB84D5-FDD0-4B71-AE17-8DFC90F73B96}"/>
              </a:ext>
            </a:extLst>
          </p:cNvPr>
          <p:cNvSpPr>
            <a:spLocks noChangeArrowheads="1"/>
          </p:cNvSpPr>
          <p:nvPr/>
        </p:nvSpPr>
        <p:spPr bwMode="auto">
          <a:xfrm>
            <a:off x="1565275" y="1365250"/>
            <a:ext cx="6945313" cy="4670425"/>
          </a:xfrm>
          <a:prstGeom prst="rect">
            <a:avLst/>
          </a:prstGeom>
          <a:solidFill>
            <a:srgbClr val="E6E9EF"/>
          </a:solidFill>
          <a:ln w="20638">
            <a:solidFill>
              <a:srgbClr val="E6E9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31" name="Rectangle 15">
            <a:extLst>
              <a:ext uri="{FF2B5EF4-FFF2-40B4-BE49-F238E27FC236}">
                <a16:creationId xmlns:a16="http://schemas.microsoft.com/office/drawing/2014/main" id="{5DE9C5CF-0E66-4D8F-A36D-6E63C8E287AC}"/>
              </a:ext>
            </a:extLst>
          </p:cNvPr>
          <p:cNvSpPr>
            <a:spLocks noChangeArrowheads="1"/>
          </p:cNvSpPr>
          <p:nvPr/>
        </p:nvSpPr>
        <p:spPr bwMode="auto">
          <a:xfrm>
            <a:off x="1379538" y="1201738"/>
            <a:ext cx="7069137" cy="4772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32" name="Freeform 16">
            <a:extLst>
              <a:ext uri="{FF2B5EF4-FFF2-40B4-BE49-F238E27FC236}">
                <a16:creationId xmlns:a16="http://schemas.microsoft.com/office/drawing/2014/main" id="{4F6E9720-6D01-4D32-94BB-EC07255FB877}"/>
              </a:ext>
            </a:extLst>
          </p:cNvPr>
          <p:cNvSpPr>
            <a:spLocks/>
          </p:cNvSpPr>
          <p:nvPr/>
        </p:nvSpPr>
        <p:spPr bwMode="auto">
          <a:xfrm>
            <a:off x="1379538" y="1201738"/>
            <a:ext cx="7069137" cy="4772025"/>
          </a:xfrm>
          <a:custGeom>
            <a:avLst/>
            <a:gdLst>
              <a:gd name="T0" fmla="*/ 0 w 4453"/>
              <a:gd name="T1" fmla="*/ 0 h 3006"/>
              <a:gd name="T2" fmla="*/ 0 w 4453"/>
              <a:gd name="T3" fmla="*/ 3006 h 3006"/>
              <a:gd name="T4" fmla="*/ 4453 w 4453"/>
              <a:gd name="T5" fmla="*/ 3006 h 3006"/>
            </a:gdLst>
            <a:ahLst/>
            <a:cxnLst>
              <a:cxn ang="0">
                <a:pos x="T0" y="T1"/>
              </a:cxn>
              <a:cxn ang="0">
                <a:pos x="T2" y="T3"/>
              </a:cxn>
              <a:cxn ang="0">
                <a:pos x="T4" y="T5"/>
              </a:cxn>
            </a:cxnLst>
            <a:rect l="0" t="0" r="r" b="b"/>
            <a:pathLst>
              <a:path w="4453" h="3006">
                <a:moveTo>
                  <a:pt x="0" y="0"/>
                </a:moveTo>
                <a:lnTo>
                  <a:pt x="0" y="3006"/>
                </a:lnTo>
                <a:lnTo>
                  <a:pt x="4453" y="3006"/>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33" name="Rectangle 17">
            <a:extLst>
              <a:ext uri="{FF2B5EF4-FFF2-40B4-BE49-F238E27FC236}">
                <a16:creationId xmlns:a16="http://schemas.microsoft.com/office/drawing/2014/main" id="{A79462B9-A25D-4303-AF98-7213D7C21A09}"/>
              </a:ext>
            </a:extLst>
          </p:cNvPr>
          <p:cNvSpPr>
            <a:spLocks noChangeArrowheads="1"/>
          </p:cNvSpPr>
          <p:nvPr/>
        </p:nvSpPr>
        <p:spPr bwMode="auto">
          <a:xfrm>
            <a:off x="7292975" y="6061075"/>
            <a:ext cx="1293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1" i="0" u="none" strike="noStrike" kern="1200" cap="none" spc="0" normalizeH="0" baseline="0" noProof="0">
                <a:ln>
                  <a:noFill/>
                </a:ln>
                <a:solidFill>
                  <a:srgbClr val="000000"/>
                </a:solidFill>
                <a:effectLst/>
                <a:uLnTx/>
                <a:uFillTx/>
                <a:latin typeface="Calibri" panose="020F0502020204030204"/>
                <a:ea typeface="+mn-ea"/>
                <a:cs typeface="+mn-cs"/>
              </a:rPr>
              <a:t>Quantity of</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0834" name="Rectangle 18">
            <a:extLst>
              <a:ext uri="{FF2B5EF4-FFF2-40B4-BE49-F238E27FC236}">
                <a16:creationId xmlns:a16="http://schemas.microsoft.com/office/drawing/2014/main" id="{324D58F9-DD2D-451B-90C4-FB454F17E4EE}"/>
              </a:ext>
            </a:extLst>
          </p:cNvPr>
          <p:cNvSpPr>
            <a:spLocks noChangeArrowheads="1"/>
          </p:cNvSpPr>
          <p:nvPr/>
        </p:nvSpPr>
        <p:spPr bwMode="auto">
          <a:xfrm>
            <a:off x="7758113" y="6335713"/>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1" i="0" u="none" strike="noStrike" kern="1200" cap="none" spc="0" normalizeH="0" baseline="0" noProof="0">
                <a:ln>
                  <a:noFill/>
                </a:ln>
                <a:solidFill>
                  <a:srgbClr val="000000"/>
                </a:solidFill>
                <a:effectLst/>
                <a:uLnTx/>
                <a:uFillTx/>
                <a:latin typeface="Calibri" panose="020F0502020204030204"/>
                <a:ea typeface="+mn-ea"/>
                <a:cs typeface="+mn-cs"/>
              </a:rPr>
              <a:t>Money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0835" name="Rectangle 19">
            <a:extLst>
              <a:ext uri="{FF2B5EF4-FFF2-40B4-BE49-F238E27FC236}">
                <a16:creationId xmlns:a16="http://schemas.microsoft.com/office/drawing/2014/main" id="{7D87805A-AC20-4514-9E7C-D6F66C3A8DC1}"/>
              </a:ext>
            </a:extLst>
          </p:cNvPr>
          <p:cNvSpPr>
            <a:spLocks noChangeArrowheads="1"/>
          </p:cNvSpPr>
          <p:nvPr/>
        </p:nvSpPr>
        <p:spPr bwMode="auto">
          <a:xfrm>
            <a:off x="479425" y="1196975"/>
            <a:ext cx="917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1" i="0" u="none" strike="noStrike" kern="1200" cap="none" spc="0" normalizeH="0" baseline="0" noProof="0">
                <a:ln>
                  <a:noFill/>
                </a:ln>
                <a:solidFill>
                  <a:srgbClr val="000000"/>
                </a:solidFill>
                <a:effectLst/>
                <a:uLnTx/>
                <a:uFillTx/>
                <a:latin typeface="Calibri" panose="020F0502020204030204"/>
                <a:ea typeface="+mn-ea"/>
                <a:cs typeface="+mn-cs"/>
              </a:rPr>
              <a:t>Interest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0836" name="Rectangle 20">
            <a:extLst>
              <a:ext uri="{FF2B5EF4-FFF2-40B4-BE49-F238E27FC236}">
                <a16:creationId xmlns:a16="http://schemas.microsoft.com/office/drawing/2014/main" id="{0349FFF2-D1E7-4581-93E0-D0D7A57B89A8}"/>
              </a:ext>
            </a:extLst>
          </p:cNvPr>
          <p:cNvSpPr>
            <a:spLocks noChangeArrowheads="1"/>
          </p:cNvSpPr>
          <p:nvPr/>
        </p:nvSpPr>
        <p:spPr bwMode="auto">
          <a:xfrm>
            <a:off x="793750" y="1471613"/>
            <a:ext cx="595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1" i="0" u="none" strike="noStrike" kern="1200" cap="none" spc="0" normalizeH="0" baseline="0" noProof="0">
                <a:ln>
                  <a:noFill/>
                </a:ln>
                <a:solidFill>
                  <a:srgbClr val="000000"/>
                </a:solidFill>
                <a:effectLst/>
                <a:uLnTx/>
                <a:uFillTx/>
                <a:latin typeface="Calibri" panose="020F0502020204030204"/>
                <a:ea typeface="+mn-ea"/>
                <a:cs typeface="+mn-cs"/>
              </a:rPr>
              <a:t>Rate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0837" name="Rectangle 21">
            <a:extLst>
              <a:ext uri="{FF2B5EF4-FFF2-40B4-BE49-F238E27FC236}">
                <a16:creationId xmlns:a16="http://schemas.microsoft.com/office/drawing/2014/main" id="{7EA70A4F-D304-4FC6-BC11-493C79F0019C}"/>
              </a:ext>
            </a:extLst>
          </p:cNvPr>
          <p:cNvSpPr>
            <a:spLocks noChangeArrowheads="1"/>
          </p:cNvSpPr>
          <p:nvPr/>
        </p:nvSpPr>
        <p:spPr bwMode="auto">
          <a:xfrm>
            <a:off x="1143000" y="6067425"/>
            <a:ext cx="225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930838" name="Group 22">
            <a:extLst>
              <a:ext uri="{FF2B5EF4-FFF2-40B4-BE49-F238E27FC236}">
                <a16:creationId xmlns:a16="http://schemas.microsoft.com/office/drawing/2014/main" id="{7D04EA11-877D-4BD0-9EEC-D3D6B6F8B613}"/>
              </a:ext>
            </a:extLst>
          </p:cNvPr>
          <p:cNvGrpSpPr>
            <a:grpSpLocks/>
          </p:cNvGrpSpPr>
          <p:nvPr/>
        </p:nvGrpSpPr>
        <p:grpSpPr bwMode="auto">
          <a:xfrm>
            <a:off x="1831975" y="3052763"/>
            <a:ext cx="6597650" cy="2741612"/>
            <a:chOff x="1154" y="1923"/>
            <a:chExt cx="4156" cy="1727"/>
          </a:xfrm>
        </p:grpSpPr>
        <p:sp>
          <p:nvSpPr>
            <p:cNvPr id="930839" name="Line 23">
              <a:extLst>
                <a:ext uri="{FF2B5EF4-FFF2-40B4-BE49-F238E27FC236}">
                  <a16:creationId xmlns:a16="http://schemas.microsoft.com/office/drawing/2014/main" id="{DAE20338-CAD5-4776-8365-336A60F1149C}"/>
                </a:ext>
              </a:extLst>
            </p:cNvPr>
            <p:cNvSpPr>
              <a:spLocks noChangeShapeType="1"/>
            </p:cNvSpPr>
            <p:nvPr/>
          </p:nvSpPr>
          <p:spPr bwMode="auto">
            <a:xfrm>
              <a:off x="1154" y="1923"/>
              <a:ext cx="3560" cy="1607"/>
            </a:xfrm>
            <a:prstGeom prst="line">
              <a:avLst/>
            </a:prstGeom>
            <a:noFill/>
            <a:ln w="61913">
              <a:solidFill>
                <a:srgbClr val="003F95"/>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40" name="Rectangle 24">
              <a:extLst>
                <a:ext uri="{FF2B5EF4-FFF2-40B4-BE49-F238E27FC236}">
                  <a16:creationId xmlns:a16="http://schemas.microsoft.com/office/drawing/2014/main" id="{E402346C-737B-4A39-AE37-A334ADA631F8}"/>
                </a:ext>
              </a:extLst>
            </p:cNvPr>
            <p:cNvSpPr>
              <a:spLocks noChangeArrowheads="1"/>
            </p:cNvSpPr>
            <p:nvPr/>
          </p:nvSpPr>
          <p:spPr bwMode="auto">
            <a:xfrm>
              <a:off x="4792" y="3283"/>
              <a:ext cx="47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0" u="none" strike="noStrike" kern="1200" cap="none" spc="0" normalizeH="0" baseline="0" noProof="0">
                  <a:ln>
                    <a:noFill/>
                  </a:ln>
                  <a:solidFill>
                    <a:srgbClr val="000000"/>
                  </a:solidFill>
                  <a:effectLst/>
                  <a:uLnTx/>
                  <a:uFillTx/>
                  <a:latin typeface="Calibri" panose="020F0502020204030204"/>
                  <a:ea typeface="+mn-ea"/>
                  <a:cs typeface="+mn-cs"/>
                </a:rPr>
                <a:t>Money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0841" name="Rectangle 25">
              <a:extLst>
                <a:ext uri="{FF2B5EF4-FFF2-40B4-BE49-F238E27FC236}">
                  <a16:creationId xmlns:a16="http://schemas.microsoft.com/office/drawing/2014/main" id="{230BCE80-6BDC-4BE8-A669-6E6EEDD1B2FE}"/>
                </a:ext>
              </a:extLst>
            </p:cNvPr>
            <p:cNvSpPr>
              <a:spLocks noChangeArrowheads="1"/>
            </p:cNvSpPr>
            <p:nvPr/>
          </p:nvSpPr>
          <p:spPr bwMode="auto">
            <a:xfrm>
              <a:off x="4749" y="3456"/>
              <a:ext cx="56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0" u="none" strike="noStrike" kern="1200" cap="none" spc="0" normalizeH="0" baseline="0" noProof="0">
                  <a:ln>
                    <a:noFill/>
                  </a:ln>
                  <a:solidFill>
                    <a:srgbClr val="000000"/>
                  </a:solidFill>
                  <a:effectLst/>
                  <a:uLnTx/>
                  <a:uFillTx/>
                  <a:latin typeface="Calibri" panose="020F0502020204030204"/>
                  <a:ea typeface="+mn-ea"/>
                  <a:cs typeface="+mn-cs"/>
                </a:rPr>
                <a:t>demand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sp>
        <p:nvSpPr>
          <p:cNvPr id="930842" name="Rectangle 26">
            <a:extLst>
              <a:ext uri="{FF2B5EF4-FFF2-40B4-BE49-F238E27FC236}">
                <a16:creationId xmlns:a16="http://schemas.microsoft.com/office/drawing/2014/main" id="{FB5B3F65-0524-4AD4-90B3-FAA65012FCC1}"/>
              </a:ext>
            </a:extLst>
          </p:cNvPr>
          <p:cNvSpPr>
            <a:spLocks noChangeArrowheads="1"/>
          </p:cNvSpPr>
          <p:nvPr/>
        </p:nvSpPr>
        <p:spPr bwMode="auto">
          <a:xfrm>
            <a:off x="4149725" y="6067425"/>
            <a:ext cx="1438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0" u="none" strike="noStrike" kern="1200" cap="none" spc="0" normalizeH="0" baseline="0" noProof="0">
                <a:ln>
                  <a:noFill/>
                </a:ln>
                <a:solidFill>
                  <a:srgbClr val="000000"/>
                </a:solidFill>
                <a:effectLst/>
                <a:uLnTx/>
                <a:uFillTx/>
                <a:latin typeface="Calibri" panose="020F0502020204030204"/>
                <a:ea typeface="+mn-ea"/>
                <a:cs typeface="+mn-cs"/>
              </a:rPr>
              <a:t>Quantity fixed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0843" name="Rectangle 27">
            <a:extLst>
              <a:ext uri="{FF2B5EF4-FFF2-40B4-BE49-F238E27FC236}">
                <a16:creationId xmlns:a16="http://schemas.microsoft.com/office/drawing/2014/main" id="{287FA047-772C-4A29-96C4-3BA8C56764B5}"/>
              </a:ext>
            </a:extLst>
          </p:cNvPr>
          <p:cNvSpPr>
            <a:spLocks noChangeArrowheads="1"/>
          </p:cNvSpPr>
          <p:nvPr/>
        </p:nvSpPr>
        <p:spPr bwMode="auto">
          <a:xfrm>
            <a:off x="4300538" y="6342063"/>
            <a:ext cx="1130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0" u="none" strike="noStrike" kern="1200" cap="none" spc="0" normalizeH="0" baseline="0" noProof="0">
                <a:ln>
                  <a:noFill/>
                </a:ln>
                <a:solidFill>
                  <a:srgbClr val="000000"/>
                </a:solidFill>
                <a:effectLst/>
                <a:uLnTx/>
                <a:uFillTx/>
                <a:latin typeface="Calibri" panose="020F0502020204030204"/>
                <a:ea typeface="+mn-ea"/>
                <a:cs typeface="+mn-cs"/>
              </a:rPr>
              <a:t>by the Fed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930844" name="Group 28">
            <a:extLst>
              <a:ext uri="{FF2B5EF4-FFF2-40B4-BE49-F238E27FC236}">
                <a16:creationId xmlns:a16="http://schemas.microsoft.com/office/drawing/2014/main" id="{A293DD6C-5ECE-4FAC-8E77-B15726ECA755}"/>
              </a:ext>
            </a:extLst>
          </p:cNvPr>
          <p:cNvGrpSpPr>
            <a:grpSpLocks/>
          </p:cNvGrpSpPr>
          <p:nvPr/>
        </p:nvGrpSpPr>
        <p:grpSpPr bwMode="auto">
          <a:xfrm>
            <a:off x="4811713" y="1889125"/>
            <a:ext cx="844550" cy="4084638"/>
            <a:chOff x="3031" y="1190"/>
            <a:chExt cx="532" cy="2573"/>
          </a:xfrm>
        </p:grpSpPr>
        <p:sp>
          <p:nvSpPr>
            <p:cNvPr id="930845" name="Line 29">
              <a:extLst>
                <a:ext uri="{FF2B5EF4-FFF2-40B4-BE49-F238E27FC236}">
                  <a16:creationId xmlns:a16="http://schemas.microsoft.com/office/drawing/2014/main" id="{35683F30-9129-4A5B-8242-0F69E673E518}"/>
                </a:ext>
              </a:extLst>
            </p:cNvPr>
            <p:cNvSpPr>
              <a:spLocks noChangeShapeType="1"/>
            </p:cNvSpPr>
            <p:nvPr/>
          </p:nvSpPr>
          <p:spPr bwMode="auto">
            <a:xfrm>
              <a:off x="3031" y="1197"/>
              <a:ext cx="1" cy="2566"/>
            </a:xfrm>
            <a:prstGeom prst="line">
              <a:avLst/>
            </a:prstGeom>
            <a:noFill/>
            <a:ln w="61913">
              <a:solidFill>
                <a:srgbClr val="003F95"/>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46" name="Rectangle 30">
              <a:extLst>
                <a:ext uri="{FF2B5EF4-FFF2-40B4-BE49-F238E27FC236}">
                  <a16:creationId xmlns:a16="http://schemas.microsoft.com/office/drawing/2014/main" id="{7B70EB02-B46F-4ECA-8DE5-37405BAC2096}"/>
                </a:ext>
              </a:extLst>
            </p:cNvPr>
            <p:cNvSpPr>
              <a:spLocks noChangeArrowheads="1"/>
            </p:cNvSpPr>
            <p:nvPr/>
          </p:nvSpPr>
          <p:spPr bwMode="auto">
            <a:xfrm>
              <a:off x="3093" y="1190"/>
              <a:ext cx="47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0" u="none" strike="noStrike" kern="1200" cap="none" spc="0" normalizeH="0" baseline="0" noProof="0">
                  <a:ln>
                    <a:noFill/>
                  </a:ln>
                  <a:solidFill>
                    <a:srgbClr val="000000"/>
                  </a:solidFill>
                  <a:effectLst/>
                  <a:uLnTx/>
                  <a:uFillTx/>
                  <a:latin typeface="Calibri" panose="020F0502020204030204"/>
                  <a:ea typeface="+mn-ea"/>
                  <a:cs typeface="+mn-cs"/>
                </a:rPr>
                <a:t>Money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0847" name="Rectangle 31">
              <a:extLst>
                <a:ext uri="{FF2B5EF4-FFF2-40B4-BE49-F238E27FC236}">
                  <a16:creationId xmlns:a16="http://schemas.microsoft.com/office/drawing/2014/main" id="{056B922B-ABE9-454D-8735-4025C9D8FF1F}"/>
                </a:ext>
              </a:extLst>
            </p:cNvPr>
            <p:cNvSpPr>
              <a:spLocks noChangeArrowheads="1"/>
            </p:cNvSpPr>
            <p:nvPr/>
          </p:nvSpPr>
          <p:spPr bwMode="auto">
            <a:xfrm>
              <a:off x="3097" y="1362"/>
              <a:ext cx="46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0" u="none" strike="noStrike" kern="1200" cap="none" spc="0" normalizeH="0" baseline="0" noProof="0">
                  <a:ln>
                    <a:noFill/>
                  </a:ln>
                  <a:solidFill>
                    <a:srgbClr val="000000"/>
                  </a:solidFill>
                  <a:effectLst/>
                  <a:uLnTx/>
                  <a:uFillTx/>
                  <a:latin typeface="Calibri" panose="020F0502020204030204"/>
                  <a:ea typeface="+mn-ea"/>
                  <a:cs typeface="+mn-cs"/>
                </a:rPr>
                <a:t>supply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30848" name="Group 32">
            <a:extLst>
              <a:ext uri="{FF2B5EF4-FFF2-40B4-BE49-F238E27FC236}">
                <a16:creationId xmlns:a16="http://schemas.microsoft.com/office/drawing/2014/main" id="{ED0711A4-5E98-45D2-BF7D-1C5680BB8EC9}"/>
              </a:ext>
            </a:extLst>
          </p:cNvPr>
          <p:cNvGrpSpPr>
            <a:grpSpLocks/>
          </p:cNvGrpSpPr>
          <p:nvPr/>
        </p:nvGrpSpPr>
        <p:grpSpPr bwMode="auto">
          <a:xfrm>
            <a:off x="1116013" y="4992688"/>
            <a:ext cx="5457825" cy="1333500"/>
            <a:chOff x="703" y="3145"/>
            <a:chExt cx="3438" cy="840"/>
          </a:xfrm>
        </p:grpSpPr>
        <p:sp>
          <p:nvSpPr>
            <p:cNvPr id="930849" name="Freeform 33">
              <a:extLst>
                <a:ext uri="{FF2B5EF4-FFF2-40B4-BE49-F238E27FC236}">
                  <a16:creationId xmlns:a16="http://schemas.microsoft.com/office/drawing/2014/main" id="{178E343D-A069-4F75-AE44-E765961DC5DB}"/>
                </a:ext>
              </a:extLst>
            </p:cNvPr>
            <p:cNvSpPr>
              <a:spLocks/>
            </p:cNvSpPr>
            <p:nvPr/>
          </p:nvSpPr>
          <p:spPr bwMode="auto">
            <a:xfrm>
              <a:off x="882" y="3232"/>
              <a:ext cx="3159" cy="531"/>
            </a:xfrm>
            <a:custGeom>
              <a:avLst/>
              <a:gdLst>
                <a:gd name="T0" fmla="*/ 0 w 3159"/>
                <a:gd name="T1" fmla="*/ 0 h 531"/>
                <a:gd name="T2" fmla="*/ 3159 w 3159"/>
                <a:gd name="T3" fmla="*/ 0 h 531"/>
                <a:gd name="T4" fmla="*/ 3159 w 3159"/>
                <a:gd name="T5" fmla="*/ 531 h 531"/>
              </a:gdLst>
              <a:ahLst/>
              <a:cxnLst>
                <a:cxn ang="0">
                  <a:pos x="T0" y="T1"/>
                </a:cxn>
                <a:cxn ang="0">
                  <a:pos x="T2" y="T3"/>
                </a:cxn>
                <a:cxn ang="0">
                  <a:pos x="T4" y="T5"/>
                </a:cxn>
              </a:cxnLst>
              <a:rect l="0" t="0" r="r" b="b"/>
              <a:pathLst>
                <a:path w="3159" h="531">
                  <a:moveTo>
                    <a:pt x="0" y="0"/>
                  </a:moveTo>
                  <a:lnTo>
                    <a:pt x="3159" y="0"/>
                  </a:lnTo>
                  <a:lnTo>
                    <a:pt x="3159" y="531"/>
                  </a:lnTo>
                </a:path>
              </a:pathLst>
            </a:custGeom>
            <a:noFill/>
            <a:ln w="20638"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50" name="Oval 34">
              <a:extLst>
                <a:ext uri="{FF2B5EF4-FFF2-40B4-BE49-F238E27FC236}">
                  <a16:creationId xmlns:a16="http://schemas.microsoft.com/office/drawing/2014/main" id="{51B13145-E733-4562-BA02-57A0A36EC444}"/>
                </a:ext>
              </a:extLst>
            </p:cNvPr>
            <p:cNvSpPr>
              <a:spLocks noChangeArrowheads="1"/>
            </p:cNvSpPr>
            <p:nvPr/>
          </p:nvSpPr>
          <p:spPr bwMode="auto">
            <a:xfrm>
              <a:off x="4002" y="3180"/>
              <a:ext cx="81" cy="8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51" name="Rectangle 35">
              <a:extLst>
                <a:ext uri="{FF2B5EF4-FFF2-40B4-BE49-F238E27FC236}">
                  <a16:creationId xmlns:a16="http://schemas.microsoft.com/office/drawing/2014/main" id="{547E4043-E735-4C71-9A71-2784A4E57D40}"/>
                </a:ext>
              </a:extLst>
            </p:cNvPr>
            <p:cNvSpPr>
              <a:spLocks noChangeArrowheads="1"/>
            </p:cNvSpPr>
            <p:nvPr/>
          </p:nvSpPr>
          <p:spPr bwMode="auto">
            <a:xfrm>
              <a:off x="703" y="3145"/>
              <a:ext cx="9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1" u="none" strike="noStrike" kern="1200" cap="none" spc="0" normalizeH="0" baseline="0" noProof="0">
                  <a:ln>
                    <a:noFill/>
                  </a:ln>
                  <a:solidFill>
                    <a:srgbClr val="000000"/>
                  </a:solidFill>
                  <a:effectLst/>
                  <a:uLnTx/>
                  <a:uFillTx/>
                  <a:latin typeface="Calibri" panose="020F0502020204030204"/>
                  <a:ea typeface="+mn-ea"/>
                  <a:cs typeface="+mn-cs"/>
                </a:rPr>
                <a:t>r</a:t>
              </a:r>
              <a:r>
                <a:rPr kumimoji="0" lang="en-US" altLang="en-US" sz="1700" b="0" i="0" u="none" strike="noStrike" kern="1200" cap="none" spc="0" normalizeH="0" baseline="-25000" noProof="0">
                  <a:ln>
                    <a:noFill/>
                  </a:ln>
                  <a:solidFill>
                    <a:srgbClr val="000000"/>
                  </a:solidFill>
                  <a:effectLst/>
                  <a:uLnTx/>
                  <a:uFillTx/>
                  <a:latin typeface="Calibri" panose="020F0502020204030204"/>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930852" name="Group 36">
              <a:extLst>
                <a:ext uri="{FF2B5EF4-FFF2-40B4-BE49-F238E27FC236}">
                  <a16:creationId xmlns:a16="http://schemas.microsoft.com/office/drawing/2014/main" id="{203524DB-658A-453B-B26C-8072D38D8249}"/>
                </a:ext>
              </a:extLst>
            </p:cNvPr>
            <p:cNvGrpSpPr>
              <a:grpSpLocks/>
            </p:cNvGrpSpPr>
            <p:nvPr/>
          </p:nvGrpSpPr>
          <p:grpSpPr bwMode="auto">
            <a:xfrm>
              <a:off x="3930" y="3805"/>
              <a:ext cx="211" cy="180"/>
              <a:chOff x="3930" y="3805"/>
              <a:chExt cx="211" cy="180"/>
            </a:xfrm>
          </p:grpSpPr>
          <p:sp>
            <p:nvSpPr>
              <p:cNvPr id="930853" name="Rectangle 37">
                <a:extLst>
                  <a:ext uri="{FF2B5EF4-FFF2-40B4-BE49-F238E27FC236}">
                    <a16:creationId xmlns:a16="http://schemas.microsoft.com/office/drawing/2014/main" id="{1971FAA5-6567-497E-B102-44333C637616}"/>
                  </a:ext>
                </a:extLst>
              </p:cNvPr>
              <p:cNvSpPr>
                <a:spLocks noChangeArrowheads="1"/>
              </p:cNvSpPr>
              <p:nvPr/>
            </p:nvSpPr>
            <p:spPr bwMode="auto">
              <a:xfrm>
                <a:off x="3930" y="3822"/>
                <a:ext cx="16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1" u="none" strike="noStrike" kern="1200" cap="none" spc="0" normalizeH="0" baseline="0" noProof="0">
                    <a:ln>
                      <a:noFill/>
                    </a:ln>
                    <a:solidFill>
                      <a:srgbClr val="000000"/>
                    </a:solidFill>
                    <a:effectLst/>
                    <a:uLnTx/>
                    <a:uFillTx/>
                    <a:latin typeface="Calibri" panose="020F0502020204030204"/>
                    <a:ea typeface="+mn-ea"/>
                    <a:cs typeface="+mn-cs"/>
                  </a:rPr>
                  <a:t>M</a:t>
                </a:r>
                <a:r>
                  <a:rPr kumimoji="0" lang="en-US" altLang="en-US" sz="1700" b="0" i="0" u="none" strike="noStrike" kern="1200" cap="none" spc="0" normalizeH="0" baseline="-25000" noProof="0">
                    <a:ln>
                      <a:noFill/>
                    </a:ln>
                    <a:solidFill>
                      <a:srgbClr val="000000"/>
                    </a:solidFill>
                    <a:effectLst/>
                    <a:uLnTx/>
                    <a:uFillTx/>
                    <a:latin typeface="Calibri" panose="020F0502020204030204"/>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0854" name="Rectangle 38">
                <a:extLst>
                  <a:ext uri="{FF2B5EF4-FFF2-40B4-BE49-F238E27FC236}">
                    <a16:creationId xmlns:a16="http://schemas.microsoft.com/office/drawing/2014/main" id="{F4358E4D-8608-47E8-A569-DEB010ABB9A1}"/>
                  </a:ext>
                </a:extLst>
              </p:cNvPr>
              <p:cNvSpPr>
                <a:spLocks noChangeArrowheads="1"/>
              </p:cNvSpPr>
              <p:nvPr/>
            </p:nvSpPr>
            <p:spPr bwMode="auto">
              <a:xfrm>
                <a:off x="4055" y="3805"/>
                <a:ext cx="8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grpSp>
        <p:nvGrpSpPr>
          <p:cNvPr id="930855" name="Group 39">
            <a:extLst>
              <a:ext uri="{FF2B5EF4-FFF2-40B4-BE49-F238E27FC236}">
                <a16:creationId xmlns:a16="http://schemas.microsoft.com/office/drawing/2014/main" id="{798DDC3E-096E-4378-A367-3EE4A5BEC336}"/>
              </a:ext>
            </a:extLst>
          </p:cNvPr>
          <p:cNvGrpSpPr>
            <a:grpSpLocks/>
          </p:cNvGrpSpPr>
          <p:nvPr/>
        </p:nvGrpSpPr>
        <p:grpSpPr bwMode="auto">
          <a:xfrm>
            <a:off x="1000125" y="3422650"/>
            <a:ext cx="2271713" cy="2960688"/>
            <a:chOff x="630" y="2156"/>
            <a:chExt cx="1431" cy="1865"/>
          </a:xfrm>
        </p:grpSpPr>
        <p:sp>
          <p:nvSpPr>
            <p:cNvPr id="930856" name="Freeform 40">
              <a:extLst>
                <a:ext uri="{FF2B5EF4-FFF2-40B4-BE49-F238E27FC236}">
                  <a16:creationId xmlns:a16="http://schemas.microsoft.com/office/drawing/2014/main" id="{57C98A23-46BB-4A92-B437-AEA4EDEBE569}"/>
                </a:ext>
              </a:extLst>
            </p:cNvPr>
            <p:cNvSpPr>
              <a:spLocks/>
            </p:cNvSpPr>
            <p:nvPr/>
          </p:nvSpPr>
          <p:spPr bwMode="auto">
            <a:xfrm>
              <a:off x="882" y="2286"/>
              <a:ext cx="1075" cy="1477"/>
            </a:xfrm>
            <a:custGeom>
              <a:avLst/>
              <a:gdLst>
                <a:gd name="T0" fmla="*/ 0 w 1075"/>
                <a:gd name="T1" fmla="*/ 0 h 1477"/>
                <a:gd name="T2" fmla="*/ 1075 w 1075"/>
                <a:gd name="T3" fmla="*/ 0 h 1477"/>
                <a:gd name="T4" fmla="*/ 1075 w 1075"/>
                <a:gd name="T5" fmla="*/ 1477 h 1477"/>
              </a:gdLst>
              <a:ahLst/>
              <a:cxnLst>
                <a:cxn ang="0">
                  <a:pos x="T0" y="T1"/>
                </a:cxn>
                <a:cxn ang="0">
                  <a:pos x="T2" y="T3"/>
                </a:cxn>
                <a:cxn ang="0">
                  <a:pos x="T4" y="T5"/>
                </a:cxn>
              </a:cxnLst>
              <a:rect l="0" t="0" r="r" b="b"/>
              <a:pathLst>
                <a:path w="1075" h="1477">
                  <a:moveTo>
                    <a:pt x="0" y="0"/>
                  </a:moveTo>
                  <a:lnTo>
                    <a:pt x="1075" y="0"/>
                  </a:lnTo>
                  <a:lnTo>
                    <a:pt x="1075" y="1477"/>
                  </a:lnTo>
                </a:path>
              </a:pathLst>
            </a:custGeom>
            <a:noFill/>
            <a:ln w="20638"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57" name="Oval 41">
              <a:extLst>
                <a:ext uri="{FF2B5EF4-FFF2-40B4-BE49-F238E27FC236}">
                  <a16:creationId xmlns:a16="http://schemas.microsoft.com/office/drawing/2014/main" id="{EFD0B0D3-0F00-40A1-BED7-D916AA18A282}"/>
                </a:ext>
              </a:extLst>
            </p:cNvPr>
            <p:cNvSpPr>
              <a:spLocks noChangeArrowheads="1"/>
            </p:cNvSpPr>
            <p:nvPr/>
          </p:nvSpPr>
          <p:spPr bwMode="auto">
            <a:xfrm>
              <a:off x="1918" y="2247"/>
              <a:ext cx="81" cy="8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0858" name="Group 42">
              <a:extLst>
                <a:ext uri="{FF2B5EF4-FFF2-40B4-BE49-F238E27FC236}">
                  <a16:creationId xmlns:a16="http://schemas.microsoft.com/office/drawing/2014/main" id="{40665454-71F6-4925-B44D-F86DDC8EDAA2}"/>
                </a:ext>
              </a:extLst>
            </p:cNvPr>
            <p:cNvGrpSpPr>
              <a:grpSpLocks/>
            </p:cNvGrpSpPr>
            <p:nvPr/>
          </p:nvGrpSpPr>
          <p:grpSpPr bwMode="auto">
            <a:xfrm>
              <a:off x="1850" y="3805"/>
              <a:ext cx="211" cy="216"/>
              <a:chOff x="1850" y="3805"/>
              <a:chExt cx="211" cy="216"/>
            </a:xfrm>
          </p:grpSpPr>
          <p:sp>
            <p:nvSpPr>
              <p:cNvPr id="930859" name="Rectangle 43">
                <a:extLst>
                  <a:ext uri="{FF2B5EF4-FFF2-40B4-BE49-F238E27FC236}">
                    <a16:creationId xmlns:a16="http://schemas.microsoft.com/office/drawing/2014/main" id="{B91F29DB-2DDA-4E91-9CB4-F04292DBDA11}"/>
                  </a:ext>
                </a:extLst>
              </p:cNvPr>
              <p:cNvSpPr>
                <a:spLocks noChangeArrowheads="1"/>
              </p:cNvSpPr>
              <p:nvPr/>
            </p:nvSpPr>
            <p:spPr bwMode="auto">
              <a:xfrm>
                <a:off x="1850" y="3822"/>
                <a:ext cx="18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1" u="none" strike="noStrike" kern="1200" cap="none" spc="0" normalizeH="0" baseline="0" noProof="0">
                    <a:ln>
                      <a:noFill/>
                    </a:ln>
                    <a:solidFill>
                      <a:srgbClr val="000000"/>
                    </a:solidFill>
                    <a:effectLst/>
                    <a:uLnTx/>
                    <a:uFillTx/>
                    <a:latin typeface="Calibri" panose="020F0502020204030204"/>
                    <a:ea typeface="+mn-ea"/>
                    <a:cs typeface="+mn-cs"/>
                  </a:rPr>
                  <a:t>M</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0860" name="Rectangle 44">
                <a:extLst>
                  <a:ext uri="{FF2B5EF4-FFF2-40B4-BE49-F238E27FC236}">
                    <a16:creationId xmlns:a16="http://schemas.microsoft.com/office/drawing/2014/main" id="{47C083BE-7FA2-48E2-ACCB-BB47CBE4475B}"/>
                  </a:ext>
                </a:extLst>
              </p:cNvPr>
              <p:cNvSpPr>
                <a:spLocks noChangeArrowheads="1"/>
              </p:cNvSpPr>
              <p:nvPr/>
            </p:nvSpPr>
            <p:spPr bwMode="auto">
              <a:xfrm>
                <a:off x="1975" y="3805"/>
                <a:ext cx="8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0861" name="Freeform 45">
                <a:extLst>
                  <a:ext uri="{FF2B5EF4-FFF2-40B4-BE49-F238E27FC236}">
                    <a16:creationId xmlns:a16="http://schemas.microsoft.com/office/drawing/2014/main" id="{05B18ED7-BD26-4C00-BDF7-77EAA36A8FB7}"/>
                  </a:ext>
                </a:extLst>
              </p:cNvPr>
              <p:cNvSpPr>
                <a:spLocks/>
              </p:cNvSpPr>
              <p:nvPr/>
            </p:nvSpPr>
            <p:spPr bwMode="auto">
              <a:xfrm>
                <a:off x="1980" y="3913"/>
                <a:ext cx="26" cy="60"/>
              </a:xfrm>
              <a:custGeom>
                <a:avLst/>
                <a:gdLst>
                  <a:gd name="T0" fmla="*/ 26 w 26"/>
                  <a:gd name="T1" fmla="*/ 0 h 60"/>
                  <a:gd name="T2" fmla="*/ 21 w 26"/>
                  <a:gd name="T3" fmla="*/ 0 h 60"/>
                  <a:gd name="T4" fmla="*/ 13 w 26"/>
                  <a:gd name="T5" fmla="*/ 4 h 60"/>
                  <a:gd name="T6" fmla="*/ 0 w 26"/>
                  <a:gd name="T7" fmla="*/ 13 h 60"/>
                  <a:gd name="T8" fmla="*/ 0 w 26"/>
                  <a:gd name="T9" fmla="*/ 22 h 60"/>
                  <a:gd name="T10" fmla="*/ 8 w 26"/>
                  <a:gd name="T11" fmla="*/ 17 h 60"/>
                  <a:gd name="T12" fmla="*/ 17 w 26"/>
                  <a:gd name="T13" fmla="*/ 13 h 60"/>
                  <a:gd name="T14" fmla="*/ 17 w 26"/>
                  <a:gd name="T15" fmla="*/ 60 h 60"/>
                  <a:gd name="T16" fmla="*/ 26 w 26"/>
                  <a:gd name="T17" fmla="*/ 60 h 60"/>
                  <a:gd name="T18" fmla="*/ 26 w 26"/>
                  <a:gd name="T19" fmla="*/ 4 h 60"/>
                  <a:gd name="T20" fmla="*/ 26 w 26"/>
                  <a:gd name="T2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60">
                    <a:moveTo>
                      <a:pt x="26" y="0"/>
                    </a:moveTo>
                    <a:lnTo>
                      <a:pt x="21" y="0"/>
                    </a:lnTo>
                    <a:lnTo>
                      <a:pt x="13" y="4"/>
                    </a:lnTo>
                    <a:lnTo>
                      <a:pt x="0" y="13"/>
                    </a:lnTo>
                    <a:lnTo>
                      <a:pt x="0" y="22"/>
                    </a:lnTo>
                    <a:lnTo>
                      <a:pt x="8" y="17"/>
                    </a:lnTo>
                    <a:lnTo>
                      <a:pt x="17" y="13"/>
                    </a:lnTo>
                    <a:lnTo>
                      <a:pt x="17" y="60"/>
                    </a:lnTo>
                    <a:lnTo>
                      <a:pt x="26" y="60"/>
                    </a:lnTo>
                    <a:lnTo>
                      <a:pt x="26" y="4"/>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30862" name="Rectangle 46">
              <a:extLst>
                <a:ext uri="{FF2B5EF4-FFF2-40B4-BE49-F238E27FC236}">
                  <a16:creationId xmlns:a16="http://schemas.microsoft.com/office/drawing/2014/main" id="{BC0F4810-2E0A-41CE-8F00-337D4B46FEC1}"/>
                </a:ext>
              </a:extLst>
            </p:cNvPr>
            <p:cNvSpPr>
              <a:spLocks noChangeArrowheads="1"/>
            </p:cNvSpPr>
            <p:nvPr/>
          </p:nvSpPr>
          <p:spPr bwMode="auto">
            <a:xfrm>
              <a:off x="630" y="2156"/>
              <a:ext cx="21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1" u="none" strike="noStrike" kern="1200" cap="none" spc="0" normalizeH="0" baseline="0" noProof="0">
                  <a:ln>
                    <a:noFill/>
                  </a:ln>
                  <a:solidFill>
                    <a:srgbClr val="000000"/>
                  </a:solidFill>
                  <a:effectLst/>
                  <a:uLnTx/>
                  <a:uFillTx/>
                  <a:latin typeface="Calibri" panose="020F0502020204030204"/>
                  <a:ea typeface="+mn-ea"/>
                  <a:cs typeface="+mn-cs"/>
                </a:rPr>
                <a:t>r</a:t>
              </a:r>
              <a:r>
                <a:rPr kumimoji="0" lang="en-US" altLang="en-US" sz="1700" b="0" i="0" u="none" strike="noStrike" kern="1200" cap="none" spc="0" normalizeH="0" baseline="-25000" noProof="0">
                  <a:ln>
                    <a:noFill/>
                  </a:ln>
                  <a:solidFill>
                    <a:srgbClr val="000000"/>
                  </a:solidFill>
                  <a:effectLst/>
                  <a:uLnTx/>
                  <a:uFillTx/>
                  <a:latin typeface="Calibri" panose="020F0502020204030204"/>
                  <a:ea typeface="+mn-ea"/>
                  <a:cs typeface="+mn-cs"/>
                </a:rPr>
                <a:t>1</a:t>
              </a:r>
              <a:endParaRPr kumimoji="0" lang="en-US" altLang="en-US" sz="17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930863" name="Group 47">
            <a:extLst>
              <a:ext uri="{FF2B5EF4-FFF2-40B4-BE49-F238E27FC236}">
                <a16:creationId xmlns:a16="http://schemas.microsoft.com/office/drawing/2014/main" id="{3CB423D1-1E2C-4B4D-B96C-BD3EA4A04FCC}"/>
              </a:ext>
            </a:extLst>
          </p:cNvPr>
          <p:cNvGrpSpPr>
            <a:grpSpLocks/>
          </p:cNvGrpSpPr>
          <p:nvPr/>
        </p:nvGrpSpPr>
        <p:grpSpPr bwMode="auto">
          <a:xfrm>
            <a:off x="184150" y="4040188"/>
            <a:ext cx="4694238" cy="855662"/>
            <a:chOff x="116" y="2545"/>
            <a:chExt cx="2957" cy="539"/>
          </a:xfrm>
        </p:grpSpPr>
        <p:sp>
          <p:nvSpPr>
            <p:cNvPr id="930864" name="Rectangle 48">
              <a:extLst>
                <a:ext uri="{FF2B5EF4-FFF2-40B4-BE49-F238E27FC236}">
                  <a16:creationId xmlns:a16="http://schemas.microsoft.com/office/drawing/2014/main" id="{E5D62102-5164-4518-8544-AEA0E2ECD5E8}"/>
                </a:ext>
              </a:extLst>
            </p:cNvPr>
            <p:cNvSpPr>
              <a:spLocks noChangeArrowheads="1"/>
            </p:cNvSpPr>
            <p:nvPr/>
          </p:nvSpPr>
          <p:spPr bwMode="auto">
            <a:xfrm>
              <a:off x="116" y="2545"/>
              <a:ext cx="75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0" u="none" strike="noStrike" kern="1200" cap="none" spc="0" normalizeH="0" baseline="0" noProof="0">
                  <a:ln>
                    <a:noFill/>
                  </a:ln>
                  <a:solidFill>
                    <a:srgbClr val="000000"/>
                  </a:solidFill>
                  <a:effectLst/>
                  <a:uLnTx/>
                  <a:uFillTx/>
                  <a:latin typeface="Calibri" panose="020F0502020204030204"/>
                  <a:ea typeface="+mn-ea"/>
                  <a:cs typeface="+mn-cs"/>
                </a:rPr>
                <a:t>Equilibrium</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0865" name="Rectangle 49">
              <a:extLst>
                <a:ext uri="{FF2B5EF4-FFF2-40B4-BE49-F238E27FC236}">
                  <a16:creationId xmlns:a16="http://schemas.microsoft.com/office/drawing/2014/main" id="{38A91A68-E4B8-49BD-B0E0-1F17CE805B0A}"/>
                </a:ext>
              </a:extLst>
            </p:cNvPr>
            <p:cNvSpPr>
              <a:spLocks noChangeArrowheads="1"/>
            </p:cNvSpPr>
            <p:nvPr/>
          </p:nvSpPr>
          <p:spPr bwMode="auto">
            <a:xfrm>
              <a:off x="345" y="2718"/>
              <a:ext cx="51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0" u="none" strike="noStrike" kern="1200" cap="none" spc="0" normalizeH="0" baseline="0" noProof="0">
                  <a:ln>
                    <a:noFill/>
                  </a:ln>
                  <a:solidFill>
                    <a:srgbClr val="000000"/>
                  </a:solidFill>
                  <a:effectLst/>
                  <a:uLnTx/>
                  <a:uFillTx/>
                  <a:latin typeface="Calibri" panose="020F0502020204030204"/>
                  <a:ea typeface="+mn-ea"/>
                  <a:cs typeface="+mn-cs"/>
                </a:rPr>
                <a:t>interest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0866" name="Rectangle 50">
              <a:extLst>
                <a:ext uri="{FF2B5EF4-FFF2-40B4-BE49-F238E27FC236}">
                  <a16:creationId xmlns:a16="http://schemas.microsoft.com/office/drawing/2014/main" id="{03D5FE56-79B1-484E-B073-2B197E4AF53F}"/>
                </a:ext>
              </a:extLst>
            </p:cNvPr>
            <p:cNvSpPr>
              <a:spLocks noChangeArrowheads="1"/>
            </p:cNvSpPr>
            <p:nvPr/>
          </p:nvSpPr>
          <p:spPr bwMode="auto">
            <a:xfrm>
              <a:off x="560" y="2890"/>
              <a:ext cx="29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700" b="0" i="0" u="none" strike="noStrike" kern="1200" cap="none" spc="0" normalizeH="0" baseline="0" noProof="0">
                  <a:ln>
                    <a:noFill/>
                  </a:ln>
                  <a:solidFill>
                    <a:srgbClr val="000000"/>
                  </a:solidFill>
                  <a:effectLst/>
                  <a:uLnTx/>
                  <a:uFillTx/>
                  <a:latin typeface="Calibri" panose="020F0502020204030204"/>
                  <a:ea typeface="+mn-ea"/>
                  <a:cs typeface="+mn-cs"/>
                </a:rPr>
                <a:t>rate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930867" name="Group 51">
              <a:extLst>
                <a:ext uri="{FF2B5EF4-FFF2-40B4-BE49-F238E27FC236}">
                  <a16:creationId xmlns:a16="http://schemas.microsoft.com/office/drawing/2014/main" id="{A5F37D5F-0AFF-44FC-972B-DB6CF75F7324}"/>
                </a:ext>
              </a:extLst>
            </p:cNvPr>
            <p:cNvGrpSpPr>
              <a:grpSpLocks/>
            </p:cNvGrpSpPr>
            <p:nvPr/>
          </p:nvGrpSpPr>
          <p:grpSpPr bwMode="auto">
            <a:xfrm>
              <a:off x="882" y="2739"/>
              <a:ext cx="2191" cy="81"/>
              <a:chOff x="882" y="2739"/>
              <a:chExt cx="2191" cy="81"/>
            </a:xfrm>
          </p:grpSpPr>
          <p:sp>
            <p:nvSpPr>
              <p:cNvPr id="930868" name="Line 52">
                <a:extLst>
                  <a:ext uri="{FF2B5EF4-FFF2-40B4-BE49-F238E27FC236}">
                    <a16:creationId xmlns:a16="http://schemas.microsoft.com/office/drawing/2014/main" id="{3EF97E2A-466E-4C9C-B37B-D851BE7F5F69}"/>
                  </a:ext>
                </a:extLst>
              </p:cNvPr>
              <p:cNvSpPr>
                <a:spLocks noChangeShapeType="1"/>
              </p:cNvSpPr>
              <p:nvPr/>
            </p:nvSpPr>
            <p:spPr bwMode="auto">
              <a:xfrm>
                <a:off x="882" y="2778"/>
                <a:ext cx="2149" cy="1"/>
              </a:xfrm>
              <a:prstGeom prst="line">
                <a:avLst/>
              </a:prstGeom>
              <a:noFill/>
              <a:ln w="20638">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0869" name="Oval 53">
                <a:extLst>
                  <a:ext uri="{FF2B5EF4-FFF2-40B4-BE49-F238E27FC236}">
                    <a16:creationId xmlns:a16="http://schemas.microsoft.com/office/drawing/2014/main" id="{BEE2A9C7-DAA5-4DE8-A26E-2F32F76638ED}"/>
                  </a:ext>
                </a:extLst>
              </p:cNvPr>
              <p:cNvSpPr>
                <a:spLocks noChangeArrowheads="1"/>
              </p:cNvSpPr>
              <p:nvPr/>
            </p:nvSpPr>
            <p:spPr bwMode="auto">
              <a:xfrm>
                <a:off x="2992" y="2739"/>
                <a:ext cx="81" cy="8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3" name="Text Box 4">
            <a:extLst>
              <a:ext uri="{FF2B5EF4-FFF2-40B4-BE49-F238E27FC236}">
                <a16:creationId xmlns:a16="http://schemas.microsoft.com/office/drawing/2014/main" id="{F0501391-3399-46BF-B09B-767BD621CD8B}"/>
              </a:ext>
            </a:extLst>
          </p:cNvPr>
          <p:cNvSpPr txBox="1">
            <a:spLocks noChangeArrowheads="1"/>
          </p:cNvSpPr>
          <p:nvPr/>
        </p:nvSpPr>
        <p:spPr bwMode="auto">
          <a:xfrm>
            <a:off x="6934200" y="6680200"/>
            <a:ext cx="183515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lang="en-US" altLang="en-US" sz="900" dirty="0">
                <a:latin typeface="Bookman Old Style" panose="02050604050505020204" pitchFamily="18" charset="0"/>
                <a:cs typeface="Times New Roman" panose="02020603050405020304" pitchFamily="18" charset="0"/>
              </a:rPr>
              <a:t>© 2007 Thomson South-Western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015" name="Rectangle 127">
            <a:extLst>
              <a:ext uri="{FF2B5EF4-FFF2-40B4-BE49-F238E27FC236}">
                <a16:creationId xmlns:a16="http://schemas.microsoft.com/office/drawing/2014/main" id="{7FECAE05-3F8D-4B7F-9465-76021AB07130}"/>
              </a:ext>
            </a:extLst>
          </p:cNvPr>
          <p:cNvSpPr>
            <a:spLocks noGrp="1" noChangeArrowheads="1"/>
          </p:cNvSpPr>
          <p:nvPr>
            <p:ph type="title"/>
          </p:nvPr>
        </p:nvSpPr>
        <p:spPr>
          <a:xfrm>
            <a:off x="628650" y="69566"/>
            <a:ext cx="7886700" cy="1606836"/>
          </a:xfrm>
        </p:spPr>
        <p:txBody>
          <a:bodyPr>
            <a:normAutofit/>
          </a:bodyPr>
          <a:lstStyle/>
          <a:p>
            <a:r>
              <a:rPr lang="en-US" altLang="en-US" sz="3200" dirty="0">
                <a:latin typeface="Times New Roman" panose="02020603050405020304" pitchFamily="18" charset="0"/>
                <a:cs typeface="Times New Roman" panose="02020603050405020304" pitchFamily="18" charset="0"/>
              </a:rPr>
              <a:t>The Money Market and the AD Curve</a:t>
            </a:r>
            <a:br>
              <a:rPr lang="en-US" altLang="en-US" sz="32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(Impact of increase in price level)</a:t>
            </a:r>
            <a:br>
              <a:rPr lang="en-US" altLang="en-US" sz="32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(Ref: Mankiw, G. (2007): Principles of Economics)</a:t>
            </a:r>
            <a:endParaRPr lang="en-US" altLang="en-US" sz="3200" dirty="0">
              <a:latin typeface="Times New Roman" panose="02020603050405020304" pitchFamily="18" charset="0"/>
              <a:cs typeface="Times New Roman" panose="02020603050405020304" pitchFamily="18" charset="0"/>
            </a:endParaRPr>
          </a:p>
        </p:txBody>
      </p:sp>
      <p:sp>
        <p:nvSpPr>
          <p:cNvPr id="933892" name="Rectangle 4">
            <a:extLst>
              <a:ext uri="{FF2B5EF4-FFF2-40B4-BE49-F238E27FC236}">
                <a16:creationId xmlns:a16="http://schemas.microsoft.com/office/drawing/2014/main" id="{B3098B44-6AD2-4FC4-A577-2D03A189B30A}"/>
              </a:ext>
            </a:extLst>
          </p:cNvPr>
          <p:cNvSpPr>
            <a:spLocks noChangeArrowheads="1"/>
          </p:cNvSpPr>
          <p:nvPr/>
        </p:nvSpPr>
        <p:spPr bwMode="auto">
          <a:xfrm>
            <a:off x="1200150" y="2544763"/>
            <a:ext cx="3330575" cy="2205037"/>
          </a:xfrm>
          <a:prstGeom prst="rect">
            <a:avLst/>
          </a:prstGeom>
          <a:solidFill>
            <a:srgbClr val="F3F6F9"/>
          </a:solidFill>
          <a:ln w="147638">
            <a:solidFill>
              <a:srgbClr val="F3F6F9"/>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893" name="Rectangle 5">
            <a:extLst>
              <a:ext uri="{FF2B5EF4-FFF2-40B4-BE49-F238E27FC236}">
                <a16:creationId xmlns:a16="http://schemas.microsoft.com/office/drawing/2014/main" id="{D051D611-3F89-4E46-9193-D91981570013}"/>
              </a:ext>
            </a:extLst>
          </p:cNvPr>
          <p:cNvSpPr>
            <a:spLocks noChangeArrowheads="1"/>
          </p:cNvSpPr>
          <p:nvPr/>
        </p:nvSpPr>
        <p:spPr bwMode="auto">
          <a:xfrm>
            <a:off x="1200150" y="2544763"/>
            <a:ext cx="3330575" cy="2205037"/>
          </a:xfrm>
          <a:prstGeom prst="rect">
            <a:avLst/>
          </a:prstGeom>
          <a:solidFill>
            <a:srgbClr val="F2F4F8"/>
          </a:solidFill>
          <a:ln w="134938">
            <a:solidFill>
              <a:srgbClr val="F2F4F8"/>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894" name="Rectangle 6">
            <a:extLst>
              <a:ext uri="{FF2B5EF4-FFF2-40B4-BE49-F238E27FC236}">
                <a16:creationId xmlns:a16="http://schemas.microsoft.com/office/drawing/2014/main" id="{5B218243-2BD7-43FB-9FD1-623DADD97C9F}"/>
              </a:ext>
            </a:extLst>
          </p:cNvPr>
          <p:cNvSpPr>
            <a:spLocks noChangeArrowheads="1"/>
          </p:cNvSpPr>
          <p:nvPr/>
        </p:nvSpPr>
        <p:spPr bwMode="auto">
          <a:xfrm>
            <a:off x="1200150" y="2544763"/>
            <a:ext cx="3330575" cy="2205037"/>
          </a:xfrm>
          <a:prstGeom prst="rect">
            <a:avLst/>
          </a:prstGeom>
          <a:solidFill>
            <a:srgbClr val="F1F4F7"/>
          </a:solidFill>
          <a:ln w="120650">
            <a:solidFill>
              <a:srgbClr val="F1F4F7"/>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895" name="Rectangle 7">
            <a:extLst>
              <a:ext uri="{FF2B5EF4-FFF2-40B4-BE49-F238E27FC236}">
                <a16:creationId xmlns:a16="http://schemas.microsoft.com/office/drawing/2014/main" id="{7FAB9F03-BC11-4455-B58C-FC410786CB34}"/>
              </a:ext>
            </a:extLst>
          </p:cNvPr>
          <p:cNvSpPr>
            <a:spLocks noChangeArrowheads="1"/>
          </p:cNvSpPr>
          <p:nvPr/>
        </p:nvSpPr>
        <p:spPr bwMode="auto">
          <a:xfrm>
            <a:off x="1200150" y="2544763"/>
            <a:ext cx="3330575" cy="2205037"/>
          </a:xfrm>
          <a:prstGeom prst="rect">
            <a:avLst/>
          </a:prstGeom>
          <a:solidFill>
            <a:srgbClr val="F0F2F5"/>
          </a:solidFill>
          <a:ln w="107950">
            <a:solidFill>
              <a:srgbClr val="F0F2F5"/>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896" name="Rectangle 8">
            <a:extLst>
              <a:ext uri="{FF2B5EF4-FFF2-40B4-BE49-F238E27FC236}">
                <a16:creationId xmlns:a16="http://schemas.microsoft.com/office/drawing/2014/main" id="{787C010D-B03D-4A4A-B31B-92B340933A59}"/>
              </a:ext>
            </a:extLst>
          </p:cNvPr>
          <p:cNvSpPr>
            <a:spLocks noChangeArrowheads="1"/>
          </p:cNvSpPr>
          <p:nvPr/>
        </p:nvSpPr>
        <p:spPr bwMode="auto">
          <a:xfrm>
            <a:off x="1200150" y="2544763"/>
            <a:ext cx="3330575" cy="2205037"/>
          </a:xfrm>
          <a:prstGeom prst="rect">
            <a:avLst/>
          </a:prstGeom>
          <a:solidFill>
            <a:srgbClr val="EEF1F4"/>
          </a:solidFill>
          <a:ln w="93663">
            <a:solidFill>
              <a:srgbClr val="EEF1F4"/>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897" name="Rectangle 9">
            <a:extLst>
              <a:ext uri="{FF2B5EF4-FFF2-40B4-BE49-F238E27FC236}">
                <a16:creationId xmlns:a16="http://schemas.microsoft.com/office/drawing/2014/main" id="{738DE479-FFD6-4313-AD73-585828CA1516}"/>
              </a:ext>
            </a:extLst>
          </p:cNvPr>
          <p:cNvSpPr>
            <a:spLocks noChangeArrowheads="1"/>
          </p:cNvSpPr>
          <p:nvPr/>
        </p:nvSpPr>
        <p:spPr bwMode="auto">
          <a:xfrm>
            <a:off x="1200150" y="2544763"/>
            <a:ext cx="3330575" cy="2205037"/>
          </a:xfrm>
          <a:prstGeom prst="rect">
            <a:avLst/>
          </a:prstGeom>
          <a:solidFill>
            <a:srgbClr val="EDEFF3"/>
          </a:solidFill>
          <a:ln w="80963">
            <a:solidFill>
              <a:srgbClr val="EDEFF3"/>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898" name="Rectangle 10">
            <a:extLst>
              <a:ext uri="{FF2B5EF4-FFF2-40B4-BE49-F238E27FC236}">
                <a16:creationId xmlns:a16="http://schemas.microsoft.com/office/drawing/2014/main" id="{6F3AA334-2BB3-464C-8DA8-A7E25CA2D4F7}"/>
              </a:ext>
            </a:extLst>
          </p:cNvPr>
          <p:cNvSpPr>
            <a:spLocks noChangeArrowheads="1"/>
          </p:cNvSpPr>
          <p:nvPr/>
        </p:nvSpPr>
        <p:spPr bwMode="auto">
          <a:xfrm>
            <a:off x="1200150" y="2544763"/>
            <a:ext cx="3330575" cy="2205037"/>
          </a:xfrm>
          <a:prstGeom prst="rect">
            <a:avLst/>
          </a:prstGeom>
          <a:solidFill>
            <a:srgbClr val="EBEEF2"/>
          </a:solidFill>
          <a:ln w="66675">
            <a:solidFill>
              <a:srgbClr val="EBEEF2"/>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899" name="Rectangle 11">
            <a:extLst>
              <a:ext uri="{FF2B5EF4-FFF2-40B4-BE49-F238E27FC236}">
                <a16:creationId xmlns:a16="http://schemas.microsoft.com/office/drawing/2014/main" id="{EBEA2B6C-7866-43CA-9E06-3BF655712370}"/>
              </a:ext>
            </a:extLst>
          </p:cNvPr>
          <p:cNvSpPr>
            <a:spLocks noChangeArrowheads="1"/>
          </p:cNvSpPr>
          <p:nvPr/>
        </p:nvSpPr>
        <p:spPr bwMode="auto">
          <a:xfrm>
            <a:off x="1200150" y="2544763"/>
            <a:ext cx="3330575" cy="2205037"/>
          </a:xfrm>
          <a:prstGeom prst="rect">
            <a:avLst/>
          </a:prstGeom>
          <a:solidFill>
            <a:srgbClr val="EAECF1"/>
          </a:solidFill>
          <a:ln w="53975">
            <a:solidFill>
              <a:srgbClr val="EAECF1"/>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00" name="Rectangle 12">
            <a:extLst>
              <a:ext uri="{FF2B5EF4-FFF2-40B4-BE49-F238E27FC236}">
                <a16:creationId xmlns:a16="http://schemas.microsoft.com/office/drawing/2014/main" id="{413F0B23-E38F-43B2-9239-647537D9D51F}"/>
              </a:ext>
            </a:extLst>
          </p:cNvPr>
          <p:cNvSpPr>
            <a:spLocks noChangeArrowheads="1"/>
          </p:cNvSpPr>
          <p:nvPr/>
        </p:nvSpPr>
        <p:spPr bwMode="auto">
          <a:xfrm>
            <a:off x="1200150" y="2544763"/>
            <a:ext cx="3330575" cy="2205037"/>
          </a:xfrm>
          <a:prstGeom prst="rect">
            <a:avLst/>
          </a:prstGeom>
          <a:solidFill>
            <a:srgbClr val="E9EBF0"/>
          </a:solidFill>
          <a:ln w="39688">
            <a:solidFill>
              <a:srgbClr val="E9EBF0"/>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01" name="Rectangle 13">
            <a:extLst>
              <a:ext uri="{FF2B5EF4-FFF2-40B4-BE49-F238E27FC236}">
                <a16:creationId xmlns:a16="http://schemas.microsoft.com/office/drawing/2014/main" id="{1CD5A727-78E8-438C-9A4A-B642C2A43709}"/>
              </a:ext>
            </a:extLst>
          </p:cNvPr>
          <p:cNvSpPr>
            <a:spLocks noChangeArrowheads="1"/>
          </p:cNvSpPr>
          <p:nvPr/>
        </p:nvSpPr>
        <p:spPr bwMode="auto">
          <a:xfrm>
            <a:off x="1200150" y="2544763"/>
            <a:ext cx="3330575" cy="2205037"/>
          </a:xfrm>
          <a:prstGeom prst="rect">
            <a:avLst/>
          </a:prstGeom>
          <a:solidFill>
            <a:srgbClr val="E7EAEF"/>
          </a:solidFill>
          <a:ln w="26988">
            <a:solidFill>
              <a:srgbClr val="E7EA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02" name="Rectangle 14">
            <a:extLst>
              <a:ext uri="{FF2B5EF4-FFF2-40B4-BE49-F238E27FC236}">
                <a16:creationId xmlns:a16="http://schemas.microsoft.com/office/drawing/2014/main" id="{86B056F3-B0F1-4B10-93EF-6D0FB2E02B09}"/>
              </a:ext>
            </a:extLst>
          </p:cNvPr>
          <p:cNvSpPr>
            <a:spLocks noChangeArrowheads="1"/>
          </p:cNvSpPr>
          <p:nvPr/>
        </p:nvSpPr>
        <p:spPr bwMode="auto">
          <a:xfrm>
            <a:off x="1200150" y="2544763"/>
            <a:ext cx="3330575" cy="2205037"/>
          </a:xfrm>
          <a:prstGeom prst="rect">
            <a:avLst/>
          </a:prstGeom>
          <a:solidFill>
            <a:srgbClr val="E6E9EF"/>
          </a:solidFill>
          <a:ln w="12700">
            <a:solidFill>
              <a:srgbClr val="E6E9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03" name="Rectangle 15">
            <a:extLst>
              <a:ext uri="{FF2B5EF4-FFF2-40B4-BE49-F238E27FC236}">
                <a16:creationId xmlns:a16="http://schemas.microsoft.com/office/drawing/2014/main" id="{36F83E66-9357-417D-8A7B-63D537D27BD2}"/>
              </a:ext>
            </a:extLst>
          </p:cNvPr>
          <p:cNvSpPr>
            <a:spLocks noChangeArrowheads="1"/>
          </p:cNvSpPr>
          <p:nvPr/>
        </p:nvSpPr>
        <p:spPr bwMode="auto">
          <a:xfrm>
            <a:off x="5672138" y="2544763"/>
            <a:ext cx="3087687" cy="2205037"/>
          </a:xfrm>
          <a:prstGeom prst="rect">
            <a:avLst/>
          </a:prstGeom>
          <a:solidFill>
            <a:srgbClr val="F3F6F9"/>
          </a:solidFill>
          <a:ln w="147638">
            <a:solidFill>
              <a:srgbClr val="F3F6F9"/>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04" name="Rectangle 16">
            <a:extLst>
              <a:ext uri="{FF2B5EF4-FFF2-40B4-BE49-F238E27FC236}">
                <a16:creationId xmlns:a16="http://schemas.microsoft.com/office/drawing/2014/main" id="{B0B464FB-AC4F-47EC-9477-96D1ADA90EA4}"/>
              </a:ext>
            </a:extLst>
          </p:cNvPr>
          <p:cNvSpPr>
            <a:spLocks noChangeArrowheads="1"/>
          </p:cNvSpPr>
          <p:nvPr/>
        </p:nvSpPr>
        <p:spPr bwMode="auto">
          <a:xfrm>
            <a:off x="5672138" y="2544763"/>
            <a:ext cx="3087687" cy="2205037"/>
          </a:xfrm>
          <a:prstGeom prst="rect">
            <a:avLst/>
          </a:prstGeom>
          <a:solidFill>
            <a:srgbClr val="F2F4F8"/>
          </a:solidFill>
          <a:ln w="134938">
            <a:solidFill>
              <a:srgbClr val="F2F4F8"/>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05" name="Rectangle 17">
            <a:extLst>
              <a:ext uri="{FF2B5EF4-FFF2-40B4-BE49-F238E27FC236}">
                <a16:creationId xmlns:a16="http://schemas.microsoft.com/office/drawing/2014/main" id="{F2E0808E-3258-486D-9D8C-F00522800BB8}"/>
              </a:ext>
            </a:extLst>
          </p:cNvPr>
          <p:cNvSpPr>
            <a:spLocks noChangeArrowheads="1"/>
          </p:cNvSpPr>
          <p:nvPr/>
        </p:nvSpPr>
        <p:spPr bwMode="auto">
          <a:xfrm>
            <a:off x="5672138" y="2544763"/>
            <a:ext cx="3087687" cy="2205037"/>
          </a:xfrm>
          <a:prstGeom prst="rect">
            <a:avLst/>
          </a:prstGeom>
          <a:solidFill>
            <a:srgbClr val="F1F4F7"/>
          </a:solidFill>
          <a:ln w="120650">
            <a:solidFill>
              <a:srgbClr val="F1F4F7"/>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06" name="Rectangle 18">
            <a:extLst>
              <a:ext uri="{FF2B5EF4-FFF2-40B4-BE49-F238E27FC236}">
                <a16:creationId xmlns:a16="http://schemas.microsoft.com/office/drawing/2014/main" id="{C5E9CB6E-AFA3-4EE3-A86A-2C05C0972817}"/>
              </a:ext>
            </a:extLst>
          </p:cNvPr>
          <p:cNvSpPr>
            <a:spLocks noChangeArrowheads="1"/>
          </p:cNvSpPr>
          <p:nvPr/>
        </p:nvSpPr>
        <p:spPr bwMode="auto">
          <a:xfrm>
            <a:off x="5672138" y="2544763"/>
            <a:ext cx="3087687" cy="2205037"/>
          </a:xfrm>
          <a:prstGeom prst="rect">
            <a:avLst/>
          </a:prstGeom>
          <a:solidFill>
            <a:srgbClr val="F0F2F5"/>
          </a:solidFill>
          <a:ln w="107950">
            <a:solidFill>
              <a:srgbClr val="F0F2F5"/>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07" name="Rectangle 19">
            <a:extLst>
              <a:ext uri="{FF2B5EF4-FFF2-40B4-BE49-F238E27FC236}">
                <a16:creationId xmlns:a16="http://schemas.microsoft.com/office/drawing/2014/main" id="{BD3D1CA9-5040-40BD-9BDC-4C66FC0D18A6}"/>
              </a:ext>
            </a:extLst>
          </p:cNvPr>
          <p:cNvSpPr>
            <a:spLocks noChangeArrowheads="1"/>
          </p:cNvSpPr>
          <p:nvPr/>
        </p:nvSpPr>
        <p:spPr bwMode="auto">
          <a:xfrm>
            <a:off x="5672138" y="2544763"/>
            <a:ext cx="3087687" cy="2205037"/>
          </a:xfrm>
          <a:prstGeom prst="rect">
            <a:avLst/>
          </a:prstGeom>
          <a:solidFill>
            <a:srgbClr val="EEF1F4"/>
          </a:solidFill>
          <a:ln w="93663">
            <a:solidFill>
              <a:srgbClr val="EEF1F4"/>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08" name="Rectangle 20">
            <a:extLst>
              <a:ext uri="{FF2B5EF4-FFF2-40B4-BE49-F238E27FC236}">
                <a16:creationId xmlns:a16="http://schemas.microsoft.com/office/drawing/2014/main" id="{6C9AEB56-B574-4CAE-8C75-B1E500BB00CF}"/>
              </a:ext>
            </a:extLst>
          </p:cNvPr>
          <p:cNvSpPr>
            <a:spLocks noChangeArrowheads="1"/>
          </p:cNvSpPr>
          <p:nvPr/>
        </p:nvSpPr>
        <p:spPr bwMode="auto">
          <a:xfrm>
            <a:off x="5672138" y="2544763"/>
            <a:ext cx="3087687" cy="2205037"/>
          </a:xfrm>
          <a:prstGeom prst="rect">
            <a:avLst/>
          </a:prstGeom>
          <a:solidFill>
            <a:srgbClr val="EDEFF3"/>
          </a:solidFill>
          <a:ln w="80963">
            <a:solidFill>
              <a:srgbClr val="EDEFF3"/>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09" name="Rectangle 21">
            <a:extLst>
              <a:ext uri="{FF2B5EF4-FFF2-40B4-BE49-F238E27FC236}">
                <a16:creationId xmlns:a16="http://schemas.microsoft.com/office/drawing/2014/main" id="{98B32B2F-1165-4A23-9AA3-F58C3814744D}"/>
              </a:ext>
            </a:extLst>
          </p:cNvPr>
          <p:cNvSpPr>
            <a:spLocks noChangeArrowheads="1"/>
          </p:cNvSpPr>
          <p:nvPr/>
        </p:nvSpPr>
        <p:spPr bwMode="auto">
          <a:xfrm>
            <a:off x="5672138" y="2544763"/>
            <a:ext cx="3087687" cy="2205037"/>
          </a:xfrm>
          <a:prstGeom prst="rect">
            <a:avLst/>
          </a:prstGeom>
          <a:solidFill>
            <a:srgbClr val="EBEEF2"/>
          </a:solidFill>
          <a:ln w="66675">
            <a:solidFill>
              <a:srgbClr val="EBEEF2"/>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10" name="Rectangle 22">
            <a:extLst>
              <a:ext uri="{FF2B5EF4-FFF2-40B4-BE49-F238E27FC236}">
                <a16:creationId xmlns:a16="http://schemas.microsoft.com/office/drawing/2014/main" id="{0A16FDDF-E39B-4556-B7B7-E31B7A30E344}"/>
              </a:ext>
            </a:extLst>
          </p:cNvPr>
          <p:cNvSpPr>
            <a:spLocks noChangeArrowheads="1"/>
          </p:cNvSpPr>
          <p:nvPr/>
        </p:nvSpPr>
        <p:spPr bwMode="auto">
          <a:xfrm>
            <a:off x="5672138" y="2544763"/>
            <a:ext cx="3087687" cy="2205037"/>
          </a:xfrm>
          <a:prstGeom prst="rect">
            <a:avLst/>
          </a:prstGeom>
          <a:solidFill>
            <a:srgbClr val="EAECF1"/>
          </a:solidFill>
          <a:ln w="53975">
            <a:solidFill>
              <a:srgbClr val="EAECF1"/>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11" name="Rectangle 23">
            <a:extLst>
              <a:ext uri="{FF2B5EF4-FFF2-40B4-BE49-F238E27FC236}">
                <a16:creationId xmlns:a16="http://schemas.microsoft.com/office/drawing/2014/main" id="{24966E1A-61C0-4BC7-904F-83E2F89E2603}"/>
              </a:ext>
            </a:extLst>
          </p:cNvPr>
          <p:cNvSpPr>
            <a:spLocks noChangeArrowheads="1"/>
          </p:cNvSpPr>
          <p:nvPr/>
        </p:nvSpPr>
        <p:spPr bwMode="auto">
          <a:xfrm>
            <a:off x="5672138" y="2544763"/>
            <a:ext cx="3087687" cy="2205037"/>
          </a:xfrm>
          <a:prstGeom prst="rect">
            <a:avLst/>
          </a:prstGeom>
          <a:solidFill>
            <a:srgbClr val="E9EBF0"/>
          </a:solidFill>
          <a:ln w="39688">
            <a:solidFill>
              <a:srgbClr val="E9EBF0"/>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12" name="Rectangle 24">
            <a:extLst>
              <a:ext uri="{FF2B5EF4-FFF2-40B4-BE49-F238E27FC236}">
                <a16:creationId xmlns:a16="http://schemas.microsoft.com/office/drawing/2014/main" id="{F7CAF87F-1326-4C66-BB97-4840319BF12C}"/>
              </a:ext>
            </a:extLst>
          </p:cNvPr>
          <p:cNvSpPr>
            <a:spLocks noChangeArrowheads="1"/>
          </p:cNvSpPr>
          <p:nvPr/>
        </p:nvSpPr>
        <p:spPr bwMode="auto">
          <a:xfrm>
            <a:off x="5672138" y="2544763"/>
            <a:ext cx="3087687" cy="2205037"/>
          </a:xfrm>
          <a:prstGeom prst="rect">
            <a:avLst/>
          </a:prstGeom>
          <a:solidFill>
            <a:srgbClr val="E7EAEF"/>
          </a:solidFill>
          <a:ln w="26988">
            <a:solidFill>
              <a:srgbClr val="E7EA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13" name="Rectangle 25">
            <a:extLst>
              <a:ext uri="{FF2B5EF4-FFF2-40B4-BE49-F238E27FC236}">
                <a16:creationId xmlns:a16="http://schemas.microsoft.com/office/drawing/2014/main" id="{0185EB81-2B41-4CC0-AE7E-7737261FC50C}"/>
              </a:ext>
            </a:extLst>
          </p:cNvPr>
          <p:cNvSpPr>
            <a:spLocks noChangeArrowheads="1"/>
          </p:cNvSpPr>
          <p:nvPr/>
        </p:nvSpPr>
        <p:spPr bwMode="auto">
          <a:xfrm>
            <a:off x="5672138" y="2544763"/>
            <a:ext cx="3087687" cy="2205037"/>
          </a:xfrm>
          <a:prstGeom prst="rect">
            <a:avLst/>
          </a:prstGeom>
          <a:solidFill>
            <a:srgbClr val="E6E9EF"/>
          </a:solidFill>
          <a:ln w="12700">
            <a:solidFill>
              <a:srgbClr val="E6E9EF"/>
            </a:solidFill>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14" name="Rectangle 26">
            <a:extLst>
              <a:ext uri="{FF2B5EF4-FFF2-40B4-BE49-F238E27FC236}">
                <a16:creationId xmlns:a16="http://schemas.microsoft.com/office/drawing/2014/main" id="{6CC994F6-97B2-49F6-9C99-60B2AF6106EC}"/>
              </a:ext>
            </a:extLst>
          </p:cNvPr>
          <p:cNvSpPr>
            <a:spLocks noChangeArrowheads="1"/>
          </p:cNvSpPr>
          <p:nvPr/>
        </p:nvSpPr>
        <p:spPr bwMode="auto">
          <a:xfrm>
            <a:off x="5591175" y="2478088"/>
            <a:ext cx="3141663" cy="2244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15" name="Rectangle 27">
            <a:extLst>
              <a:ext uri="{FF2B5EF4-FFF2-40B4-BE49-F238E27FC236}">
                <a16:creationId xmlns:a16="http://schemas.microsoft.com/office/drawing/2014/main" id="{E2112582-7774-4F04-B8F3-92247EC6C78B}"/>
              </a:ext>
            </a:extLst>
          </p:cNvPr>
          <p:cNvSpPr>
            <a:spLocks noChangeArrowheads="1"/>
          </p:cNvSpPr>
          <p:nvPr/>
        </p:nvSpPr>
        <p:spPr bwMode="auto">
          <a:xfrm>
            <a:off x="1119188" y="2478088"/>
            <a:ext cx="3384550" cy="2244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16" name="Line 28">
            <a:extLst>
              <a:ext uri="{FF2B5EF4-FFF2-40B4-BE49-F238E27FC236}">
                <a16:creationId xmlns:a16="http://schemas.microsoft.com/office/drawing/2014/main" id="{355FB1F8-6B45-4311-A424-A32B36BCFB2F}"/>
              </a:ext>
            </a:extLst>
          </p:cNvPr>
          <p:cNvSpPr>
            <a:spLocks noChangeShapeType="1"/>
          </p:cNvSpPr>
          <p:nvPr/>
        </p:nvSpPr>
        <p:spPr bwMode="auto">
          <a:xfrm>
            <a:off x="2381250" y="4910138"/>
            <a:ext cx="1588" cy="1587"/>
          </a:xfrm>
          <a:prstGeom prst="line">
            <a:avLst/>
          </a:prstGeom>
          <a:noFill/>
          <a:ln w="12700">
            <a:solidFill>
              <a:srgbClr val="60220F"/>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17" name="Line 29">
            <a:extLst>
              <a:ext uri="{FF2B5EF4-FFF2-40B4-BE49-F238E27FC236}">
                <a16:creationId xmlns:a16="http://schemas.microsoft.com/office/drawing/2014/main" id="{2FD7E327-C46E-479B-AC68-98A0FA49E3AA}"/>
              </a:ext>
            </a:extLst>
          </p:cNvPr>
          <p:cNvSpPr>
            <a:spLocks noChangeShapeType="1"/>
          </p:cNvSpPr>
          <p:nvPr/>
        </p:nvSpPr>
        <p:spPr bwMode="auto">
          <a:xfrm flipV="1">
            <a:off x="2449513" y="2598738"/>
            <a:ext cx="1587" cy="2109787"/>
          </a:xfrm>
          <a:prstGeom prst="line">
            <a:avLst/>
          </a:prstGeom>
          <a:noFill/>
          <a:ln w="39688">
            <a:solidFill>
              <a:srgbClr val="003F95"/>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18" name="Freeform 30">
            <a:extLst>
              <a:ext uri="{FF2B5EF4-FFF2-40B4-BE49-F238E27FC236}">
                <a16:creationId xmlns:a16="http://schemas.microsoft.com/office/drawing/2014/main" id="{5CD5307F-E02D-45F5-8F84-BCC313150E0C}"/>
              </a:ext>
            </a:extLst>
          </p:cNvPr>
          <p:cNvSpPr>
            <a:spLocks/>
          </p:cNvSpPr>
          <p:nvPr/>
        </p:nvSpPr>
        <p:spPr bwMode="auto">
          <a:xfrm>
            <a:off x="1119188" y="2478088"/>
            <a:ext cx="3384550" cy="2244725"/>
          </a:xfrm>
          <a:custGeom>
            <a:avLst/>
            <a:gdLst>
              <a:gd name="T0" fmla="*/ 0 w 2132"/>
              <a:gd name="T1" fmla="*/ 0 h 1414"/>
              <a:gd name="T2" fmla="*/ 0 w 2132"/>
              <a:gd name="T3" fmla="*/ 1414 h 1414"/>
              <a:gd name="T4" fmla="*/ 2132 w 2132"/>
              <a:gd name="T5" fmla="*/ 1414 h 1414"/>
            </a:gdLst>
            <a:ahLst/>
            <a:cxnLst>
              <a:cxn ang="0">
                <a:pos x="T0" y="T1"/>
              </a:cxn>
              <a:cxn ang="0">
                <a:pos x="T2" y="T3"/>
              </a:cxn>
              <a:cxn ang="0">
                <a:pos x="T4" y="T5"/>
              </a:cxn>
            </a:cxnLst>
            <a:rect l="0" t="0" r="r" b="b"/>
            <a:pathLst>
              <a:path w="2132" h="1414">
                <a:moveTo>
                  <a:pt x="0" y="0"/>
                </a:moveTo>
                <a:lnTo>
                  <a:pt x="0" y="1414"/>
                </a:lnTo>
                <a:lnTo>
                  <a:pt x="2132" y="141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19" name="Line 31">
            <a:extLst>
              <a:ext uri="{FF2B5EF4-FFF2-40B4-BE49-F238E27FC236}">
                <a16:creationId xmlns:a16="http://schemas.microsoft.com/office/drawing/2014/main" id="{7136BDD8-7152-4561-9B5F-E6C683CA745B}"/>
              </a:ext>
            </a:extLst>
          </p:cNvPr>
          <p:cNvSpPr>
            <a:spLocks noChangeShapeType="1"/>
          </p:cNvSpPr>
          <p:nvPr/>
        </p:nvSpPr>
        <p:spPr bwMode="auto">
          <a:xfrm flipV="1">
            <a:off x="1012825" y="3619500"/>
            <a:ext cx="1588" cy="323850"/>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20" name="Line 32">
            <a:extLst>
              <a:ext uri="{FF2B5EF4-FFF2-40B4-BE49-F238E27FC236}">
                <a16:creationId xmlns:a16="http://schemas.microsoft.com/office/drawing/2014/main" id="{52BB6EAD-D01C-42FA-855C-56A52A65F997}"/>
              </a:ext>
            </a:extLst>
          </p:cNvPr>
          <p:cNvSpPr>
            <a:spLocks noChangeShapeType="1"/>
          </p:cNvSpPr>
          <p:nvPr/>
        </p:nvSpPr>
        <p:spPr bwMode="auto">
          <a:xfrm>
            <a:off x="2676525" y="4090988"/>
            <a:ext cx="725488" cy="1587"/>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21" name="Freeform 33">
            <a:extLst>
              <a:ext uri="{FF2B5EF4-FFF2-40B4-BE49-F238E27FC236}">
                <a16:creationId xmlns:a16="http://schemas.microsoft.com/office/drawing/2014/main" id="{06C7F75D-89FD-4F20-9873-B60BF1A24EB0}"/>
              </a:ext>
            </a:extLst>
          </p:cNvPr>
          <p:cNvSpPr>
            <a:spLocks/>
          </p:cNvSpPr>
          <p:nvPr/>
        </p:nvSpPr>
        <p:spPr bwMode="auto">
          <a:xfrm>
            <a:off x="5591175" y="2478088"/>
            <a:ext cx="3141663" cy="2244725"/>
          </a:xfrm>
          <a:custGeom>
            <a:avLst/>
            <a:gdLst>
              <a:gd name="T0" fmla="*/ 0 w 1979"/>
              <a:gd name="T1" fmla="*/ 0 h 1414"/>
              <a:gd name="T2" fmla="*/ 0 w 1979"/>
              <a:gd name="T3" fmla="*/ 1414 h 1414"/>
              <a:gd name="T4" fmla="*/ 1979 w 1979"/>
              <a:gd name="T5" fmla="*/ 1414 h 1414"/>
            </a:gdLst>
            <a:ahLst/>
            <a:cxnLst>
              <a:cxn ang="0">
                <a:pos x="T0" y="T1"/>
              </a:cxn>
              <a:cxn ang="0">
                <a:pos x="T2" y="T3"/>
              </a:cxn>
              <a:cxn ang="0">
                <a:pos x="T4" y="T5"/>
              </a:cxn>
            </a:cxnLst>
            <a:rect l="0" t="0" r="r" b="b"/>
            <a:pathLst>
              <a:path w="1979" h="1414">
                <a:moveTo>
                  <a:pt x="0" y="0"/>
                </a:moveTo>
                <a:lnTo>
                  <a:pt x="0" y="1414"/>
                </a:lnTo>
                <a:lnTo>
                  <a:pt x="1979" y="141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22" name="Line 34">
            <a:extLst>
              <a:ext uri="{FF2B5EF4-FFF2-40B4-BE49-F238E27FC236}">
                <a16:creationId xmlns:a16="http://schemas.microsoft.com/office/drawing/2014/main" id="{E997270A-3648-4198-87A1-4B95922C23E2}"/>
              </a:ext>
            </a:extLst>
          </p:cNvPr>
          <p:cNvSpPr>
            <a:spLocks noChangeShapeType="1"/>
          </p:cNvSpPr>
          <p:nvPr/>
        </p:nvSpPr>
        <p:spPr bwMode="auto">
          <a:xfrm flipV="1">
            <a:off x="5456238" y="3552825"/>
            <a:ext cx="1587" cy="442913"/>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23" name="Line 35">
            <a:extLst>
              <a:ext uri="{FF2B5EF4-FFF2-40B4-BE49-F238E27FC236}">
                <a16:creationId xmlns:a16="http://schemas.microsoft.com/office/drawing/2014/main" id="{9E26BA65-977F-4392-A7FD-EEEF14B8AB3E}"/>
              </a:ext>
            </a:extLst>
          </p:cNvPr>
          <p:cNvSpPr>
            <a:spLocks noChangeShapeType="1"/>
          </p:cNvSpPr>
          <p:nvPr/>
        </p:nvSpPr>
        <p:spPr bwMode="auto">
          <a:xfrm flipH="1">
            <a:off x="6530975" y="4910138"/>
            <a:ext cx="725488" cy="1587"/>
          </a:xfrm>
          <a:prstGeom prst="line">
            <a:avLst/>
          </a:prstGeom>
          <a:noFill/>
          <a:ln w="17526">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24" name="Line 36">
            <a:extLst>
              <a:ext uri="{FF2B5EF4-FFF2-40B4-BE49-F238E27FC236}">
                <a16:creationId xmlns:a16="http://schemas.microsoft.com/office/drawing/2014/main" id="{4E7EC08F-F8C6-4D8C-B058-E8F0DF23BC0B}"/>
              </a:ext>
            </a:extLst>
          </p:cNvPr>
          <p:cNvSpPr>
            <a:spLocks noChangeShapeType="1"/>
          </p:cNvSpPr>
          <p:nvPr/>
        </p:nvSpPr>
        <p:spPr bwMode="auto">
          <a:xfrm>
            <a:off x="5697538" y="2881313"/>
            <a:ext cx="2378075" cy="1639887"/>
          </a:xfrm>
          <a:prstGeom prst="line">
            <a:avLst/>
          </a:prstGeom>
          <a:noFill/>
          <a:ln w="39688">
            <a:solidFill>
              <a:srgbClr val="003F95"/>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25" name="Rectangle 37">
            <a:extLst>
              <a:ext uri="{FF2B5EF4-FFF2-40B4-BE49-F238E27FC236}">
                <a16:creationId xmlns:a16="http://schemas.microsoft.com/office/drawing/2014/main" id="{C828FC69-6C60-4A49-9C7C-D232ABE76050}"/>
              </a:ext>
            </a:extLst>
          </p:cNvPr>
          <p:cNvSpPr>
            <a:spLocks noChangeArrowheads="1"/>
          </p:cNvSpPr>
          <p:nvPr/>
        </p:nvSpPr>
        <p:spPr bwMode="auto">
          <a:xfrm>
            <a:off x="3906838" y="4826000"/>
            <a:ext cx="6810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Quantity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26" name="Rectangle 38">
            <a:extLst>
              <a:ext uri="{FF2B5EF4-FFF2-40B4-BE49-F238E27FC236}">
                <a16:creationId xmlns:a16="http://schemas.microsoft.com/office/drawing/2014/main" id="{9BA5FC0F-8C49-4791-8E94-E1BB3EE0721A}"/>
              </a:ext>
            </a:extLst>
          </p:cNvPr>
          <p:cNvSpPr>
            <a:spLocks noChangeArrowheads="1"/>
          </p:cNvSpPr>
          <p:nvPr/>
        </p:nvSpPr>
        <p:spPr bwMode="auto">
          <a:xfrm>
            <a:off x="3857625" y="5005388"/>
            <a:ext cx="7429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of Money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27" name="Rectangle 39">
            <a:extLst>
              <a:ext uri="{FF2B5EF4-FFF2-40B4-BE49-F238E27FC236}">
                <a16:creationId xmlns:a16="http://schemas.microsoft.com/office/drawing/2014/main" id="{03869408-29E3-4B3D-AD5E-91957ED07BD9}"/>
              </a:ext>
            </a:extLst>
          </p:cNvPr>
          <p:cNvSpPr>
            <a:spLocks noChangeArrowheads="1"/>
          </p:cNvSpPr>
          <p:nvPr/>
        </p:nvSpPr>
        <p:spPr bwMode="auto">
          <a:xfrm>
            <a:off x="1946275" y="4830763"/>
            <a:ext cx="97155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Quantity fixed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28" name="Rectangle 40">
            <a:extLst>
              <a:ext uri="{FF2B5EF4-FFF2-40B4-BE49-F238E27FC236}">
                <a16:creationId xmlns:a16="http://schemas.microsoft.com/office/drawing/2014/main" id="{920BDCFC-122C-4CFF-AE48-0B7C20458A93}"/>
              </a:ext>
            </a:extLst>
          </p:cNvPr>
          <p:cNvSpPr>
            <a:spLocks noChangeArrowheads="1"/>
          </p:cNvSpPr>
          <p:nvPr/>
        </p:nvSpPr>
        <p:spPr bwMode="auto">
          <a:xfrm>
            <a:off x="2044700" y="5010150"/>
            <a:ext cx="7651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by the Fed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29" name="Rectangle 41">
            <a:extLst>
              <a:ext uri="{FF2B5EF4-FFF2-40B4-BE49-F238E27FC236}">
                <a16:creationId xmlns:a16="http://schemas.microsoft.com/office/drawing/2014/main" id="{5545F183-6195-46AD-8CCC-53D5144AAB2F}"/>
              </a:ext>
            </a:extLst>
          </p:cNvPr>
          <p:cNvSpPr>
            <a:spLocks noChangeArrowheads="1"/>
          </p:cNvSpPr>
          <p:nvPr/>
        </p:nvSpPr>
        <p:spPr bwMode="auto">
          <a:xfrm>
            <a:off x="982663" y="4741863"/>
            <a:ext cx="1524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30" name="Rectangle 42">
            <a:extLst>
              <a:ext uri="{FF2B5EF4-FFF2-40B4-BE49-F238E27FC236}">
                <a16:creationId xmlns:a16="http://schemas.microsoft.com/office/drawing/2014/main" id="{BF938A80-0632-4EAD-AC61-301764587DD6}"/>
              </a:ext>
            </a:extLst>
          </p:cNvPr>
          <p:cNvSpPr>
            <a:spLocks noChangeArrowheads="1"/>
          </p:cNvSpPr>
          <p:nvPr/>
        </p:nvSpPr>
        <p:spPr bwMode="auto">
          <a:xfrm>
            <a:off x="549275" y="2476500"/>
            <a:ext cx="6175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Interest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31" name="Rectangle 43">
            <a:extLst>
              <a:ext uri="{FF2B5EF4-FFF2-40B4-BE49-F238E27FC236}">
                <a16:creationId xmlns:a16="http://schemas.microsoft.com/office/drawing/2014/main" id="{F37C5EDA-772D-44A1-B9AE-C476BDAAEA67}"/>
              </a:ext>
            </a:extLst>
          </p:cNvPr>
          <p:cNvSpPr>
            <a:spLocks noChangeArrowheads="1"/>
          </p:cNvSpPr>
          <p:nvPr/>
        </p:nvSpPr>
        <p:spPr bwMode="auto">
          <a:xfrm>
            <a:off x="755650" y="2654300"/>
            <a:ext cx="4032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Rate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933932" name="Group 44">
            <a:extLst>
              <a:ext uri="{FF2B5EF4-FFF2-40B4-BE49-F238E27FC236}">
                <a16:creationId xmlns:a16="http://schemas.microsoft.com/office/drawing/2014/main" id="{8321B7C0-B553-4608-8EF4-2227D7CD8ED4}"/>
              </a:ext>
            </a:extLst>
          </p:cNvPr>
          <p:cNvGrpSpPr>
            <a:grpSpLocks/>
          </p:cNvGrpSpPr>
          <p:nvPr/>
        </p:nvGrpSpPr>
        <p:grpSpPr bwMode="auto">
          <a:xfrm>
            <a:off x="1401763" y="2933700"/>
            <a:ext cx="3171825" cy="1196975"/>
            <a:chOff x="883" y="1848"/>
            <a:chExt cx="1998" cy="754"/>
          </a:xfrm>
        </p:grpSpPr>
        <p:sp>
          <p:nvSpPr>
            <p:cNvPr id="933933" name="Line 45">
              <a:extLst>
                <a:ext uri="{FF2B5EF4-FFF2-40B4-BE49-F238E27FC236}">
                  <a16:creationId xmlns:a16="http://schemas.microsoft.com/office/drawing/2014/main" id="{BA6D44CD-E275-4200-AB6A-BE0AD1147518}"/>
                </a:ext>
              </a:extLst>
            </p:cNvPr>
            <p:cNvSpPr>
              <a:spLocks noChangeShapeType="1"/>
            </p:cNvSpPr>
            <p:nvPr/>
          </p:nvSpPr>
          <p:spPr bwMode="auto">
            <a:xfrm>
              <a:off x="883" y="1848"/>
              <a:ext cx="1404" cy="754"/>
            </a:xfrm>
            <a:prstGeom prst="line">
              <a:avLst/>
            </a:prstGeom>
            <a:noFill/>
            <a:ln w="39688">
              <a:solidFill>
                <a:srgbClr val="AD0D1B"/>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3934" name="Group 46">
              <a:extLst>
                <a:ext uri="{FF2B5EF4-FFF2-40B4-BE49-F238E27FC236}">
                  <a16:creationId xmlns:a16="http://schemas.microsoft.com/office/drawing/2014/main" id="{E1FCA139-7511-417A-B2A2-1291988ADA72}"/>
                </a:ext>
              </a:extLst>
            </p:cNvPr>
            <p:cNvGrpSpPr>
              <a:grpSpLocks/>
            </p:cNvGrpSpPr>
            <p:nvPr/>
          </p:nvGrpSpPr>
          <p:grpSpPr bwMode="auto">
            <a:xfrm>
              <a:off x="2069" y="2259"/>
              <a:ext cx="812" cy="243"/>
              <a:chOff x="2069" y="2259"/>
              <a:chExt cx="812" cy="243"/>
            </a:xfrm>
          </p:grpSpPr>
          <p:sp>
            <p:nvSpPr>
              <p:cNvPr id="933935" name="Rectangle 47">
                <a:extLst>
                  <a:ext uri="{FF2B5EF4-FFF2-40B4-BE49-F238E27FC236}">
                    <a16:creationId xmlns:a16="http://schemas.microsoft.com/office/drawing/2014/main" id="{3654B8F3-10EA-4771-BC45-86E88EBD80A1}"/>
                  </a:ext>
                </a:extLst>
              </p:cNvPr>
              <p:cNvSpPr>
                <a:spLocks noChangeArrowheads="1"/>
              </p:cNvSpPr>
              <p:nvPr/>
            </p:nvSpPr>
            <p:spPr bwMode="auto">
              <a:xfrm>
                <a:off x="2069" y="2259"/>
                <a:ext cx="81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Money demand at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36" name="Rectangle 48">
                <a:extLst>
                  <a:ext uri="{FF2B5EF4-FFF2-40B4-BE49-F238E27FC236}">
                    <a16:creationId xmlns:a16="http://schemas.microsoft.com/office/drawing/2014/main" id="{3C451677-7041-4B3E-A7CA-DE0D1E072627}"/>
                  </a:ext>
                </a:extLst>
              </p:cNvPr>
              <p:cNvSpPr>
                <a:spLocks noChangeArrowheads="1"/>
              </p:cNvSpPr>
              <p:nvPr/>
            </p:nvSpPr>
            <p:spPr bwMode="auto">
              <a:xfrm>
                <a:off x="2069" y="2372"/>
                <a:ext cx="48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price level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37" name="Rectangle 49">
                <a:extLst>
                  <a:ext uri="{FF2B5EF4-FFF2-40B4-BE49-F238E27FC236}">
                    <a16:creationId xmlns:a16="http://schemas.microsoft.com/office/drawing/2014/main" id="{5E4CA3A0-1390-4A94-8B20-9CA8785F335C}"/>
                  </a:ext>
                </a:extLst>
              </p:cNvPr>
              <p:cNvSpPr>
                <a:spLocks noChangeArrowheads="1"/>
              </p:cNvSpPr>
              <p:nvPr/>
            </p:nvSpPr>
            <p:spPr bwMode="auto">
              <a:xfrm>
                <a:off x="2500" y="2372"/>
                <a:ext cx="9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P</a:t>
                </a:r>
                <a:r>
                  <a:rPr kumimoji="0" lang="en-US" altLang="en-US" sz="1100" b="0" i="0" u="none" strike="noStrike" kern="1200" cap="none" spc="0" normalizeH="0" baseline="-25000" noProof="0">
                    <a:ln>
                      <a:noFill/>
                    </a:ln>
                    <a:solidFill>
                      <a:srgbClr val="000000"/>
                    </a:solidFill>
                    <a:effectLst/>
                    <a:uLnTx/>
                    <a:uFillTx/>
                    <a:latin typeface="Calibri" panose="020F0502020204030204"/>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38" name="Rectangle 50">
                <a:extLst>
                  <a:ext uri="{FF2B5EF4-FFF2-40B4-BE49-F238E27FC236}">
                    <a16:creationId xmlns:a16="http://schemas.microsoft.com/office/drawing/2014/main" id="{14CA8C36-558C-47C0-BCCC-FA7BCDEFA399}"/>
                  </a:ext>
                </a:extLst>
              </p:cNvPr>
              <p:cNvSpPr>
                <a:spLocks noChangeArrowheads="1"/>
              </p:cNvSpPr>
              <p:nvPr/>
            </p:nvSpPr>
            <p:spPr bwMode="auto">
              <a:xfrm>
                <a:off x="2599" y="2372"/>
                <a:ext cx="9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39" name="Rectangle 51">
                <a:extLst>
                  <a:ext uri="{FF2B5EF4-FFF2-40B4-BE49-F238E27FC236}">
                    <a16:creationId xmlns:a16="http://schemas.microsoft.com/office/drawing/2014/main" id="{B644C492-7713-4477-B981-54131FC8D1B9}"/>
                  </a:ext>
                </a:extLst>
              </p:cNvPr>
              <p:cNvSpPr>
                <a:spLocks noChangeArrowheads="1"/>
              </p:cNvSpPr>
              <p:nvPr/>
            </p:nvSpPr>
            <p:spPr bwMode="auto">
              <a:xfrm>
                <a:off x="2647" y="2372"/>
                <a:ext cx="16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MD</a:t>
                </a:r>
                <a:r>
                  <a:rPr kumimoji="0" lang="en-US" altLang="en-US" sz="1100" b="0" i="0" u="none" strike="noStrike" kern="1200" cap="none" spc="0" normalizeH="0" baseline="-25000" noProof="0">
                    <a:ln>
                      <a:noFill/>
                    </a:ln>
                    <a:solidFill>
                      <a:srgbClr val="000000"/>
                    </a:solidFill>
                    <a:effectLst/>
                    <a:uLnTx/>
                    <a:uFillTx/>
                    <a:latin typeface="Calibri" panose="020F0502020204030204"/>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sp>
        <p:nvSpPr>
          <p:cNvPr id="933940" name="Rectangle 52">
            <a:extLst>
              <a:ext uri="{FF2B5EF4-FFF2-40B4-BE49-F238E27FC236}">
                <a16:creationId xmlns:a16="http://schemas.microsoft.com/office/drawing/2014/main" id="{D4F58D19-DD19-4A1C-B70C-A4C942250074}"/>
              </a:ext>
            </a:extLst>
          </p:cNvPr>
          <p:cNvSpPr>
            <a:spLocks noChangeArrowheads="1"/>
          </p:cNvSpPr>
          <p:nvPr/>
        </p:nvSpPr>
        <p:spPr bwMode="auto">
          <a:xfrm>
            <a:off x="4484688" y="3765550"/>
            <a:ext cx="10795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933941" name="Group 53">
            <a:extLst>
              <a:ext uri="{FF2B5EF4-FFF2-40B4-BE49-F238E27FC236}">
                <a16:creationId xmlns:a16="http://schemas.microsoft.com/office/drawing/2014/main" id="{4FC85FB5-EB9A-4F90-9198-D9903B53F94D}"/>
              </a:ext>
            </a:extLst>
          </p:cNvPr>
          <p:cNvGrpSpPr>
            <a:grpSpLocks/>
          </p:cNvGrpSpPr>
          <p:nvPr/>
        </p:nvGrpSpPr>
        <p:grpSpPr bwMode="auto">
          <a:xfrm>
            <a:off x="1239838" y="3390900"/>
            <a:ext cx="3267075" cy="1311275"/>
            <a:chOff x="781" y="2136"/>
            <a:chExt cx="2058" cy="826"/>
          </a:xfrm>
        </p:grpSpPr>
        <p:sp>
          <p:nvSpPr>
            <p:cNvPr id="933942" name="Freeform 54">
              <a:extLst>
                <a:ext uri="{FF2B5EF4-FFF2-40B4-BE49-F238E27FC236}">
                  <a16:creationId xmlns:a16="http://schemas.microsoft.com/office/drawing/2014/main" id="{4DF61C92-C900-4987-820D-5B51705003AD}"/>
                </a:ext>
              </a:extLst>
            </p:cNvPr>
            <p:cNvSpPr>
              <a:spLocks/>
            </p:cNvSpPr>
            <p:nvPr/>
          </p:nvSpPr>
          <p:spPr bwMode="auto">
            <a:xfrm>
              <a:off x="2551" y="2886"/>
              <a:ext cx="17" cy="39"/>
            </a:xfrm>
            <a:custGeom>
              <a:avLst/>
              <a:gdLst>
                <a:gd name="T0" fmla="*/ 17 w 17"/>
                <a:gd name="T1" fmla="*/ 0 h 39"/>
                <a:gd name="T2" fmla="*/ 14 w 17"/>
                <a:gd name="T3" fmla="*/ 0 h 39"/>
                <a:gd name="T4" fmla="*/ 8 w 17"/>
                <a:gd name="T5" fmla="*/ 5 h 39"/>
                <a:gd name="T6" fmla="*/ 0 w 17"/>
                <a:gd name="T7" fmla="*/ 8 h 39"/>
                <a:gd name="T8" fmla="*/ 0 w 17"/>
                <a:gd name="T9" fmla="*/ 14 h 39"/>
                <a:gd name="T10" fmla="*/ 6 w 17"/>
                <a:gd name="T11" fmla="*/ 11 h 39"/>
                <a:gd name="T12" fmla="*/ 11 w 17"/>
                <a:gd name="T13" fmla="*/ 8 h 39"/>
                <a:gd name="T14" fmla="*/ 11 w 17"/>
                <a:gd name="T15" fmla="*/ 39 h 39"/>
                <a:gd name="T16" fmla="*/ 17 w 17"/>
                <a:gd name="T17" fmla="*/ 39 h 39"/>
                <a:gd name="T18" fmla="*/ 17 w 17"/>
                <a:gd name="T19" fmla="*/ 2 h 39"/>
                <a:gd name="T20" fmla="*/ 17 w 17"/>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9">
                  <a:moveTo>
                    <a:pt x="17" y="0"/>
                  </a:moveTo>
                  <a:lnTo>
                    <a:pt x="14" y="0"/>
                  </a:lnTo>
                  <a:lnTo>
                    <a:pt x="8" y="5"/>
                  </a:lnTo>
                  <a:lnTo>
                    <a:pt x="0" y="8"/>
                  </a:lnTo>
                  <a:lnTo>
                    <a:pt x="0" y="14"/>
                  </a:lnTo>
                  <a:lnTo>
                    <a:pt x="6" y="11"/>
                  </a:lnTo>
                  <a:lnTo>
                    <a:pt x="11" y="8"/>
                  </a:lnTo>
                  <a:lnTo>
                    <a:pt x="11" y="39"/>
                  </a:lnTo>
                  <a:lnTo>
                    <a:pt x="17" y="39"/>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3943" name="Group 55">
              <a:extLst>
                <a:ext uri="{FF2B5EF4-FFF2-40B4-BE49-F238E27FC236}">
                  <a16:creationId xmlns:a16="http://schemas.microsoft.com/office/drawing/2014/main" id="{0C058F12-C116-413A-8969-DB2A80122C77}"/>
                </a:ext>
              </a:extLst>
            </p:cNvPr>
            <p:cNvGrpSpPr>
              <a:grpSpLocks/>
            </p:cNvGrpSpPr>
            <p:nvPr/>
          </p:nvGrpSpPr>
          <p:grpSpPr bwMode="auto">
            <a:xfrm>
              <a:off x="781" y="2136"/>
              <a:ext cx="2058" cy="826"/>
              <a:chOff x="781" y="2136"/>
              <a:chExt cx="2058" cy="826"/>
            </a:xfrm>
          </p:grpSpPr>
          <p:sp>
            <p:nvSpPr>
              <p:cNvPr id="933944" name="Line 56">
                <a:extLst>
                  <a:ext uri="{FF2B5EF4-FFF2-40B4-BE49-F238E27FC236}">
                    <a16:creationId xmlns:a16="http://schemas.microsoft.com/office/drawing/2014/main" id="{E818A042-895E-4CD9-8196-56AAC6B187C0}"/>
                  </a:ext>
                </a:extLst>
              </p:cNvPr>
              <p:cNvSpPr>
                <a:spLocks noChangeShapeType="1"/>
              </p:cNvSpPr>
              <p:nvPr/>
            </p:nvSpPr>
            <p:spPr bwMode="auto">
              <a:xfrm>
                <a:off x="781" y="2136"/>
                <a:ext cx="1235" cy="661"/>
              </a:xfrm>
              <a:prstGeom prst="line">
                <a:avLst/>
              </a:prstGeom>
              <a:noFill/>
              <a:ln w="39688">
                <a:solidFill>
                  <a:srgbClr val="003F95"/>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45" name="Rectangle 57">
                <a:extLst>
                  <a:ext uri="{FF2B5EF4-FFF2-40B4-BE49-F238E27FC236}">
                    <a16:creationId xmlns:a16="http://schemas.microsoft.com/office/drawing/2014/main" id="{8ACD52C8-692D-4621-91BA-5CBC18535415}"/>
                  </a:ext>
                </a:extLst>
              </p:cNvPr>
              <p:cNvSpPr>
                <a:spLocks noChangeArrowheads="1"/>
              </p:cNvSpPr>
              <p:nvPr/>
            </p:nvSpPr>
            <p:spPr bwMode="auto">
              <a:xfrm>
                <a:off x="2052" y="2716"/>
                <a:ext cx="7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Money demand at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46" name="Rectangle 58">
                <a:extLst>
                  <a:ext uri="{FF2B5EF4-FFF2-40B4-BE49-F238E27FC236}">
                    <a16:creationId xmlns:a16="http://schemas.microsoft.com/office/drawing/2014/main" id="{14D5DAC5-9168-4CD1-B87B-F9D1FA5A55B0}"/>
                  </a:ext>
                </a:extLst>
              </p:cNvPr>
              <p:cNvSpPr>
                <a:spLocks noChangeArrowheads="1"/>
              </p:cNvSpPr>
              <p:nvPr/>
            </p:nvSpPr>
            <p:spPr bwMode="auto">
              <a:xfrm>
                <a:off x="2052" y="2829"/>
                <a:ext cx="48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price level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47" name="Rectangle 59">
                <a:extLst>
                  <a:ext uri="{FF2B5EF4-FFF2-40B4-BE49-F238E27FC236}">
                    <a16:creationId xmlns:a16="http://schemas.microsoft.com/office/drawing/2014/main" id="{844B175D-4FDB-49FE-8992-F8A782342561}"/>
                  </a:ext>
                </a:extLst>
              </p:cNvPr>
              <p:cNvSpPr>
                <a:spLocks noChangeArrowheads="1"/>
              </p:cNvSpPr>
              <p:nvPr/>
            </p:nvSpPr>
            <p:spPr bwMode="auto">
              <a:xfrm>
                <a:off x="2483" y="2829"/>
                <a:ext cx="107"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P</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48" name="Rectangle 60">
                <a:extLst>
                  <a:ext uri="{FF2B5EF4-FFF2-40B4-BE49-F238E27FC236}">
                    <a16:creationId xmlns:a16="http://schemas.microsoft.com/office/drawing/2014/main" id="{5179CCF5-8795-4695-A310-1369A2DE34C8}"/>
                  </a:ext>
                </a:extLst>
              </p:cNvPr>
              <p:cNvSpPr>
                <a:spLocks noChangeArrowheads="1"/>
              </p:cNvSpPr>
              <p:nvPr/>
            </p:nvSpPr>
            <p:spPr bwMode="auto">
              <a:xfrm>
                <a:off x="2582" y="2829"/>
                <a:ext cx="9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49" name="Rectangle 61">
                <a:extLst>
                  <a:ext uri="{FF2B5EF4-FFF2-40B4-BE49-F238E27FC236}">
                    <a16:creationId xmlns:a16="http://schemas.microsoft.com/office/drawing/2014/main" id="{D9B188F6-4497-4FFD-94ED-ABFEA93CBF39}"/>
                  </a:ext>
                </a:extLst>
              </p:cNvPr>
              <p:cNvSpPr>
                <a:spLocks noChangeArrowheads="1"/>
              </p:cNvSpPr>
              <p:nvPr/>
            </p:nvSpPr>
            <p:spPr bwMode="auto">
              <a:xfrm>
                <a:off x="2630" y="2829"/>
                <a:ext cx="192"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MD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50" name="Freeform 62">
                <a:extLst>
                  <a:ext uri="{FF2B5EF4-FFF2-40B4-BE49-F238E27FC236}">
                    <a16:creationId xmlns:a16="http://schemas.microsoft.com/office/drawing/2014/main" id="{B5183AA1-7B41-4D65-B9E6-8F228D3D3528}"/>
                  </a:ext>
                </a:extLst>
              </p:cNvPr>
              <p:cNvSpPr>
                <a:spLocks/>
              </p:cNvSpPr>
              <p:nvPr/>
            </p:nvSpPr>
            <p:spPr bwMode="auto">
              <a:xfrm>
                <a:off x="2779" y="2886"/>
                <a:ext cx="17" cy="39"/>
              </a:xfrm>
              <a:custGeom>
                <a:avLst/>
                <a:gdLst>
                  <a:gd name="T0" fmla="*/ 17 w 17"/>
                  <a:gd name="T1" fmla="*/ 0 h 39"/>
                  <a:gd name="T2" fmla="*/ 12 w 17"/>
                  <a:gd name="T3" fmla="*/ 0 h 39"/>
                  <a:gd name="T4" fmla="*/ 9 w 17"/>
                  <a:gd name="T5" fmla="*/ 5 h 39"/>
                  <a:gd name="T6" fmla="*/ 0 w 17"/>
                  <a:gd name="T7" fmla="*/ 8 h 39"/>
                  <a:gd name="T8" fmla="*/ 0 w 17"/>
                  <a:gd name="T9" fmla="*/ 14 h 39"/>
                  <a:gd name="T10" fmla="*/ 6 w 17"/>
                  <a:gd name="T11" fmla="*/ 11 h 39"/>
                  <a:gd name="T12" fmla="*/ 12 w 17"/>
                  <a:gd name="T13" fmla="*/ 8 h 39"/>
                  <a:gd name="T14" fmla="*/ 12 w 17"/>
                  <a:gd name="T15" fmla="*/ 39 h 39"/>
                  <a:gd name="T16" fmla="*/ 17 w 17"/>
                  <a:gd name="T17" fmla="*/ 39 h 39"/>
                  <a:gd name="T18" fmla="*/ 17 w 17"/>
                  <a:gd name="T19" fmla="*/ 2 h 39"/>
                  <a:gd name="T20" fmla="*/ 17 w 17"/>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9">
                    <a:moveTo>
                      <a:pt x="17" y="0"/>
                    </a:moveTo>
                    <a:lnTo>
                      <a:pt x="12" y="0"/>
                    </a:lnTo>
                    <a:lnTo>
                      <a:pt x="9" y="5"/>
                    </a:lnTo>
                    <a:lnTo>
                      <a:pt x="0" y="8"/>
                    </a:lnTo>
                    <a:lnTo>
                      <a:pt x="0" y="14"/>
                    </a:lnTo>
                    <a:lnTo>
                      <a:pt x="6" y="11"/>
                    </a:lnTo>
                    <a:lnTo>
                      <a:pt x="12" y="8"/>
                    </a:lnTo>
                    <a:lnTo>
                      <a:pt x="12" y="39"/>
                    </a:lnTo>
                    <a:lnTo>
                      <a:pt x="17" y="39"/>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933951" name="Rectangle 63">
            <a:extLst>
              <a:ext uri="{FF2B5EF4-FFF2-40B4-BE49-F238E27FC236}">
                <a16:creationId xmlns:a16="http://schemas.microsoft.com/office/drawing/2014/main" id="{B84423B5-E4BA-47F1-88E6-8CDBBE9DEE0F}"/>
              </a:ext>
            </a:extLst>
          </p:cNvPr>
          <p:cNvSpPr>
            <a:spLocks noChangeArrowheads="1"/>
          </p:cNvSpPr>
          <p:nvPr/>
        </p:nvSpPr>
        <p:spPr bwMode="auto">
          <a:xfrm>
            <a:off x="4457700" y="4491038"/>
            <a:ext cx="10795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52" name="Rectangle 64">
            <a:extLst>
              <a:ext uri="{FF2B5EF4-FFF2-40B4-BE49-F238E27FC236}">
                <a16:creationId xmlns:a16="http://schemas.microsoft.com/office/drawing/2014/main" id="{D7304A28-1A63-4AC8-9355-B64598C2165A}"/>
              </a:ext>
            </a:extLst>
          </p:cNvPr>
          <p:cNvSpPr>
            <a:spLocks noChangeArrowheads="1"/>
          </p:cNvSpPr>
          <p:nvPr/>
        </p:nvSpPr>
        <p:spPr bwMode="auto">
          <a:xfrm>
            <a:off x="2522538" y="2533650"/>
            <a:ext cx="5191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Money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53" name="Rectangle 65">
            <a:extLst>
              <a:ext uri="{FF2B5EF4-FFF2-40B4-BE49-F238E27FC236}">
                <a16:creationId xmlns:a16="http://schemas.microsoft.com/office/drawing/2014/main" id="{E0A0845F-8E8E-4046-A1B2-05F28B0319C4}"/>
              </a:ext>
            </a:extLst>
          </p:cNvPr>
          <p:cNvSpPr>
            <a:spLocks noChangeArrowheads="1"/>
          </p:cNvSpPr>
          <p:nvPr/>
        </p:nvSpPr>
        <p:spPr bwMode="auto">
          <a:xfrm>
            <a:off x="2522538" y="2713038"/>
            <a:ext cx="49688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supply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54" name="Rectangle 66">
            <a:extLst>
              <a:ext uri="{FF2B5EF4-FFF2-40B4-BE49-F238E27FC236}">
                <a16:creationId xmlns:a16="http://schemas.microsoft.com/office/drawing/2014/main" id="{0A2C5097-1A01-4D2B-9AC5-5B7C91642318}"/>
              </a:ext>
            </a:extLst>
          </p:cNvPr>
          <p:cNvSpPr>
            <a:spLocks noChangeArrowheads="1"/>
          </p:cNvSpPr>
          <p:nvPr/>
        </p:nvSpPr>
        <p:spPr bwMode="auto">
          <a:xfrm>
            <a:off x="2049463" y="2144713"/>
            <a:ext cx="16287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alibri" panose="020F0502020204030204"/>
                <a:ea typeface="+mn-ea"/>
                <a:cs typeface="+mn-cs"/>
              </a:rPr>
              <a:t>(a) The Money Market</a:t>
            </a:r>
            <a:endPar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55" name="Rectangle 67">
            <a:extLst>
              <a:ext uri="{FF2B5EF4-FFF2-40B4-BE49-F238E27FC236}">
                <a16:creationId xmlns:a16="http://schemas.microsoft.com/office/drawing/2014/main" id="{8C9E1AFB-58B8-444D-A4DD-2CB7F4C44659}"/>
              </a:ext>
            </a:extLst>
          </p:cNvPr>
          <p:cNvSpPr>
            <a:spLocks noChangeArrowheads="1"/>
          </p:cNvSpPr>
          <p:nvPr/>
        </p:nvSpPr>
        <p:spPr bwMode="auto">
          <a:xfrm>
            <a:off x="5951537" y="2144713"/>
            <a:ext cx="225958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dirty="0">
                <a:ln>
                  <a:noFill/>
                </a:ln>
                <a:solidFill>
                  <a:srgbClr val="000000"/>
                </a:solidFill>
                <a:effectLst/>
                <a:uLnTx/>
                <a:uFillTx/>
                <a:latin typeface="Calibri" panose="020F0502020204030204"/>
                <a:ea typeface="+mn-ea"/>
                <a:cs typeface="+mn-cs"/>
              </a:rPr>
              <a:t>(b) The </a:t>
            </a:r>
            <a:r>
              <a:rPr kumimoji="0" lang="en-US" altLang="en-US" sz="1200" b="1" i="0" u="none" strike="noStrike" kern="1200" cap="none" spc="0" normalizeH="0" baseline="0" noProof="0" dirty="0">
                <a:ln>
                  <a:noFill/>
                </a:ln>
                <a:solidFill>
                  <a:srgbClr val="000000"/>
                </a:solidFill>
                <a:effectLst/>
                <a:uLnTx/>
                <a:uFillTx/>
                <a:latin typeface="Calibri" panose="020F0502020204030204"/>
                <a:ea typeface="+mn-ea"/>
                <a:cs typeface="+mn-cs"/>
              </a:rPr>
              <a:t>Aggregate-Demand</a:t>
            </a:r>
            <a:r>
              <a:rPr kumimoji="0" lang="en-US" altLang="en-US" sz="1100" b="1" i="0" u="none" strike="noStrike" kern="1200" cap="none" spc="0" normalizeH="0" baseline="0" noProof="0" dirty="0">
                <a:ln>
                  <a:noFill/>
                </a:ln>
                <a:solidFill>
                  <a:srgbClr val="000000"/>
                </a:solidFill>
                <a:effectLst/>
                <a:uLnTx/>
                <a:uFillTx/>
                <a:latin typeface="Calibri" panose="020F0502020204030204"/>
                <a:ea typeface="+mn-ea"/>
                <a:cs typeface="+mn-cs"/>
              </a:rPr>
              <a:t> Curve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933956" name="Group 68">
            <a:extLst>
              <a:ext uri="{FF2B5EF4-FFF2-40B4-BE49-F238E27FC236}">
                <a16:creationId xmlns:a16="http://schemas.microsoft.com/office/drawing/2014/main" id="{CD8B84B6-AF44-4336-A682-3E0CB80F7253}"/>
              </a:ext>
            </a:extLst>
          </p:cNvPr>
          <p:cNvGrpSpPr>
            <a:grpSpLocks/>
          </p:cNvGrpSpPr>
          <p:nvPr/>
        </p:nvGrpSpPr>
        <p:grpSpPr bwMode="auto">
          <a:xfrm>
            <a:off x="179388" y="3794125"/>
            <a:ext cx="817562" cy="1519238"/>
            <a:chOff x="113" y="2390"/>
            <a:chExt cx="515" cy="957"/>
          </a:xfrm>
        </p:grpSpPr>
        <p:sp>
          <p:nvSpPr>
            <p:cNvPr id="933957" name="Line 69">
              <a:extLst>
                <a:ext uri="{FF2B5EF4-FFF2-40B4-BE49-F238E27FC236}">
                  <a16:creationId xmlns:a16="http://schemas.microsoft.com/office/drawing/2014/main" id="{783AD8A5-3183-4D19-8ABB-60B74EABB87F}"/>
                </a:ext>
              </a:extLst>
            </p:cNvPr>
            <p:cNvSpPr>
              <a:spLocks noChangeShapeType="1"/>
            </p:cNvSpPr>
            <p:nvPr/>
          </p:nvSpPr>
          <p:spPr bwMode="auto">
            <a:xfrm flipH="1">
              <a:off x="443" y="2390"/>
              <a:ext cx="161" cy="2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58" name="Rectangle 70">
              <a:extLst>
                <a:ext uri="{FF2B5EF4-FFF2-40B4-BE49-F238E27FC236}">
                  <a16:creationId xmlns:a16="http://schemas.microsoft.com/office/drawing/2014/main" id="{1AA47FEB-E253-4A0A-B0F4-7FCF09C20590}"/>
                </a:ext>
              </a:extLst>
            </p:cNvPr>
            <p:cNvSpPr>
              <a:spLocks noChangeArrowheads="1"/>
            </p:cNvSpPr>
            <p:nvPr/>
          </p:nvSpPr>
          <p:spPr bwMode="auto">
            <a:xfrm>
              <a:off x="113" y="2517"/>
              <a:ext cx="474" cy="830"/>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59" name="Rectangle 71">
              <a:extLst>
                <a:ext uri="{FF2B5EF4-FFF2-40B4-BE49-F238E27FC236}">
                  <a16:creationId xmlns:a16="http://schemas.microsoft.com/office/drawing/2014/main" id="{B4D6354F-FB5A-41F4-B7C1-935549949F5B}"/>
                </a:ext>
              </a:extLst>
            </p:cNvPr>
            <p:cNvSpPr>
              <a:spLocks noChangeArrowheads="1"/>
            </p:cNvSpPr>
            <p:nvPr/>
          </p:nvSpPr>
          <p:spPr bwMode="auto">
            <a:xfrm>
              <a:off x="140" y="2536"/>
              <a:ext cx="29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3. . . .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60" name="Rectangle 72">
              <a:extLst>
                <a:ext uri="{FF2B5EF4-FFF2-40B4-BE49-F238E27FC236}">
                  <a16:creationId xmlns:a16="http://schemas.microsoft.com/office/drawing/2014/main" id="{7E48F49B-5F20-4345-81CA-A40C77C78E7E}"/>
                </a:ext>
              </a:extLst>
            </p:cNvPr>
            <p:cNvSpPr>
              <a:spLocks noChangeArrowheads="1"/>
            </p:cNvSpPr>
            <p:nvPr/>
          </p:nvSpPr>
          <p:spPr bwMode="auto">
            <a:xfrm>
              <a:off x="140" y="2648"/>
              <a:ext cx="28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which</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61" name="Rectangle 73">
              <a:extLst>
                <a:ext uri="{FF2B5EF4-FFF2-40B4-BE49-F238E27FC236}">
                  <a16:creationId xmlns:a16="http://schemas.microsoft.com/office/drawing/2014/main" id="{7A773F3E-0A03-4B09-87E4-A59E07EBE80C}"/>
                </a:ext>
              </a:extLst>
            </p:cNvPr>
            <p:cNvSpPr>
              <a:spLocks noChangeArrowheads="1"/>
            </p:cNvSpPr>
            <p:nvPr/>
          </p:nvSpPr>
          <p:spPr bwMode="auto">
            <a:xfrm>
              <a:off x="140" y="2761"/>
              <a:ext cx="4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increases</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62" name="Rectangle 74">
              <a:extLst>
                <a:ext uri="{FF2B5EF4-FFF2-40B4-BE49-F238E27FC236}">
                  <a16:creationId xmlns:a16="http://schemas.microsoft.com/office/drawing/2014/main" id="{F6F3E6AE-47F5-4704-A785-CD5A3F5F6AA1}"/>
                </a:ext>
              </a:extLst>
            </p:cNvPr>
            <p:cNvSpPr>
              <a:spLocks noChangeArrowheads="1"/>
            </p:cNvSpPr>
            <p:nvPr/>
          </p:nvSpPr>
          <p:spPr bwMode="auto">
            <a:xfrm>
              <a:off x="140" y="2874"/>
              <a:ext cx="19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the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63" name="Rectangle 75">
              <a:extLst>
                <a:ext uri="{FF2B5EF4-FFF2-40B4-BE49-F238E27FC236}">
                  <a16:creationId xmlns:a16="http://schemas.microsoft.com/office/drawing/2014/main" id="{7EA1EE86-B1A2-4E89-8C51-E65B39CEAA9C}"/>
                </a:ext>
              </a:extLst>
            </p:cNvPr>
            <p:cNvSpPr>
              <a:spLocks noChangeArrowheads="1"/>
            </p:cNvSpPr>
            <p:nvPr/>
          </p:nvSpPr>
          <p:spPr bwMode="auto">
            <a:xfrm>
              <a:off x="140" y="2987"/>
              <a:ext cx="48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equilibrium</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64" name="Rectangle 76">
              <a:extLst>
                <a:ext uri="{FF2B5EF4-FFF2-40B4-BE49-F238E27FC236}">
                  <a16:creationId xmlns:a16="http://schemas.microsoft.com/office/drawing/2014/main" id="{FBE5A508-E232-4BF0-9D13-86C7C8E08FD7}"/>
                </a:ext>
              </a:extLst>
            </p:cNvPr>
            <p:cNvSpPr>
              <a:spLocks noChangeArrowheads="1"/>
            </p:cNvSpPr>
            <p:nvPr/>
          </p:nvSpPr>
          <p:spPr bwMode="auto">
            <a:xfrm>
              <a:off x="140" y="3100"/>
              <a:ext cx="34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interest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65" name="Rectangle 77">
              <a:extLst>
                <a:ext uri="{FF2B5EF4-FFF2-40B4-BE49-F238E27FC236}">
                  <a16:creationId xmlns:a16="http://schemas.microsoft.com/office/drawing/2014/main" id="{33DAAEF7-409C-4868-B49B-2A6F6678F716}"/>
                </a:ext>
              </a:extLst>
            </p:cNvPr>
            <p:cNvSpPr>
              <a:spLocks noChangeArrowheads="1"/>
            </p:cNvSpPr>
            <p:nvPr/>
          </p:nvSpPr>
          <p:spPr bwMode="auto">
            <a:xfrm>
              <a:off x="140" y="3213"/>
              <a:ext cx="37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rate . . .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33966" name="Group 78">
            <a:extLst>
              <a:ext uri="{FF2B5EF4-FFF2-40B4-BE49-F238E27FC236}">
                <a16:creationId xmlns:a16="http://schemas.microsoft.com/office/drawing/2014/main" id="{F7FD1A28-9C9E-409A-9D72-58FEE854223B}"/>
              </a:ext>
            </a:extLst>
          </p:cNvPr>
          <p:cNvGrpSpPr>
            <a:grpSpLocks/>
          </p:cNvGrpSpPr>
          <p:nvPr/>
        </p:nvGrpSpPr>
        <p:grpSpPr bwMode="auto">
          <a:xfrm>
            <a:off x="2851150" y="2894013"/>
            <a:ext cx="1571625" cy="1155700"/>
            <a:chOff x="1796" y="1823"/>
            <a:chExt cx="990" cy="728"/>
          </a:xfrm>
        </p:grpSpPr>
        <p:sp>
          <p:nvSpPr>
            <p:cNvPr id="933967" name="Line 79">
              <a:extLst>
                <a:ext uri="{FF2B5EF4-FFF2-40B4-BE49-F238E27FC236}">
                  <a16:creationId xmlns:a16="http://schemas.microsoft.com/office/drawing/2014/main" id="{636B459D-B7DB-43B4-91C1-FE3CD820B57E}"/>
                </a:ext>
              </a:extLst>
            </p:cNvPr>
            <p:cNvSpPr>
              <a:spLocks noChangeShapeType="1"/>
            </p:cNvSpPr>
            <p:nvPr/>
          </p:nvSpPr>
          <p:spPr bwMode="auto">
            <a:xfrm flipV="1">
              <a:off x="1796" y="2001"/>
              <a:ext cx="229" cy="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3968" name="Group 80">
              <a:extLst>
                <a:ext uri="{FF2B5EF4-FFF2-40B4-BE49-F238E27FC236}">
                  <a16:creationId xmlns:a16="http://schemas.microsoft.com/office/drawing/2014/main" id="{0F28940F-8E1C-44FC-B8D5-3EFF40D2A9A2}"/>
                </a:ext>
              </a:extLst>
            </p:cNvPr>
            <p:cNvGrpSpPr>
              <a:grpSpLocks/>
            </p:cNvGrpSpPr>
            <p:nvPr/>
          </p:nvGrpSpPr>
          <p:grpSpPr bwMode="auto">
            <a:xfrm>
              <a:off x="1847" y="1823"/>
              <a:ext cx="939" cy="246"/>
              <a:chOff x="1847" y="1823"/>
              <a:chExt cx="939" cy="246"/>
            </a:xfrm>
          </p:grpSpPr>
          <p:sp>
            <p:nvSpPr>
              <p:cNvPr id="933969" name="Rectangle 81">
                <a:extLst>
                  <a:ext uri="{FF2B5EF4-FFF2-40B4-BE49-F238E27FC236}">
                    <a16:creationId xmlns:a16="http://schemas.microsoft.com/office/drawing/2014/main" id="{0FFF3534-9EC8-424E-8AC4-043103033E34}"/>
                  </a:ext>
                </a:extLst>
              </p:cNvPr>
              <p:cNvSpPr>
                <a:spLocks noChangeArrowheads="1"/>
              </p:cNvSpPr>
              <p:nvPr/>
            </p:nvSpPr>
            <p:spPr bwMode="auto">
              <a:xfrm>
                <a:off x="1847" y="1823"/>
                <a:ext cx="939" cy="246"/>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70" name="Rectangle 82">
                <a:extLst>
                  <a:ext uri="{FF2B5EF4-FFF2-40B4-BE49-F238E27FC236}">
                    <a16:creationId xmlns:a16="http://schemas.microsoft.com/office/drawing/2014/main" id="{57A5EED4-ABDA-438A-8327-5C06A79C08BF}"/>
                  </a:ext>
                </a:extLst>
              </p:cNvPr>
              <p:cNvSpPr>
                <a:spLocks noChangeArrowheads="1"/>
              </p:cNvSpPr>
              <p:nvPr/>
            </p:nvSpPr>
            <p:spPr bwMode="auto">
              <a:xfrm>
                <a:off x="1880" y="1837"/>
                <a:ext cx="7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2. . . . increases the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71" name="Rectangle 83">
                <a:extLst>
                  <a:ext uri="{FF2B5EF4-FFF2-40B4-BE49-F238E27FC236}">
                    <a16:creationId xmlns:a16="http://schemas.microsoft.com/office/drawing/2014/main" id="{11DC2FE5-F592-4923-8735-0B537F096E25}"/>
                  </a:ext>
                </a:extLst>
              </p:cNvPr>
              <p:cNvSpPr>
                <a:spLocks noChangeArrowheads="1"/>
              </p:cNvSpPr>
              <p:nvPr/>
            </p:nvSpPr>
            <p:spPr bwMode="auto">
              <a:xfrm>
                <a:off x="1880" y="1949"/>
                <a:ext cx="90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demand for money . . .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sp>
        <p:nvSpPr>
          <p:cNvPr id="933972" name="Rectangle 84">
            <a:extLst>
              <a:ext uri="{FF2B5EF4-FFF2-40B4-BE49-F238E27FC236}">
                <a16:creationId xmlns:a16="http://schemas.microsoft.com/office/drawing/2014/main" id="{37FBB1CF-BF76-4999-AE07-EBBAF3E9F25B}"/>
              </a:ext>
            </a:extLst>
          </p:cNvPr>
          <p:cNvSpPr>
            <a:spLocks noChangeArrowheads="1"/>
          </p:cNvSpPr>
          <p:nvPr/>
        </p:nvSpPr>
        <p:spPr bwMode="auto">
          <a:xfrm>
            <a:off x="8140700" y="4830763"/>
            <a:ext cx="6810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Quantity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73" name="Rectangle 85">
            <a:extLst>
              <a:ext uri="{FF2B5EF4-FFF2-40B4-BE49-F238E27FC236}">
                <a16:creationId xmlns:a16="http://schemas.microsoft.com/office/drawing/2014/main" id="{A220DB93-D56B-45EF-BBD0-DECB00E09F66}"/>
              </a:ext>
            </a:extLst>
          </p:cNvPr>
          <p:cNvSpPr>
            <a:spLocks noChangeArrowheads="1"/>
          </p:cNvSpPr>
          <p:nvPr/>
        </p:nvSpPr>
        <p:spPr bwMode="auto">
          <a:xfrm>
            <a:off x="8078788" y="5010150"/>
            <a:ext cx="7429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of Output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74" name="Rectangle 86">
            <a:extLst>
              <a:ext uri="{FF2B5EF4-FFF2-40B4-BE49-F238E27FC236}">
                <a16:creationId xmlns:a16="http://schemas.microsoft.com/office/drawing/2014/main" id="{B032CD89-C9FE-40B3-91A1-6B0F55604D4A}"/>
              </a:ext>
            </a:extLst>
          </p:cNvPr>
          <p:cNvSpPr>
            <a:spLocks noChangeArrowheads="1"/>
          </p:cNvSpPr>
          <p:nvPr/>
        </p:nvSpPr>
        <p:spPr bwMode="auto">
          <a:xfrm>
            <a:off x="5459413" y="4746625"/>
            <a:ext cx="1524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75" name="Rectangle 87">
            <a:extLst>
              <a:ext uri="{FF2B5EF4-FFF2-40B4-BE49-F238E27FC236}">
                <a16:creationId xmlns:a16="http://schemas.microsoft.com/office/drawing/2014/main" id="{47AA691E-8E31-47E0-8920-1949AB286DCF}"/>
              </a:ext>
            </a:extLst>
          </p:cNvPr>
          <p:cNvSpPr>
            <a:spLocks noChangeArrowheads="1"/>
          </p:cNvSpPr>
          <p:nvPr/>
        </p:nvSpPr>
        <p:spPr bwMode="auto">
          <a:xfrm>
            <a:off x="5186363" y="2484438"/>
            <a:ext cx="4476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dirty="0">
                <a:ln>
                  <a:noFill/>
                </a:ln>
                <a:solidFill>
                  <a:srgbClr val="000000"/>
                </a:solidFill>
                <a:effectLst/>
                <a:uLnTx/>
                <a:uFillTx/>
                <a:latin typeface="Calibri" panose="020F0502020204030204"/>
                <a:ea typeface="+mn-ea"/>
                <a:cs typeface="+mn-cs"/>
              </a:rPr>
              <a:t>Price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sp>
        <p:nvSpPr>
          <p:cNvPr id="933976" name="Rectangle 88">
            <a:extLst>
              <a:ext uri="{FF2B5EF4-FFF2-40B4-BE49-F238E27FC236}">
                <a16:creationId xmlns:a16="http://schemas.microsoft.com/office/drawing/2014/main" id="{20FCCB70-50F0-4F3B-A512-3B7BB9E76E0F}"/>
              </a:ext>
            </a:extLst>
          </p:cNvPr>
          <p:cNvSpPr>
            <a:spLocks noChangeArrowheads="1"/>
          </p:cNvSpPr>
          <p:nvPr/>
        </p:nvSpPr>
        <p:spPr bwMode="auto">
          <a:xfrm>
            <a:off x="5173663" y="2663825"/>
            <a:ext cx="4603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1" i="0" u="none" strike="noStrike" kern="1200" cap="none" spc="0" normalizeH="0" baseline="0" noProof="0">
                <a:ln>
                  <a:noFill/>
                </a:ln>
                <a:solidFill>
                  <a:srgbClr val="000000"/>
                </a:solidFill>
                <a:effectLst/>
                <a:uLnTx/>
                <a:uFillTx/>
                <a:latin typeface="Calibri" panose="020F0502020204030204"/>
                <a:ea typeface="+mn-ea"/>
                <a:cs typeface="+mn-cs"/>
              </a:rPr>
              <a:t>Level</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77" name="Rectangle 89">
            <a:extLst>
              <a:ext uri="{FF2B5EF4-FFF2-40B4-BE49-F238E27FC236}">
                <a16:creationId xmlns:a16="http://schemas.microsoft.com/office/drawing/2014/main" id="{78910765-BCBF-4912-82BC-4D4B45CABFAD}"/>
              </a:ext>
            </a:extLst>
          </p:cNvPr>
          <p:cNvSpPr>
            <a:spLocks noChangeArrowheads="1"/>
          </p:cNvSpPr>
          <p:nvPr/>
        </p:nvSpPr>
        <p:spPr bwMode="auto">
          <a:xfrm>
            <a:off x="8039100" y="4321175"/>
            <a:ext cx="74295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Aggregate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78" name="Rectangle 90">
            <a:extLst>
              <a:ext uri="{FF2B5EF4-FFF2-40B4-BE49-F238E27FC236}">
                <a16:creationId xmlns:a16="http://schemas.microsoft.com/office/drawing/2014/main" id="{05BC6088-AA54-42D8-B2C7-D50F4E868DB7}"/>
              </a:ext>
            </a:extLst>
          </p:cNvPr>
          <p:cNvSpPr>
            <a:spLocks noChangeArrowheads="1"/>
          </p:cNvSpPr>
          <p:nvPr/>
        </p:nvSpPr>
        <p:spPr bwMode="auto">
          <a:xfrm>
            <a:off x="8110538" y="4500563"/>
            <a:ext cx="5953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demand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933979" name="Group 91">
            <a:extLst>
              <a:ext uri="{FF2B5EF4-FFF2-40B4-BE49-F238E27FC236}">
                <a16:creationId xmlns:a16="http://schemas.microsoft.com/office/drawing/2014/main" id="{AD5BC6D8-C8F9-4FE6-9F2A-3E265383BA64}"/>
              </a:ext>
            </a:extLst>
          </p:cNvPr>
          <p:cNvGrpSpPr>
            <a:grpSpLocks/>
          </p:cNvGrpSpPr>
          <p:nvPr/>
        </p:nvGrpSpPr>
        <p:grpSpPr bwMode="auto">
          <a:xfrm>
            <a:off x="5392738" y="3335338"/>
            <a:ext cx="1163637" cy="1663700"/>
            <a:chOff x="3397" y="2101"/>
            <a:chExt cx="733" cy="1048"/>
          </a:xfrm>
        </p:grpSpPr>
        <p:sp>
          <p:nvSpPr>
            <p:cNvPr id="933980" name="Freeform 92">
              <a:extLst>
                <a:ext uri="{FF2B5EF4-FFF2-40B4-BE49-F238E27FC236}">
                  <a16:creationId xmlns:a16="http://schemas.microsoft.com/office/drawing/2014/main" id="{D3BD07CD-52CC-4DF2-B479-2709F5590BE1}"/>
                </a:ext>
              </a:extLst>
            </p:cNvPr>
            <p:cNvSpPr>
              <a:spLocks/>
            </p:cNvSpPr>
            <p:nvPr/>
          </p:nvSpPr>
          <p:spPr bwMode="auto">
            <a:xfrm>
              <a:off x="3530" y="2170"/>
              <a:ext cx="575" cy="805"/>
            </a:xfrm>
            <a:custGeom>
              <a:avLst/>
              <a:gdLst>
                <a:gd name="T0" fmla="*/ 0 w 575"/>
                <a:gd name="T1" fmla="*/ 0 h 805"/>
                <a:gd name="T2" fmla="*/ 575 w 575"/>
                <a:gd name="T3" fmla="*/ 0 h 805"/>
                <a:gd name="T4" fmla="*/ 575 w 575"/>
                <a:gd name="T5" fmla="*/ 805 h 805"/>
              </a:gdLst>
              <a:ahLst/>
              <a:cxnLst>
                <a:cxn ang="0">
                  <a:pos x="T0" y="T1"/>
                </a:cxn>
                <a:cxn ang="0">
                  <a:pos x="T2" y="T3"/>
                </a:cxn>
                <a:cxn ang="0">
                  <a:pos x="T4" y="T5"/>
                </a:cxn>
              </a:cxnLst>
              <a:rect l="0" t="0" r="r" b="b"/>
              <a:pathLst>
                <a:path w="575" h="805">
                  <a:moveTo>
                    <a:pt x="0" y="0"/>
                  </a:moveTo>
                  <a:lnTo>
                    <a:pt x="575" y="0"/>
                  </a:lnTo>
                  <a:lnTo>
                    <a:pt x="575" y="805"/>
                  </a:lnTo>
                </a:path>
              </a:pathLst>
            </a:custGeom>
            <a:noFill/>
            <a:ln w="12700"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81" name="Oval 93">
              <a:extLst>
                <a:ext uri="{FF2B5EF4-FFF2-40B4-BE49-F238E27FC236}">
                  <a16:creationId xmlns:a16="http://schemas.microsoft.com/office/drawing/2014/main" id="{9FB894C2-7A90-4C76-A189-8ACA73E16E02}"/>
                </a:ext>
              </a:extLst>
            </p:cNvPr>
            <p:cNvSpPr>
              <a:spLocks noChangeArrowheads="1"/>
            </p:cNvSpPr>
            <p:nvPr/>
          </p:nvSpPr>
          <p:spPr bwMode="auto">
            <a:xfrm>
              <a:off x="4072" y="2145"/>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82" name="Rectangle 94">
              <a:extLst>
                <a:ext uri="{FF2B5EF4-FFF2-40B4-BE49-F238E27FC236}">
                  <a16:creationId xmlns:a16="http://schemas.microsoft.com/office/drawing/2014/main" id="{939E4CF5-B892-48C7-B99F-A1FCEC8CF153}"/>
                </a:ext>
              </a:extLst>
            </p:cNvPr>
            <p:cNvSpPr>
              <a:spLocks noChangeArrowheads="1"/>
            </p:cNvSpPr>
            <p:nvPr/>
          </p:nvSpPr>
          <p:spPr bwMode="auto">
            <a:xfrm>
              <a:off x="3397" y="2101"/>
              <a:ext cx="9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P</a:t>
              </a:r>
              <a:r>
                <a:rPr kumimoji="0" lang="en-US" altLang="en-US" sz="1100" b="0" i="0" u="none" strike="noStrike" kern="1200" cap="none" spc="0" normalizeH="0" baseline="-25000" noProof="0">
                  <a:ln>
                    <a:noFill/>
                  </a:ln>
                  <a:solidFill>
                    <a:srgbClr val="000000"/>
                  </a:solidFill>
                  <a:effectLst/>
                  <a:uLnTx/>
                  <a:uFillTx/>
                  <a:latin typeface="Calibri" panose="020F0502020204030204"/>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83" name="Rectangle 95">
              <a:extLst>
                <a:ext uri="{FF2B5EF4-FFF2-40B4-BE49-F238E27FC236}">
                  <a16:creationId xmlns:a16="http://schemas.microsoft.com/office/drawing/2014/main" id="{F0240F60-4156-4CDE-A98B-2B167FB03B40}"/>
                </a:ext>
              </a:extLst>
            </p:cNvPr>
            <p:cNvSpPr>
              <a:spLocks noChangeArrowheads="1"/>
            </p:cNvSpPr>
            <p:nvPr/>
          </p:nvSpPr>
          <p:spPr bwMode="auto">
            <a:xfrm>
              <a:off x="3981" y="3043"/>
              <a:ext cx="9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Y</a:t>
              </a:r>
              <a:r>
                <a:rPr kumimoji="0" lang="en-US" altLang="en-US" sz="1100" b="0" i="0" u="none" strike="noStrike" kern="1200" cap="none" spc="0" normalizeH="0" baseline="-25000" noProof="0">
                  <a:ln>
                    <a:noFill/>
                  </a:ln>
                  <a:solidFill>
                    <a:srgbClr val="000000"/>
                  </a:solidFill>
                  <a:effectLst/>
                  <a:uLnTx/>
                  <a:uFillTx/>
                  <a:latin typeface="Calibri" panose="020F0502020204030204"/>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33984" name="Group 96">
            <a:extLst>
              <a:ext uri="{FF2B5EF4-FFF2-40B4-BE49-F238E27FC236}">
                <a16:creationId xmlns:a16="http://schemas.microsoft.com/office/drawing/2014/main" id="{BBC6BC69-F1DA-4936-B7BD-9B6BD24B0AEF}"/>
              </a:ext>
            </a:extLst>
          </p:cNvPr>
          <p:cNvGrpSpPr>
            <a:grpSpLocks/>
          </p:cNvGrpSpPr>
          <p:nvPr/>
        </p:nvGrpSpPr>
        <p:grpSpPr bwMode="auto">
          <a:xfrm>
            <a:off x="5392738" y="3968750"/>
            <a:ext cx="2041525" cy="1073150"/>
            <a:chOff x="3397" y="2500"/>
            <a:chExt cx="1286" cy="676"/>
          </a:xfrm>
        </p:grpSpPr>
        <p:sp>
          <p:nvSpPr>
            <p:cNvPr id="933985" name="Freeform 97">
              <a:extLst>
                <a:ext uri="{FF2B5EF4-FFF2-40B4-BE49-F238E27FC236}">
                  <a16:creationId xmlns:a16="http://schemas.microsoft.com/office/drawing/2014/main" id="{9C5E2976-0431-43BD-9870-BDD458FAE55F}"/>
                </a:ext>
              </a:extLst>
            </p:cNvPr>
            <p:cNvSpPr>
              <a:spLocks/>
            </p:cNvSpPr>
            <p:nvPr/>
          </p:nvSpPr>
          <p:spPr bwMode="auto">
            <a:xfrm>
              <a:off x="3530" y="2526"/>
              <a:ext cx="1083" cy="449"/>
            </a:xfrm>
            <a:custGeom>
              <a:avLst/>
              <a:gdLst>
                <a:gd name="T0" fmla="*/ 0 w 1083"/>
                <a:gd name="T1" fmla="*/ 0 h 449"/>
                <a:gd name="T2" fmla="*/ 1083 w 1083"/>
                <a:gd name="T3" fmla="*/ 0 h 449"/>
                <a:gd name="T4" fmla="*/ 1083 w 1083"/>
                <a:gd name="T5" fmla="*/ 449 h 449"/>
              </a:gdLst>
              <a:ahLst/>
              <a:cxnLst>
                <a:cxn ang="0">
                  <a:pos x="T0" y="T1"/>
                </a:cxn>
                <a:cxn ang="0">
                  <a:pos x="T2" y="T3"/>
                </a:cxn>
                <a:cxn ang="0">
                  <a:pos x="T4" y="T5"/>
                </a:cxn>
              </a:cxnLst>
              <a:rect l="0" t="0" r="r" b="b"/>
              <a:pathLst>
                <a:path w="1083" h="449">
                  <a:moveTo>
                    <a:pt x="0" y="0"/>
                  </a:moveTo>
                  <a:lnTo>
                    <a:pt x="1083" y="0"/>
                  </a:lnTo>
                  <a:lnTo>
                    <a:pt x="1083" y="449"/>
                  </a:lnTo>
                </a:path>
              </a:pathLst>
            </a:custGeom>
            <a:noFill/>
            <a:ln w="12700"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86" name="Oval 98">
              <a:extLst>
                <a:ext uri="{FF2B5EF4-FFF2-40B4-BE49-F238E27FC236}">
                  <a16:creationId xmlns:a16="http://schemas.microsoft.com/office/drawing/2014/main" id="{F81A2D15-4A0E-4545-8450-7CA130CA8A24}"/>
                </a:ext>
              </a:extLst>
            </p:cNvPr>
            <p:cNvSpPr>
              <a:spLocks noChangeArrowheads="1"/>
            </p:cNvSpPr>
            <p:nvPr/>
          </p:nvSpPr>
          <p:spPr bwMode="auto">
            <a:xfrm>
              <a:off x="4583" y="250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33987" name="Group 99">
              <a:extLst>
                <a:ext uri="{FF2B5EF4-FFF2-40B4-BE49-F238E27FC236}">
                  <a16:creationId xmlns:a16="http://schemas.microsoft.com/office/drawing/2014/main" id="{8845C599-857C-4977-922D-9CE710A6AD63}"/>
                </a:ext>
              </a:extLst>
            </p:cNvPr>
            <p:cNvGrpSpPr>
              <a:grpSpLocks/>
            </p:cNvGrpSpPr>
            <p:nvPr/>
          </p:nvGrpSpPr>
          <p:grpSpPr bwMode="auto">
            <a:xfrm>
              <a:off x="4576" y="3043"/>
              <a:ext cx="107" cy="133"/>
              <a:chOff x="4576" y="3043"/>
              <a:chExt cx="107" cy="133"/>
            </a:xfrm>
          </p:grpSpPr>
          <p:sp>
            <p:nvSpPr>
              <p:cNvPr id="933988" name="Rectangle 100">
                <a:extLst>
                  <a:ext uri="{FF2B5EF4-FFF2-40B4-BE49-F238E27FC236}">
                    <a16:creationId xmlns:a16="http://schemas.microsoft.com/office/drawing/2014/main" id="{D06E86A1-EE9C-4DD7-A4AB-558C18157F25}"/>
                  </a:ext>
                </a:extLst>
              </p:cNvPr>
              <p:cNvSpPr>
                <a:spLocks noChangeArrowheads="1"/>
              </p:cNvSpPr>
              <p:nvPr/>
            </p:nvSpPr>
            <p:spPr bwMode="auto">
              <a:xfrm>
                <a:off x="4576" y="3043"/>
                <a:ext cx="107"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89" name="Freeform 101">
                <a:extLst>
                  <a:ext uri="{FF2B5EF4-FFF2-40B4-BE49-F238E27FC236}">
                    <a16:creationId xmlns:a16="http://schemas.microsoft.com/office/drawing/2014/main" id="{26880606-FF56-4631-82EC-C40A06CB4D60}"/>
                  </a:ext>
                </a:extLst>
              </p:cNvPr>
              <p:cNvSpPr>
                <a:spLocks/>
              </p:cNvSpPr>
              <p:nvPr/>
            </p:nvSpPr>
            <p:spPr bwMode="auto">
              <a:xfrm>
                <a:off x="4635" y="3100"/>
                <a:ext cx="17" cy="42"/>
              </a:xfrm>
              <a:custGeom>
                <a:avLst/>
                <a:gdLst>
                  <a:gd name="T0" fmla="*/ 17 w 17"/>
                  <a:gd name="T1" fmla="*/ 0 h 42"/>
                  <a:gd name="T2" fmla="*/ 14 w 17"/>
                  <a:gd name="T3" fmla="*/ 0 h 42"/>
                  <a:gd name="T4" fmla="*/ 8 w 17"/>
                  <a:gd name="T5" fmla="*/ 6 h 42"/>
                  <a:gd name="T6" fmla="*/ 0 w 17"/>
                  <a:gd name="T7" fmla="*/ 11 h 42"/>
                  <a:gd name="T8" fmla="*/ 0 w 17"/>
                  <a:gd name="T9" fmla="*/ 17 h 42"/>
                  <a:gd name="T10" fmla="*/ 6 w 17"/>
                  <a:gd name="T11" fmla="*/ 14 h 42"/>
                  <a:gd name="T12" fmla="*/ 11 w 17"/>
                  <a:gd name="T13" fmla="*/ 8 h 42"/>
                  <a:gd name="T14" fmla="*/ 11 w 17"/>
                  <a:gd name="T15" fmla="*/ 42 h 42"/>
                  <a:gd name="T16" fmla="*/ 17 w 17"/>
                  <a:gd name="T17" fmla="*/ 42 h 42"/>
                  <a:gd name="T18" fmla="*/ 17 w 17"/>
                  <a:gd name="T19" fmla="*/ 3 h 42"/>
                  <a:gd name="T20" fmla="*/ 17 w 17"/>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2">
                    <a:moveTo>
                      <a:pt x="17" y="0"/>
                    </a:moveTo>
                    <a:lnTo>
                      <a:pt x="14" y="0"/>
                    </a:lnTo>
                    <a:lnTo>
                      <a:pt x="8" y="6"/>
                    </a:lnTo>
                    <a:lnTo>
                      <a:pt x="0" y="11"/>
                    </a:lnTo>
                    <a:lnTo>
                      <a:pt x="0" y="17"/>
                    </a:lnTo>
                    <a:lnTo>
                      <a:pt x="6" y="14"/>
                    </a:lnTo>
                    <a:lnTo>
                      <a:pt x="11" y="8"/>
                    </a:lnTo>
                    <a:lnTo>
                      <a:pt x="11" y="42"/>
                    </a:lnTo>
                    <a:lnTo>
                      <a:pt x="17" y="42"/>
                    </a:lnTo>
                    <a:lnTo>
                      <a:pt x="17" y="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33990" name="Rectangle 102">
              <a:extLst>
                <a:ext uri="{FF2B5EF4-FFF2-40B4-BE49-F238E27FC236}">
                  <a16:creationId xmlns:a16="http://schemas.microsoft.com/office/drawing/2014/main" id="{B7FCBE07-F839-4BAB-BFEC-65E8E427F234}"/>
                </a:ext>
              </a:extLst>
            </p:cNvPr>
            <p:cNvSpPr>
              <a:spLocks noChangeArrowheads="1"/>
            </p:cNvSpPr>
            <p:nvPr/>
          </p:nvSpPr>
          <p:spPr bwMode="auto">
            <a:xfrm>
              <a:off x="3397" y="2519"/>
              <a:ext cx="107"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P</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91" name="Freeform 103">
              <a:extLst>
                <a:ext uri="{FF2B5EF4-FFF2-40B4-BE49-F238E27FC236}">
                  <a16:creationId xmlns:a16="http://schemas.microsoft.com/office/drawing/2014/main" id="{C8003D1A-F8B2-4C4D-8881-334D5F2E64D5}"/>
                </a:ext>
              </a:extLst>
            </p:cNvPr>
            <p:cNvSpPr>
              <a:spLocks/>
            </p:cNvSpPr>
            <p:nvPr/>
          </p:nvSpPr>
          <p:spPr bwMode="auto">
            <a:xfrm>
              <a:off x="3459" y="2575"/>
              <a:ext cx="17" cy="43"/>
            </a:xfrm>
            <a:custGeom>
              <a:avLst/>
              <a:gdLst>
                <a:gd name="T0" fmla="*/ 17 w 17"/>
                <a:gd name="T1" fmla="*/ 0 h 43"/>
                <a:gd name="T2" fmla="*/ 14 w 17"/>
                <a:gd name="T3" fmla="*/ 0 h 43"/>
                <a:gd name="T4" fmla="*/ 8 w 17"/>
                <a:gd name="T5" fmla="*/ 6 h 43"/>
                <a:gd name="T6" fmla="*/ 0 w 17"/>
                <a:gd name="T7" fmla="*/ 12 h 43"/>
                <a:gd name="T8" fmla="*/ 0 w 17"/>
                <a:gd name="T9" fmla="*/ 17 h 43"/>
                <a:gd name="T10" fmla="*/ 6 w 17"/>
                <a:gd name="T11" fmla="*/ 14 h 43"/>
                <a:gd name="T12" fmla="*/ 11 w 17"/>
                <a:gd name="T13" fmla="*/ 9 h 43"/>
                <a:gd name="T14" fmla="*/ 11 w 17"/>
                <a:gd name="T15" fmla="*/ 43 h 43"/>
                <a:gd name="T16" fmla="*/ 17 w 17"/>
                <a:gd name="T17" fmla="*/ 43 h 43"/>
                <a:gd name="T18" fmla="*/ 17 w 17"/>
                <a:gd name="T19" fmla="*/ 3 h 43"/>
                <a:gd name="T20" fmla="*/ 17 w 17"/>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3">
                  <a:moveTo>
                    <a:pt x="17" y="0"/>
                  </a:moveTo>
                  <a:lnTo>
                    <a:pt x="14" y="0"/>
                  </a:lnTo>
                  <a:lnTo>
                    <a:pt x="8" y="6"/>
                  </a:lnTo>
                  <a:lnTo>
                    <a:pt x="0" y="12"/>
                  </a:lnTo>
                  <a:lnTo>
                    <a:pt x="0" y="17"/>
                  </a:lnTo>
                  <a:lnTo>
                    <a:pt x="6" y="14"/>
                  </a:lnTo>
                  <a:lnTo>
                    <a:pt x="11" y="9"/>
                  </a:lnTo>
                  <a:lnTo>
                    <a:pt x="11" y="43"/>
                  </a:lnTo>
                  <a:lnTo>
                    <a:pt x="17" y="43"/>
                  </a:lnTo>
                  <a:lnTo>
                    <a:pt x="17" y="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933992" name="Group 104">
            <a:extLst>
              <a:ext uri="{FF2B5EF4-FFF2-40B4-BE49-F238E27FC236}">
                <a16:creationId xmlns:a16="http://schemas.microsoft.com/office/drawing/2014/main" id="{0FF8B414-BF3B-4E35-8CCB-E3F86E71AE3E}"/>
              </a:ext>
            </a:extLst>
          </p:cNvPr>
          <p:cNvGrpSpPr>
            <a:grpSpLocks/>
          </p:cNvGrpSpPr>
          <p:nvPr/>
        </p:nvGrpSpPr>
        <p:grpSpPr bwMode="auto">
          <a:xfrm>
            <a:off x="5805488" y="4937125"/>
            <a:ext cx="2632075" cy="646113"/>
            <a:chOff x="3657" y="3110"/>
            <a:chExt cx="1658" cy="407"/>
          </a:xfrm>
        </p:grpSpPr>
        <p:sp>
          <p:nvSpPr>
            <p:cNvPr id="933993" name="Line 105">
              <a:extLst>
                <a:ext uri="{FF2B5EF4-FFF2-40B4-BE49-F238E27FC236}">
                  <a16:creationId xmlns:a16="http://schemas.microsoft.com/office/drawing/2014/main" id="{DC7AD4DA-C32C-4569-9348-832DB04ACD36}"/>
                </a:ext>
              </a:extLst>
            </p:cNvPr>
            <p:cNvSpPr>
              <a:spLocks noChangeShapeType="1"/>
            </p:cNvSpPr>
            <p:nvPr/>
          </p:nvSpPr>
          <p:spPr bwMode="auto">
            <a:xfrm>
              <a:off x="4351" y="3110"/>
              <a:ext cx="59" cy="1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94" name="Rectangle 106">
              <a:extLst>
                <a:ext uri="{FF2B5EF4-FFF2-40B4-BE49-F238E27FC236}">
                  <a16:creationId xmlns:a16="http://schemas.microsoft.com/office/drawing/2014/main" id="{66CB7E17-909A-47A0-883D-3C36361E708D}"/>
                </a:ext>
              </a:extLst>
            </p:cNvPr>
            <p:cNvSpPr>
              <a:spLocks noChangeArrowheads="1"/>
            </p:cNvSpPr>
            <p:nvPr/>
          </p:nvSpPr>
          <p:spPr bwMode="auto">
            <a:xfrm>
              <a:off x="3657" y="3263"/>
              <a:ext cx="1658" cy="254"/>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95" name="Rectangle 107">
              <a:extLst>
                <a:ext uri="{FF2B5EF4-FFF2-40B4-BE49-F238E27FC236}">
                  <a16:creationId xmlns:a16="http://schemas.microsoft.com/office/drawing/2014/main" id="{88EA2AD1-2BE7-40EC-B3D2-07A1BD681537}"/>
                </a:ext>
              </a:extLst>
            </p:cNvPr>
            <p:cNvSpPr>
              <a:spLocks noChangeArrowheads="1"/>
            </p:cNvSpPr>
            <p:nvPr/>
          </p:nvSpPr>
          <p:spPr bwMode="auto">
            <a:xfrm>
              <a:off x="3687" y="3280"/>
              <a:ext cx="155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4. . . . which in turn reduces the quantity</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3996" name="Rectangle 108">
              <a:extLst>
                <a:ext uri="{FF2B5EF4-FFF2-40B4-BE49-F238E27FC236}">
                  <a16:creationId xmlns:a16="http://schemas.microsoft.com/office/drawing/2014/main" id="{8082BEA0-2B9C-4A5B-9E66-1AE943640E1E}"/>
                </a:ext>
              </a:extLst>
            </p:cNvPr>
            <p:cNvSpPr>
              <a:spLocks noChangeArrowheads="1"/>
            </p:cNvSpPr>
            <p:nvPr/>
          </p:nvSpPr>
          <p:spPr bwMode="auto">
            <a:xfrm>
              <a:off x="3687" y="3393"/>
              <a:ext cx="131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of goods and services demanded.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33997" name="Group 109">
            <a:extLst>
              <a:ext uri="{FF2B5EF4-FFF2-40B4-BE49-F238E27FC236}">
                <a16:creationId xmlns:a16="http://schemas.microsoft.com/office/drawing/2014/main" id="{1FA6C4FA-A7D0-4AD3-BB07-F3C97EC71847}"/>
              </a:ext>
            </a:extLst>
          </p:cNvPr>
          <p:cNvGrpSpPr>
            <a:grpSpLocks/>
          </p:cNvGrpSpPr>
          <p:nvPr/>
        </p:nvGrpSpPr>
        <p:grpSpPr bwMode="auto">
          <a:xfrm>
            <a:off x="4705350" y="3754438"/>
            <a:ext cx="714375" cy="1157287"/>
            <a:chOff x="2964" y="2365"/>
            <a:chExt cx="450" cy="729"/>
          </a:xfrm>
        </p:grpSpPr>
        <p:sp>
          <p:nvSpPr>
            <p:cNvPr id="933998" name="Line 110">
              <a:extLst>
                <a:ext uri="{FF2B5EF4-FFF2-40B4-BE49-F238E27FC236}">
                  <a16:creationId xmlns:a16="http://schemas.microsoft.com/office/drawing/2014/main" id="{B842754D-93F5-47C2-A4EC-AAC2F4CA630C}"/>
                </a:ext>
              </a:extLst>
            </p:cNvPr>
            <p:cNvSpPr>
              <a:spLocks noChangeShapeType="1"/>
            </p:cNvSpPr>
            <p:nvPr/>
          </p:nvSpPr>
          <p:spPr bwMode="auto">
            <a:xfrm flipV="1">
              <a:off x="3336" y="2365"/>
              <a:ext cx="76" cy="2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3999" name="Rectangle 111">
              <a:extLst>
                <a:ext uri="{FF2B5EF4-FFF2-40B4-BE49-F238E27FC236}">
                  <a16:creationId xmlns:a16="http://schemas.microsoft.com/office/drawing/2014/main" id="{7698387D-64ED-4EFA-9718-402ABE76A37E}"/>
                </a:ext>
              </a:extLst>
            </p:cNvPr>
            <p:cNvSpPr>
              <a:spLocks noChangeArrowheads="1"/>
            </p:cNvSpPr>
            <p:nvPr/>
          </p:nvSpPr>
          <p:spPr bwMode="auto">
            <a:xfrm>
              <a:off x="2964" y="2500"/>
              <a:ext cx="422" cy="593"/>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4000" name="Rectangle 112">
              <a:extLst>
                <a:ext uri="{FF2B5EF4-FFF2-40B4-BE49-F238E27FC236}">
                  <a16:creationId xmlns:a16="http://schemas.microsoft.com/office/drawing/2014/main" id="{EFEDA2E9-FE67-418C-824F-3D8057C87FA5}"/>
                </a:ext>
              </a:extLst>
            </p:cNvPr>
            <p:cNvSpPr>
              <a:spLocks noChangeArrowheads="1"/>
            </p:cNvSpPr>
            <p:nvPr/>
          </p:nvSpPr>
          <p:spPr bwMode="auto">
            <a:xfrm>
              <a:off x="3005" y="2513"/>
              <a:ext cx="26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1. An</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4001" name="Rectangle 113">
              <a:extLst>
                <a:ext uri="{FF2B5EF4-FFF2-40B4-BE49-F238E27FC236}">
                  <a16:creationId xmlns:a16="http://schemas.microsoft.com/office/drawing/2014/main" id="{42A05C3B-4E3A-4068-BFEA-E4F0B1CF3D3D}"/>
                </a:ext>
              </a:extLst>
            </p:cNvPr>
            <p:cNvSpPr>
              <a:spLocks noChangeArrowheads="1"/>
            </p:cNvSpPr>
            <p:nvPr/>
          </p:nvSpPr>
          <p:spPr bwMode="auto">
            <a:xfrm>
              <a:off x="3005" y="2626"/>
              <a:ext cx="39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increase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4002" name="Rectangle 114">
              <a:extLst>
                <a:ext uri="{FF2B5EF4-FFF2-40B4-BE49-F238E27FC236}">
                  <a16:creationId xmlns:a16="http://schemas.microsoft.com/office/drawing/2014/main" id="{8F826F76-3D63-4AE7-9119-9C949FF67A35}"/>
                </a:ext>
              </a:extLst>
            </p:cNvPr>
            <p:cNvSpPr>
              <a:spLocks noChangeArrowheads="1"/>
            </p:cNvSpPr>
            <p:nvPr/>
          </p:nvSpPr>
          <p:spPr bwMode="auto">
            <a:xfrm>
              <a:off x="3005" y="2739"/>
              <a:ext cx="27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in the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4003" name="Rectangle 115">
              <a:extLst>
                <a:ext uri="{FF2B5EF4-FFF2-40B4-BE49-F238E27FC236}">
                  <a16:creationId xmlns:a16="http://schemas.microsoft.com/office/drawing/2014/main" id="{1399CB88-0C9A-4EEF-A68A-4B9FFA1CA593}"/>
                </a:ext>
              </a:extLst>
            </p:cNvPr>
            <p:cNvSpPr>
              <a:spLocks noChangeArrowheads="1"/>
            </p:cNvSpPr>
            <p:nvPr/>
          </p:nvSpPr>
          <p:spPr bwMode="auto">
            <a:xfrm>
              <a:off x="3005" y="2852"/>
              <a:ext cx="24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price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4004" name="Rectangle 116">
              <a:extLst>
                <a:ext uri="{FF2B5EF4-FFF2-40B4-BE49-F238E27FC236}">
                  <a16:creationId xmlns:a16="http://schemas.microsoft.com/office/drawing/2014/main" id="{357C575D-1F31-42AC-B1AE-8FE11B908231}"/>
                </a:ext>
              </a:extLst>
            </p:cNvPr>
            <p:cNvSpPr>
              <a:spLocks noChangeArrowheads="1"/>
            </p:cNvSpPr>
            <p:nvPr/>
          </p:nvSpPr>
          <p:spPr bwMode="auto">
            <a:xfrm>
              <a:off x="3005" y="2964"/>
              <a:ext cx="40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0" u="none" strike="noStrike" kern="1200" cap="none" spc="0" normalizeH="0" baseline="0" noProof="0">
                  <a:ln>
                    <a:noFill/>
                  </a:ln>
                  <a:solidFill>
                    <a:srgbClr val="000000"/>
                  </a:solidFill>
                  <a:effectLst/>
                  <a:uLnTx/>
                  <a:uFillTx/>
                  <a:latin typeface="Calibri" panose="020F0502020204030204"/>
                  <a:ea typeface="+mn-ea"/>
                  <a:cs typeface="+mn-cs"/>
                </a:rPr>
                <a:t>level . . .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grpSp>
        <p:nvGrpSpPr>
          <p:cNvPr id="934005" name="Group 117">
            <a:extLst>
              <a:ext uri="{FF2B5EF4-FFF2-40B4-BE49-F238E27FC236}">
                <a16:creationId xmlns:a16="http://schemas.microsoft.com/office/drawing/2014/main" id="{50845915-7890-488A-8BB0-6C73839C76BB}"/>
              </a:ext>
            </a:extLst>
          </p:cNvPr>
          <p:cNvGrpSpPr>
            <a:grpSpLocks/>
          </p:cNvGrpSpPr>
          <p:nvPr/>
        </p:nvGrpSpPr>
        <p:grpSpPr bwMode="auto">
          <a:xfrm>
            <a:off x="955675" y="3940175"/>
            <a:ext cx="1538288" cy="211138"/>
            <a:chOff x="602" y="2482"/>
            <a:chExt cx="969" cy="133"/>
          </a:xfrm>
        </p:grpSpPr>
        <p:sp>
          <p:nvSpPr>
            <p:cNvPr id="934006" name="Line 118">
              <a:extLst>
                <a:ext uri="{FF2B5EF4-FFF2-40B4-BE49-F238E27FC236}">
                  <a16:creationId xmlns:a16="http://schemas.microsoft.com/office/drawing/2014/main" id="{570A7C94-EC49-4FDB-A809-D5D3FCA56A04}"/>
                </a:ext>
              </a:extLst>
            </p:cNvPr>
            <p:cNvSpPr>
              <a:spLocks noChangeShapeType="1"/>
            </p:cNvSpPr>
            <p:nvPr/>
          </p:nvSpPr>
          <p:spPr bwMode="auto">
            <a:xfrm>
              <a:off x="714" y="2543"/>
              <a:ext cx="820" cy="1"/>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4007" name="Oval 119">
              <a:extLst>
                <a:ext uri="{FF2B5EF4-FFF2-40B4-BE49-F238E27FC236}">
                  <a16:creationId xmlns:a16="http://schemas.microsoft.com/office/drawing/2014/main" id="{2ADA367C-0E22-4A22-A630-0310025B2080}"/>
                </a:ext>
              </a:extLst>
            </p:cNvPr>
            <p:cNvSpPr>
              <a:spLocks noChangeArrowheads="1"/>
            </p:cNvSpPr>
            <p:nvPr/>
          </p:nvSpPr>
          <p:spPr bwMode="auto">
            <a:xfrm>
              <a:off x="1513" y="2517"/>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4008" name="Rectangle 120">
              <a:extLst>
                <a:ext uri="{FF2B5EF4-FFF2-40B4-BE49-F238E27FC236}">
                  <a16:creationId xmlns:a16="http://schemas.microsoft.com/office/drawing/2014/main" id="{B3E71746-3526-4E90-A91B-E63DB41F5CCB}"/>
                </a:ext>
              </a:extLst>
            </p:cNvPr>
            <p:cNvSpPr>
              <a:spLocks noChangeArrowheads="1"/>
            </p:cNvSpPr>
            <p:nvPr/>
          </p:nvSpPr>
          <p:spPr bwMode="auto">
            <a:xfrm>
              <a:off x="602" y="2482"/>
              <a:ext cx="7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r</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934009" name="Freeform 121">
              <a:extLst>
                <a:ext uri="{FF2B5EF4-FFF2-40B4-BE49-F238E27FC236}">
                  <a16:creationId xmlns:a16="http://schemas.microsoft.com/office/drawing/2014/main" id="{D8F1755E-2A0E-4D1C-B14E-4F04D4D1BEA5}"/>
                </a:ext>
              </a:extLst>
            </p:cNvPr>
            <p:cNvSpPr>
              <a:spLocks/>
            </p:cNvSpPr>
            <p:nvPr/>
          </p:nvSpPr>
          <p:spPr bwMode="auto">
            <a:xfrm>
              <a:off x="639" y="2539"/>
              <a:ext cx="17" cy="39"/>
            </a:xfrm>
            <a:custGeom>
              <a:avLst/>
              <a:gdLst>
                <a:gd name="T0" fmla="*/ 17 w 17"/>
                <a:gd name="T1" fmla="*/ 0 h 39"/>
                <a:gd name="T2" fmla="*/ 14 w 17"/>
                <a:gd name="T3" fmla="*/ 0 h 39"/>
                <a:gd name="T4" fmla="*/ 9 w 17"/>
                <a:gd name="T5" fmla="*/ 5 h 39"/>
                <a:gd name="T6" fmla="*/ 0 w 17"/>
                <a:gd name="T7" fmla="*/ 11 h 39"/>
                <a:gd name="T8" fmla="*/ 0 w 17"/>
                <a:gd name="T9" fmla="*/ 14 h 39"/>
                <a:gd name="T10" fmla="*/ 9 w 17"/>
                <a:gd name="T11" fmla="*/ 11 h 39"/>
                <a:gd name="T12" fmla="*/ 11 w 17"/>
                <a:gd name="T13" fmla="*/ 8 h 39"/>
                <a:gd name="T14" fmla="*/ 11 w 17"/>
                <a:gd name="T15" fmla="*/ 39 h 39"/>
                <a:gd name="T16" fmla="*/ 17 w 17"/>
                <a:gd name="T17" fmla="*/ 39 h 39"/>
                <a:gd name="T18" fmla="*/ 17 w 17"/>
                <a:gd name="T19" fmla="*/ 2 h 39"/>
                <a:gd name="T20" fmla="*/ 17 w 17"/>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9">
                  <a:moveTo>
                    <a:pt x="17" y="0"/>
                  </a:moveTo>
                  <a:lnTo>
                    <a:pt x="14" y="0"/>
                  </a:lnTo>
                  <a:lnTo>
                    <a:pt x="9" y="5"/>
                  </a:lnTo>
                  <a:lnTo>
                    <a:pt x="0" y="11"/>
                  </a:lnTo>
                  <a:lnTo>
                    <a:pt x="0" y="14"/>
                  </a:lnTo>
                  <a:lnTo>
                    <a:pt x="9" y="11"/>
                  </a:lnTo>
                  <a:lnTo>
                    <a:pt x="11" y="8"/>
                  </a:lnTo>
                  <a:lnTo>
                    <a:pt x="11" y="39"/>
                  </a:lnTo>
                  <a:lnTo>
                    <a:pt x="17" y="39"/>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934010" name="Group 122">
            <a:extLst>
              <a:ext uri="{FF2B5EF4-FFF2-40B4-BE49-F238E27FC236}">
                <a16:creationId xmlns:a16="http://schemas.microsoft.com/office/drawing/2014/main" id="{7142F983-EDE9-40D3-82D3-0BD40FE0D336}"/>
              </a:ext>
            </a:extLst>
          </p:cNvPr>
          <p:cNvGrpSpPr>
            <a:grpSpLocks/>
          </p:cNvGrpSpPr>
          <p:nvPr/>
        </p:nvGrpSpPr>
        <p:grpSpPr bwMode="auto">
          <a:xfrm>
            <a:off x="955675" y="3394075"/>
            <a:ext cx="1538288" cy="168275"/>
            <a:chOff x="602" y="2138"/>
            <a:chExt cx="969" cy="106"/>
          </a:xfrm>
        </p:grpSpPr>
        <p:sp>
          <p:nvSpPr>
            <p:cNvPr id="934011" name="Line 123">
              <a:extLst>
                <a:ext uri="{FF2B5EF4-FFF2-40B4-BE49-F238E27FC236}">
                  <a16:creationId xmlns:a16="http://schemas.microsoft.com/office/drawing/2014/main" id="{B8BCFFA6-BD2F-49F0-913B-51DA7EE85AF2}"/>
                </a:ext>
              </a:extLst>
            </p:cNvPr>
            <p:cNvSpPr>
              <a:spLocks noChangeShapeType="1"/>
            </p:cNvSpPr>
            <p:nvPr/>
          </p:nvSpPr>
          <p:spPr bwMode="auto">
            <a:xfrm>
              <a:off x="714" y="2204"/>
              <a:ext cx="820" cy="1"/>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4012" name="Oval 124">
              <a:extLst>
                <a:ext uri="{FF2B5EF4-FFF2-40B4-BE49-F238E27FC236}">
                  <a16:creationId xmlns:a16="http://schemas.microsoft.com/office/drawing/2014/main" id="{AA48175D-FC15-4A20-BD87-9AA6BCB8DC24}"/>
                </a:ext>
              </a:extLst>
            </p:cNvPr>
            <p:cNvSpPr>
              <a:spLocks noChangeArrowheads="1"/>
            </p:cNvSpPr>
            <p:nvPr/>
          </p:nvSpPr>
          <p:spPr bwMode="auto">
            <a:xfrm>
              <a:off x="1513" y="2170"/>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4013" name="Rectangle 125">
              <a:extLst>
                <a:ext uri="{FF2B5EF4-FFF2-40B4-BE49-F238E27FC236}">
                  <a16:creationId xmlns:a16="http://schemas.microsoft.com/office/drawing/2014/main" id="{3A38196A-EB27-441B-A052-9EF65121DC44}"/>
                </a:ext>
              </a:extLst>
            </p:cNvPr>
            <p:cNvSpPr>
              <a:spLocks noChangeArrowheads="1"/>
            </p:cNvSpPr>
            <p:nvPr/>
          </p:nvSpPr>
          <p:spPr bwMode="auto">
            <a:xfrm>
              <a:off x="602" y="2138"/>
              <a:ext cx="6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en-US" sz="1100" b="0" i="1" u="none" strike="noStrike" kern="1200" cap="none" spc="0" normalizeH="0" baseline="0" noProof="0">
                  <a:ln>
                    <a:noFill/>
                  </a:ln>
                  <a:solidFill>
                    <a:srgbClr val="000000"/>
                  </a:solidFill>
                  <a:effectLst/>
                  <a:uLnTx/>
                  <a:uFillTx/>
                  <a:latin typeface="Calibri" panose="020F0502020204030204"/>
                  <a:ea typeface="+mn-ea"/>
                  <a:cs typeface="+mn-cs"/>
                </a:rPr>
                <a:t>r</a:t>
              </a:r>
              <a:r>
                <a:rPr kumimoji="0" lang="en-US" altLang="en-US" sz="1100" b="0" i="0" u="none" strike="noStrike" kern="1200" cap="none" spc="0" normalizeH="0" baseline="-25000" noProof="0">
                  <a:ln>
                    <a:noFill/>
                  </a:ln>
                  <a:solidFill>
                    <a:srgbClr val="000000"/>
                  </a:solidFill>
                  <a:effectLst/>
                  <a:uLnTx/>
                  <a:uFillTx/>
                  <a:latin typeface="Calibri" panose="020F0502020204030204"/>
                  <a:ea typeface="+mn-ea"/>
                  <a:cs typeface="+mn-cs"/>
                </a:rPr>
                <a:t>2</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sp>
        <p:nvSpPr>
          <p:cNvPr id="125" name="Text Box 4">
            <a:extLst>
              <a:ext uri="{FF2B5EF4-FFF2-40B4-BE49-F238E27FC236}">
                <a16:creationId xmlns:a16="http://schemas.microsoft.com/office/drawing/2014/main" id="{DB97ADF7-245A-49EC-A1CF-43A299D458F0}"/>
              </a:ext>
            </a:extLst>
          </p:cNvPr>
          <p:cNvSpPr txBox="1">
            <a:spLocks noChangeArrowheads="1"/>
          </p:cNvSpPr>
          <p:nvPr/>
        </p:nvSpPr>
        <p:spPr bwMode="auto">
          <a:xfrm>
            <a:off x="6934200" y="6680200"/>
            <a:ext cx="183515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lang="en-US" altLang="en-US" sz="900" dirty="0">
                <a:latin typeface="Bookman Old Style" panose="02050604050505020204" pitchFamily="18" charset="0"/>
                <a:cs typeface="Times New Roman" panose="02020603050405020304" pitchFamily="18" charset="0"/>
              </a:rPr>
              <a:t>© 2007 Thomson South-Western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4678-FFF5-4D99-9BC9-F980C626AF4C}"/>
              </a:ext>
            </a:extLst>
          </p:cNvPr>
          <p:cNvSpPr>
            <a:spLocks noGrp="1"/>
          </p:cNvSpPr>
          <p:nvPr>
            <p:ph type="title"/>
          </p:nvPr>
        </p:nvSpPr>
        <p:spPr/>
        <p:txBody>
          <a:bodyPr>
            <a:normAutofit fontScale="90000"/>
          </a:bodyPr>
          <a:lstStyle/>
          <a:p>
            <a:r>
              <a:rPr lang="en-US" b="1" dirty="0"/>
              <a:t>Impact of fiscal policy</a:t>
            </a:r>
          </a:p>
        </p:txBody>
      </p:sp>
      <p:sp>
        <p:nvSpPr>
          <p:cNvPr id="3" name="Content Placeholder 2">
            <a:extLst>
              <a:ext uri="{FF2B5EF4-FFF2-40B4-BE49-F238E27FC236}">
                <a16:creationId xmlns:a16="http://schemas.microsoft.com/office/drawing/2014/main" id="{8AC98F6F-B641-420F-B27B-DAB4EEAACB72}"/>
              </a:ext>
            </a:extLst>
          </p:cNvPr>
          <p:cNvSpPr>
            <a:spLocks noGrp="1"/>
          </p:cNvSpPr>
          <p:nvPr>
            <p:ph idx="1"/>
          </p:nvPr>
        </p:nvSpPr>
        <p:spPr/>
        <p:txBody>
          <a:bodyPr>
            <a:normAutofit fontScale="85000" lnSpcReduction="20000"/>
          </a:bodyPr>
          <a:lstStyle/>
          <a:p>
            <a:pPr>
              <a:lnSpc>
                <a:spcPct val="120000"/>
              </a:lnSpc>
            </a:pPr>
            <a:r>
              <a:rPr lang="en-US" altLang="en-US" i="1" dirty="0"/>
              <a:t>Fiscal policy</a:t>
            </a:r>
            <a:r>
              <a:rPr lang="en-US" altLang="en-US" dirty="0"/>
              <a:t> refers to the government’s choices regarding the overall level of government purchases or taxes.</a:t>
            </a:r>
          </a:p>
          <a:p>
            <a:pPr>
              <a:lnSpc>
                <a:spcPct val="120000"/>
              </a:lnSpc>
            </a:pPr>
            <a:r>
              <a:rPr lang="en-US" altLang="en-US" dirty="0"/>
              <a:t>Fiscal policy influences saving, investment, and growth in the long run.</a:t>
            </a:r>
          </a:p>
          <a:p>
            <a:pPr>
              <a:lnSpc>
                <a:spcPct val="120000"/>
              </a:lnSpc>
            </a:pPr>
            <a:r>
              <a:rPr lang="en-US" altLang="en-US" dirty="0"/>
              <a:t>In the short run, fiscal policy primarily affects the aggregate demand.</a:t>
            </a:r>
          </a:p>
          <a:p>
            <a:pPr>
              <a:lnSpc>
                <a:spcPct val="120000"/>
              </a:lnSpc>
            </a:pPr>
            <a:r>
              <a:rPr lang="en-US" altLang="en-US" dirty="0"/>
              <a:t>When the government alters its own purchases of goods or services, it shifts the aggregate-demand curve directly.</a:t>
            </a:r>
          </a:p>
          <a:p>
            <a:pPr>
              <a:lnSpc>
                <a:spcPct val="120000"/>
              </a:lnSpc>
            </a:pPr>
            <a:r>
              <a:rPr lang="en-US" dirty="0"/>
              <a:t>When the taxes are altered, </a:t>
            </a:r>
            <a:r>
              <a:rPr lang="en-US" altLang="en-US" dirty="0"/>
              <a:t>the effect on aggregate demand is indirect—through the spending decisions of firms or households.</a:t>
            </a:r>
          </a:p>
          <a:p>
            <a:pPr>
              <a:lnSpc>
                <a:spcPct val="120000"/>
              </a:lnSpc>
            </a:pPr>
            <a:endParaRPr lang="en-US" altLang="en-US" dirty="0"/>
          </a:p>
        </p:txBody>
      </p:sp>
    </p:spTree>
    <p:extLst>
      <p:ext uri="{BB962C8B-B14F-4D97-AF65-F5344CB8AC3E}">
        <p14:creationId xmlns:p14="http://schemas.microsoft.com/office/powerpoint/2010/main" val="31089918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1041</TotalTime>
  <Words>1255</Words>
  <Application>Microsoft Office PowerPoint</Application>
  <PresentationFormat>On-screen Show (4:3)</PresentationFormat>
  <Paragraphs>233</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Bookman Old Style</vt:lpstr>
      <vt:lpstr>Calibri</vt:lpstr>
      <vt:lpstr>Calibri Light</vt:lpstr>
      <vt:lpstr>Symbol</vt:lpstr>
      <vt:lpstr>Times New Roman</vt:lpstr>
      <vt:lpstr>Office Theme</vt:lpstr>
      <vt:lpstr>1_Office Theme</vt:lpstr>
      <vt:lpstr>Impact of  Monetary and Fiscal Policy  on AD</vt:lpstr>
      <vt:lpstr>Impact of fiscal and monetary policy on AD</vt:lpstr>
      <vt:lpstr>The theory of liquidity preference</vt:lpstr>
      <vt:lpstr>The theory of liquidity preference</vt:lpstr>
      <vt:lpstr>The theory of liquidity preference</vt:lpstr>
      <vt:lpstr>The theory of liquidity preference</vt:lpstr>
      <vt:lpstr>Equilibrium in the Money Market (Ref: Mankiw, G. (2007): Principles of Economics)</vt:lpstr>
      <vt:lpstr>The Money Market and the AD Curve (Impact of increase in price level) (Ref: Mankiw, G. (2007): Principles of Economics)</vt:lpstr>
      <vt:lpstr>Impact of fiscal policy</vt:lpstr>
      <vt:lpstr>Change in government expenditure</vt:lpstr>
      <vt:lpstr>Change in government expenditure</vt:lpstr>
      <vt:lpstr>The Crowding-Out Effect (Ref: Mankiw, G. (2007): Principles of Economics)</vt:lpstr>
      <vt:lpstr>Impact of monetary policy</vt:lpstr>
      <vt:lpstr>Increase in Money supply (Ref: Mankiw, G. (2007): Principles of Economics)</vt:lpstr>
      <vt:lpstr>Stabilization policy</vt:lpstr>
      <vt:lpstr>Stabilization policy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Monetary and Fiscal Policy  on AD</dc:title>
  <dc:creator>ADITI C</dc:creator>
  <cp:lastModifiedBy>ADITI C</cp:lastModifiedBy>
  <cp:revision>14</cp:revision>
  <dcterms:created xsi:type="dcterms:W3CDTF">2018-10-10T05:20:35Z</dcterms:created>
  <dcterms:modified xsi:type="dcterms:W3CDTF">2019-11-03T13:38:42Z</dcterms:modified>
</cp:coreProperties>
</file>