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3"/>
  </p:notesMasterIdLst>
  <p:handoutMasterIdLst>
    <p:handoutMasterId r:id="rId54"/>
  </p:handoutMasterIdLst>
  <p:sldIdLst>
    <p:sldId id="257" r:id="rId3"/>
    <p:sldId id="262" r:id="rId4"/>
    <p:sldId id="854" r:id="rId5"/>
    <p:sldId id="855" r:id="rId6"/>
    <p:sldId id="863" r:id="rId7"/>
    <p:sldId id="868" r:id="rId8"/>
    <p:sldId id="856" r:id="rId9"/>
    <p:sldId id="866" r:id="rId10"/>
    <p:sldId id="873" r:id="rId11"/>
    <p:sldId id="874" r:id="rId12"/>
    <p:sldId id="875" r:id="rId13"/>
    <p:sldId id="870" r:id="rId14"/>
    <p:sldId id="871" r:id="rId15"/>
    <p:sldId id="872" r:id="rId16"/>
    <p:sldId id="869" r:id="rId17"/>
    <p:sldId id="264" r:id="rId18"/>
    <p:sldId id="263" r:id="rId19"/>
    <p:sldId id="270" r:id="rId20"/>
    <p:sldId id="265" r:id="rId21"/>
    <p:sldId id="269" r:id="rId22"/>
    <p:sldId id="267" r:id="rId23"/>
    <p:sldId id="879" r:id="rId24"/>
    <p:sldId id="877" r:id="rId25"/>
    <p:sldId id="880" r:id="rId26"/>
    <p:sldId id="878" r:id="rId27"/>
    <p:sldId id="881" r:id="rId28"/>
    <p:sldId id="883" r:id="rId29"/>
    <p:sldId id="884" r:id="rId30"/>
    <p:sldId id="890" r:id="rId31"/>
    <p:sldId id="887" r:id="rId32"/>
    <p:sldId id="904" r:id="rId33"/>
    <p:sldId id="882" r:id="rId34"/>
    <p:sldId id="891" r:id="rId35"/>
    <p:sldId id="892" r:id="rId36"/>
    <p:sldId id="852" r:id="rId37"/>
    <p:sldId id="853" r:id="rId38"/>
    <p:sldId id="885" r:id="rId39"/>
    <p:sldId id="893" r:id="rId40"/>
    <p:sldId id="896" r:id="rId41"/>
    <p:sldId id="857" r:id="rId42"/>
    <p:sldId id="895" r:id="rId43"/>
    <p:sldId id="858" r:id="rId44"/>
    <p:sldId id="859" r:id="rId45"/>
    <p:sldId id="894" r:id="rId46"/>
    <p:sldId id="897" r:id="rId47"/>
    <p:sldId id="898" r:id="rId48"/>
    <p:sldId id="899" r:id="rId49"/>
    <p:sldId id="886" r:id="rId50"/>
    <p:sldId id="888" r:id="rId51"/>
    <p:sldId id="935"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214" autoAdjust="0"/>
  </p:normalViewPr>
  <p:slideViewPr>
    <p:cSldViewPr snapToGrid="0">
      <p:cViewPr varScale="1">
        <p:scale>
          <a:sx n="82" d="100"/>
          <a:sy n="82" d="100"/>
        </p:scale>
        <p:origin x="1291" y="67"/>
      </p:cViewPr>
      <p:guideLst/>
    </p:cSldViewPr>
  </p:slideViewPr>
  <p:notesTextViewPr>
    <p:cViewPr>
      <p:scale>
        <a:sx n="1" d="1"/>
        <a:sy n="1" d="1"/>
      </p:scale>
      <p:origin x="0" y="0"/>
    </p:cViewPr>
  </p:notesTextViewPr>
  <p:notesViewPr>
    <p:cSldViewPr snapToGrid="0">
      <p:cViewPr varScale="1">
        <p:scale>
          <a:sx n="63" d="100"/>
          <a:sy n="63" d="100"/>
        </p:scale>
        <p:origin x="3134"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iti\Documents\HS%20101%20MACRO%20Mankiw-Principles%20of%20Economics\HS%20101%202019\HBS_Table_No._231___Select_Monetary_Ratio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iti\Downloads\SENSEX%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iti\Downloads\SENSEX%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'Report 1'!$P$5</c:f>
              <c:strCache>
                <c:ptCount val="1"/>
                <c:pt idx="0">
                  <c:v>M3/GDP</c:v>
                </c:pt>
              </c:strCache>
            </c:strRef>
          </c:tx>
          <c:spPr>
            <a:ln w="28575" cap="rnd">
              <a:solidFill>
                <a:schemeClr val="accent1"/>
              </a:solidFill>
              <a:round/>
            </a:ln>
            <a:effectLst/>
          </c:spPr>
          <c:marker>
            <c:symbol val="none"/>
          </c:marker>
          <c:cat>
            <c:strRef>
              <c:f>'Report 1'!$O$6:$O$73</c:f>
              <c:strCache>
                <c:ptCount val="68"/>
                <c:pt idx="0">
                  <c:v>1951-52   </c:v>
                </c:pt>
                <c:pt idx="1">
                  <c:v>1952-53   </c:v>
                </c:pt>
                <c:pt idx="2">
                  <c:v>1953-54   </c:v>
                </c:pt>
                <c:pt idx="3">
                  <c:v>1954-55   </c:v>
                </c:pt>
                <c:pt idx="4">
                  <c:v>1955-56   </c:v>
                </c:pt>
                <c:pt idx="5">
                  <c:v>1956-57   </c:v>
                </c:pt>
                <c:pt idx="6">
                  <c:v>1957-58   </c:v>
                </c:pt>
                <c:pt idx="7">
                  <c:v>1958-59   </c:v>
                </c:pt>
                <c:pt idx="8">
                  <c:v>1959-60   </c:v>
                </c:pt>
                <c:pt idx="9">
                  <c:v>1960-61   </c:v>
                </c:pt>
                <c:pt idx="10">
                  <c:v>1961-62   </c:v>
                </c:pt>
                <c:pt idx="11">
                  <c:v>1962-63   </c:v>
                </c:pt>
                <c:pt idx="12">
                  <c:v>1963-64   </c:v>
                </c:pt>
                <c:pt idx="13">
                  <c:v>1964-65   </c:v>
                </c:pt>
                <c:pt idx="14">
                  <c:v>1965-66   </c:v>
                </c:pt>
                <c:pt idx="15">
                  <c:v>1966-67   </c:v>
                </c:pt>
                <c:pt idx="16">
                  <c:v>1967-68   </c:v>
                </c:pt>
                <c:pt idx="17">
                  <c:v>1968-69   </c:v>
                </c:pt>
                <c:pt idx="18">
                  <c:v>1969-70   </c:v>
                </c:pt>
                <c:pt idx="19">
                  <c:v>1970-71   </c:v>
                </c:pt>
                <c:pt idx="20">
                  <c:v>1971-72   </c:v>
                </c:pt>
                <c:pt idx="21">
                  <c:v>1972-73   </c:v>
                </c:pt>
                <c:pt idx="22">
                  <c:v>1973-74   </c:v>
                </c:pt>
                <c:pt idx="23">
                  <c:v>1974-75   </c:v>
                </c:pt>
                <c:pt idx="24">
                  <c:v>1975-76   </c:v>
                </c:pt>
                <c:pt idx="25">
                  <c:v>1976-77   </c:v>
                </c:pt>
                <c:pt idx="26">
                  <c:v>1977-78   </c:v>
                </c:pt>
                <c:pt idx="27">
                  <c:v>1978-79   </c:v>
                </c:pt>
                <c:pt idx="28">
                  <c:v>1979-80   </c:v>
                </c:pt>
                <c:pt idx="29">
                  <c:v>1980-81   </c:v>
                </c:pt>
                <c:pt idx="30">
                  <c:v>1981-82   </c:v>
                </c:pt>
                <c:pt idx="31">
                  <c:v>1982-83   </c:v>
                </c:pt>
                <c:pt idx="32">
                  <c:v>1983-84   </c:v>
                </c:pt>
                <c:pt idx="33">
                  <c:v>1984-85   </c:v>
                </c:pt>
                <c:pt idx="34">
                  <c:v>1985-86   </c:v>
                </c:pt>
                <c:pt idx="35">
                  <c:v>1986-87   </c:v>
                </c:pt>
                <c:pt idx="36">
                  <c:v>1987-88   </c:v>
                </c:pt>
                <c:pt idx="37">
                  <c:v>1988-89   </c:v>
                </c:pt>
                <c:pt idx="38">
                  <c:v>1989-90   </c:v>
                </c:pt>
                <c:pt idx="39">
                  <c:v>1990-91   </c:v>
                </c:pt>
                <c:pt idx="40">
                  <c:v>1991-92   </c:v>
                </c:pt>
                <c:pt idx="41">
                  <c:v>1992-93   </c:v>
                </c:pt>
                <c:pt idx="42">
                  <c:v>1993-94   </c:v>
                </c:pt>
                <c:pt idx="43">
                  <c:v>1994-95   </c:v>
                </c:pt>
                <c:pt idx="44">
                  <c:v>1995-96   </c:v>
                </c:pt>
                <c:pt idx="45">
                  <c:v>1996-97   </c:v>
                </c:pt>
                <c:pt idx="46">
                  <c:v>1997-98   </c:v>
                </c:pt>
                <c:pt idx="47">
                  <c:v>1998-99   </c:v>
                </c:pt>
                <c:pt idx="48">
                  <c:v>1999-00   </c:v>
                </c:pt>
                <c:pt idx="49">
                  <c:v>2000-01   </c:v>
                </c:pt>
                <c:pt idx="50">
                  <c:v>2001-02   </c:v>
                </c:pt>
                <c:pt idx="51">
                  <c:v>2002-03   </c:v>
                </c:pt>
                <c:pt idx="52">
                  <c:v>2003-04   </c:v>
                </c:pt>
                <c:pt idx="53">
                  <c:v>2004-05   </c:v>
                </c:pt>
                <c:pt idx="54">
                  <c:v>2005-06   </c:v>
                </c:pt>
                <c:pt idx="55">
                  <c:v>2006-07   </c:v>
                </c:pt>
                <c:pt idx="56">
                  <c:v>2007-08   </c:v>
                </c:pt>
                <c:pt idx="57">
                  <c:v>2008-09   </c:v>
                </c:pt>
                <c:pt idx="58">
                  <c:v>2009-10   </c:v>
                </c:pt>
                <c:pt idx="59">
                  <c:v>2010-11   </c:v>
                </c:pt>
                <c:pt idx="60">
                  <c:v>2011-12   </c:v>
                </c:pt>
                <c:pt idx="61">
                  <c:v>2012-13   </c:v>
                </c:pt>
                <c:pt idx="62">
                  <c:v>2013-14   </c:v>
                </c:pt>
                <c:pt idx="63">
                  <c:v>2014-15   </c:v>
                </c:pt>
                <c:pt idx="64">
                  <c:v>2015-16   </c:v>
                </c:pt>
                <c:pt idx="65">
                  <c:v>2016-17   </c:v>
                </c:pt>
                <c:pt idx="66">
                  <c:v>2017-18   </c:v>
                </c:pt>
                <c:pt idx="67">
                  <c:v>2018-19   </c:v>
                </c:pt>
              </c:strCache>
            </c:strRef>
          </c:cat>
          <c:val>
            <c:numRef>
              <c:f>'Report 1'!$P$6:$P$73</c:f>
              <c:numCache>
                <c:formatCode>General</c:formatCode>
                <c:ptCount val="68"/>
                <c:pt idx="0">
                  <c:v>0.20491803278688525</c:v>
                </c:pt>
                <c:pt idx="1">
                  <c:v>0.19960079840319361</c:v>
                </c:pt>
                <c:pt idx="2">
                  <c:v>0.18656716417910446</c:v>
                </c:pt>
                <c:pt idx="3">
                  <c:v>0.20746887966804978</c:v>
                </c:pt>
                <c:pt idx="4">
                  <c:v>0.22727272727272727</c:v>
                </c:pt>
                <c:pt idx="5">
                  <c:v>0.20790020790020791</c:v>
                </c:pt>
                <c:pt idx="6">
                  <c:v>0.22075055187637968</c:v>
                </c:pt>
                <c:pt idx="7">
                  <c:v>0.21645021645021645</c:v>
                </c:pt>
                <c:pt idx="8">
                  <c:v>0.22988505747126439</c:v>
                </c:pt>
                <c:pt idx="9">
                  <c:v>0.22421524663677131</c:v>
                </c:pt>
                <c:pt idx="10">
                  <c:v>0.21691973969631234</c:v>
                </c:pt>
                <c:pt idx="11">
                  <c:v>0.22172949002217296</c:v>
                </c:pt>
                <c:pt idx="12">
                  <c:v>0.21008403361344538</c:v>
                </c:pt>
                <c:pt idx="13">
                  <c:v>0.1984126984126984</c:v>
                </c:pt>
                <c:pt idx="14">
                  <c:v>0.20746887966804978</c:v>
                </c:pt>
                <c:pt idx="15">
                  <c:v>0.20366598778004072</c:v>
                </c:pt>
                <c:pt idx="16">
                  <c:v>0.18975332068311196</c:v>
                </c:pt>
                <c:pt idx="17">
                  <c:v>0.19801980198019803</c:v>
                </c:pt>
                <c:pt idx="18">
                  <c:v>0.2040816326530612</c:v>
                </c:pt>
                <c:pt idx="19">
                  <c:v>0.2232142857142857</c:v>
                </c:pt>
                <c:pt idx="20">
                  <c:v>0.2386634844868735</c:v>
                </c:pt>
                <c:pt idx="21">
                  <c:v>0.25188916876574308</c:v>
                </c:pt>
                <c:pt idx="22">
                  <c:v>0.24813895781637715</c:v>
                </c:pt>
                <c:pt idx="23">
                  <c:v>0.2386634844868735</c:v>
                </c:pt>
                <c:pt idx="24">
                  <c:v>0.25</c:v>
                </c:pt>
                <c:pt idx="25">
                  <c:v>0.27777777777777779</c:v>
                </c:pt>
                <c:pt idx="26">
                  <c:v>0.29411764705882354</c:v>
                </c:pt>
                <c:pt idx="27">
                  <c:v>0.32679738562091504</c:v>
                </c:pt>
                <c:pt idx="28">
                  <c:v>0.35842293906810035</c:v>
                </c:pt>
                <c:pt idx="29">
                  <c:v>0.35087719298245612</c:v>
                </c:pt>
                <c:pt idx="30">
                  <c:v>0.34965034965034969</c:v>
                </c:pt>
                <c:pt idx="31">
                  <c:v>0.35842293906810035</c:v>
                </c:pt>
                <c:pt idx="32">
                  <c:v>0.3623188405797102</c:v>
                </c:pt>
                <c:pt idx="33">
                  <c:v>0.38167938931297707</c:v>
                </c:pt>
                <c:pt idx="34">
                  <c:v>0.39525691699604748</c:v>
                </c:pt>
                <c:pt idx="35">
                  <c:v>0.41493775933609955</c:v>
                </c:pt>
                <c:pt idx="36">
                  <c:v>0.42735042735042739</c:v>
                </c:pt>
                <c:pt idx="37">
                  <c:v>0.42372881355932207</c:v>
                </c:pt>
                <c:pt idx="38">
                  <c:v>0.43859649122807021</c:v>
                </c:pt>
                <c:pt idx="39">
                  <c:v>0.43859649122807021</c:v>
                </c:pt>
                <c:pt idx="40">
                  <c:v>0.4464285714285714</c:v>
                </c:pt>
                <c:pt idx="41">
                  <c:v>0.45662100456621008</c:v>
                </c:pt>
                <c:pt idx="42">
                  <c:v>0.46082949308755761</c:v>
                </c:pt>
                <c:pt idx="43">
                  <c:v>0.4587155963302752</c:v>
                </c:pt>
                <c:pt idx="44">
                  <c:v>0.4504504504504504</c:v>
                </c:pt>
                <c:pt idx="45">
                  <c:v>0.45248868778280543</c:v>
                </c:pt>
                <c:pt idx="46">
                  <c:v>0.47846889952153115</c:v>
                </c:pt>
                <c:pt idx="47">
                  <c:v>0.5</c:v>
                </c:pt>
                <c:pt idx="48">
                  <c:v>0.52631578947368418</c:v>
                </c:pt>
                <c:pt idx="49">
                  <c:v>0.61349693251533743</c:v>
                </c:pt>
                <c:pt idx="50">
                  <c:v>0.60240963855421692</c:v>
                </c:pt>
                <c:pt idx="51">
                  <c:v>0.64102564102564097</c:v>
                </c:pt>
                <c:pt idx="52">
                  <c:v>0.65359477124183007</c:v>
                </c:pt>
                <c:pt idx="53">
                  <c:v>0.66666666666666663</c:v>
                </c:pt>
                <c:pt idx="54">
                  <c:v>0.67567567567567566</c:v>
                </c:pt>
                <c:pt idx="55">
                  <c:v>0.69444444444444442</c:v>
                </c:pt>
                <c:pt idx="56">
                  <c:v>0.73529411764705876</c:v>
                </c:pt>
                <c:pt idx="57">
                  <c:v>0.78740157480314954</c:v>
                </c:pt>
                <c:pt idx="58">
                  <c:v>0.81300813008130079</c:v>
                </c:pt>
                <c:pt idx="59">
                  <c:v>0.78740157480314954</c:v>
                </c:pt>
                <c:pt idx="60">
                  <c:v>0.8</c:v>
                </c:pt>
                <c:pt idx="61">
                  <c:v>0.79365079365079361</c:v>
                </c:pt>
                <c:pt idx="62">
                  <c:v>0.8</c:v>
                </c:pt>
                <c:pt idx="63">
                  <c:v>0.80645161290322587</c:v>
                </c:pt>
                <c:pt idx="64">
                  <c:v>0.80645161290322587</c:v>
                </c:pt>
                <c:pt idx="65">
                  <c:v>0.79365079365079361</c:v>
                </c:pt>
                <c:pt idx="66">
                  <c:v>0.76923076923076916</c:v>
                </c:pt>
                <c:pt idx="67">
                  <c:v>0.75757575757575757</c:v>
                </c:pt>
              </c:numCache>
            </c:numRef>
          </c:val>
          <c:smooth val="0"/>
          <c:extLst>
            <c:ext xmlns:c16="http://schemas.microsoft.com/office/drawing/2014/chart" uri="{C3380CC4-5D6E-409C-BE32-E72D297353CC}">
              <c16:uniqueId val="{00000000-C950-4C0A-BB37-951DDD4E5AB1}"/>
            </c:ext>
          </c:extLst>
        </c:ser>
        <c:ser>
          <c:idx val="1"/>
          <c:order val="1"/>
          <c:tx>
            <c:strRef>
              <c:f>'Report 1'!$Q$5</c:f>
              <c:strCache>
                <c:ptCount val="1"/>
                <c:pt idx="0">
                  <c:v>M1/GDP</c:v>
                </c:pt>
              </c:strCache>
            </c:strRef>
          </c:tx>
          <c:spPr>
            <a:ln w="28575" cap="rnd">
              <a:solidFill>
                <a:schemeClr val="accent2"/>
              </a:solidFill>
              <a:round/>
            </a:ln>
            <a:effectLst/>
          </c:spPr>
          <c:marker>
            <c:symbol val="none"/>
          </c:marker>
          <c:cat>
            <c:strRef>
              <c:f>'Report 1'!$O$6:$O$73</c:f>
              <c:strCache>
                <c:ptCount val="68"/>
                <c:pt idx="0">
                  <c:v>1951-52   </c:v>
                </c:pt>
                <c:pt idx="1">
                  <c:v>1952-53   </c:v>
                </c:pt>
                <c:pt idx="2">
                  <c:v>1953-54   </c:v>
                </c:pt>
                <c:pt idx="3">
                  <c:v>1954-55   </c:v>
                </c:pt>
                <c:pt idx="4">
                  <c:v>1955-56   </c:v>
                </c:pt>
                <c:pt idx="5">
                  <c:v>1956-57   </c:v>
                </c:pt>
                <c:pt idx="6">
                  <c:v>1957-58   </c:v>
                </c:pt>
                <c:pt idx="7">
                  <c:v>1958-59   </c:v>
                </c:pt>
                <c:pt idx="8">
                  <c:v>1959-60   </c:v>
                </c:pt>
                <c:pt idx="9">
                  <c:v>1960-61   </c:v>
                </c:pt>
                <c:pt idx="10">
                  <c:v>1961-62   </c:v>
                </c:pt>
                <c:pt idx="11">
                  <c:v>1962-63   </c:v>
                </c:pt>
                <c:pt idx="12">
                  <c:v>1963-64   </c:v>
                </c:pt>
                <c:pt idx="13">
                  <c:v>1964-65   </c:v>
                </c:pt>
                <c:pt idx="14">
                  <c:v>1965-66   </c:v>
                </c:pt>
                <c:pt idx="15">
                  <c:v>1966-67   </c:v>
                </c:pt>
                <c:pt idx="16">
                  <c:v>1967-68   </c:v>
                </c:pt>
                <c:pt idx="17">
                  <c:v>1968-69   </c:v>
                </c:pt>
                <c:pt idx="18">
                  <c:v>1969-70   </c:v>
                </c:pt>
                <c:pt idx="19">
                  <c:v>1970-71   </c:v>
                </c:pt>
                <c:pt idx="20">
                  <c:v>1971-72   </c:v>
                </c:pt>
                <c:pt idx="21">
                  <c:v>1972-73   </c:v>
                </c:pt>
                <c:pt idx="22">
                  <c:v>1973-74   </c:v>
                </c:pt>
                <c:pt idx="23">
                  <c:v>1974-75   </c:v>
                </c:pt>
                <c:pt idx="24">
                  <c:v>1975-76   </c:v>
                </c:pt>
                <c:pt idx="25">
                  <c:v>1976-77   </c:v>
                </c:pt>
                <c:pt idx="26">
                  <c:v>1977-78   </c:v>
                </c:pt>
                <c:pt idx="27">
                  <c:v>1978-79   </c:v>
                </c:pt>
                <c:pt idx="28">
                  <c:v>1979-80   </c:v>
                </c:pt>
                <c:pt idx="29">
                  <c:v>1980-81   </c:v>
                </c:pt>
                <c:pt idx="30">
                  <c:v>1981-82   </c:v>
                </c:pt>
                <c:pt idx="31">
                  <c:v>1982-83   </c:v>
                </c:pt>
                <c:pt idx="32">
                  <c:v>1983-84   </c:v>
                </c:pt>
                <c:pt idx="33">
                  <c:v>1984-85   </c:v>
                </c:pt>
                <c:pt idx="34">
                  <c:v>1985-86   </c:v>
                </c:pt>
                <c:pt idx="35">
                  <c:v>1986-87   </c:v>
                </c:pt>
                <c:pt idx="36">
                  <c:v>1987-88   </c:v>
                </c:pt>
                <c:pt idx="37">
                  <c:v>1988-89   </c:v>
                </c:pt>
                <c:pt idx="38">
                  <c:v>1989-90   </c:v>
                </c:pt>
                <c:pt idx="39">
                  <c:v>1990-91   </c:v>
                </c:pt>
                <c:pt idx="40">
                  <c:v>1991-92   </c:v>
                </c:pt>
                <c:pt idx="41">
                  <c:v>1992-93   </c:v>
                </c:pt>
                <c:pt idx="42">
                  <c:v>1993-94   </c:v>
                </c:pt>
                <c:pt idx="43">
                  <c:v>1994-95   </c:v>
                </c:pt>
                <c:pt idx="44">
                  <c:v>1995-96   </c:v>
                </c:pt>
                <c:pt idx="45">
                  <c:v>1996-97   </c:v>
                </c:pt>
                <c:pt idx="46">
                  <c:v>1997-98   </c:v>
                </c:pt>
                <c:pt idx="47">
                  <c:v>1998-99   </c:v>
                </c:pt>
                <c:pt idx="48">
                  <c:v>1999-00   </c:v>
                </c:pt>
                <c:pt idx="49">
                  <c:v>2000-01   </c:v>
                </c:pt>
                <c:pt idx="50">
                  <c:v>2001-02   </c:v>
                </c:pt>
                <c:pt idx="51">
                  <c:v>2002-03   </c:v>
                </c:pt>
                <c:pt idx="52">
                  <c:v>2003-04   </c:v>
                </c:pt>
                <c:pt idx="53">
                  <c:v>2004-05   </c:v>
                </c:pt>
                <c:pt idx="54">
                  <c:v>2005-06   </c:v>
                </c:pt>
                <c:pt idx="55">
                  <c:v>2006-07   </c:v>
                </c:pt>
                <c:pt idx="56">
                  <c:v>2007-08   </c:v>
                </c:pt>
                <c:pt idx="57">
                  <c:v>2008-09   </c:v>
                </c:pt>
                <c:pt idx="58">
                  <c:v>2009-10   </c:v>
                </c:pt>
                <c:pt idx="59">
                  <c:v>2010-11   </c:v>
                </c:pt>
                <c:pt idx="60">
                  <c:v>2011-12   </c:v>
                </c:pt>
                <c:pt idx="61">
                  <c:v>2012-13   </c:v>
                </c:pt>
                <c:pt idx="62">
                  <c:v>2013-14   </c:v>
                </c:pt>
                <c:pt idx="63">
                  <c:v>2014-15   </c:v>
                </c:pt>
                <c:pt idx="64">
                  <c:v>2015-16   </c:v>
                </c:pt>
                <c:pt idx="65">
                  <c:v>2016-17   </c:v>
                </c:pt>
                <c:pt idx="66">
                  <c:v>2017-18   </c:v>
                </c:pt>
                <c:pt idx="67">
                  <c:v>2018-19   </c:v>
                </c:pt>
              </c:strCache>
            </c:strRef>
          </c:cat>
          <c:val>
            <c:numRef>
              <c:f>'Report 1'!$Q$6:$Q$73</c:f>
              <c:numCache>
                <c:formatCode>General</c:formatCode>
                <c:ptCount val="68"/>
                <c:pt idx="0">
                  <c:v>0.17482517482517484</c:v>
                </c:pt>
                <c:pt idx="1">
                  <c:v>0.1663893510815308</c:v>
                </c:pt>
                <c:pt idx="2">
                  <c:v>0.15408320493066255</c:v>
                </c:pt>
                <c:pt idx="3">
                  <c:v>0.17064846416382251</c:v>
                </c:pt>
                <c:pt idx="4">
                  <c:v>0.18587360594795541</c:v>
                </c:pt>
                <c:pt idx="5">
                  <c:v>0.16920473773265651</c:v>
                </c:pt>
                <c:pt idx="6">
                  <c:v>0.17241379310344829</c:v>
                </c:pt>
                <c:pt idx="7">
                  <c:v>0.15873015873015872</c:v>
                </c:pt>
                <c:pt idx="8">
                  <c:v>0.16051364365971107</c:v>
                </c:pt>
                <c:pt idx="9">
                  <c:v>0.1564945226917058</c:v>
                </c:pt>
                <c:pt idx="10">
                  <c:v>0.15455950540958269</c:v>
                </c:pt>
                <c:pt idx="11">
                  <c:v>0.1564945226917058</c:v>
                </c:pt>
                <c:pt idx="12">
                  <c:v>0.15267175572519084</c:v>
                </c:pt>
                <c:pt idx="13">
                  <c:v>0.14556040756914118</c:v>
                </c:pt>
                <c:pt idx="14">
                  <c:v>0.15128593040847199</c:v>
                </c:pt>
                <c:pt idx="15">
                  <c:v>0.14641288433382138</c:v>
                </c:pt>
                <c:pt idx="16">
                  <c:v>0.1349527665317139</c:v>
                </c:pt>
                <c:pt idx="17">
                  <c:v>0.13812154696132597</c:v>
                </c:pt>
                <c:pt idx="18">
                  <c:v>0.13908205841446453</c:v>
                </c:pt>
                <c:pt idx="19">
                  <c:v>0.14925373134328357</c:v>
                </c:pt>
                <c:pt idx="20">
                  <c:v>0.15625</c:v>
                </c:pt>
                <c:pt idx="21">
                  <c:v>0.16077170418006431</c:v>
                </c:pt>
                <c:pt idx="22">
                  <c:v>0.15600624024960999</c:v>
                </c:pt>
                <c:pt idx="23">
                  <c:v>0.14771048744460857</c:v>
                </c:pt>
                <c:pt idx="24">
                  <c:v>0.14925373134328357</c:v>
                </c:pt>
                <c:pt idx="25">
                  <c:v>0.15948963317384371</c:v>
                </c:pt>
                <c:pt idx="26">
                  <c:v>0.16051364365971107</c:v>
                </c:pt>
                <c:pt idx="27">
                  <c:v>0.1394700139470014</c:v>
                </c:pt>
                <c:pt idx="28">
                  <c:v>0.15128593040847199</c:v>
                </c:pt>
                <c:pt idx="29">
                  <c:v>0.14367816091954022</c:v>
                </c:pt>
                <c:pt idx="30">
                  <c:v>0.14005602240896359</c:v>
                </c:pt>
                <c:pt idx="31">
                  <c:v>0.13908205841446453</c:v>
                </c:pt>
                <c:pt idx="32">
                  <c:v>0.13698630136986301</c:v>
                </c:pt>
                <c:pt idx="33">
                  <c:v>0.14471780028943559</c:v>
                </c:pt>
                <c:pt idx="34">
                  <c:v>0.14513788098693758</c:v>
                </c:pt>
                <c:pt idx="35">
                  <c:v>0.14880952380952381</c:v>
                </c:pt>
                <c:pt idx="36">
                  <c:v>0.15037593984962405</c:v>
                </c:pt>
                <c:pt idx="37">
                  <c:v>0.14556040756914118</c:v>
                </c:pt>
                <c:pt idx="38">
                  <c:v>0.15220700152207001</c:v>
                </c:pt>
                <c:pt idx="39">
                  <c:v>0.15313935681470137</c:v>
                </c:pt>
                <c:pt idx="40">
                  <c:v>0.15873015873015872</c:v>
                </c:pt>
                <c:pt idx="41">
                  <c:v>0.15948963317384371</c:v>
                </c:pt>
                <c:pt idx="42">
                  <c:v>0.15748031496062992</c:v>
                </c:pt>
                <c:pt idx="43">
                  <c:v>0.16207455429497569</c:v>
                </c:pt>
                <c:pt idx="44">
                  <c:v>0.16181229773462785</c:v>
                </c:pt>
                <c:pt idx="45">
                  <c:v>0.1564945226917058</c:v>
                </c:pt>
                <c:pt idx="46">
                  <c:v>0.15822784810126581</c:v>
                </c:pt>
                <c:pt idx="47">
                  <c:v>0.15527950310559005</c:v>
                </c:pt>
                <c:pt idx="48">
                  <c:v>0.15974440894568689</c:v>
                </c:pt>
                <c:pt idx="49">
                  <c:v>0.17889087656529518</c:v>
                </c:pt>
                <c:pt idx="50">
                  <c:v>0.16891891891891891</c:v>
                </c:pt>
                <c:pt idx="51">
                  <c:v>0.17391304347826086</c:v>
                </c:pt>
                <c:pt idx="52">
                  <c:v>0.1811594202898551</c:v>
                </c:pt>
                <c:pt idx="53">
                  <c:v>0.18832391713747648</c:v>
                </c:pt>
                <c:pt idx="54">
                  <c:v>0.1972386587771203</c:v>
                </c:pt>
                <c:pt idx="55">
                  <c:v>0.20202020202020202</c:v>
                </c:pt>
                <c:pt idx="56">
                  <c:v>0.2032520325203252</c:v>
                </c:pt>
                <c:pt idx="57">
                  <c:v>0.20661157024793389</c:v>
                </c:pt>
                <c:pt idx="58">
                  <c:v>0.20746887966804978</c:v>
                </c:pt>
                <c:pt idx="59">
                  <c:v>0.20202020202020202</c:v>
                </c:pt>
                <c:pt idx="60">
                  <c:v>0.18656716417910446</c:v>
                </c:pt>
                <c:pt idx="61">
                  <c:v>0.17953321364452424</c:v>
                </c:pt>
                <c:pt idx="62">
                  <c:v>0.17421602787456444</c:v>
                </c:pt>
                <c:pt idx="63">
                  <c:v>0.1736111111111111</c:v>
                </c:pt>
                <c:pt idx="64">
                  <c:v>0.17513134851138354</c:v>
                </c:pt>
                <c:pt idx="65">
                  <c:v>0.16286644951140067</c:v>
                </c:pt>
                <c:pt idx="66">
                  <c:v>0.16528925619834711</c:v>
                </c:pt>
                <c:pt idx="67">
                  <c:v>0.1733102253032929</c:v>
                </c:pt>
              </c:numCache>
            </c:numRef>
          </c:val>
          <c:smooth val="0"/>
          <c:extLst>
            <c:ext xmlns:c16="http://schemas.microsoft.com/office/drawing/2014/chart" uri="{C3380CC4-5D6E-409C-BE32-E72D297353CC}">
              <c16:uniqueId val="{00000001-C950-4C0A-BB37-951DDD4E5AB1}"/>
            </c:ext>
          </c:extLst>
        </c:ser>
        <c:dLbls>
          <c:showLegendKey val="0"/>
          <c:showVal val="0"/>
          <c:showCatName val="0"/>
          <c:showSerName val="0"/>
          <c:showPercent val="0"/>
          <c:showBubbleSize val="0"/>
        </c:dLbls>
        <c:smooth val="0"/>
        <c:axId val="465574456"/>
        <c:axId val="465575112"/>
      </c:lineChart>
      <c:catAx>
        <c:axId val="465574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65575112"/>
        <c:crosses val="autoZero"/>
        <c:auto val="1"/>
        <c:lblAlgn val="ctr"/>
        <c:lblOffset val="100"/>
        <c:noMultiLvlLbl val="0"/>
      </c:catAx>
      <c:valAx>
        <c:axId val="465575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65574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S&amp;P BSE Index</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'SENSEX (2)'!$B$1</c:f>
              <c:strCache>
                <c:ptCount val="1"/>
                <c:pt idx="0">
                  <c:v>Open</c:v>
                </c:pt>
              </c:strCache>
            </c:strRef>
          </c:tx>
          <c:spPr>
            <a:ln w="28575" cap="rnd">
              <a:solidFill>
                <a:schemeClr val="accent1"/>
              </a:solidFill>
              <a:round/>
            </a:ln>
            <a:effectLst/>
          </c:spPr>
          <c:marker>
            <c:symbol val="none"/>
          </c:marker>
          <c:cat>
            <c:numRef>
              <c:f>'SENSEX (2)'!$A$2:$A$335</c:f>
              <c:numCache>
                <c:formatCode>mmm\-yy</c:formatCode>
                <c:ptCount val="334"/>
                <c:pt idx="0">
                  <c:v>33239</c:v>
                </c:pt>
                <c:pt idx="1">
                  <c:v>33270</c:v>
                </c:pt>
                <c:pt idx="2">
                  <c:v>33298</c:v>
                </c:pt>
                <c:pt idx="3">
                  <c:v>33329</c:v>
                </c:pt>
                <c:pt idx="4">
                  <c:v>33359</c:v>
                </c:pt>
                <c:pt idx="5">
                  <c:v>33390</c:v>
                </c:pt>
                <c:pt idx="6">
                  <c:v>33420</c:v>
                </c:pt>
                <c:pt idx="7">
                  <c:v>33451</c:v>
                </c:pt>
                <c:pt idx="8">
                  <c:v>33482</c:v>
                </c:pt>
                <c:pt idx="9">
                  <c:v>33512</c:v>
                </c:pt>
                <c:pt idx="10">
                  <c:v>33543</c:v>
                </c:pt>
                <c:pt idx="11">
                  <c:v>33573</c:v>
                </c:pt>
                <c:pt idx="12">
                  <c:v>33604</c:v>
                </c:pt>
                <c:pt idx="13">
                  <c:v>33635</c:v>
                </c:pt>
                <c:pt idx="14">
                  <c:v>33664</c:v>
                </c:pt>
                <c:pt idx="15">
                  <c:v>33695</c:v>
                </c:pt>
                <c:pt idx="16">
                  <c:v>33725</c:v>
                </c:pt>
                <c:pt idx="17">
                  <c:v>33756</c:v>
                </c:pt>
                <c:pt idx="18">
                  <c:v>33786</c:v>
                </c:pt>
                <c:pt idx="19">
                  <c:v>33817</c:v>
                </c:pt>
                <c:pt idx="20">
                  <c:v>33848</c:v>
                </c:pt>
                <c:pt idx="21">
                  <c:v>33878</c:v>
                </c:pt>
                <c:pt idx="22">
                  <c:v>33909</c:v>
                </c:pt>
                <c:pt idx="23">
                  <c:v>33939</c:v>
                </c:pt>
                <c:pt idx="24">
                  <c:v>33970</c:v>
                </c:pt>
                <c:pt idx="25">
                  <c:v>34001</c:v>
                </c:pt>
                <c:pt idx="26">
                  <c:v>34029</c:v>
                </c:pt>
                <c:pt idx="27">
                  <c:v>34060</c:v>
                </c:pt>
                <c:pt idx="28">
                  <c:v>34090</c:v>
                </c:pt>
                <c:pt idx="29">
                  <c:v>34121</c:v>
                </c:pt>
                <c:pt idx="30">
                  <c:v>34151</c:v>
                </c:pt>
                <c:pt idx="31">
                  <c:v>34182</c:v>
                </c:pt>
                <c:pt idx="32">
                  <c:v>34213</c:v>
                </c:pt>
                <c:pt idx="33">
                  <c:v>34243</c:v>
                </c:pt>
                <c:pt idx="34">
                  <c:v>34274</c:v>
                </c:pt>
                <c:pt idx="35">
                  <c:v>34304</c:v>
                </c:pt>
                <c:pt idx="36">
                  <c:v>34335</c:v>
                </c:pt>
                <c:pt idx="37">
                  <c:v>34366</c:v>
                </c:pt>
                <c:pt idx="38">
                  <c:v>34394</c:v>
                </c:pt>
                <c:pt idx="39">
                  <c:v>34425</c:v>
                </c:pt>
                <c:pt idx="40">
                  <c:v>34455</c:v>
                </c:pt>
                <c:pt idx="41">
                  <c:v>34486</c:v>
                </c:pt>
                <c:pt idx="42">
                  <c:v>34516</c:v>
                </c:pt>
                <c:pt idx="43">
                  <c:v>34547</c:v>
                </c:pt>
                <c:pt idx="44">
                  <c:v>34578</c:v>
                </c:pt>
                <c:pt idx="45">
                  <c:v>34608</c:v>
                </c:pt>
                <c:pt idx="46">
                  <c:v>34639</c:v>
                </c:pt>
                <c:pt idx="47">
                  <c:v>34669</c:v>
                </c:pt>
                <c:pt idx="48">
                  <c:v>34700</c:v>
                </c:pt>
                <c:pt idx="49">
                  <c:v>34731</c:v>
                </c:pt>
                <c:pt idx="50">
                  <c:v>34759</c:v>
                </c:pt>
                <c:pt idx="51">
                  <c:v>34790</c:v>
                </c:pt>
                <c:pt idx="52">
                  <c:v>34820</c:v>
                </c:pt>
                <c:pt idx="53">
                  <c:v>34851</c:v>
                </c:pt>
                <c:pt idx="54">
                  <c:v>34881</c:v>
                </c:pt>
                <c:pt idx="55">
                  <c:v>34912</c:v>
                </c:pt>
                <c:pt idx="56">
                  <c:v>34943</c:v>
                </c:pt>
                <c:pt idx="57">
                  <c:v>34973</c:v>
                </c:pt>
                <c:pt idx="58">
                  <c:v>35004</c:v>
                </c:pt>
                <c:pt idx="59">
                  <c:v>35034</c:v>
                </c:pt>
                <c:pt idx="60">
                  <c:v>35065</c:v>
                </c:pt>
                <c:pt idx="61">
                  <c:v>35096</c:v>
                </c:pt>
                <c:pt idx="62">
                  <c:v>35125</c:v>
                </c:pt>
                <c:pt idx="63">
                  <c:v>35156</c:v>
                </c:pt>
                <c:pt idx="64">
                  <c:v>35186</c:v>
                </c:pt>
                <c:pt idx="65">
                  <c:v>35217</c:v>
                </c:pt>
                <c:pt idx="66">
                  <c:v>35247</c:v>
                </c:pt>
                <c:pt idx="67">
                  <c:v>35278</c:v>
                </c:pt>
                <c:pt idx="68">
                  <c:v>35309</c:v>
                </c:pt>
                <c:pt idx="69">
                  <c:v>35339</c:v>
                </c:pt>
                <c:pt idx="70">
                  <c:v>35370</c:v>
                </c:pt>
                <c:pt idx="71">
                  <c:v>35400</c:v>
                </c:pt>
                <c:pt idx="72">
                  <c:v>35431</c:v>
                </c:pt>
                <c:pt idx="73">
                  <c:v>35462</c:v>
                </c:pt>
                <c:pt idx="74">
                  <c:v>35490</c:v>
                </c:pt>
                <c:pt idx="75">
                  <c:v>35521</c:v>
                </c:pt>
                <c:pt idx="76">
                  <c:v>35551</c:v>
                </c:pt>
                <c:pt idx="77">
                  <c:v>35582</c:v>
                </c:pt>
                <c:pt idx="78">
                  <c:v>35612</c:v>
                </c:pt>
                <c:pt idx="79">
                  <c:v>35643</c:v>
                </c:pt>
                <c:pt idx="80">
                  <c:v>35674</c:v>
                </c:pt>
                <c:pt idx="81">
                  <c:v>35704</c:v>
                </c:pt>
                <c:pt idx="82">
                  <c:v>35735</c:v>
                </c:pt>
                <c:pt idx="83">
                  <c:v>35765</c:v>
                </c:pt>
                <c:pt idx="84">
                  <c:v>35796</c:v>
                </c:pt>
                <c:pt idx="85">
                  <c:v>35827</c:v>
                </c:pt>
                <c:pt idx="86">
                  <c:v>35855</c:v>
                </c:pt>
                <c:pt idx="87">
                  <c:v>35886</c:v>
                </c:pt>
                <c:pt idx="88">
                  <c:v>35916</c:v>
                </c:pt>
                <c:pt idx="89">
                  <c:v>35947</c:v>
                </c:pt>
                <c:pt idx="90">
                  <c:v>35977</c:v>
                </c:pt>
                <c:pt idx="91">
                  <c:v>36008</c:v>
                </c:pt>
                <c:pt idx="92">
                  <c:v>36039</c:v>
                </c:pt>
                <c:pt idx="93">
                  <c:v>36069</c:v>
                </c:pt>
                <c:pt idx="94">
                  <c:v>36100</c:v>
                </c:pt>
                <c:pt idx="95">
                  <c:v>36130</c:v>
                </c:pt>
                <c:pt idx="96">
                  <c:v>36161</c:v>
                </c:pt>
                <c:pt idx="97">
                  <c:v>36192</c:v>
                </c:pt>
                <c:pt idx="98">
                  <c:v>36220</c:v>
                </c:pt>
                <c:pt idx="99">
                  <c:v>36251</c:v>
                </c:pt>
                <c:pt idx="100">
                  <c:v>36281</c:v>
                </c:pt>
                <c:pt idx="101">
                  <c:v>36312</c:v>
                </c:pt>
                <c:pt idx="102">
                  <c:v>36342</c:v>
                </c:pt>
                <c:pt idx="103">
                  <c:v>36373</c:v>
                </c:pt>
                <c:pt idx="104">
                  <c:v>36404</c:v>
                </c:pt>
                <c:pt idx="105">
                  <c:v>36434</c:v>
                </c:pt>
                <c:pt idx="106">
                  <c:v>36465</c:v>
                </c:pt>
                <c:pt idx="107">
                  <c:v>36495</c:v>
                </c:pt>
                <c:pt idx="108">
                  <c:v>36526</c:v>
                </c:pt>
                <c:pt idx="109">
                  <c:v>36557</c:v>
                </c:pt>
                <c:pt idx="110">
                  <c:v>36586</c:v>
                </c:pt>
                <c:pt idx="111">
                  <c:v>36617</c:v>
                </c:pt>
                <c:pt idx="112">
                  <c:v>36647</c:v>
                </c:pt>
                <c:pt idx="113">
                  <c:v>36678</c:v>
                </c:pt>
                <c:pt idx="114">
                  <c:v>36708</c:v>
                </c:pt>
                <c:pt idx="115">
                  <c:v>36739</c:v>
                </c:pt>
                <c:pt idx="116">
                  <c:v>36770</c:v>
                </c:pt>
                <c:pt idx="117">
                  <c:v>36800</c:v>
                </c:pt>
                <c:pt idx="118">
                  <c:v>36831</c:v>
                </c:pt>
                <c:pt idx="119">
                  <c:v>36861</c:v>
                </c:pt>
                <c:pt idx="120">
                  <c:v>36892</c:v>
                </c:pt>
                <c:pt idx="121">
                  <c:v>36923</c:v>
                </c:pt>
                <c:pt idx="122">
                  <c:v>36951</c:v>
                </c:pt>
                <c:pt idx="123">
                  <c:v>36982</c:v>
                </c:pt>
                <c:pt idx="124">
                  <c:v>37012</c:v>
                </c:pt>
                <c:pt idx="125">
                  <c:v>37043</c:v>
                </c:pt>
                <c:pt idx="126">
                  <c:v>37073</c:v>
                </c:pt>
                <c:pt idx="127">
                  <c:v>37104</c:v>
                </c:pt>
                <c:pt idx="128">
                  <c:v>37135</c:v>
                </c:pt>
                <c:pt idx="129">
                  <c:v>37165</c:v>
                </c:pt>
                <c:pt idx="130">
                  <c:v>37196</c:v>
                </c:pt>
                <c:pt idx="131">
                  <c:v>37226</c:v>
                </c:pt>
                <c:pt idx="132">
                  <c:v>37257</c:v>
                </c:pt>
                <c:pt idx="133">
                  <c:v>37288</c:v>
                </c:pt>
                <c:pt idx="134">
                  <c:v>37316</c:v>
                </c:pt>
                <c:pt idx="135">
                  <c:v>37347</c:v>
                </c:pt>
                <c:pt idx="136">
                  <c:v>37377</c:v>
                </c:pt>
                <c:pt idx="137">
                  <c:v>37408</c:v>
                </c:pt>
                <c:pt idx="138">
                  <c:v>37438</c:v>
                </c:pt>
                <c:pt idx="139">
                  <c:v>37469</c:v>
                </c:pt>
                <c:pt idx="140">
                  <c:v>37500</c:v>
                </c:pt>
                <c:pt idx="141">
                  <c:v>37530</c:v>
                </c:pt>
                <c:pt idx="142">
                  <c:v>37561</c:v>
                </c:pt>
                <c:pt idx="143">
                  <c:v>37591</c:v>
                </c:pt>
                <c:pt idx="144">
                  <c:v>37622</c:v>
                </c:pt>
                <c:pt idx="145">
                  <c:v>37653</c:v>
                </c:pt>
                <c:pt idx="146">
                  <c:v>37681</c:v>
                </c:pt>
                <c:pt idx="147">
                  <c:v>37712</c:v>
                </c:pt>
                <c:pt idx="148">
                  <c:v>37742</c:v>
                </c:pt>
                <c:pt idx="149">
                  <c:v>37773</c:v>
                </c:pt>
                <c:pt idx="150">
                  <c:v>37803</c:v>
                </c:pt>
                <c:pt idx="151">
                  <c:v>37834</c:v>
                </c:pt>
                <c:pt idx="152">
                  <c:v>37865</c:v>
                </c:pt>
                <c:pt idx="153">
                  <c:v>37895</c:v>
                </c:pt>
                <c:pt idx="154">
                  <c:v>37926</c:v>
                </c:pt>
                <c:pt idx="155">
                  <c:v>37956</c:v>
                </c:pt>
                <c:pt idx="156">
                  <c:v>37987</c:v>
                </c:pt>
                <c:pt idx="157">
                  <c:v>38018</c:v>
                </c:pt>
                <c:pt idx="158">
                  <c:v>38047</c:v>
                </c:pt>
                <c:pt idx="159">
                  <c:v>38078</c:v>
                </c:pt>
                <c:pt idx="160">
                  <c:v>38108</c:v>
                </c:pt>
                <c:pt idx="161">
                  <c:v>38139</c:v>
                </c:pt>
                <c:pt idx="162">
                  <c:v>38169</c:v>
                </c:pt>
                <c:pt idx="163">
                  <c:v>38200</c:v>
                </c:pt>
                <c:pt idx="164">
                  <c:v>38231</c:v>
                </c:pt>
                <c:pt idx="165">
                  <c:v>38261</c:v>
                </c:pt>
                <c:pt idx="166">
                  <c:v>38292</c:v>
                </c:pt>
                <c:pt idx="167">
                  <c:v>38322</c:v>
                </c:pt>
                <c:pt idx="168">
                  <c:v>38353</c:v>
                </c:pt>
                <c:pt idx="169">
                  <c:v>38384</c:v>
                </c:pt>
                <c:pt idx="170">
                  <c:v>38412</c:v>
                </c:pt>
                <c:pt idx="171">
                  <c:v>38443</c:v>
                </c:pt>
                <c:pt idx="172">
                  <c:v>38473</c:v>
                </c:pt>
                <c:pt idx="173">
                  <c:v>38504</c:v>
                </c:pt>
                <c:pt idx="174">
                  <c:v>38534</c:v>
                </c:pt>
                <c:pt idx="175">
                  <c:v>38565</c:v>
                </c:pt>
                <c:pt idx="176">
                  <c:v>38596</c:v>
                </c:pt>
                <c:pt idx="177">
                  <c:v>38626</c:v>
                </c:pt>
                <c:pt idx="178">
                  <c:v>38657</c:v>
                </c:pt>
                <c:pt idx="179">
                  <c:v>38687</c:v>
                </c:pt>
                <c:pt idx="180">
                  <c:v>38718</c:v>
                </c:pt>
                <c:pt idx="181">
                  <c:v>38749</c:v>
                </c:pt>
                <c:pt idx="182">
                  <c:v>38777</c:v>
                </c:pt>
                <c:pt idx="183">
                  <c:v>38808</c:v>
                </c:pt>
                <c:pt idx="184">
                  <c:v>38838</c:v>
                </c:pt>
                <c:pt idx="185">
                  <c:v>38869</c:v>
                </c:pt>
                <c:pt idx="186">
                  <c:v>38899</c:v>
                </c:pt>
                <c:pt idx="187">
                  <c:v>38930</c:v>
                </c:pt>
                <c:pt idx="188">
                  <c:v>38961</c:v>
                </c:pt>
                <c:pt idx="189">
                  <c:v>38991</c:v>
                </c:pt>
                <c:pt idx="190">
                  <c:v>39022</c:v>
                </c:pt>
                <c:pt idx="191">
                  <c:v>39052</c:v>
                </c:pt>
                <c:pt idx="192">
                  <c:v>39083</c:v>
                </c:pt>
                <c:pt idx="193">
                  <c:v>39114</c:v>
                </c:pt>
                <c:pt idx="194">
                  <c:v>39142</c:v>
                </c:pt>
                <c:pt idx="195">
                  <c:v>39173</c:v>
                </c:pt>
                <c:pt idx="196">
                  <c:v>39203</c:v>
                </c:pt>
                <c:pt idx="197">
                  <c:v>39234</c:v>
                </c:pt>
                <c:pt idx="198">
                  <c:v>39264</c:v>
                </c:pt>
                <c:pt idx="199">
                  <c:v>39295</c:v>
                </c:pt>
                <c:pt idx="200">
                  <c:v>39326</c:v>
                </c:pt>
                <c:pt idx="201">
                  <c:v>39356</c:v>
                </c:pt>
                <c:pt idx="202">
                  <c:v>39387</c:v>
                </c:pt>
                <c:pt idx="203">
                  <c:v>39417</c:v>
                </c:pt>
                <c:pt idx="204">
                  <c:v>39448</c:v>
                </c:pt>
                <c:pt idx="205">
                  <c:v>39479</c:v>
                </c:pt>
                <c:pt idx="206">
                  <c:v>39508</c:v>
                </c:pt>
                <c:pt idx="207">
                  <c:v>39539</c:v>
                </c:pt>
                <c:pt idx="208">
                  <c:v>39569</c:v>
                </c:pt>
                <c:pt idx="209">
                  <c:v>39600</c:v>
                </c:pt>
                <c:pt idx="210">
                  <c:v>39630</c:v>
                </c:pt>
                <c:pt idx="211">
                  <c:v>39661</c:v>
                </c:pt>
                <c:pt idx="212">
                  <c:v>39692</c:v>
                </c:pt>
                <c:pt idx="213">
                  <c:v>39722</c:v>
                </c:pt>
                <c:pt idx="214">
                  <c:v>39753</c:v>
                </c:pt>
                <c:pt idx="215">
                  <c:v>39783</c:v>
                </c:pt>
                <c:pt idx="216">
                  <c:v>39814</c:v>
                </c:pt>
                <c:pt idx="217">
                  <c:v>39845</c:v>
                </c:pt>
                <c:pt idx="218">
                  <c:v>39873</c:v>
                </c:pt>
                <c:pt idx="219">
                  <c:v>39904</c:v>
                </c:pt>
                <c:pt idx="220">
                  <c:v>39934</c:v>
                </c:pt>
                <c:pt idx="221">
                  <c:v>39965</c:v>
                </c:pt>
                <c:pt idx="222">
                  <c:v>39995</c:v>
                </c:pt>
                <c:pt idx="223">
                  <c:v>40026</c:v>
                </c:pt>
                <c:pt idx="224">
                  <c:v>40057</c:v>
                </c:pt>
                <c:pt idx="225">
                  <c:v>40087</c:v>
                </c:pt>
                <c:pt idx="226">
                  <c:v>40118</c:v>
                </c:pt>
                <c:pt idx="227">
                  <c:v>40148</c:v>
                </c:pt>
                <c:pt idx="228">
                  <c:v>40179</c:v>
                </c:pt>
                <c:pt idx="229">
                  <c:v>40210</c:v>
                </c:pt>
                <c:pt idx="230">
                  <c:v>40238</c:v>
                </c:pt>
                <c:pt idx="231">
                  <c:v>40269</c:v>
                </c:pt>
                <c:pt idx="232">
                  <c:v>40299</c:v>
                </c:pt>
                <c:pt idx="233">
                  <c:v>40330</c:v>
                </c:pt>
                <c:pt idx="234">
                  <c:v>40360</c:v>
                </c:pt>
                <c:pt idx="235">
                  <c:v>40391</c:v>
                </c:pt>
                <c:pt idx="236">
                  <c:v>40422</c:v>
                </c:pt>
                <c:pt idx="237">
                  <c:v>40452</c:v>
                </c:pt>
                <c:pt idx="238">
                  <c:v>40483</c:v>
                </c:pt>
                <c:pt idx="239">
                  <c:v>40513</c:v>
                </c:pt>
                <c:pt idx="240">
                  <c:v>40544</c:v>
                </c:pt>
                <c:pt idx="241">
                  <c:v>40575</c:v>
                </c:pt>
                <c:pt idx="242">
                  <c:v>40603</c:v>
                </c:pt>
                <c:pt idx="243">
                  <c:v>40634</c:v>
                </c:pt>
                <c:pt idx="244">
                  <c:v>40664</c:v>
                </c:pt>
                <c:pt idx="245">
                  <c:v>40695</c:v>
                </c:pt>
                <c:pt idx="246">
                  <c:v>40725</c:v>
                </c:pt>
                <c:pt idx="247">
                  <c:v>40756</c:v>
                </c:pt>
                <c:pt idx="248">
                  <c:v>40787</c:v>
                </c:pt>
                <c:pt idx="249">
                  <c:v>40817</c:v>
                </c:pt>
                <c:pt idx="250">
                  <c:v>40848</c:v>
                </c:pt>
                <c:pt idx="251">
                  <c:v>40878</c:v>
                </c:pt>
                <c:pt idx="252">
                  <c:v>40909</c:v>
                </c:pt>
                <c:pt idx="253">
                  <c:v>40940</c:v>
                </c:pt>
                <c:pt idx="254">
                  <c:v>40969</c:v>
                </c:pt>
                <c:pt idx="255">
                  <c:v>41000</c:v>
                </c:pt>
                <c:pt idx="256">
                  <c:v>41030</c:v>
                </c:pt>
                <c:pt idx="257">
                  <c:v>41061</c:v>
                </c:pt>
                <c:pt idx="258">
                  <c:v>41091</c:v>
                </c:pt>
                <c:pt idx="259">
                  <c:v>41122</c:v>
                </c:pt>
                <c:pt idx="260">
                  <c:v>41153</c:v>
                </c:pt>
                <c:pt idx="261">
                  <c:v>41183</c:v>
                </c:pt>
                <c:pt idx="262">
                  <c:v>41214</c:v>
                </c:pt>
                <c:pt idx="263">
                  <c:v>41244</c:v>
                </c:pt>
                <c:pt idx="264">
                  <c:v>41275</c:v>
                </c:pt>
                <c:pt idx="265">
                  <c:v>41306</c:v>
                </c:pt>
                <c:pt idx="266">
                  <c:v>41334</c:v>
                </c:pt>
                <c:pt idx="267">
                  <c:v>41365</c:v>
                </c:pt>
                <c:pt idx="268">
                  <c:v>41395</c:v>
                </c:pt>
                <c:pt idx="269">
                  <c:v>41426</c:v>
                </c:pt>
                <c:pt idx="270">
                  <c:v>41456</c:v>
                </c:pt>
                <c:pt idx="271">
                  <c:v>41487</c:v>
                </c:pt>
                <c:pt idx="272">
                  <c:v>41518</c:v>
                </c:pt>
                <c:pt idx="273">
                  <c:v>41548</c:v>
                </c:pt>
                <c:pt idx="274">
                  <c:v>41579</c:v>
                </c:pt>
                <c:pt idx="275">
                  <c:v>41609</c:v>
                </c:pt>
                <c:pt idx="276">
                  <c:v>41640</c:v>
                </c:pt>
                <c:pt idx="277">
                  <c:v>41671</c:v>
                </c:pt>
                <c:pt idx="278">
                  <c:v>41699</c:v>
                </c:pt>
                <c:pt idx="279">
                  <c:v>41730</c:v>
                </c:pt>
                <c:pt idx="280">
                  <c:v>41760</c:v>
                </c:pt>
                <c:pt idx="281">
                  <c:v>41791</c:v>
                </c:pt>
                <c:pt idx="282">
                  <c:v>41821</c:v>
                </c:pt>
                <c:pt idx="283">
                  <c:v>41852</c:v>
                </c:pt>
                <c:pt idx="284">
                  <c:v>41883</c:v>
                </c:pt>
                <c:pt idx="285">
                  <c:v>41913</c:v>
                </c:pt>
                <c:pt idx="286">
                  <c:v>41944</c:v>
                </c:pt>
                <c:pt idx="287">
                  <c:v>41974</c:v>
                </c:pt>
                <c:pt idx="288">
                  <c:v>42005</c:v>
                </c:pt>
                <c:pt idx="289">
                  <c:v>42036</c:v>
                </c:pt>
                <c:pt idx="290">
                  <c:v>42064</c:v>
                </c:pt>
                <c:pt idx="291">
                  <c:v>42095</c:v>
                </c:pt>
                <c:pt idx="292">
                  <c:v>42125</c:v>
                </c:pt>
                <c:pt idx="293">
                  <c:v>42156</c:v>
                </c:pt>
                <c:pt idx="294">
                  <c:v>42186</c:v>
                </c:pt>
                <c:pt idx="295">
                  <c:v>42217</c:v>
                </c:pt>
                <c:pt idx="296">
                  <c:v>42248</c:v>
                </c:pt>
                <c:pt idx="297">
                  <c:v>42278</c:v>
                </c:pt>
                <c:pt idx="298">
                  <c:v>42309</c:v>
                </c:pt>
                <c:pt idx="299">
                  <c:v>42339</c:v>
                </c:pt>
                <c:pt idx="300">
                  <c:v>42370</c:v>
                </c:pt>
                <c:pt idx="301">
                  <c:v>42401</c:v>
                </c:pt>
                <c:pt idx="302">
                  <c:v>42430</c:v>
                </c:pt>
                <c:pt idx="303">
                  <c:v>42461</c:v>
                </c:pt>
                <c:pt idx="304">
                  <c:v>42491</c:v>
                </c:pt>
                <c:pt idx="305">
                  <c:v>42522</c:v>
                </c:pt>
                <c:pt idx="306">
                  <c:v>42552</c:v>
                </c:pt>
                <c:pt idx="307">
                  <c:v>42583</c:v>
                </c:pt>
                <c:pt idx="308">
                  <c:v>42614</c:v>
                </c:pt>
                <c:pt idx="309">
                  <c:v>42644</c:v>
                </c:pt>
                <c:pt idx="310">
                  <c:v>42675</c:v>
                </c:pt>
                <c:pt idx="311">
                  <c:v>42705</c:v>
                </c:pt>
                <c:pt idx="312">
                  <c:v>42736</c:v>
                </c:pt>
                <c:pt idx="313">
                  <c:v>42767</c:v>
                </c:pt>
                <c:pt idx="314">
                  <c:v>42795</c:v>
                </c:pt>
                <c:pt idx="315">
                  <c:v>42826</c:v>
                </c:pt>
                <c:pt idx="316">
                  <c:v>42856</c:v>
                </c:pt>
                <c:pt idx="317">
                  <c:v>42887</c:v>
                </c:pt>
                <c:pt idx="318">
                  <c:v>42917</c:v>
                </c:pt>
                <c:pt idx="319">
                  <c:v>42948</c:v>
                </c:pt>
                <c:pt idx="320">
                  <c:v>42979</c:v>
                </c:pt>
                <c:pt idx="321">
                  <c:v>43009</c:v>
                </c:pt>
                <c:pt idx="322">
                  <c:v>43040</c:v>
                </c:pt>
                <c:pt idx="323">
                  <c:v>43070</c:v>
                </c:pt>
                <c:pt idx="324">
                  <c:v>43101</c:v>
                </c:pt>
                <c:pt idx="325">
                  <c:v>43132</c:v>
                </c:pt>
                <c:pt idx="326">
                  <c:v>43160</c:v>
                </c:pt>
                <c:pt idx="327">
                  <c:v>43191</c:v>
                </c:pt>
                <c:pt idx="328">
                  <c:v>43221</c:v>
                </c:pt>
                <c:pt idx="329">
                  <c:v>43252</c:v>
                </c:pt>
                <c:pt idx="330">
                  <c:v>43282</c:v>
                </c:pt>
                <c:pt idx="331">
                  <c:v>43313</c:v>
                </c:pt>
                <c:pt idx="332">
                  <c:v>43344</c:v>
                </c:pt>
                <c:pt idx="333">
                  <c:v>43374</c:v>
                </c:pt>
              </c:numCache>
            </c:numRef>
          </c:cat>
          <c:val>
            <c:numRef>
              <c:f>'SENSEX (2)'!$B$2:$B$335</c:f>
              <c:numCache>
                <c:formatCode>General</c:formatCode>
                <c:ptCount val="334"/>
                <c:pt idx="0">
                  <c:v>1027.3800000000001</c:v>
                </c:pt>
                <c:pt idx="1">
                  <c:v>987.11</c:v>
                </c:pt>
                <c:pt idx="2">
                  <c:v>1200.43</c:v>
                </c:pt>
                <c:pt idx="3">
                  <c:v>1179.18</c:v>
                </c:pt>
                <c:pt idx="4">
                  <c:v>1269.3900000000001</c:v>
                </c:pt>
                <c:pt idx="5">
                  <c:v>1302.82</c:v>
                </c:pt>
                <c:pt idx="6">
                  <c:v>1253.08</c:v>
                </c:pt>
                <c:pt idx="7">
                  <c:v>1647.29</c:v>
                </c:pt>
                <c:pt idx="8">
                  <c:v>1802.43</c:v>
                </c:pt>
                <c:pt idx="9">
                  <c:v>1872.69</c:v>
                </c:pt>
                <c:pt idx="10">
                  <c:v>1914.12</c:v>
                </c:pt>
                <c:pt idx="11">
                  <c:v>1918.61</c:v>
                </c:pt>
                <c:pt idx="12">
                  <c:v>2302.54</c:v>
                </c:pt>
                <c:pt idx="13">
                  <c:v>3017.68</c:v>
                </c:pt>
                <c:pt idx="14">
                  <c:v>3273.47</c:v>
                </c:pt>
                <c:pt idx="15">
                  <c:v>4546.58</c:v>
                </c:pt>
                <c:pt idx="16">
                  <c:v>3531.21</c:v>
                </c:pt>
                <c:pt idx="17">
                  <c:v>2958.39</c:v>
                </c:pt>
                <c:pt idx="18">
                  <c:v>2972.96</c:v>
                </c:pt>
                <c:pt idx="19">
                  <c:v>2721.02</c:v>
                </c:pt>
                <c:pt idx="20">
                  <c:v>3080.79</c:v>
                </c:pt>
                <c:pt idx="21">
                  <c:v>3303.93</c:v>
                </c:pt>
                <c:pt idx="22">
                  <c:v>2867.57</c:v>
                </c:pt>
                <c:pt idx="23">
                  <c:v>2522.0700000000002</c:v>
                </c:pt>
                <c:pt idx="24">
                  <c:v>2617.7800000000002</c:v>
                </c:pt>
                <c:pt idx="25">
                  <c:v>2667.38</c:v>
                </c:pt>
                <c:pt idx="26">
                  <c:v>2677.93</c:v>
                </c:pt>
                <c:pt idx="27">
                  <c:v>2294.41</c:v>
                </c:pt>
                <c:pt idx="28">
                  <c:v>2099.1799999999998</c:v>
                </c:pt>
                <c:pt idx="29">
                  <c:v>2232.29</c:v>
                </c:pt>
                <c:pt idx="30">
                  <c:v>2243.81</c:v>
                </c:pt>
                <c:pt idx="31">
                  <c:v>2354.9899999999998</c:v>
                </c:pt>
                <c:pt idx="32">
                  <c:v>2627.29</c:v>
                </c:pt>
                <c:pt idx="33">
                  <c:v>2712.72</c:v>
                </c:pt>
                <c:pt idx="34">
                  <c:v>2648.26</c:v>
                </c:pt>
                <c:pt idx="35">
                  <c:v>3270.84</c:v>
                </c:pt>
                <c:pt idx="36">
                  <c:v>3436.87</c:v>
                </c:pt>
                <c:pt idx="37">
                  <c:v>3939.17</c:v>
                </c:pt>
                <c:pt idx="38">
                  <c:v>4273.4799999999996</c:v>
                </c:pt>
                <c:pt idx="39">
                  <c:v>3766.82</c:v>
                </c:pt>
                <c:pt idx="40">
                  <c:v>3728.57</c:v>
                </c:pt>
                <c:pt idx="41">
                  <c:v>3820.11</c:v>
                </c:pt>
                <c:pt idx="42">
                  <c:v>4098.67</c:v>
                </c:pt>
                <c:pt idx="43">
                  <c:v>4227.6000000000004</c:v>
                </c:pt>
                <c:pt idx="44">
                  <c:v>4573.8599999999997</c:v>
                </c:pt>
                <c:pt idx="45">
                  <c:v>4267.97</c:v>
                </c:pt>
                <c:pt idx="46">
                  <c:v>4293.51</c:v>
                </c:pt>
                <c:pt idx="47">
                  <c:v>4106.18</c:v>
                </c:pt>
                <c:pt idx="48">
                  <c:v>3910.16</c:v>
                </c:pt>
                <c:pt idx="49">
                  <c:v>3636.89</c:v>
                </c:pt>
                <c:pt idx="50">
                  <c:v>3454.97</c:v>
                </c:pt>
                <c:pt idx="51">
                  <c:v>3287.84</c:v>
                </c:pt>
                <c:pt idx="52">
                  <c:v>3061.88</c:v>
                </c:pt>
                <c:pt idx="53">
                  <c:v>3351.11</c:v>
                </c:pt>
                <c:pt idx="54">
                  <c:v>3217.01</c:v>
                </c:pt>
                <c:pt idx="55">
                  <c:v>3383.29</c:v>
                </c:pt>
                <c:pt idx="56">
                  <c:v>3345.56</c:v>
                </c:pt>
                <c:pt idx="58">
                  <c:v>3428.79</c:v>
                </c:pt>
                <c:pt idx="59">
                  <c:v>3064.38</c:v>
                </c:pt>
                <c:pt idx="60">
                  <c:v>3114.08</c:v>
                </c:pt>
                <c:pt idx="61">
                  <c:v>2929.04</c:v>
                </c:pt>
                <c:pt idx="62">
                  <c:v>3391.08</c:v>
                </c:pt>
                <c:pt idx="63">
                  <c:v>3376.64</c:v>
                </c:pt>
                <c:pt idx="64">
                  <c:v>3827.6</c:v>
                </c:pt>
                <c:pt idx="65">
                  <c:v>3731.96</c:v>
                </c:pt>
                <c:pt idx="66">
                  <c:v>3798.87</c:v>
                </c:pt>
                <c:pt idx="67">
                  <c:v>3539.97</c:v>
                </c:pt>
                <c:pt idx="68">
                  <c:v>3519.42</c:v>
                </c:pt>
                <c:pt idx="69">
                  <c:v>3249.15</c:v>
                </c:pt>
                <c:pt idx="70">
                  <c:v>3164.03</c:v>
                </c:pt>
                <c:pt idx="71">
                  <c:v>2883.88</c:v>
                </c:pt>
                <c:pt idx="72">
                  <c:v>3096.65</c:v>
                </c:pt>
                <c:pt idx="73">
                  <c:v>3379.76</c:v>
                </c:pt>
                <c:pt idx="74">
                  <c:v>3713.74</c:v>
                </c:pt>
                <c:pt idx="75">
                  <c:v>3339.47</c:v>
                </c:pt>
                <c:pt idx="76">
                  <c:v>3838.44</c:v>
                </c:pt>
                <c:pt idx="77">
                  <c:v>3758.39</c:v>
                </c:pt>
                <c:pt idx="78">
                  <c:v>4263.1099999999997</c:v>
                </c:pt>
                <c:pt idx="79">
                  <c:v>4322.1899999999996</c:v>
                </c:pt>
                <c:pt idx="80">
                  <c:v>3875.26</c:v>
                </c:pt>
                <c:pt idx="81">
                  <c:v>3885.41</c:v>
                </c:pt>
                <c:pt idx="82">
                  <c:v>3814.75</c:v>
                </c:pt>
                <c:pt idx="83">
                  <c:v>3536.07</c:v>
                </c:pt>
                <c:pt idx="84">
                  <c:v>3658.34</c:v>
                </c:pt>
                <c:pt idx="85">
                  <c:v>3288.78</c:v>
                </c:pt>
                <c:pt idx="86">
                  <c:v>3657.57</c:v>
                </c:pt>
                <c:pt idx="87">
                  <c:v>3901.44</c:v>
                </c:pt>
                <c:pt idx="88">
                  <c:v>4058.75</c:v>
                </c:pt>
                <c:pt idx="89">
                  <c:v>3737.25</c:v>
                </c:pt>
                <c:pt idx="90">
                  <c:v>3210.6</c:v>
                </c:pt>
                <c:pt idx="91">
                  <c:v>3159.02</c:v>
                </c:pt>
                <c:pt idx="92">
                  <c:v>2862.24</c:v>
                </c:pt>
                <c:pt idx="93">
                  <c:v>3036.15</c:v>
                </c:pt>
                <c:pt idx="94">
                  <c:v>2820.23</c:v>
                </c:pt>
                <c:pt idx="95">
                  <c:v>2803.73</c:v>
                </c:pt>
                <c:pt idx="96">
                  <c:v>3064.95</c:v>
                </c:pt>
                <c:pt idx="97">
                  <c:v>3331.91</c:v>
                </c:pt>
                <c:pt idx="98">
                  <c:v>3447.5</c:v>
                </c:pt>
                <c:pt idx="99">
                  <c:v>3750.22</c:v>
                </c:pt>
                <c:pt idx="100">
                  <c:v>3380.61</c:v>
                </c:pt>
                <c:pt idx="101">
                  <c:v>3954.26</c:v>
                </c:pt>
                <c:pt idx="102">
                  <c:v>4156.62</c:v>
                </c:pt>
                <c:pt idx="103">
                  <c:v>4571.3599999999997</c:v>
                </c:pt>
                <c:pt idx="104">
                  <c:v>4910.6400000000003</c:v>
                </c:pt>
                <c:pt idx="105">
                  <c:v>4808.63</c:v>
                </c:pt>
                <c:pt idx="106">
                  <c:v>4490.0600000000004</c:v>
                </c:pt>
                <c:pt idx="107">
                  <c:v>4609.66</c:v>
                </c:pt>
                <c:pt idx="108">
                  <c:v>5209.54</c:v>
                </c:pt>
                <c:pt idx="109">
                  <c:v>5217.6499999999996</c:v>
                </c:pt>
                <c:pt idx="110">
                  <c:v>5464.65</c:v>
                </c:pt>
                <c:pt idx="111">
                  <c:v>5070.5</c:v>
                </c:pt>
                <c:pt idx="112">
                  <c:v>4736.0200000000004</c:v>
                </c:pt>
                <c:pt idx="113">
                  <c:v>4406.5200000000004</c:v>
                </c:pt>
                <c:pt idx="114">
                  <c:v>4846.6899999999996</c:v>
                </c:pt>
                <c:pt idx="115">
                  <c:v>4295.3500000000004</c:v>
                </c:pt>
                <c:pt idx="116">
                  <c:v>4571.8900000000003</c:v>
                </c:pt>
                <c:pt idx="117">
                  <c:v>4035.64</c:v>
                </c:pt>
                <c:pt idx="118">
                  <c:v>3749.35</c:v>
                </c:pt>
                <c:pt idx="119">
                  <c:v>3968.89</c:v>
                </c:pt>
                <c:pt idx="120">
                  <c:v>3990.65</c:v>
                </c:pt>
                <c:pt idx="121">
                  <c:v>4303.13</c:v>
                </c:pt>
                <c:pt idx="122">
                  <c:v>4288.2299999999996</c:v>
                </c:pt>
                <c:pt idx="123">
                  <c:v>3491.41</c:v>
                </c:pt>
                <c:pt idx="124">
                  <c:v>3565.53</c:v>
                </c:pt>
                <c:pt idx="125">
                  <c:v>3637.03</c:v>
                </c:pt>
                <c:pt idx="126">
                  <c:v>3480.06</c:v>
                </c:pt>
                <c:pt idx="127">
                  <c:v>3335</c:v>
                </c:pt>
                <c:pt idx="128">
                  <c:v>3245.71</c:v>
                </c:pt>
                <c:pt idx="129">
                  <c:v>2817.74</c:v>
                </c:pt>
                <c:pt idx="130">
                  <c:v>3003.95</c:v>
                </c:pt>
                <c:pt idx="131">
                  <c:v>3301.05</c:v>
                </c:pt>
                <c:pt idx="132">
                  <c:v>3262.01</c:v>
                </c:pt>
                <c:pt idx="133">
                  <c:v>3334.69</c:v>
                </c:pt>
                <c:pt idx="134">
                  <c:v>3551.56</c:v>
                </c:pt>
                <c:pt idx="135">
                  <c:v>3482.94</c:v>
                </c:pt>
                <c:pt idx="136">
                  <c:v>3361.33</c:v>
                </c:pt>
                <c:pt idx="137">
                  <c:v>3162.27</c:v>
                </c:pt>
                <c:pt idx="138">
                  <c:v>3246.44</c:v>
                </c:pt>
                <c:pt idx="139">
                  <c:v>2998.46</c:v>
                </c:pt>
                <c:pt idx="140">
                  <c:v>3206.81</c:v>
                </c:pt>
                <c:pt idx="141">
                  <c:v>2976.04</c:v>
                </c:pt>
                <c:pt idx="142">
                  <c:v>2956.94</c:v>
                </c:pt>
                <c:pt idx="143">
                  <c:v>3247.6</c:v>
                </c:pt>
                <c:pt idx="144">
                  <c:v>3383.85</c:v>
                </c:pt>
                <c:pt idx="145">
                  <c:v>3260.04</c:v>
                </c:pt>
                <c:pt idx="146">
                  <c:v>3301.67</c:v>
                </c:pt>
                <c:pt idx="147">
                  <c:v>3037.54</c:v>
                </c:pt>
                <c:pt idx="148">
                  <c:v>2949.04</c:v>
                </c:pt>
                <c:pt idx="149">
                  <c:v>3176.56</c:v>
                </c:pt>
                <c:pt idx="150">
                  <c:v>3617.74</c:v>
                </c:pt>
                <c:pt idx="151">
                  <c:v>3800.73</c:v>
                </c:pt>
                <c:pt idx="152">
                  <c:v>4248.07</c:v>
                </c:pt>
                <c:pt idx="153">
                  <c:v>4452.07</c:v>
                </c:pt>
                <c:pt idx="154">
                  <c:v>4946.93</c:v>
                </c:pt>
                <c:pt idx="155">
                  <c:v>5086.8599999999997</c:v>
                </c:pt>
                <c:pt idx="156">
                  <c:v>5872.48</c:v>
                </c:pt>
                <c:pt idx="157">
                  <c:v>5715.46</c:v>
                </c:pt>
                <c:pt idx="158">
                  <c:v>5649.3</c:v>
                </c:pt>
                <c:pt idx="159">
                  <c:v>5599.12</c:v>
                </c:pt>
                <c:pt idx="160">
                  <c:v>5645.86</c:v>
                </c:pt>
                <c:pt idx="161">
                  <c:v>4792.01</c:v>
                </c:pt>
                <c:pt idx="162">
                  <c:v>4813.76</c:v>
                </c:pt>
                <c:pt idx="163">
                  <c:v>5193.25</c:v>
                </c:pt>
                <c:pt idx="164">
                  <c:v>5202.16</c:v>
                </c:pt>
                <c:pt idx="165">
                  <c:v>5587.46</c:v>
                </c:pt>
                <c:pt idx="166">
                  <c:v>5678.65</c:v>
                </c:pt>
                <c:pt idx="167">
                  <c:v>6259.28</c:v>
                </c:pt>
                <c:pt idx="168">
                  <c:v>6626.49</c:v>
                </c:pt>
                <c:pt idx="169">
                  <c:v>6565.21</c:v>
                </c:pt>
                <c:pt idx="170">
                  <c:v>6725.92</c:v>
                </c:pt>
                <c:pt idx="171">
                  <c:v>6506.6</c:v>
                </c:pt>
                <c:pt idx="172">
                  <c:v>6183.07</c:v>
                </c:pt>
                <c:pt idx="173">
                  <c:v>6729.39</c:v>
                </c:pt>
                <c:pt idx="174">
                  <c:v>7165.45</c:v>
                </c:pt>
                <c:pt idx="175">
                  <c:v>7632.01</c:v>
                </c:pt>
                <c:pt idx="176">
                  <c:v>7818.9</c:v>
                </c:pt>
                <c:pt idx="177">
                  <c:v>8662.99</c:v>
                </c:pt>
                <c:pt idx="178">
                  <c:v>7989.86</c:v>
                </c:pt>
                <c:pt idx="179">
                  <c:v>8813.82</c:v>
                </c:pt>
                <c:pt idx="180">
                  <c:v>9422.49</c:v>
                </c:pt>
                <c:pt idx="181">
                  <c:v>9959.24</c:v>
                </c:pt>
                <c:pt idx="182">
                  <c:v>10368.75</c:v>
                </c:pt>
                <c:pt idx="183">
                  <c:v>11342.96</c:v>
                </c:pt>
                <c:pt idx="184">
                  <c:v>12103.78</c:v>
                </c:pt>
                <c:pt idx="185">
                  <c:v>10472.459999999999</c:v>
                </c:pt>
                <c:pt idx="186">
                  <c:v>10616.97</c:v>
                </c:pt>
                <c:pt idx="187">
                  <c:v>10737.5</c:v>
                </c:pt>
                <c:pt idx="188">
                  <c:v>11699.57</c:v>
                </c:pt>
                <c:pt idx="189">
                  <c:v>12473.79</c:v>
                </c:pt>
                <c:pt idx="190">
                  <c:v>12992.62</c:v>
                </c:pt>
                <c:pt idx="191">
                  <c:v>13729.67</c:v>
                </c:pt>
                <c:pt idx="192">
                  <c:v>13827.77</c:v>
                </c:pt>
                <c:pt idx="193">
                  <c:v>14124.36</c:v>
                </c:pt>
                <c:pt idx="194">
                  <c:v>13013.74</c:v>
                </c:pt>
                <c:pt idx="195">
                  <c:v>12811.93</c:v>
                </c:pt>
                <c:pt idx="196">
                  <c:v>13987.77</c:v>
                </c:pt>
                <c:pt idx="197">
                  <c:v>14610.28</c:v>
                </c:pt>
                <c:pt idx="198">
                  <c:v>14685.16</c:v>
                </c:pt>
                <c:pt idx="199">
                  <c:v>15344.02</c:v>
                </c:pt>
                <c:pt idx="200">
                  <c:v>15401.99</c:v>
                </c:pt>
                <c:pt idx="201">
                  <c:v>17356.990000000002</c:v>
                </c:pt>
                <c:pt idx="202">
                  <c:v>20130.23</c:v>
                </c:pt>
                <c:pt idx="203">
                  <c:v>19547.09</c:v>
                </c:pt>
                <c:pt idx="204">
                  <c:v>20325.27</c:v>
                </c:pt>
                <c:pt idx="205">
                  <c:v>17820.669999999998</c:v>
                </c:pt>
                <c:pt idx="206">
                  <c:v>17227.560000000001</c:v>
                </c:pt>
                <c:pt idx="207">
                  <c:v>15771.72</c:v>
                </c:pt>
                <c:pt idx="208">
                  <c:v>17560.150000000001</c:v>
                </c:pt>
                <c:pt idx="209">
                  <c:v>16591.46</c:v>
                </c:pt>
                <c:pt idx="210">
                  <c:v>13480.02</c:v>
                </c:pt>
                <c:pt idx="211">
                  <c:v>14064.26</c:v>
                </c:pt>
                <c:pt idx="212">
                  <c:v>14412.99</c:v>
                </c:pt>
                <c:pt idx="213">
                  <c:v>13006.72</c:v>
                </c:pt>
                <c:pt idx="214">
                  <c:v>10209.370000000001</c:v>
                </c:pt>
                <c:pt idx="215">
                  <c:v>9162.94</c:v>
                </c:pt>
                <c:pt idx="216">
                  <c:v>9720.5499999999993</c:v>
                </c:pt>
                <c:pt idx="217">
                  <c:v>9363.58</c:v>
                </c:pt>
                <c:pt idx="218">
                  <c:v>8762.8799999999992</c:v>
                </c:pt>
                <c:pt idx="219">
                  <c:v>9745.77</c:v>
                </c:pt>
                <c:pt idx="220">
                  <c:v>11635.24</c:v>
                </c:pt>
                <c:pt idx="221">
                  <c:v>14746.51</c:v>
                </c:pt>
                <c:pt idx="222">
                  <c:v>14506.43</c:v>
                </c:pt>
                <c:pt idx="223">
                  <c:v>15694.78</c:v>
                </c:pt>
                <c:pt idx="224">
                  <c:v>15691.27</c:v>
                </c:pt>
                <c:pt idx="225">
                  <c:v>17186.2</c:v>
                </c:pt>
                <c:pt idx="226">
                  <c:v>15838.63</c:v>
                </c:pt>
                <c:pt idx="227">
                  <c:v>16947.46</c:v>
                </c:pt>
                <c:pt idx="228">
                  <c:v>17473.45</c:v>
                </c:pt>
                <c:pt idx="229">
                  <c:v>16339.32</c:v>
                </c:pt>
                <c:pt idx="230">
                  <c:v>16438.45</c:v>
                </c:pt>
                <c:pt idx="231">
                  <c:v>17555.04</c:v>
                </c:pt>
                <c:pt idx="232">
                  <c:v>17536.86</c:v>
                </c:pt>
                <c:pt idx="233">
                  <c:v>16942.82</c:v>
                </c:pt>
                <c:pt idx="234">
                  <c:v>17679.34</c:v>
                </c:pt>
                <c:pt idx="235">
                  <c:v>17911.310000000001</c:v>
                </c:pt>
                <c:pt idx="236">
                  <c:v>18027.12</c:v>
                </c:pt>
                <c:pt idx="237">
                  <c:v>20094.099999999999</c:v>
                </c:pt>
                <c:pt idx="238">
                  <c:v>20272.490000000002</c:v>
                </c:pt>
                <c:pt idx="239">
                  <c:v>19529.990000000002</c:v>
                </c:pt>
                <c:pt idx="240">
                  <c:v>20621.61</c:v>
                </c:pt>
                <c:pt idx="241">
                  <c:v>18425.18</c:v>
                </c:pt>
                <c:pt idx="242">
                  <c:v>17982.28</c:v>
                </c:pt>
                <c:pt idx="243">
                  <c:v>19463.11</c:v>
                </c:pt>
                <c:pt idx="244">
                  <c:v>19224.05</c:v>
                </c:pt>
                <c:pt idx="245">
                  <c:v>18527.12</c:v>
                </c:pt>
                <c:pt idx="246">
                  <c:v>18974.96</c:v>
                </c:pt>
                <c:pt idx="247">
                  <c:v>18352.23</c:v>
                </c:pt>
                <c:pt idx="248">
                  <c:v>16963.669999999998</c:v>
                </c:pt>
                <c:pt idx="249">
                  <c:v>16255.97</c:v>
                </c:pt>
                <c:pt idx="250">
                  <c:v>17540.55</c:v>
                </c:pt>
                <c:pt idx="251">
                  <c:v>16555.93</c:v>
                </c:pt>
                <c:pt idx="252">
                  <c:v>15534.67</c:v>
                </c:pt>
                <c:pt idx="253">
                  <c:v>17179.64</c:v>
                </c:pt>
                <c:pt idx="254">
                  <c:v>17714.62</c:v>
                </c:pt>
                <c:pt idx="255">
                  <c:v>17429.96</c:v>
                </c:pt>
                <c:pt idx="256">
                  <c:v>17370.93</c:v>
                </c:pt>
                <c:pt idx="257">
                  <c:v>16217.48</c:v>
                </c:pt>
                <c:pt idx="258">
                  <c:v>17438.68</c:v>
                </c:pt>
                <c:pt idx="259">
                  <c:v>17244.439999999999</c:v>
                </c:pt>
                <c:pt idx="260">
                  <c:v>17465.599999999999</c:v>
                </c:pt>
                <c:pt idx="261">
                  <c:v>18784.64</c:v>
                </c:pt>
                <c:pt idx="262">
                  <c:v>18487.900000000001</c:v>
                </c:pt>
                <c:pt idx="263">
                  <c:v>19342.830000000002</c:v>
                </c:pt>
                <c:pt idx="264">
                  <c:v>19513.45</c:v>
                </c:pt>
                <c:pt idx="265">
                  <c:v>19907.21</c:v>
                </c:pt>
                <c:pt idx="266">
                  <c:v>18876.68</c:v>
                </c:pt>
                <c:pt idx="267">
                  <c:v>18890.810000000001</c:v>
                </c:pt>
                <c:pt idx="268">
                  <c:v>19459.330000000002</c:v>
                </c:pt>
                <c:pt idx="269">
                  <c:v>19859.22</c:v>
                </c:pt>
                <c:pt idx="270">
                  <c:v>19352.48</c:v>
                </c:pt>
                <c:pt idx="271">
                  <c:v>19443.29</c:v>
                </c:pt>
                <c:pt idx="272">
                  <c:v>18691.830000000002</c:v>
                </c:pt>
                <c:pt idx="273">
                  <c:v>19452.05</c:v>
                </c:pt>
                <c:pt idx="274">
                  <c:v>21158.81</c:v>
                </c:pt>
                <c:pt idx="275">
                  <c:v>20771.27</c:v>
                </c:pt>
                <c:pt idx="276">
                  <c:v>21222.19</c:v>
                </c:pt>
                <c:pt idx="277">
                  <c:v>20479.03</c:v>
                </c:pt>
                <c:pt idx="278">
                  <c:v>21079.27</c:v>
                </c:pt>
                <c:pt idx="279">
                  <c:v>22455.23</c:v>
                </c:pt>
                <c:pt idx="280">
                  <c:v>22493.59</c:v>
                </c:pt>
                <c:pt idx="281">
                  <c:v>24368.959999999999</c:v>
                </c:pt>
                <c:pt idx="282">
                  <c:v>25469.94</c:v>
                </c:pt>
                <c:pt idx="283">
                  <c:v>25753.919999999998</c:v>
                </c:pt>
                <c:pt idx="284">
                  <c:v>26733.18</c:v>
                </c:pt>
                <c:pt idx="285">
                  <c:v>26681.47</c:v>
                </c:pt>
                <c:pt idx="286">
                  <c:v>27943.040000000001</c:v>
                </c:pt>
                <c:pt idx="287">
                  <c:v>28748.22</c:v>
                </c:pt>
                <c:pt idx="288">
                  <c:v>27485.77</c:v>
                </c:pt>
                <c:pt idx="289">
                  <c:v>29143.63</c:v>
                </c:pt>
                <c:pt idx="290">
                  <c:v>29533.42</c:v>
                </c:pt>
                <c:pt idx="291">
                  <c:v>27954.86</c:v>
                </c:pt>
                <c:pt idx="292">
                  <c:v>27204.63</c:v>
                </c:pt>
                <c:pt idx="293">
                  <c:v>27770.79</c:v>
                </c:pt>
                <c:pt idx="294">
                  <c:v>27823.65</c:v>
                </c:pt>
                <c:pt idx="295">
                  <c:v>28089.09</c:v>
                </c:pt>
                <c:pt idx="296">
                  <c:v>26127.040000000001</c:v>
                </c:pt>
                <c:pt idx="297">
                  <c:v>26344.19</c:v>
                </c:pt>
                <c:pt idx="298">
                  <c:v>26641.69</c:v>
                </c:pt>
                <c:pt idx="299">
                  <c:v>26201.27</c:v>
                </c:pt>
                <c:pt idx="300">
                  <c:v>26101.5</c:v>
                </c:pt>
                <c:pt idx="301">
                  <c:v>24982.22</c:v>
                </c:pt>
                <c:pt idx="302">
                  <c:v>23153.32</c:v>
                </c:pt>
                <c:pt idx="303">
                  <c:v>25301.7</c:v>
                </c:pt>
                <c:pt idx="304">
                  <c:v>25565.439999999999</c:v>
                </c:pt>
                <c:pt idx="305">
                  <c:v>26684.46</c:v>
                </c:pt>
                <c:pt idx="306">
                  <c:v>27064.33</c:v>
                </c:pt>
                <c:pt idx="307">
                  <c:v>28083.08</c:v>
                </c:pt>
                <c:pt idx="308">
                  <c:v>28459.09</c:v>
                </c:pt>
                <c:pt idx="309">
                  <c:v>27997.29</c:v>
                </c:pt>
                <c:pt idx="310">
                  <c:v>27966.18</c:v>
                </c:pt>
                <c:pt idx="311">
                  <c:v>26756.66</c:v>
                </c:pt>
                <c:pt idx="312">
                  <c:v>26711.15</c:v>
                </c:pt>
                <c:pt idx="313">
                  <c:v>27669.08</c:v>
                </c:pt>
                <c:pt idx="314">
                  <c:v>28849.040000000001</c:v>
                </c:pt>
                <c:pt idx="315">
                  <c:v>29737.73</c:v>
                </c:pt>
                <c:pt idx="316">
                  <c:v>30021.49</c:v>
                </c:pt>
                <c:pt idx="317">
                  <c:v>31117.09</c:v>
                </c:pt>
                <c:pt idx="318">
                  <c:v>31156.04</c:v>
                </c:pt>
                <c:pt idx="319">
                  <c:v>32579.8</c:v>
                </c:pt>
                <c:pt idx="320">
                  <c:v>31769.34</c:v>
                </c:pt>
                <c:pt idx="321">
                  <c:v>31537.81</c:v>
                </c:pt>
                <c:pt idx="322">
                  <c:v>33344.230000000003</c:v>
                </c:pt>
                <c:pt idx="323">
                  <c:v>33247.660000000003</c:v>
                </c:pt>
                <c:pt idx="324">
                  <c:v>34059.99</c:v>
                </c:pt>
                <c:pt idx="325">
                  <c:v>36048.99</c:v>
                </c:pt>
                <c:pt idx="326">
                  <c:v>34141.22</c:v>
                </c:pt>
                <c:pt idx="327">
                  <c:v>33030.870000000003</c:v>
                </c:pt>
                <c:pt idx="328">
                  <c:v>35328.910000000003</c:v>
                </c:pt>
                <c:pt idx="329">
                  <c:v>35373.980000000003</c:v>
                </c:pt>
                <c:pt idx="330">
                  <c:v>35545.22</c:v>
                </c:pt>
                <c:pt idx="331">
                  <c:v>37643.870000000003</c:v>
                </c:pt>
                <c:pt idx="332">
                  <c:v>38915.910000000003</c:v>
                </c:pt>
                <c:pt idx="333">
                  <c:v>36274.25</c:v>
                </c:pt>
              </c:numCache>
            </c:numRef>
          </c:val>
          <c:smooth val="0"/>
          <c:extLst>
            <c:ext xmlns:c16="http://schemas.microsoft.com/office/drawing/2014/chart" uri="{C3380CC4-5D6E-409C-BE32-E72D297353CC}">
              <c16:uniqueId val="{00000000-FB6E-4B6B-A5AF-31F459A72C9F}"/>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smooth val="0"/>
        <c:axId val="501527656"/>
        <c:axId val="488685384"/>
      </c:lineChart>
      <c:dateAx>
        <c:axId val="50152765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8685384"/>
        <c:crosses val="autoZero"/>
        <c:auto val="1"/>
        <c:lblOffset val="100"/>
        <c:baseTimeUnit val="months"/>
      </c:dateAx>
      <c:valAx>
        <c:axId val="488685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1527656"/>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S&amp;P BSE Index (Jan 2016-Oct 2018) (monthly)</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'SENSEX (2)'!$A$302:$A$335</c:f>
              <c:numCache>
                <c:formatCode>mmm\-yy</c:formatCode>
                <c:ptCount val="34"/>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numCache>
            </c:numRef>
          </c:cat>
          <c:val>
            <c:numRef>
              <c:f>'SENSEX (2)'!$B$302:$B$335</c:f>
              <c:numCache>
                <c:formatCode>General</c:formatCode>
                <c:ptCount val="34"/>
                <c:pt idx="0">
                  <c:v>26101.5</c:v>
                </c:pt>
                <c:pt idx="1">
                  <c:v>24982.22</c:v>
                </c:pt>
                <c:pt idx="2">
                  <c:v>23153.32</c:v>
                </c:pt>
                <c:pt idx="3">
                  <c:v>25301.7</c:v>
                </c:pt>
                <c:pt idx="4">
                  <c:v>25565.439999999999</c:v>
                </c:pt>
                <c:pt idx="5">
                  <c:v>26684.46</c:v>
                </c:pt>
                <c:pt idx="6">
                  <c:v>27064.33</c:v>
                </c:pt>
                <c:pt idx="7">
                  <c:v>28083.08</c:v>
                </c:pt>
                <c:pt idx="8">
                  <c:v>28459.09</c:v>
                </c:pt>
                <c:pt idx="9">
                  <c:v>27997.29</c:v>
                </c:pt>
                <c:pt idx="10">
                  <c:v>27966.18</c:v>
                </c:pt>
                <c:pt idx="11">
                  <c:v>26756.66</c:v>
                </c:pt>
                <c:pt idx="12">
                  <c:v>26711.15</c:v>
                </c:pt>
                <c:pt idx="13">
                  <c:v>27669.08</c:v>
                </c:pt>
                <c:pt idx="14">
                  <c:v>28849.040000000001</c:v>
                </c:pt>
                <c:pt idx="15">
                  <c:v>29737.73</c:v>
                </c:pt>
                <c:pt idx="16">
                  <c:v>30021.49</c:v>
                </c:pt>
                <c:pt idx="17">
                  <c:v>31117.09</c:v>
                </c:pt>
                <c:pt idx="18">
                  <c:v>31156.04</c:v>
                </c:pt>
                <c:pt idx="19">
                  <c:v>32579.8</c:v>
                </c:pt>
                <c:pt idx="20">
                  <c:v>31769.34</c:v>
                </c:pt>
                <c:pt idx="21">
                  <c:v>31537.81</c:v>
                </c:pt>
                <c:pt idx="22">
                  <c:v>33344.230000000003</c:v>
                </c:pt>
                <c:pt idx="23">
                  <c:v>33247.660000000003</c:v>
                </c:pt>
                <c:pt idx="24">
                  <c:v>34059.99</c:v>
                </c:pt>
                <c:pt idx="25">
                  <c:v>36048.99</c:v>
                </c:pt>
                <c:pt idx="26">
                  <c:v>34141.22</c:v>
                </c:pt>
                <c:pt idx="27">
                  <c:v>33030.870000000003</c:v>
                </c:pt>
                <c:pt idx="28">
                  <c:v>35328.910000000003</c:v>
                </c:pt>
                <c:pt idx="29">
                  <c:v>35373.980000000003</c:v>
                </c:pt>
                <c:pt idx="30">
                  <c:v>35545.22</c:v>
                </c:pt>
                <c:pt idx="31">
                  <c:v>37643.870000000003</c:v>
                </c:pt>
                <c:pt idx="32">
                  <c:v>38915.910000000003</c:v>
                </c:pt>
                <c:pt idx="33">
                  <c:v>36274.25</c:v>
                </c:pt>
              </c:numCache>
            </c:numRef>
          </c:val>
          <c:smooth val="0"/>
          <c:extLst>
            <c:ext xmlns:c16="http://schemas.microsoft.com/office/drawing/2014/chart" uri="{C3380CC4-5D6E-409C-BE32-E72D297353CC}">
              <c16:uniqueId val="{00000000-167D-43CF-B92E-531E44A3DDFB}"/>
            </c:ext>
          </c:extLst>
        </c:ser>
        <c:dLbls>
          <c:showLegendKey val="0"/>
          <c:showVal val="0"/>
          <c:showCatName val="0"/>
          <c:showSerName val="0"/>
          <c:showPercent val="0"/>
          <c:showBubbleSize val="0"/>
        </c:dLbls>
        <c:marker val="1"/>
        <c:smooth val="0"/>
        <c:axId val="501528640"/>
        <c:axId val="501529296"/>
      </c:lineChart>
      <c:dateAx>
        <c:axId val="50152864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1529296"/>
        <c:crosses val="autoZero"/>
        <c:auto val="1"/>
        <c:lblOffset val="100"/>
        <c:baseTimeUnit val="months"/>
      </c:dateAx>
      <c:valAx>
        <c:axId val="501529296"/>
        <c:scaling>
          <c:orientation val="minMax"/>
          <c:min val="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1528640"/>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C5674A-B4BE-44BA-B8EF-F5E7FE9BBE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6E13D2-DAE0-43F7-87F5-65889169A1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63860B-CFCF-4F9D-9D7C-8B221C3208E0}" type="datetimeFigureOut">
              <a:rPr lang="en-US" smtClean="0"/>
              <a:t>11/4/2019</a:t>
            </a:fld>
            <a:endParaRPr lang="en-US"/>
          </a:p>
        </p:txBody>
      </p:sp>
      <p:sp>
        <p:nvSpPr>
          <p:cNvPr id="4" name="Footer Placeholder 3">
            <a:extLst>
              <a:ext uri="{FF2B5EF4-FFF2-40B4-BE49-F238E27FC236}">
                <a16:creationId xmlns:a16="http://schemas.microsoft.com/office/drawing/2014/main" id="{9BD55BCA-EA32-4C57-B168-17AC865227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FC6EA4-225A-4070-884F-93471DF1D8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D54507-0131-461F-95D9-25C1972EAF94}" type="slidenum">
              <a:rPr lang="en-US" smtClean="0"/>
              <a:t>‹#›</a:t>
            </a:fld>
            <a:endParaRPr lang="en-US"/>
          </a:p>
        </p:txBody>
      </p:sp>
    </p:spTree>
    <p:extLst>
      <p:ext uri="{BB962C8B-B14F-4D97-AF65-F5344CB8AC3E}">
        <p14:creationId xmlns:p14="http://schemas.microsoft.com/office/powerpoint/2010/main" val="2122701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95BA3-E5B7-47DF-9F45-9286C7510836}" type="datetimeFigureOut">
              <a:rPr lang="en-US" smtClean="0"/>
              <a:t>11/4/2019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FE277-3312-4E6C-BAE7-73311AD16EAF}" type="slidenum">
              <a:rPr lang="en-US" smtClean="0"/>
              <a:t>‹#›</a:t>
            </a:fld>
            <a:endParaRPr lang="en-US"/>
          </a:p>
        </p:txBody>
      </p:sp>
    </p:spTree>
    <p:extLst>
      <p:ext uri="{BB962C8B-B14F-4D97-AF65-F5344CB8AC3E}">
        <p14:creationId xmlns:p14="http://schemas.microsoft.com/office/powerpoint/2010/main" val="3560464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FEF-740E-497A-946A-85F75FB7A4F2}"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88693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FEF-740E-497A-946A-85F75FB7A4F2}"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276102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FEF-740E-497A-946A-85F75FB7A4F2}"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81574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600814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5"/>
            <a:ext cx="7886700" cy="593726"/>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28650" y="1170432"/>
            <a:ext cx="7886700" cy="500653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dirty="0"/>
              <a:t>HS-101-2018-S3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dirty="0"/>
              <a:t>Aditi </a:t>
            </a:r>
            <a:r>
              <a:rPr lang="en-US" dirty="0" err="1"/>
              <a:t>Chaubal</a:t>
            </a:r>
            <a:endParaRPr lang="en-US" dirty="0"/>
          </a:p>
        </p:txBody>
      </p:sp>
    </p:spTree>
    <p:extLst>
      <p:ext uri="{BB962C8B-B14F-4D97-AF65-F5344CB8AC3E}">
        <p14:creationId xmlns:p14="http://schemas.microsoft.com/office/powerpoint/2010/main" val="400796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C734F1-24AA-4CBC-9542-911CD6CC8A4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150655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734F1-24AA-4CBC-9542-911CD6CC8A41}"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71522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734F1-24AA-4CBC-9542-911CD6CC8A41}"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888154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734F1-24AA-4CBC-9542-911CD6CC8A41}"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4262945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734F1-24AA-4CBC-9542-911CD6CC8A41}"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1615200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23450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FEF-740E-497A-946A-85F75FB7A4F2}"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2259758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549785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313161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429358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007FEF-740E-497A-946A-85F75FB7A4F2}"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25511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FEF-740E-497A-946A-85F75FB7A4F2}"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161974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FEF-740E-497A-946A-85F75FB7A4F2}"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143418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FEF-740E-497A-946A-85F75FB7A4F2}"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181578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07FEF-740E-497A-946A-85F75FB7A4F2}"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107516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007FEF-740E-497A-946A-85F75FB7A4F2}"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364603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007FEF-740E-497A-946A-85F75FB7A4F2}"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180E8-1EC9-4ED0-92A5-D6CE1DEE347A}" type="slidenum">
              <a:rPr lang="en-US" smtClean="0"/>
              <a:t>‹#›</a:t>
            </a:fld>
            <a:endParaRPr lang="en-US"/>
          </a:p>
        </p:txBody>
      </p:sp>
    </p:spTree>
    <p:extLst>
      <p:ext uri="{BB962C8B-B14F-4D97-AF65-F5344CB8AC3E}">
        <p14:creationId xmlns:p14="http://schemas.microsoft.com/office/powerpoint/2010/main" val="72605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HS-101-2018-S3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Aditi </a:t>
            </a:r>
            <a:r>
              <a:rPr lang="en-US" dirty="0" err="1"/>
              <a:t>Chaubal</a:t>
            </a:r>
            <a:endParaRPr lang="en-US" dirty="0"/>
          </a:p>
        </p:txBody>
      </p:sp>
    </p:spTree>
    <p:extLst>
      <p:ext uri="{BB962C8B-B14F-4D97-AF65-F5344CB8AC3E}">
        <p14:creationId xmlns:p14="http://schemas.microsoft.com/office/powerpoint/2010/main" val="382489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734F1-24AA-4CBC-9542-911CD6CC8A41}" type="datetimeFigureOut">
              <a:rPr lang="en-US" smtClean="0"/>
              <a:t>11/4/2019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DDA8E-B543-49E2-AE9F-3B1F433E4546}" type="slidenum">
              <a:rPr lang="en-US" smtClean="0"/>
              <a:t>‹#›</a:t>
            </a:fld>
            <a:endParaRPr lang="en-US"/>
          </a:p>
        </p:txBody>
      </p:sp>
    </p:spTree>
    <p:extLst>
      <p:ext uri="{BB962C8B-B14F-4D97-AF65-F5344CB8AC3E}">
        <p14:creationId xmlns:p14="http://schemas.microsoft.com/office/powerpoint/2010/main" val="3314231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iti@hss.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www.bseindia.com/sensexview/IndexArchiveData.aspx?expandable=3" TargetMode="External"/><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s://www.bseindia.com/sensexview/IndexArchiveData.aspx?expandable=3" TargetMode="Externa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2400-01DD-4481-A491-B0D359BE04A0}"/>
              </a:ext>
            </a:extLst>
          </p:cNvPr>
          <p:cNvSpPr>
            <a:spLocks noGrp="1"/>
          </p:cNvSpPr>
          <p:nvPr>
            <p:ph type="ctrTitle"/>
          </p:nvPr>
        </p:nvSpPr>
        <p:spPr>
          <a:xfrm>
            <a:off x="685800" y="1122363"/>
            <a:ext cx="7772400" cy="2609128"/>
          </a:xfrm>
        </p:spPr>
        <p:txBody>
          <a:bodyPr>
            <a:normAutofit/>
          </a:bodyPr>
          <a:lstStyle/>
          <a:p>
            <a:r>
              <a:rPr lang="en-US" sz="3600" dirty="0">
                <a:latin typeface="Times New Roman" panose="02020603050405020304" pitchFamily="18" charset="0"/>
                <a:cs typeface="Times New Roman" panose="02020603050405020304" pitchFamily="18" charset="0"/>
              </a:rPr>
              <a:t>Money &amp; the financial and monetary systems</a:t>
            </a:r>
          </a:p>
        </p:txBody>
      </p:sp>
      <p:sp>
        <p:nvSpPr>
          <p:cNvPr id="3" name="Subtitle 2">
            <a:extLst>
              <a:ext uri="{FF2B5EF4-FFF2-40B4-BE49-F238E27FC236}">
                <a16:creationId xmlns:a16="http://schemas.microsoft.com/office/drawing/2014/main" id="{51B09DBC-F822-43CB-901D-D91352154960}"/>
              </a:ext>
            </a:extLst>
          </p:cNvPr>
          <p:cNvSpPr>
            <a:spLocks noGrp="1"/>
          </p:cNvSpPr>
          <p:nvPr>
            <p:ph type="subTitle" idx="1"/>
          </p:nvPr>
        </p:nvSpPr>
        <p:spPr/>
        <p:txBody>
          <a:bodyPr/>
          <a:lstStyle/>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Aditi </a:t>
            </a:r>
            <a:r>
              <a:rPr lang="en-US" altLang="en-US" dirty="0" err="1">
                <a:latin typeface="Times New Roman" panose="02020603050405020304" pitchFamily="18" charset="0"/>
                <a:cs typeface="Times New Roman" panose="02020603050405020304" pitchFamily="18" charset="0"/>
              </a:rPr>
              <a:t>Chaubal</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hlinkClick r:id="rId2"/>
              </a:rPr>
              <a:t>aditi@hss.iitb.ac.in</a:t>
            </a:r>
            <a:endParaRPr lang="en-US" alt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4">
            <a:extLst>
              <a:ext uri="{FF2B5EF4-FFF2-40B4-BE49-F238E27FC236}">
                <a16:creationId xmlns:a16="http://schemas.microsoft.com/office/drawing/2014/main" id="{CC3EB402-3F70-456E-87D8-6F42D5454D1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4311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1E27-5367-4949-960A-416488BE6327}"/>
              </a:ext>
            </a:extLst>
          </p:cNvPr>
          <p:cNvSpPr>
            <a:spLocks noGrp="1"/>
          </p:cNvSpPr>
          <p:nvPr>
            <p:ph type="title"/>
          </p:nvPr>
        </p:nvSpPr>
        <p:spPr>
          <a:xfrm>
            <a:off x="628650" y="431510"/>
            <a:ext cx="7886700" cy="593726"/>
          </a:xfrm>
        </p:spPr>
        <p:txBody>
          <a:bodyPr>
            <a:noAutofit/>
          </a:bodyPr>
          <a:lstStyle/>
          <a:p>
            <a:r>
              <a:rPr lang="en-US" sz="2800" dirty="0"/>
              <a:t>The cost of holding money</a:t>
            </a:r>
            <a:br>
              <a:rPr lang="en-US" sz="2800" dirty="0"/>
            </a:br>
            <a:r>
              <a:rPr lang="en-US" sz="2400" dirty="0"/>
              <a:t>Ref: Samuelson &amp; Nordhaus: </a:t>
            </a:r>
            <a:r>
              <a:rPr lang="en-US" sz="2400" i="1" dirty="0"/>
              <a:t>Economics</a:t>
            </a:r>
            <a:r>
              <a:rPr lang="en-US" sz="2400" dirty="0"/>
              <a:t>, 19</a:t>
            </a:r>
            <a:r>
              <a:rPr lang="en-US" sz="2400" baseline="30000" dirty="0"/>
              <a:t>th</a:t>
            </a:r>
            <a:r>
              <a:rPr lang="en-US" sz="2400" dirty="0"/>
              <a:t> Ed</a:t>
            </a:r>
            <a:br>
              <a:rPr lang="en-US" sz="2400" dirty="0"/>
            </a:br>
            <a:endParaRPr lang="en-US" sz="2800" dirty="0"/>
          </a:p>
        </p:txBody>
      </p:sp>
      <p:pic>
        <p:nvPicPr>
          <p:cNvPr id="5" name="Picture 4">
            <a:extLst>
              <a:ext uri="{FF2B5EF4-FFF2-40B4-BE49-F238E27FC236}">
                <a16:creationId xmlns:a16="http://schemas.microsoft.com/office/drawing/2014/main" id="{65FA7FF0-679B-4A82-8711-0B4CA8C89005}"/>
              </a:ext>
            </a:extLst>
          </p:cNvPr>
          <p:cNvPicPr>
            <a:picLocks noChangeAspect="1"/>
          </p:cNvPicPr>
          <p:nvPr/>
        </p:nvPicPr>
        <p:blipFill>
          <a:blip r:embed="rId2"/>
          <a:stretch>
            <a:fillRect/>
          </a:stretch>
        </p:blipFill>
        <p:spPr>
          <a:xfrm>
            <a:off x="584846" y="915863"/>
            <a:ext cx="7792533" cy="5801381"/>
          </a:xfrm>
          <a:prstGeom prst="rect">
            <a:avLst/>
          </a:prstGeom>
        </p:spPr>
      </p:pic>
      <p:sp>
        <p:nvSpPr>
          <p:cNvPr id="6" name="TextBox 5">
            <a:extLst>
              <a:ext uri="{FF2B5EF4-FFF2-40B4-BE49-F238E27FC236}">
                <a16:creationId xmlns:a16="http://schemas.microsoft.com/office/drawing/2014/main" id="{29D5467D-40E2-4761-94E1-42C59293B1C9}"/>
              </a:ext>
            </a:extLst>
          </p:cNvPr>
          <p:cNvSpPr txBox="1"/>
          <p:nvPr/>
        </p:nvSpPr>
        <p:spPr>
          <a:xfrm>
            <a:off x="2318139" y="3640407"/>
            <a:ext cx="1163782" cy="461665"/>
          </a:xfrm>
          <a:prstGeom prst="rect">
            <a:avLst/>
          </a:prstGeom>
          <a:solidFill>
            <a:schemeClr val="bg1"/>
          </a:solidFill>
        </p:spPr>
        <p:txBody>
          <a:bodyPr wrap="square" rtlCol="0">
            <a:spAutoFit/>
          </a:bodyPr>
          <a:lstStyle/>
          <a:p>
            <a:r>
              <a:rPr lang="en-US" sz="2400" b="1" dirty="0"/>
              <a:t>?</a:t>
            </a:r>
          </a:p>
        </p:txBody>
      </p:sp>
    </p:spTree>
    <p:extLst>
      <p:ext uri="{BB962C8B-B14F-4D97-AF65-F5344CB8AC3E}">
        <p14:creationId xmlns:p14="http://schemas.microsoft.com/office/powerpoint/2010/main" val="261577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8E54-3069-4B05-8538-7560B62B9702}"/>
              </a:ext>
            </a:extLst>
          </p:cNvPr>
          <p:cNvSpPr>
            <a:spLocks noGrp="1"/>
          </p:cNvSpPr>
          <p:nvPr>
            <p:ph type="title"/>
          </p:nvPr>
        </p:nvSpPr>
        <p:spPr/>
        <p:txBody>
          <a:bodyPr>
            <a:normAutofit fontScale="90000"/>
          </a:bodyPr>
          <a:lstStyle/>
          <a:p>
            <a:r>
              <a:rPr lang="en-US" dirty="0"/>
              <a:t>Sources of Money Demand</a:t>
            </a:r>
          </a:p>
        </p:txBody>
      </p:sp>
      <p:sp>
        <p:nvSpPr>
          <p:cNvPr id="3" name="Content Placeholder 2">
            <a:extLst>
              <a:ext uri="{FF2B5EF4-FFF2-40B4-BE49-F238E27FC236}">
                <a16:creationId xmlns:a16="http://schemas.microsoft.com/office/drawing/2014/main" id="{25CFC7F3-576B-4C2F-BEE5-11B7350AA8C5}"/>
              </a:ext>
            </a:extLst>
          </p:cNvPr>
          <p:cNvSpPr>
            <a:spLocks noGrp="1"/>
          </p:cNvSpPr>
          <p:nvPr>
            <p:ph idx="1"/>
          </p:nvPr>
        </p:nvSpPr>
        <p:spPr>
          <a:xfrm>
            <a:off x="628650" y="1145310"/>
            <a:ext cx="7886700" cy="5031654"/>
          </a:xfrm>
        </p:spPr>
        <p:txBody>
          <a:bodyPr>
            <a:normAutofit/>
          </a:bodyPr>
          <a:lstStyle/>
          <a:p>
            <a:pPr>
              <a:lnSpc>
                <a:spcPct val="100000"/>
              </a:lnSpc>
            </a:pPr>
            <a:r>
              <a:rPr lang="en-US" sz="2400" b="1" dirty="0"/>
              <a:t>Transactions demand for money</a:t>
            </a:r>
            <a:r>
              <a:rPr lang="en-US" sz="2400" dirty="0"/>
              <a:t>: The need to have money to pay for purchases, or transactions, of goods, services, and other items (as a</a:t>
            </a:r>
            <a:r>
              <a:rPr lang="en-US" sz="2400" i="1" dirty="0"/>
              <a:t> medium of exchange</a:t>
            </a:r>
            <a:r>
              <a:rPr lang="en-US" sz="2400" dirty="0"/>
              <a:t>)</a:t>
            </a:r>
          </a:p>
          <a:p>
            <a:pPr>
              <a:lnSpc>
                <a:spcPct val="100000"/>
              </a:lnSpc>
            </a:pPr>
            <a:r>
              <a:rPr lang="en-US" sz="2400" dirty="0"/>
              <a:t>If all prices and incomes double…</a:t>
            </a:r>
          </a:p>
          <a:p>
            <a:pPr lvl="1">
              <a:lnSpc>
                <a:spcPct val="100000"/>
              </a:lnSpc>
            </a:pPr>
            <a:r>
              <a:rPr lang="en-US" sz="2000" dirty="0"/>
              <a:t>Transaction demand for money = ?</a:t>
            </a:r>
          </a:p>
          <a:p>
            <a:pPr>
              <a:lnSpc>
                <a:spcPct val="100000"/>
              </a:lnSpc>
            </a:pPr>
            <a:r>
              <a:rPr lang="en-US" sz="2400" dirty="0"/>
              <a:t>Recall: Changes in money demand due to changes in interest rates (liquidity preference theory)</a:t>
            </a:r>
          </a:p>
          <a:p>
            <a:pPr>
              <a:lnSpc>
                <a:spcPct val="100000"/>
              </a:lnSpc>
            </a:pPr>
            <a:endParaRPr lang="en-US" sz="2400" dirty="0"/>
          </a:p>
          <a:p>
            <a:pPr>
              <a:lnSpc>
                <a:spcPct val="100000"/>
              </a:lnSpc>
            </a:pPr>
            <a:r>
              <a:rPr lang="en-US" sz="2400" b="1" dirty="0"/>
              <a:t>Asset demand for money</a:t>
            </a:r>
            <a:r>
              <a:rPr lang="en-US" sz="2400" dirty="0"/>
              <a:t>: Demand for money as a </a:t>
            </a:r>
            <a:r>
              <a:rPr lang="en-US" sz="2400" i="1" dirty="0"/>
              <a:t>store of value</a:t>
            </a:r>
          </a:p>
          <a:p>
            <a:pPr lvl="1">
              <a:lnSpc>
                <a:spcPct val="100000"/>
              </a:lnSpc>
            </a:pPr>
            <a:r>
              <a:rPr lang="en-US" sz="2000" dirty="0"/>
              <a:t>Primitive or unreliable financial systems, countries facing hyperinflation, </a:t>
            </a:r>
            <a:r>
              <a:rPr lang="en-US" sz="2000" b="1" i="1" dirty="0"/>
              <a:t>near zero interest rates</a:t>
            </a:r>
            <a:r>
              <a:rPr lang="en-US" sz="2000" dirty="0"/>
              <a:t>, etc.</a:t>
            </a:r>
            <a:endParaRPr lang="en-US" sz="2000" b="1" i="1" dirty="0"/>
          </a:p>
          <a:p>
            <a:pPr>
              <a:lnSpc>
                <a:spcPct val="100000"/>
              </a:lnSpc>
            </a:pPr>
            <a:endParaRPr lang="en-US" sz="2400" dirty="0"/>
          </a:p>
          <a:p>
            <a:pPr lvl="1">
              <a:lnSpc>
                <a:spcPct val="100000"/>
              </a:lnSpc>
            </a:pPr>
            <a:endParaRPr lang="en-US" sz="2000" dirty="0"/>
          </a:p>
        </p:txBody>
      </p:sp>
      <p:sp>
        <p:nvSpPr>
          <p:cNvPr id="5" name="Content Placeholder 4">
            <a:extLst>
              <a:ext uri="{FF2B5EF4-FFF2-40B4-BE49-F238E27FC236}">
                <a16:creationId xmlns:a16="http://schemas.microsoft.com/office/drawing/2014/main" id="{59BFCC17-1F84-43AB-9928-347AB77ECB99}"/>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90385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E43E-EEAF-476F-8ADD-E0C743B4C85E}"/>
              </a:ext>
            </a:extLst>
          </p:cNvPr>
          <p:cNvSpPr>
            <a:spLocks noGrp="1"/>
          </p:cNvSpPr>
          <p:nvPr>
            <p:ph type="title"/>
          </p:nvPr>
        </p:nvSpPr>
        <p:spPr/>
        <p:txBody>
          <a:bodyPr>
            <a:normAutofit fontScale="90000"/>
          </a:bodyPr>
          <a:lstStyle/>
          <a:p>
            <a:r>
              <a:rPr lang="en-US" dirty="0"/>
              <a:t>Interest rates</a:t>
            </a:r>
          </a:p>
        </p:txBody>
      </p:sp>
      <p:sp>
        <p:nvSpPr>
          <p:cNvPr id="3" name="Content Placeholder 2">
            <a:extLst>
              <a:ext uri="{FF2B5EF4-FFF2-40B4-BE49-F238E27FC236}">
                <a16:creationId xmlns:a16="http://schemas.microsoft.com/office/drawing/2014/main" id="{81CFB86A-3BA4-4691-8D8F-818D8B2D01B3}"/>
              </a:ext>
            </a:extLst>
          </p:cNvPr>
          <p:cNvSpPr>
            <a:spLocks noGrp="1"/>
          </p:cNvSpPr>
          <p:nvPr>
            <p:ph idx="1"/>
          </p:nvPr>
        </p:nvSpPr>
        <p:spPr>
          <a:xfrm>
            <a:off x="628650" y="1052946"/>
            <a:ext cx="7886700" cy="5124018"/>
          </a:xfrm>
        </p:spPr>
        <p:txBody>
          <a:bodyPr>
            <a:normAutofit/>
          </a:bodyPr>
          <a:lstStyle/>
          <a:p>
            <a:pPr>
              <a:lnSpc>
                <a:spcPct val="100000"/>
              </a:lnSpc>
            </a:pPr>
            <a:r>
              <a:rPr lang="en-US" dirty="0"/>
              <a:t>Price of money</a:t>
            </a:r>
          </a:p>
          <a:p>
            <a:pPr>
              <a:lnSpc>
                <a:spcPct val="100000"/>
              </a:lnSpc>
            </a:pPr>
            <a:r>
              <a:rPr lang="en-US" dirty="0"/>
              <a:t>Amount of interest paid per unit expressed as a percentage of the amount borrowed</a:t>
            </a:r>
          </a:p>
          <a:p>
            <a:pPr>
              <a:lnSpc>
                <a:spcPct val="100000"/>
              </a:lnSpc>
            </a:pPr>
            <a:r>
              <a:rPr lang="en-US" i="1" dirty="0"/>
              <a:t>Interest rate on</a:t>
            </a:r>
            <a:r>
              <a:rPr lang="en-US" dirty="0"/>
              <a:t>: savings account, loan, mortgage etc.</a:t>
            </a:r>
          </a:p>
          <a:p>
            <a:pPr>
              <a:lnSpc>
                <a:spcPct val="100000"/>
              </a:lnSpc>
            </a:pPr>
            <a:r>
              <a:rPr lang="en-US" dirty="0"/>
              <a:t>Types of interest rates based on characteristic of loan:</a:t>
            </a:r>
          </a:p>
          <a:p>
            <a:pPr lvl="1">
              <a:lnSpc>
                <a:spcPct val="100000"/>
              </a:lnSpc>
            </a:pPr>
            <a:r>
              <a:rPr lang="en-US" dirty="0"/>
              <a:t>Term or maturity of loan (length of time until the loan is to be paid off): short-term vs. long-term securities</a:t>
            </a:r>
          </a:p>
        </p:txBody>
      </p:sp>
      <p:sp>
        <p:nvSpPr>
          <p:cNvPr id="5" name="Content Placeholder 4">
            <a:extLst>
              <a:ext uri="{FF2B5EF4-FFF2-40B4-BE49-F238E27FC236}">
                <a16:creationId xmlns:a16="http://schemas.microsoft.com/office/drawing/2014/main" id="{78B755DF-2884-4B45-8CB9-C088EA90C79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72157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E43E-EEAF-476F-8ADD-E0C743B4C85E}"/>
              </a:ext>
            </a:extLst>
          </p:cNvPr>
          <p:cNvSpPr>
            <a:spLocks noGrp="1"/>
          </p:cNvSpPr>
          <p:nvPr>
            <p:ph type="title"/>
          </p:nvPr>
        </p:nvSpPr>
        <p:spPr/>
        <p:txBody>
          <a:bodyPr>
            <a:normAutofit fontScale="90000"/>
          </a:bodyPr>
          <a:lstStyle/>
          <a:p>
            <a:r>
              <a:rPr lang="en-US" dirty="0"/>
              <a:t>Interest rates</a:t>
            </a:r>
          </a:p>
        </p:txBody>
      </p:sp>
      <p:sp>
        <p:nvSpPr>
          <p:cNvPr id="3" name="Content Placeholder 2">
            <a:extLst>
              <a:ext uri="{FF2B5EF4-FFF2-40B4-BE49-F238E27FC236}">
                <a16:creationId xmlns:a16="http://schemas.microsoft.com/office/drawing/2014/main" id="{81CFB86A-3BA4-4691-8D8F-818D8B2D01B3}"/>
              </a:ext>
            </a:extLst>
          </p:cNvPr>
          <p:cNvSpPr>
            <a:spLocks noGrp="1"/>
          </p:cNvSpPr>
          <p:nvPr>
            <p:ph idx="1"/>
          </p:nvPr>
        </p:nvSpPr>
        <p:spPr>
          <a:xfrm>
            <a:off x="628650" y="1052946"/>
            <a:ext cx="7886700" cy="5124018"/>
          </a:xfrm>
        </p:spPr>
        <p:txBody>
          <a:bodyPr>
            <a:normAutofit/>
          </a:bodyPr>
          <a:lstStyle/>
          <a:p>
            <a:pPr>
              <a:lnSpc>
                <a:spcPct val="100000"/>
              </a:lnSpc>
            </a:pPr>
            <a:r>
              <a:rPr lang="en-US" dirty="0"/>
              <a:t>Risk (riskless vs. speculative): </a:t>
            </a:r>
          </a:p>
          <a:p>
            <a:pPr lvl="1">
              <a:lnSpc>
                <a:spcPct val="100000"/>
              </a:lnSpc>
            </a:pPr>
            <a:r>
              <a:rPr lang="en-US" dirty="0"/>
              <a:t>Safe - Government securities (‘riskless’ interest rate)</a:t>
            </a:r>
          </a:p>
          <a:p>
            <a:pPr lvl="1">
              <a:lnSpc>
                <a:spcPct val="100000"/>
              </a:lnSpc>
            </a:pPr>
            <a:r>
              <a:rPr lang="en-US" dirty="0"/>
              <a:t>Intermediate risk - borrowings of creditworthy corporations, states, etc.</a:t>
            </a:r>
          </a:p>
          <a:p>
            <a:pPr lvl="1">
              <a:lnSpc>
                <a:spcPct val="100000"/>
              </a:lnSpc>
            </a:pPr>
            <a:r>
              <a:rPr lang="en-US" dirty="0"/>
              <a:t>Risky (Significant chance of default or nonpayment) – borrowings of companies close to bankruptcy, countries with large overseas debts, political instability, etc. </a:t>
            </a:r>
          </a:p>
          <a:p>
            <a:pPr>
              <a:lnSpc>
                <a:spcPct val="100000"/>
              </a:lnSpc>
            </a:pPr>
            <a:endParaRPr lang="en-US" dirty="0"/>
          </a:p>
          <a:p>
            <a:pPr>
              <a:lnSpc>
                <a:spcPct val="100000"/>
              </a:lnSpc>
            </a:pPr>
            <a:r>
              <a:rPr lang="en-US" dirty="0"/>
              <a:t>3 factors – term, risk and liquidity – result in different financial instruments and interest rates</a:t>
            </a:r>
          </a:p>
          <a:p>
            <a:pPr>
              <a:lnSpc>
                <a:spcPct val="100000"/>
              </a:lnSpc>
            </a:pPr>
            <a:endParaRPr lang="en-US" dirty="0"/>
          </a:p>
          <a:p>
            <a:pPr>
              <a:lnSpc>
                <a:spcPct val="100000"/>
              </a:lnSpc>
            </a:pPr>
            <a:endParaRPr lang="en-US" dirty="0"/>
          </a:p>
          <a:p>
            <a:pPr>
              <a:lnSpc>
                <a:spcPct val="100000"/>
              </a:lnSpc>
            </a:pPr>
            <a:endParaRPr lang="en-US" dirty="0"/>
          </a:p>
        </p:txBody>
      </p:sp>
      <p:sp>
        <p:nvSpPr>
          <p:cNvPr id="5" name="Content Placeholder 4">
            <a:extLst>
              <a:ext uri="{FF2B5EF4-FFF2-40B4-BE49-F238E27FC236}">
                <a16:creationId xmlns:a16="http://schemas.microsoft.com/office/drawing/2014/main" id="{50F5B8EF-25D3-481A-94F9-9622D96D706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9097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FF24-81CE-4A37-A01D-EB267F9FFE32}"/>
              </a:ext>
            </a:extLst>
          </p:cNvPr>
          <p:cNvSpPr>
            <a:spLocks noGrp="1"/>
          </p:cNvSpPr>
          <p:nvPr>
            <p:ph type="title"/>
          </p:nvPr>
        </p:nvSpPr>
        <p:spPr/>
        <p:txBody>
          <a:bodyPr>
            <a:noAutofit/>
          </a:bodyPr>
          <a:lstStyle/>
          <a:p>
            <a:r>
              <a:rPr lang="en-US" sz="3600" dirty="0"/>
              <a:t>Recall: Real vs. nominal interest rates</a:t>
            </a:r>
          </a:p>
        </p:txBody>
      </p:sp>
      <p:sp>
        <p:nvSpPr>
          <p:cNvPr id="3" name="Content Placeholder 2">
            <a:extLst>
              <a:ext uri="{FF2B5EF4-FFF2-40B4-BE49-F238E27FC236}">
                <a16:creationId xmlns:a16="http://schemas.microsoft.com/office/drawing/2014/main" id="{98C37C29-5482-41A2-A867-57B8708F77B1}"/>
              </a:ext>
            </a:extLst>
          </p:cNvPr>
          <p:cNvSpPr>
            <a:spLocks noGrp="1"/>
          </p:cNvSpPr>
          <p:nvPr>
            <p:ph idx="1"/>
          </p:nvPr>
        </p:nvSpPr>
        <p:spPr>
          <a:xfrm>
            <a:off x="628650" y="1062182"/>
            <a:ext cx="7886700" cy="5114781"/>
          </a:xfrm>
        </p:spPr>
        <p:txBody>
          <a:bodyPr/>
          <a:lstStyle/>
          <a:p>
            <a:pPr>
              <a:lnSpc>
                <a:spcPct val="100000"/>
              </a:lnSpc>
            </a:pPr>
            <a:r>
              <a:rPr lang="en-US" dirty="0"/>
              <a:t>Nominal interest rate, </a:t>
            </a:r>
            <a:r>
              <a:rPr lang="en-US" i="1" dirty="0">
                <a:solidFill>
                  <a:srgbClr val="FF0000"/>
                </a:solidFill>
              </a:rPr>
              <a:t>i</a:t>
            </a:r>
            <a:r>
              <a:rPr lang="en-US" dirty="0"/>
              <a:t>: measures yield per Rupee invested</a:t>
            </a:r>
          </a:p>
          <a:p>
            <a:pPr lvl="1">
              <a:lnSpc>
                <a:spcPct val="100000"/>
              </a:lnSpc>
            </a:pPr>
            <a:r>
              <a:rPr lang="en-US" dirty="0"/>
              <a:t>Does not measure returns in real terms (of goods and services)</a:t>
            </a:r>
          </a:p>
          <a:p>
            <a:pPr>
              <a:lnSpc>
                <a:spcPct val="100000"/>
              </a:lnSpc>
            </a:pPr>
            <a:r>
              <a:rPr lang="en-US" dirty="0"/>
              <a:t>Real interest rate, </a:t>
            </a:r>
            <a:r>
              <a:rPr lang="en-US" i="1" dirty="0">
                <a:solidFill>
                  <a:srgbClr val="FF0000"/>
                </a:solidFill>
              </a:rPr>
              <a:t>r</a:t>
            </a:r>
            <a:r>
              <a:rPr lang="en-US" i="1" dirty="0"/>
              <a:t> </a:t>
            </a:r>
            <a:r>
              <a:rPr lang="en-US" dirty="0"/>
              <a:t>: nominal interest rate corrected for inflation i.e. measures the quantity of goods received tomorrow for goods foregone today</a:t>
            </a:r>
          </a:p>
          <a:p>
            <a:pPr marL="0" indent="0" algn="ctr">
              <a:lnSpc>
                <a:spcPct val="100000"/>
              </a:lnSpc>
              <a:buNone/>
            </a:pPr>
            <a:r>
              <a:rPr lang="en-US" i="1" dirty="0"/>
              <a:t>                 </a:t>
            </a:r>
            <a:r>
              <a:rPr lang="en-US" i="1" dirty="0">
                <a:solidFill>
                  <a:srgbClr val="FF0000"/>
                </a:solidFill>
              </a:rPr>
              <a:t> r</a:t>
            </a:r>
            <a:r>
              <a:rPr lang="en-US" dirty="0">
                <a:solidFill>
                  <a:srgbClr val="FF0000"/>
                </a:solidFill>
              </a:rPr>
              <a:t> </a:t>
            </a:r>
            <a:r>
              <a:rPr lang="en-US" dirty="0"/>
              <a:t>= </a:t>
            </a:r>
            <a:r>
              <a:rPr lang="en-US" i="1" dirty="0" err="1">
                <a:solidFill>
                  <a:srgbClr val="FF0000"/>
                </a:solidFill>
              </a:rPr>
              <a:t>i</a:t>
            </a:r>
            <a:r>
              <a:rPr lang="en-US" dirty="0"/>
              <a:t> – Inflation rate           (Fisher effect)</a:t>
            </a:r>
          </a:p>
          <a:p>
            <a:pPr>
              <a:lnSpc>
                <a:spcPct val="100000"/>
              </a:lnSpc>
            </a:pPr>
            <a:endParaRPr lang="en-US" dirty="0"/>
          </a:p>
        </p:txBody>
      </p:sp>
      <p:sp>
        <p:nvSpPr>
          <p:cNvPr id="5" name="Content Placeholder 4">
            <a:extLst>
              <a:ext uri="{FF2B5EF4-FFF2-40B4-BE49-F238E27FC236}">
                <a16:creationId xmlns:a16="http://schemas.microsoft.com/office/drawing/2014/main" id="{2751B47D-5595-4702-A7CA-D9554B7F55FD}"/>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81743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0" y="274926"/>
            <a:ext cx="7886700" cy="593726"/>
          </a:xfrm>
        </p:spPr>
        <p:txBody>
          <a:bodyPr>
            <a:noAutofit/>
          </a:bodyPr>
          <a:lstStyle/>
          <a:p>
            <a:r>
              <a:rPr lang="en-US" sz="2800" b="1" dirty="0"/>
              <a:t>Financial system – Components and Functions</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0" y="969819"/>
            <a:ext cx="7886700" cy="5170044"/>
          </a:xfrm>
        </p:spPr>
        <p:txBody>
          <a:bodyPr>
            <a:normAutofit fontScale="92500"/>
          </a:bodyPr>
          <a:lstStyle/>
          <a:p>
            <a:pPr>
              <a:lnSpc>
                <a:spcPct val="120000"/>
              </a:lnSpc>
            </a:pPr>
            <a:r>
              <a:rPr lang="en-US" sz="2400" dirty="0"/>
              <a:t>Finance involves a vast worldwide banking system, securities markets, insurance companies, and other financial instruments. </a:t>
            </a:r>
          </a:p>
          <a:p>
            <a:pPr>
              <a:lnSpc>
                <a:spcPct val="120000"/>
              </a:lnSpc>
            </a:pPr>
            <a:r>
              <a:rPr lang="en-US" sz="2400" b="1" dirty="0"/>
              <a:t>Financial system</a:t>
            </a:r>
            <a:r>
              <a:rPr lang="en-US" sz="2400" dirty="0"/>
              <a:t>: Circulatory system which links </a:t>
            </a:r>
            <a:r>
              <a:rPr lang="en-US" sz="2400" b="1" dirty="0"/>
              <a:t>goods, services and finance</a:t>
            </a:r>
            <a:r>
              <a:rPr lang="en-US" sz="2400" dirty="0"/>
              <a:t> in domestic and international markets.</a:t>
            </a:r>
          </a:p>
          <a:p>
            <a:pPr>
              <a:lnSpc>
                <a:spcPct val="120000"/>
              </a:lnSpc>
            </a:pPr>
            <a:r>
              <a:rPr lang="en-US" sz="2400" dirty="0"/>
              <a:t>Smooth functioning aids growth while system failures result in slowdowns and/or recessions. </a:t>
            </a:r>
          </a:p>
          <a:p>
            <a:pPr lvl="1">
              <a:lnSpc>
                <a:spcPct val="120000"/>
              </a:lnSpc>
            </a:pPr>
            <a:r>
              <a:rPr lang="en-US" sz="2000" b="1" dirty="0"/>
              <a:t>Group of institutions which help match an individual’s saving with another’s investment</a:t>
            </a:r>
          </a:p>
          <a:p>
            <a:pPr>
              <a:lnSpc>
                <a:spcPct val="120000"/>
              </a:lnSpc>
            </a:pPr>
            <a:r>
              <a:rPr lang="en-US" sz="2400" dirty="0"/>
              <a:t>Financial system = markets + firms + other institutions carrying out the financial decisions of households, businesses and governments</a:t>
            </a:r>
          </a:p>
        </p:txBody>
      </p:sp>
      <p:sp>
        <p:nvSpPr>
          <p:cNvPr id="5" name="Content Placeholder 4">
            <a:extLst>
              <a:ext uri="{FF2B5EF4-FFF2-40B4-BE49-F238E27FC236}">
                <a16:creationId xmlns:a16="http://schemas.microsoft.com/office/drawing/2014/main" id="{C7A32998-DE1E-4827-B7D4-B9134A82C8D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5622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0" y="274926"/>
            <a:ext cx="7886700" cy="593726"/>
          </a:xfrm>
        </p:spPr>
        <p:txBody>
          <a:bodyPr>
            <a:noAutofit/>
          </a:bodyPr>
          <a:lstStyle/>
          <a:p>
            <a:r>
              <a:rPr lang="en-US" sz="2800" b="1" dirty="0"/>
              <a:t>Financial system – Components and Functions</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0" y="969818"/>
            <a:ext cx="7886700" cy="5440217"/>
          </a:xfrm>
        </p:spPr>
        <p:txBody>
          <a:bodyPr>
            <a:normAutofit fontScale="85000" lnSpcReduction="20000"/>
          </a:bodyPr>
          <a:lstStyle/>
          <a:p>
            <a:pPr marL="0" indent="0">
              <a:lnSpc>
                <a:spcPct val="120000"/>
              </a:lnSpc>
              <a:buNone/>
            </a:pPr>
            <a:r>
              <a:rPr lang="en-US" sz="2400" b="1" dirty="0"/>
              <a:t>Functions of a financial system: </a:t>
            </a:r>
          </a:p>
          <a:p>
            <a:pPr>
              <a:lnSpc>
                <a:spcPct val="120000"/>
              </a:lnSpc>
            </a:pPr>
            <a:r>
              <a:rPr lang="en-US" sz="2400" b="1" i="1" dirty="0"/>
              <a:t>Transfers resources</a:t>
            </a:r>
            <a:r>
              <a:rPr lang="en-US" sz="2400" b="1" dirty="0"/>
              <a:t> </a:t>
            </a:r>
            <a:r>
              <a:rPr lang="en-US" sz="2400" dirty="0"/>
              <a:t>across time, sectors and regions: Allows investment to be devoted to their most productive uses. E.g. international finance, loans, retirement savings</a:t>
            </a:r>
          </a:p>
          <a:p>
            <a:pPr>
              <a:lnSpc>
                <a:spcPct val="120000"/>
              </a:lnSpc>
            </a:pPr>
            <a:r>
              <a:rPr lang="en-US" sz="2400" b="1" i="1" dirty="0"/>
              <a:t>Manages risk </a:t>
            </a:r>
            <a:r>
              <a:rPr lang="en-US" sz="2400" dirty="0"/>
              <a:t>for the economy akin to resource transfer: Risk management is like a resource transfer wherein the system moves the risk from the people or sectors that need to reduce their risk and transfers it to others who are better equipped to handle them. E.g. insurance policy.</a:t>
            </a:r>
          </a:p>
          <a:p>
            <a:pPr>
              <a:lnSpc>
                <a:spcPct val="120000"/>
              </a:lnSpc>
            </a:pPr>
            <a:r>
              <a:rPr lang="en-US" sz="2400" b="1" i="1" dirty="0"/>
              <a:t>Pools and subdivides funds </a:t>
            </a:r>
            <a:r>
              <a:rPr lang="en-US" sz="2400" dirty="0"/>
              <a:t>depending on the need of the individual saver or investor. E.g. Single investor wanting to invest in a diverse portfolio (mutual funds) or corporation making large and risky investments.</a:t>
            </a:r>
          </a:p>
          <a:p>
            <a:pPr>
              <a:lnSpc>
                <a:spcPct val="120000"/>
              </a:lnSpc>
            </a:pPr>
            <a:r>
              <a:rPr lang="en-US" sz="2400" dirty="0"/>
              <a:t>Performs the </a:t>
            </a:r>
            <a:r>
              <a:rPr lang="en-US" sz="2400" b="1" i="1" dirty="0"/>
              <a:t>function of a</a:t>
            </a:r>
            <a:r>
              <a:rPr lang="en-US" sz="2400" dirty="0"/>
              <a:t> </a:t>
            </a:r>
            <a:r>
              <a:rPr lang="en-US" sz="2400" b="1" i="1" dirty="0"/>
              <a:t>clearing house </a:t>
            </a:r>
            <a:r>
              <a:rPr lang="en-US" sz="2400" dirty="0"/>
              <a:t>which facilitates payments between buyers and sellers. This functions allows rapid transfer of funds across the world.</a:t>
            </a:r>
          </a:p>
          <a:p>
            <a:pPr>
              <a:lnSpc>
                <a:spcPct val="120000"/>
              </a:lnSpc>
            </a:pPr>
            <a:endParaRPr lang="en-US" sz="2400" dirty="0"/>
          </a:p>
          <a:p>
            <a:pPr>
              <a:lnSpc>
                <a:spcPct val="120000"/>
              </a:lnSpc>
            </a:pPr>
            <a:endParaRPr lang="en-US" sz="2400" dirty="0"/>
          </a:p>
          <a:p>
            <a:pPr>
              <a:lnSpc>
                <a:spcPct val="120000"/>
              </a:lnSpc>
            </a:pPr>
            <a:endParaRPr lang="en-US" sz="2400" dirty="0"/>
          </a:p>
        </p:txBody>
      </p:sp>
      <p:sp>
        <p:nvSpPr>
          <p:cNvPr id="5" name="Content Placeholder 4">
            <a:extLst>
              <a:ext uri="{FF2B5EF4-FFF2-40B4-BE49-F238E27FC236}">
                <a16:creationId xmlns:a16="http://schemas.microsoft.com/office/drawing/2014/main" id="{5F8AA692-27FE-4404-87A3-115F64B6345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02122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0" y="274926"/>
            <a:ext cx="7886700" cy="593726"/>
          </a:xfrm>
        </p:spPr>
        <p:txBody>
          <a:bodyPr>
            <a:noAutofit/>
          </a:bodyPr>
          <a:lstStyle/>
          <a:p>
            <a:r>
              <a:rPr lang="en-US" sz="2800" b="1" dirty="0"/>
              <a:t>Financial system – Components and Functions</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0" y="969819"/>
            <a:ext cx="7886700" cy="5170044"/>
          </a:xfrm>
        </p:spPr>
        <p:txBody>
          <a:bodyPr>
            <a:normAutofit fontScale="92500" lnSpcReduction="20000"/>
          </a:bodyPr>
          <a:lstStyle/>
          <a:p>
            <a:pPr>
              <a:lnSpc>
                <a:spcPct val="120000"/>
              </a:lnSpc>
            </a:pPr>
            <a:r>
              <a:rPr lang="en-US" sz="2400" b="1" dirty="0"/>
              <a:t>Financial intermediaries (FIs): </a:t>
            </a:r>
            <a:r>
              <a:rPr lang="en-US" sz="2400" dirty="0"/>
              <a:t>Institutions which provide financial services and products; financial institutions through which savers can indirectly provide funds to borrowers</a:t>
            </a:r>
          </a:p>
          <a:p>
            <a:pPr>
              <a:lnSpc>
                <a:spcPct val="120000"/>
              </a:lnSpc>
            </a:pPr>
            <a:r>
              <a:rPr lang="en-US" sz="2400" dirty="0"/>
              <a:t>Financial intermediaries (FIs) differ from other businesses as their assets are largely financial in nature (unlike firms with plants and equipment). E.g. banks, insurance companies, etc.</a:t>
            </a:r>
          </a:p>
          <a:p>
            <a:pPr>
              <a:lnSpc>
                <a:spcPct val="120000"/>
              </a:lnSpc>
            </a:pPr>
            <a:r>
              <a:rPr lang="en-US" sz="2400" b="1" dirty="0"/>
              <a:t>Types of FIs </a:t>
            </a:r>
            <a:r>
              <a:rPr lang="en-US" sz="2400" dirty="0"/>
              <a:t>depend on their function: (</a:t>
            </a:r>
            <a:r>
              <a:rPr lang="en-US" sz="2400" dirty="0" err="1"/>
              <a:t>i</a:t>
            </a:r>
            <a:r>
              <a:rPr lang="en-US" sz="2400" dirty="0"/>
              <a:t>) banks, (ii) companies which offer insurance policies or investment opportunities for retirement periods (insurance companies, pension funds), and (iii) companies which pool and subdivide securities (mutual funds, etc.).</a:t>
            </a:r>
          </a:p>
          <a:p>
            <a:pPr>
              <a:lnSpc>
                <a:spcPct val="120000"/>
              </a:lnSpc>
            </a:pPr>
            <a:r>
              <a:rPr lang="en-US" sz="2400" b="1" i="1" dirty="0"/>
              <a:t>Purpose of financial intermediation: </a:t>
            </a:r>
            <a:r>
              <a:rPr lang="en-US" sz="2400" dirty="0"/>
              <a:t>Transform illiquid assets into liquid assets which small investors can buy. Process in which assets are bought, repackaged and resold several times.</a:t>
            </a:r>
            <a:endParaRPr lang="en-US" sz="2400" i="1" dirty="0"/>
          </a:p>
          <a:p>
            <a:pPr>
              <a:lnSpc>
                <a:spcPct val="120000"/>
              </a:lnSpc>
            </a:pPr>
            <a:endParaRPr lang="en-US" sz="2400" dirty="0"/>
          </a:p>
          <a:p>
            <a:pPr marL="0" indent="0">
              <a:lnSpc>
                <a:spcPct val="120000"/>
              </a:lnSpc>
              <a:buNone/>
            </a:pPr>
            <a:endParaRPr lang="en-US" sz="2400" dirty="0"/>
          </a:p>
        </p:txBody>
      </p:sp>
      <p:sp>
        <p:nvSpPr>
          <p:cNvPr id="5" name="Content Placeholder 4">
            <a:extLst>
              <a:ext uri="{FF2B5EF4-FFF2-40B4-BE49-F238E27FC236}">
                <a16:creationId xmlns:a16="http://schemas.microsoft.com/office/drawing/2014/main" id="{0A8C2551-E0CA-40CF-8BF1-9F25194D21E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070776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0792-64AC-4F69-A638-4B1F1BB4B29E}"/>
              </a:ext>
            </a:extLst>
          </p:cNvPr>
          <p:cNvSpPr>
            <a:spLocks noGrp="1"/>
          </p:cNvSpPr>
          <p:nvPr>
            <p:ph type="title"/>
          </p:nvPr>
        </p:nvSpPr>
        <p:spPr/>
        <p:txBody>
          <a:bodyPr>
            <a:normAutofit fontScale="90000"/>
          </a:bodyPr>
          <a:lstStyle/>
          <a:p>
            <a:r>
              <a:rPr lang="en-US" dirty="0"/>
              <a:t>Financial institutions</a:t>
            </a:r>
          </a:p>
        </p:txBody>
      </p:sp>
      <p:sp>
        <p:nvSpPr>
          <p:cNvPr id="3" name="Content Placeholder 2">
            <a:extLst>
              <a:ext uri="{FF2B5EF4-FFF2-40B4-BE49-F238E27FC236}">
                <a16:creationId xmlns:a16="http://schemas.microsoft.com/office/drawing/2014/main" id="{EFBEA12D-FE6B-406B-AF0C-750D8C03E343}"/>
              </a:ext>
            </a:extLst>
          </p:cNvPr>
          <p:cNvSpPr>
            <a:spLocks noGrp="1"/>
          </p:cNvSpPr>
          <p:nvPr>
            <p:ph idx="1"/>
          </p:nvPr>
        </p:nvSpPr>
        <p:spPr>
          <a:xfrm>
            <a:off x="628650" y="998982"/>
            <a:ext cx="7886700" cy="5006531"/>
          </a:xfrm>
        </p:spPr>
        <p:txBody>
          <a:bodyPr>
            <a:normAutofit/>
          </a:bodyPr>
          <a:lstStyle/>
          <a:p>
            <a:pPr>
              <a:lnSpc>
                <a:spcPct val="110000"/>
              </a:lnSpc>
            </a:pPr>
            <a:r>
              <a:rPr lang="en-US" i="1" dirty="0"/>
              <a:t>Financial intermediaries: </a:t>
            </a:r>
            <a:r>
              <a:rPr lang="en-US" dirty="0"/>
              <a:t>Institutions which provide financial services and products</a:t>
            </a:r>
          </a:p>
          <a:p>
            <a:pPr lvl="1">
              <a:lnSpc>
                <a:spcPct val="110000"/>
              </a:lnSpc>
            </a:pPr>
            <a:r>
              <a:rPr lang="en-US" dirty="0"/>
              <a:t>Banks</a:t>
            </a:r>
          </a:p>
          <a:p>
            <a:pPr lvl="1">
              <a:lnSpc>
                <a:spcPct val="110000"/>
              </a:lnSpc>
            </a:pPr>
            <a:r>
              <a:rPr lang="en-US" dirty="0"/>
              <a:t>Mutual funds</a:t>
            </a:r>
          </a:p>
          <a:p>
            <a:pPr lvl="1">
              <a:lnSpc>
                <a:spcPct val="110000"/>
              </a:lnSpc>
            </a:pPr>
            <a:r>
              <a:rPr lang="en-US" dirty="0"/>
              <a:t>Insurance companies</a:t>
            </a:r>
          </a:p>
          <a:p>
            <a:pPr lvl="1">
              <a:lnSpc>
                <a:spcPct val="110000"/>
              </a:lnSpc>
            </a:pPr>
            <a:r>
              <a:rPr lang="en-US" dirty="0"/>
              <a:t>Other NBFCs</a:t>
            </a:r>
          </a:p>
          <a:p>
            <a:pPr>
              <a:lnSpc>
                <a:spcPct val="110000"/>
              </a:lnSpc>
              <a:buClr>
                <a:schemeClr val="folHlink"/>
              </a:buClr>
            </a:pPr>
            <a:r>
              <a:rPr lang="en-US" i="1" dirty="0"/>
              <a:t>Financial markets</a:t>
            </a:r>
            <a:r>
              <a:rPr lang="en-US" dirty="0"/>
              <a:t> </a:t>
            </a:r>
            <a:r>
              <a:rPr lang="en-US" altLang="en-US" dirty="0"/>
              <a:t>are the institutions through which savers can directly provide funds to borrowers.</a:t>
            </a:r>
          </a:p>
          <a:p>
            <a:pPr lvl="1">
              <a:lnSpc>
                <a:spcPct val="110000"/>
              </a:lnSpc>
            </a:pPr>
            <a:r>
              <a:rPr lang="en-US" dirty="0"/>
              <a:t>Stock markets (equity)</a:t>
            </a:r>
          </a:p>
          <a:p>
            <a:pPr lvl="1">
              <a:lnSpc>
                <a:spcPct val="110000"/>
              </a:lnSpc>
            </a:pPr>
            <a:r>
              <a:rPr lang="en-US" dirty="0"/>
              <a:t>Bond markets (debt)</a:t>
            </a:r>
          </a:p>
        </p:txBody>
      </p:sp>
      <p:sp>
        <p:nvSpPr>
          <p:cNvPr id="5" name="Content Placeholder 4">
            <a:extLst>
              <a:ext uri="{FF2B5EF4-FFF2-40B4-BE49-F238E27FC236}">
                <a16:creationId xmlns:a16="http://schemas.microsoft.com/office/drawing/2014/main" id="{87CF3E38-FD98-4486-A384-2781A4FC8A5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62721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0DA8-1975-4433-85FD-2F8E32779006}"/>
              </a:ext>
            </a:extLst>
          </p:cNvPr>
          <p:cNvSpPr>
            <a:spLocks noGrp="1"/>
          </p:cNvSpPr>
          <p:nvPr>
            <p:ph type="title"/>
          </p:nvPr>
        </p:nvSpPr>
        <p:spPr>
          <a:xfrm>
            <a:off x="1145309" y="-42622"/>
            <a:ext cx="7961162" cy="593726"/>
          </a:xfrm>
        </p:spPr>
        <p:txBody>
          <a:bodyPr>
            <a:noAutofit/>
          </a:bodyPr>
          <a:lstStyle/>
          <a:p>
            <a:r>
              <a:rPr lang="en-US" sz="2400" b="1" dirty="0"/>
              <a:t>Ref: Samuelson &amp; Nordhaus: </a:t>
            </a:r>
            <a:r>
              <a:rPr lang="en-US" sz="2400" b="1" i="1" dirty="0"/>
              <a:t>Economics</a:t>
            </a:r>
            <a:r>
              <a:rPr lang="en-US" sz="2400" b="1" dirty="0"/>
              <a:t>, 19</a:t>
            </a:r>
            <a:r>
              <a:rPr lang="en-US" sz="2400" b="1" baseline="30000" dirty="0"/>
              <a:t>th</a:t>
            </a:r>
            <a:r>
              <a:rPr lang="en-US" sz="2400" b="1" dirty="0"/>
              <a:t> Ed</a:t>
            </a:r>
          </a:p>
        </p:txBody>
      </p:sp>
      <p:pic>
        <p:nvPicPr>
          <p:cNvPr id="4" name="Picture 3">
            <a:extLst>
              <a:ext uri="{FF2B5EF4-FFF2-40B4-BE49-F238E27FC236}">
                <a16:creationId xmlns:a16="http://schemas.microsoft.com/office/drawing/2014/main" id="{3A052CDE-4F76-43B0-B345-D0AB24E6B5A4}"/>
              </a:ext>
            </a:extLst>
          </p:cNvPr>
          <p:cNvPicPr>
            <a:picLocks noChangeAspect="1"/>
          </p:cNvPicPr>
          <p:nvPr/>
        </p:nvPicPr>
        <p:blipFill>
          <a:blip r:embed="rId2"/>
          <a:stretch>
            <a:fillRect/>
          </a:stretch>
        </p:blipFill>
        <p:spPr>
          <a:xfrm>
            <a:off x="499341" y="475905"/>
            <a:ext cx="8141112" cy="6317441"/>
          </a:xfrm>
          <a:prstGeom prst="rect">
            <a:avLst/>
          </a:prstGeom>
        </p:spPr>
      </p:pic>
    </p:spTree>
    <p:extLst>
      <p:ext uri="{BB962C8B-B14F-4D97-AF65-F5344CB8AC3E}">
        <p14:creationId xmlns:p14="http://schemas.microsoft.com/office/powerpoint/2010/main" val="40871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0" y="274926"/>
            <a:ext cx="7886700" cy="593726"/>
          </a:xfrm>
        </p:spPr>
        <p:txBody>
          <a:bodyPr>
            <a:noAutofit/>
          </a:bodyPr>
          <a:lstStyle/>
          <a:p>
            <a:r>
              <a:rPr lang="en-US" sz="2800" b="1" dirty="0"/>
              <a:t>Overview</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0" y="969819"/>
            <a:ext cx="7886700" cy="5170044"/>
          </a:xfrm>
        </p:spPr>
        <p:txBody>
          <a:bodyPr>
            <a:normAutofit fontScale="92500" lnSpcReduction="20000"/>
          </a:bodyPr>
          <a:lstStyle/>
          <a:p>
            <a:pPr>
              <a:lnSpc>
                <a:spcPct val="120000"/>
              </a:lnSpc>
            </a:pPr>
            <a:r>
              <a:rPr lang="en-US" sz="2400" dirty="0"/>
              <a:t>Money</a:t>
            </a:r>
          </a:p>
          <a:p>
            <a:pPr lvl="1">
              <a:lnSpc>
                <a:spcPct val="120000"/>
              </a:lnSpc>
            </a:pPr>
            <a:r>
              <a:rPr lang="en-US" sz="2000" dirty="0"/>
              <a:t>Evolution and functions</a:t>
            </a:r>
          </a:p>
          <a:p>
            <a:pPr lvl="1">
              <a:lnSpc>
                <a:spcPct val="120000"/>
              </a:lnSpc>
            </a:pPr>
            <a:r>
              <a:rPr lang="en-US" sz="2000" dirty="0"/>
              <a:t>Components of money supply</a:t>
            </a:r>
          </a:p>
          <a:p>
            <a:pPr lvl="1">
              <a:lnSpc>
                <a:spcPct val="120000"/>
              </a:lnSpc>
            </a:pPr>
            <a:r>
              <a:rPr lang="en-US" sz="2000" dirty="0"/>
              <a:t>Demand for money</a:t>
            </a:r>
          </a:p>
          <a:p>
            <a:pPr lvl="1">
              <a:lnSpc>
                <a:spcPct val="120000"/>
              </a:lnSpc>
            </a:pPr>
            <a:r>
              <a:rPr lang="en-US" sz="2000" dirty="0"/>
              <a:t>Interest rates (or the price of money)</a:t>
            </a:r>
          </a:p>
          <a:p>
            <a:pPr>
              <a:lnSpc>
                <a:spcPct val="120000"/>
              </a:lnSpc>
            </a:pPr>
            <a:r>
              <a:rPr lang="en-US" sz="2400" dirty="0"/>
              <a:t>Financial system: </a:t>
            </a:r>
            <a:r>
              <a:rPr lang="en-US" sz="2000" dirty="0"/>
              <a:t>Components and functions</a:t>
            </a:r>
          </a:p>
          <a:p>
            <a:pPr lvl="1">
              <a:lnSpc>
                <a:spcPct val="120000"/>
              </a:lnSpc>
            </a:pPr>
            <a:r>
              <a:rPr lang="en-US" sz="2000" dirty="0"/>
              <a:t>Financial Institutions: Financial markets and intermediaries - stock markets and banks</a:t>
            </a:r>
          </a:p>
          <a:p>
            <a:pPr lvl="1">
              <a:lnSpc>
                <a:spcPct val="120000"/>
              </a:lnSpc>
            </a:pPr>
            <a:r>
              <a:rPr lang="en-US" sz="2000" dirty="0"/>
              <a:t>The flow of funds</a:t>
            </a:r>
          </a:p>
          <a:p>
            <a:pPr>
              <a:lnSpc>
                <a:spcPct val="120000"/>
              </a:lnSpc>
            </a:pPr>
            <a:r>
              <a:rPr lang="en-US" sz="2400" dirty="0"/>
              <a:t>Banks and money supply </a:t>
            </a:r>
          </a:p>
          <a:p>
            <a:pPr>
              <a:lnSpc>
                <a:spcPct val="120000"/>
              </a:lnSpc>
            </a:pPr>
            <a:r>
              <a:rPr lang="en-US" sz="2400" dirty="0"/>
              <a:t>Financial assets and the stock markets</a:t>
            </a:r>
          </a:p>
          <a:p>
            <a:pPr lvl="1">
              <a:lnSpc>
                <a:spcPct val="120000"/>
              </a:lnSpc>
            </a:pPr>
            <a:r>
              <a:rPr lang="en-US" sz="2000" dirty="0"/>
              <a:t>Returns on assets</a:t>
            </a:r>
          </a:p>
          <a:p>
            <a:pPr lvl="1">
              <a:lnSpc>
                <a:spcPct val="120000"/>
              </a:lnSpc>
            </a:pPr>
            <a:r>
              <a:rPr lang="en-US" sz="2000" dirty="0"/>
              <a:t>Efficient markets hypothesis</a:t>
            </a:r>
          </a:p>
          <a:p>
            <a:pPr>
              <a:lnSpc>
                <a:spcPct val="120000"/>
              </a:lnSpc>
            </a:pPr>
            <a:endParaRPr lang="en-US" sz="2400" dirty="0"/>
          </a:p>
        </p:txBody>
      </p:sp>
      <p:sp>
        <p:nvSpPr>
          <p:cNvPr id="5" name="Content Placeholder 4">
            <a:extLst>
              <a:ext uri="{FF2B5EF4-FFF2-40B4-BE49-F238E27FC236}">
                <a16:creationId xmlns:a16="http://schemas.microsoft.com/office/drawing/2014/main" id="{87287F25-08AD-4F2D-8C5A-7D55259D3ED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7407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0" y="274926"/>
            <a:ext cx="7886700" cy="593726"/>
          </a:xfrm>
        </p:spPr>
        <p:txBody>
          <a:bodyPr>
            <a:noAutofit/>
          </a:bodyPr>
          <a:lstStyle/>
          <a:p>
            <a:r>
              <a:rPr lang="en-US" sz="2800" b="1" dirty="0"/>
              <a:t>Financial Intermediaries</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0" y="903144"/>
            <a:ext cx="7886700" cy="5170044"/>
          </a:xfrm>
        </p:spPr>
        <p:txBody>
          <a:bodyPr>
            <a:normAutofit fontScale="92500" lnSpcReduction="20000"/>
          </a:bodyPr>
          <a:lstStyle/>
          <a:p>
            <a:pPr>
              <a:lnSpc>
                <a:spcPct val="120000"/>
              </a:lnSpc>
            </a:pPr>
            <a:r>
              <a:rPr lang="en-US" sz="2400" dirty="0"/>
              <a:t>Most important FIs are </a:t>
            </a:r>
            <a:r>
              <a:rPr lang="en-US" sz="2400" i="1" dirty="0"/>
              <a:t>commercial banks</a:t>
            </a:r>
            <a:endParaRPr lang="en-US" sz="2400" dirty="0"/>
          </a:p>
          <a:p>
            <a:pPr>
              <a:lnSpc>
                <a:spcPct val="120000"/>
              </a:lnSpc>
            </a:pPr>
            <a:r>
              <a:rPr lang="en-US" sz="2400" b="1" i="1" dirty="0">
                <a:solidFill>
                  <a:srgbClr val="FF0000"/>
                </a:solidFill>
              </a:rPr>
              <a:t>Commercial banks</a:t>
            </a:r>
            <a:r>
              <a:rPr lang="en-US" sz="2400" i="1" dirty="0"/>
              <a:t>: </a:t>
            </a:r>
            <a:r>
              <a:rPr lang="en-US" sz="2400" dirty="0"/>
              <a:t>Entities which take deposits of funds from households, firms and other groups and lend to businesses and/or individuals who want to borrow</a:t>
            </a:r>
          </a:p>
          <a:p>
            <a:pPr lvl="1">
              <a:lnSpc>
                <a:spcPct val="120000"/>
              </a:lnSpc>
            </a:pPr>
            <a:r>
              <a:rPr lang="en-US" sz="2200" dirty="0"/>
              <a:t>Banks pay depositors interest on savings and charge </a:t>
            </a:r>
            <a:r>
              <a:rPr lang="en-US" sz="2200" b="1" dirty="0"/>
              <a:t>higher</a:t>
            </a:r>
            <a:r>
              <a:rPr lang="en-US" sz="2200" dirty="0"/>
              <a:t> interest on the loans (difference covers costs and ensuing profits)</a:t>
            </a:r>
          </a:p>
          <a:p>
            <a:pPr lvl="1">
              <a:lnSpc>
                <a:spcPct val="120000"/>
              </a:lnSpc>
            </a:pPr>
            <a:r>
              <a:rPr lang="en-US" sz="2200" dirty="0"/>
              <a:t>Banks provide </a:t>
            </a:r>
            <a:r>
              <a:rPr lang="en-US" sz="2200" i="1" dirty="0"/>
              <a:t>medium of exchange</a:t>
            </a:r>
            <a:r>
              <a:rPr lang="en-US" sz="2200" dirty="0"/>
              <a:t> (money) used to engage in transactions</a:t>
            </a:r>
          </a:p>
          <a:p>
            <a:pPr>
              <a:lnSpc>
                <a:spcPct val="120000"/>
              </a:lnSpc>
            </a:pPr>
            <a:r>
              <a:rPr lang="en-US" sz="2400" b="1" i="1" dirty="0">
                <a:solidFill>
                  <a:srgbClr val="FF0000"/>
                </a:solidFill>
              </a:rPr>
              <a:t>Mutual funds</a:t>
            </a:r>
            <a:r>
              <a:rPr lang="en-US" sz="2400" dirty="0"/>
              <a:t>: Institution which sells shares to the public and uses the proceeds to buy a portfolio of stocks, bonds or both (</a:t>
            </a:r>
            <a:r>
              <a:rPr lang="en-US" sz="2400" i="1" dirty="0"/>
              <a:t>store of value</a:t>
            </a:r>
            <a:r>
              <a:rPr lang="en-US" sz="2400" dirty="0"/>
              <a:t>)</a:t>
            </a:r>
          </a:p>
          <a:p>
            <a:pPr lvl="1">
              <a:lnSpc>
                <a:spcPct val="120000"/>
              </a:lnSpc>
            </a:pPr>
            <a:r>
              <a:rPr lang="en-US" sz="2200" dirty="0"/>
              <a:t>Primary advantage of MF: diversified portfolio (and risk)</a:t>
            </a:r>
          </a:p>
          <a:p>
            <a:pPr lvl="1">
              <a:lnSpc>
                <a:spcPct val="120000"/>
              </a:lnSpc>
            </a:pPr>
            <a:r>
              <a:rPr lang="en-US" sz="2200" dirty="0"/>
              <a:t>The shareholder of the MF accepts the risk and the associated return on the portfolio</a:t>
            </a:r>
          </a:p>
        </p:txBody>
      </p:sp>
    </p:spTree>
    <p:extLst>
      <p:ext uri="{BB962C8B-B14F-4D97-AF65-F5344CB8AC3E}">
        <p14:creationId xmlns:p14="http://schemas.microsoft.com/office/powerpoint/2010/main" val="2906667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03FE-8551-42CA-9BFC-089D0042482F}"/>
              </a:ext>
            </a:extLst>
          </p:cNvPr>
          <p:cNvSpPr>
            <a:spLocks noGrp="1"/>
          </p:cNvSpPr>
          <p:nvPr>
            <p:ph type="title"/>
          </p:nvPr>
        </p:nvSpPr>
        <p:spPr/>
        <p:txBody>
          <a:bodyPr>
            <a:normAutofit fontScale="90000"/>
          </a:bodyPr>
          <a:lstStyle/>
          <a:p>
            <a:r>
              <a:rPr lang="en-US" dirty="0"/>
              <a:t>Financial assets</a:t>
            </a:r>
          </a:p>
        </p:txBody>
      </p:sp>
      <p:sp>
        <p:nvSpPr>
          <p:cNvPr id="3" name="Content Placeholder 2">
            <a:extLst>
              <a:ext uri="{FF2B5EF4-FFF2-40B4-BE49-F238E27FC236}">
                <a16:creationId xmlns:a16="http://schemas.microsoft.com/office/drawing/2014/main" id="{B8751210-70B6-42D1-8516-0B6D5A97C7B9}"/>
              </a:ext>
            </a:extLst>
          </p:cNvPr>
          <p:cNvSpPr>
            <a:spLocks noGrp="1"/>
          </p:cNvSpPr>
          <p:nvPr>
            <p:ph idx="1"/>
          </p:nvPr>
        </p:nvSpPr>
        <p:spPr/>
        <p:txBody>
          <a:bodyPr/>
          <a:lstStyle/>
          <a:p>
            <a:r>
              <a:rPr lang="en-US" dirty="0"/>
              <a:t>Claims of one party against another</a:t>
            </a:r>
          </a:p>
          <a:p>
            <a:r>
              <a:rPr lang="en-US" b="1" dirty="0"/>
              <a:t>Types of financial assets</a:t>
            </a:r>
            <a:r>
              <a:rPr lang="en-US" dirty="0"/>
              <a:t>:</a:t>
            </a:r>
          </a:p>
        </p:txBody>
      </p:sp>
      <p:graphicFrame>
        <p:nvGraphicFramePr>
          <p:cNvPr id="4" name="Table 3">
            <a:extLst>
              <a:ext uri="{FF2B5EF4-FFF2-40B4-BE49-F238E27FC236}">
                <a16:creationId xmlns:a16="http://schemas.microsoft.com/office/drawing/2014/main" id="{F81C1F24-EFD9-4CC4-85CC-E01871B5D6D8}"/>
              </a:ext>
            </a:extLst>
          </p:cNvPr>
          <p:cNvGraphicFramePr>
            <a:graphicFrameLocks noGrp="1"/>
          </p:cNvGraphicFramePr>
          <p:nvPr>
            <p:extLst>
              <p:ext uri="{D42A27DB-BD31-4B8C-83A1-F6EECF244321}">
                <p14:modId xmlns:p14="http://schemas.microsoft.com/office/powerpoint/2010/main" val="2182659023"/>
              </p:ext>
            </p:extLst>
          </p:nvPr>
        </p:nvGraphicFramePr>
        <p:xfrm>
          <a:off x="840509" y="2450342"/>
          <a:ext cx="7389090" cy="3235960"/>
        </p:xfrm>
        <a:graphic>
          <a:graphicData uri="http://schemas.openxmlformats.org/drawingml/2006/table">
            <a:tbl>
              <a:tblPr firstRow="1" bandRow="1">
                <a:tableStyleId>{5940675A-B579-460E-94D1-54222C63F5DA}</a:tableStyleId>
              </a:tblPr>
              <a:tblGrid>
                <a:gridCol w="3694545">
                  <a:extLst>
                    <a:ext uri="{9D8B030D-6E8A-4147-A177-3AD203B41FA5}">
                      <a16:colId xmlns:a16="http://schemas.microsoft.com/office/drawing/2014/main" val="1276130200"/>
                    </a:ext>
                  </a:extLst>
                </a:gridCol>
                <a:gridCol w="3694545">
                  <a:extLst>
                    <a:ext uri="{9D8B030D-6E8A-4147-A177-3AD203B41FA5}">
                      <a16:colId xmlns:a16="http://schemas.microsoft.com/office/drawing/2014/main" val="1184077833"/>
                    </a:ext>
                  </a:extLst>
                </a:gridCol>
              </a:tblGrid>
              <a:tr h="370840">
                <a:tc>
                  <a:txBody>
                    <a:bodyPr/>
                    <a:lstStyle/>
                    <a:p>
                      <a:pPr algn="ctr"/>
                      <a:r>
                        <a:rPr lang="en-US" b="1" dirty="0"/>
                        <a:t>US </a:t>
                      </a:r>
                    </a:p>
                  </a:txBody>
                  <a:tcPr/>
                </a:tc>
                <a:tc>
                  <a:txBody>
                    <a:bodyPr/>
                    <a:lstStyle/>
                    <a:p>
                      <a:pPr algn="ctr"/>
                      <a:r>
                        <a:rPr lang="en-US" b="1" dirty="0"/>
                        <a:t>India</a:t>
                      </a:r>
                    </a:p>
                  </a:txBody>
                  <a:tcPr/>
                </a:tc>
                <a:extLst>
                  <a:ext uri="{0D108BD9-81ED-4DB2-BD59-A6C34878D82A}">
                    <a16:rowId xmlns:a16="http://schemas.microsoft.com/office/drawing/2014/main" val="3602417697"/>
                  </a:ext>
                </a:extLst>
              </a:tr>
              <a:tr h="370840">
                <a:tc>
                  <a:txBody>
                    <a:bodyPr/>
                    <a:lstStyle/>
                    <a:p>
                      <a:r>
                        <a:rPr lang="en-US" dirty="0"/>
                        <a:t>Money and its components</a:t>
                      </a:r>
                    </a:p>
                  </a:txBody>
                  <a:tcPr/>
                </a:tc>
                <a:tc>
                  <a:txBody>
                    <a:bodyPr/>
                    <a:lstStyle/>
                    <a:p>
                      <a:r>
                        <a:rPr lang="en-US" dirty="0"/>
                        <a:t>Currency and deposits</a:t>
                      </a:r>
                    </a:p>
                  </a:txBody>
                  <a:tcPr/>
                </a:tc>
                <a:extLst>
                  <a:ext uri="{0D108BD9-81ED-4DB2-BD59-A6C34878D82A}">
                    <a16:rowId xmlns:a16="http://schemas.microsoft.com/office/drawing/2014/main" val="2602668627"/>
                  </a:ext>
                </a:extLst>
              </a:tr>
              <a:tr h="370840">
                <a:tc>
                  <a:txBody>
                    <a:bodyPr/>
                    <a:lstStyle/>
                    <a:p>
                      <a:r>
                        <a:rPr lang="en-US" dirty="0"/>
                        <a:t>Savings accounts</a:t>
                      </a:r>
                    </a:p>
                  </a:txBody>
                  <a:tcPr/>
                </a:tc>
                <a:tc>
                  <a:txBody>
                    <a:bodyPr/>
                    <a:lstStyle/>
                    <a:p>
                      <a:r>
                        <a:rPr lang="en-US" dirty="0"/>
                        <a:t>Investment – Government securities and other securities (Mutual funds)</a:t>
                      </a:r>
                    </a:p>
                  </a:txBody>
                  <a:tcPr/>
                </a:tc>
                <a:extLst>
                  <a:ext uri="{0D108BD9-81ED-4DB2-BD59-A6C34878D82A}">
                    <a16:rowId xmlns:a16="http://schemas.microsoft.com/office/drawing/2014/main" val="1796242240"/>
                  </a:ext>
                </a:extLst>
              </a:tr>
              <a:tr h="370840">
                <a:tc>
                  <a:txBody>
                    <a:bodyPr/>
                    <a:lstStyle/>
                    <a:p>
                      <a:r>
                        <a:rPr lang="en-US" dirty="0"/>
                        <a:t>Credit market instruments</a:t>
                      </a:r>
                    </a:p>
                  </a:txBody>
                  <a:tcPr/>
                </a:tc>
                <a:tc>
                  <a:txBody>
                    <a:bodyPr/>
                    <a:lstStyle/>
                    <a:p>
                      <a:r>
                        <a:rPr lang="en-US" dirty="0"/>
                        <a:t>Loans and advances</a:t>
                      </a:r>
                    </a:p>
                  </a:txBody>
                  <a:tcPr/>
                </a:tc>
                <a:extLst>
                  <a:ext uri="{0D108BD9-81ED-4DB2-BD59-A6C34878D82A}">
                    <a16:rowId xmlns:a16="http://schemas.microsoft.com/office/drawing/2014/main" val="617845423"/>
                  </a:ext>
                </a:extLst>
              </a:tr>
              <a:tr h="370840">
                <a:tc>
                  <a:txBody>
                    <a:bodyPr/>
                    <a:lstStyle/>
                    <a:p>
                      <a:r>
                        <a:rPr lang="en-US" dirty="0"/>
                        <a:t>Money market and mutual funds</a:t>
                      </a:r>
                    </a:p>
                  </a:txBody>
                  <a:tcPr/>
                </a:tc>
                <a:tc>
                  <a:txBody>
                    <a:bodyPr/>
                    <a:lstStyle/>
                    <a:p>
                      <a:r>
                        <a:rPr lang="en-US" dirty="0"/>
                        <a:t>Small savings</a:t>
                      </a:r>
                    </a:p>
                  </a:txBody>
                  <a:tcPr/>
                </a:tc>
                <a:extLst>
                  <a:ext uri="{0D108BD9-81ED-4DB2-BD59-A6C34878D82A}">
                    <a16:rowId xmlns:a16="http://schemas.microsoft.com/office/drawing/2014/main" val="1451706551"/>
                  </a:ext>
                </a:extLst>
              </a:tr>
              <a:tr h="370840">
                <a:tc>
                  <a:txBody>
                    <a:bodyPr/>
                    <a:lstStyle/>
                    <a:p>
                      <a:r>
                        <a:rPr lang="en-US" dirty="0"/>
                        <a:t>Pension funds</a:t>
                      </a:r>
                    </a:p>
                  </a:txBody>
                  <a:tcPr/>
                </a:tc>
                <a:tc>
                  <a:txBody>
                    <a:bodyPr/>
                    <a:lstStyle/>
                    <a:p>
                      <a:r>
                        <a:rPr lang="en-US" dirty="0"/>
                        <a:t>Life fund</a:t>
                      </a:r>
                    </a:p>
                  </a:txBody>
                  <a:tcPr/>
                </a:tc>
                <a:extLst>
                  <a:ext uri="{0D108BD9-81ED-4DB2-BD59-A6C34878D82A}">
                    <a16:rowId xmlns:a16="http://schemas.microsoft.com/office/drawing/2014/main" val="485608124"/>
                  </a:ext>
                </a:extLst>
              </a:tr>
              <a:tr h="370840">
                <a:tc rowSpan="2">
                  <a:txBody>
                    <a:bodyPr/>
                    <a:lstStyle/>
                    <a:p>
                      <a:endParaRPr lang="en-US" dirty="0"/>
                    </a:p>
                  </a:txBody>
                  <a:tcPr/>
                </a:tc>
                <a:tc>
                  <a:txBody>
                    <a:bodyPr/>
                    <a:lstStyle/>
                    <a:p>
                      <a:r>
                        <a:rPr lang="en-US" dirty="0"/>
                        <a:t>Provident fund</a:t>
                      </a:r>
                    </a:p>
                  </a:txBody>
                  <a:tcPr/>
                </a:tc>
                <a:extLst>
                  <a:ext uri="{0D108BD9-81ED-4DB2-BD59-A6C34878D82A}">
                    <a16:rowId xmlns:a16="http://schemas.microsoft.com/office/drawing/2014/main" val="1227438263"/>
                  </a:ext>
                </a:extLst>
              </a:tr>
              <a:tr h="370840">
                <a:tc vMerge="1">
                  <a:txBody>
                    <a:bodyPr/>
                    <a:lstStyle/>
                    <a:p>
                      <a:endParaRPr lang="en-US" dirty="0"/>
                    </a:p>
                  </a:txBody>
                  <a:tcPr/>
                </a:tc>
                <a:tc>
                  <a:txBody>
                    <a:bodyPr/>
                    <a:lstStyle/>
                    <a:p>
                      <a:r>
                        <a:rPr lang="en-US" dirty="0"/>
                        <a:t>Other claims</a:t>
                      </a:r>
                    </a:p>
                  </a:txBody>
                  <a:tcPr/>
                </a:tc>
                <a:extLst>
                  <a:ext uri="{0D108BD9-81ED-4DB2-BD59-A6C34878D82A}">
                    <a16:rowId xmlns:a16="http://schemas.microsoft.com/office/drawing/2014/main" val="268234733"/>
                  </a:ext>
                </a:extLst>
              </a:tr>
            </a:tbl>
          </a:graphicData>
        </a:graphic>
      </p:graphicFrame>
    </p:spTree>
    <p:extLst>
      <p:ext uri="{BB962C8B-B14F-4D97-AF65-F5344CB8AC3E}">
        <p14:creationId xmlns:p14="http://schemas.microsoft.com/office/powerpoint/2010/main" val="1336870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3B6-2DDA-4814-A293-7D8D37013960}"/>
              </a:ext>
            </a:extLst>
          </p:cNvPr>
          <p:cNvSpPr>
            <a:spLocks noGrp="1"/>
          </p:cNvSpPr>
          <p:nvPr>
            <p:ph type="title"/>
          </p:nvPr>
        </p:nvSpPr>
        <p:spPr/>
        <p:txBody>
          <a:bodyPr>
            <a:normAutofit fontScale="90000"/>
          </a:bodyPr>
          <a:lstStyle/>
          <a:p>
            <a:r>
              <a:rPr lang="en-US" dirty="0"/>
              <a:t>Banking sector in India</a:t>
            </a:r>
          </a:p>
        </p:txBody>
      </p:sp>
      <p:sp>
        <p:nvSpPr>
          <p:cNvPr id="3" name="Content Placeholder 2">
            <a:extLst>
              <a:ext uri="{FF2B5EF4-FFF2-40B4-BE49-F238E27FC236}">
                <a16:creationId xmlns:a16="http://schemas.microsoft.com/office/drawing/2014/main" id="{ADF276B7-057C-49B1-B938-063FCE6006C0}"/>
              </a:ext>
            </a:extLst>
          </p:cNvPr>
          <p:cNvSpPr>
            <a:spLocks noGrp="1"/>
          </p:cNvSpPr>
          <p:nvPr>
            <p:ph idx="1"/>
          </p:nvPr>
        </p:nvSpPr>
        <p:spPr>
          <a:xfrm>
            <a:off x="628649" y="1071418"/>
            <a:ext cx="8182841" cy="5465907"/>
          </a:xfrm>
        </p:spPr>
        <p:txBody>
          <a:bodyPr>
            <a:normAutofit/>
          </a:bodyPr>
          <a:lstStyle/>
          <a:p>
            <a:pPr>
              <a:lnSpc>
                <a:spcPct val="110000"/>
              </a:lnSpc>
            </a:pPr>
            <a:r>
              <a:rPr lang="en-US" sz="2400" i="1" dirty="0"/>
              <a:t>2</a:t>
            </a:r>
            <a:r>
              <a:rPr lang="en-US" sz="2400" i="1" baseline="30000" dirty="0"/>
              <a:t>nd</a:t>
            </a:r>
            <a:r>
              <a:rPr lang="en-US" sz="2400" i="1" dirty="0"/>
              <a:t> Schedule to the RBI Act 1934</a:t>
            </a:r>
            <a:r>
              <a:rPr lang="en-US" sz="2400" dirty="0"/>
              <a:t>; Banking Regulation Act, 1949</a:t>
            </a:r>
          </a:p>
          <a:p>
            <a:pPr>
              <a:lnSpc>
                <a:spcPct val="110000"/>
              </a:lnSpc>
            </a:pPr>
            <a:r>
              <a:rPr lang="en-US" sz="2400" i="1" dirty="0"/>
              <a:t>Scheduled</a:t>
            </a:r>
            <a:r>
              <a:rPr lang="en-US" sz="2400" dirty="0"/>
              <a:t> banks = Scheduled commercial banks +Scheduled cooperative banks</a:t>
            </a:r>
          </a:p>
          <a:p>
            <a:pPr>
              <a:lnSpc>
                <a:spcPct val="110000"/>
              </a:lnSpc>
            </a:pPr>
            <a:r>
              <a:rPr lang="en-US" sz="2400" dirty="0"/>
              <a:t>India has a total of 162 scheduled commercial banks</a:t>
            </a:r>
          </a:p>
          <a:p>
            <a:pPr marL="0" indent="0">
              <a:lnSpc>
                <a:spcPct val="110000"/>
              </a:lnSpc>
              <a:buNone/>
            </a:pPr>
            <a:r>
              <a:rPr lang="en-US" sz="2400" dirty="0"/>
              <a:t>   = 21 Public sector banks + 40 Private sector banks </a:t>
            </a:r>
          </a:p>
          <a:p>
            <a:pPr marL="0" indent="0">
              <a:lnSpc>
                <a:spcPct val="110000"/>
              </a:lnSpc>
              <a:buNone/>
            </a:pPr>
            <a:r>
              <a:rPr lang="en-US" sz="2400" dirty="0"/>
              <a:t>      + 56 Regional rural banks (RRBs) + 45 private foreign banks</a:t>
            </a:r>
          </a:p>
          <a:p>
            <a:pPr>
              <a:lnSpc>
                <a:spcPct val="100000"/>
              </a:lnSpc>
            </a:pPr>
            <a:r>
              <a:rPr lang="en-US" sz="2400" dirty="0"/>
              <a:t>Scheduled cooperative banks = Scheduled state coop. banks (20) + Scheduled urban coop. banks (54)</a:t>
            </a:r>
          </a:p>
        </p:txBody>
      </p:sp>
      <p:sp>
        <p:nvSpPr>
          <p:cNvPr id="5" name="Content Placeholder 4">
            <a:extLst>
              <a:ext uri="{FF2B5EF4-FFF2-40B4-BE49-F238E27FC236}">
                <a16:creationId xmlns:a16="http://schemas.microsoft.com/office/drawing/2014/main" id="{13BE9430-D0F9-4537-B590-1F0B8AFBFFEA}"/>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837886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91A-23D9-4FEF-94BE-313E5DE25791}"/>
              </a:ext>
            </a:extLst>
          </p:cNvPr>
          <p:cNvSpPr>
            <a:spLocks noGrp="1"/>
          </p:cNvSpPr>
          <p:nvPr>
            <p:ph type="title"/>
          </p:nvPr>
        </p:nvSpPr>
        <p:spPr/>
        <p:txBody>
          <a:bodyPr>
            <a:normAutofit fontScale="90000"/>
          </a:bodyPr>
          <a:lstStyle/>
          <a:p>
            <a:r>
              <a:rPr lang="en-US" dirty="0"/>
              <a:t>Indian banking sector</a:t>
            </a:r>
          </a:p>
        </p:txBody>
      </p:sp>
      <p:sp>
        <p:nvSpPr>
          <p:cNvPr id="3" name="Content Placeholder 2">
            <a:extLst>
              <a:ext uri="{FF2B5EF4-FFF2-40B4-BE49-F238E27FC236}">
                <a16:creationId xmlns:a16="http://schemas.microsoft.com/office/drawing/2014/main" id="{D2D81C7A-F7AD-429F-82D6-2FEE5C7591CA}"/>
              </a:ext>
            </a:extLst>
          </p:cNvPr>
          <p:cNvSpPr>
            <a:spLocks noGrp="1"/>
          </p:cNvSpPr>
          <p:nvPr>
            <p:ph idx="1"/>
          </p:nvPr>
        </p:nvSpPr>
        <p:spPr>
          <a:xfrm>
            <a:off x="628650" y="914401"/>
            <a:ext cx="7886700" cy="5622923"/>
          </a:xfrm>
        </p:spPr>
        <p:txBody>
          <a:bodyPr>
            <a:normAutofit/>
          </a:bodyPr>
          <a:lstStyle/>
          <a:p>
            <a:pPr>
              <a:lnSpc>
                <a:spcPct val="110000"/>
              </a:lnSpc>
            </a:pPr>
            <a:r>
              <a:rPr lang="en-US" sz="2400" b="1" dirty="0"/>
              <a:t>Public sector banks </a:t>
            </a:r>
            <a:r>
              <a:rPr lang="en-US" sz="2400" dirty="0"/>
              <a:t>= 19 nationalized banks + (SBI &amp; associates) </a:t>
            </a:r>
          </a:p>
          <a:p>
            <a:pPr>
              <a:lnSpc>
                <a:spcPct val="110000"/>
              </a:lnSpc>
            </a:pPr>
            <a:r>
              <a:rPr lang="en-US" sz="2400" dirty="0"/>
              <a:t>State Bank of India → set up by the Government in 1955;    5 subsidiaries (state-associated) + BMB </a:t>
            </a:r>
          </a:p>
          <a:p>
            <a:pPr>
              <a:lnSpc>
                <a:spcPct val="110000"/>
              </a:lnSpc>
            </a:pPr>
            <a:r>
              <a:rPr lang="en-US" sz="2400" dirty="0" err="1"/>
              <a:t>Nationalisation</a:t>
            </a:r>
            <a:r>
              <a:rPr lang="en-US" sz="2400" dirty="0"/>
              <a:t> of banks:</a:t>
            </a:r>
          </a:p>
          <a:p>
            <a:pPr lvl="1">
              <a:lnSpc>
                <a:spcPct val="110000"/>
              </a:lnSpc>
            </a:pPr>
            <a:r>
              <a:rPr lang="en-US" sz="2000" b="1" dirty="0"/>
              <a:t>1969</a:t>
            </a:r>
            <a:r>
              <a:rPr lang="en-US" sz="2000" dirty="0"/>
              <a:t>: Banking Companies (Acquisition and Transfer of Undertakings) Ordinance (later Act) → 14 banks nationalized (‘</a:t>
            </a:r>
            <a:r>
              <a:rPr lang="en-US" sz="2000" i="1" dirty="0"/>
              <a:t>to serve better the needs of development of the economy in conformity with national policy objectives’</a:t>
            </a:r>
            <a:r>
              <a:rPr lang="en-US" sz="2000" dirty="0"/>
              <a:t>)</a:t>
            </a:r>
          </a:p>
          <a:p>
            <a:pPr lvl="1">
              <a:lnSpc>
                <a:spcPct val="110000"/>
              </a:lnSpc>
            </a:pPr>
            <a:r>
              <a:rPr lang="en-US" sz="2000" b="1" dirty="0"/>
              <a:t>1980</a:t>
            </a:r>
            <a:r>
              <a:rPr lang="en-US" sz="2000" dirty="0"/>
              <a:t>: 6 private sector banks nationalized (‘</a:t>
            </a:r>
            <a:r>
              <a:rPr lang="en-US" sz="2000" i="1" dirty="0"/>
              <a:t>further control the heights of the economy, to meet progressively, and serve better, the needs of the development of the economy and to promote the welfare of the people in conformity with the policy of the State’</a:t>
            </a:r>
            <a:r>
              <a:rPr lang="en-US" sz="2000" dirty="0"/>
              <a:t>)</a:t>
            </a:r>
          </a:p>
          <a:p>
            <a:pPr>
              <a:lnSpc>
                <a:spcPct val="110000"/>
              </a:lnSpc>
            </a:pPr>
            <a:endParaRPr lang="en-US" sz="2400" dirty="0"/>
          </a:p>
          <a:p>
            <a:pPr>
              <a:lnSpc>
                <a:spcPct val="110000"/>
              </a:lnSpc>
            </a:pPr>
            <a:endParaRPr lang="en-US" sz="2400" dirty="0"/>
          </a:p>
          <a:p>
            <a:pPr>
              <a:lnSpc>
                <a:spcPct val="110000"/>
              </a:lnSpc>
            </a:pPr>
            <a:endParaRPr lang="en-US" sz="2400" dirty="0"/>
          </a:p>
        </p:txBody>
      </p:sp>
      <p:sp>
        <p:nvSpPr>
          <p:cNvPr id="5" name="Content Placeholder 4">
            <a:extLst>
              <a:ext uri="{FF2B5EF4-FFF2-40B4-BE49-F238E27FC236}">
                <a16:creationId xmlns:a16="http://schemas.microsoft.com/office/drawing/2014/main" id="{9DDAA016-A0DA-4736-AA31-46D829383DE3}"/>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73724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91A-23D9-4FEF-94BE-313E5DE25791}"/>
              </a:ext>
            </a:extLst>
          </p:cNvPr>
          <p:cNvSpPr>
            <a:spLocks noGrp="1"/>
          </p:cNvSpPr>
          <p:nvPr>
            <p:ph type="title"/>
          </p:nvPr>
        </p:nvSpPr>
        <p:spPr/>
        <p:txBody>
          <a:bodyPr>
            <a:normAutofit fontScale="90000"/>
          </a:bodyPr>
          <a:lstStyle/>
          <a:p>
            <a:r>
              <a:rPr lang="en-US" dirty="0"/>
              <a:t>Indian banking sector</a:t>
            </a:r>
          </a:p>
        </p:txBody>
      </p:sp>
      <p:sp>
        <p:nvSpPr>
          <p:cNvPr id="3" name="Content Placeholder 2">
            <a:extLst>
              <a:ext uri="{FF2B5EF4-FFF2-40B4-BE49-F238E27FC236}">
                <a16:creationId xmlns:a16="http://schemas.microsoft.com/office/drawing/2014/main" id="{D2D81C7A-F7AD-429F-82D6-2FEE5C7591CA}"/>
              </a:ext>
            </a:extLst>
          </p:cNvPr>
          <p:cNvSpPr>
            <a:spLocks noGrp="1"/>
          </p:cNvSpPr>
          <p:nvPr>
            <p:ph idx="1"/>
          </p:nvPr>
        </p:nvSpPr>
        <p:spPr>
          <a:xfrm>
            <a:off x="628650" y="914401"/>
            <a:ext cx="7886700" cy="5622923"/>
          </a:xfrm>
        </p:spPr>
        <p:txBody>
          <a:bodyPr>
            <a:normAutofit/>
          </a:bodyPr>
          <a:lstStyle/>
          <a:p>
            <a:pPr>
              <a:lnSpc>
                <a:spcPct val="110000"/>
              </a:lnSpc>
            </a:pPr>
            <a:r>
              <a:rPr lang="en-US" sz="2400" b="1" dirty="0"/>
              <a:t>Private sector banks </a:t>
            </a:r>
            <a:r>
              <a:rPr lang="en-US" sz="2400" dirty="0"/>
              <a:t>= 22 Private banks + 3 local area banks + 10 small finance banks + 7 payments banks</a:t>
            </a:r>
          </a:p>
          <a:p>
            <a:pPr>
              <a:lnSpc>
                <a:spcPct val="110000"/>
              </a:lnSpc>
            </a:pPr>
            <a:r>
              <a:rPr lang="en-US" sz="2400" dirty="0"/>
              <a:t>Local area banks (3): First set up in 1996, they serve 2 or 3 </a:t>
            </a:r>
            <a:r>
              <a:rPr lang="en-US" sz="2400" i="1" dirty="0"/>
              <a:t>contiguous</a:t>
            </a:r>
            <a:r>
              <a:rPr lang="en-US" sz="2400" dirty="0"/>
              <a:t> districts for mobilizing local savings and channelizing them for local investments</a:t>
            </a:r>
          </a:p>
          <a:p>
            <a:pPr>
              <a:lnSpc>
                <a:spcPct val="110000"/>
              </a:lnSpc>
            </a:pPr>
            <a:r>
              <a:rPr lang="en-US" sz="2400" dirty="0"/>
              <a:t>Small finance banks (10)</a:t>
            </a:r>
          </a:p>
          <a:p>
            <a:pPr lvl="1">
              <a:lnSpc>
                <a:spcPct val="110000"/>
              </a:lnSpc>
            </a:pPr>
            <a:r>
              <a:rPr lang="en-US" sz="2000" dirty="0"/>
              <a:t>Primary objective of </a:t>
            </a:r>
            <a:r>
              <a:rPr lang="en-US" sz="2000" b="1" i="1" dirty="0"/>
              <a:t>lending</a:t>
            </a:r>
            <a:r>
              <a:rPr lang="en-US" sz="2000" dirty="0"/>
              <a:t> to small business units, small and marginal farmers, micro and small industries and other </a:t>
            </a:r>
            <a:r>
              <a:rPr lang="en-US" sz="2000" dirty="0" err="1"/>
              <a:t>unorganised</a:t>
            </a:r>
            <a:r>
              <a:rPr lang="en-US" sz="2000" dirty="0"/>
              <a:t> sector entities, through high technology-low cost operations.</a:t>
            </a:r>
          </a:p>
          <a:p>
            <a:pPr>
              <a:lnSpc>
                <a:spcPct val="110000"/>
              </a:lnSpc>
            </a:pPr>
            <a:r>
              <a:rPr lang="en-US" sz="2400" dirty="0"/>
              <a:t>Payments banks (7)</a:t>
            </a:r>
          </a:p>
          <a:p>
            <a:pPr lvl="1">
              <a:lnSpc>
                <a:spcPct val="110000"/>
              </a:lnSpc>
            </a:pPr>
            <a:r>
              <a:rPr lang="en-US" sz="2000" dirty="0"/>
              <a:t>Primary objective to provide </a:t>
            </a:r>
            <a:r>
              <a:rPr lang="en-US" sz="2000" b="1" i="1" dirty="0"/>
              <a:t>payments/remittance services to migrant </a:t>
            </a:r>
            <a:r>
              <a:rPr lang="en-US" sz="2000" b="1" i="1" dirty="0" err="1"/>
              <a:t>labour</a:t>
            </a:r>
            <a:r>
              <a:rPr lang="en-US" sz="2000" b="1" i="1" dirty="0"/>
              <a:t> workforce, low income households, small businesses, other </a:t>
            </a:r>
            <a:r>
              <a:rPr lang="en-US" sz="2000" b="1" i="1" dirty="0" err="1"/>
              <a:t>unorganised</a:t>
            </a:r>
            <a:r>
              <a:rPr lang="en-US" sz="2000" b="1" i="1" dirty="0"/>
              <a:t> sector entities and other users</a:t>
            </a:r>
            <a:r>
              <a:rPr lang="en-US" sz="2000" dirty="0"/>
              <a:t>.</a:t>
            </a:r>
          </a:p>
          <a:p>
            <a:pPr>
              <a:lnSpc>
                <a:spcPct val="110000"/>
              </a:lnSpc>
            </a:pPr>
            <a:endParaRPr lang="en-US" sz="2400" dirty="0"/>
          </a:p>
        </p:txBody>
      </p:sp>
      <p:sp>
        <p:nvSpPr>
          <p:cNvPr id="5" name="Content Placeholder 4">
            <a:extLst>
              <a:ext uri="{FF2B5EF4-FFF2-40B4-BE49-F238E27FC236}">
                <a16:creationId xmlns:a16="http://schemas.microsoft.com/office/drawing/2014/main" id="{ABD43C75-BEC5-45FB-A9ED-8AB550D7BB98}"/>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89857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91A-23D9-4FEF-94BE-313E5DE25791}"/>
              </a:ext>
            </a:extLst>
          </p:cNvPr>
          <p:cNvSpPr>
            <a:spLocks noGrp="1"/>
          </p:cNvSpPr>
          <p:nvPr>
            <p:ph type="title"/>
          </p:nvPr>
        </p:nvSpPr>
        <p:spPr/>
        <p:txBody>
          <a:bodyPr>
            <a:normAutofit fontScale="90000"/>
          </a:bodyPr>
          <a:lstStyle/>
          <a:p>
            <a:r>
              <a:rPr lang="en-US" dirty="0"/>
              <a:t>Indian banking sector</a:t>
            </a:r>
          </a:p>
        </p:txBody>
      </p:sp>
      <p:sp>
        <p:nvSpPr>
          <p:cNvPr id="3" name="Content Placeholder 2">
            <a:extLst>
              <a:ext uri="{FF2B5EF4-FFF2-40B4-BE49-F238E27FC236}">
                <a16:creationId xmlns:a16="http://schemas.microsoft.com/office/drawing/2014/main" id="{D2D81C7A-F7AD-429F-82D6-2FEE5C7591CA}"/>
              </a:ext>
            </a:extLst>
          </p:cNvPr>
          <p:cNvSpPr>
            <a:spLocks noGrp="1"/>
          </p:cNvSpPr>
          <p:nvPr>
            <p:ph idx="1"/>
          </p:nvPr>
        </p:nvSpPr>
        <p:spPr>
          <a:xfrm>
            <a:off x="628650" y="914401"/>
            <a:ext cx="7886700" cy="5622923"/>
          </a:xfrm>
        </p:spPr>
        <p:txBody>
          <a:bodyPr>
            <a:normAutofit/>
          </a:bodyPr>
          <a:lstStyle/>
          <a:p>
            <a:pPr>
              <a:lnSpc>
                <a:spcPct val="110000"/>
              </a:lnSpc>
            </a:pPr>
            <a:r>
              <a:rPr lang="en-US" sz="2400" b="1" dirty="0"/>
              <a:t>RRBs</a:t>
            </a:r>
            <a:r>
              <a:rPr lang="en-US" sz="2400" dirty="0"/>
              <a:t> (45): Set up following the RRB Act of 1976, they are jointly owned by the central government, state government and a sponsor scheduled commercial bank (Equity share 50:15:35)</a:t>
            </a:r>
          </a:p>
          <a:p>
            <a:pPr lvl="1">
              <a:lnSpc>
                <a:spcPct val="110000"/>
              </a:lnSpc>
            </a:pPr>
            <a:r>
              <a:rPr lang="en-US" dirty="0"/>
              <a:t>Local familiarity of cooperatives and professionalism and resource base of commercial banks</a:t>
            </a:r>
          </a:p>
          <a:p>
            <a:pPr lvl="1">
              <a:lnSpc>
                <a:spcPct val="110000"/>
              </a:lnSpc>
            </a:pPr>
            <a:r>
              <a:rPr lang="en-US" dirty="0"/>
              <a:t>Specialized rural financial institutions for development of rural areas</a:t>
            </a:r>
          </a:p>
          <a:p>
            <a:pPr lvl="1">
              <a:lnSpc>
                <a:spcPct val="110000"/>
              </a:lnSpc>
            </a:pPr>
            <a:r>
              <a:rPr lang="en-US" dirty="0"/>
              <a:t>E.g. Allahabad UP Grameen Bank, Arunachal Pradesh Rural Bank, Kerala </a:t>
            </a:r>
            <a:r>
              <a:rPr lang="en-US" dirty="0" err="1"/>
              <a:t>Gramin</a:t>
            </a:r>
            <a:r>
              <a:rPr lang="en-US" dirty="0"/>
              <a:t> Bank etc.</a:t>
            </a:r>
          </a:p>
          <a:p>
            <a:pPr>
              <a:lnSpc>
                <a:spcPct val="110000"/>
              </a:lnSpc>
            </a:pPr>
            <a:endParaRPr lang="en-US" sz="2400" dirty="0"/>
          </a:p>
        </p:txBody>
      </p:sp>
      <p:sp>
        <p:nvSpPr>
          <p:cNvPr id="5" name="Content Placeholder 4">
            <a:extLst>
              <a:ext uri="{FF2B5EF4-FFF2-40B4-BE49-F238E27FC236}">
                <a16:creationId xmlns:a16="http://schemas.microsoft.com/office/drawing/2014/main" id="{2E237D94-89D4-4E52-9CFB-468D29A8327D}"/>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353461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2D02-8CE7-4FCB-93C5-DDBE48C809AE}"/>
              </a:ext>
            </a:extLst>
          </p:cNvPr>
          <p:cNvSpPr>
            <a:spLocks noGrp="1"/>
          </p:cNvSpPr>
          <p:nvPr>
            <p:ph type="title"/>
          </p:nvPr>
        </p:nvSpPr>
        <p:spPr/>
        <p:txBody>
          <a:bodyPr>
            <a:normAutofit fontScale="90000"/>
          </a:bodyPr>
          <a:lstStyle/>
          <a:p>
            <a:r>
              <a:rPr lang="en-US" dirty="0"/>
              <a:t>Indian banking sector</a:t>
            </a:r>
          </a:p>
        </p:txBody>
      </p:sp>
      <p:sp>
        <p:nvSpPr>
          <p:cNvPr id="3" name="Content Placeholder 2">
            <a:extLst>
              <a:ext uri="{FF2B5EF4-FFF2-40B4-BE49-F238E27FC236}">
                <a16:creationId xmlns:a16="http://schemas.microsoft.com/office/drawing/2014/main" id="{24BC446C-6D0E-477D-8AD0-F45E6C71F58D}"/>
              </a:ext>
            </a:extLst>
          </p:cNvPr>
          <p:cNvSpPr>
            <a:spLocks noGrp="1"/>
          </p:cNvSpPr>
          <p:nvPr>
            <p:ph idx="1"/>
          </p:nvPr>
        </p:nvSpPr>
        <p:spPr>
          <a:xfrm>
            <a:off x="628650" y="914401"/>
            <a:ext cx="7886700" cy="5622923"/>
          </a:xfrm>
        </p:spPr>
        <p:txBody>
          <a:bodyPr>
            <a:normAutofit/>
          </a:bodyPr>
          <a:lstStyle/>
          <a:p>
            <a:pPr>
              <a:lnSpc>
                <a:spcPct val="100000"/>
              </a:lnSpc>
            </a:pPr>
            <a:r>
              <a:rPr lang="en-US" sz="2400" b="1" dirty="0"/>
              <a:t>Non-banking financial sector</a:t>
            </a:r>
            <a:r>
              <a:rPr lang="en-US" sz="2400" dirty="0"/>
              <a:t>: NBFCs + </a:t>
            </a:r>
            <a:r>
              <a:rPr lang="en-US" sz="2400" b="1" dirty="0"/>
              <a:t>d</a:t>
            </a:r>
            <a:r>
              <a:rPr lang="en-US" sz="2400" dirty="0"/>
              <a:t>evelopment </a:t>
            </a:r>
            <a:r>
              <a:rPr lang="en-US" sz="2400" b="1" dirty="0"/>
              <a:t>f</a:t>
            </a:r>
            <a:r>
              <a:rPr lang="en-US" sz="2400" dirty="0"/>
              <a:t>inancial </a:t>
            </a:r>
            <a:r>
              <a:rPr lang="en-US" sz="2400" b="1" dirty="0"/>
              <a:t>i</a:t>
            </a:r>
            <a:r>
              <a:rPr lang="en-US" sz="2400" dirty="0"/>
              <a:t>nstitutions (DFIs) + insurance sector</a:t>
            </a:r>
          </a:p>
          <a:p>
            <a:pPr>
              <a:lnSpc>
                <a:spcPct val="100000"/>
              </a:lnSpc>
            </a:pPr>
            <a:r>
              <a:rPr lang="en-US" sz="2400" b="1" dirty="0"/>
              <a:t>NBFCs</a:t>
            </a:r>
            <a:r>
              <a:rPr lang="en-US" sz="2400" dirty="0"/>
              <a:t>: Housing finance company, equipment leasing company, investment company, loan company, etc. [11,469 registered with the RBI as of Feb 2018 (81 deposit taking)].</a:t>
            </a:r>
          </a:p>
          <a:p>
            <a:pPr>
              <a:lnSpc>
                <a:spcPct val="100000"/>
              </a:lnSpc>
            </a:pPr>
            <a:endParaRPr lang="en-US" sz="2400" dirty="0"/>
          </a:p>
          <a:p>
            <a:pPr>
              <a:lnSpc>
                <a:spcPct val="100000"/>
              </a:lnSpc>
            </a:pPr>
            <a:r>
              <a:rPr lang="en-US" sz="2400" b="1" dirty="0"/>
              <a:t>DFIs</a:t>
            </a:r>
            <a:r>
              <a:rPr lang="en-US" sz="2400" dirty="0"/>
              <a:t>: Initiative of the government to fund activities of long gestation </a:t>
            </a:r>
            <a:r>
              <a:rPr lang="en-US" sz="2400" b="1" dirty="0"/>
              <a:t>NOT</a:t>
            </a:r>
            <a:r>
              <a:rPr lang="en-US" sz="2400" dirty="0"/>
              <a:t> traditionally covered by commercial banks</a:t>
            </a:r>
          </a:p>
          <a:p>
            <a:pPr lvl="1">
              <a:lnSpc>
                <a:spcPct val="100000"/>
              </a:lnSpc>
            </a:pPr>
            <a:r>
              <a:rPr lang="en-US" sz="2000" dirty="0"/>
              <a:t>Main role varies from direct lending (EXIM) to provision of refinancing (NABARD, SIDBI)</a:t>
            </a:r>
          </a:p>
          <a:p>
            <a:pPr lvl="1">
              <a:lnSpc>
                <a:spcPct val="100000"/>
              </a:lnSpc>
            </a:pPr>
            <a:r>
              <a:rPr lang="en-US" sz="2000" b="1" dirty="0"/>
              <a:t>4 DFIs</a:t>
            </a:r>
            <a:r>
              <a:rPr lang="en-US" sz="2000" dirty="0"/>
              <a:t>: National Bank for Agriculture and Rural Development (NABARD), EXIM Bank, National Housing Bank, Small Industries Development Bank of India (SIDBI)</a:t>
            </a:r>
            <a:endParaRPr lang="en-US" sz="2400" dirty="0"/>
          </a:p>
        </p:txBody>
      </p:sp>
      <p:sp>
        <p:nvSpPr>
          <p:cNvPr id="5" name="Content Placeholder 4">
            <a:extLst>
              <a:ext uri="{FF2B5EF4-FFF2-40B4-BE49-F238E27FC236}">
                <a16:creationId xmlns:a16="http://schemas.microsoft.com/office/drawing/2014/main" id="{AC618CC2-6AA0-4559-A15E-FB75EAC6234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405595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2D02-8CE7-4FCB-93C5-DDBE48C809AE}"/>
              </a:ext>
            </a:extLst>
          </p:cNvPr>
          <p:cNvSpPr>
            <a:spLocks noGrp="1"/>
          </p:cNvSpPr>
          <p:nvPr>
            <p:ph type="title"/>
          </p:nvPr>
        </p:nvSpPr>
        <p:spPr/>
        <p:txBody>
          <a:bodyPr>
            <a:normAutofit fontScale="90000"/>
          </a:bodyPr>
          <a:lstStyle/>
          <a:p>
            <a:r>
              <a:rPr lang="en-US" dirty="0"/>
              <a:t>Indian banking sector</a:t>
            </a:r>
          </a:p>
        </p:txBody>
      </p:sp>
      <p:sp>
        <p:nvSpPr>
          <p:cNvPr id="3" name="Content Placeholder 2">
            <a:extLst>
              <a:ext uri="{FF2B5EF4-FFF2-40B4-BE49-F238E27FC236}">
                <a16:creationId xmlns:a16="http://schemas.microsoft.com/office/drawing/2014/main" id="{24BC446C-6D0E-477D-8AD0-F45E6C71F58D}"/>
              </a:ext>
            </a:extLst>
          </p:cNvPr>
          <p:cNvSpPr>
            <a:spLocks noGrp="1"/>
          </p:cNvSpPr>
          <p:nvPr>
            <p:ph idx="1"/>
          </p:nvPr>
        </p:nvSpPr>
        <p:spPr>
          <a:xfrm>
            <a:off x="628650" y="914402"/>
            <a:ext cx="7886700" cy="5541816"/>
          </a:xfrm>
        </p:spPr>
        <p:txBody>
          <a:bodyPr>
            <a:normAutofit/>
          </a:bodyPr>
          <a:lstStyle/>
          <a:p>
            <a:pPr>
              <a:lnSpc>
                <a:spcPct val="100000"/>
              </a:lnSpc>
            </a:pPr>
            <a:r>
              <a:rPr lang="en-US" sz="2400" b="1" dirty="0"/>
              <a:t>Insurance sector: </a:t>
            </a:r>
            <a:r>
              <a:rPr lang="en-US" sz="2400" dirty="0"/>
              <a:t>Till 1999, sector monopolized by Life Insurance Company (LIC), General Insurance Corporation (GIC), United India Assurance (UIA), New India Assurance, Oriental Insurance Company, National Insurance Company</a:t>
            </a:r>
          </a:p>
          <a:p>
            <a:pPr>
              <a:lnSpc>
                <a:spcPct val="100000"/>
              </a:lnSpc>
            </a:pPr>
            <a:r>
              <a:rPr lang="en-US" sz="2400" dirty="0"/>
              <a:t>IRDAI Act 1999 following post-liberalization economic reforms</a:t>
            </a:r>
          </a:p>
          <a:p>
            <a:pPr lvl="1">
              <a:lnSpc>
                <a:spcPct val="100000"/>
              </a:lnSpc>
            </a:pPr>
            <a:r>
              <a:rPr lang="en-US" sz="2000" dirty="0"/>
              <a:t>Allow private sector companies to promote insurance companies</a:t>
            </a:r>
          </a:p>
          <a:p>
            <a:pPr lvl="1">
              <a:lnSpc>
                <a:spcPct val="100000"/>
              </a:lnSpc>
            </a:pPr>
            <a:r>
              <a:rPr lang="en-US" sz="2000" dirty="0"/>
              <a:t>Allow foreign promoters </a:t>
            </a:r>
          </a:p>
          <a:p>
            <a:pPr lvl="1">
              <a:lnSpc>
                <a:spcPct val="100000"/>
              </a:lnSpc>
            </a:pPr>
            <a:r>
              <a:rPr lang="en-US" sz="2000" dirty="0"/>
              <a:t>Government to vest its regulatory powers on an independent regulatory body answerable to Parliament – Insurance Regulatory and Development Authority (IRDA) </a:t>
            </a:r>
          </a:p>
          <a:p>
            <a:pPr>
              <a:lnSpc>
                <a:spcPct val="100000"/>
              </a:lnSpc>
            </a:pPr>
            <a:r>
              <a:rPr lang="en-US" sz="2400" dirty="0"/>
              <a:t>53 insurance companies in India</a:t>
            </a:r>
          </a:p>
          <a:p>
            <a:pPr>
              <a:lnSpc>
                <a:spcPct val="100000"/>
              </a:lnSpc>
            </a:pPr>
            <a:endParaRPr lang="en-US" sz="2400" dirty="0"/>
          </a:p>
        </p:txBody>
      </p:sp>
      <p:sp>
        <p:nvSpPr>
          <p:cNvPr id="5" name="Content Placeholder 4">
            <a:extLst>
              <a:ext uri="{FF2B5EF4-FFF2-40B4-BE49-F238E27FC236}">
                <a16:creationId xmlns:a16="http://schemas.microsoft.com/office/drawing/2014/main" id="{74D88A18-D853-4A30-B16A-B4FA8F29E1C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179130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788-4E1A-4738-A24F-9172D3A9162A}"/>
              </a:ext>
            </a:extLst>
          </p:cNvPr>
          <p:cNvSpPr>
            <a:spLocks noGrp="1"/>
          </p:cNvSpPr>
          <p:nvPr>
            <p:ph type="title"/>
          </p:nvPr>
        </p:nvSpPr>
        <p:spPr/>
        <p:txBody>
          <a:bodyPr>
            <a:normAutofit fontScale="90000"/>
          </a:bodyPr>
          <a:lstStyle/>
          <a:p>
            <a:r>
              <a:rPr lang="en-US" b="1" dirty="0"/>
              <a:t>Banks and the supply of Money</a:t>
            </a:r>
          </a:p>
        </p:txBody>
      </p:sp>
      <p:sp>
        <p:nvSpPr>
          <p:cNvPr id="3" name="Content Placeholder 2">
            <a:extLst>
              <a:ext uri="{FF2B5EF4-FFF2-40B4-BE49-F238E27FC236}">
                <a16:creationId xmlns:a16="http://schemas.microsoft.com/office/drawing/2014/main" id="{B4E59326-9111-458D-9090-A2F1024050A8}"/>
              </a:ext>
            </a:extLst>
          </p:cNvPr>
          <p:cNvSpPr>
            <a:spLocks noGrp="1"/>
          </p:cNvSpPr>
          <p:nvPr>
            <p:ph idx="1"/>
          </p:nvPr>
        </p:nvSpPr>
        <p:spPr>
          <a:xfrm>
            <a:off x="628650" y="1043710"/>
            <a:ext cx="7886700" cy="5133254"/>
          </a:xfrm>
        </p:spPr>
        <p:txBody>
          <a:bodyPr>
            <a:normAutofit lnSpcReduction="10000"/>
          </a:bodyPr>
          <a:lstStyle/>
          <a:p>
            <a:pPr>
              <a:lnSpc>
                <a:spcPct val="110000"/>
              </a:lnSpc>
            </a:pPr>
            <a:r>
              <a:rPr lang="en-US" dirty="0"/>
              <a:t>Fundamentally, banks are businesses organized to earn profits for their owners. </a:t>
            </a:r>
          </a:p>
          <a:p>
            <a:pPr>
              <a:lnSpc>
                <a:spcPct val="110000"/>
              </a:lnSpc>
            </a:pPr>
            <a:r>
              <a:rPr lang="en-US" dirty="0"/>
              <a:t>A commercial bank provides certain services for its customers and in return receives payments from them.</a:t>
            </a:r>
          </a:p>
          <a:p>
            <a:pPr>
              <a:lnSpc>
                <a:spcPct val="110000"/>
              </a:lnSpc>
            </a:pPr>
            <a:r>
              <a:rPr lang="en-US" dirty="0"/>
              <a:t>A </a:t>
            </a:r>
            <a:r>
              <a:rPr lang="en-US" b="1" i="1" dirty="0"/>
              <a:t>balance sheet </a:t>
            </a:r>
            <a:r>
              <a:rPr lang="en-US" dirty="0"/>
              <a:t>is a statement of a firm’s financial position at a point in time. It lists the assets and liabilities of the firm.</a:t>
            </a:r>
          </a:p>
          <a:p>
            <a:pPr>
              <a:lnSpc>
                <a:spcPct val="110000"/>
              </a:lnSpc>
            </a:pPr>
            <a:r>
              <a:rPr lang="en-US" i="1" dirty="0"/>
              <a:t>Assets =&gt; </a:t>
            </a:r>
            <a:r>
              <a:rPr lang="en-US" dirty="0"/>
              <a:t>items that the firm ow</a:t>
            </a:r>
            <a:r>
              <a:rPr lang="en-US" dirty="0">
                <a:solidFill>
                  <a:srgbClr val="FF0000"/>
                </a:solidFill>
              </a:rPr>
              <a:t>n</a:t>
            </a:r>
            <a:r>
              <a:rPr lang="en-US" dirty="0"/>
              <a:t>s </a:t>
            </a:r>
          </a:p>
          <a:p>
            <a:pPr>
              <a:lnSpc>
                <a:spcPct val="110000"/>
              </a:lnSpc>
            </a:pPr>
            <a:r>
              <a:rPr lang="en-US" i="1" dirty="0"/>
              <a:t>Liabilities =&gt; </a:t>
            </a:r>
            <a:r>
              <a:rPr lang="en-US" dirty="0"/>
              <a:t>items that the firm ow</a:t>
            </a:r>
            <a:r>
              <a:rPr lang="en-US" dirty="0">
                <a:solidFill>
                  <a:srgbClr val="FF0000"/>
                </a:solidFill>
              </a:rPr>
              <a:t>e</a:t>
            </a:r>
            <a:r>
              <a:rPr lang="en-US" dirty="0"/>
              <a:t>s</a:t>
            </a:r>
          </a:p>
          <a:p>
            <a:pPr marL="0" indent="0">
              <a:lnSpc>
                <a:spcPct val="110000"/>
              </a:lnSpc>
              <a:buNone/>
            </a:pPr>
            <a:endParaRPr lang="en-US" dirty="0"/>
          </a:p>
          <a:p>
            <a:pPr>
              <a:lnSpc>
                <a:spcPct val="110000"/>
              </a:lnSpc>
            </a:pPr>
            <a:endParaRPr lang="en-US" dirty="0"/>
          </a:p>
        </p:txBody>
      </p:sp>
      <p:sp>
        <p:nvSpPr>
          <p:cNvPr id="5" name="Content Placeholder 4">
            <a:extLst>
              <a:ext uri="{FF2B5EF4-FFF2-40B4-BE49-F238E27FC236}">
                <a16:creationId xmlns:a16="http://schemas.microsoft.com/office/drawing/2014/main" id="{E247903B-9469-4B85-BCF2-3245C62E5E29}"/>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381201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8742-55E8-4939-B0C1-53BD52FEBB8D}"/>
              </a:ext>
            </a:extLst>
          </p:cNvPr>
          <p:cNvSpPr>
            <a:spLocks noGrp="1"/>
          </p:cNvSpPr>
          <p:nvPr>
            <p:ph type="title"/>
          </p:nvPr>
        </p:nvSpPr>
        <p:spPr/>
        <p:txBody>
          <a:bodyPr>
            <a:normAutofit fontScale="90000"/>
          </a:bodyPr>
          <a:lstStyle/>
          <a:p>
            <a:r>
              <a:rPr lang="en-US" dirty="0"/>
              <a:t>Banks and the supply of Money</a:t>
            </a:r>
          </a:p>
        </p:txBody>
      </p:sp>
      <p:sp>
        <p:nvSpPr>
          <p:cNvPr id="3" name="Content Placeholder 2">
            <a:extLst>
              <a:ext uri="{FF2B5EF4-FFF2-40B4-BE49-F238E27FC236}">
                <a16:creationId xmlns:a16="http://schemas.microsoft.com/office/drawing/2014/main" id="{09E34CC2-51BE-477F-9AF6-2CA248EC4139}"/>
              </a:ext>
            </a:extLst>
          </p:cNvPr>
          <p:cNvSpPr>
            <a:spLocks noGrp="1"/>
          </p:cNvSpPr>
          <p:nvPr>
            <p:ph idx="1"/>
          </p:nvPr>
        </p:nvSpPr>
        <p:spPr>
          <a:xfrm>
            <a:off x="628649" y="1034474"/>
            <a:ext cx="8339860" cy="5273962"/>
          </a:xfrm>
        </p:spPr>
        <p:txBody>
          <a:bodyPr>
            <a:normAutofit/>
          </a:bodyPr>
          <a:lstStyle/>
          <a:p>
            <a:r>
              <a:rPr lang="en-US" sz="2400" dirty="0"/>
              <a:t>Bank balance sheets similar to firms</a:t>
            </a:r>
          </a:p>
          <a:p>
            <a:r>
              <a:rPr lang="en-US" sz="2400" dirty="0"/>
              <a:t>Unique feature </a:t>
            </a:r>
            <a:r>
              <a:rPr lang="en-US" sz="2400" i="1" dirty="0"/>
              <a:t>unlike firms</a:t>
            </a:r>
            <a:r>
              <a:rPr lang="en-US" sz="2400" dirty="0"/>
              <a:t>: asset called Reserves</a:t>
            </a:r>
          </a:p>
          <a:p>
            <a:r>
              <a:rPr lang="en-US" sz="2400" b="1" dirty="0"/>
              <a:t>Reserves</a:t>
            </a:r>
            <a:r>
              <a:rPr lang="en-US" sz="2400" dirty="0"/>
              <a:t>: special category of bank assets regulated by the central bank</a:t>
            </a:r>
          </a:p>
          <a:p>
            <a:r>
              <a:rPr lang="en-US" sz="2400" b="1" dirty="0"/>
              <a:t>Reserves</a:t>
            </a:r>
            <a:r>
              <a:rPr lang="en-US" sz="2400" dirty="0"/>
              <a:t> = currency held by the bank + deposits with the </a:t>
            </a:r>
            <a:r>
              <a:rPr lang="en-US" sz="2400" b="1" dirty="0"/>
              <a:t>central bank</a:t>
            </a:r>
          </a:p>
          <a:p>
            <a:r>
              <a:rPr lang="en-US" sz="2400" dirty="0"/>
              <a:t>Purpose: </a:t>
            </a:r>
          </a:p>
          <a:p>
            <a:pPr lvl="1"/>
            <a:r>
              <a:rPr lang="en-US" dirty="0"/>
              <a:t>(historically) to pay depositors</a:t>
            </a:r>
          </a:p>
          <a:p>
            <a:pPr lvl="1"/>
            <a:r>
              <a:rPr lang="en-US" dirty="0"/>
              <a:t>(today) to meet reserve requirements</a:t>
            </a:r>
          </a:p>
          <a:p>
            <a:r>
              <a:rPr lang="en-US" sz="2400" dirty="0"/>
              <a:t>Reserves are deposits which banks receive </a:t>
            </a:r>
            <a:r>
              <a:rPr lang="en-US" sz="2400" b="1" dirty="0"/>
              <a:t>and</a:t>
            </a:r>
            <a:r>
              <a:rPr lang="en-US" sz="2400" dirty="0"/>
              <a:t> are not loaned out</a:t>
            </a:r>
          </a:p>
        </p:txBody>
      </p:sp>
      <p:sp>
        <p:nvSpPr>
          <p:cNvPr id="5" name="Content Placeholder 4">
            <a:extLst>
              <a:ext uri="{FF2B5EF4-FFF2-40B4-BE49-F238E27FC236}">
                <a16:creationId xmlns:a16="http://schemas.microsoft.com/office/drawing/2014/main" id="{8AF5540B-CDD5-411C-BAB1-85F7D899AB8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35344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6FC5-FA26-47E8-A7FF-C0FE83BC4B8A}"/>
              </a:ext>
            </a:extLst>
          </p:cNvPr>
          <p:cNvSpPr>
            <a:spLocks noGrp="1"/>
          </p:cNvSpPr>
          <p:nvPr>
            <p:ph type="title"/>
          </p:nvPr>
        </p:nvSpPr>
        <p:spPr/>
        <p:txBody>
          <a:bodyPr>
            <a:normAutofit fontScale="90000"/>
          </a:bodyPr>
          <a:lstStyle/>
          <a:p>
            <a:r>
              <a:rPr lang="en-US" dirty="0"/>
              <a:t>Money</a:t>
            </a:r>
          </a:p>
        </p:txBody>
      </p:sp>
      <p:sp>
        <p:nvSpPr>
          <p:cNvPr id="3" name="Content Placeholder 2">
            <a:extLst>
              <a:ext uri="{FF2B5EF4-FFF2-40B4-BE49-F238E27FC236}">
                <a16:creationId xmlns:a16="http://schemas.microsoft.com/office/drawing/2014/main" id="{23500BD0-2510-45FE-958C-FCBE2D584B8A}"/>
              </a:ext>
            </a:extLst>
          </p:cNvPr>
          <p:cNvSpPr>
            <a:spLocks noGrp="1"/>
          </p:cNvSpPr>
          <p:nvPr>
            <p:ph idx="1"/>
          </p:nvPr>
        </p:nvSpPr>
        <p:spPr>
          <a:xfrm>
            <a:off x="628650" y="1071418"/>
            <a:ext cx="7886700" cy="5273964"/>
          </a:xfrm>
        </p:spPr>
        <p:txBody>
          <a:bodyPr>
            <a:normAutofit fontScale="85000" lnSpcReduction="20000"/>
          </a:bodyPr>
          <a:lstStyle/>
          <a:p>
            <a:pPr>
              <a:lnSpc>
                <a:spcPct val="120000"/>
              </a:lnSpc>
            </a:pPr>
            <a:r>
              <a:rPr lang="en-US" dirty="0"/>
              <a:t>History</a:t>
            </a:r>
          </a:p>
          <a:p>
            <a:pPr lvl="1">
              <a:lnSpc>
                <a:spcPct val="120000"/>
              </a:lnSpc>
            </a:pPr>
            <a:r>
              <a:rPr lang="en-US" dirty="0"/>
              <a:t>Barter → Commodity money (intrinsic value of commodities) → Modern money (fiat or paper money) </a:t>
            </a:r>
          </a:p>
          <a:p>
            <a:pPr>
              <a:lnSpc>
                <a:spcPct val="120000"/>
              </a:lnSpc>
            </a:pPr>
            <a:r>
              <a:rPr lang="en-US" dirty="0"/>
              <a:t>Fiat money is money without intrinsic value which is used as money due to government decree</a:t>
            </a:r>
          </a:p>
          <a:p>
            <a:pPr>
              <a:lnSpc>
                <a:spcPct val="120000"/>
              </a:lnSpc>
            </a:pPr>
            <a:r>
              <a:rPr lang="en-US" dirty="0"/>
              <a:t>Money is anything that serves as a commonly accepted </a:t>
            </a:r>
            <a:r>
              <a:rPr lang="en-US" i="1" dirty="0"/>
              <a:t>medium of exchange</a:t>
            </a:r>
            <a:r>
              <a:rPr lang="en-US" dirty="0"/>
              <a:t>. It is </a:t>
            </a:r>
            <a:r>
              <a:rPr lang="en-US" altLang="en-US" dirty="0"/>
              <a:t>the set of assets in an economy that people regularly use to buy goods and services from other people.</a:t>
            </a:r>
          </a:p>
          <a:p>
            <a:pPr>
              <a:lnSpc>
                <a:spcPct val="120000"/>
              </a:lnSpc>
            </a:pPr>
            <a:r>
              <a:rPr lang="en-US" dirty="0"/>
              <a:t>Functions:</a:t>
            </a:r>
          </a:p>
          <a:p>
            <a:pPr lvl="1">
              <a:lnSpc>
                <a:spcPct val="120000"/>
              </a:lnSpc>
            </a:pPr>
            <a:r>
              <a:rPr lang="en-US" dirty="0"/>
              <a:t>Medium of exchange</a:t>
            </a:r>
          </a:p>
          <a:p>
            <a:pPr lvl="1">
              <a:lnSpc>
                <a:spcPct val="120000"/>
              </a:lnSpc>
            </a:pPr>
            <a:r>
              <a:rPr lang="en-US" dirty="0"/>
              <a:t>Store of value</a:t>
            </a:r>
          </a:p>
          <a:p>
            <a:pPr lvl="1">
              <a:lnSpc>
                <a:spcPct val="120000"/>
              </a:lnSpc>
            </a:pPr>
            <a:r>
              <a:rPr lang="en-US" dirty="0"/>
              <a:t>Unit of account</a:t>
            </a:r>
          </a:p>
        </p:txBody>
      </p:sp>
      <p:sp>
        <p:nvSpPr>
          <p:cNvPr id="5" name="Content Placeholder 4">
            <a:extLst>
              <a:ext uri="{FF2B5EF4-FFF2-40B4-BE49-F238E27FC236}">
                <a16:creationId xmlns:a16="http://schemas.microsoft.com/office/drawing/2014/main" id="{BDDA87A1-E143-45EC-87A1-715625EEBE2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948146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5539-2811-4508-B2D4-9FEF6F7E1589}"/>
              </a:ext>
            </a:extLst>
          </p:cNvPr>
          <p:cNvSpPr>
            <a:spLocks noGrp="1"/>
          </p:cNvSpPr>
          <p:nvPr>
            <p:ph type="title"/>
          </p:nvPr>
        </p:nvSpPr>
        <p:spPr/>
        <p:txBody>
          <a:bodyPr>
            <a:normAutofit fontScale="90000"/>
          </a:bodyPr>
          <a:lstStyle/>
          <a:p>
            <a:r>
              <a:rPr lang="en-US" dirty="0"/>
              <a:t>Banking systems: evolution</a:t>
            </a:r>
          </a:p>
        </p:txBody>
      </p:sp>
      <p:sp>
        <p:nvSpPr>
          <p:cNvPr id="3" name="Content Placeholder 2">
            <a:extLst>
              <a:ext uri="{FF2B5EF4-FFF2-40B4-BE49-F238E27FC236}">
                <a16:creationId xmlns:a16="http://schemas.microsoft.com/office/drawing/2014/main" id="{5913B269-E405-4BD5-BD6E-52CAC0E173F4}"/>
              </a:ext>
            </a:extLst>
          </p:cNvPr>
          <p:cNvSpPr>
            <a:spLocks noGrp="1"/>
          </p:cNvSpPr>
          <p:nvPr>
            <p:ph idx="1"/>
          </p:nvPr>
        </p:nvSpPr>
        <p:spPr>
          <a:xfrm>
            <a:off x="628650" y="989457"/>
            <a:ext cx="7886700" cy="5006531"/>
          </a:xfrm>
        </p:spPr>
        <p:txBody>
          <a:bodyPr>
            <a:normAutofit/>
          </a:bodyPr>
          <a:lstStyle/>
          <a:p>
            <a:pPr>
              <a:lnSpc>
                <a:spcPct val="110000"/>
              </a:lnSpc>
            </a:pPr>
            <a:r>
              <a:rPr lang="en-US" sz="2400" dirty="0"/>
              <a:t>Recall: Goldsmiths and moneylenders → Modern banking system</a:t>
            </a:r>
          </a:p>
          <a:p>
            <a:pPr>
              <a:lnSpc>
                <a:spcPct val="110000"/>
              </a:lnSpc>
            </a:pPr>
            <a:r>
              <a:rPr lang="en-US" sz="2400" b="1" dirty="0"/>
              <a:t>100% reserve banking system</a:t>
            </a:r>
            <a:r>
              <a:rPr lang="en-US" sz="2400" dirty="0"/>
              <a:t>: Banks do not influence money supply as they hold all the deposits as reserves. No money creation takes place.</a:t>
            </a:r>
          </a:p>
          <a:p>
            <a:pPr>
              <a:lnSpc>
                <a:spcPct val="110000"/>
              </a:lnSpc>
            </a:pPr>
            <a:r>
              <a:rPr lang="en-US" sz="2400" b="1" dirty="0"/>
              <a:t>Fractional reserve banking</a:t>
            </a:r>
            <a:r>
              <a:rPr lang="en-US" sz="2400" dirty="0"/>
              <a:t>: Banks hold a fraction of the money deposited as reserves and lend out the rest; thus influencing money supply and creating money.</a:t>
            </a:r>
          </a:p>
          <a:p>
            <a:pPr>
              <a:lnSpc>
                <a:spcPct val="110000"/>
              </a:lnSpc>
            </a:pPr>
            <a:r>
              <a:rPr lang="en-US" sz="2400" b="1" dirty="0"/>
              <a:t>Modern banking system</a:t>
            </a:r>
            <a:r>
              <a:rPr lang="en-US" sz="2400" dirty="0"/>
              <a:t>: Fractional reserve banking with additional elements of buying and selling of reserves by the central bank, reserve requirements, etc.</a:t>
            </a:r>
          </a:p>
        </p:txBody>
      </p:sp>
      <p:sp>
        <p:nvSpPr>
          <p:cNvPr id="5" name="Content Placeholder 4">
            <a:extLst>
              <a:ext uri="{FF2B5EF4-FFF2-40B4-BE49-F238E27FC236}">
                <a16:creationId xmlns:a16="http://schemas.microsoft.com/office/drawing/2014/main" id="{86930B77-01EB-4F45-9AC6-FDAFD7E3755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521871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99EF-F817-4106-8DFD-187DBD414501}"/>
              </a:ext>
            </a:extLst>
          </p:cNvPr>
          <p:cNvSpPr>
            <a:spLocks noGrp="1"/>
          </p:cNvSpPr>
          <p:nvPr>
            <p:ph type="title"/>
          </p:nvPr>
        </p:nvSpPr>
        <p:spPr>
          <a:xfrm>
            <a:off x="628650" y="320674"/>
            <a:ext cx="7886700" cy="1147907"/>
          </a:xfrm>
        </p:spPr>
        <p:txBody>
          <a:bodyPr>
            <a:noAutofit/>
          </a:bodyPr>
          <a:lstStyle/>
          <a:p>
            <a:r>
              <a:rPr lang="en-US" sz="3200" b="1" dirty="0"/>
              <a:t>100% vs. Fractional banking balance sheets</a:t>
            </a:r>
            <a:br>
              <a:rPr lang="en-US" sz="3200" b="1" dirty="0"/>
            </a:br>
            <a:r>
              <a:rPr lang="en-US" sz="2400" dirty="0"/>
              <a:t>Ref: Samuelson &amp; Nordhaus: </a:t>
            </a:r>
            <a:r>
              <a:rPr lang="en-US" sz="2400" i="1" dirty="0"/>
              <a:t>Economics</a:t>
            </a:r>
            <a:r>
              <a:rPr lang="en-US" sz="2400" dirty="0"/>
              <a:t>, 19</a:t>
            </a:r>
            <a:r>
              <a:rPr lang="en-US" sz="2400" baseline="30000" dirty="0"/>
              <a:t>th</a:t>
            </a:r>
            <a:r>
              <a:rPr lang="en-US" sz="2400" dirty="0"/>
              <a:t> Ed</a:t>
            </a:r>
            <a:br>
              <a:rPr lang="en-US" sz="2400" dirty="0"/>
            </a:br>
            <a:r>
              <a:rPr lang="en-US" sz="2400" dirty="0"/>
              <a:t>(Values in USD)</a:t>
            </a:r>
            <a:endParaRPr lang="en-US" sz="3200" dirty="0"/>
          </a:p>
        </p:txBody>
      </p:sp>
      <p:pic>
        <p:nvPicPr>
          <p:cNvPr id="4" name="Picture 3">
            <a:extLst>
              <a:ext uri="{FF2B5EF4-FFF2-40B4-BE49-F238E27FC236}">
                <a16:creationId xmlns:a16="http://schemas.microsoft.com/office/drawing/2014/main" id="{F380483C-BC1E-43E4-BFE1-7F836C71DD75}"/>
              </a:ext>
            </a:extLst>
          </p:cNvPr>
          <p:cNvPicPr>
            <a:picLocks noChangeAspect="1"/>
          </p:cNvPicPr>
          <p:nvPr/>
        </p:nvPicPr>
        <p:blipFill>
          <a:blip r:embed="rId2"/>
          <a:stretch>
            <a:fillRect/>
          </a:stretch>
        </p:blipFill>
        <p:spPr>
          <a:xfrm>
            <a:off x="1436507" y="1542470"/>
            <a:ext cx="6270986" cy="2205182"/>
          </a:xfrm>
          <a:prstGeom prst="rect">
            <a:avLst/>
          </a:prstGeom>
        </p:spPr>
      </p:pic>
      <p:pic>
        <p:nvPicPr>
          <p:cNvPr id="5" name="Picture 4">
            <a:extLst>
              <a:ext uri="{FF2B5EF4-FFF2-40B4-BE49-F238E27FC236}">
                <a16:creationId xmlns:a16="http://schemas.microsoft.com/office/drawing/2014/main" id="{C0AC2ADA-165A-4083-BC32-70956F7D5B99}"/>
              </a:ext>
            </a:extLst>
          </p:cNvPr>
          <p:cNvPicPr>
            <a:picLocks noChangeAspect="1"/>
          </p:cNvPicPr>
          <p:nvPr/>
        </p:nvPicPr>
        <p:blipFill>
          <a:blip r:embed="rId3"/>
          <a:stretch>
            <a:fillRect/>
          </a:stretch>
        </p:blipFill>
        <p:spPr>
          <a:xfrm>
            <a:off x="1436507" y="3632199"/>
            <a:ext cx="6283291" cy="2606605"/>
          </a:xfrm>
          <a:prstGeom prst="rect">
            <a:avLst/>
          </a:prstGeom>
        </p:spPr>
      </p:pic>
      <p:sp>
        <p:nvSpPr>
          <p:cNvPr id="7" name="Content Placeholder 4">
            <a:extLst>
              <a:ext uri="{FF2B5EF4-FFF2-40B4-BE49-F238E27FC236}">
                <a16:creationId xmlns:a16="http://schemas.microsoft.com/office/drawing/2014/main" id="{5160025C-BFC1-49F7-B007-EB4ACA5878A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42107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984A-1AD0-441B-AAAA-AD8329DB7FD5}"/>
              </a:ext>
            </a:extLst>
          </p:cNvPr>
          <p:cNvSpPr>
            <a:spLocks noGrp="1"/>
          </p:cNvSpPr>
          <p:nvPr>
            <p:ph type="title"/>
          </p:nvPr>
        </p:nvSpPr>
        <p:spPr/>
        <p:txBody>
          <a:bodyPr>
            <a:noAutofit/>
          </a:bodyPr>
          <a:lstStyle/>
          <a:p>
            <a:r>
              <a:rPr lang="en-US" sz="2800" dirty="0"/>
              <a:t>Consolidated balance sheet of </a:t>
            </a:r>
            <a:r>
              <a:rPr lang="en-US" sz="2800" b="1" dirty="0"/>
              <a:t>scheduled commercial banks (2017) (Rs. Crore)</a:t>
            </a:r>
          </a:p>
        </p:txBody>
      </p:sp>
      <p:graphicFrame>
        <p:nvGraphicFramePr>
          <p:cNvPr id="4" name="Content Placeholder 3">
            <a:extLst>
              <a:ext uri="{FF2B5EF4-FFF2-40B4-BE49-F238E27FC236}">
                <a16:creationId xmlns:a16="http://schemas.microsoft.com/office/drawing/2014/main" id="{B2DF6C1D-64DF-4D60-BB44-779137DF57D2}"/>
              </a:ext>
            </a:extLst>
          </p:cNvPr>
          <p:cNvGraphicFramePr>
            <a:graphicFrameLocks noGrp="1"/>
          </p:cNvGraphicFramePr>
          <p:nvPr>
            <p:ph idx="1"/>
          </p:nvPr>
        </p:nvGraphicFramePr>
        <p:xfrm>
          <a:off x="628650" y="1169988"/>
          <a:ext cx="7886700" cy="4635500"/>
        </p:xfrm>
        <a:graphic>
          <a:graphicData uri="http://schemas.openxmlformats.org/drawingml/2006/table">
            <a:tbl>
              <a:tblPr firstRow="1" bandRow="1">
                <a:tableStyleId>{5940675A-B579-460E-94D1-54222C63F5DA}</a:tableStyleId>
              </a:tblPr>
              <a:tblGrid>
                <a:gridCol w="2936586">
                  <a:extLst>
                    <a:ext uri="{9D8B030D-6E8A-4147-A177-3AD203B41FA5}">
                      <a16:colId xmlns:a16="http://schemas.microsoft.com/office/drawing/2014/main" val="3382644678"/>
                    </a:ext>
                  </a:extLst>
                </a:gridCol>
                <a:gridCol w="1108364">
                  <a:extLst>
                    <a:ext uri="{9D8B030D-6E8A-4147-A177-3AD203B41FA5}">
                      <a16:colId xmlns:a16="http://schemas.microsoft.com/office/drawing/2014/main" val="3712241246"/>
                    </a:ext>
                  </a:extLst>
                </a:gridCol>
                <a:gridCol w="2595418">
                  <a:extLst>
                    <a:ext uri="{9D8B030D-6E8A-4147-A177-3AD203B41FA5}">
                      <a16:colId xmlns:a16="http://schemas.microsoft.com/office/drawing/2014/main" val="1727646783"/>
                    </a:ext>
                  </a:extLst>
                </a:gridCol>
                <a:gridCol w="1246332">
                  <a:extLst>
                    <a:ext uri="{9D8B030D-6E8A-4147-A177-3AD203B41FA5}">
                      <a16:colId xmlns:a16="http://schemas.microsoft.com/office/drawing/2014/main" val="3328212102"/>
                    </a:ext>
                  </a:extLst>
                </a:gridCol>
              </a:tblGrid>
              <a:tr h="370840">
                <a:tc gridSpan="2">
                  <a:txBody>
                    <a:bodyPr/>
                    <a:lstStyle/>
                    <a:p>
                      <a:r>
                        <a:rPr lang="en-US" b="1" dirty="0"/>
                        <a:t>ASSETS</a:t>
                      </a:r>
                    </a:p>
                  </a:txBody>
                  <a:tcPr anchor="b"/>
                </a:tc>
                <a:tc hMerge="1">
                  <a:txBody>
                    <a:bodyPr/>
                    <a:lstStyle/>
                    <a:p>
                      <a:endParaRPr lang="en-US" b="1" dirty="0"/>
                    </a:p>
                  </a:txBody>
                  <a:tcPr anchor="b"/>
                </a:tc>
                <a:tc gridSpan="2">
                  <a:txBody>
                    <a:bodyPr/>
                    <a:lstStyle/>
                    <a:p>
                      <a:r>
                        <a:rPr lang="en-US" b="1" dirty="0"/>
                        <a:t>LIABILITIES</a:t>
                      </a:r>
                    </a:p>
                  </a:txBody>
                  <a:tcPr anchor="b"/>
                </a:tc>
                <a:tc hMerge="1">
                  <a:txBody>
                    <a:bodyPr/>
                    <a:lstStyle/>
                    <a:p>
                      <a:endParaRPr lang="en-US" b="1" dirty="0"/>
                    </a:p>
                  </a:txBody>
                  <a:tcPr anchor="b"/>
                </a:tc>
                <a:extLst>
                  <a:ext uri="{0D108BD9-81ED-4DB2-BD59-A6C34878D82A}">
                    <a16:rowId xmlns:a16="http://schemas.microsoft.com/office/drawing/2014/main" val="2145493829"/>
                  </a:ext>
                </a:extLst>
              </a:tr>
              <a:tr h="370840">
                <a:tc>
                  <a:txBody>
                    <a:bodyPr/>
                    <a:lstStyle/>
                    <a:p>
                      <a:pPr marL="111125" indent="0" algn="l" defTabSz="914400" rtl="0" eaLnBrk="1" fontAlgn="b" latinLnBrk="0" hangingPunct="1"/>
                      <a:r>
                        <a:rPr lang="en-US" sz="1800" kern="1200" dirty="0">
                          <a:solidFill>
                            <a:srgbClr val="FF0000"/>
                          </a:solidFill>
                          <a:latin typeface="+mn-lt"/>
                          <a:ea typeface="+mn-ea"/>
                          <a:cs typeface="+mn-cs"/>
                        </a:rPr>
                        <a:t>Cash in hand</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622,962</a:t>
                      </a:r>
                    </a:p>
                  </a:txBody>
                  <a:tcPr marL="7620" marR="7620" marT="7620" marB="0" anchor="b"/>
                </a:tc>
                <a:tc>
                  <a:txBody>
                    <a:bodyPr/>
                    <a:lstStyle/>
                    <a:p>
                      <a:pPr marL="111125" indent="0" algn="l" defTabSz="914400" rtl="0" eaLnBrk="1" fontAlgn="b" latinLnBrk="0" hangingPunct="1"/>
                      <a:r>
                        <a:rPr lang="en-US" sz="1800" kern="1200" dirty="0">
                          <a:solidFill>
                            <a:schemeClr val="tx1"/>
                          </a:solidFill>
                          <a:latin typeface="+mn-lt"/>
                          <a:ea typeface="+mn-ea"/>
                          <a:cs typeface="+mn-cs"/>
                        </a:rPr>
                        <a:t>Capital </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9,92,919</a:t>
                      </a:r>
                    </a:p>
                  </a:txBody>
                  <a:tcPr marL="7620" marR="7620" marT="7620" marB="0" anchor="b"/>
                </a:tc>
                <a:extLst>
                  <a:ext uri="{0D108BD9-81ED-4DB2-BD59-A6C34878D82A}">
                    <a16:rowId xmlns:a16="http://schemas.microsoft.com/office/drawing/2014/main" val="2259233177"/>
                  </a:ext>
                </a:extLst>
              </a:tr>
              <a:tr h="370840">
                <a:tc>
                  <a:txBody>
                    <a:bodyPr/>
                    <a:lstStyle/>
                    <a:p>
                      <a:pPr marL="111125" indent="0" algn="l" defTabSz="914400" rtl="0" eaLnBrk="1" fontAlgn="b" latinLnBrk="0" hangingPunct="1"/>
                      <a:r>
                        <a:rPr lang="en-US" sz="1800" kern="1200" dirty="0">
                          <a:solidFill>
                            <a:srgbClr val="FF0000"/>
                          </a:solidFill>
                          <a:latin typeface="+mn-lt"/>
                          <a:ea typeface="+mn-ea"/>
                          <a:cs typeface="+mn-cs"/>
                        </a:rPr>
                        <a:t>Balances with RBI</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61,82,456</a:t>
                      </a:r>
                    </a:p>
                  </a:txBody>
                  <a:tcPr marL="7620" marR="7620" marT="7620" marB="0" anchor="b"/>
                </a:tc>
                <a:tc>
                  <a:txBody>
                    <a:bodyPr/>
                    <a:lstStyle/>
                    <a:p>
                      <a:pPr marL="111125" indent="0" algn="l" defTabSz="914400" rtl="0" eaLnBrk="1" fontAlgn="b" latinLnBrk="0" hangingPunct="1"/>
                      <a:r>
                        <a:rPr lang="en-US" sz="1800" kern="1200" dirty="0">
                          <a:solidFill>
                            <a:srgbClr val="FF0000"/>
                          </a:solidFill>
                          <a:latin typeface="+mn-lt"/>
                          <a:ea typeface="+mn-ea"/>
                          <a:cs typeface="+mn-cs"/>
                        </a:rPr>
                        <a:t>Reserves and Surplus</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1,01,07,865</a:t>
                      </a:r>
                    </a:p>
                  </a:txBody>
                  <a:tcPr marL="7620" marR="7620" marT="7620" marB="0" anchor="b"/>
                </a:tc>
                <a:extLst>
                  <a:ext uri="{0D108BD9-81ED-4DB2-BD59-A6C34878D82A}">
                    <a16:rowId xmlns:a16="http://schemas.microsoft.com/office/drawing/2014/main" val="1763725638"/>
                  </a:ext>
                </a:extLst>
              </a:tr>
              <a:tr h="370840">
                <a:tc>
                  <a:txBody>
                    <a:bodyPr/>
                    <a:lstStyle/>
                    <a:p>
                      <a:pPr marL="111125" indent="0" algn="l" defTabSz="914400" rtl="0" eaLnBrk="1" fontAlgn="b" latinLnBrk="0" hangingPunct="1"/>
                      <a:r>
                        <a:rPr lang="en-US" sz="1800" kern="1200" dirty="0">
                          <a:solidFill>
                            <a:schemeClr val="tx1"/>
                          </a:solidFill>
                          <a:latin typeface="+mn-lt"/>
                          <a:ea typeface="+mn-ea"/>
                          <a:cs typeface="+mn-cs"/>
                        </a:rPr>
                        <a:t>Balances with banks in India</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10,08,669</a:t>
                      </a:r>
                    </a:p>
                  </a:txBody>
                  <a:tcPr marL="7620" marR="7620" marT="7620" marB="0" anchor="b"/>
                </a:tc>
                <a:tc>
                  <a:txBody>
                    <a:bodyPr/>
                    <a:lstStyle/>
                    <a:p>
                      <a:pPr marL="111125" indent="0" algn="l" defTabSz="914400" rtl="0" eaLnBrk="1" fontAlgn="b" latinLnBrk="0" hangingPunct="1"/>
                      <a:r>
                        <a:rPr lang="en-US" sz="1800" kern="1200" dirty="0">
                          <a:solidFill>
                            <a:schemeClr val="tx1"/>
                          </a:solidFill>
                          <a:latin typeface="+mn-lt"/>
                          <a:ea typeface="+mn-ea"/>
                          <a:cs typeface="+mn-cs"/>
                        </a:rPr>
                        <a:t>Deposits</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11,11,14,481</a:t>
                      </a:r>
                    </a:p>
                  </a:txBody>
                  <a:tcPr marL="7620" marR="7620" marT="7620" marB="0" anchor="b"/>
                </a:tc>
                <a:extLst>
                  <a:ext uri="{0D108BD9-81ED-4DB2-BD59-A6C34878D82A}">
                    <a16:rowId xmlns:a16="http://schemas.microsoft.com/office/drawing/2014/main" val="3484794290"/>
                  </a:ext>
                </a:extLst>
              </a:tr>
              <a:tr h="0">
                <a:tc>
                  <a:txBody>
                    <a:bodyPr/>
                    <a:lstStyle/>
                    <a:p>
                      <a:pPr marL="111125" indent="0" algn="l" defTabSz="914400" rtl="0" eaLnBrk="1" fontAlgn="b" latinLnBrk="0" hangingPunct="1"/>
                      <a:r>
                        <a:rPr lang="en-US" sz="1800" kern="1200" dirty="0">
                          <a:solidFill>
                            <a:schemeClr val="tx1"/>
                          </a:solidFill>
                          <a:latin typeface="+mn-lt"/>
                          <a:ea typeface="+mn-ea"/>
                          <a:cs typeface="+mn-cs"/>
                        </a:rPr>
                        <a:t>Money at call and short notice</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36,93,255</a:t>
                      </a:r>
                    </a:p>
                  </a:txBody>
                  <a:tcPr marL="7620" marR="7620" marT="7620" marB="0" anchor="b"/>
                </a:tc>
                <a:tc>
                  <a:txBody>
                    <a:bodyPr/>
                    <a:lstStyle/>
                    <a:p>
                      <a:pPr marL="111125" indent="0" algn="l" defTabSz="914400" rtl="0" eaLnBrk="1" fontAlgn="b" latinLnBrk="0" hangingPunct="1"/>
                      <a:r>
                        <a:rPr lang="en-US" sz="1800" kern="1200" dirty="0">
                          <a:solidFill>
                            <a:schemeClr val="tx1"/>
                          </a:solidFill>
                          <a:latin typeface="+mn-lt"/>
                          <a:ea typeface="+mn-ea"/>
                          <a:cs typeface="+mn-cs"/>
                        </a:rPr>
                        <a:t>Borrowings in and outside India</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1,28,07,079</a:t>
                      </a:r>
                    </a:p>
                  </a:txBody>
                  <a:tcPr marL="7620" marR="7620" marT="7620" marB="0" anchor="b"/>
                </a:tc>
                <a:extLst>
                  <a:ext uri="{0D108BD9-81ED-4DB2-BD59-A6C34878D82A}">
                    <a16:rowId xmlns:a16="http://schemas.microsoft.com/office/drawing/2014/main" val="270983468"/>
                  </a:ext>
                </a:extLst>
              </a:tr>
              <a:tr h="370840">
                <a:tc>
                  <a:txBody>
                    <a:bodyPr/>
                    <a:lstStyle/>
                    <a:p>
                      <a:pPr marL="111125" indent="0" algn="l" defTabSz="914400" rtl="0" eaLnBrk="1" fontAlgn="b" latinLnBrk="0" hangingPunct="1"/>
                      <a:r>
                        <a:rPr lang="en-US" sz="1800" kern="1200" dirty="0">
                          <a:solidFill>
                            <a:schemeClr val="tx1"/>
                          </a:solidFill>
                          <a:latin typeface="+mn-lt"/>
                          <a:ea typeface="+mn-ea"/>
                          <a:cs typeface="+mn-cs"/>
                        </a:rPr>
                        <a:t>Balances with banks outside India</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26,72,347</a:t>
                      </a:r>
                    </a:p>
                  </a:txBody>
                  <a:tcPr marL="7620" marR="7620" marT="7620" marB="0" anchor="b"/>
                </a:tc>
                <a:tc>
                  <a:txBody>
                    <a:bodyPr/>
                    <a:lstStyle/>
                    <a:p>
                      <a:pPr marL="111125" indent="0" algn="l" defTabSz="914400" rtl="0" eaLnBrk="1" fontAlgn="b" latinLnBrk="0" hangingPunct="1"/>
                      <a:r>
                        <a:rPr lang="en-US" sz="1800" kern="1200" dirty="0">
                          <a:solidFill>
                            <a:schemeClr val="tx1"/>
                          </a:solidFill>
                          <a:latin typeface="+mn-lt"/>
                          <a:ea typeface="+mn-ea"/>
                          <a:cs typeface="+mn-cs"/>
                        </a:rPr>
                        <a:t>Other liabilities &amp; provisions</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67,23,721</a:t>
                      </a:r>
                    </a:p>
                  </a:txBody>
                  <a:tcPr marL="7620" marR="7620" marT="7620" marB="0" anchor="b"/>
                </a:tc>
                <a:extLst>
                  <a:ext uri="{0D108BD9-81ED-4DB2-BD59-A6C34878D82A}">
                    <a16:rowId xmlns:a16="http://schemas.microsoft.com/office/drawing/2014/main" val="1378826015"/>
                  </a:ext>
                </a:extLst>
              </a:tr>
              <a:tr h="370840">
                <a:tc>
                  <a:txBody>
                    <a:bodyPr/>
                    <a:lstStyle/>
                    <a:p>
                      <a:pPr marL="111125" indent="0" algn="l" defTabSz="914400" rtl="0" eaLnBrk="1" fontAlgn="b" latinLnBrk="0" hangingPunct="1"/>
                      <a:r>
                        <a:rPr lang="en-US" sz="1800" kern="1200" dirty="0">
                          <a:solidFill>
                            <a:schemeClr val="tx1"/>
                          </a:solidFill>
                          <a:latin typeface="+mn-lt"/>
                          <a:ea typeface="+mn-ea"/>
                          <a:cs typeface="+mn-cs"/>
                        </a:rPr>
                        <a:t>Investments in and outside India </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365,22,836</a:t>
                      </a:r>
                    </a:p>
                  </a:txBody>
                  <a:tcPr marL="7620" marR="7620" marT="7620" marB="0" anchor="b"/>
                </a:tc>
                <a:tc>
                  <a:txBody>
                    <a:bodyPr/>
                    <a:lstStyle/>
                    <a:p>
                      <a:pPr marL="111125" indent="0" algn="l" defTabSz="914400" rtl="0" eaLnBrk="1" fontAlgn="b" latinLnBrk="0" hangingPunct="1"/>
                      <a:r>
                        <a:rPr lang="en-US" sz="1800" kern="1200" dirty="0">
                          <a:solidFill>
                            <a:schemeClr val="tx1"/>
                          </a:solidFill>
                          <a:latin typeface="+mn-lt"/>
                          <a:ea typeface="+mn-ea"/>
                          <a:cs typeface="+mn-cs"/>
                        </a:rPr>
                        <a:t>Total Liabilities</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14,17,46,065</a:t>
                      </a:r>
                    </a:p>
                  </a:txBody>
                  <a:tcPr marL="7620" marR="7620" marT="7620" marB="0" anchor="b"/>
                </a:tc>
                <a:extLst>
                  <a:ext uri="{0D108BD9-81ED-4DB2-BD59-A6C34878D82A}">
                    <a16:rowId xmlns:a16="http://schemas.microsoft.com/office/drawing/2014/main" val="2959271083"/>
                  </a:ext>
                </a:extLst>
              </a:tr>
              <a:tr h="370840">
                <a:tc>
                  <a:txBody>
                    <a:bodyPr/>
                    <a:lstStyle/>
                    <a:p>
                      <a:pPr marL="111125" indent="0" algn="l" defTabSz="914400" rtl="0" eaLnBrk="1" fontAlgn="b" latinLnBrk="0" hangingPunct="1"/>
                      <a:r>
                        <a:rPr lang="en-US" sz="1800" kern="1200" dirty="0">
                          <a:solidFill>
                            <a:schemeClr val="tx1"/>
                          </a:solidFill>
                          <a:latin typeface="+mn-lt"/>
                          <a:ea typeface="+mn-ea"/>
                          <a:cs typeface="+mn-cs"/>
                        </a:rPr>
                        <a:t>Advances in and outside India</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811,61,090</a:t>
                      </a:r>
                    </a:p>
                  </a:txBody>
                  <a:tcPr marL="7620" marR="7620" marT="7620" marB="0" anchor="b"/>
                </a:tc>
                <a:tc>
                  <a:txBody>
                    <a:bodyPr/>
                    <a:lstStyle/>
                    <a:p>
                      <a:pPr marL="0" algn="l" defTabSz="914400" rtl="0" eaLnBrk="1" fontAlgn="b" latinLnBrk="0" hangingPunct="1"/>
                      <a:endParaRPr lang="en-US" sz="1800" kern="1200">
                        <a:solidFill>
                          <a:schemeClr val="tx1"/>
                        </a:solidFill>
                        <a:latin typeface="+mn-lt"/>
                        <a:ea typeface="+mn-ea"/>
                        <a:cs typeface="+mn-cs"/>
                      </a:endParaRPr>
                    </a:p>
                  </a:txBody>
                  <a:tcPr anchor="b"/>
                </a:tc>
                <a:tc>
                  <a:txBody>
                    <a:bodyPr/>
                    <a:lstStyle/>
                    <a:p>
                      <a:pPr marL="0" algn="l" defTabSz="914400" rtl="0" eaLnBrk="1" fontAlgn="b" latinLnBrk="0" hangingPunct="1"/>
                      <a:endParaRPr lang="en-US" sz="1800" kern="1200" dirty="0">
                        <a:solidFill>
                          <a:schemeClr val="tx1"/>
                        </a:solidFill>
                        <a:latin typeface="+mn-lt"/>
                        <a:ea typeface="+mn-ea"/>
                        <a:cs typeface="+mn-cs"/>
                      </a:endParaRPr>
                    </a:p>
                  </a:txBody>
                  <a:tcPr anchor="b"/>
                </a:tc>
                <a:extLst>
                  <a:ext uri="{0D108BD9-81ED-4DB2-BD59-A6C34878D82A}">
                    <a16:rowId xmlns:a16="http://schemas.microsoft.com/office/drawing/2014/main" val="1938430940"/>
                  </a:ext>
                </a:extLst>
              </a:tr>
              <a:tr h="370840">
                <a:tc>
                  <a:txBody>
                    <a:bodyPr/>
                    <a:lstStyle/>
                    <a:p>
                      <a:pPr marL="111125" indent="0" algn="l" defTabSz="914400" rtl="0" eaLnBrk="1" fontAlgn="b" latinLnBrk="0" hangingPunct="1"/>
                      <a:r>
                        <a:rPr lang="en-US" sz="1800" kern="1200" dirty="0">
                          <a:solidFill>
                            <a:schemeClr val="tx1"/>
                          </a:solidFill>
                          <a:latin typeface="+mn-lt"/>
                          <a:ea typeface="+mn-ea"/>
                          <a:cs typeface="+mn-cs"/>
                        </a:rPr>
                        <a:t>Fixed Assets</a:t>
                      </a:r>
                    </a:p>
                  </a:txBody>
                  <a:tcPr marL="7620" marR="7620" marT="7620" marB="0" anchor="b"/>
                </a:tc>
                <a:tc>
                  <a:txBody>
                    <a:bodyPr/>
                    <a:lstStyle/>
                    <a:p>
                      <a:pPr marL="0" algn="r" defTabSz="914400" rtl="0" eaLnBrk="1" fontAlgn="b" latinLnBrk="0" hangingPunct="1"/>
                      <a:r>
                        <a:rPr lang="en-US" sz="1800" kern="1200" dirty="0">
                          <a:solidFill>
                            <a:schemeClr val="tx1"/>
                          </a:solidFill>
                          <a:latin typeface="+mn-lt"/>
                          <a:ea typeface="+mn-ea"/>
                          <a:cs typeface="+mn-cs"/>
                        </a:rPr>
                        <a:t>15,06,854</a:t>
                      </a:r>
                    </a:p>
                  </a:txBody>
                  <a:tcPr marL="7620" marR="7620" marT="7620" marB="0" anchor="b"/>
                </a:tc>
                <a:tc>
                  <a:txBody>
                    <a:bodyPr/>
                    <a:lstStyle/>
                    <a:p>
                      <a:pPr marL="0" algn="l" defTabSz="914400" rtl="0" eaLnBrk="1" fontAlgn="b" latinLnBrk="0" hangingPunct="1"/>
                      <a:endParaRPr lang="en-US" sz="1800" kern="1200">
                        <a:solidFill>
                          <a:schemeClr val="tx1"/>
                        </a:solidFill>
                        <a:latin typeface="+mn-lt"/>
                        <a:ea typeface="+mn-ea"/>
                        <a:cs typeface="+mn-cs"/>
                      </a:endParaRPr>
                    </a:p>
                  </a:txBody>
                  <a:tcPr anchor="b"/>
                </a:tc>
                <a:tc>
                  <a:txBody>
                    <a:bodyPr/>
                    <a:lstStyle/>
                    <a:p>
                      <a:pPr marL="0" algn="l" defTabSz="914400" rtl="0" eaLnBrk="1" fontAlgn="b" latinLnBrk="0" hangingPunct="1"/>
                      <a:endParaRPr lang="en-US" sz="1800" kern="1200" dirty="0">
                        <a:solidFill>
                          <a:schemeClr val="tx1"/>
                        </a:solidFill>
                        <a:latin typeface="+mn-lt"/>
                        <a:ea typeface="+mn-ea"/>
                        <a:cs typeface="+mn-cs"/>
                      </a:endParaRPr>
                    </a:p>
                  </a:txBody>
                  <a:tcPr anchor="b"/>
                </a:tc>
                <a:extLst>
                  <a:ext uri="{0D108BD9-81ED-4DB2-BD59-A6C34878D82A}">
                    <a16:rowId xmlns:a16="http://schemas.microsoft.com/office/drawing/2014/main" val="671148908"/>
                  </a:ext>
                </a:extLst>
              </a:tr>
              <a:tr h="370840">
                <a:tc>
                  <a:txBody>
                    <a:bodyPr/>
                    <a:lstStyle/>
                    <a:p>
                      <a:pPr marL="55563" indent="0"/>
                      <a:r>
                        <a:rPr lang="en-US" dirty="0"/>
                        <a:t>Other assets</a:t>
                      </a:r>
                    </a:p>
                  </a:txBody>
                  <a:tcPr anchor="b"/>
                </a:tc>
                <a:tc>
                  <a:txBody>
                    <a:bodyPr/>
                    <a:lstStyle/>
                    <a:p>
                      <a:pPr marL="0" algn="r" defTabSz="914400" rtl="0" eaLnBrk="1" fontAlgn="b" latinLnBrk="0" hangingPunct="1"/>
                      <a:r>
                        <a:rPr lang="en-US" sz="1800" kern="1200" dirty="0">
                          <a:solidFill>
                            <a:schemeClr val="tx1"/>
                          </a:solidFill>
                          <a:latin typeface="+mn-lt"/>
                          <a:ea typeface="+mn-ea"/>
                          <a:cs typeface="+mn-cs"/>
                        </a:rPr>
                        <a:t>83,75,596</a:t>
                      </a:r>
                    </a:p>
                  </a:txBody>
                  <a:tcPr marL="7620" marR="7620" marT="7620" marB="0" anchor="b"/>
                </a:tc>
                <a:tc>
                  <a:txBody>
                    <a:bodyPr/>
                    <a:lstStyle/>
                    <a:p>
                      <a:endParaRPr lang="en-US"/>
                    </a:p>
                  </a:txBody>
                  <a:tcPr anchor="b"/>
                </a:tc>
                <a:tc>
                  <a:txBody>
                    <a:bodyPr/>
                    <a:lstStyle/>
                    <a:p>
                      <a:endParaRPr lang="en-US" dirty="0"/>
                    </a:p>
                  </a:txBody>
                  <a:tcPr anchor="b"/>
                </a:tc>
                <a:extLst>
                  <a:ext uri="{0D108BD9-81ED-4DB2-BD59-A6C34878D82A}">
                    <a16:rowId xmlns:a16="http://schemas.microsoft.com/office/drawing/2014/main" val="930455814"/>
                  </a:ext>
                </a:extLst>
              </a:tr>
              <a:tr h="370840">
                <a:tc>
                  <a:txBody>
                    <a:bodyPr/>
                    <a:lstStyle/>
                    <a:p>
                      <a:pPr marL="55563" indent="0"/>
                      <a:r>
                        <a:rPr lang="en-US" dirty="0"/>
                        <a:t>Total assets</a:t>
                      </a:r>
                    </a:p>
                  </a:txBody>
                  <a:tcPr anchor="b"/>
                </a:tc>
                <a:tc>
                  <a:txBody>
                    <a:bodyPr/>
                    <a:lstStyle/>
                    <a:p>
                      <a:pPr marL="0" algn="r" defTabSz="914400" rtl="0" eaLnBrk="1" fontAlgn="b" latinLnBrk="0" hangingPunct="1"/>
                      <a:r>
                        <a:rPr lang="en-US" sz="1800" kern="1200" dirty="0">
                          <a:solidFill>
                            <a:schemeClr val="tx1"/>
                          </a:solidFill>
                          <a:latin typeface="+mn-lt"/>
                          <a:ea typeface="+mn-ea"/>
                          <a:cs typeface="+mn-cs"/>
                        </a:rPr>
                        <a:t>141746065</a:t>
                      </a:r>
                    </a:p>
                  </a:txBody>
                  <a:tcPr marL="7620" marR="7620" marT="7620" marB="0" anchor="b"/>
                </a:tc>
                <a:tc>
                  <a:txBody>
                    <a:bodyPr/>
                    <a:lstStyle/>
                    <a:p>
                      <a:endParaRPr lang="en-US" dirty="0"/>
                    </a:p>
                  </a:txBody>
                  <a:tcPr anchor="b"/>
                </a:tc>
                <a:tc>
                  <a:txBody>
                    <a:bodyPr/>
                    <a:lstStyle/>
                    <a:p>
                      <a:endParaRPr lang="en-US" dirty="0"/>
                    </a:p>
                  </a:txBody>
                  <a:tcPr anchor="b"/>
                </a:tc>
                <a:extLst>
                  <a:ext uri="{0D108BD9-81ED-4DB2-BD59-A6C34878D82A}">
                    <a16:rowId xmlns:a16="http://schemas.microsoft.com/office/drawing/2014/main" val="3720245567"/>
                  </a:ext>
                </a:extLst>
              </a:tr>
            </a:tbl>
          </a:graphicData>
        </a:graphic>
      </p:graphicFrame>
      <p:sp>
        <p:nvSpPr>
          <p:cNvPr id="5" name="Rectangle 4">
            <a:extLst>
              <a:ext uri="{FF2B5EF4-FFF2-40B4-BE49-F238E27FC236}">
                <a16:creationId xmlns:a16="http://schemas.microsoft.com/office/drawing/2014/main" id="{A2E058D3-44E0-4C98-8F55-2FD8F7F7EDAF}"/>
              </a:ext>
            </a:extLst>
          </p:cNvPr>
          <p:cNvSpPr/>
          <p:nvPr/>
        </p:nvSpPr>
        <p:spPr>
          <a:xfrm>
            <a:off x="734290" y="6061075"/>
            <a:ext cx="7689273" cy="369332"/>
          </a:xfrm>
          <a:prstGeom prst="rect">
            <a:avLst/>
          </a:prstGeom>
        </p:spPr>
        <p:txBody>
          <a:bodyPr wrap="square">
            <a:spAutoFit/>
          </a:bodyPr>
          <a:lstStyle/>
          <a:p>
            <a:r>
              <a:rPr lang="en-US" dirty="0"/>
              <a:t>(Ref: Statistical Tables relating to Banks in India, RBI)</a:t>
            </a:r>
          </a:p>
        </p:txBody>
      </p:sp>
      <p:sp>
        <p:nvSpPr>
          <p:cNvPr id="7" name="Content Placeholder 4">
            <a:extLst>
              <a:ext uri="{FF2B5EF4-FFF2-40B4-BE49-F238E27FC236}">
                <a16:creationId xmlns:a16="http://schemas.microsoft.com/office/drawing/2014/main" id="{D2716AAE-32D4-4A72-A3C6-35823137F04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938844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313A-4B82-4287-A5A4-0B6279A43BAB}"/>
              </a:ext>
            </a:extLst>
          </p:cNvPr>
          <p:cNvSpPr>
            <a:spLocks noGrp="1"/>
          </p:cNvSpPr>
          <p:nvPr>
            <p:ph type="title"/>
          </p:nvPr>
        </p:nvSpPr>
        <p:spPr/>
        <p:txBody>
          <a:bodyPr>
            <a:normAutofit fontScale="90000"/>
          </a:bodyPr>
          <a:lstStyle/>
          <a:p>
            <a:r>
              <a:rPr lang="en-US" b="1" dirty="0"/>
              <a:t>Money multiplier</a:t>
            </a:r>
          </a:p>
        </p:txBody>
      </p:sp>
      <p:sp>
        <p:nvSpPr>
          <p:cNvPr id="3" name="Content Placeholder 2">
            <a:extLst>
              <a:ext uri="{FF2B5EF4-FFF2-40B4-BE49-F238E27FC236}">
                <a16:creationId xmlns:a16="http://schemas.microsoft.com/office/drawing/2014/main" id="{5102F3F6-7939-48B3-A855-660798563F1A}"/>
              </a:ext>
            </a:extLst>
          </p:cNvPr>
          <p:cNvSpPr>
            <a:spLocks noGrp="1"/>
          </p:cNvSpPr>
          <p:nvPr>
            <p:ph idx="1"/>
          </p:nvPr>
        </p:nvSpPr>
        <p:spPr>
          <a:xfrm>
            <a:off x="628650" y="1052946"/>
            <a:ext cx="8210550" cy="5124018"/>
          </a:xfrm>
        </p:spPr>
        <p:txBody>
          <a:bodyPr>
            <a:normAutofit/>
          </a:bodyPr>
          <a:lstStyle/>
          <a:p>
            <a:pPr>
              <a:lnSpc>
                <a:spcPct val="110000"/>
              </a:lnSpc>
            </a:pPr>
            <a:r>
              <a:rPr lang="en-US" dirty="0"/>
              <a:t>How do banks create money?</a:t>
            </a:r>
          </a:p>
          <a:p>
            <a:pPr>
              <a:lnSpc>
                <a:spcPct val="110000"/>
              </a:lnSpc>
            </a:pPr>
            <a:r>
              <a:rPr lang="en-US" dirty="0"/>
              <a:t>Assume a bank has a deposit of Rs.100. Suppose the bank maintains 10% of its deposits as reserves.</a:t>
            </a:r>
          </a:p>
          <a:p>
            <a:pPr>
              <a:lnSpc>
                <a:spcPct val="110000"/>
              </a:lnSpc>
            </a:pPr>
            <a:r>
              <a:rPr lang="en-US" altLang="en-US" dirty="0"/>
              <a:t>1st lending = Rs. 90  (=0.9 x 100)</a:t>
            </a:r>
          </a:p>
          <a:p>
            <a:pPr>
              <a:lnSpc>
                <a:spcPct val="110000"/>
              </a:lnSpc>
            </a:pPr>
            <a:r>
              <a:rPr lang="en-US" altLang="en-US" dirty="0"/>
              <a:t>2nd lending = Rs. 81 (=0.9 x 90 = 0.9 x (0.9 x100))</a:t>
            </a:r>
          </a:p>
          <a:p>
            <a:pPr>
              <a:lnSpc>
                <a:spcPct val="110000"/>
              </a:lnSpc>
            </a:pPr>
            <a:r>
              <a:rPr lang="en-US" altLang="en-US" dirty="0"/>
              <a:t>3rd lending = Rs. 72.90 (=0.9 x 81= 0.9 x (0.9)</a:t>
            </a:r>
            <a:r>
              <a:rPr lang="en-US" altLang="en-US" baseline="30000" dirty="0"/>
              <a:t>2</a:t>
            </a:r>
            <a:r>
              <a:rPr lang="en-US" altLang="en-US" dirty="0"/>
              <a:t>x100)</a:t>
            </a:r>
          </a:p>
          <a:p>
            <a:pPr marL="0" indent="0">
              <a:lnSpc>
                <a:spcPct val="110000"/>
              </a:lnSpc>
              <a:buNone/>
            </a:pPr>
            <a:r>
              <a:rPr lang="en-US" altLang="en-US" dirty="0"/>
              <a:t>    …</a:t>
            </a:r>
          </a:p>
          <a:p>
            <a:pPr>
              <a:lnSpc>
                <a:spcPct val="110000"/>
              </a:lnSpc>
            </a:pPr>
            <a:r>
              <a:rPr lang="en-US" altLang="en-US" dirty="0"/>
              <a:t>Thus, total money created (total deposits in the economy) by the Rs.100 deposit is </a:t>
            </a:r>
            <a:r>
              <a:rPr lang="en-US" altLang="en-US" b="1" dirty="0"/>
              <a:t>Rs.1000</a:t>
            </a:r>
            <a:r>
              <a:rPr lang="en-US" altLang="en-US" dirty="0"/>
              <a:t>.</a:t>
            </a:r>
          </a:p>
          <a:p>
            <a:pPr>
              <a:lnSpc>
                <a:spcPct val="110000"/>
              </a:lnSpc>
            </a:pPr>
            <a:endParaRPr lang="en-US" dirty="0"/>
          </a:p>
          <a:p>
            <a:pPr>
              <a:lnSpc>
                <a:spcPct val="110000"/>
              </a:lnSpc>
            </a:pPr>
            <a:endParaRPr lang="en-US" dirty="0"/>
          </a:p>
        </p:txBody>
      </p:sp>
      <p:sp>
        <p:nvSpPr>
          <p:cNvPr id="5" name="Content Placeholder 4">
            <a:extLst>
              <a:ext uri="{FF2B5EF4-FFF2-40B4-BE49-F238E27FC236}">
                <a16:creationId xmlns:a16="http://schemas.microsoft.com/office/drawing/2014/main" id="{3B33EE6D-9456-4709-9E51-F38EFBEB3D73}"/>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63664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F174-109F-45DF-8B02-BE2C1AF59F39}"/>
              </a:ext>
            </a:extLst>
          </p:cNvPr>
          <p:cNvSpPr>
            <a:spLocks noGrp="1"/>
          </p:cNvSpPr>
          <p:nvPr>
            <p:ph type="title"/>
          </p:nvPr>
        </p:nvSpPr>
        <p:spPr/>
        <p:txBody>
          <a:bodyPr>
            <a:normAutofit fontScale="90000"/>
          </a:bodyPr>
          <a:lstStyle/>
          <a:p>
            <a:r>
              <a:rPr lang="en-US" dirty="0"/>
              <a:t>Money multiplier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BE8550-66A4-462E-9F80-31314D5042A2}"/>
                  </a:ext>
                </a:extLst>
              </p:cNvPr>
              <p:cNvSpPr>
                <a:spLocks noGrp="1"/>
              </p:cNvSpPr>
              <p:nvPr>
                <p:ph idx="1"/>
              </p:nvPr>
            </p:nvSpPr>
            <p:spPr/>
            <p:txBody>
              <a:bodyPr/>
              <a:lstStyle/>
              <a:p>
                <a:r>
                  <a:rPr lang="en-US" altLang="en-US" sz="2400" b="1" dirty="0"/>
                  <a:t>Money multiplier</a:t>
                </a:r>
                <a:r>
                  <a:rPr lang="en-US" altLang="en-US" sz="2400" dirty="0"/>
                  <a:t>: Amount of money the banking system generates with each Rupee of reserves.</a:t>
                </a:r>
              </a:p>
              <a:p>
                <a:endParaRPr lang="en-US" sz="2400" i="1" dirty="0">
                  <a:latin typeface="Cambria Math" panose="02040503050406030204" pitchFamily="18" charset="0"/>
                </a:endParaRPr>
              </a:p>
              <a:p>
                <a14:m>
                  <m:oMath xmlns:m="http://schemas.openxmlformats.org/officeDocument/2006/math">
                    <m:r>
                      <a:rPr lang="en-US" sz="2400" i="1" smtClean="0">
                        <a:latin typeface="Cambria Math" panose="02040503050406030204" pitchFamily="18" charset="0"/>
                      </a:rPr>
                      <m:t>𝑀𝑜𝑛𝑒𝑦</m:t>
                    </m:r>
                    <m:r>
                      <a:rPr lang="en-US" sz="2400" i="1" smtClean="0">
                        <a:latin typeface="Cambria Math" panose="02040503050406030204" pitchFamily="18" charset="0"/>
                      </a:rPr>
                      <m:t> </m:t>
                    </m:r>
                    <m:r>
                      <a:rPr lang="en-US" sz="2400" b="0" i="1" smtClean="0">
                        <a:latin typeface="Cambria Math" panose="02040503050406030204" pitchFamily="18" charset="0"/>
                      </a:rPr>
                      <m:t>𝑠𝑢𝑝𝑝𝑙𝑦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𝑒𝑐𝑜𝑛𝑜𝑚𝑦</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𝑇𝑜𝑡𝑎𝑙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𝑟𝑒𝑠𝑒𝑟𝑣𝑒𝑠</m:t>
                        </m:r>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𝑑𝑒𝑝𝑜𝑠𝑖𝑡𝑠</m:t>
                        </m:r>
                      </m:num>
                      <m:den>
                        <m:r>
                          <a:rPr lang="en-US" sz="2400" i="1">
                            <a:latin typeface="Cambria Math" panose="02040503050406030204" pitchFamily="18" charset="0"/>
                          </a:rPr>
                          <m:t>𝑅𝑒𝑠𝑒𝑟𝑣𝑒</m:t>
                        </m:r>
                        <m:r>
                          <a:rPr lang="en-US" sz="2400" i="1">
                            <a:latin typeface="Cambria Math" panose="02040503050406030204" pitchFamily="18" charset="0"/>
                          </a:rPr>
                          <m:t> </m:t>
                        </m:r>
                        <m:r>
                          <a:rPr lang="en-US" sz="2400" i="1">
                            <a:latin typeface="Cambria Math" panose="02040503050406030204" pitchFamily="18" charset="0"/>
                          </a:rPr>
                          <m:t>𝑟𝑎𝑡𝑖𝑜</m:t>
                        </m:r>
                      </m:den>
                    </m:f>
                  </m:oMath>
                </a14:m>
                <a:endParaRPr lang="en-US" dirty="0"/>
              </a:p>
              <a:p>
                <a:pPr marL="0" indent="0">
                  <a:buNone/>
                </a:pPr>
                <a:r>
                  <a:rPr lang="en-US" b="0" dirty="0"/>
                  <a:t>where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𝑀𝑜𝑛𝑒𝑦</m:t>
                      </m:r>
                      <m:r>
                        <a:rPr lang="en-US" sz="2400" b="0" i="1" smtClean="0">
                          <a:latin typeface="Cambria Math" panose="02040503050406030204" pitchFamily="18" charset="0"/>
                        </a:rPr>
                        <m:t> </m:t>
                      </m:r>
                      <m:r>
                        <a:rPr lang="en-US" sz="2400" b="0" i="1" smtClean="0">
                          <a:latin typeface="Cambria Math" panose="02040503050406030204" pitchFamily="18" charset="0"/>
                        </a:rPr>
                        <m:t>𝑚𝑢𝑙𝑡𝑖𝑝𝑙𝑖𝑒𝑟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𝑅𝑒𝑠𝑒𝑟𝑣𝑒</m:t>
                          </m:r>
                          <m:r>
                            <a:rPr lang="en-US" sz="2400" b="0" i="1" smtClean="0">
                              <a:latin typeface="Cambria Math" panose="02040503050406030204" pitchFamily="18" charset="0"/>
                            </a:rPr>
                            <m:t> </m:t>
                          </m:r>
                          <m:r>
                            <a:rPr lang="en-US" sz="2400" b="0" i="1" smtClean="0">
                              <a:latin typeface="Cambria Math" panose="02040503050406030204" pitchFamily="18" charset="0"/>
                            </a:rPr>
                            <m:t>𝑟𝑎𝑡𝑖𝑜</m:t>
                          </m:r>
                        </m:den>
                      </m:f>
                    </m:oMath>
                  </m:oMathPara>
                </a14:m>
                <a:endParaRPr lang="en-US" sz="2400" b="0" dirty="0"/>
              </a:p>
              <a:p>
                <a:r>
                  <a:rPr lang="en-US" b="1" dirty="0"/>
                  <a:t>Reserve ratio</a:t>
                </a:r>
                <a:r>
                  <a:rPr lang="en-US" dirty="0"/>
                  <a:t>: F</a:t>
                </a:r>
                <a:r>
                  <a:rPr lang="en-US" altLang="en-US" dirty="0"/>
                  <a:t>raction of deposits that banks hold as reserves</a:t>
                </a:r>
              </a:p>
              <a:p>
                <a:endParaRPr lang="en-US" dirty="0"/>
              </a:p>
            </p:txBody>
          </p:sp>
        </mc:Choice>
        <mc:Fallback xmlns="">
          <p:sp>
            <p:nvSpPr>
              <p:cNvPr id="3" name="Content Placeholder 2">
                <a:extLst>
                  <a:ext uri="{FF2B5EF4-FFF2-40B4-BE49-F238E27FC236}">
                    <a16:creationId xmlns:a16="http://schemas.microsoft.com/office/drawing/2014/main" id="{87BE8550-66A4-462E-9F80-31314D5042A2}"/>
                  </a:ext>
                </a:extLst>
              </p:cNvPr>
              <p:cNvSpPr>
                <a:spLocks noGrp="1" noRot="1" noChangeAspect="1" noMove="1" noResize="1" noEditPoints="1" noAdjustHandles="1" noChangeArrowheads="1" noChangeShapeType="1" noTextEdit="1"/>
              </p:cNvSpPr>
              <p:nvPr>
                <p:ph idx="1"/>
              </p:nvPr>
            </p:nvSpPr>
            <p:spPr>
              <a:blipFill>
                <a:blip r:embed="rId2"/>
                <a:stretch>
                  <a:fillRect l="-1546" t="-1705" r="-38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9516FF42-1785-48DF-9B2B-895BB6887A7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289415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116E-8F28-453B-94FC-C9C0F27C430A}"/>
              </a:ext>
            </a:extLst>
          </p:cNvPr>
          <p:cNvSpPr>
            <a:spLocks noGrp="1"/>
          </p:cNvSpPr>
          <p:nvPr>
            <p:ph type="title"/>
          </p:nvPr>
        </p:nvSpPr>
        <p:spPr/>
        <p:txBody>
          <a:bodyPr>
            <a:normAutofit fontScale="90000"/>
          </a:bodyPr>
          <a:lstStyle/>
          <a:p>
            <a:r>
              <a:rPr lang="en-US" dirty="0"/>
              <a:t>Financial Markets</a:t>
            </a:r>
          </a:p>
        </p:txBody>
      </p:sp>
      <p:sp>
        <p:nvSpPr>
          <p:cNvPr id="3" name="Content Placeholder 2">
            <a:extLst>
              <a:ext uri="{FF2B5EF4-FFF2-40B4-BE49-F238E27FC236}">
                <a16:creationId xmlns:a16="http://schemas.microsoft.com/office/drawing/2014/main" id="{EF7C6B85-4125-4989-8722-161256218950}"/>
              </a:ext>
            </a:extLst>
          </p:cNvPr>
          <p:cNvSpPr>
            <a:spLocks noGrp="1"/>
          </p:cNvSpPr>
          <p:nvPr>
            <p:ph idx="1"/>
          </p:nvPr>
        </p:nvSpPr>
        <p:spPr>
          <a:xfrm>
            <a:off x="628650" y="1025236"/>
            <a:ext cx="7886700" cy="5151727"/>
          </a:xfrm>
        </p:spPr>
        <p:txBody>
          <a:bodyPr>
            <a:normAutofit/>
          </a:bodyPr>
          <a:lstStyle/>
          <a:p>
            <a:pPr marL="0" indent="0" eaLnBrk="0" fontAlgn="base" hangingPunct="0">
              <a:lnSpc>
                <a:spcPct val="110000"/>
              </a:lnSpc>
              <a:spcBef>
                <a:spcPct val="20000"/>
              </a:spcBef>
              <a:spcAft>
                <a:spcPct val="0"/>
              </a:spcAft>
              <a:buNone/>
            </a:pPr>
            <a:r>
              <a:rPr lang="en-US" sz="2400" b="1" dirty="0"/>
              <a:t>Stock market</a:t>
            </a:r>
            <a:endParaRPr lang="en-US" altLang="en-US" sz="2400" b="1" dirty="0">
              <a:latin typeface="Times New Roman"/>
              <a:cs typeface="+mn-cs"/>
            </a:endParaRPr>
          </a:p>
          <a:p>
            <a:pPr marL="285750" indent="-285750" eaLnBrk="0" fontAlgn="base" hangingPunct="0">
              <a:lnSpc>
                <a:spcPct val="110000"/>
              </a:lnSpc>
              <a:spcBef>
                <a:spcPct val="20000"/>
              </a:spcBef>
              <a:spcAft>
                <a:spcPct val="0"/>
              </a:spcAft>
              <a:buFontTx/>
              <a:buChar char="•"/>
            </a:pPr>
            <a:r>
              <a:rPr lang="en-US" altLang="en-US" sz="2400" dirty="0">
                <a:latin typeface="Times New Roman"/>
                <a:cs typeface="+mn-cs"/>
              </a:rPr>
              <a:t>A </a:t>
            </a:r>
            <a:r>
              <a:rPr lang="en-US" altLang="en-US" sz="2400" i="1" dirty="0">
                <a:latin typeface="Times New Roman"/>
                <a:cs typeface="+mn-cs"/>
              </a:rPr>
              <a:t>stock </a:t>
            </a:r>
            <a:r>
              <a:rPr lang="en-US" altLang="en-US" sz="2400" dirty="0">
                <a:solidFill>
                  <a:srgbClr val="000000"/>
                </a:solidFill>
                <a:latin typeface="Times New Roman"/>
                <a:cs typeface="+mn-cs"/>
              </a:rPr>
              <a:t>represents a claim to partial ownership in a firm and is therefore, a claim to the profits that the firm makes.</a:t>
            </a:r>
          </a:p>
          <a:p>
            <a:pPr marL="285750" indent="-285750" eaLnBrk="0" fontAlgn="base" hangingPunct="0">
              <a:lnSpc>
                <a:spcPct val="110000"/>
              </a:lnSpc>
              <a:spcBef>
                <a:spcPct val="20000"/>
              </a:spcBef>
              <a:spcAft>
                <a:spcPct val="0"/>
              </a:spcAft>
              <a:buFontTx/>
              <a:buChar char="•"/>
            </a:pPr>
            <a:r>
              <a:rPr lang="en-US" altLang="en-US" sz="2400" dirty="0">
                <a:solidFill>
                  <a:srgbClr val="000000"/>
                </a:solidFill>
                <a:latin typeface="Times New Roman"/>
                <a:cs typeface="+mn-cs"/>
              </a:rPr>
              <a:t>The sale of stock to raise money is called </a:t>
            </a:r>
            <a:r>
              <a:rPr lang="en-US" altLang="en-US" sz="2400" b="1" i="1" dirty="0">
                <a:solidFill>
                  <a:srgbClr val="000000"/>
                </a:solidFill>
                <a:latin typeface="Times New Roman"/>
                <a:cs typeface="+mn-cs"/>
              </a:rPr>
              <a:t>equity</a:t>
            </a:r>
            <a:r>
              <a:rPr lang="en-US" altLang="en-US" sz="2400" dirty="0">
                <a:solidFill>
                  <a:srgbClr val="000000"/>
                </a:solidFill>
                <a:latin typeface="Times New Roman"/>
                <a:cs typeface="+mn-cs"/>
              </a:rPr>
              <a:t> financing. A stock is an equity instrument.</a:t>
            </a:r>
          </a:p>
          <a:p>
            <a:pPr lvl="1" eaLnBrk="0" fontAlgn="base" hangingPunct="0">
              <a:lnSpc>
                <a:spcPct val="110000"/>
              </a:lnSpc>
              <a:spcBef>
                <a:spcPct val="20000"/>
              </a:spcBef>
              <a:spcAft>
                <a:spcPct val="0"/>
              </a:spcAft>
              <a:buFontTx/>
              <a:buChar char="•"/>
            </a:pPr>
            <a:r>
              <a:rPr lang="en-US" altLang="en-US" sz="2000" dirty="0">
                <a:solidFill>
                  <a:srgbClr val="000000"/>
                </a:solidFill>
                <a:latin typeface="Times New Roman"/>
                <a:cs typeface="+mn-cs"/>
              </a:rPr>
              <a:t>Compared to bonds, stocks offer both higher risk and potentially higher returns.</a:t>
            </a:r>
          </a:p>
          <a:p>
            <a:pPr marL="285750" indent="-285750" eaLnBrk="0" fontAlgn="base" hangingPunct="0">
              <a:lnSpc>
                <a:spcPct val="110000"/>
              </a:lnSpc>
              <a:spcBef>
                <a:spcPct val="20000"/>
              </a:spcBef>
              <a:spcAft>
                <a:spcPct val="0"/>
              </a:spcAft>
              <a:buFontTx/>
              <a:buChar char="•"/>
            </a:pPr>
            <a:r>
              <a:rPr lang="en-US" altLang="en-US" sz="2400" dirty="0">
                <a:solidFill>
                  <a:srgbClr val="000000"/>
                </a:solidFill>
                <a:latin typeface="Times New Roman"/>
                <a:cs typeface="+mn-cs"/>
              </a:rPr>
              <a:t>The most important stock exchanges in India are the Bombay Stock Exchange (BSE) and the National Stock Exchange (NSE) </a:t>
            </a:r>
          </a:p>
          <a:p>
            <a:endParaRPr lang="en-US" sz="2000" dirty="0"/>
          </a:p>
        </p:txBody>
      </p:sp>
      <p:sp>
        <p:nvSpPr>
          <p:cNvPr id="5" name="Content Placeholder 4">
            <a:extLst>
              <a:ext uri="{FF2B5EF4-FFF2-40B4-BE49-F238E27FC236}">
                <a16:creationId xmlns:a16="http://schemas.microsoft.com/office/drawing/2014/main" id="{426AB293-5C32-43B3-B086-745E3CB9742A}"/>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524675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F079-67B5-4333-A562-85EB58B6CA66}"/>
              </a:ext>
            </a:extLst>
          </p:cNvPr>
          <p:cNvSpPr>
            <a:spLocks noGrp="1"/>
          </p:cNvSpPr>
          <p:nvPr>
            <p:ph type="title"/>
          </p:nvPr>
        </p:nvSpPr>
        <p:spPr/>
        <p:txBody>
          <a:bodyPr>
            <a:normAutofit fontScale="90000"/>
          </a:bodyPr>
          <a:lstStyle/>
          <a:p>
            <a:r>
              <a:rPr lang="en-US" b="1" dirty="0"/>
              <a:t>Bond market</a:t>
            </a:r>
          </a:p>
        </p:txBody>
      </p:sp>
      <p:sp>
        <p:nvSpPr>
          <p:cNvPr id="3" name="Content Placeholder 2">
            <a:extLst>
              <a:ext uri="{FF2B5EF4-FFF2-40B4-BE49-F238E27FC236}">
                <a16:creationId xmlns:a16="http://schemas.microsoft.com/office/drawing/2014/main" id="{7AFA91BB-206D-4A36-9F0D-7845D7155315}"/>
              </a:ext>
            </a:extLst>
          </p:cNvPr>
          <p:cNvSpPr>
            <a:spLocks noGrp="1"/>
          </p:cNvSpPr>
          <p:nvPr>
            <p:ph idx="1"/>
          </p:nvPr>
        </p:nvSpPr>
        <p:spPr>
          <a:xfrm>
            <a:off x="628650" y="1034473"/>
            <a:ext cx="7886700" cy="5597235"/>
          </a:xfrm>
        </p:spPr>
        <p:txBody>
          <a:bodyPr>
            <a:normAutofit/>
          </a:bodyPr>
          <a:lstStyle/>
          <a:p>
            <a:pPr marL="461963" lvl="1">
              <a:lnSpc>
                <a:spcPct val="120000"/>
              </a:lnSpc>
            </a:pPr>
            <a:r>
              <a:rPr lang="en-US" altLang="en-US" dirty="0"/>
              <a:t>A </a:t>
            </a:r>
            <a:r>
              <a:rPr lang="en-US" altLang="en-US" i="1" dirty="0"/>
              <a:t>bond</a:t>
            </a:r>
            <a:r>
              <a:rPr lang="en-US" altLang="en-US" dirty="0"/>
              <a:t> is a certificate of indebtedness that specifies obligations of the borrower to the holder of the bond.</a:t>
            </a:r>
          </a:p>
          <a:p>
            <a:pPr marL="461963" lvl="1">
              <a:lnSpc>
                <a:spcPct val="120000"/>
              </a:lnSpc>
            </a:pPr>
            <a:r>
              <a:rPr lang="en-US" altLang="en-US" dirty="0"/>
              <a:t>It identifies the time at which the loan is repaid (date of maturity) and the rate of interest which will be paid periodically till the loan matures.</a:t>
            </a:r>
          </a:p>
          <a:p>
            <a:pPr marL="461963" lvl="1">
              <a:lnSpc>
                <a:spcPct val="120000"/>
              </a:lnSpc>
            </a:pPr>
            <a:r>
              <a:rPr lang="en-US" altLang="en-US" dirty="0"/>
              <a:t>Raising money through bonds (debt instrument) is called </a:t>
            </a:r>
            <a:r>
              <a:rPr lang="en-US" altLang="en-US" b="1" i="1" dirty="0"/>
              <a:t>debt finance</a:t>
            </a:r>
            <a:r>
              <a:rPr lang="en-US" altLang="en-US" dirty="0"/>
              <a:t>.</a:t>
            </a:r>
          </a:p>
        </p:txBody>
      </p:sp>
      <p:sp>
        <p:nvSpPr>
          <p:cNvPr id="5" name="Content Placeholder 4">
            <a:extLst>
              <a:ext uri="{FF2B5EF4-FFF2-40B4-BE49-F238E27FC236}">
                <a16:creationId xmlns:a16="http://schemas.microsoft.com/office/drawing/2014/main" id="{143B9278-FC64-4EB3-BA78-3557617C0ED6}"/>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087044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F079-67B5-4333-A562-85EB58B6CA66}"/>
              </a:ext>
            </a:extLst>
          </p:cNvPr>
          <p:cNvSpPr>
            <a:spLocks noGrp="1"/>
          </p:cNvSpPr>
          <p:nvPr>
            <p:ph type="title"/>
          </p:nvPr>
        </p:nvSpPr>
        <p:spPr/>
        <p:txBody>
          <a:bodyPr>
            <a:normAutofit fontScale="90000"/>
          </a:bodyPr>
          <a:lstStyle/>
          <a:p>
            <a:r>
              <a:rPr lang="en-US" dirty="0"/>
              <a:t>Bond market</a:t>
            </a:r>
          </a:p>
        </p:txBody>
      </p:sp>
      <p:sp>
        <p:nvSpPr>
          <p:cNvPr id="3" name="Content Placeholder 2">
            <a:extLst>
              <a:ext uri="{FF2B5EF4-FFF2-40B4-BE49-F238E27FC236}">
                <a16:creationId xmlns:a16="http://schemas.microsoft.com/office/drawing/2014/main" id="{7AFA91BB-206D-4A36-9F0D-7845D7155315}"/>
              </a:ext>
            </a:extLst>
          </p:cNvPr>
          <p:cNvSpPr>
            <a:spLocks noGrp="1"/>
          </p:cNvSpPr>
          <p:nvPr>
            <p:ph idx="1"/>
          </p:nvPr>
        </p:nvSpPr>
        <p:spPr>
          <a:xfrm>
            <a:off x="628650" y="1034473"/>
            <a:ext cx="7886700" cy="5597235"/>
          </a:xfrm>
        </p:spPr>
        <p:txBody>
          <a:bodyPr>
            <a:normAutofit/>
          </a:bodyPr>
          <a:lstStyle/>
          <a:p>
            <a:pPr marL="461963" lvl="1">
              <a:lnSpc>
                <a:spcPct val="120000"/>
              </a:lnSpc>
            </a:pPr>
            <a:r>
              <a:rPr lang="en-US" altLang="en-US" b="1" dirty="0"/>
              <a:t>Characteristics of a Bond</a:t>
            </a:r>
          </a:p>
          <a:p>
            <a:pPr marL="684213" lvl="2">
              <a:lnSpc>
                <a:spcPct val="120000"/>
              </a:lnSpc>
            </a:pPr>
            <a:r>
              <a:rPr lang="en-US" altLang="en-US" sz="2200" b="1" i="1" dirty="0"/>
              <a:t>Term</a:t>
            </a:r>
            <a:r>
              <a:rPr lang="en-US" altLang="en-US" sz="2200" b="1" dirty="0"/>
              <a:t>: </a:t>
            </a:r>
            <a:r>
              <a:rPr lang="en-US" altLang="en-US" sz="2200" dirty="0"/>
              <a:t>The length of time until the bond matures.</a:t>
            </a:r>
            <a:r>
              <a:rPr lang="en-US" sz="2200" dirty="0"/>
              <a:t> Long-term bonds are riskier than short-term bonds (duration of repayment). Higher return on long-term bonds.</a:t>
            </a:r>
          </a:p>
          <a:p>
            <a:pPr marL="684213" lvl="2">
              <a:lnSpc>
                <a:spcPct val="120000"/>
              </a:lnSpc>
            </a:pPr>
            <a:r>
              <a:rPr lang="en-US" altLang="en-US" sz="2200" b="1" i="1" dirty="0"/>
              <a:t>Credit Risk</a:t>
            </a:r>
            <a:r>
              <a:rPr lang="en-US" altLang="en-US" sz="2200" b="1" dirty="0"/>
              <a:t>: </a:t>
            </a:r>
            <a:r>
              <a:rPr lang="en-US" altLang="en-US" sz="2200" dirty="0"/>
              <a:t>The probability that the borrower will fail to pay some of the interest or principal. Failure to pay is called a </a:t>
            </a:r>
            <a:r>
              <a:rPr lang="en-US" altLang="en-US" sz="2200" i="1" dirty="0"/>
              <a:t>default</a:t>
            </a:r>
            <a:r>
              <a:rPr lang="en-US" altLang="en-US" sz="2200" dirty="0"/>
              <a:t>. Higher interest rate on riskier bonds (government bond vs. bond issued by a firm). </a:t>
            </a:r>
          </a:p>
          <a:p>
            <a:pPr marL="684213" lvl="2">
              <a:lnSpc>
                <a:spcPct val="120000"/>
              </a:lnSpc>
            </a:pPr>
            <a:r>
              <a:rPr lang="en-US" altLang="en-US" sz="2200" b="1" i="1" dirty="0"/>
              <a:t>Tax Treatment</a:t>
            </a:r>
            <a:r>
              <a:rPr lang="en-US" altLang="en-US" sz="2200" b="1" dirty="0"/>
              <a:t>: </a:t>
            </a:r>
            <a:r>
              <a:rPr lang="en-US" altLang="en-US" sz="2200" dirty="0"/>
              <a:t>The way in which the tax laws treat the interest on the bond. India: Tax-free vs. tax-saving bonds </a:t>
            </a:r>
          </a:p>
          <a:p>
            <a:pPr>
              <a:lnSpc>
                <a:spcPct val="120000"/>
              </a:lnSpc>
            </a:pPr>
            <a:endParaRPr lang="en-US" dirty="0"/>
          </a:p>
        </p:txBody>
      </p:sp>
      <p:sp>
        <p:nvSpPr>
          <p:cNvPr id="5" name="Content Placeholder 4">
            <a:extLst>
              <a:ext uri="{FF2B5EF4-FFF2-40B4-BE49-F238E27FC236}">
                <a16:creationId xmlns:a16="http://schemas.microsoft.com/office/drawing/2014/main" id="{B7D62032-B119-4FCC-84B9-1A9050C73D6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118009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202C-FA7E-45C0-89EB-38AADD9DBF6A}"/>
              </a:ext>
            </a:extLst>
          </p:cNvPr>
          <p:cNvSpPr>
            <a:spLocks noGrp="1"/>
          </p:cNvSpPr>
          <p:nvPr>
            <p:ph type="title"/>
          </p:nvPr>
        </p:nvSpPr>
        <p:spPr>
          <a:xfrm>
            <a:off x="628650" y="320676"/>
            <a:ext cx="7886700" cy="593726"/>
          </a:xfrm>
        </p:spPr>
        <p:txBody>
          <a:bodyPr>
            <a:noAutofit/>
          </a:bodyPr>
          <a:lstStyle/>
          <a:p>
            <a:r>
              <a:rPr lang="en-US" sz="3200" dirty="0"/>
              <a:t>The Stock Market – Important aspects</a:t>
            </a:r>
          </a:p>
        </p:txBody>
      </p:sp>
      <p:sp>
        <p:nvSpPr>
          <p:cNvPr id="3" name="Content Placeholder 2">
            <a:extLst>
              <a:ext uri="{FF2B5EF4-FFF2-40B4-BE49-F238E27FC236}">
                <a16:creationId xmlns:a16="http://schemas.microsoft.com/office/drawing/2014/main" id="{51CAF6BC-0DD5-4981-8142-5D2D5F52DCFA}"/>
              </a:ext>
            </a:extLst>
          </p:cNvPr>
          <p:cNvSpPr>
            <a:spLocks noGrp="1"/>
          </p:cNvSpPr>
          <p:nvPr>
            <p:ph idx="1"/>
          </p:nvPr>
        </p:nvSpPr>
        <p:spPr>
          <a:xfrm>
            <a:off x="628650" y="1045036"/>
            <a:ext cx="7886700" cy="5262562"/>
          </a:xfrm>
        </p:spPr>
        <p:txBody>
          <a:bodyPr>
            <a:normAutofit lnSpcReduction="10000"/>
          </a:bodyPr>
          <a:lstStyle/>
          <a:p>
            <a:pPr>
              <a:lnSpc>
                <a:spcPct val="110000"/>
              </a:lnSpc>
            </a:pPr>
            <a:r>
              <a:rPr lang="en-US" sz="2400" b="1" dirty="0"/>
              <a:t>Stock market</a:t>
            </a:r>
            <a:r>
              <a:rPr lang="en-US" sz="2400" dirty="0"/>
              <a:t>: Place where shares in publicly owned companies are traded</a:t>
            </a:r>
          </a:p>
          <a:p>
            <a:pPr>
              <a:lnSpc>
                <a:spcPct val="110000"/>
              </a:lnSpc>
            </a:pPr>
            <a:r>
              <a:rPr lang="en-US" sz="2400" b="1" dirty="0"/>
              <a:t>Rate of return</a:t>
            </a:r>
            <a:r>
              <a:rPr lang="en-US" sz="2400" dirty="0"/>
              <a:t>: total Rupee gain from a security measured as a percentage of the price at the beginning of the period</a:t>
            </a:r>
          </a:p>
          <a:p>
            <a:pPr>
              <a:lnSpc>
                <a:spcPct val="110000"/>
              </a:lnSpc>
            </a:pPr>
            <a:r>
              <a:rPr lang="en-US" sz="2400" b="1" dirty="0"/>
              <a:t>Capital gain or loss</a:t>
            </a:r>
            <a:r>
              <a:rPr lang="en-US" sz="2400" dirty="0"/>
              <a:t>: Increase or decrease in value of assets between 2 periods</a:t>
            </a:r>
          </a:p>
          <a:p>
            <a:pPr>
              <a:lnSpc>
                <a:spcPct val="110000"/>
              </a:lnSpc>
            </a:pPr>
            <a:r>
              <a:rPr lang="en-US" sz="2400" b="1" dirty="0"/>
              <a:t>Risk</a:t>
            </a:r>
            <a:r>
              <a:rPr lang="en-US" sz="2400" dirty="0"/>
              <a:t>: Variability of returns on an investment i.e. uncertainty of rate of return on an asset </a:t>
            </a:r>
          </a:p>
          <a:p>
            <a:pPr lvl="1">
              <a:lnSpc>
                <a:spcPct val="110000"/>
              </a:lnSpc>
            </a:pPr>
            <a:r>
              <a:rPr lang="en-US" sz="2000" dirty="0"/>
              <a:t>Measure of risk: Standard deviation of returns</a:t>
            </a:r>
          </a:p>
          <a:p>
            <a:pPr lvl="1">
              <a:lnSpc>
                <a:spcPct val="110000"/>
              </a:lnSpc>
            </a:pPr>
            <a:r>
              <a:rPr lang="en-US" sz="2000" dirty="0"/>
              <a:t>Low risk: Risk averse</a:t>
            </a:r>
          </a:p>
          <a:p>
            <a:pPr lvl="1">
              <a:lnSpc>
                <a:spcPct val="110000"/>
              </a:lnSpc>
            </a:pPr>
            <a:r>
              <a:rPr lang="en-US" sz="2000" dirty="0"/>
              <a:t>High risk: Risky or risk taker</a:t>
            </a:r>
          </a:p>
          <a:p>
            <a:pPr>
              <a:lnSpc>
                <a:spcPct val="110000"/>
              </a:lnSpc>
            </a:pPr>
            <a:r>
              <a:rPr lang="en-US" sz="2400" b="1" i="1" dirty="0"/>
              <a:t>Relation between risk and return?</a:t>
            </a:r>
          </a:p>
        </p:txBody>
      </p:sp>
      <p:sp>
        <p:nvSpPr>
          <p:cNvPr id="5" name="Content Placeholder 4">
            <a:extLst>
              <a:ext uri="{FF2B5EF4-FFF2-40B4-BE49-F238E27FC236}">
                <a16:creationId xmlns:a16="http://schemas.microsoft.com/office/drawing/2014/main" id="{68566F05-3BC8-49CB-BFDD-7D4F13C42191}"/>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585850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C5F1-D79D-494C-AF4B-116AE05CC529}"/>
              </a:ext>
            </a:extLst>
          </p:cNvPr>
          <p:cNvSpPr>
            <a:spLocks noGrp="1"/>
          </p:cNvSpPr>
          <p:nvPr>
            <p:ph type="title"/>
          </p:nvPr>
        </p:nvSpPr>
        <p:spPr>
          <a:xfrm>
            <a:off x="628650" y="228314"/>
            <a:ext cx="7886700" cy="593726"/>
          </a:xfrm>
        </p:spPr>
        <p:txBody>
          <a:bodyPr>
            <a:noAutofit/>
          </a:bodyPr>
          <a:lstStyle/>
          <a:p>
            <a:r>
              <a:rPr lang="en-US" sz="3600" dirty="0"/>
              <a:t>Risk Management</a:t>
            </a:r>
          </a:p>
        </p:txBody>
      </p:sp>
      <p:sp>
        <p:nvSpPr>
          <p:cNvPr id="3" name="Content Placeholder 2">
            <a:extLst>
              <a:ext uri="{FF2B5EF4-FFF2-40B4-BE49-F238E27FC236}">
                <a16:creationId xmlns:a16="http://schemas.microsoft.com/office/drawing/2014/main" id="{3FB85190-6F4E-4B4D-B739-06BF711A27B9}"/>
              </a:ext>
            </a:extLst>
          </p:cNvPr>
          <p:cNvSpPr>
            <a:spLocks noGrp="1"/>
          </p:cNvSpPr>
          <p:nvPr>
            <p:ph idx="1"/>
          </p:nvPr>
        </p:nvSpPr>
        <p:spPr>
          <a:xfrm>
            <a:off x="628650" y="914402"/>
            <a:ext cx="7886700" cy="5262562"/>
          </a:xfrm>
        </p:spPr>
        <p:txBody>
          <a:bodyPr>
            <a:normAutofit fontScale="85000" lnSpcReduction="20000"/>
          </a:bodyPr>
          <a:lstStyle/>
          <a:p>
            <a:pPr>
              <a:lnSpc>
                <a:spcPct val="120000"/>
              </a:lnSpc>
            </a:pPr>
            <a:r>
              <a:rPr lang="en-US" altLang="en-US" dirty="0"/>
              <a:t>Individuals can reduce risk by:</a:t>
            </a:r>
          </a:p>
          <a:p>
            <a:pPr lvl="1">
              <a:lnSpc>
                <a:spcPct val="120000"/>
              </a:lnSpc>
            </a:pPr>
            <a:r>
              <a:rPr lang="en-US" altLang="en-US" dirty="0"/>
              <a:t>Buying insurance</a:t>
            </a:r>
          </a:p>
          <a:p>
            <a:pPr lvl="1">
              <a:lnSpc>
                <a:spcPct val="120000"/>
              </a:lnSpc>
            </a:pPr>
            <a:r>
              <a:rPr lang="en-US" altLang="en-US" dirty="0"/>
              <a:t>Diversifying risk</a:t>
            </a:r>
          </a:p>
          <a:p>
            <a:pPr lvl="1">
              <a:lnSpc>
                <a:spcPct val="120000"/>
              </a:lnSpc>
            </a:pPr>
            <a:r>
              <a:rPr lang="en-US" altLang="en-US" dirty="0"/>
              <a:t>Accept a lower return on investments</a:t>
            </a:r>
          </a:p>
          <a:p>
            <a:pPr>
              <a:lnSpc>
                <a:spcPct val="120000"/>
              </a:lnSpc>
            </a:pPr>
            <a:r>
              <a:rPr lang="en-US" b="1" dirty="0"/>
              <a:t>Insurance</a:t>
            </a:r>
            <a:r>
              <a:rPr lang="en-US" dirty="0"/>
              <a:t>: A</a:t>
            </a:r>
            <a:r>
              <a:rPr lang="en-US" altLang="en-US" dirty="0"/>
              <a:t> person facing a risk pays a fee to an insurance company, which in return agrees to accept all or part of the risk.</a:t>
            </a:r>
          </a:p>
          <a:p>
            <a:pPr>
              <a:lnSpc>
                <a:spcPct val="120000"/>
              </a:lnSpc>
            </a:pPr>
            <a:r>
              <a:rPr lang="en-US" altLang="en-US" b="1" dirty="0"/>
              <a:t>Diversification: </a:t>
            </a:r>
            <a:r>
              <a:rPr lang="en-US" altLang="en-US" dirty="0"/>
              <a:t>Reduction of risk achieved by replacing a single risk with a large number of smaller unrelated risks. Firm-specific risk is risk that affects only a single company. Market risk is risk that affects all companies in the stock market. Diversification cannot remove market risk.</a:t>
            </a:r>
          </a:p>
          <a:p>
            <a:pPr>
              <a:lnSpc>
                <a:spcPct val="120000"/>
              </a:lnSpc>
            </a:pPr>
            <a:r>
              <a:rPr lang="en-US" altLang="en-US" b="1" dirty="0"/>
              <a:t>Lower rate of return</a:t>
            </a:r>
            <a:r>
              <a:rPr lang="en-US" altLang="en-US" dirty="0"/>
              <a:t>: Relation between risk and return</a:t>
            </a:r>
            <a:endParaRPr lang="en-US" altLang="en-US" b="1" dirty="0"/>
          </a:p>
          <a:p>
            <a:pPr>
              <a:lnSpc>
                <a:spcPct val="120000"/>
              </a:lnSpc>
            </a:pPr>
            <a:endParaRPr lang="en-US" altLang="en-US" dirty="0"/>
          </a:p>
          <a:p>
            <a:pPr>
              <a:lnSpc>
                <a:spcPct val="120000"/>
              </a:lnSpc>
            </a:pPr>
            <a:endParaRPr lang="en-US" dirty="0"/>
          </a:p>
        </p:txBody>
      </p:sp>
      <p:sp>
        <p:nvSpPr>
          <p:cNvPr id="5" name="Content Placeholder 4">
            <a:extLst>
              <a:ext uri="{FF2B5EF4-FFF2-40B4-BE49-F238E27FC236}">
                <a16:creationId xmlns:a16="http://schemas.microsoft.com/office/drawing/2014/main" id="{A5409F31-312A-41A9-8F40-A10EE47CA96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52489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9D27-EBB2-4BCD-8C26-92EE89482569}"/>
              </a:ext>
            </a:extLst>
          </p:cNvPr>
          <p:cNvSpPr>
            <a:spLocks noGrp="1"/>
          </p:cNvSpPr>
          <p:nvPr>
            <p:ph type="title"/>
          </p:nvPr>
        </p:nvSpPr>
        <p:spPr/>
        <p:txBody>
          <a:bodyPr>
            <a:normAutofit fontScale="90000"/>
          </a:bodyPr>
          <a:lstStyle/>
          <a:p>
            <a:r>
              <a:rPr lang="en-US" dirty="0"/>
              <a:t>Functions of money</a:t>
            </a:r>
          </a:p>
        </p:txBody>
      </p:sp>
      <p:sp>
        <p:nvSpPr>
          <p:cNvPr id="3" name="Content Placeholder 2">
            <a:extLst>
              <a:ext uri="{FF2B5EF4-FFF2-40B4-BE49-F238E27FC236}">
                <a16:creationId xmlns:a16="http://schemas.microsoft.com/office/drawing/2014/main" id="{BF205804-FFA4-4363-92DA-0E57F5FE8042}"/>
              </a:ext>
            </a:extLst>
          </p:cNvPr>
          <p:cNvSpPr>
            <a:spLocks noGrp="1"/>
          </p:cNvSpPr>
          <p:nvPr>
            <p:ph idx="1"/>
          </p:nvPr>
        </p:nvSpPr>
        <p:spPr/>
        <p:txBody>
          <a:bodyPr>
            <a:normAutofit fontScale="85000" lnSpcReduction="10000"/>
          </a:bodyPr>
          <a:lstStyle/>
          <a:p>
            <a:pPr marL="514350" indent="-514350">
              <a:lnSpc>
                <a:spcPct val="110000"/>
              </a:lnSpc>
              <a:buFont typeface="+mj-lt"/>
              <a:buAutoNum type="arabicPeriod"/>
            </a:pPr>
            <a:r>
              <a:rPr lang="en-US" dirty="0"/>
              <a:t>Medium of exchange</a:t>
            </a:r>
          </a:p>
          <a:p>
            <a:pPr lvl="1">
              <a:lnSpc>
                <a:spcPct val="110000"/>
              </a:lnSpc>
            </a:pPr>
            <a:r>
              <a:rPr lang="en-US" dirty="0"/>
              <a:t>An item which buyers give to sellers when they purchase goods and services; </a:t>
            </a:r>
            <a:r>
              <a:rPr lang="en-US" i="1" dirty="0"/>
              <a:t>readily acceptable as payment</a:t>
            </a:r>
          </a:p>
          <a:p>
            <a:pPr marL="514350" indent="-514350">
              <a:lnSpc>
                <a:spcPct val="110000"/>
              </a:lnSpc>
              <a:buFont typeface="+mj-lt"/>
              <a:buAutoNum type="arabicPeriod"/>
            </a:pPr>
            <a:r>
              <a:rPr lang="en-US" altLang="en-US" dirty="0"/>
              <a:t>Store of Value</a:t>
            </a:r>
          </a:p>
          <a:p>
            <a:pPr lvl="1">
              <a:lnSpc>
                <a:spcPct val="110000"/>
              </a:lnSpc>
            </a:pPr>
            <a:r>
              <a:rPr lang="en-US" altLang="en-US" dirty="0"/>
              <a:t>An item which people can use to transfer purchasing power from the present to the future</a:t>
            </a:r>
          </a:p>
          <a:p>
            <a:pPr marL="514350" indent="-514350">
              <a:lnSpc>
                <a:spcPct val="110000"/>
              </a:lnSpc>
              <a:buFont typeface="+mj-lt"/>
              <a:buAutoNum type="arabicPeriod"/>
            </a:pPr>
            <a:r>
              <a:rPr lang="en-US" altLang="en-US" dirty="0"/>
              <a:t>Unit of Account</a:t>
            </a:r>
          </a:p>
          <a:p>
            <a:pPr lvl="1">
              <a:lnSpc>
                <a:spcPct val="110000"/>
              </a:lnSpc>
            </a:pPr>
            <a:r>
              <a:rPr lang="en-US" altLang="en-US" dirty="0"/>
              <a:t>It serves as the yardstick people use to post prices and record debts</a:t>
            </a:r>
          </a:p>
          <a:p>
            <a:pPr>
              <a:lnSpc>
                <a:spcPct val="110000"/>
              </a:lnSpc>
            </a:pPr>
            <a:endParaRPr lang="en-US" altLang="en-US" i="1" dirty="0"/>
          </a:p>
          <a:p>
            <a:pPr>
              <a:lnSpc>
                <a:spcPct val="110000"/>
              </a:lnSpc>
            </a:pPr>
            <a:r>
              <a:rPr lang="en-US" altLang="en-US" i="1" dirty="0"/>
              <a:t>Liquidity</a:t>
            </a:r>
            <a:r>
              <a:rPr lang="en-US" altLang="en-US" dirty="0"/>
              <a:t> is the ease with which an asset can be converted into the economy’s medium of exchange</a:t>
            </a:r>
          </a:p>
          <a:p>
            <a:pPr>
              <a:lnSpc>
                <a:spcPct val="110000"/>
              </a:lnSpc>
            </a:pPr>
            <a:r>
              <a:rPr lang="en-US" altLang="en-US" dirty="0"/>
              <a:t>Liquid assets vs. illiquid assets</a:t>
            </a:r>
          </a:p>
          <a:p>
            <a:pPr>
              <a:lnSpc>
                <a:spcPct val="110000"/>
              </a:lnSpc>
            </a:pPr>
            <a:endParaRPr lang="en-US" altLang="en-US" dirty="0"/>
          </a:p>
          <a:p>
            <a:pPr>
              <a:lnSpc>
                <a:spcPct val="110000"/>
              </a:lnSpc>
            </a:pPr>
            <a:endParaRPr lang="en-US" dirty="0"/>
          </a:p>
          <a:p>
            <a:pPr>
              <a:lnSpc>
                <a:spcPct val="110000"/>
              </a:lnSpc>
            </a:pPr>
            <a:endParaRPr lang="en-US" dirty="0"/>
          </a:p>
        </p:txBody>
      </p:sp>
      <p:sp>
        <p:nvSpPr>
          <p:cNvPr id="5" name="Content Placeholder 4">
            <a:extLst>
              <a:ext uri="{FF2B5EF4-FFF2-40B4-BE49-F238E27FC236}">
                <a16:creationId xmlns:a16="http://schemas.microsoft.com/office/drawing/2014/main" id="{8005C360-3479-4BAF-955D-078A53BD02D6}"/>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363111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2630-71B8-445F-8F44-D368C6F56825}"/>
              </a:ext>
            </a:extLst>
          </p:cNvPr>
          <p:cNvSpPr>
            <a:spLocks noGrp="1"/>
          </p:cNvSpPr>
          <p:nvPr>
            <p:ph type="title"/>
          </p:nvPr>
        </p:nvSpPr>
        <p:spPr/>
        <p:txBody>
          <a:bodyPr>
            <a:normAutofit fontScale="90000"/>
          </a:bodyPr>
          <a:lstStyle/>
          <a:p>
            <a:r>
              <a:rPr lang="en-US" dirty="0"/>
              <a:t>Stock markets in India</a:t>
            </a:r>
          </a:p>
        </p:txBody>
      </p:sp>
      <p:sp>
        <p:nvSpPr>
          <p:cNvPr id="3" name="Content Placeholder 2">
            <a:extLst>
              <a:ext uri="{FF2B5EF4-FFF2-40B4-BE49-F238E27FC236}">
                <a16:creationId xmlns:a16="http://schemas.microsoft.com/office/drawing/2014/main" id="{5F49D4DC-4DD6-4E97-8D57-7C6959B07EA9}"/>
              </a:ext>
            </a:extLst>
          </p:cNvPr>
          <p:cNvSpPr>
            <a:spLocks noGrp="1"/>
          </p:cNvSpPr>
          <p:nvPr>
            <p:ph idx="1"/>
          </p:nvPr>
        </p:nvSpPr>
        <p:spPr/>
        <p:txBody>
          <a:bodyPr>
            <a:normAutofit/>
          </a:bodyPr>
          <a:lstStyle/>
          <a:p>
            <a:pPr>
              <a:lnSpc>
                <a:spcPct val="100000"/>
              </a:lnSpc>
            </a:pPr>
            <a:r>
              <a:rPr lang="en-US" b="1" dirty="0"/>
              <a:t>Purpose of markets</a:t>
            </a:r>
            <a:r>
              <a:rPr lang="en-US" dirty="0"/>
              <a:t>: Price discovery &amp; risk management</a:t>
            </a:r>
          </a:p>
          <a:p>
            <a:pPr>
              <a:lnSpc>
                <a:spcPct val="100000"/>
              </a:lnSpc>
            </a:pPr>
            <a:r>
              <a:rPr lang="en-US" dirty="0"/>
              <a:t>19 recognized stock markets</a:t>
            </a:r>
          </a:p>
          <a:p>
            <a:pPr>
              <a:lnSpc>
                <a:spcPct val="110000"/>
              </a:lnSpc>
            </a:pPr>
            <a:r>
              <a:rPr lang="en-US" b="1" dirty="0"/>
              <a:t>Stock price index</a:t>
            </a:r>
            <a:r>
              <a:rPr lang="en-US" dirty="0"/>
              <a:t>: Weighted average of prices of a basket of company stocks</a:t>
            </a:r>
          </a:p>
          <a:p>
            <a:pPr lvl="1">
              <a:lnSpc>
                <a:spcPct val="110000"/>
              </a:lnSpc>
            </a:pPr>
            <a:r>
              <a:rPr lang="en-US" dirty="0"/>
              <a:t>SENSEX : basket of 30 companies</a:t>
            </a:r>
          </a:p>
          <a:p>
            <a:pPr lvl="1">
              <a:lnSpc>
                <a:spcPct val="110000"/>
              </a:lnSpc>
            </a:pPr>
            <a:r>
              <a:rPr lang="en-US" dirty="0"/>
              <a:t>Nifty 50 : basket of 50 companies</a:t>
            </a:r>
          </a:p>
          <a:p>
            <a:pPr>
              <a:lnSpc>
                <a:spcPct val="110000"/>
              </a:lnSpc>
            </a:pPr>
            <a:r>
              <a:rPr lang="en-US" dirty="0"/>
              <a:t>Stocks: Long-term vs. short-term investment</a:t>
            </a:r>
          </a:p>
        </p:txBody>
      </p:sp>
      <p:sp>
        <p:nvSpPr>
          <p:cNvPr id="5" name="Content Placeholder 4">
            <a:extLst>
              <a:ext uri="{FF2B5EF4-FFF2-40B4-BE49-F238E27FC236}">
                <a16:creationId xmlns:a16="http://schemas.microsoft.com/office/drawing/2014/main" id="{C7F520D1-098C-420A-9C1B-1D85F1AEE77A}"/>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134269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202C-FA7E-45C0-89EB-38AADD9DBF6A}"/>
              </a:ext>
            </a:extLst>
          </p:cNvPr>
          <p:cNvSpPr>
            <a:spLocks noGrp="1"/>
          </p:cNvSpPr>
          <p:nvPr>
            <p:ph type="title"/>
          </p:nvPr>
        </p:nvSpPr>
        <p:spPr>
          <a:xfrm>
            <a:off x="628650" y="320676"/>
            <a:ext cx="7886700" cy="593726"/>
          </a:xfrm>
        </p:spPr>
        <p:txBody>
          <a:bodyPr>
            <a:noAutofit/>
          </a:bodyPr>
          <a:lstStyle/>
          <a:p>
            <a:r>
              <a:rPr lang="en-US" sz="3200" dirty="0"/>
              <a:t>The Stock Market – Important aspects</a:t>
            </a:r>
          </a:p>
        </p:txBody>
      </p:sp>
      <p:sp>
        <p:nvSpPr>
          <p:cNvPr id="3" name="Content Placeholder 2">
            <a:extLst>
              <a:ext uri="{FF2B5EF4-FFF2-40B4-BE49-F238E27FC236}">
                <a16:creationId xmlns:a16="http://schemas.microsoft.com/office/drawing/2014/main" id="{51CAF6BC-0DD5-4981-8142-5D2D5F52DCFA}"/>
              </a:ext>
            </a:extLst>
          </p:cNvPr>
          <p:cNvSpPr>
            <a:spLocks noGrp="1"/>
          </p:cNvSpPr>
          <p:nvPr>
            <p:ph idx="1"/>
          </p:nvPr>
        </p:nvSpPr>
        <p:spPr>
          <a:xfrm>
            <a:off x="628650" y="914402"/>
            <a:ext cx="7886700" cy="5262562"/>
          </a:xfrm>
        </p:spPr>
        <p:txBody>
          <a:bodyPr>
            <a:normAutofit/>
          </a:bodyPr>
          <a:lstStyle/>
          <a:p>
            <a:pPr>
              <a:lnSpc>
                <a:spcPct val="100000"/>
              </a:lnSpc>
            </a:pPr>
            <a:r>
              <a:rPr lang="en-US" dirty="0"/>
              <a:t>Some major developments:</a:t>
            </a:r>
          </a:p>
          <a:p>
            <a:pPr lvl="1">
              <a:lnSpc>
                <a:spcPct val="100000"/>
              </a:lnSpc>
            </a:pPr>
            <a:r>
              <a:rPr lang="en-US" dirty="0"/>
              <a:t>Regulator for stock markets: </a:t>
            </a:r>
            <a:r>
              <a:rPr lang="en-US" b="1" dirty="0"/>
              <a:t>Securities Exchange Board of India </a:t>
            </a:r>
            <a:r>
              <a:rPr lang="en-US" dirty="0"/>
              <a:t>established in 1992 to regulate and develop the securities markets</a:t>
            </a:r>
          </a:p>
          <a:p>
            <a:pPr lvl="1">
              <a:lnSpc>
                <a:spcPct val="100000"/>
              </a:lnSpc>
            </a:pPr>
            <a:r>
              <a:rPr lang="en-US" dirty="0"/>
              <a:t>NSE was set up as India’s first electronic trading platform in 1993</a:t>
            </a:r>
          </a:p>
          <a:p>
            <a:pPr lvl="1">
              <a:lnSpc>
                <a:spcPct val="100000"/>
              </a:lnSpc>
            </a:pPr>
            <a:r>
              <a:rPr lang="en-US" dirty="0"/>
              <a:t>National Securities Depository Ltd (NSDL) and Central Depository Services Ltd (CDSL) were established to facilitate paperless trading. They are electronic depositories for NSE and BSE respectively to hold securities electronically in de-materialized format</a:t>
            </a:r>
          </a:p>
          <a:p>
            <a:pPr>
              <a:lnSpc>
                <a:spcPct val="110000"/>
              </a:lnSpc>
            </a:pPr>
            <a:endParaRPr lang="en-US" sz="2400" dirty="0"/>
          </a:p>
        </p:txBody>
      </p:sp>
      <p:sp>
        <p:nvSpPr>
          <p:cNvPr id="5" name="Content Placeholder 4">
            <a:extLst>
              <a:ext uri="{FF2B5EF4-FFF2-40B4-BE49-F238E27FC236}">
                <a16:creationId xmlns:a16="http://schemas.microsoft.com/office/drawing/2014/main" id="{B0BCDD64-D9F6-4D30-9386-1C79B11B96DA}"/>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265730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432A-D07C-4247-A419-63CC449D20C0}"/>
              </a:ext>
            </a:extLst>
          </p:cNvPr>
          <p:cNvSpPr>
            <a:spLocks noGrp="1"/>
          </p:cNvSpPr>
          <p:nvPr>
            <p:ph type="title"/>
          </p:nvPr>
        </p:nvSpPr>
        <p:spPr/>
        <p:txBody>
          <a:bodyPr>
            <a:noAutofit/>
          </a:bodyPr>
          <a:lstStyle/>
          <a:p>
            <a:r>
              <a:rPr lang="en-US" sz="3200" dirty="0"/>
              <a:t>S&amp;P BSE Index (Jan 1991-Oct 2018)</a:t>
            </a:r>
          </a:p>
        </p:txBody>
      </p:sp>
      <p:graphicFrame>
        <p:nvGraphicFramePr>
          <p:cNvPr id="8" name="Content Placeholder 7">
            <a:extLst>
              <a:ext uri="{FF2B5EF4-FFF2-40B4-BE49-F238E27FC236}">
                <a16:creationId xmlns:a16="http://schemas.microsoft.com/office/drawing/2014/main" id="{27241CA4-4D35-4B53-95E0-ABFC82B91F31}"/>
              </a:ext>
            </a:extLst>
          </p:cNvPr>
          <p:cNvGraphicFramePr>
            <a:graphicFrameLocks noGrp="1"/>
          </p:cNvGraphicFramePr>
          <p:nvPr>
            <p:ph idx="1"/>
          </p:nvPr>
        </p:nvGraphicFramePr>
        <p:xfrm>
          <a:off x="628650" y="1169988"/>
          <a:ext cx="7886700" cy="5006975"/>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Arrow Connector 3">
            <a:extLst>
              <a:ext uri="{FF2B5EF4-FFF2-40B4-BE49-F238E27FC236}">
                <a16:creationId xmlns:a16="http://schemas.microsoft.com/office/drawing/2014/main" id="{8CA9D49C-5281-4906-893B-CFC6E6827CEF}"/>
              </a:ext>
            </a:extLst>
          </p:cNvPr>
          <p:cNvCxnSpPr/>
          <p:nvPr/>
        </p:nvCxnSpPr>
        <p:spPr>
          <a:xfrm>
            <a:off x="5772727" y="2927927"/>
            <a:ext cx="101600" cy="960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5967915-3F23-4DF5-BA0A-5898D7C91E39}"/>
              </a:ext>
            </a:extLst>
          </p:cNvPr>
          <p:cNvSpPr/>
          <p:nvPr/>
        </p:nvSpPr>
        <p:spPr>
          <a:xfrm>
            <a:off x="983672" y="5940044"/>
            <a:ext cx="7531678" cy="584775"/>
          </a:xfrm>
          <a:prstGeom prst="rect">
            <a:avLst/>
          </a:prstGeom>
        </p:spPr>
        <p:txBody>
          <a:bodyPr wrap="square">
            <a:spAutoFit/>
          </a:bodyPr>
          <a:lstStyle/>
          <a:p>
            <a:r>
              <a:rPr lang="en-US" sz="1600" dirty="0"/>
              <a:t>Ref: </a:t>
            </a:r>
            <a:r>
              <a:rPr lang="en-US" sz="1600" dirty="0">
                <a:hlinkClick r:id="rId3"/>
              </a:rPr>
              <a:t>https://www.bseindia.com/sensexview/IndexArchiveData.aspx?expandable=3</a:t>
            </a:r>
            <a:br>
              <a:rPr lang="en-US" sz="1600" dirty="0"/>
            </a:br>
            <a:endParaRPr lang="en-US" sz="1600" dirty="0"/>
          </a:p>
        </p:txBody>
      </p:sp>
      <p:sp>
        <p:nvSpPr>
          <p:cNvPr id="7" name="Content Placeholder 4">
            <a:extLst>
              <a:ext uri="{FF2B5EF4-FFF2-40B4-BE49-F238E27FC236}">
                <a16:creationId xmlns:a16="http://schemas.microsoft.com/office/drawing/2014/main" id="{8CA12FEA-6320-42D3-B552-973100CFAD0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746362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432A-D07C-4247-A419-63CC449D20C0}"/>
              </a:ext>
            </a:extLst>
          </p:cNvPr>
          <p:cNvSpPr>
            <a:spLocks noGrp="1"/>
          </p:cNvSpPr>
          <p:nvPr>
            <p:ph type="title"/>
          </p:nvPr>
        </p:nvSpPr>
        <p:spPr/>
        <p:txBody>
          <a:bodyPr>
            <a:noAutofit/>
          </a:bodyPr>
          <a:lstStyle/>
          <a:p>
            <a:r>
              <a:rPr lang="en-US" sz="3200" dirty="0"/>
              <a:t>S&amp;P BSE Index (Jan 2016-Oct 2018)</a:t>
            </a:r>
          </a:p>
        </p:txBody>
      </p:sp>
      <p:graphicFrame>
        <p:nvGraphicFramePr>
          <p:cNvPr id="9" name="Content Placeholder 8">
            <a:extLst>
              <a:ext uri="{FF2B5EF4-FFF2-40B4-BE49-F238E27FC236}">
                <a16:creationId xmlns:a16="http://schemas.microsoft.com/office/drawing/2014/main" id="{A7DCC7C3-88C8-4EC6-B36D-D932A6914C27}"/>
              </a:ext>
            </a:extLst>
          </p:cNvPr>
          <p:cNvGraphicFramePr>
            <a:graphicFrameLocks noGrp="1"/>
          </p:cNvGraphicFramePr>
          <p:nvPr>
            <p:ph idx="1"/>
          </p:nvPr>
        </p:nvGraphicFramePr>
        <p:xfrm>
          <a:off x="628650" y="1169988"/>
          <a:ext cx="7886700" cy="500697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EB04E40F-320B-4D23-9E60-4ECEBD0F2E72}"/>
              </a:ext>
            </a:extLst>
          </p:cNvPr>
          <p:cNvSpPr/>
          <p:nvPr/>
        </p:nvSpPr>
        <p:spPr>
          <a:xfrm>
            <a:off x="983672" y="6115535"/>
            <a:ext cx="7531678" cy="584775"/>
          </a:xfrm>
          <a:prstGeom prst="rect">
            <a:avLst/>
          </a:prstGeom>
        </p:spPr>
        <p:txBody>
          <a:bodyPr wrap="square">
            <a:spAutoFit/>
          </a:bodyPr>
          <a:lstStyle/>
          <a:p>
            <a:r>
              <a:rPr lang="en-US" sz="1600" dirty="0"/>
              <a:t>Ref: </a:t>
            </a:r>
            <a:r>
              <a:rPr lang="en-US" sz="1600" dirty="0">
                <a:hlinkClick r:id="rId3"/>
              </a:rPr>
              <a:t>https://www.bseindia.com/sensexview/IndexArchiveData.aspx?expandable=3</a:t>
            </a:r>
            <a:br>
              <a:rPr lang="en-US" sz="1600" dirty="0"/>
            </a:br>
            <a:endParaRPr lang="en-US" sz="1600" dirty="0"/>
          </a:p>
        </p:txBody>
      </p:sp>
      <p:sp>
        <p:nvSpPr>
          <p:cNvPr id="6" name="Content Placeholder 4">
            <a:extLst>
              <a:ext uri="{FF2B5EF4-FFF2-40B4-BE49-F238E27FC236}">
                <a16:creationId xmlns:a16="http://schemas.microsoft.com/office/drawing/2014/main" id="{F37EB682-C9CF-4690-ADBA-2EB907AEBB16}"/>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629815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202C-FA7E-45C0-89EB-38AADD9DBF6A}"/>
              </a:ext>
            </a:extLst>
          </p:cNvPr>
          <p:cNvSpPr>
            <a:spLocks noGrp="1"/>
          </p:cNvSpPr>
          <p:nvPr>
            <p:ph type="title"/>
          </p:nvPr>
        </p:nvSpPr>
        <p:spPr>
          <a:xfrm>
            <a:off x="628650" y="320676"/>
            <a:ext cx="7886700" cy="593726"/>
          </a:xfrm>
        </p:spPr>
        <p:txBody>
          <a:bodyPr>
            <a:noAutofit/>
          </a:bodyPr>
          <a:lstStyle/>
          <a:p>
            <a:r>
              <a:rPr lang="en-US" sz="3200" dirty="0"/>
              <a:t>The Stock Market – Important aspects</a:t>
            </a:r>
          </a:p>
        </p:txBody>
      </p:sp>
      <p:sp>
        <p:nvSpPr>
          <p:cNvPr id="3" name="Content Placeholder 2">
            <a:extLst>
              <a:ext uri="{FF2B5EF4-FFF2-40B4-BE49-F238E27FC236}">
                <a16:creationId xmlns:a16="http://schemas.microsoft.com/office/drawing/2014/main" id="{51CAF6BC-0DD5-4981-8142-5D2D5F52DCFA}"/>
              </a:ext>
            </a:extLst>
          </p:cNvPr>
          <p:cNvSpPr>
            <a:spLocks noGrp="1"/>
          </p:cNvSpPr>
          <p:nvPr>
            <p:ph idx="1"/>
          </p:nvPr>
        </p:nvSpPr>
        <p:spPr>
          <a:xfrm>
            <a:off x="628650" y="914402"/>
            <a:ext cx="7886700" cy="5262562"/>
          </a:xfrm>
        </p:spPr>
        <p:txBody>
          <a:bodyPr>
            <a:normAutofit fontScale="92500" lnSpcReduction="20000"/>
          </a:bodyPr>
          <a:lstStyle/>
          <a:p>
            <a:pPr marL="0" indent="0">
              <a:lnSpc>
                <a:spcPct val="110000"/>
              </a:lnSpc>
              <a:buNone/>
            </a:pPr>
            <a:r>
              <a:rPr lang="en-US" sz="2400" b="1" dirty="0"/>
              <a:t>Bubbles &amp; crashes</a:t>
            </a:r>
          </a:p>
          <a:p>
            <a:pPr>
              <a:lnSpc>
                <a:spcPct val="110000"/>
              </a:lnSpc>
            </a:pPr>
            <a:r>
              <a:rPr lang="en-US" sz="2400" b="1" dirty="0"/>
              <a:t>Investors</a:t>
            </a:r>
            <a:r>
              <a:rPr lang="en-US" sz="2400" dirty="0"/>
              <a:t>: (</a:t>
            </a:r>
            <a:r>
              <a:rPr lang="en-US" sz="2400" dirty="0" err="1"/>
              <a:t>i</a:t>
            </a:r>
            <a:r>
              <a:rPr lang="en-US" sz="2400" dirty="0"/>
              <a:t>) invest based on firm foundations, (ii) invest by trying to outguess market psychology</a:t>
            </a:r>
          </a:p>
          <a:p>
            <a:pPr>
              <a:lnSpc>
                <a:spcPct val="110000"/>
              </a:lnSpc>
            </a:pPr>
            <a:r>
              <a:rPr lang="en-US" sz="2400" b="1" dirty="0"/>
              <a:t>Firm foundation approach </a:t>
            </a:r>
            <a:r>
              <a:rPr lang="en-US" sz="2400" dirty="0"/>
              <a:t>(safe approach): Assets are valued based on their intrinsic value. E.g. intrinsic value of stock</a:t>
            </a:r>
          </a:p>
          <a:p>
            <a:pPr>
              <a:lnSpc>
                <a:spcPct val="110000"/>
              </a:lnSpc>
            </a:pPr>
            <a:r>
              <a:rPr lang="en-US" sz="2400" b="1" dirty="0"/>
              <a:t>Keynesian view</a:t>
            </a:r>
            <a:r>
              <a:rPr lang="en-US" sz="2400" dirty="0"/>
              <a:t>: Investors worry about market psychology and speculate about future value </a:t>
            </a:r>
          </a:p>
          <a:p>
            <a:pPr>
              <a:lnSpc>
                <a:spcPct val="110000"/>
              </a:lnSpc>
            </a:pPr>
            <a:r>
              <a:rPr lang="en-US" sz="2400" b="1" dirty="0"/>
              <a:t>Speculative bubbles</a:t>
            </a:r>
            <a:r>
              <a:rPr lang="en-US" sz="2400" dirty="0"/>
              <a:t>: occur when speculative prices are driven far beyond the intrinsic value of the asset i.e. when prices rise only because people think they will rise further in future (Reverse of Keynes’ view)</a:t>
            </a:r>
          </a:p>
          <a:p>
            <a:pPr>
              <a:lnSpc>
                <a:spcPct val="110000"/>
              </a:lnSpc>
            </a:pPr>
            <a:r>
              <a:rPr lang="en-US" sz="2400" dirty="0"/>
              <a:t>Speculative bubbles always lead to crashes and sometimes lead to economic panic</a:t>
            </a:r>
          </a:p>
          <a:p>
            <a:pPr>
              <a:lnSpc>
                <a:spcPct val="110000"/>
              </a:lnSpc>
            </a:pPr>
            <a:r>
              <a:rPr lang="en-US" sz="2400" dirty="0"/>
              <a:t>Most famous bubbles?</a:t>
            </a:r>
          </a:p>
          <a:p>
            <a:pPr lvl="1">
              <a:lnSpc>
                <a:spcPct val="110000"/>
              </a:lnSpc>
            </a:pPr>
            <a:endParaRPr lang="en-US" sz="2000" dirty="0"/>
          </a:p>
        </p:txBody>
      </p:sp>
      <p:sp>
        <p:nvSpPr>
          <p:cNvPr id="5" name="Content Placeholder 4">
            <a:extLst>
              <a:ext uri="{FF2B5EF4-FFF2-40B4-BE49-F238E27FC236}">
                <a16:creationId xmlns:a16="http://schemas.microsoft.com/office/drawing/2014/main" id="{81927597-041B-4E56-9F36-1B77750CB64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502170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202C-FA7E-45C0-89EB-38AADD9DBF6A}"/>
              </a:ext>
            </a:extLst>
          </p:cNvPr>
          <p:cNvSpPr>
            <a:spLocks noGrp="1"/>
          </p:cNvSpPr>
          <p:nvPr>
            <p:ph type="title"/>
          </p:nvPr>
        </p:nvSpPr>
        <p:spPr>
          <a:xfrm>
            <a:off x="628650" y="320676"/>
            <a:ext cx="7886700" cy="593726"/>
          </a:xfrm>
        </p:spPr>
        <p:txBody>
          <a:bodyPr>
            <a:noAutofit/>
          </a:bodyPr>
          <a:lstStyle/>
          <a:p>
            <a:r>
              <a:rPr lang="en-US" sz="3200" dirty="0"/>
              <a:t>The Efficient Markets Hypothesis (EMH)</a:t>
            </a:r>
          </a:p>
        </p:txBody>
      </p:sp>
      <p:sp>
        <p:nvSpPr>
          <p:cNvPr id="3" name="Content Placeholder 2">
            <a:extLst>
              <a:ext uri="{FF2B5EF4-FFF2-40B4-BE49-F238E27FC236}">
                <a16:creationId xmlns:a16="http://schemas.microsoft.com/office/drawing/2014/main" id="{51CAF6BC-0DD5-4981-8142-5D2D5F52DCFA}"/>
              </a:ext>
            </a:extLst>
          </p:cNvPr>
          <p:cNvSpPr>
            <a:spLocks noGrp="1"/>
          </p:cNvSpPr>
          <p:nvPr>
            <p:ph idx="1"/>
          </p:nvPr>
        </p:nvSpPr>
        <p:spPr>
          <a:xfrm>
            <a:off x="628650" y="914402"/>
            <a:ext cx="7886700" cy="5262562"/>
          </a:xfrm>
        </p:spPr>
        <p:txBody>
          <a:bodyPr>
            <a:normAutofit fontScale="85000" lnSpcReduction="20000"/>
          </a:bodyPr>
          <a:lstStyle/>
          <a:p>
            <a:pPr>
              <a:lnSpc>
                <a:spcPct val="120000"/>
              </a:lnSpc>
            </a:pPr>
            <a:r>
              <a:rPr lang="en-US" altLang="en-US" sz="2400" b="1" dirty="0"/>
              <a:t>Efficiency (in finance): </a:t>
            </a:r>
            <a:r>
              <a:rPr lang="en-US" altLang="en-US" sz="2400" dirty="0"/>
              <a:t>I</a:t>
            </a:r>
            <a:r>
              <a:rPr lang="en-US" sz="2400" dirty="0"/>
              <a:t>nformation is quickly absorbed</a:t>
            </a:r>
          </a:p>
          <a:p>
            <a:pPr>
              <a:lnSpc>
                <a:spcPct val="120000"/>
              </a:lnSpc>
            </a:pPr>
            <a:r>
              <a:rPr lang="en-US" altLang="en-US" sz="2400" b="1" dirty="0"/>
              <a:t>Efficient financial market</a:t>
            </a:r>
            <a:r>
              <a:rPr lang="en-US" altLang="en-US" sz="2400" dirty="0"/>
              <a:t>: Market where all new information is quickly understood by market participants and becomes immediately incorporated into market prices</a:t>
            </a:r>
          </a:p>
          <a:p>
            <a:pPr>
              <a:lnSpc>
                <a:spcPct val="120000"/>
              </a:lnSpc>
            </a:pPr>
            <a:r>
              <a:rPr lang="en-US" altLang="en-US" sz="2400" b="1" dirty="0"/>
              <a:t>Efficient Markets Hypothesis</a:t>
            </a:r>
            <a:r>
              <a:rPr lang="en-US" altLang="en-US" sz="2400" dirty="0"/>
              <a:t>: Asset prices reflect all publicly available information about the value of an asset, i.e. when new information arrives, the news is incorporated into stock prices immediately</a:t>
            </a:r>
          </a:p>
          <a:p>
            <a:pPr lvl="1">
              <a:lnSpc>
                <a:spcPct val="120000"/>
              </a:lnSpc>
            </a:pPr>
            <a:r>
              <a:rPr lang="en-US" altLang="en-US" dirty="0"/>
              <a:t>Systems which attempt to forecast prices on the basis of the past or of fundamentals cannot produce returns greater than those that could be obtained by holding a randomly selected portfolio of individual stocks of comparable risk. </a:t>
            </a:r>
          </a:p>
          <a:p>
            <a:pPr lvl="1">
              <a:lnSpc>
                <a:spcPct val="120000"/>
              </a:lnSpc>
            </a:pPr>
            <a:r>
              <a:rPr lang="en-US" dirty="0"/>
              <a:t>Market prices contain all available information. It is not possible to make profits by acting on old information or at patterns of past price changes. Returns on stocks will be primarily determined by their riskiness relative to the market.</a:t>
            </a:r>
          </a:p>
        </p:txBody>
      </p:sp>
      <p:sp>
        <p:nvSpPr>
          <p:cNvPr id="5" name="Content Placeholder 4">
            <a:extLst>
              <a:ext uri="{FF2B5EF4-FFF2-40B4-BE49-F238E27FC236}">
                <a16:creationId xmlns:a16="http://schemas.microsoft.com/office/drawing/2014/main" id="{32CFC526-AC79-4DC0-A5A1-6C4D327EA893}"/>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10468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BF90-926F-4204-8703-70D7BC178112}"/>
              </a:ext>
            </a:extLst>
          </p:cNvPr>
          <p:cNvSpPr>
            <a:spLocks noGrp="1"/>
          </p:cNvSpPr>
          <p:nvPr>
            <p:ph type="title"/>
          </p:nvPr>
        </p:nvSpPr>
        <p:spPr>
          <a:xfrm>
            <a:off x="628650" y="384174"/>
            <a:ext cx="7886700" cy="593726"/>
          </a:xfrm>
        </p:spPr>
        <p:txBody>
          <a:bodyPr>
            <a:noAutofit/>
          </a:bodyPr>
          <a:lstStyle/>
          <a:p>
            <a:r>
              <a:rPr lang="en-US" sz="3600" dirty="0"/>
              <a:t>Stock prices follow a </a:t>
            </a:r>
            <a:r>
              <a:rPr lang="en-US" sz="3600" i="1" dirty="0"/>
              <a:t>Random walk</a:t>
            </a:r>
            <a:r>
              <a:rPr lang="en-US" sz="3600" dirty="0"/>
              <a:t>?</a:t>
            </a:r>
          </a:p>
        </p:txBody>
      </p:sp>
      <p:sp>
        <p:nvSpPr>
          <p:cNvPr id="3" name="Content Placeholder 2">
            <a:extLst>
              <a:ext uri="{FF2B5EF4-FFF2-40B4-BE49-F238E27FC236}">
                <a16:creationId xmlns:a16="http://schemas.microsoft.com/office/drawing/2014/main" id="{108E266B-E055-4DC5-9AC7-65067C628202}"/>
              </a:ext>
            </a:extLst>
          </p:cNvPr>
          <p:cNvSpPr>
            <a:spLocks noGrp="1"/>
          </p:cNvSpPr>
          <p:nvPr>
            <p:ph idx="1"/>
          </p:nvPr>
        </p:nvSpPr>
        <p:spPr>
          <a:xfrm>
            <a:off x="628650" y="1062182"/>
            <a:ext cx="7886700" cy="5114781"/>
          </a:xfrm>
        </p:spPr>
        <p:txBody>
          <a:bodyPr>
            <a:normAutofit fontScale="92500"/>
          </a:bodyPr>
          <a:lstStyle/>
          <a:p>
            <a:pPr>
              <a:lnSpc>
                <a:spcPct val="110000"/>
              </a:lnSpc>
            </a:pPr>
            <a:r>
              <a:rPr lang="en-US" dirty="0"/>
              <a:t>A price follows a </a:t>
            </a:r>
            <a:r>
              <a:rPr lang="en-US" b="1" dirty="0"/>
              <a:t>random walk </a:t>
            </a:r>
            <a:r>
              <a:rPr lang="en-US" dirty="0"/>
              <a:t>when its movements over time are completely unpredictable</a:t>
            </a:r>
          </a:p>
          <a:p>
            <a:pPr>
              <a:lnSpc>
                <a:spcPct val="110000"/>
              </a:lnSpc>
            </a:pPr>
            <a:r>
              <a:rPr lang="en-US" dirty="0"/>
              <a:t>Given the EMH, the price movements of stocks should look highly erratic, like a random walk, when charted over a period of time</a:t>
            </a:r>
          </a:p>
          <a:p>
            <a:pPr>
              <a:lnSpc>
                <a:spcPct val="110000"/>
              </a:lnSpc>
            </a:pPr>
            <a:r>
              <a:rPr lang="en-US" dirty="0"/>
              <a:t>Why do speculative prices resemble a random walk?</a:t>
            </a:r>
          </a:p>
          <a:p>
            <a:pPr lvl="1">
              <a:lnSpc>
                <a:spcPct val="110000"/>
              </a:lnSpc>
            </a:pPr>
            <a:r>
              <a:rPr lang="en-US" dirty="0"/>
              <a:t>In an efficient market, all the predictable events are accounted for in the prices</a:t>
            </a:r>
          </a:p>
          <a:p>
            <a:pPr lvl="1">
              <a:lnSpc>
                <a:spcPct val="110000"/>
              </a:lnSpc>
            </a:pPr>
            <a:r>
              <a:rPr lang="en-US" dirty="0"/>
              <a:t>The arrival of new information which is </a:t>
            </a:r>
            <a:r>
              <a:rPr lang="en-US" i="1" dirty="0"/>
              <a:t>unpredictable</a:t>
            </a:r>
            <a:r>
              <a:rPr lang="en-US" dirty="0"/>
              <a:t> (or random) affects stocks or commodity prices (in an efficient market) </a:t>
            </a:r>
          </a:p>
        </p:txBody>
      </p:sp>
      <p:sp>
        <p:nvSpPr>
          <p:cNvPr id="4" name="Content Placeholder 4">
            <a:extLst>
              <a:ext uri="{FF2B5EF4-FFF2-40B4-BE49-F238E27FC236}">
                <a16:creationId xmlns:a16="http://schemas.microsoft.com/office/drawing/2014/main" id="{A4765EA0-334D-4B59-8A3E-BC9D84E95193}"/>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- 2018</a:t>
            </a:r>
          </a:p>
        </p:txBody>
      </p:sp>
    </p:spTree>
    <p:extLst>
      <p:ext uri="{BB962C8B-B14F-4D97-AF65-F5344CB8AC3E}">
        <p14:creationId xmlns:p14="http://schemas.microsoft.com/office/powerpoint/2010/main" val="4198503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1CA2-86F8-4D1A-BABA-B076E82CBB0D}"/>
              </a:ext>
            </a:extLst>
          </p:cNvPr>
          <p:cNvSpPr>
            <a:spLocks noGrp="1"/>
          </p:cNvSpPr>
          <p:nvPr>
            <p:ph type="title"/>
          </p:nvPr>
        </p:nvSpPr>
        <p:spPr/>
        <p:txBody>
          <a:bodyPr>
            <a:normAutofit fontScale="90000"/>
          </a:bodyPr>
          <a:lstStyle/>
          <a:p>
            <a:r>
              <a:rPr lang="en-US" dirty="0"/>
              <a:t>Drawbacks of EMH</a:t>
            </a:r>
          </a:p>
        </p:txBody>
      </p:sp>
      <p:sp>
        <p:nvSpPr>
          <p:cNvPr id="3" name="Content Placeholder 2">
            <a:extLst>
              <a:ext uri="{FF2B5EF4-FFF2-40B4-BE49-F238E27FC236}">
                <a16:creationId xmlns:a16="http://schemas.microsoft.com/office/drawing/2014/main" id="{2C34B023-630B-487F-B8C3-7F2B4F9313F7}"/>
              </a:ext>
            </a:extLst>
          </p:cNvPr>
          <p:cNvSpPr>
            <a:spLocks noGrp="1"/>
          </p:cNvSpPr>
          <p:nvPr>
            <p:ph idx="1"/>
          </p:nvPr>
        </p:nvSpPr>
        <p:spPr/>
        <p:txBody>
          <a:bodyPr>
            <a:normAutofit/>
          </a:bodyPr>
          <a:lstStyle/>
          <a:p>
            <a:pPr>
              <a:lnSpc>
                <a:spcPct val="100000"/>
              </a:lnSpc>
            </a:pPr>
            <a:r>
              <a:rPr lang="en-US" sz="2400" dirty="0"/>
              <a:t>Oversimplified </a:t>
            </a:r>
          </a:p>
          <a:p>
            <a:pPr>
              <a:lnSpc>
                <a:spcPct val="100000"/>
              </a:lnSpc>
            </a:pPr>
            <a:r>
              <a:rPr lang="en-US" sz="2400" dirty="0"/>
              <a:t>Cannot explain predictable anomalies. E.g. stocks with high dividends, reversals of sharp spikes</a:t>
            </a:r>
          </a:p>
          <a:p>
            <a:pPr>
              <a:lnSpc>
                <a:spcPct val="100000"/>
              </a:lnSpc>
            </a:pPr>
            <a:r>
              <a:rPr lang="en-US" sz="2400" dirty="0"/>
              <a:t>Sharp movements may not always reflect new information (sharp fall over a short span may not reflect EMs)</a:t>
            </a:r>
          </a:p>
          <a:p>
            <a:pPr>
              <a:lnSpc>
                <a:spcPct val="100000"/>
              </a:lnSpc>
            </a:pPr>
            <a:r>
              <a:rPr lang="en-US" sz="2400" dirty="0"/>
              <a:t>EMH applies to individual stocks but not to the market as a whole: Speculative markets can exhibit waves of pessimism and optimism without powerful economic forces moving in to correct these mood swings (irrational exuberance). Individuals cannot buy or sell enough stocks to change the overall mood of the market. </a:t>
            </a:r>
          </a:p>
        </p:txBody>
      </p:sp>
      <p:sp>
        <p:nvSpPr>
          <p:cNvPr id="5" name="Content Placeholder 4">
            <a:extLst>
              <a:ext uri="{FF2B5EF4-FFF2-40B4-BE49-F238E27FC236}">
                <a16:creationId xmlns:a16="http://schemas.microsoft.com/office/drawing/2014/main" id="{0D32AA84-F931-4202-961F-67AF8C1F5366}"/>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878737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5CAA-88B3-447C-8C76-E2FEB1E87B4D}"/>
              </a:ext>
            </a:extLst>
          </p:cNvPr>
          <p:cNvSpPr>
            <a:spLocks noGrp="1"/>
          </p:cNvSpPr>
          <p:nvPr>
            <p:ph type="title"/>
          </p:nvPr>
        </p:nvSpPr>
        <p:spPr/>
        <p:txBody>
          <a:bodyPr>
            <a:noAutofit/>
          </a:bodyPr>
          <a:lstStyle/>
          <a:p>
            <a:r>
              <a:rPr lang="en-US" sz="3200" dirty="0"/>
              <a:t>Note on bank credit </a:t>
            </a:r>
            <a:br>
              <a:rPr lang="en-US" sz="3200" dirty="0"/>
            </a:br>
            <a:r>
              <a:rPr lang="en-US" sz="2000" dirty="0"/>
              <a:t>(Ref: RBI Manual on Financial and Banking Statistics)</a:t>
            </a:r>
            <a:endParaRPr lang="en-US" sz="3200" dirty="0"/>
          </a:p>
        </p:txBody>
      </p:sp>
      <p:sp>
        <p:nvSpPr>
          <p:cNvPr id="3" name="Content Placeholder 2">
            <a:extLst>
              <a:ext uri="{FF2B5EF4-FFF2-40B4-BE49-F238E27FC236}">
                <a16:creationId xmlns:a16="http://schemas.microsoft.com/office/drawing/2014/main" id="{FD357002-000E-4D00-AC93-BDC9A1ECF280}"/>
              </a:ext>
            </a:extLst>
          </p:cNvPr>
          <p:cNvSpPr>
            <a:spLocks noGrp="1"/>
          </p:cNvSpPr>
          <p:nvPr>
            <p:ph idx="1"/>
          </p:nvPr>
        </p:nvSpPr>
        <p:spPr/>
        <p:txBody>
          <a:bodyPr>
            <a:normAutofit fontScale="70000" lnSpcReduction="20000"/>
          </a:bodyPr>
          <a:lstStyle/>
          <a:p>
            <a:pPr>
              <a:lnSpc>
                <a:spcPct val="120000"/>
              </a:lnSpc>
            </a:pPr>
            <a:r>
              <a:rPr lang="en-US" dirty="0"/>
              <a:t>Bank credit is often specifically referred, in monetary economics, as a critical variable affecting consumption and capital formation in a direct manner. As such it is often regarded as a more useful indicator of real sector activity than money supply. In India, one of the objectives of monetary policy is clearly stated in official documents as one of ensuring adequate flow of credit to the productive sectors of the economy. While credit to government from the banking system is clearly identified, bank credit to the commercial sector, includes only advances in the form of loans, cash credit, overdrafts, bills purchased and discounted, and investments in approved securities other than government securities. However, commercial banks have in recent years been investing in securities such as commercial paper, shares and debentures issued by the commercial sector, which are not reflected in the conventional credit aggregates. The definition of bank credit has been broadened to include such investments.</a:t>
            </a:r>
          </a:p>
        </p:txBody>
      </p:sp>
      <p:sp>
        <p:nvSpPr>
          <p:cNvPr id="5" name="Content Placeholder 4">
            <a:extLst>
              <a:ext uri="{FF2B5EF4-FFF2-40B4-BE49-F238E27FC236}">
                <a16:creationId xmlns:a16="http://schemas.microsoft.com/office/drawing/2014/main" id="{7B84A74B-C8DA-4B43-9D58-6AEDF93DDAED}"/>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793216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9998-9B6C-4C54-935F-BC2C79642D73}"/>
              </a:ext>
            </a:extLst>
          </p:cNvPr>
          <p:cNvSpPr>
            <a:spLocks noGrp="1"/>
          </p:cNvSpPr>
          <p:nvPr>
            <p:ph type="title"/>
          </p:nvPr>
        </p:nvSpPr>
        <p:spPr>
          <a:xfrm>
            <a:off x="628650" y="89767"/>
            <a:ext cx="7886700" cy="593726"/>
          </a:xfrm>
        </p:spPr>
        <p:txBody>
          <a:bodyPr>
            <a:noAutofit/>
          </a:bodyPr>
          <a:lstStyle/>
          <a:p>
            <a:r>
              <a:rPr lang="en-US" sz="2800" dirty="0"/>
              <a:t>Note on evolution of the Indian Banking System</a:t>
            </a:r>
          </a:p>
        </p:txBody>
      </p:sp>
      <p:sp>
        <p:nvSpPr>
          <p:cNvPr id="3" name="Content Placeholder 2">
            <a:extLst>
              <a:ext uri="{FF2B5EF4-FFF2-40B4-BE49-F238E27FC236}">
                <a16:creationId xmlns:a16="http://schemas.microsoft.com/office/drawing/2014/main" id="{2949DB72-76FF-4B9F-B72E-B0AA3364ACBE}"/>
              </a:ext>
            </a:extLst>
          </p:cNvPr>
          <p:cNvSpPr>
            <a:spLocks noGrp="1"/>
          </p:cNvSpPr>
          <p:nvPr>
            <p:ph idx="1"/>
          </p:nvPr>
        </p:nvSpPr>
        <p:spPr>
          <a:xfrm>
            <a:off x="254000" y="683493"/>
            <a:ext cx="8635999" cy="5985162"/>
          </a:xfrm>
        </p:spPr>
        <p:txBody>
          <a:bodyPr>
            <a:normAutofit lnSpcReduction="10000"/>
          </a:bodyPr>
          <a:lstStyle/>
          <a:p>
            <a:pPr marL="0" indent="0">
              <a:buNone/>
            </a:pPr>
            <a:r>
              <a:rPr lang="en-US" sz="1600" b="1" dirty="0"/>
              <a:t>Ref: RBI Report on Currency and Finance 2008 – Chapter </a:t>
            </a:r>
            <a:r>
              <a:rPr lang="en-US" sz="1600" dirty="0"/>
              <a:t>3</a:t>
            </a:r>
          </a:p>
          <a:p>
            <a:pPr marL="0" indent="0">
              <a:buNone/>
            </a:pPr>
            <a:r>
              <a:rPr lang="en-US" sz="1600" dirty="0"/>
              <a:t>According to the Central Banking Enquiry Committee (1931), money lending activity in India could be traced back to the Vedic period, i.e., 2000 to 1400 BC. The existence of professional banking in India could be traced to the 500 BC. </a:t>
            </a:r>
            <a:r>
              <a:rPr lang="en-US" sz="1600" dirty="0" err="1"/>
              <a:t>Kautilya’s</a:t>
            </a:r>
            <a:r>
              <a:rPr lang="en-US" sz="1600" dirty="0"/>
              <a:t> </a:t>
            </a:r>
            <a:r>
              <a:rPr lang="en-US" sz="1600" dirty="0" err="1"/>
              <a:t>Arthashastra</a:t>
            </a:r>
            <a:r>
              <a:rPr lang="en-US" sz="1600" dirty="0"/>
              <a:t>, dating back to 400 BC contained references to creditors, lenders and lending rates. Banking was fairly varied and catered to the credit needs of the trade, commerce, agriculture as well as individuals in the economy. Mr. W.E. Preston, member, Royal Commission on Indian Currency and Finance set up in 1926, observed “....it may be accepted that a system of banking that was eminently suited to India’s then requirements was in force in that country many centuries before the science of banking became an accomplished fact in England.”. An extensive network of Indian banking houses existed in the country connecting all cities/towns that were of commercial importance. They had their own inland bills of exchange or hundis which were the major forms of transactions between Indian bankers and their transregional connections.</a:t>
            </a:r>
          </a:p>
          <a:p>
            <a:pPr marL="0" indent="0">
              <a:buNone/>
            </a:pPr>
            <a:r>
              <a:rPr lang="en-US" sz="1600" dirty="0"/>
              <a:t>Banking practices in force in India were vastly different from the European counterparts. The dishonoring of hundis was a rare occurrence. Most banking worked on mutual trust, confidence and without securities and facilities that were considered essential by British bankers. Northcote Cooke observed “....the fact that Europeans are not the originators of banking in this country does not strike us with surprise.”3 Banking regulation also had a rich tradition and evolved along with banking in India. In fact, the classic ‘</a:t>
            </a:r>
            <a:r>
              <a:rPr lang="en-US" sz="1600" dirty="0" err="1"/>
              <a:t>Arthashastra</a:t>
            </a:r>
            <a:r>
              <a:rPr lang="en-US" sz="1600" dirty="0"/>
              <a:t>’ also had norms for banks going into liquidation. If anyone became bankrupt, debts owed to the State had priority over other creditors (</a:t>
            </a:r>
            <a:r>
              <a:rPr lang="en-US" sz="1600" dirty="0" err="1"/>
              <a:t>Leeladhar</a:t>
            </a:r>
            <a:r>
              <a:rPr lang="en-US" sz="1600" dirty="0"/>
              <a:t>, 2007). </a:t>
            </a:r>
          </a:p>
          <a:p>
            <a:pPr marL="0" indent="0">
              <a:buNone/>
            </a:pPr>
            <a:r>
              <a:rPr lang="en-US" sz="1600" dirty="0"/>
              <a:t>The pre-independence period was largely </a:t>
            </a:r>
            <a:r>
              <a:rPr lang="en-US" sz="1600" dirty="0" err="1"/>
              <a:t>characterised</a:t>
            </a:r>
            <a:r>
              <a:rPr lang="en-US" sz="1600" dirty="0"/>
              <a:t> by the existence of private banks </a:t>
            </a:r>
            <a:r>
              <a:rPr lang="en-US" sz="1600" dirty="0" err="1"/>
              <a:t>organised</a:t>
            </a:r>
            <a:r>
              <a:rPr lang="en-US" sz="1600" dirty="0"/>
              <a:t> as joint stock companies. Most banks were small and had private shareholding of the closely held variety. They were largely </a:t>
            </a:r>
            <a:r>
              <a:rPr lang="en-US" sz="1600" dirty="0" err="1"/>
              <a:t>localised</a:t>
            </a:r>
            <a:r>
              <a:rPr lang="en-US" sz="1600" dirty="0"/>
              <a:t> and many of them failed. They came under the purview of the Reserve Bank that was established as a central bank for the country in 1935. But the process of regulation and supervision was limited by the provisions of the Reserve Bank of India Act, 1934 and the Companies Act, 1913. The indigenous bankers and moneylenders had remained mainly isolated from the institutional part of the system. The usurious network was still rampant and exploitative. Co-operative credit was the only hope for credit but the movement was successful only in a few regions.</a:t>
            </a:r>
          </a:p>
          <a:p>
            <a:pPr marL="0" indent="0">
              <a:buNone/>
            </a:pPr>
            <a:endParaRPr lang="en-US" sz="1600" dirty="0"/>
          </a:p>
        </p:txBody>
      </p:sp>
      <p:sp>
        <p:nvSpPr>
          <p:cNvPr id="5" name="Content Placeholder 4">
            <a:extLst>
              <a:ext uri="{FF2B5EF4-FFF2-40B4-BE49-F238E27FC236}">
                <a16:creationId xmlns:a16="http://schemas.microsoft.com/office/drawing/2014/main" id="{F7BBE9E7-F77B-4020-9E04-52A54613BEB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72157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0BC2-740D-4981-B96D-D8869BEA7A47}"/>
              </a:ext>
            </a:extLst>
          </p:cNvPr>
          <p:cNvSpPr>
            <a:spLocks noGrp="1"/>
          </p:cNvSpPr>
          <p:nvPr>
            <p:ph type="title"/>
          </p:nvPr>
        </p:nvSpPr>
        <p:spPr>
          <a:xfrm>
            <a:off x="628650" y="135951"/>
            <a:ext cx="7886700" cy="593726"/>
          </a:xfrm>
        </p:spPr>
        <p:txBody>
          <a:bodyPr>
            <a:noAutofit/>
          </a:bodyPr>
          <a:lstStyle/>
          <a:p>
            <a:r>
              <a:rPr lang="en-US" sz="3200" dirty="0"/>
              <a:t>Important terms</a:t>
            </a:r>
          </a:p>
        </p:txBody>
      </p:sp>
      <p:graphicFrame>
        <p:nvGraphicFramePr>
          <p:cNvPr id="6" name="Content Placeholder 5">
            <a:extLst>
              <a:ext uri="{FF2B5EF4-FFF2-40B4-BE49-F238E27FC236}">
                <a16:creationId xmlns:a16="http://schemas.microsoft.com/office/drawing/2014/main" id="{7648625E-4847-4720-B98A-488FEF9C861C}"/>
              </a:ext>
            </a:extLst>
          </p:cNvPr>
          <p:cNvGraphicFramePr>
            <a:graphicFrameLocks noGrp="1"/>
          </p:cNvGraphicFramePr>
          <p:nvPr>
            <p:ph idx="1"/>
            <p:extLst>
              <p:ext uri="{D42A27DB-BD31-4B8C-83A1-F6EECF244321}">
                <p14:modId xmlns:p14="http://schemas.microsoft.com/office/powerpoint/2010/main" val="1898902828"/>
              </p:ext>
            </p:extLst>
          </p:nvPr>
        </p:nvGraphicFramePr>
        <p:xfrm>
          <a:off x="175491" y="821801"/>
          <a:ext cx="8841187" cy="4206240"/>
        </p:xfrm>
        <a:graphic>
          <a:graphicData uri="http://schemas.openxmlformats.org/drawingml/2006/table">
            <a:tbl>
              <a:tblPr firstRow="1" bandRow="1">
                <a:tableStyleId>{5940675A-B579-460E-94D1-54222C63F5DA}</a:tableStyleId>
              </a:tblPr>
              <a:tblGrid>
                <a:gridCol w="2244436">
                  <a:extLst>
                    <a:ext uri="{9D8B030D-6E8A-4147-A177-3AD203B41FA5}">
                      <a16:colId xmlns:a16="http://schemas.microsoft.com/office/drawing/2014/main" val="338865865"/>
                    </a:ext>
                  </a:extLst>
                </a:gridCol>
                <a:gridCol w="6596751">
                  <a:extLst>
                    <a:ext uri="{9D8B030D-6E8A-4147-A177-3AD203B41FA5}">
                      <a16:colId xmlns:a16="http://schemas.microsoft.com/office/drawing/2014/main" val="172806141"/>
                    </a:ext>
                  </a:extLst>
                </a:gridCol>
              </a:tblGrid>
              <a:tr h="382315">
                <a:tc>
                  <a:txBody>
                    <a:bodyPr/>
                    <a:lstStyle/>
                    <a:p>
                      <a:r>
                        <a:rPr lang="en-US" sz="2000" b="1" dirty="0"/>
                        <a:t>Term</a:t>
                      </a:r>
                    </a:p>
                  </a:txBody>
                  <a:tcPr/>
                </a:tc>
                <a:tc>
                  <a:txBody>
                    <a:bodyPr/>
                    <a:lstStyle/>
                    <a:p>
                      <a:r>
                        <a:rPr lang="en-US" sz="2000" b="1" dirty="0"/>
                        <a:t>Definition</a:t>
                      </a:r>
                    </a:p>
                  </a:txBody>
                  <a:tcPr/>
                </a:tc>
                <a:extLst>
                  <a:ext uri="{0D108BD9-81ED-4DB2-BD59-A6C34878D82A}">
                    <a16:rowId xmlns:a16="http://schemas.microsoft.com/office/drawing/2014/main" val="2598780448"/>
                  </a:ext>
                </a:extLst>
              </a:tr>
              <a:tr h="382315">
                <a:tc>
                  <a:txBody>
                    <a:bodyPr/>
                    <a:lstStyle/>
                    <a:p>
                      <a:r>
                        <a:rPr lang="en-US" sz="2000" dirty="0"/>
                        <a:t>Currency in circulation</a:t>
                      </a:r>
                    </a:p>
                  </a:txBody>
                  <a:tcPr/>
                </a:tc>
                <a:tc>
                  <a:txBody>
                    <a:bodyPr/>
                    <a:lstStyle/>
                    <a:p>
                      <a:r>
                        <a:rPr lang="en-US" sz="2000" dirty="0"/>
                        <a:t>= Notes in circulation, rupee coins and small coins</a:t>
                      </a:r>
                    </a:p>
                  </a:txBody>
                  <a:tcPr/>
                </a:tc>
                <a:extLst>
                  <a:ext uri="{0D108BD9-81ED-4DB2-BD59-A6C34878D82A}">
                    <a16:rowId xmlns:a16="http://schemas.microsoft.com/office/drawing/2014/main" val="1779226819"/>
                  </a:ext>
                </a:extLst>
              </a:tr>
              <a:tr h="382315">
                <a:tc>
                  <a:txBody>
                    <a:bodyPr/>
                    <a:lstStyle/>
                    <a:p>
                      <a:r>
                        <a:rPr lang="en-US" sz="2000" dirty="0"/>
                        <a:t>Currency with public</a:t>
                      </a:r>
                    </a:p>
                  </a:txBody>
                  <a:tcPr/>
                </a:tc>
                <a:tc>
                  <a:txBody>
                    <a:bodyPr/>
                    <a:lstStyle/>
                    <a:p>
                      <a:r>
                        <a:rPr lang="en-US" sz="2000" dirty="0"/>
                        <a:t>= Currency in circulation – cash held by banks</a:t>
                      </a:r>
                    </a:p>
                  </a:txBody>
                  <a:tcPr/>
                </a:tc>
                <a:extLst>
                  <a:ext uri="{0D108BD9-81ED-4DB2-BD59-A6C34878D82A}">
                    <a16:rowId xmlns:a16="http://schemas.microsoft.com/office/drawing/2014/main" val="719335457"/>
                  </a:ext>
                </a:extLst>
              </a:tr>
              <a:tr h="659886">
                <a:tc>
                  <a:txBody>
                    <a:bodyPr/>
                    <a:lstStyle/>
                    <a:p>
                      <a:r>
                        <a:rPr lang="en-US" sz="2000" dirty="0"/>
                        <a:t>Demand deposits with banking system</a:t>
                      </a:r>
                    </a:p>
                  </a:txBody>
                  <a:tcPr/>
                </a:tc>
                <a:tc>
                  <a:txBody>
                    <a:bodyPr/>
                    <a:lstStyle/>
                    <a:p>
                      <a:r>
                        <a:rPr lang="en-US" sz="2000" dirty="0"/>
                        <a:t>= All liabilities payable on demand or ‘checking deposits’ </a:t>
                      </a:r>
                    </a:p>
                    <a:p>
                      <a:r>
                        <a:rPr lang="en-US" sz="2000" dirty="0"/>
                        <a:t>(E.g. demand drafts, current deposits, etc.)</a:t>
                      </a:r>
                    </a:p>
                  </a:txBody>
                  <a:tcPr/>
                </a:tc>
                <a:extLst>
                  <a:ext uri="{0D108BD9-81ED-4DB2-BD59-A6C34878D82A}">
                    <a16:rowId xmlns:a16="http://schemas.microsoft.com/office/drawing/2014/main" val="1188685150"/>
                  </a:ext>
                </a:extLst>
              </a:tr>
              <a:tr h="659886">
                <a:tc>
                  <a:txBody>
                    <a:bodyPr/>
                    <a:lstStyle/>
                    <a:p>
                      <a:r>
                        <a:rPr lang="en-US" sz="2000" dirty="0"/>
                        <a:t>‘Other’ deposits with RBI</a:t>
                      </a:r>
                    </a:p>
                  </a:txBody>
                  <a:tcPr/>
                </a:tc>
                <a:tc>
                  <a:txBody>
                    <a:bodyPr/>
                    <a:lstStyle/>
                    <a:p>
                      <a:r>
                        <a:rPr lang="en-US" sz="2000" dirty="0"/>
                        <a:t>= Deposits from foreign central banks, multilateral institutions, financial institutions</a:t>
                      </a:r>
                    </a:p>
                  </a:txBody>
                  <a:tcPr/>
                </a:tc>
                <a:extLst>
                  <a:ext uri="{0D108BD9-81ED-4DB2-BD59-A6C34878D82A}">
                    <a16:rowId xmlns:a16="http://schemas.microsoft.com/office/drawing/2014/main" val="4074833092"/>
                  </a:ext>
                </a:extLst>
              </a:tr>
              <a:tr h="659886">
                <a:tc>
                  <a:txBody>
                    <a:bodyPr/>
                    <a:lstStyle/>
                    <a:p>
                      <a:r>
                        <a:rPr lang="en-US" sz="2000" dirty="0"/>
                        <a:t>Time deposits with the banking system</a:t>
                      </a:r>
                    </a:p>
                  </a:txBody>
                  <a:tcPr/>
                </a:tc>
                <a:tc>
                  <a:txBody>
                    <a:bodyPr/>
                    <a:lstStyle/>
                    <a:p>
                      <a:r>
                        <a:rPr lang="en-US" sz="2000" dirty="0"/>
                        <a:t>= Deposits which are payable otherwise than on demand (E.g. fixed deposits, recurring deposits, cash certificates, etc.)</a:t>
                      </a:r>
                    </a:p>
                  </a:txBody>
                  <a:tcPr/>
                </a:tc>
                <a:extLst>
                  <a:ext uri="{0D108BD9-81ED-4DB2-BD59-A6C34878D82A}">
                    <a16:rowId xmlns:a16="http://schemas.microsoft.com/office/drawing/2014/main" val="2310805211"/>
                  </a:ext>
                </a:extLst>
              </a:tr>
            </a:tbl>
          </a:graphicData>
        </a:graphic>
      </p:graphicFrame>
      <p:sp>
        <p:nvSpPr>
          <p:cNvPr id="5" name="Content Placeholder 4">
            <a:extLst>
              <a:ext uri="{FF2B5EF4-FFF2-40B4-BE49-F238E27FC236}">
                <a16:creationId xmlns:a16="http://schemas.microsoft.com/office/drawing/2014/main" id="{85D228F8-144E-4633-BCCD-3CCC8E6ABFF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539934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F99CAB-1E38-4192-BA07-38FD7032B206}"/>
              </a:ext>
            </a:extLst>
          </p:cNvPr>
          <p:cNvSpPr>
            <a:spLocks noGrp="1"/>
          </p:cNvSpPr>
          <p:nvPr>
            <p:ph type="title"/>
          </p:nvPr>
        </p:nvSpPr>
        <p:spPr>
          <a:xfrm>
            <a:off x="623888" y="1073129"/>
            <a:ext cx="7886700" cy="2852737"/>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2020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3281-4DA7-47AE-A2E1-D4D82151F548}"/>
              </a:ext>
            </a:extLst>
          </p:cNvPr>
          <p:cNvSpPr>
            <a:spLocks noGrp="1"/>
          </p:cNvSpPr>
          <p:nvPr>
            <p:ph type="title"/>
          </p:nvPr>
        </p:nvSpPr>
        <p:spPr>
          <a:xfrm>
            <a:off x="637308" y="126713"/>
            <a:ext cx="7878041" cy="593726"/>
          </a:xfrm>
        </p:spPr>
        <p:txBody>
          <a:bodyPr>
            <a:noAutofit/>
          </a:bodyPr>
          <a:lstStyle/>
          <a:p>
            <a:r>
              <a:rPr lang="en-US" sz="3200" dirty="0"/>
              <a:t>Important terms</a:t>
            </a:r>
          </a:p>
        </p:txBody>
      </p:sp>
      <p:graphicFrame>
        <p:nvGraphicFramePr>
          <p:cNvPr id="4" name="Table 3">
            <a:extLst>
              <a:ext uri="{FF2B5EF4-FFF2-40B4-BE49-F238E27FC236}">
                <a16:creationId xmlns:a16="http://schemas.microsoft.com/office/drawing/2014/main" id="{95F217FD-EBCE-4B7E-9094-CBAA55D90316}"/>
              </a:ext>
            </a:extLst>
          </p:cNvPr>
          <p:cNvGraphicFramePr>
            <a:graphicFrameLocks noGrp="1"/>
          </p:cNvGraphicFramePr>
          <p:nvPr>
            <p:extLst>
              <p:ext uri="{D42A27DB-BD31-4B8C-83A1-F6EECF244321}">
                <p14:modId xmlns:p14="http://schemas.microsoft.com/office/powerpoint/2010/main" val="2845807511"/>
              </p:ext>
            </p:extLst>
          </p:nvPr>
        </p:nvGraphicFramePr>
        <p:xfrm>
          <a:off x="267856" y="877456"/>
          <a:ext cx="8506690" cy="5852160"/>
        </p:xfrm>
        <a:graphic>
          <a:graphicData uri="http://schemas.openxmlformats.org/drawingml/2006/table">
            <a:tbl>
              <a:tblPr firstRow="1" bandRow="1">
                <a:tableStyleId>{5940675A-B579-460E-94D1-54222C63F5DA}</a:tableStyleId>
              </a:tblPr>
              <a:tblGrid>
                <a:gridCol w="2159520">
                  <a:extLst>
                    <a:ext uri="{9D8B030D-6E8A-4147-A177-3AD203B41FA5}">
                      <a16:colId xmlns:a16="http://schemas.microsoft.com/office/drawing/2014/main" val="1252565801"/>
                    </a:ext>
                  </a:extLst>
                </a:gridCol>
                <a:gridCol w="6347170">
                  <a:extLst>
                    <a:ext uri="{9D8B030D-6E8A-4147-A177-3AD203B41FA5}">
                      <a16:colId xmlns:a16="http://schemas.microsoft.com/office/drawing/2014/main" val="2806702059"/>
                    </a:ext>
                  </a:extLst>
                </a:gridCol>
              </a:tblGrid>
              <a:tr h="360217">
                <a:tc>
                  <a:txBody>
                    <a:bodyPr/>
                    <a:lstStyle/>
                    <a:p>
                      <a:r>
                        <a:rPr lang="en-US" sz="2000" b="1" dirty="0"/>
                        <a:t>Term</a:t>
                      </a:r>
                    </a:p>
                  </a:txBody>
                  <a:tcPr/>
                </a:tc>
                <a:tc>
                  <a:txBody>
                    <a:bodyPr/>
                    <a:lstStyle/>
                    <a:p>
                      <a:r>
                        <a:rPr lang="en-US" sz="2000" b="1" dirty="0"/>
                        <a:t>Definition</a:t>
                      </a:r>
                    </a:p>
                  </a:txBody>
                  <a:tcPr/>
                </a:tc>
                <a:extLst>
                  <a:ext uri="{0D108BD9-81ED-4DB2-BD59-A6C34878D82A}">
                    <a16:rowId xmlns:a16="http://schemas.microsoft.com/office/drawing/2014/main" val="4191559151"/>
                  </a:ext>
                </a:extLst>
              </a:tr>
              <a:tr h="1423571">
                <a:tc>
                  <a:txBody>
                    <a:bodyPr/>
                    <a:lstStyle/>
                    <a:p>
                      <a:r>
                        <a:rPr lang="en-US" sz="2000" b="1" i="0" u="none" strike="noStrike" kern="1200" baseline="0" dirty="0">
                          <a:solidFill>
                            <a:schemeClr val="tx1"/>
                          </a:solidFill>
                          <a:latin typeface="+mn-lt"/>
                          <a:ea typeface="+mn-ea"/>
                          <a:cs typeface="+mn-cs"/>
                        </a:rPr>
                        <a:t>Bank credit to the commercial sector</a:t>
                      </a:r>
                    </a:p>
                    <a:p>
                      <a:r>
                        <a:rPr lang="en-US" sz="2000" b="1" i="0" u="none" strike="noStrike" kern="1200" baseline="0" dirty="0">
                          <a:solidFill>
                            <a:schemeClr val="tx1"/>
                          </a:solidFill>
                          <a:latin typeface="+mn-lt"/>
                          <a:ea typeface="+mn-ea"/>
                          <a:cs typeface="+mn-cs"/>
                        </a:rPr>
                        <a:t>(</a:t>
                      </a:r>
                      <a:r>
                        <a:rPr lang="en-US" sz="2000" b="1" i="0" u="none" strike="noStrike" kern="1200" baseline="0" dirty="0">
                          <a:solidFill>
                            <a:srgbClr val="FF0000"/>
                          </a:solidFill>
                          <a:latin typeface="+mn-lt"/>
                          <a:ea typeface="+mn-ea"/>
                          <a:cs typeface="+mn-cs"/>
                        </a:rPr>
                        <a:t>indicator of real sector activity</a:t>
                      </a:r>
                      <a:r>
                        <a:rPr lang="en-US" sz="2000" b="1" i="0" u="none" strike="noStrike" kern="1200" baseline="0" dirty="0">
                          <a:solidFill>
                            <a:schemeClr val="tx1"/>
                          </a:solidFill>
                          <a:latin typeface="+mn-lt"/>
                          <a:ea typeface="+mn-ea"/>
                          <a:cs typeface="+mn-cs"/>
                        </a:rPr>
                        <a:t>)</a:t>
                      </a:r>
                      <a:endParaRPr lang="en-US" sz="2000" b="1" dirty="0"/>
                    </a:p>
                  </a:txBody>
                  <a:tcPr/>
                </a:tc>
                <a:tc>
                  <a:txBody>
                    <a:bodyPr/>
                    <a:lstStyle/>
                    <a:p>
                      <a:r>
                        <a:rPr lang="en-US" sz="2000" b="0" i="0" u="none" strike="noStrike" kern="1200" baseline="0" dirty="0">
                          <a:solidFill>
                            <a:schemeClr val="tx1"/>
                          </a:solidFill>
                          <a:latin typeface="+mn-lt"/>
                          <a:ea typeface="+mn-ea"/>
                          <a:cs typeface="+mn-cs"/>
                        </a:rPr>
                        <a:t>= [(RBI) + (other banks)]’s credit to the commercial sector </a:t>
                      </a:r>
                    </a:p>
                    <a:p>
                      <a:r>
                        <a:rPr lang="en-US" sz="2000" b="0" i="0" u="none" strike="noStrike" kern="1200" baseline="0" dirty="0">
                          <a:solidFill>
                            <a:schemeClr val="tx1"/>
                          </a:solidFill>
                          <a:latin typeface="+mn-lt"/>
                          <a:ea typeface="+mn-ea"/>
                          <a:cs typeface="+mn-cs"/>
                        </a:rPr>
                        <a:t>= [(Investments in bonds/shares of financial institutions, loans to them and holdings of internal bills purchased and discounted) + (banks’ loans and advances to the commercial sector (including scheduled commercial banks’ food credit) and banks’ investments in “other approved” Securities)]</a:t>
                      </a:r>
                      <a:endParaRPr lang="en-US" sz="2000" dirty="0"/>
                    </a:p>
                  </a:txBody>
                  <a:tcPr/>
                </a:tc>
                <a:extLst>
                  <a:ext uri="{0D108BD9-81ED-4DB2-BD59-A6C34878D82A}">
                    <a16:rowId xmlns:a16="http://schemas.microsoft.com/office/drawing/2014/main" val="1716577926"/>
                  </a:ext>
                </a:extLst>
              </a:tr>
              <a:tr h="1809155">
                <a:tc>
                  <a:txBody>
                    <a:bodyPr/>
                    <a:lstStyle/>
                    <a:p>
                      <a:r>
                        <a:rPr lang="en-US" sz="2000" b="0" i="0" u="none" strike="noStrike" kern="1200" baseline="0" dirty="0">
                          <a:solidFill>
                            <a:schemeClr val="tx1"/>
                          </a:solidFill>
                          <a:latin typeface="+mn-lt"/>
                          <a:ea typeface="+mn-ea"/>
                          <a:cs typeface="+mn-cs"/>
                        </a:rPr>
                        <a:t>Net foreign assets of the banking sector </a:t>
                      </a:r>
                      <a:endParaRPr lang="en-US" sz="2000" dirty="0"/>
                    </a:p>
                  </a:txBody>
                  <a:tcPr/>
                </a:tc>
                <a:tc>
                  <a:txBody>
                    <a:bodyPr/>
                    <a:lstStyle/>
                    <a:p>
                      <a:r>
                        <a:rPr lang="en-US" sz="2000" b="0" i="0" u="none" strike="noStrike" kern="1200" baseline="0" dirty="0">
                          <a:solidFill>
                            <a:schemeClr val="tx1"/>
                          </a:solidFill>
                          <a:latin typeface="+mn-lt"/>
                          <a:ea typeface="+mn-ea"/>
                          <a:cs typeface="+mn-cs"/>
                        </a:rPr>
                        <a:t>= RBI’s net foreign exchange assets + net foreign currency assets of the banking system </a:t>
                      </a:r>
                    </a:p>
                    <a:p>
                      <a:r>
                        <a:rPr lang="en-US" sz="2000" b="0" i="0" u="none" strike="noStrike" kern="1200" baseline="0" dirty="0">
                          <a:solidFill>
                            <a:schemeClr val="tx1"/>
                          </a:solidFill>
                          <a:latin typeface="+mn-lt"/>
                          <a:ea typeface="+mn-ea"/>
                          <a:cs typeface="+mn-cs"/>
                        </a:rPr>
                        <a:t>= RBI’s holdings of foreign currency assets and gold + Banks’ holdings of foreign currency assets net of </a:t>
                      </a:r>
                      <a:r>
                        <a:rPr lang="en-US" sz="2000" b="0" i="0" u="none" strike="noStrike" kern="1200" baseline="0" dirty="0" err="1">
                          <a:solidFill>
                            <a:schemeClr val="tx1"/>
                          </a:solidFill>
                          <a:latin typeface="+mn-lt"/>
                          <a:ea typeface="+mn-ea"/>
                          <a:cs typeface="+mn-cs"/>
                        </a:rPr>
                        <a:t>i</a:t>
                      </a:r>
                      <a:r>
                        <a:rPr lang="en-US" sz="2000" b="0" i="0" u="none" strike="noStrike" kern="1200" baseline="0" dirty="0">
                          <a:solidFill>
                            <a:schemeClr val="tx1"/>
                          </a:solidFill>
                          <a:latin typeface="+mn-lt"/>
                          <a:ea typeface="+mn-ea"/>
                          <a:cs typeface="+mn-cs"/>
                        </a:rPr>
                        <a:t>) their holdings of non-resident repatriable foreign currency fixed deposits which is presently defined to include FCNR deposits and ii) overseas foreign currency borrowings. </a:t>
                      </a:r>
                    </a:p>
                  </a:txBody>
                  <a:tcPr/>
                </a:tc>
                <a:extLst>
                  <a:ext uri="{0D108BD9-81ED-4DB2-BD59-A6C34878D82A}">
                    <a16:rowId xmlns:a16="http://schemas.microsoft.com/office/drawing/2014/main" val="1278381780"/>
                  </a:ext>
                </a:extLst>
              </a:tr>
              <a:tr h="958982">
                <a:tc>
                  <a:txBody>
                    <a:bodyPr/>
                    <a:lstStyle/>
                    <a:p>
                      <a:r>
                        <a:rPr lang="en-US" sz="2000" dirty="0"/>
                        <a:t>Net bank credit to the government</a:t>
                      </a:r>
                    </a:p>
                  </a:txBody>
                  <a:tcPr/>
                </a:tc>
                <a:tc>
                  <a:txBody>
                    <a:bodyPr/>
                    <a:lstStyle/>
                    <a:p>
                      <a:r>
                        <a:rPr lang="en-US" sz="2000" b="0" i="0" u="none" strike="noStrike" kern="1200" baseline="0" dirty="0">
                          <a:solidFill>
                            <a:schemeClr val="tx1"/>
                          </a:solidFill>
                          <a:latin typeface="+mn-lt"/>
                          <a:ea typeface="+mn-ea"/>
                          <a:cs typeface="+mn-cs"/>
                        </a:rPr>
                        <a:t>= Net RBI credit to the Government (</a:t>
                      </a:r>
                      <a:r>
                        <a:rPr lang="en-US" sz="2000" b="0" i="1" u="none" strike="noStrike" kern="1200" baseline="0" dirty="0">
                          <a:solidFill>
                            <a:schemeClr val="tx1"/>
                          </a:solidFill>
                          <a:latin typeface="+mn-lt"/>
                          <a:ea typeface="+mn-ea"/>
                          <a:cs typeface="+mn-cs"/>
                        </a:rPr>
                        <a:t>i.e., </a:t>
                      </a:r>
                      <a:r>
                        <a:rPr lang="en-US" sz="2000" b="0" i="0" u="none" strike="noStrike" kern="1200" baseline="0" dirty="0">
                          <a:solidFill>
                            <a:schemeClr val="tx1"/>
                          </a:solidFill>
                          <a:latin typeface="+mn-lt"/>
                          <a:ea typeface="+mn-ea"/>
                          <a:cs typeface="+mn-cs"/>
                        </a:rPr>
                        <a:t>Net RBI Government Credit to the Centre + Net RBI Credit to State Governments) + Other banks’ credit to the Government</a:t>
                      </a:r>
                    </a:p>
                  </a:txBody>
                  <a:tcPr/>
                </a:tc>
                <a:extLst>
                  <a:ext uri="{0D108BD9-81ED-4DB2-BD59-A6C34878D82A}">
                    <a16:rowId xmlns:a16="http://schemas.microsoft.com/office/drawing/2014/main" val="394482336"/>
                  </a:ext>
                </a:extLst>
              </a:tr>
            </a:tbl>
          </a:graphicData>
        </a:graphic>
      </p:graphicFrame>
    </p:spTree>
    <p:extLst>
      <p:ext uri="{BB962C8B-B14F-4D97-AF65-F5344CB8AC3E}">
        <p14:creationId xmlns:p14="http://schemas.microsoft.com/office/powerpoint/2010/main" val="141884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A3A0-F570-4746-AE8D-E80346CA3B89}"/>
              </a:ext>
            </a:extLst>
          </p:cNvPr>
          <p:cNvSpPr>
            <a:spLocks noGrp="1"/>
          </p:cNvSpPr>
          <p:nvPr>
            <p:ph type="title"/>
          </p:nvPr>
        </p:nvSpPr>
        <p:spPr>
          <a:xfrm>
            <a:off x="628650" y="117949"/>
            <a:ext cx="7886700" cy="593726"/>
          </a:xfrm>
        </p:spPr>
        <p:txBody>
          <a:bodyPr>
            <a:noAutofit/>
          </a:bodyPr>
          <a:lstStyle/>
          <a:p>
            <a:r>
              <a:rPr lang="en-US" sz="3200" dirty="0"/>
              <a:t>Monetary and liquidity aggregates in India</a:t>
            </a:r>
          </a:p>
        </p:txBody>
      </p:sp>
      <p:graphicFrame>
        <p:nvGraphicFramePr>
          <p:cNvPr id="28" name="Content Placeholder 27">
            <a:extLst>
              <a:ext uri="{FF2B5EF4-FFF2-40B4-BE49-F238E27FC236}">
                <a16:creationId xmlns:a16="http://schemas.microsoft.com/office/drawing/2014/main" id="{5FB2BEF0-5119-48C6-89B8-707AE4491AF8}"/>
              </a:ext>
            </a:extLst>
          </p:cNvPr>
          <p:cNvGraphicFramePr>
            <a:graphicFrameLocks noGrp="1"/>
          </p:cNvGraphicFramePr>
          <p:nvPr>
            <p:ph idx="1"/>
          </p:nvPr>
        </p:nvGraphicFramePr>
        <p:xfrm>
          <a:off x="196770" y="821803"/>
          <a:ext cx="8808334" cy="1982108"/>
        </p:xfrm>
        <a:graphic>
          <a:graphicData uri="http://schemas.openxmlformats.org/drawingml/2006/table">
            <a:tbl>
              <a:tblPr firstRow="1" bandRow="1">
                <a:tableStyleId>{5940675A-B579-460E-94D1-54222C63F5DA}</a:tableStyleId>
              </a:tblPr>
              <a:tblGrid>
                <a:gridCol w="2071868">
                  <a:extLst>
                    <a:ext uri="{9D8B030D-6E8A-4147-A177-3AD203B41FA5}">
                      <a16:colId xmlns:a16="http://schemas.microsoft.com/office/drawing/2014/main" val="2727416574"/>
                    </a:ext>
                  </a:extLst>
                </a:gridCol>
                <a:gridCol w="6736466">
                  <a:extLst>
                    <a:ext uri="{9D8B030D-6E8A-4147-A177-3AD203B41FA5}">
                      <a16:colId xmlns:a16="http://schemas.microsoft.com/office/drawing/2014/main" val="3243490441"/>
                    </a:ext>
                  </a:extLst>
                </a:gridCol>
              </a:tblGrid>
              <a:tr h="768448">
                <a:tc>
                  <a:txBody>
                    <a:bodyPr/>
                    <a:lstStyle/>
                    <a:p>
                      <a:r>
                        <a:rPr lang="en-US" b="1" dirty="0"/>
                        <a:t>Reserve Money M</a:t>
                      </a:r>
                      <a:r>
                        <a:rPr lang="en-US" b="1" baseline="-25000" dirty="0"/>
                        <a:t>0</a:t>
                      </a:r>
                      <a:r>
                        <a:rPr lang="en-US" b="1" baseline="0" dirty="0"/>
                        <a:t> </a:t>
                      </a:r>
                      <a:endParaRPr lang="en-US" b="1" baseline="-25000" dirty="0"/>
                    </a:p>
                  </a:txBody>
                  <a:tcPr/>
                </a:tc>
                <a:tc>
                  <a:txBody>
                    <a:bodyPr/>
                    <a:lstStyle/>
                    <a:p>
                      <a:r>
                        <a:rPr lang="en-US" sz="1800" b="0" i="0" u="none" strike="noStrike" kern="1200" baseline="0" dirty="0">
                          <a:solidFill>
                            <a:schemeClr val="tx1"/>
                          </a:solidFill>
                          <a:latin typeface="+mn-lt"/>
                          <a:ea typeface="+mn-ea"/>
                          <a:cs typeface="+mn-cs"/>
                        </a:rPr>
                        <a:t>= Currency in circulation + Bankers’ deposits with the RBI + ‘Other’ deposits with the RBI 	</a:t>
                      </a:r>
                    </a:p>
                  </a:txBody>
                  <a:tcPr/>
                </a:tc>
                <a:extLst>
                  <a:ext uri="{0D108BD9-81ED-4DB2-BD59-A6C34878D82A}">
                    <a16:rowId xmlns:a16="http://schemas.microsoft.com/office/drawing/2014/main" val="2565289692"/>
                  </a:ext>
                </a:extLst>
              </a:tr>
              <a:tr h="768448">
                <a:tc>
                  <a:txBody>
                    <a:bodyPr/>
                    <a:lstStyle/>
                    <a:p>
                      <a:r>
                        <a:rPr lang="en-US" b="1" dirty="0"/>
                        <a:t>Narrow money M</a:t>
                      </a:r>
                      <a:r>
                        <a:rPr lang="en-US" b="1" baseline="-25000" dirty="0"/>
                        <a:t>1</a:t>
                      </a:r>
                      <a:r>
                        <a:rPr lang="en-US" b="1" baseline="0" dirty="0"/>
                        <a:t> </a:t>
                      </a:r>
                      <a:endParaRPr lang="en-US" b="1" baseline="-25000" dirty="0"/>
                    </a:p>
                  </a:txBody>
                  <a:tcPr/>
                </a:tc>
                <a:tc>
                  <a:txBody>
                    <a:bodyPr/>
                    <a:lstStyle/>
                    <a:p>
                      <a:r>
                        <a:rPr lang="en-US" sz="1800" b="0" i="0" u="none" strike="noStrike" kern="1200" baseline="0" dirty="0">
                          <a:solidFill>
                            <a:schemeClr val="tx1"/>
                          </a:solidFill>
                          <a:latin typeface="+mn-lt"/>
                          <a:ea typeface="+mn-ea"/>
                          <a:cs typeface="+mn-cs"/>
                        </a:rPr>
                        <a:t>= Currency with the public + Demand deposits with the banking system + ‘Other’ deposits with the RBI. 	</a:t>
                      </a:r>
                    </a:p>
                  </a:txBody>
                  <a:tcPr/>
                </a:tc>
                <a:extLst>
                  <a:ext uri="{0D108BD9-81ED-4DB2-BD59-A6C34878D82A}">
                    <a16:rowId xmlns:a16="http://schemas.microsoft.com/office/drawing/2014/main" val="4217279464"/>
                  </a:ext>
                </a:extLst>
              </a:tr>
              <a:tr h="445212">
                <a:tc>
                  <a:txBody>
                    <a:bodyPr/>
                    <a:lstStyle/>
                    <a:p>
                      <a:r>
                        <a:rPr lang="en-US" b="1" dirty="0"/>
                        <a:t>Broad money M</a:t>
                      </a:r>
                      <a:r>
                        <a:rPr lang="en-US" b="1" baseline="-25000" dirty="0"/>
                        <a:t>3</a:t>
                      </a:r>
                      <a:r>
                        <a:rPr lang="en-US" baseline="-2500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b="0" i="0" u="none" strike="noStrike" kern="1200" baseline="0" dirty="0">
                          <a:solidFill>
                            <a:schemeClr val="tx1"/>
                          </a:solidFill>
                          <a:latin typeface="+mn-lt"/>
                          <a:ea typeface="+mn-ea"/>
                          <a:cs typeface="+mn-cs"/>
                        </a:rPr>
                        <a:t>M1 + Time deposits with the banking system 	</a:t>
                      </a:r>
                    </a:p>
                  </a:txBody>
                  <a:tcPr/>
                </a:tc>
                <a:extLst>
                  <a:ext uri="{0D108BD9-81ED-4DB2-BD59-A6C34878D82A}">
                    <a16:rowId xmlns:a16="http://schemas.microsoft.com/office/drawing/2014/main" val="2744705385"/>
                  </a:ext>
                </a:extLst>
              </a:tr>
            </a:tbl>
          </a:graphicData>
        </a:graphic>
      </p:graphicFrame>
      <p:graphicFrame>
        <p:nvGraphicFramePr>
          <p:cNvPr id="4" name="Content Placeholder 27">
            <a:extLst>
              <a:ext uri="{FF2B5EF4-FFF2-40B4-BE49-F238E27FC236}">
                <a16:creationId xmlns:a16="http://schemas.microsoft.com/office/drawing/2014/main" id="{8038ACDE-6A14-4FD3-9BEC-335B20BF0BB3}"/>
              </a:ext>
            </a:extLst>
          </p:cNvPr>
          <p:cNvGraphicFramePr>
            <a:graphicFrameLocks/>
          </p:cNvGraphicFramePr>
          <p:nvPr/>
        </p:nvGraphicFramePr>
        <p:xfrm>
          <a:off x="196770" y="2914039"/>
          <a:ext cx="8808334" cy="1067411"/>
        </p:xfrm>
        <a:graphic>
          <a:graphicData uri="http://schemas.openxmlformats.org/drawingml/2006/table">
            <a:tbl>
              <a:tblPr firstRow="1" bandRow="1">
                <a:tableStyleId>{5940675A-B579-460E-94D1-54222C63F5DA}</a:tableStyleId>
              </a:tblPr>
              <a:tblGrid>
                <a:gridCol w="2071868">
                  <a:extLst>
                    <a:ext uri="{9D8B030D-6E8A-4147-A177-3AD203B41FA5}">
                      <a16:colId xmlns:a16="http://schemas.microsoft.com/office/drawing/2014/main" val="2727416574"/>
                    </a:ext>
                  </a:extLst>
                </a:gridCol>
                <a:gridCol w="6736466">
                  <a:extLst>
                    <a:ext uri="{9D8B030D-6E8A-4147-A177-3AD203B41FA5}">
                      <a16:colId xmlns:a16="http://schemas.microsoft.com/office/drawing/2014/main" val="3243490441"/>
                    </a:ext>
                  </a:extLst>
                </a:gridCol>
              </a:tblGrid>
              <a:tr h="382548">
                <a:tc>
                  <a:txBody>
                    <a:bodyPr/>
                    <a:lstStyle/>
                    <a:p>
                      <a:r>
                        <a:rPr lang="en-US" b="1" dirty="0"/>
                        <a:t>M</a:t>
                      </a:r>
                      <a:r>
                        <a:rPr lang="en-US" b="1" baseline="-25000" dirty="0"/>
                        <a:t>2</a:t>
                      </a:r>
                      <a:r>
                        <a:rPr lang="en-US" b="1" baseline="0" dirty="0"/>
                        <a:t> </a:t>
                      </a:r>
                      <a:endParaRPr lang="en-US" b="1"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 M1 + Savings deposits of post office savings banks. 	</a:t>
                      </a:r>
                    </a:p>
                  </a:txBody>
                  <a:tcPr/>
                </a:tc>
                <a:extLst>
                  <a:ext uri="{0D108BD9-81ED-4DB2-BD59-A6C34878D82A}">
                    <a16:rowId xmlns:a16="http://schemas.microsoft.com/office/drawing/2014/main" val="2565289692"/>
                  </a:ext>
                </a:extLst>
              </a:tr>
              <a:tr h="684863">
                <a:tc>
                  <a:txBody>
                    <a:bodyPr/>
                    <a:lstStyle/>
                    <a:p>
                      <a:r>
                        <a:rPr lang="en-US" b="1" dirty="0"/>
                        <a:t>M</a:t>
                      </a:r>
                      <a:r>
                        <a:rPr lang="en-US" b="1" baseline="-25000" dirty="0"/>
                        <a:t>4</a:t>
                      </a:r>
                      <a:r>
                        <a:rPr lang="en-US" b="1" baseline="0" dirty="0"/>
                        <a:t> </a:t>
                      </a:r>
                      <a:endParaRPr lang="en-US" b="1"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 M3 + All deposits with post office savings banks (excluding National Savings Certificates)</a:t>
                      </a:r>
                    </a:p>
                  </a:txBody>
                  <a:tcPr/>
                </a:tc>
                <a:extLst>
                  <a:ext uri="{0D108BD9-81ED-4DB2-BD59-A6C34878D82A}">
                    <a16:rowId xmlns:a16="http://schemas.microsoft.com/office/drawing/2014/main" val="4217279464"/>
                  </a:ext>
                </a:extLst>
              </a:tr>
            </a:tbl>
          </a:graphicData>
        </a:graphic>
      </p:graphicFrame>
      <p:sp>
        <p:nvSpPr>
          <p:cNvPr id="6" name="Content Placeholder 2">
            <a:extLst>
              <a:ext uri="{FF2B5EF4-FFF2-40B4-BE49-F238E27FC236}">
                <a16:creationId xmlns:a16="http://schemas.microsoft.com/office/drawing/2014/main" id="{5A21A269-335D-491A-859D-7036CCC6AB8D}"/>
              </a:ext>
            </a:extLst>
          </p:cNvPr>
          <p:cNvSpPr txBox="1">
            <a:spLocks/>
          </p:cNvSpPr>
          <p:nvPr/>
        </p:nvSpPr>
        <p:spPr>
          <a:xfrm>
            <a:off x="196770" y="4302123"/>
            <a:ext cx="8808334" cy="25395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New monetary aggregates (NM</a:t>
            </a:r>
            <a:r>
              <a:rPr lang="en-US" sz="2000" baseline="-25000" dirty="0"/>
              <a:t>1</a:t>
            </a:r>
            <a:r>
              <a:rPr lang="en-US" sz="2000" dirty="0"/>
              <a:t>, NM</a:t>
            </a:r>
            <a:r>
              <a:rPr lang="en-US" sz="2000" baseline="-25000" dirty="0"/>
              <a:t>2</a:t>
            </a:r>
            <a:r>
              <a:rPr lang="en-US" sz="2000" dirty="0"/>
              <a:t> and NM</a:t>
            </a:r>
            <a:r>
              <a:rPr lang="en-US" sz="2000" baseline="-25000" dirty="0"/>
              <a:t>3</a:t>
            </a:r>
            <a:r>
              <a:rPr lang="en-US" sz="2000" dirty="0"/>
              <a:t>) are also reported in accordance with the  recommendations of the Working Group on Money Supply led by Dr. Y.V. Reddy in 1998. The NM</a:t>
            </a:r>
            <a:r>
              <a:rPr lang="en-US" sz="2000" baseline="-25000" dirty="0"/>
              <a:t>2</a:t>
            </a:r>
            <a:r>
              <a:rPr lang="en-US" sz="2000" dirty="0"/>
              <a:t> and NM</a:t>
            </a:r>
            <a:r>
              <a:rPr lang="en-US" sz="2000" baseline="-25000" dirty="0"/>
              <a:t>3</a:t>
            </a:r>
            <a:r>
              <a:rPr lang="en-US" sz="2000" dirty="0"/>
              <a:t> aggregates are based on the concept of </a:t>
            </a:r>
            <a:r>
              <a:rPr lang="en-US" sz="2000" i="1" dirty="0"/>
              <a:t>residency</a:t>
            </a:r>
            <a:r>
              <a:rPr lang="en-US" sz="2000" dirty="0"/>
              <a:t> and the deposits of non-resident Indians (NRIs).</a:t>
            </a:r>
          </a:p>
          <a:p>
            <a:pPr>
              <a:lnSpc>
                <a:spcPct val="100000"/>
              </a:lnSpc>
            </a:pPr>
            <a:r>
              <a:rPr lang="en-US" sz="2000" dirty="0"/>
              <a:t>Liquidity aggregates (L</a:t>
            </a:r>
            <a:r>
              <a:rPr lang="en-US" sz="2000" baseline="-25000" dirty="0"/>
              <a:t>1</a:t>
            </a:r>
            <a:r>
              <a:rPr lang="en-US" sz="2000" dirty="0"/>
              <a:t>, L</a:t>
            </a:r>
            <a:r>
              <a:rPr lang="en-US" sz="2000" baseline="-25000" dirty="0"/>
              <a:t>2</a:t>
            </a:r>
            <a:r>
              <a:rPr lang="en-US" sz="2000" dirty="0"/>
              <a:t>, L</a:t>
            </a:r>
            <a:r>
              <a:rPr lang="en-US" sz="2000" baseline="-25000" dirty="0"/>
              <a:t>3</a:t>
            </a:r>
            <a:r>
              <a:rPr lang="en-US" sz="2000" dirty="0"/>
              <a:t>) include currency with the public, deposits of </a:t>
            </a:r>
            <a:r>
              <a:rPr lang="en-US" sz="2000" i="1" dirty="0"/>
              <a:t>residents</a:t>
            </a:r>
            <a:r>
              <a:rPr lang="en-US" sz="2000" dirty="0"/>
              <a:t>, term deposits, certificates of deposit, and public deposits of non-banking financial companies (NBFCs)</a:t>
            </a:r>
          </a:p>
        </p:txBody>
      </p:sp>
    </p:spTree>
    <p:extLst>
      <p:ext uri="{BB962C8B-B14F-4D97-AF65-F5344CB8AC3E}">
        <p14:creationId xmlns:p14="http://schemas.microsoft.com/office/powerpoint/2010/main" val="187143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45AE-7D0E-4A6C-BAB1-D66450B44BDA}"/>
              </a:ext>
            </a:extLst>
          </p:cNvPr>
          <p:cNvSpPr>
            <a:spLocks noGrp="1"/>
          </p:cNvSpPr>
          <p:nvPr>
            <p:ph type="title"/>
          </p:nvPr>
        </p:nvSpPr>
        <p:spPr>
          <a:xfrm>
            <a:off x="628650" y="320675"/>
            <a:ext cx="7886700" cy="593726"/>
          </a:xfrm>
        </p:spPr>
        <p:txBody>
          <a:bodyPr>
            <a:noAutofit/>
          </a:bodyPr>
          <a:lstStyle/>
          <a:p>
            <a:r>
              <a:rPr lang="en-US" sz="2800" b="1" dirty="0"/>
              <a:t>Money supply per unit of GDP </a:t>
            </a:r>
          </a:p>
        </p:txBody>
      </p:sp>
      <p:sp>
        <p:nvSpPr>
          <p:cNvPr id="5" name="TextBox 4">
            <a:extLst>
              <a:ext uri="{FF2B5EF4-FFF2-40B4-BE49-F238E27FC236}">
                <a16:creationId xmlns:a16="http://schemas.microsoft.com/office/drawing/2014/main" id="{17D2E7C5-7376-467A-9110-05E6F4BFFF88}"/>
              </a:ext>
            </a:extLst>
          </p:cNvPr>
          <p:cNvSpPr txBox="1"/>
          <p:nvPr/>
        </p:nvSpPr>
        <p:spPr>
          <a:xfrm>
            <a:off x="876315" y="6400800"/>
            <a:ext cx="7921424" cy="369332"/>
          </a:xfrm>
          <a:prstGeom prst="rect">
            <a:avLst/>
          </a:prstGeom>
          <a:noFill/>
        </p:spPr>
        <p:txBody>
          <a:bodyPr wrap="square" rtlCol="0">
            <a:spAutoFit/>
          </a:bodyPr>
          <a:lstStyle/>
          <a:p>
            <a:r>
              <a:rPr lang="en-US" b="1" dirty="0"/>
              <a:t>Ref: RBI Handbook of Statistics on the Indian Economy, November 2019</a:t>
            </a:r>
          </a:p>
        </p:txBody>
      </p:sp>
      <p:graphicFrame>
        <p:nvGraphicFramePr>
          <p:cNvPr id="6" name="Chart 5">
            <a:extLst>
              <a:ext uri="{FF2B5EF4-FFF2-40B4-BE49-F238E27FC236}">
                <a16:creationId xmlns:a16="http://schemas.microsoft.com/office/drawing/2014/main" id="{907217C9-A6F5-4050-9B81-C273EC26BFDD}"/>
              </a:ext>
            </a:extLst>
          </p:cNvPr>
          <p:cNvGraphicFramePr>
            <a:graphicFrameLocks/>
          </p:cNvGraphicFramePr>
          <p:nvPr>
            <p:extLst>
              <p:ext uri="{D42A27DB-BD31-4B8C-83A1-F6EECF244321}">
                <p14:modId xmlns:p14="http://schemas.microsoft.com/office/powerpoint/2010/main" val="69213478"/>
              </p:ext>
            </p:extLst>
          </p:nvPr>
        </p:nvGraphicFramePr>
        <p:xfrm>
          <a:off x="712897" y="1068355"/>
          <a:ext cx="7526034" cy="52298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32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14B3-1B9B-44DA-8F7A-6263200E32CE}"/>
              </a:ext>
            </a:extLst>
          </p:cNvPr>
          <p:cNvSpPr>
            <a:spLocks noGrp="1"/>
          </p:cNvSpPr>
          <p:nvPr>
            <p:ph type="title"/>
          </p:nvPr>
        </p:nvSpPr>
        <p:spPr/>
        <p:txBody>
          <a:bodyPr>
            <a:normAutofit fontScale="90000"/>
          </a:bodyPr>
          <a:lstStyle/>
          <a:p>
            <a:r>
              <a:rPr lang="en-US" dirty="0"/>
              <a:t>The demand for money</a:t>
            </a:r>
          </a:p>
        </p:txBody>
      </p:sp>
      <p:sp>
        <p:nvSpPr>
          <p:cNvPr id="3" name="Content Placeholder 2">
            <a:extLst>
              <a:ext uri="{FF2B5EF4-FFF2-40B4-BE49-F238E27FC236}">
                <a16:creationId xmlns:a16="http://schemas.microsoft.com/office/drawing/2014/main" id="{8D2C82D5-D08E-4015-980C-C322F7277572}"/>
              </a:ext>
            </a:extLst>
          </p:cNvPr>
          <p:cNvSpPr>
            <a:spLocks noGrp="1"/>
          </p:cNvSpPr>
          <p:nvPr>
            <p:ph idx="1"/>
          </p:nvPr>
        </p:nvSpPr>
        <p:spPr/>
        <p:txBody>
          <a:bodyPr/>
          <a:lstStyle/>
          <a:p>
            <a:pPr>
              <a:lnSpc>
                <a:spcPct val="100000"/>
              </a:lnSpc>
            </a:pPr>
            <a:r>
              <a:rPr lang="en-US" dirty="0"/>
              <a:t>Recall functions of money</a:t>
            </a:r>
          </a:p>
          <a:p>
            <a:pPr>
              <a:lnSpc>
                <a:spcPct val="100000"/>
              </a:lnSpc>
            </a:pPr>
            <a:r>
              <a:rPr lang="en-US" dirty="0"/>
              <a:t>The cost of holding money (opportunity cost)</a:t>
            </a:r>
          </a:p>
          <a:p>
            <a:pPr lvl="1">
              <a:lnSpc>
                <a:spcPct val="100000"/>
              </a:lnSpc>
            </a:pPr>
            <a:r>
              <a:rPr lang="en-US" dirty="0"/>
              <a:t>Interest foregone from not holding other assets</a:t>
            </a:r>
          </a:p>
          <a:p>
            <a:pPr lvl="1">
              <a:lnSpc>
                <a:spcPct val="100000"/>
              </a:lnSpc>
            </a:pPr>
            <a:r>
              <a:rPr lang="en-US" dirty="0"/>
              <a:t>Close to the short-term interest rate </a:t>
            </a:r>
          </a:p>
          <a:p>
            <a:pPr lvl="1">
              <a:lnSpc>
                <a:spcPct val="100000"/>
              </a:lnSpc>
            </a:pPr>
            <a:r>
              <a:rPr lang="en-US" dirty="0"/>
              <a:t>Holding money is costly: Lower yield than other safe assets</a:t>
            </a:r>
          </a:p>
          <a:p>
            <a:pPr lvl="1">
              <a:lnSpc>
                <a:spcPct val="100000"/>
              </a:lnSpc>
            </a:pPr>
            <a:r>
              <a:rPr lang="en-US" dirty="0"/>
              <a:t>What is the nominal interest rate on holding </a:t>
            </a:r>
            <a:r>
              <a:rPr lang="en-US" i="1" dirty="0"/>
              <a:t>currency</a:t>
            </a:r>
            <a:r>
              <a:rPr lang="en-US" dirty="0"/>
              <a:t>?</a:t>
            </a:r>
          </a:p>
          <a:p>
            <a:pPr lvl="1">
              <a:lnSpc>
                <a:spcPct val="100000"/>
              </a:lnSpc>
            </a:pPr>
            <a:endParaRPr lang="en-US" dirty="0"/>
          </a:p>
          <a:p>
            <a:pPr lvl="1">
              <a:lnSpc>
                <a:spcPct val="100000"/>
              </a:lnSpc>
            </a:pPr>
            <a:endParaRPr lang="en-US" dirty="0"/>
          </a:p>
          <a:p>
            <a:pPr lvl="1">
              <a:lnSpc>
                <a:spcPct val="100000"/>
              </a:lnSpc>
            </a:pPr>
            <a:endParaRPr lang="en-US" i="1" dirty="0"/>
          </a:p>
        </p:txBody>
      </p:sp>
      <p:sp>
        <p:nvSpPr>
          <p:cNvPr id="5" name="Content Placeholder 4">
            <a:extLst>
              <a:ext uri="{FF2B5EF4-FFF2-40B4-BE49-F238E27FC236}">
                <a16:creationId xmlns:a16="http://schemas.microsoft.com/office/drawing/2014/main" id="{5DD3F4B1-224D-4567-920D-7CF8D58D4F8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9892264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10505</TotalTime>
  <Words>5028</Words>
  <Application>Microsoft Office PowerPoint</Application>
  <PresentationFormat>On-screen Show (4:3)</PresentationFormat>
  <Paragraphs>406</Paragraphs>
  <Slides>50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50</vt:i4>
      </vt:variant>
    </vt:vector>
  </HeadingPairs>
  <TitlesOfParts>
    <vt:vector size="57" baseType="lpstr">
      <vt:lpstr>Arial</vt:lpstr>
      <vt:lpstr>Calibri</vt:lpstr>
      <vt:lpstr>Calibri Light</vt:lpstr>
      <vt:lpstr>Cambria Math</vt:lpstr>
      <vt:lpstr>Times New Roman</vt:lpstr>
      <vt:lpstr>Office Theme</vt:lpstr>
      <vt:lpstr>1_Office Theme</vt:lpstr>
      <vt:lpstr>Money &amp; the financial and monetary systems</vt:lpstr>
      <vt:lpstr>Overview</vt:lpstr>
      <vt:lpstr>Money</vt:lpstr>
      <vt:lpstr>Functions of money</vt:lpstr>
      <vt:lpstr>Important terms</vt:lpstr>
      <vt:lpstr>Important terms</vt:lpstr>
      <vt:lpstr>Monetary and liquidity aggregates in India</vt:lpstr>
      <vt:lpstr>Money supply per unit of GDP </vt:lpstr>
      <vt:lpstr>The demand for money</vt:lpstr>
      <vt:lpstr>The cost of holding money Ref: Samuelson &amp; Nordhaus: Economics, 19th Ed </vt:lpstr>
      <vt:lpstr>Sources of Money Demand</vt:lpstr>
      <vt:lpstr>Interest rates</vt:lpstr>
      <vt:lpstr>Interest rates</vt:lpstr>
      <vt:lpstr>Recall: Real vs. nominal interest rates</vt:lpstr>
      <vt:lpstr>Financial system – Components and Functions</vt:lpstr>
      <vt:lpstr>Financial system – Components and Functions</vt:lpstr>
      <vt:lpstr>Financial system – Components and Functions</vt:lpstr>
      <vt:lpstr>Financial institutions</vt:lpstr>
      <vt:lpstr>Ref: Samuelson &amp; Nordhaus: Economics, 19th Ed</vt:lpstr>
      <vt:lpstr>Financial Intermediaries</vt:lpstr>
      <vt:lpstr>Financial assets</vt:lpstr>
      <vt:lpstr>Banking sector in India</vt:lpstr>
      <vt:lpstr>Indian banking sector</vt:lpstr>
      <vt:lpstr>Indian banking sector</vt:lpstr>
      <vt:lpstr>Indian banking sector</vt:lpstr>
      <vt:lpstr>Indian banking sector</vt:lpstr>
      <vt:lpstr>Indian banking sector</vt:lpstr>
      <vt:lpstr>Banks and the supply of Money</vt:lpstr>
      <vt:lpstr>Banks and the supply of Money</vt:lpstr>
      <vt:lpstr>Banking systems: evolution</vt:lpstr>
      <vt:lpstr>100% vs. Fractional banking balance sheets Ref: Samuelson &amp; Nordhaus: Economics, 19th Ed (Values in USD)</vt:lpstr>
      <vt:lpstr>Consolidated balance sheet of scheduled commercial banks (2017) (Rs. Crore)</vt:lpstr>
      <vt:lpstr>Money multiplier</vt:lpstr>
      <vt:lpstr>Money multiplier</vt:lpstr>
      <vt:lpstr>Financial Markets</vt:lpstr>
      <vt:lpstr>Bond market</vt:lpstr>
      <vt:lpstr>Bond market</vt:lpstr>
      <vt:lpstr>The Stock Market – Important aspects</vt:lpstr>
      <vt:lpstr>Risk Management</vt:lpstr>
      <vt:lpstr>Stock markets in India</vt:lpstr>
      <vt:lpstr>The Stock Market – Important aspects</vt:lpstr>
      <vt:lpstr>S&amp;P BSE Index (Jan 1991-Oct 2018)</vt:lpstr>
      <vt:lpstr>S&amp;P BSE Index (Jan 2016-Oct 2018)</vt:lpstr>
      <vt:lpstr>The Stock Market – Important aspects</vt:lpstr>
      <vt:lpstr>The Efficient Markets Hypothesis (EMH)</vt:lpstr>
      <vt:lpstr>Stock prices follow a Random walk?</vt:lpstr>
      <vt:lpstr>Drawbacks of EMH</vt:lpstr>
      <vt:lpstr>Note on bank credit  (Ref: RBI Manual on Financial and Banking Statistics)</vt:lpstr>
      <vt:lpstr>Note on evolution of the Indian Banking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and the financial and monetary systems</dc:title>
  <dc:creator>ADITI C</dc:creator>
  <cp:lastModifiedBy>ADITI C</cp:lastModifiedBy>
  <cp:revision>289</cp:revision>
  <dcterms:created xsi:type="dcterms:W3CDTF">2018-10-08T14:10:15Z</dcterms:created>
  <dcterms:modified xsi:type="dcterms:W3CDTF">2019-11-04T16:21:27Z</dcterms:modified>
</cp:coreProperties>
</file>