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1" r:id="rId9"/>
    <p:sldId id="266" r:id="rId10"/>
    <p:sldId id="265" r:id="rId11"/>
    <p:sldId id="279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60" r:id="rId23"/>
    <p:sldId id="276" r:id="rId24"/>
    <p:sldId id="285" r:id="rId25"/>
    <p:sldId id="278" r:id="rId26"/>
    <p:sldId id="280" r:id="rId27"/>
    <p:sldId id="281" r:id="rId28"/>
    <p:sldId id="282" r:id="rId29"/>
    <p:sldId id="284" r:id="rId30"/>
    <p:sldId id="283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8F811-32F3-4F55-B914-D3CA1F0C66BE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967AB-C8BF-41C5-BC18-B90A64EA613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967AB-C8BF-41C5-BC18-B90A64EA6136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38F7-AD36-4C94-B8E1-57602C602D15}" type="datetimeFigureOut">
              <a:rPr lang="en-IN" smtClean="0"/>
              <a:pPr/>
              <a:t>21-09-2016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0F10-AF76-496C-B07B-583A622E01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r>
              <a:rPr lang="en-IN" smtClean="0"/>
              <a:t>to </a:t>
            </a:r>
            <a:r>
              <a:rPr lang="en-IN" smtClean="0"/>
              <a:t>microcontrollers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Experiment-4</a:t>
            </a:r>
          </a:p>
          <a:p>
            <a:r>
              <a:rPr lang="en-IN" dirty="0" smtClean="0"/>
              <a:t>Microprocessors</a:t>
            </a:r>
          </a:p>
          <a:p>
            <a:r>
              <a:rPr lang="en-IN" dirty="0" smtClean="0"/>
              <a:t>Microcontrollers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registers and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21"/>
          <p:cNvGrpSpPr/>
          <p:nvPr/>
        </p:nvGrpSpPr>
        <p:grpSpPr>
          <a:xfrm>
            <a:off x="539552" y="1700808"/>
            <a:ext cx="2916324" cy="3960440"/>
            <a:chOff x="3419872" y="1484784"/>
            <a:chExt cx="2916324" cy="3960440"/>
          </a:xfrm>
        </p:grpSpPr>
        <p:sp>
          <p:nvSpPr>
            <p:cNvPr id="5" name="Rectangle 4"/>
            <p:cNvSpPr/>
            <p:nvPr/>
          </p:nvSpPr>
          <p:spPr>
            <a:xfrm>
              <a:off x="3419872" y="1484784"/>
              <a:ext cx="2664296" cy="3960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 dirty="0" smtClean="0">
                <a:solidFill>
                  <a:schemeClr val="bg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2204864"/>
              <a:ext cx="1008112" cy="1296144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ALU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0032" y="2204864"/>
              <a:ext cx="1008112" cy="1296144"/>
            </a:xfrm>
            <a:prstGeom prst="rect">
              <a:avLst/>
            </a:prstGeom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60032" y="249289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60032" y="2780928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60032" y="2996952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60032" y="321297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63888" y="364502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I/O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3888" y="4293096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err="1" smtClean="0">
                  <a:solidFill>
                    <a:schemeClr val="tx1"/>
                  </a:solidFill>
                </a:rPr>
                <a:t>Int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0032" y="364502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RAM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0032" y="4293096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ROM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1835532"/>
              <a:ext cx="1620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solidFill>
                    <a:srgbClr val="FFC000"/>
                  </a:solidFill>
                </a:rPr>
                <a:t>Register file</a:t>
              </a:r>
              <a:endParaRPr lang="en-IN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3888" y="4869160"/>
              <a:ext cx="2376264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Peripherals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275856" y="1700808"/>
            <a:ext cx="288032" cy="23042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0</a:t>
            </a:r>
          </a:p>
          <a:p>
            <a:pPr algn="ctr"/>
            <a:r>
              <a:rPr lang="en-IN" b="1" dirty="0" smtClean="0"/>
              <a:t>1</a:t>
            </a:r>
          </a:p>
          <a:p>
            <a:pPr algn="ctr"/>
            <a:r>
              <a:rPr lang="en-IN" b="1" dirty="0" smtClean="0"/>
              <a:t>2</a:t>
            </a:r>
          </a:p>
          <a:p>
            <a:pPr algn="ctr"/>
            <a:r>
              <a:rPr lang="en-IN" b="1" dirty="0" smtClean="0"/>
              <a:t>3</a:t>
            </a:r>
          </a:p>
          <a:p>
            <a:pPr algn="ctr"/>
            <a:r>
              <a:rPr lang="en-IN" b="1" dirty="0" smtClean="0"/>
              <a:t>4</a:t>
            </a:r>
          </a:p>
          <a:p>
            <a:pPr algn="ctr"/>
            <a:r>
              <a:rPr lang="en-IN" b="1" dirty="0" smtClean="0"/>
              <a:t>5</a:t>
            </a:r>
          </a:p>
          <a:p>
            <a:pPr algn="ctr"/>
            <a:r>
              <a:rPr lang="en-IN" b="1" dirty="0" smtClean="0"/>
              <a:t>6</a:t>
            </a:r>
          </a:p>
          <a:p>
            <a:pPr algn="ctr"/>
            <a:r>
              <a:rPr lang="en-IN" b="1" dirty="0" smtClean="0"/>
              <a:t>7</a:t>
            </a:r>
          </a:p>
        </p:txBody>
      </p:sp>
      <p:grpSp>
        <p:nvGrpSpPr>
          <p:cNvPr id="20" name="Group 27"/>
          <p:cNvGrpSpPr/>
          <p:nvPr/>
        </p:nvGrpSpPr>
        <p:grpSpPr>
          <a:xfrm>
            <a:off x="3563888" y="1700808"/>
            <a:ext cx="720080" cy="400110"/>
            <a:chOff x="8316416" y="1844824"/>
            <a:chExt cx="720080" cy="400110"/>
          </a:xfrm>
        </p:grpSpPr>
        <p:cxnSp>
          <p:nvCxnSpPr>
            <p:cNvPr id="42" name="Straight Arrow Connector 24"/>
            <p:cNvCxnSpPr/>
            <p:nvPr/>
          </p:nvCxnSpPr>
          <p:spPr>
            <a:xfrm>
              <a:off x="8316416" y="2060848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6"/>
            <p:cNvSpPr txBox="1"/>
            <p:nvPr/>
          </p:nvSpPr>
          <p:spPr>
            <a:xfrm>
              <a:off x="8568952" y="1844824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D0</a:t>
              </a:r>
              <a:endParaRPr lang="en-IN" sz="2000" dirty="0"/>
            </a:p>
          </p:txBody>
        </p:sp>
      </p:grpSp>
      <p:grpSp>
        <p:nvGrpSpPr>
          <p:cNvPr id="21" name="Group 28"/>
          <p:cNvGrpSpPr/>
          <p:nvPr/>
        </p:nvGrpSpPr>
        <p:grpSpPr>
          <a:xfrm>
            <a:off x="3563888" y="1948770"/>
            <a:ext cx="720080" cy="400110"/>
            <a:chOff x="8316416" y="1868378"/>
            <a:chExt cx="720080" cy="40011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8316416" y="2084402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568952" y="1868378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D1</a:t>
              </a:r>
              <a:endParaRPr lang="en-IN" sz="2000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563888" y="2236802"/>
            <a:ext cx="720080" cy="400110"/>
            <a:chOff x="8316416" y="1916832"/>
            <a:chExt cx="720080" cy="4001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8316416" y="2132856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68952" y="1916832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D2</a:t>
              </a:r>
              <a:endParaRPr lang="en-IN" sz="2000" dirty="0"/>
            </a:p>
          </p:txBody>
        </p:sp>
      </p:grpSp>
      <p:grpSp>
        <p:nvGrpSpPr>
          <p:cNvPr id="23" name="Group 34"/>
          <p:cNvGrpSpPr/>
          <p:nvPr/>
        </p:nvGrpSpPr>
        <p:grpSpPr>
          <a:xfrm>
            <a:off x="3563888" y="2524834"/>
            <a:ext cx="720080" cy="400110"/>
            <a:chOff x="8316416" y="1988840"/>
            <a:chExt cx="720080" cy="40011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16416" y="2204864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568952" y="1988840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D3</a:t>
              </a:r>
              <a:endParaRPr lang="en-IN" sz="2000" dirty="0"/>
            </a:p>
          </p:txBody>
        </p:sp>
      </p:grpSp>
      <p:grpSp>
        <p:nvGrpSpPr>
          <p:cNvPr id="24" name="Group 37"/>
          <p:cNvGrpSpPr/>
          <p:nvPr/>
        </p:nvGrpSpPr>
        <p:grpSpPr>
          <a:xfrm>
            <a:off x="3563888" y="2780928"/>
            <a:ext cx="720080" cy="400110"/>
            <a:chOff x="8316416" y="2028910"/>
            <a:chExt cx="720080" cy="4001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8316416" y="2244934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568952" y="2028910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D4</a:t>
              </a:r>
              <a:endParaRPr lang="en-IN" sz="2000" dirty="0"/>
            </a:p>
          </p:txBody>
        </p:sp>
      </p:grpSp>
      <p:grpSp>
        <p:nvGrpSpPr>
          <p:cNvPr id="25" name="Group 40"/>
          <p:cNvGrpSpPr/>
          <p:nvPr/>
        </p:nvGrpSpPr>
        <p:grpSpPr>
          <a:xfrm>
            <a:off x="3563888" y="3068960"/>
            <a:ext cx="720080" cy="400110"/>
            <a:chOff x="8316416" y="2100918"/>
            <a:chExt cx="720080" cy="40011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316416" y="2316942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68952" y="2100918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D5</a:t>
              </a:r>
              <a:endParaRPr lang="en-IN" sz="2000" dirty="0"/>
            </a:p>
          </p:txBody>
        </p:sp>
      </p:grpSp>
      <p:grpSp>
        <p:nvGrpSpPr>
          <p:cNvPr id="26" name="Group 43"/>
          <p:cNvGrpSpPr/>
          <p:nvPr/>
        </p:nvGrpSpPr>
        <p:grpSpPr>
          <a:xfrm>
            <a:off x="3563888" y="3316922"/>
            <a:ext cx="720080" cy="400110"/>
            <a:chOff x="8316416" y="2132856"/>
            <a:chExt cx="720080" cy="40011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316416" y="2348880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68952" y="2132856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D6</a:t>
              </a:r>
              <a:endParaRPr lang="en-IN" sz="2000" dirty="0"/>
            </a:p>
          </p:txBody>
        </p:sp>
      </p:grpSp>
      <p:grpSp>
        <p:nvGrpSpPr>
          <p:cNvPr id="27" name="Group 46"/>
          <p:cNvGrpSpPr/>
          <p:nvPr/>
        </p:nvGrpSpPr>
        <p:grpSpPr>
          <a:xfrm>
            <a:off x="3563888" y="3604954"/>
            <a:ext cx="720080" cy="400110"/>
            <a:chOff x="8316416" y="2204864"/>
            <a:chExt cx="720080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316416" y="2420888"/>
              <a:ext cx="36004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68952" y="2204864"/>
              <a:ext cx="46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D7</a:t>
              </a:r>
              <a:endParaRPr lang="en-IN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283968" y="1772816"/>
            <a:ext cx="44644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/>
              <a:t>Registers are storage locations. In 8051 </a:t>
            </a:r>
            <a:r>
              <a:rPr lang="en-IN" sz="2600" dirty="0" err="1" smtClean="0">
                <a:latin typeface="Symbol" pitchFamily="18" charset="2"/>
              </a:rPr>
              <a:t>m</a:t>
            </a:r>
            <a:r>
              <a:rPr lang="en-IN" sz="2600" dirty="0" err="1" smtClean="0"/>
              <a:t>C</a:t>
            </a:r>
            <a:r>
              <a:rPr lang="en-IN" sz="2600" dirty="0" smtClean="0"/>
              <a:t>, registers store 8 binary bits organized as a byte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Data stored in RAM, ROM and Registers can be presented on any port</a:t>
            </a:r>
          </a:p>
          <a:p>
            <a:r>
              <a:rPr lang="en-IN" sz="2400" dirty="0" smtClean="0"/>
              <a:t>Bit position D0 is presented on port line ‘0’, D1 in port line ‘1’ and so on</a:t>
            </a:r>
          </a:p>
          <a:p>
            <a:r>
              <a:rPr lang="en-IN" sz="2400" dirty="0" smtClean="0"/>
              <a:t>Ports can be INPUT or OUTPUT</a:t>
            </a:r>
            <a:endParaRPr lang="en-IN" sz="2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860032" y="3212976"/>
            <a:ext cx="3456384" cy="432048"/>
            <a:chOff x="4644008" y="3212976"/>
            <a:chExt cx="3456384" cy="432048"/>
          </a:xfrm>
        </p:grpSpPr>
        <p:sp>
          <p:nvSpPr>
            <p:cNvPr id="45" name="Rectangle 44"/>
            <p:cNvSpPr/>
            <p:nvPr/>
          </p:nvSpPr>
          <p:spPr>
            <a:xfrm>
              <a:off x="4644008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76056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D6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08104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40152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72200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04248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36296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68344" y="3212976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D0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67544" y="1196752"/>
            <a:ext cx="2922770" cy="463236"/>
            <a:chOff x="467544" y="1196752"/>
            <a:chExt cx="2922770" cy="463236"/>
          </a:xfrm>
        </p:grpSpPr>
        <p:sp>
          <p:nvSpPr>
            <p:cNvPr id="64" name="TextBox 63"/>
            <p:cNvSpPr txBox="1"/>
            <p:nvPr/>
          </p:nvSpPr>
          <p:spPr>
            <a:xfrm>
              <a:off x="467544" y="1196752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Register or Memory</a:t>
              </a:r>
              <a:endParaRPr lang="en-IN" sz="2400" dirty="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3038622" y="1437249"/>
              <a:ext cx="351692" cy="222739"/>
            </a:xfrm>
            <a:custGeom>
              <a:avLst/>
              <a:gdLst>
                <a:gd name="connsiteX0" fmla="*/ 0 w 351692"/>
                <a:gd name="connsiteY0" fmla="*/ 25791 h 222739"/>
                <a:gd name="connsiteX1" fmla="*/ 140676 w 351692"/>
                <a:gd name="connsiteY1" fmla="*/ 11723 h 222739"/>
                <a:gd name="connsiteX2" fmla="*/ 267286 w 351692"/>
                <a:gd name="connsiteY2" fmla="*/ 96129 h 222739"/>
                <a:gd name="connsiteX3" fmla="*/ 351692 w 351692"/>
                <a:gd name="connsiteY3" fmla="*/ 222739 h 22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692" h="222739">
                  <a:moveTo>
                    <a:pt x="0" y="25791"/>
                  </a:moveTo>
                  <a:cubicBezTo>
                    <a:pt x="48064" y="12895"/>
                    <a:pt x="96128" y="0"/>
                    <a:pt x="140676" y="11723"/>
                  </a:cubicBezTo>
                  <a:cubicBezTo>
                    <a:pt x="185224" y="23446"/>
                    <a:pt x="232117" y="60960"/>
                    <a:pt x="267286" y="96129"/>
                  </a:cubicBezTo>
                  <a:cubicBezTo>
                    <a:pt x="302455" y="131298"/>
                    <a:pt x="327073" y="177018"/>
                    <a:pt x="351692" y="222739"/>
                  </a:cubicBezTo>
                </a:path>
              </a:pathLst>
            </a:cu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923928" y="1268760"/>
            <a:ext cx="2016224" cy="461665"/>
            <a:chOff x="3887924" y="1268760"/>
            <a:chExt cx="1008112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4031940" y="126876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Parallel Port</a:t>
              </a:r>
              <a:endParaRPr lang="en-IN" sz="2400" dirty="0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3887924" y="1484783"/>
              <a:ext cx="180020" cy="216025"/>
            </a:xfrm>
            <a:custGeom>
              <a:avLst/>
              <a:gdLst>
                <a:gd name="connsiteX0" fmla="*/ 0 w 351692"/>
                <a:gd name="connsiteY0" fmla="*/ 25791 h 222739"/>
                <a:gd name="connsiteX1" fmla="*/ 140676 w 351692"/>
                <a:gd name="connsiteY1" fmla="*/ 11723 h 222739"/>
                <a:gd name="connsiteX2" fmla="*/ 267286 w 351692"/>
                <a:gd name="connsiteY2" fmla="*/ 96129 h 222739"/>
                <a:gd name="connsiteX3" fmla="*/ 351692 w 351692"/>
                <a:gd name="connsiteY3" fmla="*/ 222739 h 22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692" h="222739">
                  <a:moveTo>
                    <a:pt x="0" y="25791"/>
                  </a:moveTo>
                  <a:cubicBezTo>
                    <a:pt x="48064" y="12895"/>
                    <a:pt x="96128" y="0"/>
                    <a:pt x="140676" y="11723"/>
                  </a:cubicBezTo>
                  <a:cubicBezTo>
                    <a:pt x="185224" y="23446"/>
                    <a:pt x="232117" y="60960"/>
                    <a:pt x="267286" y="96129"/>
                  </a:cubicBezTo>
                  <a:cubicBezTo>
                    <a:pt x="302455" y="131298"/>
                    <a:pt x="327073" y="177018"/>
                    <a:pt x="351692" y="222739"/>
                  </a:cubicBezTo>
                </a:path>
              </a:pathLst>
            </a:cu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267744" y="2384884"/>
            <a:ext cx="504056" cy="1341440"/>
            <a:chOff x="2267744" y="2384884"/>
            <a:chExt cx="504056" cy="1341440"/>
          </a:xfrm>
        </p:grpSpPr>
        <p:sp>
          <p:nvSpPr>
            <p:cNvPr id="65" name="TextBox 64"/>
            <p:cNvSpPr txBox="1"/>
            <p:nvPr/>
          </p:nvSpPr>
          <p:spPr>
            <a:xfrm>
              <a:off x="2267744" y="2384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C000"/>
                  </a:solidFill>
                </a:rPr>
                <a:t>R0</a:t>
              </a:r>
              <a:endParaRPr lang="en-IN" b="1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67744" y="266362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C000"/>
                  </a:solidFill>
                </a:rPr>
                <a:t>R1</a:t>
              </a:r>
              <a:endParaRPr lang="en-IN" b="1" dirty="0">
                <a:solidFill>
                  <a:srgbClr val="FFC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67744" y="29249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C000"/>
                  </a:solidFill>
                </a:rPr>
                <a:t>R3</a:t>
              </a:r>
              <a:endParaRPr lang="en-IN" b="1" dirty="0">
                <a:solidFill>
                  <a:srgbClr val="FFC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7744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err="1" smtClean="0">
                  <a:solidFill>
                    <a:srgbClr val="FFC000"/>
                  </a:solidFill>
                </a:rPr>
                <a:t>Rn</a:t>
              </a:r>
              <a:endParaRPr lang="en-IN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27584" y="1700808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CPU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3968" y="314096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</a:rPr>
              <a:t>R0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LEDs connected on P0 &amp; P1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Ports are given an</a:t>
            </a:r>
          </a:p>
          <a:p>
            <a:pPr>
              <a:buNone/>
            </a:pPr>
            <a:r>
              <a:rPr lang="en-IN" dirty="0" smtClean="0"/>
              <a:t>	Identity(P0,P1,P2..)</a:t>
            </a:r>
          </a:p>
          <a:p>
            <a:r>
              <a:rPr lang="en-IN" dirty="0" smtClean="0"/>
              <a:t>Each port has 8 pins </a:t>
            </a:r>
          </a:p>
          <a:p>
            <a:r>
              <a:rPr lang="en-IN" dirty="0" smtClean="0"/>
              <a:t>Each Pin has an </a:t>
            </a:r>
          </a:p>
          <a:p>
            <a:pPr>
              <a:buNone/>
            </a:pPr>
            <a:r>
              <a:rPr lang="en-IN" dirty="0" smtClean="0"/>
              <a:t>	Identity(P0.1,P0.2...)</a:t>
            </a:r>
          </a:p>
          <a:p>
            <a:pPr>
              <a:buNone/>
            </a:pPr>
            <a:r>
              <a:rPr lang="en-IN" dirty="0" smtClean="0"/>
              <a:t>Observe LEDs on ports</a:t>
            </a:r>
          </a:p>
          <a:p>
            <a:pPr>
              <a:buNone/>
            </a:pPr>
            <a:r>
              <a:rPr lang="en-IN" dirty="0" smtClean="0"/>
              <a:t>Output High on a port</a:t>
            </a:r>
          </a:p>
          <a:p>
            <a:pPr>
              <a:buNone/>
            </a:pPr>
            <a:r>
              <a:rPr lang="en-IN" dirty="0" smtClean="0"/>
              <a:t>pin to light a LED</a:t>
            </a:r>
            <a:endParaRPr lang="en-IN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70153" y="1633279"/>
            <a:ext cx="1503441" cy="412490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angal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P89C51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rot="5400000">
            <a:off x="5946579" y="1842265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5400000">
            <a:off x="5946579" y="2275544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rot="5400000">
            <a:off x="5946579" y="2708823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rot="5400000">
            <a:off x="5946579" y="3142102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rot="5400000">
            <a:off x="5946579" y="3575381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rot="5400000">
            <a:off x="5946579" y="4008660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rot="5400000">
            <a:off x="5946579" y="4441938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 rot="5400000">
            <a:off x="5946579" y="4875217"/>
            <a:ext cx="0" cy="359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6" name="Group 115"/>
          <p:cNvGrpSpPr/>
          <p:nvPr/>
        </p:nvGrpSpPr>
        <p:grpSpPr>
          <a:xfrm>
            <a:off x="6106844" y="1818188"/>
            <a:ext cx="1228700" cy="3442161"/>
            <a:chOff x="6106844" y="1818188"/>
            <a:chExt cx="1228700" cy="344216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rot="5400000">
              <a:off x="6140094" y="1784938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 rot="5400000">
              <a:off x="6600312" y="1964372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rot="5400000">
              <a:off x="6877644" y="1842265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 rot="5400000">
              <a:off x="6140094" y="2218217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 rot="5400000">
              <a:off x="6600312" y="2397651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rot="5400000">
              <a:off x="6877644" y="2275544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 rot="5400000">
              <a:off x="6140094" y="2651496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 rot="5400000">
              <a:off x="6600312" y="2830930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5400000">
              <a:off x="6877644" y="2708823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 rot="5400000">
              <a:off x="6140094" y="3084775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 rot="5400000">
              <a:off x="6600312" y="3264209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rot="5400000">
              <a:off x="6877644" y="3142102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2" name="AutoShape 22"/>
            <p:cNvSpPr>
              <a:spLocks noChangeArrowheads="1"/>
            </p:cNvSpPr>
            <p:nvPr/>
          </p:nvSpPr>
          <p:spPr bwMode="auto">
            <a:xfrm rot="5400000">
              <a:off x="6140094" y="3518054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 rot="5400000">
              <a:off x="6600312" y="3697487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rot="5400000">
              <a:off x="6877644" y="3575381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6" name="AutoShape 26"/>
            <p:cNvSpPr>
              <a:spLocks noChangeArrowheads="1"/>
            </p:cNvSpPr>
            <p:nvPr/>
          </p:nvSpPr>
          <p:spPr bwMode="auto">
            <a:xfrm rot="5400000">
              <a:off x="6140094" y="3951333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 rot="5400000">
              <a:off x="6600312" y="4130766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rot="5400000">
              <a:off x="6877644" y="4008660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0" name="AutoShape 30"/>
            <p:cNvSpPr>
              <a:spLocks noChangeArrowheads="1"/>
            </p:cNvSpPr>
            <p:nvPr/>
          </p:nvSpPr>
          <p:spPr bwMode="auto">
            <a:xfrm rot="5400000">
              <a:off x="6140094" y="4384612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 rot="5400000">
              <a:off x="6600312" y="4564045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rot="5400000">
              <a:off x="6877644" y="4441938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 rot="5400000">
              <a:off x="6140094" y="4817891"/>
              <a:ext cx="409208" cy="475708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 rot="5400000">
              <a:off x="6600312" y="4997324"/>
              <a:ext cx="77684" cy="11574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rot="5400000">
              <a:off x="6877644" y="4875217"/>
              <a:ext cx="0" cy="3599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7045541" y="2012945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>
              <a:off x="7060804" y="2446224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>
              <a:off x="7045541" y="2879503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>
              <a:off x="7060804" y="3312782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>
              <a:off x="7060804" y="3746061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>
              <a:off x="7076067" y="4179340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6" name="Line 76"/>
            <p:cNvSpPr>
              <a:spLocks noChangeShapeType="1"/>
            </p:cNvSpPr>
            <p:nvPr/>
          </p:nvSpPr>
          <p:spPr bwMode="auto">
            <a:xfrm>
              <a:off x="7060804" y="4612619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02" name="Line 82"/>
            <p:cNvSpPr>
              <a:spLocks noChangeShapeType="1"/>
            </p:cNvSpPr>
            <p:nvPr/>
          </p:nvSpPr>
          <p:spPr bwMode="auto">
            <a:xfrm>
              <a:off x="7076067" y="5045898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213937" y="1921038"/>
            <a:ext cx="557113" cy="3295546"/>
            <a:chOff x="5213937" y="1921038"/>
            <a:chExt cx="557113" cy="3295546"/>
          </a:xfrm>
        </p:grpSpPr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5213937" y="4927731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8" name="Text Box 88"/>
            <p:cNvSpPr txBox="1">
              <a:spLocks noChangeArrowheads="1"/>
            </p:cNvSpPr>
            <p:nvPr/>
          </p:nvSpPr>
          <p:spPr bwMode="auto">
            <a:xfrm>
              <a:off x="5229201" y="4468192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9" name="Text Box 89"/>
            <p:cNvSpPr txBox="1">
              <a:spLocks noChangeArrowheads="1"/>
            </p:cNvSpPr>
            <p:nvPr/>
          </p:nvSpPr>
          <p:spPr bwMode="auto">
            <a:xfrm>
              <a:off x="5229201" y="4048043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0" name="Text Box 90"/>
            <p:cNvSpPr txBox="1">
              <a:spLocks noChangeArrowheads="1"/>
            </p:cNvSpPr>
            <p:nvPr/>
          </p:nvSpPr>
          <p:spPr bwMode="auto">
            <a:xfrm>
              <a:off x="5236832" y="3601635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1" name="Text Box 91"/>
            <p:cNvSpPr txBox="1">
              <a:spLocks noChangeArrowheads="1"/>
            </p:cNvSpPr>
            <p:nvPr/>
          </p:nvSpPr>
          <p:spPr bwMode="auto">
            <a:xfrm>
              <a:off x="5221569" y="3181485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2" name="Text Box 92"/>
            <p:cNvSpPr txBox="1">
              <a:spLocks noChangeArrowheads="1"/>
            </p:cNvSpPr>
            <p:nvPr/>
          </p:nvSpPr>
          <p:spPr bwMode="auto">
            <a:xfrm>
              <a:off x="5236832" y="2748206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3" name="Text Box 93"/>
            <p:cNvSpPr txBox="1">
              <a:spLocks noChangeArrowheads="1"/>
            </p:cNvSpPr>
            <p:nvPr/>
          </p:nvSpPr>
          <p:spPr bwMode="auto">
            <a:xfrm>
              <a:off x="5221569" y="2301798"/>
              <a:ext cx="534218" cy="28885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4" name="Text Box 94"/>
            <p:cNvSpPr txBox="1">
              <a:spLocks noChangeArrowheads="1"/>
            </p:cNvSpPr>
            <p:nvPr/>
          </p:nvSpPr>
          <p:spPr bwMode="auto">
            <a:xfrm>
              <a:off x="5236832" y="1921038"/>
              <a:ext cx="534218" cy="22320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P0.7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74439" y="1921038"/>
            <a:ext cx="457901" cy="3426842"/>
            <a:chOff x="7152384" y="1921038"/>
            <a:chExt cx="457901" cy="3426842"/>
          </a:xfrm>
        </p:grpSpPr>
        <p:sp>
          <p:nvSpPr>
            <p:cNvPr id="5158" name="AutoShape 38"/>
            <p:cNvSpPr>
              <a:spLocks noChangeArrowheads="1"/>
            </p:cNvSpPr>
            <p:nvPr/>
          </p:nvSpPr>
          <p:spPr bwMode="auto">
            <a:xfrm rot="16200000">
              <a:off x="7317731" y="1934584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7289754" y="1921038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4" name="AutoShape 44"/>
            <p:cNvSpPr>
              <a:spLocks noChangeArrowheads="1"/>
            </p:cNvSpPr>
            <p:nvPr/>
          </p:nvSpPr>
          <p:spPr bwMode="auto">
            <a:xfrm rot="16200000">
              <a:off x="7332994" y="2367863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>
              <a:off x="7305018" y="2354317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0" name="AutoShape 50"/>
            <p:cNvSpPr>
              <a:spLocks noChangeArrowheads="1"/>
            </p:cNvSpPr>
            <p:nvPr/>
          </p:nvSpPr>
          <p:spPr bwMode="auto">
            <a:xfrm rot="16200000">
              <a:off x="7317731" y="2801141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>
              <a:off x="7289754" y="2787595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6" name="AutoShape 56"/>
            <p:cNvSpPr>
              <a:spLocks noChangeArrowheads="1"/>
            </p:cNvSpPr>
            <p:nvPr/>
          </p:nvSpPr>
          <p:spPr bwMode="auto">
            <a:xfrm rot="16200000">
              <a:off x="7332994" y="3234420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7" name="Line 57"/>
            <p:cNvSpPr>
              <a:spLocks noChangeShapeType="1"/>
            </p:cNvSpPr>
            <p:nvPr/>
          </p:nvSpPr>
          <p:spPr bwMode="auto">
            <a:xfrm>
              <a:off x="7305018" y="3220874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2" name="AutoShape 62"/>
            <p:cNvSpPr>
              <a:spLocks noChangeArrowheads="1"/>
            </p:cNvSpPr>
            <p:nvPr/>
          </p:nvSpPr>
          <p:spPr bwMode="auto">
            <a:xfrm rot="16200000">
              <a:off x="7332994" y="3667699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>
              <a:off x="7305018" y="3654153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8" name="AutoShape 68"/>
            <p:cNvSpPr>
              <a:spLocks noChangeArrowheads="1"/>
            </p:cNvSpPr>
            <p:nvPr/>
          </p:nvSpPr>
          <p:spPr bwMode="auto">
            <a:xfrm rot="16200000">
              <a:off x="7348258" y="4100978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>
              <a:off x="7320281" y="4087432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4" name="AutoShape 74"/>
            <p:cNvSpPr>
              <a:spLocks noChangeArrowheads="1"/>
            </p:cNvSpPr>
            <p:nvPr/>
          </p:nvSpPr>
          <p:spPr bwMode="auto">
            <a:xfrm rot="16200000">
              <a:off x="7332994" y="4534257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5" name="Line 75"/>
            <p:cNvSpPr>
              <a:spLocks noChangeShapeType="1"/>
            </p:cNvSpPr>
            <p:nvPr/>
          </p:nvSpPr>
          <p:spPr bwMode="auto">
            <a:xfrm>
              <a:off x="7305018" y="4520711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00" name="AutoShape 80"/>
            <p:cNvSpPr>
              <a:spLocks noChangeArrowheads="1"/>
            </p:cNvSpPr>
            <p:nvPr/>
          </p:nvSpPr>
          <p:spPr bwMode="auto">
            <a:xfrm rot="16200000">
              <a:off x="7348258" y="4967536"/>
              <a:ext cx="156462" cy="1818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>
              <a:off x="7320281" y="4953990"/>
              <a:ext cx="0" cy="183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15" name="Text Box 95"/>
            <p:cNvSpPr txBox="1">
              <a:spLocks noChangeArrowheads="1"/>
            </p:cNvSpPr>
            <p:nvPr/>
          </p:nvSpPr>
          <p:spPr bwMode="auto">
            <a:xfrm>
              <a:off x="7228701" y="5177194"/>
              <a:ext cx="381584" cy="1706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6" name="Text Box 96"/>
            <p:cNvSpPr txBox="1">
              <a:spLocks noChangeArrowheads="1"/>
            </p:cNvSpPr>
            <p:nvPr/>
          </p:nvSpPr>
          <p:spPr bwMode="auto">
            <a:xfrm>
              <a:off x="7198174" y="4757045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7" name="Text Box 97"/>
            <p:cNvSpPr txBox="1">
              <a:spLocks noChangeArrowheads="1"/>
            </p:cNvSpPr>
            <p:nvPr/>
          </p:nvSpPr>
          <p:spPr bwMode="auto">
            <a:xfrm>
              <a:off x="7228701" y="4336896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8" name="Text Box 98"/>
            <p:cNvSpPr txBox="1">
              <a:spLocks noChangeArrowheads="1"/>
            </p:cNvSpPr>
            <p:nvPr/>
          </p:nvSpPr>
          <p:spPr bwMode="auto">
            <a:xfrm>
              <a:off x="7182911" y="2131112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LD8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19" name="Text Box 99"/>
            <p:cNvSpPr txBox="1">
              <a:spLocks noChangeArrowheads="1"/>
            </p:cNvSpPr>
            <p:nvPr/>
          </p:nvSpPr>
          <p:spPr bwMode="auto">
            <a:xfrm>
              <a:off x="7152384" y="2564391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LD7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0" name="Text Box 100"/>
            <p:cNvSpPr txBox="1">
              <a:spLocks noChangeArrowheads="1"/>
            </p:cNvSpPr>
            <p:nvPr/>
          </p:nvSpPr>
          <p:spPr bwMode="auto">
            <a:xfrm>
              <a:off x="7213437" y="2997670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LD6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1" name="Text Box 101"/>
            <p:cNvSpPr txBox="1">
              <a:spLocks noChangeArrowheads="1"/>
            </p:cNvSpPr>
            <p:nvPr/>
          </p:nvSpPr>
          <p:spPr bwMode="auto">
            <a:xfrm>
              <a:off x="7198174" y="3457208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2" name="Text Box 102"/>
            <p:cNvSpPr txBox="1">
              <a:spLocks noChangeArrowheads="1"/>
            </p:cNvSpPr>
            <p:nvPr/>
          </p:nvSpPr>
          <p:spPr bwMode="auto">
            <a:xfrm>
              <a:off x="7198174" y="3890487"/>
              <a:ext cx="381584" cy="1575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LD4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72915" y="1412776"/>
            <a:ext cx="1377719" cy="3723935"/>
            <a:chOff x="7472915" y="1412776"/>
            <a:chExt cx="1377719" cy="3723935"/>
          </a:xfrm>
        </p:grpSpPr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7472915" y="2026075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7488178" y="2459354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7472915" y="2892633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>
              <a:off x="7488178" y="3325912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85" name="Line 65"/>
            <p:cNvSpPr>
              <a:spLocks noChangeShapeType="1"/>
            </p:cNvSpPr>
            <p:nvPr/>
          </p:nvSpPr>
          <p:spPr bwMode="auto">
            <a:xfrm>
              <a:off x="7488178" y="3759191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>
              <a:off x="7503441" y="4192469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97" name="Line 77"/>
            <p:cNvSpPr>
              <a:spLocks noChangeShapeType="1"/>
            </p:cNvSpPr>
            <p:nvPr/>
          </p:nvSpPr>
          <p:spPr bwMode="auto">
            <a:xfrm>
              <a:off x="7488178" y="4625748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03" name="Line 83"/>
            <p:cNvSpPr>
              <a:spLocks noChangeShapeType="1"/>
            </p:cNvSpPr>
            <p:nvPr/>
          </p:nvSpPr>
          <p:spPr bwMode="auto">
            <a:xfrm>
              <a:off x="7503441" y="5059027"/>
              <a:ext cx="259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717128" y="1412776"/>
              <a:ext cx="1133506" cy="3723935"/>
              <a:chOff x="7717128" y="1412776"/>
              <a:chExt cx="1133506" cy="3723935"/>
            </a:xfrm>
          </p:grpSpPr>
          <p:sp>
            <p:nvSpPr>
              <p:cNvPr id="5124" name="Text Box 4"/>
              <p:cNvSpPr txBox="1">
                <a:spLocks noChangeArrowheads="1"/>
              </p:cNvSpPr>
              <p:nvPr/>
            </p:nvSpPr>
            <p:spPr bwMode="auto">
              <a:xfrm>
                <a:off x="8316416" y="1412776"/>
                <a:ext cx="534218" cy="28885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+5v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5" name="AutoShape 5"/>
              <p:cNvSpPr>
                <a:spLocks noChangeArrowheads="1"/>
              </p:cNvSpPr>
              <p:nvPr/>
            </p:nvSpPr>
            <p:spPr bwMode="auto">
              <a:xfrm>
                <a:off x="8617667" y="1737222"/>
                <a:ext cx="181888" cy="15646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2" name="Text Box 42"/>
              <p:cNvSpPr txBox="1">
                <a:spLocks noChangeArrowheads="1"/>
              </p:cNvSpPr>
              <p:nvPr/>
            </p:nvSpPr>
            <p:spPr bwMode="auto">
              <a:xfrm>
                <a:off x="7717128" y="1947297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/>
            </p:nvSpPr>
            <p:spPr bwMode="auto">
              <a:xfrm>
                <a:off x="8419243" y="2026075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8" name="Text Box 48"/>
              <p:cNvSpPr txBox="1">
                <a:spLocks noChangeArrowheads="1"/>
              </p:cNvSpPr>
              <p:nvPr/>
            </p:nvSpPr>
            <p:spPr bwMode="auto">
              <a:xfrm>
                <a:off x="7732392" y="2380576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8434506" y="2459354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4" name="Text Box 54"/>
              <p:cNvSpPr txBox="1">
                <a:spLocks noChangeArrowheads="1"/>
              </p:cNvSpPr>
              <p:nvPr/>
            </p:nvSpPr>
            <p:spPr bwMode="auto">
              <a:xfrm>
                <a:off x="7717128" y="2813855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/>
            </p:nvSpPr>
            <p:spPr bwMode="auto">
              <a:xfrm>
                <a:off x="8419243" y="2892633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0" name="Text Box 60"/>
              <p:cNvSpPr txBox="1">
                <a:spLocks noChangeArrowheads="1"/>
              </p:cNvSpPr>
              <p:nvPr/>
            </p:nvSpPr>
            <p:spPr bwMode="auto">
              <a:xfrm>
                <a:off x="7732392" y="3247134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8434506" y="3325912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6" name="Text Box 66"/>
              <p:cNvSpPr txBox="1">
                <a:spLocks noChangeArrowheads="1"/>
              </p:cNvSpPr>
              <p:nvPr/>
            </p:nvSpPr>
            <p:spPr bwMode="auto">
              <a:xfrm>
                <a:off x="7732392" y="3680413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>
                <a:off x="8434506" y="3759191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2" name="Text Box 72"/>
              <p:cNvSpPr txBox="1">
                <a:spLocks noChangeArrowheads="1"/>
              </p:cNvSpPr>
              <p:nvPr/>
            </p:nvSpPr>
            <p:spPr bwMode="auto">
              <a:xfrm>
                <a:off x="7747655" y="4113691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8449770" y="4192469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8" name="Text Box 78"/>
              <p:cNvSpPr txBox="1">
                <a:spLocks noChangeArrowheads="1"/>
              </p:cNvSpPr>
              <p:nvPr/>
            </p:nvSpPr>
            <p:spPr bwMode="auto">
              <a:xfrm>
                <a:off x="7732392" y="4546970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/>
            </p:nvSpPr>
            <p:spPr bwMode="auto">
              <a:xfrm>
                <a:off x="8434506" y="4625748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4" name="Text Box 84"/>
              <p:cNvSpPr txBox="1">
                <a:spLocks noChangeArrowheads="1"/>
              </p:cNvSpPr>
              <p:nvPr/>
            </p:nvSpPr>
            <p:spPr bwMode="auto">
              <a:xfrm>
                <a:off x="7747655" y="4980249"/>
                <a:ext cx="686851" cy="15646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/>
            </p:nvSpPr>
            <p:spPr bwMode="auto">
              <a:xfrm>
                <a:off x="8449770" y="5059027"/>
                <a:ext cx="2594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/>
            </p:nvSpPr>
            <p:spPr bwMode="auto">
              <a:xfrm flipH="1" flipV="1">
                <a:off x="8709247" y="1737222"/>
                <a:ext cx="0" cy="3321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23" name="Text Box 103"/>
              <p:cNvSpPr txBox="1">
                <a:spLocks noChangeArrowheads="1"/>
              </p:cNvSpPr>
              <p:nvPr/>
            </p:nvSpPr>
            <p:spPr bwMode="auto">
              <a:xfrm>
                <a:off x="7961342" y="4573230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R29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4" name="Text Box 104"/>
              <p:cNvSpPr txBox="1">
                <a:spLocks noChangeArrowheads="1"/>
              </p:cNvSpPr>
              <p:nvPr/>
            </p:nvSpPr>
            <p:spPr bwMode="auto">
              <a:xfrm>
                <a:off x="7961342" y="5006509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R28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5" name="Text Box 105"/>
              <p:cNvSpPr txBox="1">
                <a:spLocks noChangeArrowheads="1"/>
              </p:cNvSpPr>
              <p:nvPr/>
            </p:nvSpPr>
            <p:spPr bwMode="auto">
              <a:xfrm>
                <a:off x="7915552" y="1986686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6" name="Text Box 106"/>
              <p:cNvSpPr txBox="1">
                <a:spLocks noChangeArrowheads="1"/>
              </p:cNvSpPr>
              <p:nvPr/>
            </p:nvSpPr>
            <p:spPr bwMode="auto">
              <a:xfrm>
                <a:off x="7961342" y="2406835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7" name="Text Box 107"/>
              <p:cNvSpPr txBox="1">
                <a:spLocks noChangeArrowheads="1"/>
              </p:cNvSpPr>
              <p:nvPr/>
            </p:nvSpPr>
            <p:spPr bwMode="auto">
              <a:xfrm>
                <a:off x="7915552" y="2853244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8" name="Text Box 108"/>
              <p:cNvSpPr txBox="1">
                <a:spLocks noChangeArrowheads="1"/>
              </p:cNvSpPr>
              <p:nvPr/>
            </p:nvSpPr>
            <p:spPr bwMode="auto">
              <a:xfrm>
                <a:off x="7930815" y="4139951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29" name="Text Box 109"/>
              <p:cNvSpPr txBox="1">
                <a:spLocks noChangeArrowheads="1"/>
              </p:cNvSpPr>
              <p:nvPr/>
            </p:nvSpPr>
            <p:spPr bwMode="auto">
              <a:xfrm>
                <a:off x="7930815" y="3286523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30" name="Text Box 110"/>
              <p:cNvSpPr txBox="1">
                <a:spLocks noChangeArrowheads="1"/>
              </p:cNvSpPr>
              <p:nvPr/>
            </p:nvSpPr>
            <p:spPr bwMode="auto">
              <a:xfrm>
                <a:off x="7915552" y="3706672"/>
                <a:ext cx="259477" cy="9190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  <a:cs typeface="Arial" pitchFamily="34" charset="0"/>
                  </a:rPr>
                  <a:t>R31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231" name="Text Box 111"/>
          <p:cNvSpPr txBox="1">
            <a:spLocks noChangeArrowheads="1"/>
          </p:cNvSpPr>
          <p:nvPr/>
        </p:nvSpPr>
        <p:spPr bwMode="auto">
          <a:xfrm>
            <a:off x="3347864" y="5853167"/>
            <a:ext cx="5796136" cy="4201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Schematic diagram of the 8 LEDs connected to port 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28184" y="1844824"/>
            <a:ext cx="64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P</a:t>
            </a:r>
          </a:p>
          <a:p>
            <a:r>
              <a:rPr lang="en-IN" sz="4400" dirty="0" smtClean="0"/>
              <a:t>O</a:t>
            </a:r>
          </a:p>
          <a:p>
            <a:r>
              <a:rPr lang="en-IN" sz="4400" dirty="0" smtClean="0"/>
              <a:t>R</a:t>
            </a:r>
          </a:p>
          <a:p>
            <a:r>
              <a:rPr lang="en-IN" sz="4400" dirty="0" smtClean="0"/>
              <a:t>T</a:t>
            </a:r>
          </a:p>
          <a:p>
            <a:r>
              <a:rPr lang="en-IN" sz="4400" dirty="0" smtClean="0"/>
              <a:t>0</a:t>
            </a:r>
            <a:endParaRPr lang="en-IN" sz="4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24128" y="1628800"/>
            <a:ext cx="432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7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6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5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4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3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2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1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9" grpId="1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Timers and counters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8051 provides three 16 bit counters</a:t>
            </a:r>
          </a:p>
          <a:p>
            <a:r>
              <a:rPr lang="en-IN" dirty="0" smtClean="0"/>
              <a:t>Counters can be used to count pulses</a:t>
            </a:r>
          </a:p>
          <a:p>
            <a:pPr>
              <a:buNone/>
            </a:pPr>
            <a:r>
              <a:rPr lang="en-IN" dirty="0" smtClean="0"/>
              <a:t>    Or generate precise delays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3645024"/>
            <a:ext cx="81057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016" y="558924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GATE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15601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INT1</a:t>
            </a:r>
            <a:endParaRPr lang="en-IN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3528" y="6237312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5229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TR1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T1 PIN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C/T = 0</a:t>
            </a:r>
            <a:endParaRPr lang="en-IN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75856" y="407707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7824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C/T = 1</a:t>
            </a:r>
            <a:endParaRPr lang="en-IN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75856" y="465313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4725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Control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422282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TL1</a:t>
            </a:r>
          </a:p>
          <a:p>
            <a:r>
              <a:rPr lang="en-IN" b="1" dirty="0" smtClean="0"/>
              <a:t>8bits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16216" y="422108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TH1</a:t>
            </a:r>
          </a:p>
          <a:p>
            <a:r>
              <a:rPr lang="en-IN" b="1" dirty="0" smtClean="0"/>
              <a:t>8bits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68344" y="44278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TF1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28384" y="39330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interrupt</a:t>
            </a:r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932040" y="4545124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32040" y="4185084"/>
            <a:ext cx="2592288" cy="9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07504" y="341970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12MHz clock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33569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Symbol" pitchFamily="18" charset="2"/>
              </a:rPr>
              <a:t>¸ </a:t>
            </a:r>
            <a:r>
              <a:rPr lang="en-IN" b="1" dirty="0" smtClean="0"/>
              <a:t>12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83768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1Mhz</a:t>
            </a:r>
            <a:endParaRPr lang="en-IN" b="1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3501008"/>
            <a:ext cx="39239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1560" y="4185084"/>
            <a:ext cx="48245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179512" y="5229200"/>
            <a:ext cx="44644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488324" y="4005064"/>
            <a:ext cx="162018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364088" y="522048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Timer 0/1 in mode-1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Timer 0/1 in Mode-2: Auto reload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1181"/>
            <a:ext cx="8229600" cy="35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44108" y="4199600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Used to generate baud rate for serial communication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600200"/>
            <a:ext cx="8229600" cy="4525963"/>
          </a:xfrm>
        </p:spPr>
        <p:txBody>
          <a:bodyPr/>
          <a:lstStyle/>
          <a:p>
            <a:r>
              <a:rPr lang="en-IN" dirty="0" smtClean="0"/>
              <a:t>Four memory spaces</a:t>
            </a:r>
          </a:p>
          <a:p>
            <a:r>
              <a:rPr lang="en-IN" dirty="0" smtClean="0"/>
              <a:t>Special function</a:t>
            </a:r>
          </a:p>
          <a:p>
            <a:pPr>
              <a:buNone/>
            </a:pPr>
            <a:r>
              <a:rPr lang="en-IN" dirty="0" smtClean="0"/>
              <a:t>    registers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77280" y="5445224"/>
            <a:ext cx="6948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93704" y="1700808"/>
            <a:ext cx="1404156" cy="37084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64K Ext Data memory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85892" y="1393612"/>
            <a:ext cx="2124236" cy="4250796"/>
            <a:chOff x="6685892" y="1393612"/>
            <a:chExt cx="2124236" cy="4250796"/>
          </a:xfrm>
        </p:grpSpPr>
        <p:sp>
          <p:nvSpPr>
            <p:cNvPr id="6" name="Rectangle 5"/>
            <p:cNvSpPr/>
            <p:nvPr/>
          </p:nvSpPr>
          <p:spPr>
            <a:xfrm>
              <a:off x="6685892" y="1700808"/>
              <a:ext cx="1404156" cy="3708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64K program memory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54044" y="5121188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0</a:t>
              </a:r>
              <a:endParaRPr lang="en-IN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8040" y="139361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64K</a:t>
              </a:r>
              <a:endParaRPr lang="en-IN" sz="28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89248" y="513802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0</a:t>
            </a:r>
            <a:endParaRPr lang="en-IN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1216" y="4437112"/>
            <a:ext cx="2376264" cy="972108"/>
            <a:chOff x="601216" y="4437112"/>
            <a:chExt cx="2376264" cy="972108"/>
          </a:xfrm>
        </p:grpSpPr>
        <p:sp>
          <p:nvSpPr>
            <p:cNvPr id="7" name="Rectangle 6"/>
            <p:cNvSpPr/>
            <p:nvPr/>
          </p:nvSpPr>
          <p:spPr>
            <a:xfrm>
              <a:off x="1321296" y="4761148"/>
              <a:ext cx="1656184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FFC000"/>
                  </a:solidFill>
                </a:rPr>
                <a:t>128 byte IRAM</a:t>
              </a:r>
              <a:endParaRPr lang="en-IN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" y="443711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128</a:t>
              </a:r>
              <a:endParaRPr lang="en-IN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1216" y="3841884"/>
            <a:ext cx="4104456" cy="919264"/>
            <a:chOff x="601216" y="3841884"/>
            <a:chExt cx="4104456" cy="919264"/>
          </a:xfrm>
        </p:grpSpPr>
        <p:sp>
          <p:nvSpPr>
            <p:cNvPr id="8" name="Rectangle 7"/>
            <p:cNvSpPr/>
            <p:nvPr/>
          </p:nvSpPr>
          <p:spPr>
            <a:xfrm>
              <a:off x="3049488" y="4113076"/>
              <a:ext cx="1656184" cy="64807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FFC000"/>
                  </a:solidFill>
                </a:rPr>
                <a:t>128 byte </a:t>
              </a:r>
            </a:p>
            <a:p>
              <a:pPr algn="ctr"/>
              <a:r>
                <a:rPr lang="en-IN" sz="2000" b="1" dirty="0" smtClean="0">
                  <a:solidFill>
                    <a:srgbClr val="FFC000"/>
                  </a:solidFill>
                </a:rPr>
                <a:t>SFR RAM</a:t>
              </a:r>
              <a:endParaRPr lang="en-IN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" y="3841884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256</a:t>
              </a:r>
              <a:endParaRPr lang="en-IN" sz="28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249288" y="4077072"/>
              <a:ext cx="1836204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1296" y="4113076"/>
            <a:ext cx="1656184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</a:rPr>
              <a:t>128 byte ERAM</a:t>
            </a:r>
            <a:endParaRPr lang="en-IN" sz="2000" b="1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624228" y="4797152"/>
            <a:ext cx="14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60232" y="486916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INTERNAL</a:t>
            </a:r>
            <a:endParaRPr lang="en-IN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28384" y="454512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4/8K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8" grpId="0" animBg="1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function 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Special function registers are used to configure peripherals.</a:t>
            </a:r>
          </a:p>
          <a:p>
            <a:r>
              <a:rPr lang="en-IN" dirty="0" smtClean="0"/>
              <a:t>Parallel I/O ports are mapped as SFR</a:t>
            </a:r>
          </a:p>
          <a:p>
            <a:r>
              <a:rPr lang="en-IN" dirty="0" smtClean="0"/>
              <a:t>Timer modes are configured through SFR</a:t>
            </a:r>
          </a:p>
          <a:p>
            <a:r>
              <a:rPr lang="en-IN" dirty="0" smtClean="0"/>
              <a:t>Serial port is operated through SFR</a:t>
            </a:r>
          </a:p>
          <a:p>
            <a:r>
              <a:rPr lang="en-IN" dirty="0" smtClean="0"/>
              <a:t>Interrupts are controlled through SFR</a:t>
            </a:r>
          </a:p>
          <a:p>
            <a:r>
              <a:rPr lang="en-IN" dirty="0" err="1" smtClean="0">
                <a:latin typeface="Symbol" pitchFamily="18" charset="2"/>
              </a:rPr>
              <a:t>m</a:t>
            </a:r>
            <a:r>
              <a:rPr lang="en-IN" dirty="0" err="1" smtClean="0"/>
              <a:t>C</a:t>
            </a:r>
            <a:r>
              <a:rPr lang="en-IN" dirty="0" smtClean="0"/>
              <a:t> programming most often requires setting SFRs to configure and use peripheral 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Examples of SFR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12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I/O Ports: P0, P1, P2 &amp; P3</a:t>
            </a:r>
          </a:p>
          <a:p>
            <a:r>
              <a:rPr lang="en-IN" dirty="0" smtClean="0"/>
              <a:t>Timer mode set register: TMOD</a:t>
            </a:r>
          </a:p>
          <a:p>
            <a:r>
              <a:rPr lang="en-IN" dirty="0" smtClean="0"/>
              <a:t>Timer Control register: TCON</a:t>
            </a:r>
          </a:p>
          <a:p>
            <a:r>
              <a:rPr lang="en-IN" dirty="0" smtClean="0"/>
              <a:t>Timer-0/Timer-1 LSB register TL0/TL1</a:t>
            </a:r>
          </a:p>
          <a:p>
            <a:r>
              <a:rPr lang="en-IN" dirty="0" smtClean="0"/>
              <a:t>Timer-0/Timer-1 MSB register TM0/TM1</a:t>
            </a:r>
          </a:p>
          <a:p>
            <a:r>
              <a:rPr lang="en-IN" dirty="0" smtClean="0"/>
              <a:t>Accumulator/B register: ACC/B</a:t>
            </a:r>
          </a:p>
          <a:p>
            <a:r>
              <a:rPr lang="en-IN" dirty="0" smtClean="0"/>
              <a:t>Interrupt enable/priority register: IE/IP</a:t>
            </a:r>
          </a:p>
          <a:p>
            <a:r>
              <a:rPr lang="en-IN" dirty="0" smtClean="0"/>
              <a:t>Serial port registers: SCON, SBUF</a:t>
            </a:r>
          </a:p>
          <a:p>
            <a:r>
              <a:rPr lang="en-IN" dirty="0" smtClean="0"/>
              <a:t>Program status register: PSW</a:t>
            </a:r>
          </a:p>
          <a:p>
            <a:r>
              <a:rPr lang="en-IN" dirty="0" smtClean="0"/>
              <a:t>Data pointer registers: DPH/DPL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SFRs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SFR are 8 bit registers</a:t>
            </a:r>
          </a:p>
          <a:p>
            <a:r>
              <a:rPr lang="en-IN" dirty="0" smtClean="0"/>
              <a:t>Some 8 bit SFRs also have bit significance</a:t>
            </a:r>
          </a:p>
          <a:p>
            <a:r>
              <a:rPr lang="en-IN" dirty="0" smtClean="0"/>
              <a:t>TCON</a:t>
            </a:r>
          </a:p>
          <a:p>
            <a:r>
              <a:rPr lang="en-IN" sz="4800" dirty="0" smtClean="0"/>
              <a:t> </a:t>
            </a:r>
          </a:p>
          <a:p>
            <a:r>
              <a:rPr lang="en-IN" dirty="0" smtClean="0"/>
              <a:t>PORT-2</a:t>
            </a:r>
          </a:p>
          <a:p>
            <a:endParaRPr lang="en-I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5"/>
            <a:ext cx="8659256" cy="7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941168"/>
            <a:ext cx="8822751" cy="77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75656" y="5265204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P2.7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7764" y="5269270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P2.6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265204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P2.5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5269270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P2.4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5269270"/>
            <a:ext cx="792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P2.3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5297904"/>
            <a:ext cx="68407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/>
              <a:t>P2.2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72300" y="5297904"/>
            <a:ext cx="68407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/>
              <a:t>P2.1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44408" y="5297904"/>
            <a:ext cx="68407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 smtClean="0"/>
              <a:t>P2.0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>
                <a:latin typeface="Symbol" pitchFamily="18" charset="2"/>
              </a:rPr>
              <a:t>m</a:t>
            </a:r>
            <a:r>
              <a:rPr lang="en-IN" dirty="0" err="1" smtClean="0"/>
              <a:t>C</a:t>
            </a:r>
            <a:r>
              <a:rPr lang="en-IN" dirty="0" smtClean="0"/>
              <a:t> reacts to external world through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Polling I/O lines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Interrupts (</a:t>
            </a:r>
            <a:r>
              <a:rPr lang="en-IN" sz="3200" dirty="0" err="1" smtClean="0">
                <a:solidFill>
                  <a:srgbClr val="00B0F0"/>
                </a:solidFill>
                <a:latin typeface="Symbol" pitchFamily="18" charset="2"/>
              </a:rPr>
              <a:t>m</a:t>
            </a:r>
            <a:r>
              <a:rPr lang="en-IN" sz="3200" dirty="0" err="1" smtClean="0">
                <a:solidFill>
                  <a:srgbClr val="00B0F0"/>
                </a:solidFill>
              </a:rPr>
              <a:t>C</a:t>
            </a:r>
            <a:r>
              <a:rPr lang="en-IN" sz="3200" dirty="0" smtClean="0">
                <a:solidFill>
                  <a:srgbClr val="00B0F0"/>
                </a:solidFill>
              </a:rPr>
              <a:t> may have multiple interrupts)</a:t>
            </a:r>
          </a:p>
          <a:p>
            <a:r>
              <a:rPr lang="en-IN" dirty="0" smtClean="0"/>
              <a:t>Interrupts initiate Interrupt Service Routines</a:t>
            </a:r>
          </a:p>
          <a:p>
            <a:r>
              <a:rPr lang="en-IN" dirty="0" smtClean="0"/>
              <a:t>Interrupts can be external to </a:t>
            </a:r>
            <a:r>
              <a:rPr lang="en-IN" dirty="0" err="1" smtClean="0">
                <a:latin typeface="Symbol" pitchFamily="18" charset="2"/>
              </a:rPr>
              <a:t>m</a:t>
            </a:r>
            <a:r>
              <a:rPr lang="en-IN" dirty="0" err="1" smtClean="0"/>
              <a:t>C</a:t>
            </a:r>
            <a:r>
              <a:rPr lang="en-IN" dirty="0" smtClean="0"/>
              <a:t> or generated by internal events such as ‘timer overflow’</a:t>
            </a:r>
          </a:p>
          <a:p>
            <a:r>
              <a:rPr lang="en-IN" dirty="0" smtClean="0"/>
              <a:t>Interrupts are associated with priority and vector addresses</a:t>
            </a:r>
          </a:p>
          <a:p>
            <a:r>
              <a:rPr lang="en-IN" dirty="0" smtClean="0"/>
              <a:t>Concurrent interrupts are resolved through an interrupt priority mechanism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7268" cy="48171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All 8051 ports can be used for input or output</a:t>
            </a:r>
          </a:p>
          <a:p>
            <a:r>
              <a:rPr lang="en-IN" dirty="0" smtClean="0"/>
              <a:t>A port pin can be made Low or high 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Low value is signalled by logic level =0 , usually Voltages below 0.4V </a:t>
            </a:r>
          </a:p>
          <a:p>
            <a:pPr lvl="1"/>
            <a:r>
              <a:rPr lang="en-IN" sz="3200" dirty="0" smtClean="0">
                <a:solidFill>
                  <a:srgbClr val="00B0F0"/>
                </a:solidFill>
              </a:rPr>
              <a:t>High value is signalled by logic level=1 (voltage &gt;2.4V)</a:t>
            </a:r>
          </a:p>
          <a:p>
            <a:r>
              <a:rPr lang="en-IN" dirty="0" smtClean="0"/>
              <a:t>All port pins can be read (like reading from memory)</a:t>
            </a:r>
          </a:p>
          <a:p>
            <a:r>
              <a:rPr lang="en-IN" dirty="0" smtClean="0"/>
              <a:t>To read logic status of a port pin, Logic level ‘1’ first, logic ‘1’ has to be outputted on that Pin</a:t>
            </a:r>
          </a:p>
          <a:p>
            <a:r>
              <a:rPr lang="en-IN" dirty="0" smtClean="0"/>
              <a:t>E.g. to read port P1 pins, two steps are needed.</a:t>
            </a:r>
          </a:p>
          <a:p>
            <a:pPr lvl="1"/>
            <a:r>
              <a:rPr lang="en-IN" b="1" dirty="0" smtClean="0">
                <a:solidFill>
                  <a:srgbClr val="00B0F0"/>
                </a:solidFill>
              </a:rPr>
              <a:t>P1 </a:t>
            </a:r>
            <a:r>
              <a:rPr lang="en-IN" b="1" dirty="0" smtClean="0">
                <a:solidFill>
                  <a:srgbClr val="00B0F0"/>
                </a:solidFill>
                <a:sym typeface="Wingdings" pitchFamily="2" charset="2"/>
              </a:rPr>
              <a:t> 0xFF</a:t>
            </a:r>
          </a:p>
          <a:p>
            <a:pPr lvl="1"/>
            <a:r>
              <a:rPr lang="en-IN" b="1" dirty="0" smtClean="0">
                <a:solidFill>
                  <a:srgbClr val="00B0F0"/>
                </a:solidFill>
                <a:sym typeface="Wingdings" pitchFamily="2" charset="2"/>
              </a:rPr>
              <a:t>Register R0  P1</a:t>
            </a:r>
            <a:endParaRPr lang="en-IN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6583">
            <a:off x="5599548" y="1386219"/>
            <a:ext cx="3299018" cy="131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3300" dirty="0" smtClean="0"/>
              <a:t>Microprocessors run programs</a:t>
            </a:r>
          </a:p>
          <a:p>
            <a:pPr>
              <a:buNone/>
            </a:pPr>
            <a:r>
              <a:rPr lang="en-IN" sz="3300" dirty="0" smtClean="0"/>
              <a:t>Implicit characteristics:</a:t>
            </a:r>
          </a:p>
          <a:p>
            <a:r>
              <a:rPr lang="en-IN" sz="3300" dirty="0" smtClean="0"/>
              <a:t>Can read program stored in memory</a:t>
            </a:r>
          </a:p>
          <a:p>
            <a:r>
              <a:rPr lang="en-IN" sz="3300" dirty="0" smtClean="0"/>
              <a:t>Can understand instructions embedded within programs</a:t>
            </a:r>
          </a:p>
          <a:p>
            <a:r>
              <a:rPr lang="en-IN" sz="3300" dirty="0" smtClean="0"/>
              <a:t>Can interpret and execute these instructions</a:t>
            </a:r>
          </a:p>
          <a:p>
            <a:r>
              <a:rPr lang="en-IN" sz="3300" dirty="0" smtClean="0"/>
              <a:t>Carry out arithmetic and logic operations</a:t>
            </a:r>
          </a:p>
          <a:p>
            <a:r>
              <a:rPr lang="en-IN" sz="3300" dirty="0" smtClean="0"/>
              <a:t>Read input devices: keyboard/mouse…..</a:t>
            </a:r>
          </a:p>
          <a:p>
            <a:r>
              <a:rPr lang="en-IN" sz="3300" dirty="0" smtClean="0"/>
              <a:t>Send output: computer screen/printer……</a:t>
            </a:r>
          </a:p>
          <a:p>
            <a:r>
              <a:rPr lang="en-IN" sz="3300" dirty="0" smtClean="0"/>
              <a:t>Exchange information with external devices (network communication)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IN" dirty="0" smtClean="0"/>
              <a:t>Using the microprocessor Kit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752" y="1340768"/>
            <a:ext cx="668762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oup 38"/>
          <p:cNvGrpSpPr/>
          <p:nvPr/>
        </p:nvGrpSpPr>
        <p:grpSpPr>
          <a:xfrm>
            <a:off x="6120172" y="836712"/>
            <a:ext cx="2412268" cy="1260140"/>
            <a:chOff x="6120172" y="836712"/>
            <a:chExt cx="2412268" cy="1260140"/>
          </a:xfrm>
        </p:grpSpPr>
        <p:sp>
          <p:nvSpPr>
            <p:cNvPr id="5" name="TextBox 4"/>
            <p:cNvSpPr txBox="1"/>
            <p:nvPr/>
          </p:nvSpPr>
          <p:spPr>
            <a:xfrm>
              <a:off x="6336196" y="836712"/>
              <a:ext cx="219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microcontroller</a:t>
              </a:r>
              <a:endParaRPr lang="en-IN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120172" y="1196752"/>
              <a:ext cx="648072" cy="900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416316" y="2708920"/>
            <a:ext cx="1836204" cy="1200329"/>
            <a:chOff x="7416316" y="2708920"/>
            <a:chExt cx="1836204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8100392" y="2708920"/>
              <a:ext cx="11521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Port P2</a:t>
              </a:r>
            </a:p>
            <a:p>
              <a:r>
                <a:rPr lang="en-IN" sz="2400" dirty="0" smtClean="0"/>
                <a:t>As out put</a:t>
              </a:r>
              <a:endParaRPr lang="en-IN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7416316" y="2939753"/>
              <a:ext cx="756084" cy="165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416316" y="4712947"/>
            <a:ext cx="1836204" cy="1200329"/>
            <a:chOff x="7416316" y="4712947"/>
            <a:chExt cx="1836204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8100392" y="4712947"/>
              <a:ext cx="11521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Port P2</a:t>
              </a:r>
            </a:p>
            <a:p>
              <a:r>
                <a:rPr lang="en-IN" sz="2400" dirty="0" smtClean="0"/>
                <a:t>As input</a:t>
              </a:r>
              <a:endParaRPr lang="en-IN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416316" y="4943780"/>
              <a:ext cx="756084" cy="165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544108" y="1412776"/>
            <a:ext cx="3672408" cy="2412268"/>
            <a:chOff x="5544108" y="1412776"/>
            <a:chExt cx="3672408" cy="2412268"/>
          </a:xfrm>
        </p:grpSpPr>
        <p:sp>
          <p:nvSpPr>
            <p:cNvPr id="14" name="TextBox 13"/>
            <p:cNvSpPr txBox="1"/>
            <p:nvPr/>
          </p:nvSpPr>
          <p:spPr>
            <a:xfrm>
              <a:off x="8064388" y="1412776"/>
              <a:ext cx="11521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Port P0</a:t>
              </a:r>
            </a:p>
            <a:p>
              <a:r>
                <a:rPr lang="en-IN" sz="2400" dirty="0" smtClean="0"/>
                <a:t>I/O port</a:t>
              </a:r>
              <a:endParaRPr lang="en-IN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544108" y="1880828"/>
              <a:ext cx="2592288" cy="19442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1196752"/>
            <a:ext cx="2123728" cy="1200329"/>
            <a:chOff x="0" y="1196752"/>
            <a:chExt cx="2123728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0" y="1196752"/>
              <a:ext cx="1295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Thermocouple amplifier</a:t>
              </a:r>
              <a:endParaRPr lang="en-IN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5596" y="1844824"/>
              <a:ext cx="1188132" cy="1080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0" y="2636912"/>
            <a:ext cx="3815916" cy="1200329"/>
            <a:chOff x="0" y="2636912"/>
            <a:chExt cx="3815916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0" y="2636912"/>
              <a:ext cx="1295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Temperature sensors</a:t>
              </a:r>
              <a:endParaRPr lang="en-IN" sz="2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83568" y="3248980"/>
              <a:ext cx="3132348" cy="144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551712" y="3933056"/>
            <a:ext cx="2520788" cy="461665"/>
            <a:chOff x="6551712" y="3933056"/>
            <a:chExt cx="2520788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8136396" y="3933056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DAC</a:t>
              </a:r>
              <a:endParaRPr lang="en-IN" sz="2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6551712" y="4149080"/>
              <a:ext cx="1620688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07904" y="944724"/>
            <a:ext cx="986016" cy="3096344"/>
            <a:chOff x="3707904" y="944724"/>
            <a:chExt cx="986016" cy="3096344"/>
          </a:xfrm>
        </p:grpSpPr>
        <p:sp>
          <p:nvSpPr>
            <p:cNvPr id="25" name="TextBox 24"/>
            <p:cNvSpPr txBox="1"/>
            <p:nvPr/>
          </p:nvSpPr>
          <p:spPr>
            <a:xfrm>
              <a:off x="3707904" y="944724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ADC</a:t>
              </a:r>
              <a:endParaRPr lang="en-IN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139952" y="1268760"/>
              <a:ext cx="540060" cy="27723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4445391" y="1181686"/>
              <a:ext cx="248529" cy="661182"/>
            </a:xfrm>
            <a:custGeom>
              <a:avLst/>
              <a:gdLst>
                <a:gd name="connsiteX0" fmla="*/ 0 w 248529"/>
                <a:gd name="connsiteY0" fmla="*/ 0 h 661182"/>
                <a:gd name="connsiteX1" fmla="*/ 182880 w 248529"/>
                <a:gd name="connsiteY1" fmla="*/ 140677 h 661182"/>
                <a:gd name="connsiteX2" fmla="*/ 239151 w 248529"/>
                <a:gd name="connsiteY2" fmla="*/ 450166 h 661182"/>
                <a:gd name="connsiteX3" fmla="*/ 239151 w 248529"/>
                <a:gd name="connsiteY3" fmla="*/ 661182 h 66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29" h="661182">
                  <a:moveTo>
                    <a:pt x="0" y="0"/>
                  </a:moveTo>
                  <a:cubicBezTo>
                    <a:pt x="71510" y="32824"/>
                    <a:pt x="143021" y="65649"/>
                    <a:pt x="182880" y="140677"/>
                  </a:cubicBezTo>
                  <a:cubicBezTo>
                    <a:pt x="222739" y="215705"/>
                    <a:pt x="229773" y="363415"/>
                    <a:pt x="239151" y="450166"/>
                  </a:cubicBezTo>
                  <a:cubicBezTo>
                    <a:pt x="248529" y="536917"/>
                    <a:pt x="243840" y="599049"/>
                    <a:pt x="239151" y="661182"/>
                  </a:cubicBezTo>
                </a:path>
              </a:pathLst>
            </a:cu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3508" y="5586335"/>
            <a:ext cx="1332148" cy="830997"/>
            <a:chOff x="143508" y="5586335"/>
            <a:chExt cx="1332148" cy="830997"/>
          </a:xfrm>
        </p:grpSpPr>
        <p:sp>
          <p:nvSpPr>
            <p:cNvPr id="32" name="TextBox 31"/>
            <p:cNvSpPr txBox="1"/>
            <p:nvPr/>
          </p:nvSpPr>
          <p:spPr>
            <a:xfrm>
              <a:off x="143508" y="5586335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Serial port</a:t>
              </a:r>
              <a:endParaRPr lang="en-IN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3568" y="6057292"/>
              <a:ext cx="7920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microcontroller kit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the </a:t>
            </a:r>
            <a:r>
              <a:rPr lang="en-IN" dirty="0" err="1" smtClean="0"/>
              <a:t>Keil</a:t>
            </a:r>
            <a:r>
              <a:rPr lang="en-IN" dirty="0" smtClean="0"/>
              <a:t> IDE to write C-code and cross-compile it.</a:t>
            </a:r>
          </a:p>
          <a:p>
            <a:r>
              <a:rPr lang="en-IN" dirty="0" smtClean="0"/>
              <a:t>Compiled code can be tested on PC by using </a:t>
            </a:r>
            <a:r>
              <a:rPr lang="en-IN" dirty="0" err="1" smtClean="0"/>
              <a:t>Keil</a:t>
            </a:r>
            <a:r>
              <a:rPr lang="en-IN" dirty="0" smtClean="0"/>
              <a:t> debugger</a:t>
            </a:r>
          </a:p>
          <a:p>
            <a:r>
              <a:rPr lang="en-IN" dirty="0" smtClean="0"/>
              <a:t>Download compiled code(Intel-hex format) to microcontroller by employing serial loading feature</a:t>
            </a:r>
          </a:p>
          <a:p>
            <a:r>
              <a:rPr lang="en-IN" dirty="0" smtClean="0"/>
              <a:t>Run code on target CPU and debug errors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Using an IDE and cross compiler</a:t>
            </a:r>
          </a:p>
          <a:p>
            <a:r>
              <a:rPr lang="en-IN" dirty="0" smtClean="0"/>
              <a:t>Writing a C program</a:t>
            </a:r>
          </a:p>
          <a:p>
            <a:r>
              <a:rPr lang="en-IN" dirty="0" smtClean="0"/>
              <a:t>Compiling</a:t>
            </a:r>
          </a:p>
          <a:p>
            <a:r>
              <a:rPr lang="en-IN" dirty="0" smtClean="0"/>
              <a:t>Downloading</a:t>
            </a:r>
          </a:p>
          <a:p>
            <a:r>
              <a:rPr lang="en-IN" dirty="0" smtClean="0"/>
              <a:t>Run &amp; Debug</a:t>
            </a:r>
          </a:p>
          <a:p>
            <a:r>
              <a:rPr lang="en-IN" dirty="0" smtClean="0"/>
              <a:t>Understanding special function registers {SFR}</a:t>
            </a:r>
          </a:p>
          <a:p>
            <a:r>
              <a:rPr lang="en-IN" dirty="0" smtClean="0"/>
              <a:t>Using microcontroller ports {Architecture}</a:t>
            </a:r>
          </a:p>
          <a:p>
            <a:r>
              <a:rPr lang="en-IN" dirty="0" smtClean="0"/>
              <a:t>Using microcontroller timer {Architecture}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48"/>
            <a:ext cx="8229600" cy="962980"/>
          </a:xfrm>
        </p:spPr>
        <p:txBody>
          <a:bodyPr/>
          <a:lstStyle/>
          <a:p>
            <a:r>
              <a:rPr lang="en-IN" dirty="0" smtClean="0"/>
              <a:t>Structure of </a:t>
            </a:r>
            <a:r>
              <a:rPr lang="en-IN" dirty="0" err="1" smtClean="0">
                <a:latin typeface="Symbol" pitchFamily="18" charset="2"/>
              </a:rPr>
              <a:t>m</a:t>
            </a:r>
            <a:r>
              <a:rPr lang="en-IN" dirty="0" err="1" smtClean="0"/>
              <a:t>C</a:t>
            </a:r>
            <a:r>
              <a:rPr lang="en-IN" dirty="0" smtClean="0"/>
              <a:t> C-code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dirty="0" smtClean="0"/>
              <a:t>Describe briefly, what the program does or achieves in the header.</a:t>
            </a:r>
            <a:endParaRPr lang="en-IN" sz="4000" b="1" dirty="0" smtClean="0"/>
          </a:p>
          <a:p>
            <a:pPr>
              <a:buNone/>
            </a:pPr>
            <a:r>
              <a:rPr lang="en-US" sz="4000" b="1" dirty="0" smtClean="0"/>
              <a:t>    /***************************************/ .. …Comments</a:t>
            </a:r>
            <a:endParaRPr lang="en-IN" sz="4000" b="1" dirty="0" smtClean="0"/>
          </a:p>
          <a:p>
            <a:r>
              <a:rPr lang="en-US" sz="4000" b="1" dirty="0" smtClean="0"/>
              <a:t>#include &lt;reg52.h&gt;   /* Typical include files in C language */</a:t>
            </a:r>
            <a:endParaRPr lang="en-IN" sz="4000" b="1" dirty="0" smtClean="0"/>
          </a:p>
          <a:p>
            <a:r>
              <a:rPr lang="en-US" sz="4000" b="1" dirty="0" smtClean="0"/>
              <a:t>#define ……….     	/* include your define statements here */ </a:t>
            </a:r>
            <a:endParaRPr lang="en-IN" sz="4000" b="1" dirty="0" smtClean="0"/>
          </a:p>
          <a:p>
            <a:r>
              <a:rPr lang="en-US" sz="4000" b="1" dirty="0" err="1" smtClean="0"/>
              <a:t>sbit</a:t>
            </a:r>
            <a:r>
              <a:rPr lang="en-US" sz="4000" b="1" dirty="0" smtClean="0"/>
              <a:t> ……		/*include your SFR bit definitions here */</a:t>
            </a:r>
            <a:endParaRPr lang="en-IN" sz="4000" b="1" dirty="0" smtClean="0"/>
          </a:p>
          <a:p>
            <a:r>
              <a:rPr lang="en-US" sz="4000" b="1" dirty="0" err="1" smtClean="0"/>
              <a:t>int</a:t>
            </a:r>
            <a:r>
              <a:rPr lang="en-US" sz="4000" b="1" dirty="0" smtClean="0"/>
              <a:t>….		/* include global variable definitions here */</a:t>
            </a:r>
            <a:endParaRPr lang="en-IN" sz="4000" b="1" dirty="0" smtClean="0"/>
          </a:p>
          <a:p>
            <a:r>
              <a:rPr lang="en-US" sz="4000" b="1" dirty="0" smtClean="0"/>
              <a:t>char …. </a:t>
            </a:r>
            <a:endParaRPr lang="en-IN" sz="4000" b="1" dirty="0" smtClean="0"/>
          </a:p>
          <a:p>
            <a:r>
              <a:rPr lang="en-US" sz="4000" b="1" dirty="0" smtClean="0"/>
              <a:t>Void func1 ()		/* include your functions here/*</a:t>
            </a:r>
            <a:endParaRPr lang="en-IN" sz="4000" b="1" dirty="0" smtClean="0"/>
          </a:p>
          <a:p>
            <a:pPr lvl="1">
              <a:buNone/>
            </a:pPr>
            <a:r>
              <a:rPr lang="en-US" sz="4000" b="1" dirty="0" smtClean="0"/>
              <a:t>{</a:t>
            </a:r>
            <a:endParaRPr lang="en-IN" sz="4000" b="1" dirty="0" smtClean="0"/>
          </a:p>
          <a:p>
            <a:pPr lvl="1">
              <a:buNone/>
            </a:pPr>
            <a:r>
              <a:rPr lang="en-US" sz="4000" b="1" dirty="0" smtClean="0"/>
              <a:t>}</a:t>
            </a:r>
            <a:endParaRPr lang="en-IN" sz="4000" b="1" dirty="0" smtClean="0"/>
          </a:p>
          <a:p>
            <a:r>
              <a:rPr lang="en-US" sz="4000" b="1" dirty="0" smtClean="0"/>
              <a:t>void main ()		/* main code */</a:t>
            </a:r>
            <a:endParaRPr lang="en-IN" sz="4000" b="1" dirty="0" smtClean="0"/>
          </a:p>
          <a:p>
            <a:pPr>
              <a:buNone/>
            </a:pPr>
            <a:r>
              <a:rPr lang="en-US" sz="4000" b="1" dirty="0" smtClean="0"/>
              <a:t>	{</a:t>
            </a:r>
            <a:endParaRPr lang="en-IN" sz="4000" b="1" dirty="0" smtClean="0"/>
          </a:p>
          <a:p>
            <a:pPr>
              <a:buNone/>
            </a:pPr>
            <a:r>
              <a:rPr lang="en-US" sz="4000" b="1" dirty="0" smtClean="0"/>
              <a:t>			/* include your comments in the main program*/</a:t>
            </a:r>
            <a:endParaRPr lang="en-IN" sz="4000" b="1" dirty="0" smtClean="0"/>
          </a:p>
          <a:p>
            <a:pPr>
              <a:buNone/>
            </a:pPr>
            <a:r>
              <a:rPr lang="en-US" sz="4000" b="1" dirty="0" smtClean="0"/>
              <a:t>	}</a:t>
            </a:r>
            <a:endParaRPr lang="en-IN" sz="4000" b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IDE and cross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Run the IDE (</a:t>
            </a:r>
            <a:r>
              <a:rPr lang="en-IN" dirty="0" err="1" smtClean="0"/>
              <a:t>Keil</a:t>
            </a:r>
            <a:r>
              <a:rPr lang="en-IN" dirty="0" smtClean="0"/>
              <a:t> software)</a:t>
            </a:r>
          </a:p>
          <a:p>
            <a:r>
              <a:rPr lang="en-IN" dirty="0" smtClean="0"/>
              <a:t>Create the Code as .C file through </a:t>
            </a:r>
            <a:r>
              <a:rPr lang="en-IN" dirty="0" err="1" smtClean="0"/>
              <a:t>Keil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Create a project in </a:t>
            </a:r>
            <a:r>
              <a:rPr lang="en-IN" dirty="0" err="1" smtClean="0"/>
              <a:t>Keil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Associate your .C file with the project</a:t>
            </a:r>
          </a:p>
          <a:p>
            <a:r>
              <a:rPr lang="en-IN" dirty="0" smtClean="0"/>
              <a:t>Add a mandatory ‘</a:t>
            </a:r>
            <a:r>
              <a:rPr lang="en-IN" dirty="0" err="1" smtClean="0"/>
              <a:t>startup</a:t>
            </a:r>
            <a:r>
              <a:rPr lang="en-IN" dirty="0" smtClean="0"/>
              <a:t> code’ file</a:t>
            </a:r>
          </a:p>
          <a:p>
            <a:r>
              <a:rPr lang="en-IN" dirty="0" smtClean="0"/>
              <a:t>Compile the C code into</a:t>
            </a:r>
          </a:p>
          <a:p>
            <a:r>
              <a:rPr lang="en-IN" dirty="0" smtClean="0"/>
              <a:t>Run compiled code in the debugger provided by </a:t>
            </a:r>
            <a:r>
              <a:rPr lang="en-IN" dirty="0" err="1" smtClean="0"/>
              <a:t>Keil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Debugger provides dummy ports to check and confirm port operations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Experiment-4.1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Assign a value to Port 2 in your program, execute the program and observe the value on Port 2 LEDs.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Code&gt;</a:t>
            </a:r>
          </a:p>
          <a:p>
            <a:pPr>
              <a:buNone/>
            </a:pPr>
            <a:r>
              <a:rPr lang="en-IN" dirty="0" smtClean="0"/>
              <a:t>	#include &lt;REG52.H&gt;	/* special function register declarations */</a:t>
            </a:r>
          </a:p>
          <a:p>
            <a:pPr>
              <a:buNone/>
            </a:pPr>
            <a:r>
              <a:rPr lang="en-IN" dirty="0" smtClean="0"/>
              <a:t>                   		/* for the intended 8051 derivative */</a:t>
            </a:r>
          </a:p>
          <a:p>
            <a:pPr>
              <a:buNone/>
            </a:pPr>
            <a:r>
              <a:rPr lang="en-IN" dirty="0" smtClean="0"/>
              <a:t>	#include &lt;</a:t>
            </a:r>
            <a:r>
              <a:rPr lang="en-IN" dirty="0" err="1" smtClean="0"/>
              <a:t>stdio.h</a:t>
            </a:r>
            <a:r>
              <a:rPr lang="en-IN" dirty="0" smtClean="0"/>
              <a:t>&gt;  	/* prototype declarations for I/O functions */</a:t>
            </a:r>
          </a:p>
          <a:p>
            <a:pPr>
              <a:buNone/>
            </a:pPr>
            <a:r>
              <a:rPr lang="en-IN" dirty="0" smtClean="0"/>
              <a:t>	void main (void)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 while(1)		//End less while so that program never ends</a:t>
            </a:r>
          </a:p>
          <a:p>
            <a:pPr>
              <a:buNone/>
            </a:pPr>
            <a:r>
              <a:rPr lang="en-IN" dirty="0" smtClean="0"/>
              <a:t> 	 {</a:t>
            </a:r>
          </a:p>
          <a:p>
            <a:pPr>
              <a:buNone/>
            </a:pPr>
            <a:r>
              <a:rPr lang="en-IN" dirty="0" smtClean="0"/>
              <a:t>  	  P2 = 0x55;</a:t>
            </a:r>
          </a:p>
          <a:p>
            <a:pPr>
              <a:buNone/>
            </a:pPr>
            <a:r>
              <a:rPr lang="en-IN" dirty="0" smtClean="0"/>
              <a:t> 	 }</a:t>
            </a:r>
          </a:p>
          <a:p>
            <a:pPr>
              <a:buNone/>
            </a:pPr>
            <a:r>
              <a:rPr lang="en-IN" dirty="0" smtClean="0"/>
              <a:t>  	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Experiment-4.3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31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smtClean="0"/>
              <a:t>Give input at port 0 using jumpers J2 to J9. Write a program to assign  this value to Port 2 </a:t>
            </a:r>
          </a:p>
          <a:p>
            <a:pPr>
              <a:buNone/>
            </a:pPr>
            <a:r>
              <a:rPr lang="en-IN" sz="2200" dirty="0" smtClean="0"/>
              <a:t> Note: A connected jumper assigns bit value ‘1’ to the micro-controller pin.</a:t>
            </a:r>
          </a:p>
          <a:p>
            <a:pPr>
              <a:buNone/>
            </a:pPr>
            <a:r>
              <a:rPr lang="en-IN" sz="2200" b="1" dirty="0" smtClean="0"/>
              <a:t>Solution:</a:t>
            </a:r>
          </a:p>
          <a:p>
            <a:pPr>
              <a:buNone/>
            </a:pPr>
            <a:r>
              <a:rPr lang="en-IN" sz="2200" dirty="0" smtClean="0"/>
              <a:t>	#include &lt;REG52.H&gt;	</a:t>
            </a:r>
          </a:p>
          <a:p>
            <a:pPr>
              <a:buNone/>
            </a:pPr>
            <a:r>
              <a:rPr lang="en-IN" sz="2200" dirty="0" smtClean="0"/>
              <a:t>     #include &lt;</a:t>
            </a:r>
            <a:r>
              <a:rPr lang="en-IN" sz="2200" dirty="0" err="1" smtClean="0"/>
              <a:t>stdio.h</a:t>
            </a:r>
            <a:r>
              <a:rPr lang="en-IN" sz="2200" dirty="0" smtClean="0"/>
              <a:t>&gt;  	</a:t>
            </a:r>
          </a:p>
          <a:p>
            <a:pPr>
              <a:buNone/>
            </a:pPr>
            <a:r>
              <a:rPr lang="en-IN" sz="2200" dirty="0" smtClean="0"/>
              <a:t>	void main (void)</a:t>
            </a:r>
          </a:p>
          <a:p>
            <a:pPr>
              <a:buNone/>
            </a:pPr>
            <a:r>
              <a:rPr lang="en-IN" sz="2200" dirty="0" smtClean="0"/>
              <a:t>	{ P0=0xFF;	//assigns bit value ‘1’ to the micro-controller pin.</a:t>
            </a:r>
          </a:p>
          <a:p>
            <a:pPr>
              <a:buNone/>
            </a:pPr>
            <a:r>
              <a:rPr lang="en-IN" sz="2200" dirty="0" smtClean="0"/>
              <a:t>			//0xFF or 1111111 or 255</a:t>
            </a:r>
          </a:p>
          <a:p>
            <a:pPr>
              <a:buNone/>
            </a:pPr>
            <a:r>
              <a:rPr lang="en-IN" sz="2200" dirty="0" smtClean="0"/>
              <a:t> 	 while(1)	//End less while so that program never ends</a:t>
            </a:r>
          </a:p>
          <a:p>
            <a:pPr>
              <a:buNone/>
            </a:pPr>
            <a:r>
              <a:rPr lang="en-IN" sz="2200" dirty="0" smtClean="0"/>
              <a:t> 	 { P2 = ~P0;}	//inverter (~)</a:t>
            </a:r>
          </a:p>
          <a:p>
            <a:pPr>
              <a:buNone/>
            </a:pPr>
            <a:r>
              <a:rPr lang="en-IN" sz="2200" dirty="0" smtClean="0"/>
              <a:t> 	 } }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0"/>
            <a:ext cx="8229600" cy="7287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Timer delays: generating delay of 1ms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Initialize Port 2 with the value 00h.</a:t>
            </a:r>
          </a:p>
          <a:p>
            <a:r>
              <a:rPr lang="en-IN" dirty="0" smtClean="0"/>
              <a:t>After a delay of 1 ms assign Port 2 the value </a:t>
            </a:r>
            <a:r>
              <a:rPr lang="en-IN" dirty="0" err="1" smtClean="0"/>
              <a:t>FFhex</a:t>
            </a:r>
            <a:r>
              <a:rPr lang="en-IN" dirty="0" smtClean="0"/>
              <a:t>.</a:t>
            </a:r>
          </a:p>
          <a:p>
            <a:r>
              <a:rPr lang="en-IN" dirty="0" smtClean="0"/>
              <a:t>After a delay of 1 ms assign Port 2 the value 00hex.</a:t>
            </a:r>
          </a:p>
          <a:p>
            <a:r>
              <a:rPr lang="en-IN" dirty="0" smtClean="0"/>
              <a:t>Run step 2 and step 3 in an infinite loop.</a:t>
            </a:r>
          </a:p>
          <a:p>
            <a:r>
              <a:rPr lang="en-IN" dirty="0" smtClean="0"/>
              <a:t>This should generate a square wave on the pins of Port 2. </a:t>
            </a:r>
          </a:p>
          <a:p>
            <a:r>
              <a:rPr lang="en-IN" dirty="0" smtClean="0"/>
              <a:t>For generating the delay you need to use a timer.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11860" y="4545124"/>
            <a:ext cx="4057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What is the frequency?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Delay generated by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853136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5100" dirty="0" smtClean="0"/>
              <a:t>#include &lt;REG52.H&gt;	</a:t>
            </a:r>
          </a:p>
          <a:p>
            <a:pPr>
              <a:buNone/>
            </a:pPr>
            <a:r>
              <a:rPr lang="en-IN" sz="5100" dirty="0" smtClean="0"/>
              <a:t>#include &lt;</a:t>
            </a:r>
            <a:r>
              <a:rPr lang="en-IN" sz="5100" dirty="0" err="1" smtClean="0"/>
              <a:t>stdio.h</a:t>
            </a:r>
            <a:r>
              <a:rPr lang="en-IN" sz="5100" dirty="0" smtClean="0"/>
              <a:t>&gt;  	</a:t>
            </a:r>
          </a:p>
          <a:p>
            <a:pPr>
              <a:buNone/>
            </a:pPr>
            <a:endParaRPr lang="en-IN" sz="5100" dirty="0" smtClean="0"/>
          </a:p>
          <a:p>
            <a:pPr>
              <a:buNone/>
            </a:pPr>
            <a:r>
              <a:rPr lang="en-IN" sz="5100" dirty="0" smtClean="0"/>
              <a:t>void </a:t>
            </a:r>
            <a:r>
              <a:rPr lang="en-IN" sz="5100" dirty="0" err="1" smtClean="0"/>
              <a:t>softwaredelay</a:t>
            </a:r>
            <a:r>
              <a:rPr lang="en-IN" sz="5100" dirty="0" smtClean="0"/>
              <a:t> (unsigned </a:t>
            </a:r>
            <a:r>
              <a:rPr lang="en-IN" sz="5100" dirty="0" err="1" smtClean="0"/>
              <a:t>int</a:t>
            </a:r>
            <a:r>
              <a:rPr lang="en-IN" sz="5100" dirty="0" smtClean="0"/>
              <a:t> x)</a:t>
            </a:r>
          </a:p>
          <a:p>
            <a:pPr>
              <a:buNone/>
            </a:pPr>
            <a:r>
              <a:rPr lang="en-IN" sz="5100" dirty="0" smtClean="0"/>
              <a:t>{</a:t>
            </a:r>
          </a:p>
          <a:p>
            <a:pPr>
              <a:buNone/>
            </a:pPr>
            <a:r>
              <a:rPr lang="en-IN" sz="5100" dirty="0" smtClean="0"/>
              <a:t> 	 unsigned char d;</a:t>
            </a:r>
          </a:p>
          <a:p>
            <a:pPr>
              <a:buNone/>
            </a:pPr>
            <a:r>
              <a:rPr lang="en-IN" sz="5100" dirty="0" smtClean="0"/>
              <a:t> 	 while(x--&gt;0)</a:t>
            </a:r>
          </a:p>
          <a:p>
            <a:pPr>
              <a:buNone/>
            </a:pPr>
            <a:r>
              <a:rPr lang="en-IN" sz="5100" dirty="0" smtClean="0"/>
              <a:t> 	 {</a:t>
            </a:r>
          </a:p>
          <a:p>
            <a:pPr>
              <a:buNone/>
            </a:pPr>
            <a:r>
              <a:rPr lang="en-IN" sz="5100" dirty="0" smtClean="0"/>
              <a:t>  	  for (d=0;d&lt;110;d++)   {;}</a:t>
            </a:r>
          </a:p>
          <a:p>
            <a:pPr>
              <a:buNone/>
            </a:pPr>
            <a:r>
              <a:rPr lang="en-IN" sz="5100" dirty="0" smtClean="0"/>
              <a:t>  	 }</a:t>
            </a:r>
          </a:p>
          <a:p>
            <a:pPr>
              <a:buNone/>
            </a:pPr>
            <a:r>
              <a:rPr lang="en-IN" sz="51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36204"/>
            <a:ext cx="4428492" cy="4853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main (void)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//Initialize Port 2 with value </a:t>
            </a:r>
            <a:r>
              <a:rPr lang="en-IN" sz="2400" dirty="0" smtClean="0"/>
              <a:t>00h. P2=0x00;	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while(1)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P2=0xFF;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softwaredelay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P2=0x00;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softwaredelay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400" dirty="0" smtClean="0"/>
              <a:t>   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 generated by hardware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924944"/>
            <a:ext cx="81057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016" y="486916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GATE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435932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INT1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5517232"/>
            <a:ext cx="432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TR1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T1 PIN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32849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C/T = 0</a:t>
            </a:r>
            <a:endParaRPr lang="en-IN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75856" y="335699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C/T = 1</a:t>
            </a:r>
            <a:endParaRPr lang="en-IN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75856" y="393305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Control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350274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TL1</a:t>
            </a:r>
          </a:p>
          <a:p>
            <a:r>
              <a:rPr lang="en-IN" b="1" dirty="0" smtClean="0"/>
              <a:t>8bits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3501008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TH1</a:t>
            </a:r>
          </a:p>
          <a:p>
            <a:r>
              <a:rPr lang="en-IN" b="1" dirty="0" smtClean="0"/>
              <a:t>8bits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68344" y="37077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TF1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28384" y="32129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interrupt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32040" y="3825044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26996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11.0592Mhz</a:t>
            </a:r>
            <a:endParaRPr lang="en-IN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26369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Symbol" pitchFamily="18" charset="2"/>
              </a:rPr>
              <a:t>¸ </a:t>
            </a:r>
            <a:r>
              <a:rPr lang="en-IN" b="1" dirty="0" smtClean="0"/>
              <a:t>12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75756" y="295165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0.922Mhz</a:t>
            </a:r>
            <a:endParaRPr lang="en-IN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524" y="1196752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TMOD</a:t>
            </a:r>
            <a:endParaRPr lang="en-IN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36812"/>
            <a:ext cx="71151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Connector 30"/>
          <p:cNvCxnSpPr/>
          <p:nvPr/>
        </p:nvCxnSpPr>
        <p:spPr>
          <a:xfrm>
            <a:off x="1331640" y="508518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03748" y="519319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27784" y="4833156"/>
            <a:ext cx="36004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51820" y="4833156"/>
            <a:ext cx="5400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7984" y="126876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    0      0       0       1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429309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Starting count= 64614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Hex of 64614 = 0xFC66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1572" y="5229200"/>
            <a:ext cx="385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65535-64614=921</a:t>
            </a:r>
          </a:p>
          <a:p>
            <a:r>
              <a:rPr lang="en-IN" sz="2400" dirty="0" smtClean="0"/>
              <a:t>921 x 1.085x10</a:t>
            </a:r>
            <a:r>
              <a:rPr lang="en-IN" sz="2400" baseline="30000" dirty="0" smtClean="0"/>
              <a:t>-6</a:t>
            </a:r>
            <a:r>
              <a:rPr lang="en-IN" sz="2400" dirty="0" smtClean="0"/>
              <a:t> = 999.3</a:t>
            </a:r>
            <a:r>
              <a:rPr lang="en-IN" sz="2400" dirty="0" smtClean="0">
                <a:latin typeface="Symbol" pitchFamily="18" charset="2"/>
              </a:rPr>
              <a:t>m</a:t>
            </a:r>
            <a:r>
              <a:rPr lang="en-IN" sz="2400" dirty="0" smtClean="0"/>
              <a:t>Sec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Computer programs contain instructions</a:t>
            </a:r>
          </a:p>
          <a:p>
            <a:pPr>
              <a:buNone/>
            </a:pPr>
            <a:r>
              <a:rPr lang="en-IN" dirty="0" smtClean="0"/>
              <a:t>	e.g. x = y + z; </a:t>
            </a:r>
          </a:p>
          <a:p>
            <a:r>
              <a:rPr lang="en-IN" dirty="0" smtClean="0"/>
              <a:t>Instructions contain operations and operands</a:t>
            </a:r>
          </a:p>
          <a:p>
            <a:pPr lvl="1">
              <a:buNone/>
            </a:pPr>
            <a:r>
              <a:rPr lang="en-IN" sz="3200" dirty="0" smtClean="0"/>
              <a:t>Here ‘+’ is the operation,</a:t>
            </a:r>
          </a:p>
          <a:p>
            <a:pPr lvl="1">
              <a:buNone/>
            </a:pPr>
            <a:r>
              <a:rPr lang="en-IN" sz="3200" dirty="0" smtClean="0"/>
              <a:t>And ‘y’ and ‘z’ are the operands</a:t>
            </a:r>
          </a:p>
          <a:p>
            <a:r>
              <a:rPr lang="en-IN" dirty="0" smtClean="0"/>
              <a:t>Many instructions read/write data(operands) from/to memory</a:t>
            </a:r>
          </a:p>
          <a:p>
            <a:pPr lvl="1">
              <a:buNone/>
            </a:pPr>
            <a:r>
              <a:rPr lang="en-IN" sz="3200" dirty="0" smtClean="0"/>
              <a:t>(e.g. read y &amp; z, and write back the value ‘x’)</a:t>
            </a:r>
          </a:p>
          <a:p>
            <a:r>
              <a:rPr lang="en-IN" dirty="0" smtClean="0"/>
              <a:t>Data is written to RAM</a:t>
            </a:r>
          </a:p>
          <a:p>
            <a:r>
              <a:rPr lang="en-IN" dirty="0" smtClean="0"/>
              <a:t>Data may be read from RAM or ROM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Delay generated by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756"/>
            <a:ext cx="4042792" cy="522058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300" dirty="0" smtClean="0"/>
              <a:t>#include &lt;REG52.H&gt;</a:t>
            </a:r>
          </a:p>
          <a:p>
            <a:pPr>
              <a:buNone/>
            </a:pPr>
            <a:r>
              <a:rPr lang="en-IN" sz="2300" dirty="0" smtClean="0"/>
              <a:t>#include &lt;</a:t>
            </a:r>
            <a:r>
              <a:rPr lang="en-IN" sz="2300" dirty="0" err="1" smtClean="0"/>
              <a:t>stdio.h</a:t>
            </a:r>
            <a:r>
              <a:rPr lang="en-IN" sz="2300" dirty="0" smtClean="0"/>
              <a:t>&gt;  		</a:t>
            </a:r>
          </a:p>
          <a:p>
            <a:pPr>
              <a:buNone/>
            </a:pPr>
            <a:r>
              <a:rPr lang="en-IN" sz="2300" dirty="0" smtClean="0"/>
              <a:t>//delay using Timer0</a:t>
            </a:r>
          </a:p>
          <a:p>
            <a:pPr>
              <a:buNone/>
            </a:pPr>
            <a:r>
              <a:rPr lang="en-IN" sz="2300" dirty="0" smtClean="0"/>
              <a:t>void </a:t>
            </a:r>
            <a:r>
              <a:rPr lang="en-IN" sz="2300" dirty="0" err="1" smtClean="0"/>
              <a:t>hardwaredelay</a:t>
            </a:r>
            <a:r>
              <a:rPr lang="en-IN" sz="2300" dirty="0" smtClean="0"/>
              <a:t>(void)	</a:t>
            </a:r>
          </a:p>
          <a:p>
            <a:pPr>
              <a:buNone/>
            </a:pPr>
            <a:r>
              <a:rPr lang="en-IN" sz="2300" dirty="0" smtClean="0"/>
              <a:t>{</a:t>
            </a:r>
          </a:p>
          <a:p>
            <a:pPr>
              <a:buNone/>
            </a:pPr>
            <a:r>
              <a:rPr lang="en-IN" sz="2300" dirty="0" smtClean="0"/>
              <a:t>  TMOD = 0x01;    //timer0 in mode0</a:t>
            </a:r>
          </a:p>
          <a:p>
            <a:pPr>
              <a:buNone/>
            </a:pPr>
            <a:r>
              <a:rPr lang="en-IN" sz="2300" dirty="0" smtClean="0"/>
              <a:t>//values for 1msec = 0xFC66</a:t>
            </a:r>
          </a:p>
          <a:p>
            <a:pPr>
              <a:buNone/>
            </a:pPr>
            <a:r>
              <a:rPr lang="en-IN" sz="2300" dirty="0" smtClean="0"/>
              <a:t>	 TL0 = 0x66; </a:t>
            </a:r>
          </a:p>
          <a:p>
            <a:pPr>
              <a:buNone/>
            </a:pPr>
            <a:r>
              <a:rPr lang="en-IN" sz="2300" dirty="0" smtClean="0"/>
              <a:t>	 TH0 = 0xFC;</a:t>
            </a:r>
          </a:p>
          <a:p>
            <a:pPr>
              <a:buNone/>
            </a:pPr>
            <a:r>
              <a:rPr lang="en-IN" sz="2300" dirty="0" smtClean="0"/>
              <a:t>	 TR0 = 1;                      //start timer</a:t>
            </a:r>
          </a:p>
          <a:p>
            <a:pPr>
              <a:buNone/>
            </a:pPr>
            <a:r>
              <a:rPr lang="en-IN" sz="2300" dirty="0" smtClean="0"/>
              <a:t>	 while(TF0==0)  	</a:t>
            </a:r>
          </a:p>
          <a:p>
            <a:pPr>
              <a:buNone/>
            </a:pPr>
            <a:r>
              <a:rPr lang="en-IN" sz="2300" dirty="0" smtClean="0"/>
              <a:t>       {;}</a:t>
            </a:r>
          </a:p>
          <a:p>
            <a:pPr>
              <a:buNone/>
            </a:pPr>
            <a:r>
              <a:rPr lang="en-IN" sz="2300" dirty="0" smtClean="0"/>
              <a:t>	 TR0 = 0;                     //stop timer</a:t>
            </a:r>
          </a:p>
          <a:p>
            <a:pPr>
              <a:buNone/>
            </a:pPr>
            <a:r>
              <a:rPr lang="en-IN" sz="2300" dirty="0" smtClean="0"/>
              <a:t>	 TF0 = 0;</a:t>
            </a:r>
          </a:p>
          <a:p>
            <a:pPr>
              <a:buNone/>
            </a:pPr>
            <a:r>
              <a:rPr lang="en-IN" sz="2300" dirty="0" smtClean="0"/>
              <a:t>	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3968" y="1556792"/>
            <a:ext cx="3646748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5100" dirty="0" smtClean="0"/>
              <a:t>	</a:t>
            </a:r>
            <a:endParaRPr kumimoji="0" lang="en-IN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08004" y="1232756"/>
            <a:ext cx="4284476" cy="5213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main (void)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P2=0x00;	//Initialize Port 2 with the value 00h.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while(1)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  P2=0xFF;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 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hardwaredelay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P2=0x00;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 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hardwaredelay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interesting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Students are advised to write code to</a:t>
            </a:r>
          </a:p>
          <a:p>
            <a:pPr>
              <a:buNone/>
            </a:pPr>
            <a:r>
              <a:rPr lang="en-IN" dirty="0" smtClean="0"/>
              <a:t>	Generate a running border on P0 and P2</a:t>
            </a:r>
          </a:p>
          <a:p>
            <a:endParaRPr lang="en-IN" sz="4400" dirty="0" smtClean="0"/>
          </a:p>
          <a:p>
            <a:r>
              <a:rPr lang="en-IN" dirty="0" smtClean="0"/>
              <a:t>Running border from P0 </a:t>
            </a:r>
            <a:r>
              <a:rPr lang="en-IN" dirty="0" smtClean="0">
                <a:sym typeface="Wingdings" pitchFamily="2" charset="2"/>
              </a:rPr>
              <a:t> P2  P0 </a:t>
            </a:r>
          </a:p>
          <a:p>
            <a:endParaRPr lang="en-IN" sz="4400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Understand how to use output data to DAC and create audio output of known frequency through onboard speaker</a:t>
            </a:r>
          </a:p>
          <a:p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1511660" y="2744924"/>
            <a:ext cx="5364596" cy="504056"/>
            <a:chOff x="1511660" y="2744924"/>
            <a:chExt cx="5364596" cy="504056"/>
          </a:xfrm>
        </p:grpSpPr>
        <p:sp>
          <p:nvSpPr>
            <p:cNvPr id="4" name="Oval 3"/>
            <p:cNvSpPr/>
            <p:nvPr/>
          </p:nvSpPr>
          <p:spPr>
            <a:xfrm>
              <a:off x="1511660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2195736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2915816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3599892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283968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968044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2744924"/>
              <a:ext cx="50405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/>
          <p:cNvSpPr/>
          <p:nvPr/>
        </p:nvSpPr>
        <p:spPr>
          <a:xfrm>
            <a:off x="1511660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195736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915816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599892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283968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968044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688124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372200" y="274492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051720" y="3969060"/>
            <a:ext cx="1836204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Port P0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3968" y="3969060"/>
            <a:ext cx="1836204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Port P2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3887924" y="4167082"/>
            <a:ext cx="39604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4208" y="4185084"/>
            <a:ext cx="0" cy="3960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655676" y="4581128"/>
            <a:ext cx="47885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55676" y="4149080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55676" y="414908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20172" y="4185084"/>
            <a:ext cx="324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dirty="0" smtClean="0"/>
              <a:t>Read experiment-4 laboratory manual </a:t>
            </a:r>
          </a:p>
          <a:p>
            <a:pPr>
              <a:buNone/>
            </a:pPr>
            <a:r>
              <a:rPr lang="en-IN" sz="4000" dirty="0" smtClean="0"/>
              <a:t>and other associated files on </a:t>
            </a:r>
            <a:r>
              <a:rPr lang="en-IN" sz="4000" dirty="0" err="1" smtClean="0"/>
              <a:t>moodle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Microprocessor essentials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IN" sz="3300" dirty="0" smtClean="0"/>
              <a:t>ROM having stored program</a:t>
            </a:r>
          </a:p>
          <a:p>
            <a:r>
              <a:rPr lang="en-IN" sz="3300" dirty="0" smtClean="0"/>
              <a:t>An instruction set (specific to </a:t>
            </a:r>
            <a:r>
              <a:rPr lang="en-IN" sz="3300" dirty="0" err="1" smtClean="0">
                <a:latin typeface="Symbol" pitchFamily="18" charset="2"/>
              </a:rPr>
              <a:t>m</a:t>
            </a:r>
            <a:r>
              <a:rPr lang="en-IN" sz="3300" dirty="0" err="1" smtClean="0"/>
              <a:t>P</a:t>
            </a:r>
            <a:r>
              <a:rPr lang="en-IN" sz="3300" dirty="0" smtClean="0"/>
              <a:t>)</a:t>
            </a:r>
          </a:p>
          <a:p>
            <a:r>
              <a:rPr lang="en-IN" sz="3300" dirty="0" smtClean="0"/>
              <a:t>Microcode which interprets the instruction code</a:t>
            </a:r>
          </a:p>
          <a:p>
            <a:r>
              <a:rPr lang="en-IN" sz="3300" dirty="0" smtClean="0"/>
              <a:t>An arithmetic and Logic unit to carry out instructions</a:t>
            </a:r>
          </a:p>
          <a:p>
            <a:r>
              <a:rPr lang="en-IN" sz="3300" dirty="0" smtClean="0"/>
              <a:t>A scratch pad(set of registers) </a:t>
            </a:r>
          </a:p>
          <a:p>
            <a:r>
              <a:rPr lang="en-IN" sz="3300" dirty="0" smtClean="0"/>
              <a:t>Hardware features to read from, and write to memory</a:t>
            </a:r>
          </a:p>
          <a:p>
            <a:r>
              <a:rPr lang="en-IN" sz="3300" dirty="0" smtClean="0"/>
              <a:t>Facility to interface with the external world </a:t>
            </a:r>
          </a:p>
          <a:p>
            <a:pPr>
              <a:buNone/>
            </a:pPr>
            <a:r>
              <a:rPr lang="en-IN" sz="3300" dirty="0" smtClean="0"/>
              <a:t>	(Input and Output ports)</a:t>
            </a:r>
          </a:p>
          <a:p>
            <a:r>
              <a:rPr lang="en-IN" sz="3300" dirty="0" smtClean="0"/>
              <a:t>React to external events, stimuli</a:t>
            </a:r>
          </a:p>
          <a:p>
            <a:r>
              <a:rPr lang="en-IN" sz="3300" dirty="0" smtClean="0"/>
              <a:t>Count external events/generate delays</a:t>
            </a:r>
          </a:p>
          <a:p>
            <a:pPr>
              <a:buNone/>
            </a:pPr>
            <a:r>
              <a:rPr lang="en-IN" sz="3300" dirty="0" smtClean="0"/>
              <a:t>	(timers and counters)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12060" y="4653136"/>
            <a:ext cx="17394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/>
              <a:t>(Interrupts)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Microprocessor </a:t>
            </a:r>
          </a:p>
          <a:p>
            <a:pPr>
              <a:buNone/>
            </a:pPr>
            <a:r>
              <a:rPr lang="en-IN" dirty="0" smtClean="0"/>
              <a:t>    comprises of</a:t>
            </a:r>
          </a:p>
          <a:p>
            <a:r>
              <a:rPr lang="en-IN" dirty="0" smtClean="0"/>
              <a:t>CPU</a:t>
            </a:r>
          </a:p>
          <a:p>
            <a:pPr lvl="1"/>
            <a:r>
              <a:rPr lang="en-IN" dirty="0" smtClean="0"/>
              <a:t>ALU</a:t>
            </a:r>
          </a:p>
          <a:p>
            <a:pPr lvl="1"/>
            <a:r>
              <a:rPr lang="en-IN" dirty="0" smtClean="0"/>
              <a:t>Register file</a:t>
            </a:r>
          </a:p>
          <a:p>
            <a:pPr lvl="1"/>
            <a:r>
              <a:rPr lang="en-IN" dirty="0" smtClean="0"/>
              <a:t>I/O</a:t>
            </a:r>
          </a:p>
          <a:p>
            <a:pPr lvl="1"/>
            <a:r>
              <a:rPr lang="en-IN" dirty="0" smtClean="0"/>
              <a:t>Interrupts</a:t>
            </a:r>
          </a:p>
          <a:p>
            <a:pPr lvl="1"/>
            <a:r>
              <a:rPr lang="en-IN" dirty="0" smtClean="0"/>
              <a:t>Busses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99992" y="1772816"/>
            <a:ext cx="2664296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CPU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sz="2800" b="1" dirty="0" smtClean="0">
              <a:solidFill>
                <a:schemeClr val="tx1"/>
              </a:solidFill>
            </a:endParaRP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sz="2800" b="1" dirty="0" smtClean="0">
              <a:solidFill>
                <a:schemeClr val="tx1"/>
              </a:solidFill>
            </a:endParaRPr>
          </a:p>
          <a:p>
            <a:pPr algn="ctr"/>
            <a:endParaRPr lang="en-IN" sz="2800" b="1" dirty="0" smtClean="0">
              <a:solidFill>
                <a:schemeClr val="tx1"/>
              </a:solidFill>
            </a:endParaRP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008" y="2276872"/>
            <a:ext cx="1008112" cy="1296144"/>
          </a:xfrm>
          <a:prstGeom prst="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ALU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40152" y="2276872"/>
            <a:ext cx="1008112" cy="1296144"/>
            <a:chOff x="5940152" y="2276872"/>
            <a:chExt cx="1008112" cy="1296144"/>
          </a:xfrm>
        </p:grpSpPr>
        <p:sp>
          <p:nvSpPr>
            <p:cNvPr id="6" name="Rectangle 5"/>
            <p:cNvSpPr/>
            <p:nvPr/>
          </p:nvSpPr>
          <p:spPr>
            <a:xfrm>
              <a:off x="5940152" y="2276872"/>
              <a:ext cx="1008112" cy="1296144"/>
            </a:xfrm>
            <a:prstGeom prst="rect">
              <a:avLst/>
            </a:prstGeom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940152" y="2564904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40152" y="285293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40152" y="3068960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40152" y="3284984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644008" y="4797152"/>
            <a:ext cx="1008112" cy="432048"/>
          </a:xfrm>
          <a:prstGeom prst="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I/O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8024" y="3573016"/>
            <a:ext cx="3528392" cy="1224136"/>
            <a:chOff x="4788024" y="3573016"/>
            <a:chExt cx="3528392" cy="1224136"/>
          </a:xfrm>
        </p:grpSpPr>
        <p:sp>
          <p:nvSpPr>
            <p:cNvPr id="17" name="Up-Down Arrow 16"/>
            <p:cNvSpPr/>
            <p:nvPr/>
          </p:nvSpPr>
          <p:spPr>
            <a:xfrm>
              <a:off x="5076056" y="3573016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6300192" y="3573016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88024" y="4005064"/>
              <a:ext cx="2880320" cy="360040"/>
            </a:xfrm>
            <a:prstGeom prst="right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5076056" y="4293096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6300192" y="4293096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344" y="4005064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BUS</a:t>
              </a:r>
              <a:endParaRPr lang="en-IN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40152" y="4797152"/>
            <a:ext cx="1008112" cy="720080"/>
            <a:chOff x="5940152" y="4797152"/>
            <a:chExt cx="1008112" cy="720080"/>
          </a:xfrm>
        </p:grpSpPr>
        <p:sp>
          <p:nvSpPr>
            <p:cNvPr id="22" name="Rectangle 21"/>
            <p:cNvSpPr/>
            <p:nvPr/>
          </p:nvSpPr>
          <p:spPr>
            <a:xfrm>
              <a:off x="5940152" y="4797152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err="1" smtClean="0">
                  <a:solidFill>
                    <a:schemeClr val="tx1"/>
                  </a:solidFill>
                </a:rPr>
                <a:t>Int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228184" y="5229200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660232" y="5229200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419872" y="1700808"/>
            <a:ext cx="2664296" cy="3528392"/>
            <a:chOff x="3419872" y="1700808"/>
            <a:chExt cx="2664296" cy="3528392"/>
          </a:xfrm>
        </p:grpSpPr>
        <p:sp>
          <p:nvSpPr>
            <p:cNvPr id="4" name="Rectangle 3"/>
            <p:cNvSpPr/>
            <p:nvPr/>
          </p:nvSpPr>
          <p:spPr>
            <a:xfrm>
              <a:off x="3419872" y="1700808"/>
              <a:ext cx="2664296" cy="3528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bg1"/>
                  </a:solidFill>
                </a:rPr>
                <a:t>CPU</a:t>
              </a: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3888" y="2204864"/>
              <a:ext cx="1008112" cy="1296144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ALU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0032" y="2204864"/>
              <a:ext cx="1008112" cy="1296144"/>
            </a:xfrm>
            <a:prstGeom prst="rect">
              <a:avLst/>
            </a:prstGeom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60032" y="249289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60032" y="2780928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60032" y="2996952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60032" y="321297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Up-Down Arrow 16"/>
            <p:cNvSpPr/>
            <p:nvPr/>
          </p:nvSpPr>
          <p:spPr>
            <a:xfrm>
              <a:off x="3995936" y="3501008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5220072" y="3501008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63888" y="472514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I/O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60032" y="472514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err="1" smtClean="0">
                  <a:solidFill>
                    <a:schemeClr val="tx1"/>
                  </a:solidFill>
                </a:rPr>
                <a:t>Int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3995936" y="4221088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5220072" y="4221088"/>
              <a:ext cx="288032" cy="504056"/>
            </a:xfrm>
            <a:prstGeom prst="upDownArrow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Microprocessor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CPU</a:t>
            </a:r>
          </a:p>
          <a:p>
            <a:r>
              <a:rPr lang="en-IN" dirty="0" smtClean="0"/>
              <a:t>RAM</a:t>
            </a:r>
          </a:p>
          <a:p>
            <a:r>
              <a:rPr lang="en-IN" dirty="0" smtClean="0"/>
              <a:t>ROM</a:t>
            </a:r>
          </a:p>
          <a:p>
            <a:r>
              <a:rPr lang="en-IN" dirty="0" smtClean="0"/>
              <a:t>Interrupts</a:t>
            </a:r>
          </a:p>
          <a:p>
            <a:r>
              <a:rPr lang="en-IN" dirty="0" smtClean="0"/>
              <a:t>Peripherals</a:t>
            </a:r>
          </a:p>
          <a:p>
            <a:pPr lvl="1"/>
            <a:r>
              <a:rPr lang="en-IN" dirty="0" smtClean="0"/>
              <a:t>I/O ports</a:t>
            </a:r>
          </a:p>
          <a:p>
            <a:pPr lvl="1"/>
            <a:r>
              <a:rPr lang="en-IN" dirty="0" smtClean="0"/>
              <a:t>Timers</a:t>
            </a:r>
          </a:p>
          <a:p>
            <a:pPr lvl="1"/>
            <a:r>
              <a:rPr lang="en-IN" dirty="0" smtClean="0"/>
              <a:t>Counters</a:t>
            </a:r>
          </a:p>
          <a:p>
            <a:pPr lvl="1"/>
            <a:r>
              <a:rPr lang="en-IN" dirty="0" smtClean="0"/>
              <a:t>Serial port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07904" y="3933056"/>
            <a:ext cx="2880320" cy="360040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6516216" y="1844824"/>
            <a:ext cx="2016224" cy="4032448"/>
            <a:chOff x="6516216" y="1844824"/>
            <a:chExt cx="2016224" cy="4032448"/>
          </a:xfrm>
        </p:grpSpPr>
        <p:sp>
          <p:nvSpPr>
            <p:cNvPr id="30" name="Bent Arrow 29"/>
            <p:cNvSpPr/>
            <p:nvPr/>
          </p:nvSpPr>
          <p:spPr>
            <a:xfrm>
              <a:off x="6516216" y="2348880"/>
              <a:ext cx="720080" cy="3528392"/>
            </a:xfrm>
            <a:prstGeom prst="ben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36296" y="1844824"/>
              <a:ext cx="129614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/>
                <a:t>RAM</a:t>
              </a:r>
              <a:endParaRPr lang="en-IN" sz="28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32240" y="5157192"/>
            <a:ext cx="1800200" cy="1224136"/>
            <a:chOff x="6732240" y="5157192"/>
            <a:chExt cx="1800200" cy="1224136"/>
          </a:xfrm>
        </p:grpSpPr>
        <p:sp>
          <p:nvSpPr>
            <p:cNvPr id="29" name="Rectangle 28"/>
            <p:cNvSpPr/>
            <p:nvPr/>
          </p:nvSpPr>
          <p:spPr>
            <a:xfrm>
              <a:off x="7236296" y="5157192"/>
              <a:ext cx="129614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/>
                <a:t>Peripherals</a:t>
              </a:r>
              <a:endParaRPr lang="en-IN" sz="2800" b="1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6732240" y="5661248"/>
              <a:ext cx="576064" cy="288032"/>
            </a:xfrm>
            <a:prstGeom prst="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3501008"/>
            <a:ext cx="1800200" cy="1224136"/>
            <a:chOff x="6732240" y="3501008"/>
            <a:chExt cx="1800200" cy="1224136"/>
          </a:xfrm>
        </p:grpSpPr>
        <p:sp>
          <p:nvSpPr>
            <p:cNvPr id="28" name="Rectangle 27"/>
            <p:cNvSpPr/>
            <p:nvPr/>
          </p:nvSpPr>
          <p:spPr>
            <a:xfrm>
              <a:off x="7236296" y="3501008"/>
              <a:ext cx="129614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/>
                <a:t>ROM</a:t>
              </a:r>
              <a:endParaRPr lang="en-IN" sz="28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6732240" y="4005064"/>
              <a:ext cx="576064" cy="288032"/>
            </a:xfrm>
            <a:prstGeom prst="righ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84168" y="357301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BUS</a:t>
            </a:r>
            <a:endParaRPr lang="en-IN" sz="20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148064" y="515719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580112" y="515719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Microcontrollers combine all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smtClean="0">
                <a:latin typeface="Symbol" pitchFamily="18" charset="2"/>
              </a:rPr>
              <a:t>m</a:t>
            </a:r>
            <a:r>
              <a:rPr lang="en-IN" dirty="0" smtClean="0"/>
              <a:t>p components in a single chip </a:t>
            </a:r>
          </a:p>
          <a:p>
            <a:r>
              <a:rPr lang="en-IN" dirty="0" smtClean="0"/>
              <a:t>CPU</a:t>
            </a:r>
          </a:p>
          <a:p>
            <a:r>
              <a:rPr lang="en-IN" dirty="0" smtClean="0"/>
              <a:t>RAM/ROM/Registers</a:t>
            </a:r>
          </a:p>
          <a:p>
            <a:r>
              <a:rPr lang="en-IN" dirty="0" smtClean="0"/>
              <a:t>I/O ports</a:t>
            </a:r>
          </a:p>
          <a:p>
            <a:r>
              <a:rPr lang="en-IN" dirty="0" smtClean="0"/>
              <a:t>Peripherals</a:t>
            </a:r>
          </a:p>
          <a:p>
            <a:r>
              <a:rPr lang="en-IN" dirty="0" smtClean="0"/>
              <a:t>Interrupts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796136" y="1628800"/>
            <a:ext cx="2880320" cy="3960440"/>
            <a:chOff x="5796136" y="1628800"/>
            <a:chExt cx="2880320" cy="3960440"/>
          </a:xfrm>
        </p:grpSpPr>
        <p:grpSp>
          <p:nvGrpSpPr>
            <p:cNvPr id="22" name="Group 21"/>
            <p:cNvGrpSpPr/>
            <p:nvPr/>
          </p:nvGrpSpPr>
          <p:grpSpPr>
            <a:xfrm>
              <a:off x="6012160" y="1628800"/>
              <a:ext cx="2664296" cy="3960440"/>
              <a:chOff x="3419872" y="1484784"/>
              <a:chExt cx="2664296" cy="39604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19872" y="1484784"/>
                <a:ext cx="2664296" cy="3960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 smtClean="0">
                    <a:solidFill>
                      <a:schemeClr val="bg1"/>
                    </a:solidFill>
                  </a:rPr>
                  <a:t>CPU</a:t>
                </a:r>
              </a:p>
              <a:p>
                <a:pPr algn="ctr"/>
                <a:endParaRPr lang="en-IN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63888" y="2204864"/>
                <a:ext cx="1008112" cy="1296144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 smtClean="0">
                    <a:solidFill>
                      <a:schemeClr val="tx1"/>
                    </a:solidFill>
                  </a:rPr>
                  <a:t>ALU</a:t>
                </a:r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60032" y="2204864"/>
                <a:ext cx="1008112" cy="1296144"/>
              </a:xfrm>
              <a:prstGeom prst="rect">
                <a:avLst/>
              </a:prstGeom>
              <a:ln w="508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4860032" y="2492896"/>
                <a:ext cx="1008112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860032" y="2780928"/>
                <a:ext cx="1008112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860032" y="2996952"/>
                <a:ext cx="1008112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60032" y="3212976"/>
                <a:ext cx="1008112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3563888" y="3645024"/>
                <a:ext cx="1008112" cy="432048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 smtClean="0">
                    <a:solidFill>
                      <a:schemeClr val="tx1"/>
                    </a:solidFill>
                  </a:rPr>
                  <a:t>I/O</a:t>
                </a:r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63888" y="4293096"/>
                <a:ext cx="1008112" cy="432048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60032" y="3645024"/>
                <a:ext cx="1008112" cy="432048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 smtClean="0">
                    <a:solidFill>
                      <a:schemeClr val="tx1"/>
                    </a:solidFill>
                  </a:rPr>
                  <a:t>RAM</a:t>
                </a:r>
                <a:endParaRPr lang="en-I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60032" y="4293096"/>
                <a:ext cx="1008112" cy="432048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 smtClean="0">
                    <a:solidFill>
                      <a:schemeClr val="tx1"/>
                    </a:solidFill>
                  </a:rPr>
                  <a:t>ROM</a:t>
                </a:r>
                <a:endParaRPr lang="en-I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60032" y="313167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>
                    <a:solidFill>
                      <a:srgbClr val="FFC000"/>
                    </a:solidFill>
                  </a:rPr>
                  <a:t>Registers</a:t>
                </a:r>
                <a:endParaRPr lang="en-IN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3888" y="4869160"/>
                <a:ext cx="2376264" cy="432048"/>
              </a:xfrm>
              <a:prstGeom prst="rect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 smtClean="0">
                    <a:solidFill>
                      <a:schemeClr val="tx1"/>
                    </a:solidFill>
                  </a:rPr>
                  <a:t>Peripherals</a:t>
                </a:r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5796136" y="4725144"/>
              <a:ext cx="3600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96136" y="4581128"/>
              <a:ext cx="3600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Microcontroller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</a:p>
          <a:p>
            <a:pPr lvl="1"/>
            <a:r>
              <a:rPr lang="en-IN" dirty="0" smtClean="0"/>
              <a:t>RAM</a:t>
            </a:r>
          </a:p>
          <a:p>
            <a:pPr lvl="1"/>
            <a:r>
              <a:rPr lang="en-IN" dirty="0" smtClean="0"/>
              <a:t>Flash ROM</a:t>
            </a:r>
          </a:p>
          <a:p>
            <a:r>
              <a:rPr lang="en-IN" dirty="0" smtClean="0"/>
              <a:t>I/O ports</a:t>
            </a:r>
          </a:p>
          <a:p>
            <a:r>
              <a:rPr lang="en-IN" dirty="0" smtClean="0"/>
              <a:t>Memory architecture</a:t>
            </a:r>
          </a:p>
          <a:p>
            <a:r>
              <a:rPr lang="en-IN" dirty="0" smtClean="0"/>
              <a:t>See link for detailed</a:t>
            </a:r>
          </a:p>
          <a:p>
            <a:pPr>
              <a:buNone/>
            </a:pPr>
            <a:r>
              <a:rPr lang="en-IN" dirty="0" smtClean="0"/>
              <a:t>	8051 </a:t>
            </a:r>
            <a:r>
              <a:rPr lang="en-IN" dirty="0" err="1" smtClean="0"/>
              <a:t>uC</a:t>
            </a:r>
            <a:r>
              <a:rPr lang="en-IN" dirty="0" smtClean="0"/>
              <a:t> architecture</a:t>
            </a:r>
          </a:p>
          <a:p>
            <a:endParaRPr lang="en-IN" dirty="0" smtClean="0"/>
          </a:p>
        </p:txBody>
      </p:sp>
      <p:grpSp>
        <p:nvGrpSpPr>
          <p:cNvPr id="11" name="Group 21"/>
          <p:cNvGrpSpPr/>
          <p:nvPr/>
        </p:nvGrpSpPr>
        <p:grpSpPr>
          <a:xfrm>
            <a:off x="5364088" y="1844824"/>
            <a:ext cx="2664296" cy="3960440"/>
            <a:chOff x="3419872" y="1484784"/>
            <a:chExt cx="2664296" cy="3960440"/>
          </a:xfrm>
        </p:grpSpPr>
        <p:sp>
          <p:nvSpPr>
            <p:cNvPr id="4" name="Rectangle 3"/>
            <p:cNvSpPr/>
            <p:nvPr/>
          </p:nvSpPr>
          <p:spPr>
            <a:xfrm>
              <a:off x="3419872" y="1484784"/>
              <a:ext cx="2664296" cy="3960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bg1"/>
                  </a:solidFill>
                </a:rPr>
                <a:t>CPU</a:t>
              </a: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  <a:p>
              <a:pPr algn="ctr"/>
              <a:endParaRPr lang="en-I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3888" y="2204864"/>
              <a:ext cx="1008112" cy="1296144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smtClean="0">
                  <a:solidFill>
                    <a:schemeClr val="tx1"/>
                  </a:solidFill>
                </a:rPr>
                <a:t>ALU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0032" y="2204864"/>
              <a:ext cx="1008112" cy="1296144"/>
            </a:xfrm>
            <a:prstGeom prst="rect">
              <a:avLst/>
            </a:prstGeom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60032" y="249289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60032" y="2780928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60032" y="2996952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60032" y="3212976"/>
              <a:ext cx="1008112" cy="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63888" y="364502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UART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3888" y="4293096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 err="1" smtClean="0">
                  <a:solidFill>
                    <a:schemeClr val="tx1"/>
                  </a:solidFill>
                </a:rPr>
                <a:t>Int</a:t>
              </a:r>
              <a:endParaRPr lang="en-IN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60032" y="3645024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RAM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60032" y="4293096"/>
              <a:ext cx="1008112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ROM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0032" y="313167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rgbClr val="FFC000"/>
                  </a:solidFill>
                </a:rPr>
                <a:t>Registers</a:t>
              </a:r>
              <a:endParaRPr lang="en-IN" b="1" dirty="0">
                <a:solidFill>
                  <a:srgbClr val="FFC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63888" y="4869160"/>
              <a:ext cx="2376264" cy="432048"/>
            </a:xfrm>
            <a:prstGeom prst="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 smtClean="0">
                  <a:solidFill>
                    <a:schemeClr val="tx1"/>
                  </a:solidFill>
                </a:rPr>
                <a:t>Counter/timer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392" y="1772816"/>
            <a:ext cx="1008112" cy="1944216"/>
            <a:chOff x="8028384" y="1772816"/>
            <a:chExt cx="1008112" cy="1944216"/>
          </a:xfrm>
        </p:grpSpPr>
        <p:sp>
          <p:nvSpPr>
            <p:cNvPr id="20" name="Rectangle 19"/>
            <p:cNvSpPr/>
            <p:nvPr/>
          </p:nvSpPr>
          <p:spPr>
            <a:xfrm>
              <a:off x="8028384" y="1844824"/>
              <a:ext cx="288032" cy="1800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</a:rPr>
                <a:t>I/O</a:t>
              </a:r>
            </a:p>
            <a:p>
              <a:pPr algn="ctr"/>
              <a:endParaRPr lang="en-IN" sz="2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316416" y="1772816"/>
              <a:ext cx="720080" cy="400110"/>
              <a:chOff x="8316416" y="1772816"/>
              <a:chExt cx="720080" cy="40011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D0</a:t>
                </a:r>
                <a:endParaRPr lang="en-IN" sz="20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316416" y="1997224"/>
              <a:ext cx="720080" cy="400110"/>
              <a:chOff x="8316416" y="1772816"/>
              <a:chExt cx="720080" cy="4001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D1</a:t>
                </a:r>
                <a:endParaRPr lang="en-IN" sz="20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316416" y="2236802"/>
              <a:ext cx="720080" cy="400110"/>
              <a:chOff x="8316416" y="1772816"/>
              <a:chExt cx="720080" cy="40011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D2</a:t>
                </a:r>
                <a:endParaRPr lang="en-IN" sz="2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316416" y="2452826"/>
              <a:ext cx="720080" cy="400110"/>
              <a:chOff x="8316416" y="1772816"/>
              <a:chExt cx="720080" cy="4001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D3</a:t>
                </a:r>
                <a:endParaRPr lang="en-IN" sz="2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316416" y="2668850"/>
              <a:ext cx="720080" cy="400110"/>
              <a:chOff x="8316416" y="1772816"/>
              <a:chExt cx="720080" cy="40011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D4</a:t>
                </a:r>
                <a:endParaRPr lang="en-IN" sz="20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316416" y="2884874"/>
              <a:ext cx="720080" cy="400110"/>
              <a:chOff x="8316416" y="1772816"/>
              <a:chExt cx="720080" cy="40011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D5</a:t>
                </a:r>
                <a:endParaRPr lang="en-IN" sz="2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316416" y="3100898"/>
              <a:ext cx="720080" cy="400110"/>
              <a:chOff x="8316416" y="1772816"/>
              <a:chExt cx="720080" cy="400110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D6</a:t>
                </a:r>
                <a:endParaRPr lang="en-IN" sz="20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316416" y="3316922"/>
              <a:ext cx="720080" cy="400110"/>
              <a:chOff x="8316416" y="1772816"/>
              <a:chExt cx="720080" cy="40011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D7</a:t>
                </a:r>
                <a:endParaRPr lang="en-IN" sz="2000" dirty="0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flipH="1">
            <a:off x="4283968" y="1772816"/>
            <a:ext cx="1008112" cy="1944216"/>
            <a:chOff x="8028384" y="1772816"/>
            <a:chExt cx="1008112" cy="1944216"/>
          </a:xfrm>
        </p:grpSpPr>
        <p:sp>
          <p:nvSpPr>
            <p:cNvPr id="52" name="Rectangle 51"/>
            <p:cNvSpPr/>
            <p:nvPr/>
          </p:nvSpPr>
          <p:spPr>
            <a:xfrm>
              <a:off x="8028384" y="1844824"/>
              <a:ext cx="288032" cy="1800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</a:rPr>
                <a:t>I/O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27"/>
            <p:cNvGrpSpPr/>
            <p:nvPr/>
          </p:nvGrpSpPr>
          <p:grpSpPr>
            <a:xfrm>
              <a:off x="8316416" y="1772816"/>
              <a:ext cx="720080" cy="400110"/>
              <a:chOff x="8316416" y="1772816"/>
              <a:chExt cx="720080" cy="40011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D0</a:t>
                </a:r>
                <a:endParaRPr lang="en-IN" sz="2000" dirty="0"/>
              </a:p>
            </p:txBody>
          </p:sp>
        </p:grpSp>
        <p:grpSp>
          <p:nvGrpSpPr>
            <p:cNvPr id="54" name="Group 28"/>
            <p:cNvGrpSpPr/>
            <p:nvPr/>
          </p:nvGrpSpPr>
          <p:grpSpPr>
            <a:xfrm>
              <a:off x="8316416" y="1997224"/>
              <a:ext cx="720080" cy="400110"/>
              <a:chOff x="8316416" y="1772816"/>
              <a:chExt cx="720080" cy="40011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D1</a:t>
                </a:r>
                <a:endParaRPr lang="en-IN" sz="2000" dirty="0"/>
              </a:p>
            </p:txBody>
          </p:sp>
        </p:grpSp>
        <p:grpSp>
          <p:nvGrpSpPr>
            <p:cNvPr id="55" name="Group 31"/>
            <p:cNvGrpSpPr/>
            <p:nvPr/>
          </p:nvGrpSpPr>
          <p:grpSpPr>
            <a:xfrm>
              <a:off x="8316416" y="2236802"/>
              <a:ext cx="720080" cy="400110"/>
              <a:chOff x="8316416" y="1772816"/>
              <a:chExt cx="720080" cy="40011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D2</a:t>
                </a:r>
                <a:endParaRPr lang="en-IN" sz="2000" dirty="0"/>
              </a:p>
            </p:txBody>
          </p:sp>
        </p:grpSp>
        <p:grpSp>
          <p:nvGrpSpPr>
            <p:cNvPr id="56" name="Group 34"/>
            <p:cNvGrpSpPr/>
            <p:nvPr/>
          </p:nvGrpSpPr>
          <p:grpSpPr>
            <a:xfrm>
              <a:off x="8316416" y="2452826"/>
              <a:ext cx="720080" cy="400110"/>
              <a:chOff x="8316416" y="1772816"/>
              <a:chExt cx="720080" cy="40011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D3</a:t>
                </a:r>
                <a:endParaRPr lang="en-IN" sz="2000" dirty="0"/>
              </a:p>
            </p:txBody>
          </p:sp>
        </p:grpSp>
        <p:grpSp>
          <p:nvGrpSpPr>
            <p:cNvPr id="57" name="Group 37"/>
            <p:cNvGrpSpPr/>
            <p:nvPr/>
          </p:nvGrpSpPr>
          <p:grpSpPr>
            <a:xfrm>
              <a:off x="8316416" y="2668850"/>
              <a:ext cx="720080" cy="400110"/>
              <a:chOff x="8316416" y="1772816"/>
              <a:chExt cx="720080" cy="40011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D4</a:t>
                </a:r>
                <a:endParaRPr lang="en-IN" sz="2000" dirty="0"/>
              </a:p>
            </p:txBody>
          </p:sp>
        </p:grpSp>
        <p:grpSp>
          <p:nvGrpSpPr>
            <p:cNvPr id="58" name="Group 40"/>
            <p:cNvGrpSpPr/>
            <p:nvPr/>
          </p:nvGrpSpPr>
          <p:grpSpPr>
            <a:xfrm>
              <a:off x="8316416" y="2884874"/>
              <a:ext cx="720080" cy="400110"/>
              <a:chOff x="8316416" y="1772816"/>
              <a:chExt cx="720080" cy="40011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D5</a:t>
                </a:r>
                <a:endParaRPr lang="en-IN" sz="2000" dirty="0"/>
              </a:p>
            </p:txBody>
          </p:sp>
        </p:grpSp>
        <p:grpSp>
          <p:nvGrpSpPr>
            <p:cNvPr id="59" name="Group 43"/>
            <p:cNvGrpSpPr/>
            <p:nvPr/>
          </p:nvGrpSpPr>
          <p:grpSpPr>
            <a:xfrm>
              <a:off x="8316416" y="3100898"/>
              <a:ext cx="720080" cy="400110"/>
              <a:chOff x="8316416" y="1772816"/>
              <a:chExt cx="720080" cy="400110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D6</a:t>
                </a:r>
                <a:endParaRPr lang="en-IN" sz="2000" dirty="0"/>
              </a:p>
            </p:txBody>
          </p:sp>
        </p:grpSp>
        <p:grpSp>
          <p:nvGrpSpPr>
            <p:cNvPr id="60" name="Group 46"/>
            <p:cNvGrpSpPr/>
            <p:nvPr/>
          </p:nvGrpSpPr>
          <p:grpSpPr>
            <a:xfrm>
              <a:off x="8316416" y="3316922"/>
              <a:ext cx="720080" cy="400110"/>
              <a:chOff x="8316416" y="1772816"/>
              <a:chExt cx="720080" cy="40011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D7</a:t>
                </a:r>
                <a:endParaRPr lang="en-IN" sz="2000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8100392" y="3789040"/>
            <a:ext cx="1008112" cy="1944216"/>
            <a:chOff x="8028384" y="1772816"/>
            <a:chExt cx="1008112" cy="1944216"/>
          </a:xfrm>
        </p:grpSpPr>
        <p:sp>
          <p:nvSpPr>
            <p:cNvPr id="78" name="Rectangle 77"/>
            <p:cNvSpPr/>
            <p:nvPr/>
          </p:nvSpPr>
          <p:spPr>
            <a:xfrm>
              <a:off x="8028384" y="1844824"/>
              <a:ext cx="288032" cy="1800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</a:rPr>
                <a:t>I/O</a:t>
              </a:r>
            </a:p>
            <a:p>
              <a:pPr algn="ctr"/>
              <a:endParaRPr lang="en-IN" sz="2400" dirty="0"/>
            </a:p>
          </p:txBody>
        </p:sp>
        <p:grpSp>
          <p:nvGrpSpPr>
            <p:cNvPr id="79" name="Group 27"/>
            <p:cNvGrpSpPr/>
            <p:nvPr/>
          </p:nvGrpSpPr>
          <p:grpSpPr>
            <a:xfrm>
              <a:off x="8316416" y="1772816"/>
              <a:ext cx="720080" cy="400110"/>
              <a:chOff x="8316416" y="1772816"/>
              <a:chExt cx="720080" cy="400110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D0</a:t>
                </a:r>
                <a:endParaRPr lang="en-IN" sz="2000" dirty="0"/>
              </a:p>
            </p:txBody>
          </p:sp>
        </p:grpSp>
        <p:grpSp>
          <p:nvGrpSpPr>
            <p:cNvPr id="80" name="Group 28"/>
            <p:cNvGrpSpPr/>
            <p:nvPr/>
          </p:nvGrpSpPr>
          <p:grpSpPr>
            <a:xfrm>
              <a:off x="8316416" y="1997224"/>
              <a:ext cx="720080" cy="400110"/>
              <a:chOff x="8316416" y="1772816"/>
              <a:chExt cx="720080" cy="400110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D1</a:t>
                </a:r>
                <a:endParaRPr lang="en-IN" sz="2000" dirty="0"/>
              </a:p>
            </p:txBody>
          </p:sp>
        </p:grpSp>
        <p:grpSp>
          <p:nvGrpSpPr>
            <p:cNvPr id="81" name="Group 31"/>
            <p:cNvGrpSpPr/>
            <p:nvPr/>
          </p:nvGrpSpPr>
          <p:grpSpPr>
            <a:xfrm>
              <a:off x="8316416" y="2236802"/>
              <a:ext cx="720080" cy="400110"/>
              <a:chOff x="8316416" y="1772816"/>
              <a:chExt cx="720080" cy="40011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D2</a:t>
                </a:r>
                <a:endParaRPr lang="en-IN" sz="2000" dirty="0"/>
              </a:p>
            </p:txBody>
          </p:sp>
        </p:grpSp>
        <p:grpSp>
          <p:nvGrpSpPr>
            <p:cNvPr id="82" name="Group 34"/>
            <p:cNvGrpSpPr/>
            <p:nvPr/>
          </p:nvGrpSpPr>
          <p:grpSpPr>
            <a:xfrm>
              <a:off x="8316416" y="2452826"/>
              <a:ext cx="720080" cy="400110"/>
              <a:chOff x="8316416" y="1772816"/>
              <a:chExt cx="720080" cy="400110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D3</a:t>
                </a:r>
                <a:endParaRPr lang="en-IN" sz="2000" dirty="0"/>
              </a:p>
            </p:txBody>
          </p:sp>
        </p:grpSp>
        <p:grpSp>
          <p:nvGrpSpPr>
            <p:cNvPr id="83" name="Group 37"/>
            <p:cNvGrpSpPr/>
            <p:nvPr/>
          </p:nvGrpSpPr>
          <p:grpSpPr>
            <a:xfrm>
              <a:off x="8316416" y="2668850"/>
              <a:ext cx="720080" cy="400110"/>
              <a:chOff x="8316416" y="1772816"/>
              <a:chExt cx="720080" cy="40011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D4</a:t>
                </a:r>
                <a:endParaRPr lang="en-IN" sz="2000" dirty="0"/>
              </a:p>
            </p:txBody>
          </p:sp>
        </p:grpSp>
        <p:grpSp>
          <p:nvGrpSpPr>
            <p:cNvPr id="84" name="Group 40"/>
            <p:cNvGrpSpPr/>
            <p:nvPr/>
          </p:nvGrpSpPr>
          <p:grpSpPr>
            <a:xfrm>
              <a:off x="8316416" y="2884874"/>
              <a:ext cx="720080" cy="400110"/>
              <a:chOff x="8316416" y="1772816"/>
              <a:chExt cx="720080" cy="40011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D5</a:t>
                </a:r>
                <a:endParaRPr lang="en-IN" sz="2000" dirty="0"/>
              </a:p>
            </p:txBody>
          </p:sp>
        </p:grpSp>
        <p:grpSp>
          <p:nvGrpSpPr>
            <p:cNvPr id="85" name="Group 43"/>
            <p:cNvGrpSpPr/>
            <p:nvPr/>
          </p:nvGrpSpPr>
          <p:grpSpPr>
            <a:xfrm>
              <a:off x="8316416" y="3100898"/>
              <a:ext cx="720080" cy="400110"/>
              <a:chOff x="8316416" y="1772816"/>
              <a:chExt cx="720080" cy="400110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D6</a:t>
                </a:r>
                <a:endParaRPr lang="en-IN" sz="2000" dirty="0"/>
              </a:p>
            </p:txBody>
          </p:sp>
        </p:grpSp>
        <p:grpSp>
          <p:nvGrpSpPr>
            <p:cNvPr id="86" name="Group 46"/>
            <p:cNvGrpSpPr/>
            <p:nvPr/>
          </p:nvGrpSpPr>
          <p:grpSpPr>
            <a:xfrm>
              <a:off x="8316416" y="3316922"/>
              <a:ext cx="720080" cy="400110"/>
              <a:chOff x="8316416" y="1772816"/>
              <a:chExt cx="720080" cy="40011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D7</a:t>
                </a:r>
                <a:endParaRPr lang="en-IN" sz="2000" dirty="0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 flipH="1">
            <a:off x="4283968" y="3789040"/>
            <a:ext cx="1008112" cy="1944216"/>
            <a:chOff x="8028384" y="1772816"/>
            <a:chExt cx="1008112" cy="1944216"/>
          </a:xfrm>
        </p:grpSpPr>
        <p:sp>
          <p:nvSpPr>
            <p:cNvPr id="104" name="Rectangle 103"/>
            <p:cNvSpPr/>
            <p:nvPr/>
          </p:nvSpPr>
          <p:spPr>
            <a:xfrm>
              <a:off x="8028384" y="1844824"/>
              <a:ext cx="288032" cy="18002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chemeClr val="tx1"/>
                  </a:solidFill>
                </a:rPr>
                <a:t>I/O</a:t>
              </a:r>
            </a:p>
            <a:p>
              <a:pPr algn="ctr"/>
              <a:endParaRPr lang="en-IN" dirty="0"/>
            </a:p>
          </p:txBody>
        </p:sp>
        <p:grpSp>
          <p:nvGrpSpPr>
            <p:cNvPr id="105" name="Group 27"/>
            <p:cNvGrpSpPr/>
            <p:nvPr/>
          </p:nvGrpSpPr>
          <p:grpSpPr>
            <a:xfrm>
              <a:off x="8316416" y="1772816"/>
              <a:ext cx="720080" cy="400110"/>
              <a:chOff x="8316416" y="1772816"/>
              <a:chExt cx="720080" cy="400110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D0</a:t>
                </a:r>
                <a:endParaRPr lang="en-IN" sz="2000" dirty="0"/>
              </a:p>
            </p:txBody>
          </p:sp>
        </p:grpSp>
        <p:grpSp>
          <p:nvGrpSpPr>
            <p:cNvPr id="106" name="Group 28"/>
            <p:cNvGrpSpPr/>
            <p:nvPr/>
          </p:nvGrpSpPr>
          <p:grpSpPr>
            <a:xfrm>
              <a:off x="8316416" y="1997224"/>
              <a:ext cx="720080" cy="400110"/>
              <a:chOff x="8316416" y="1772816"/>
              <a:chExt cx="720080" cy="400110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D1</a:t>
                </a:r>
                <a:endParaRPr lang="en-IN" sz="2000" dirty="0"/>
              </a:p>
            </p:txBody>
          </p:sp>
        </p:grpSp>
        <p:grpSp>
          <p:nvGrpSpPr>
            <p:cNvPr id="107" name="Group 31"/>
            <p:cNvGrpSpPr/>
            <p:nvPr/>
          </p:nvGrpSpPr>
          <p:grpSpPr>
            <a:xfrm>
              <a:off x="8316416" y="2236802"/>
              <a:ext cx="720080" cy="400110"/>
              <a:chOff x="8316416" y="1772816"/>
              <a:chExt cx="720080" cy="400110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D2</a:t>
                </a:r>
                <a:endParaRPr lang="en-IN" sz="2000" dirty="0"/>
              </a:p>
            </p:txBody>
          </p:sp>
        </p:grpSp>
        <p:grpSp>
          <p:nvGrpSpPr>
            <p:cNvPr id="108" name="Group 34"/>
            <p:cNvGrpSpPr/>
            <p:nvPr/>
          </p:nvGrpSpPr>
          <p:grpSpPr>
            <a:xfrm>
              <a:off x="8316416" y="2452826"/>
              <a:ext cx="720080" cy="400110"/>
              <a:chOff x="8316416" y="1772816"/>
              <a:chExt cx="720080" cy="400110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D3</a:t>
                </a:r>
                <a:endParaRPr lang="en-IN" sz="2000" dirty="0"/>
              </a:p>
            </p:txBody>
          </p:sp>
        </p:grpSp>
        <p:grpSp>
          <p:nvGrpSpPr>
            <p:cNvPr id="109" name="Group 37"/>
            <p:cNvGrpSpPr/>
            <p:nvPr/>
          </p:nvGrpSpPr>
          <p:grpSpPr>
            <a:xfrm>
              <a:off x="8316416" y="2668850"/>
              <a:ext cx="720080" cy="400110"/>
              <a:chOff x="8316416" y="1772816"/>
              <a:chExt cx="720080" cy="40011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D4</a:t>
                </a:r>
                <a:endParaRPr lang="en-IN" sz="2000" dirty="0"/>
              </a:p>
            </p:txBody>
          </p:sp>
        </p:grpSp>
        <p:grpSp>
          <p:nvGrpSpPr>
            <p:cNvPr id="110" name="Group 40"/>
            <p:cNvGrpSpPr/>
            <p:nvPr/>
          </p:nvGrpSpPr>
          <p:grpSpPr>
            <a:xfrm>
              <a:off x="8316416" y="2884874"/>
              <a:ext cx="720080" cy="400110"/>
              <a:chOff x="8316416" y="1772816"/>
              <a:chExt cx="720080" cy="40011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D5</a:t>
                </a:r>
                <a:endParaRPr lang="en-IN" sz="2000" dirty="0"/>
              </a:p>
            </p:txBody>
          </p:sp>
        </p:grpSp>
        <p:grpSp>
          <p:nvGrpSpPr>
            <p:cNvPr id="111" name="Group 43"/>
            <p:cNvGrpSpPr/>
            <p:nvPr/>
          </p:nvGrpSpPr>
          <p:grpSpPr>
            <a:xfrm>
              <a:off x="8316416" y="3100898"/>
              <a:ext cx="720080" cy="400110"/>
              <a:chOff x="8316416" y="1772816"/>
              <a:chExt cx="720080" cy="400110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D6</a:t>
                </a:r>
                <a:endParaRPr lang="en-IN" sz="2000" dirty="0"/>
              </a:p>
            </p:txBody>
          </p:sp>
        </p:grpSp>
        <p:grpSp>
          <p:nvGrpSpPr>
            <p:cNvPr id="112" name="Group 46"/>
            <p:cNvGrpSpPr/>
            <p:nvPr/>
          </p:nvGrpSpPr>
          <p:grpSpPr>
            <a:xfrm>
              <a:off x="8316416" y="3316922"/>
              <a:ext cx="720080" cy="400110"/>
              <a:chOff x="8316416" y="1772816"/>
              <a:chExt cx="720080" cy="400110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8316416" y="1988840"/>
                <a:ext cx="360040" cy="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8568952" y="1772816"/>
                <a:ext cx="46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D7</a:t>
                </a:r>
                <a:endParaRPr lang="en-IN" sz="2000" dirty="0"/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323528" y="6011996"/>
            <a:ext cx="60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http://www.met.iitb.ac.in/~nkk/NKK/8052_architecture.pdf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8051 microcontroller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 smtClean="0"/>
              <a:t>8 bit ALU (works on 8 bit operands)</a:t>
            </a:r>
          </a:p>
          <a:p>
            <a:r>
              <a:rPr lang="en-IN" sz="3000" dirty="0" smtClean="0"/>
              <a:t>64K ROM, 256 byte RAM, 4x8 bit register files</a:t>
            </a:r>
          </a:p>
          <a:p>
            <a:r>
              <a:rPr lang="en-IN" sz="3000" dirty="0" smtClean="0"/>
              <a:t>Provides two external interrupts</a:t>
            </a:r>
          </a:p>
          <a:p>
            <a:r>
              <a:rPr lang="en-IN" sz="3000" dirty="0" smtClean="0"/>
              <a:t>I/O ports (parallel (4 x 8bit) and one serial (UART))</a:t>
            </a:r>
          </a:p>
          <a:p>
            <a:r>
              <a:rPr lang="en-IN" sz="3000" dirty="0" smtClean="0"/>
              <a:t>Three 16bit multifunction timers and counters</a:t>
            </a:r>
          </a:p>
          <a:p>
            <a:r>
              <a:rPr lang="en-IN" sz="3000" dirty="0" smtClean="0"/>
              <a:t>Arithmetic instructions (integer operands)+ , - , x , </a:t>
            </a:r>
            <a:r>
              <a:rPr lang="en-IN" sz="3000" dirty="0" smtClean="0">
                <a:latin typeface="Symbol" pitchFamily="18" charset="2"/>
              </a:rPr>
              <a:t>¸</a:t>
            </a:r>
          </a:p>
          <a:p>
            <a:r>
              <a:rPr lang="en-IN" sz="3000" dirty="0" smtClean="0">
                <a:latin typeface="+mj-lt"/>
              </a:rPr>
              <a:t>Logic instructions AND, OR, XOR, NOT, SHIFT, ROTATE</a:t>
            </a:r>
          </a:p>
          <a:p>
            <a:r>
              <a:rPr lang="en-IN" sz="3000" dirty="0" smtClean="0">
                <a:latin typeface="+mj-lt"/>
              </a:rPr>
              <a:t>Memory Read/Write instructions</a:t>
            </a:r>
          </a:p>
          <a:p>
            <a:r>
              <a:rPr lang="en-IN" sz="3000" dirty="0" smtClean="0">
                <a:latin typeface="+mj-lt"/>
              </a:rPr>
              <a:t>Code branching instructions</a:t>
            </a:r>
          </a:p>
          <a:p>
            <a:r>
              <a:rPr lang="en-IN" sz="3000" dirty="0" smtClean="0">
                <a:latin typeface="+mj-lt"/>
              </a:rPr>
              <a:t>Ability to call and execute subroutines</a:t>
            </a:r>
          </a:p>
          <a:p>
            <a:endParaRPr lang="en-IN" dirty="0" smtClean="0">
              <a:latin typeface="+mj-lt"/>
            </a:endParaRPr>
          </a:p>
          <a:p>
            <a:endParaRPr lang="en-IN" dirty="0">
              <a:latin typeface="Symbol" pitchFamily="18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6583">
            <a:off x="620644" y="2085604"/>
            <a:ext cx="7926992" cy="316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1336</Words>
  <Application>Microsoft Office PowerPoint</Application>
  <PresentationFormat>On-screen Show (4:3)</PresentationFormat>
  <Paragraphs>544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microcontrollers</vt:lpstr>
      <vt:lpstr>Microprocessors</vt:lpstr>
      <vt:lpstr>Computer program</vt:lpstr>
      <vt:lpstr>Microprocessor essentials</vt:lpstr>
      <vt:lpstr>Microprocessor</vt:lpstr>
      <vt:lpstr>Microprocessor system</vt:lpstr>
      <vt:lpstr>Microcontroller</vt:lpstr>
      <vt:lpstr>Microcontroller architecture</vt:lpstr>
      <vt:lpstr>8051 microcontroller</vt:lpstr>
      <vt:lpstr>More about registers and ports</vt:lpstr>
      <vt:lpstr>LEDs connected on P0 &amp; P1</vt:lpstr>
      <vt:lpstr>Timers and counters</vt:lpstr>
      <vt:lpstr>Timer 0/1 in Mode-2: Auto reload</vt:lpstr>
      <vt:lpstr>Memory architecture</vt:lpstr>
      <vt:lpstr>Special function registers</vt:lpstr>
      <vt:lpstr>Examples of SFR</vt:lpstr>
      <vt:lpstr>More on SFRs</vt:lpstr>
      <vt:lpstr>Interrupts</vt:lpstr>
      <vt:lpstr>More on ports</vt:lpstr>
      <vt:lpstr>Using the microprocessor Kit</vt:lpstr>
      <vt:lpstr>Using microcontroller kit</vt:lpstr>
      <vt:lpstr>Experiment-4</vt:lpstr>
      <vt:lpstr>Structure of mC C-code</vt:lpstr>
      <vt:lpstr>Using the IDE and cross compiler</vt:lpstr>
      <vt:lpstr>Experiment-4.1</vt:lpstr>
      <vt:lpstr>Experiment-4.3</vt:lpstr>
      <vt:lpstr>Timer delays: generating delay of 1ms</vt:lpstr>
      <vt:lpstr>Delay generated by software</vt:lpstr>
      <vt:lpstr>Delay generated by hardware</vt:lpstr>
      <vt:lpstr>Delay generated by hardware</vt:lpstr>
      <vt:lpstr>Some interesting programs</vt:lpstr>
      <vt:lpstr>Slide 32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microcontroller</dc:title>
  <dc:creator>USER</dc:creator>
  <cp:lastModifiedBy>USER</cp:lastModifiedBy>
  <cp:revision>61</cp:revision>
  <dcterms:created xsi:type="dcterms:W3CDTF">2015-09-16T07:37:41Z</dcterms:created>
  <dcterms:modified xsi:type="dcterms:W3CDTF">2016-09-21T08:29:12Z</dcterms:modified>
</cp:coreProperties>
</file>