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99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300" r:id="rId24"/>
    <p:sldId id="303" r:id="rId25"/>
    <p:sldId id="304" r:id="rId26"/>
    <p:sldId id="301" r:id="rId27"/>
    <p:sldId id="302" r:id="rId28"/>
    <p:sldId id="305" r:id="rId29"/>
    <p:sldId id="335" r:id="rId30"/>
    <p:sldId id="275" r:id="rId31"/>
    <p:sldId id="276" r:id="rId32"/>
    <p:sldId id="277" r:id="rId33"/>
    <p:sldId id="278" r:id="rId34"/>
    <p:sldId id="317" r:id="rId35"/>
    <p:sldId id="316" r:id="rId36"/>
    <p:sldId id="315" r:id="rId37"/>
    <p:sldId id="314" r:id="rId38"/>
    <p:sldId id="319" r:id="rId39"/>
    <p:sldId id="274" r:id="rId40"/>
    <p:sldId id="318" r:id="rId41"/>
    <p:sldId id="320" r:id="rId42"/>
    <p:sldId id="321" r:id="rId43"/>
    <p:sldId id="322" r:id="rId44"/>
    <p:sldId id="326" r:id="rId45"/>
    <p:sldId id="323" r:id="rId46"/>
    <p:sldId id="324" r:id="rId47"/>
    <p:sldId id="33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25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A64B0-BD8D-450C-A856-8CFB58FEF437}" type="datetimeFigureOut">
              <a:rPr lang="en-IN" smtClean="0"/>
              <a:pPr/>
              <a:t>14-09-2016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B8EF6-5953-4791-A67F-921A389A294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AD697D2-CE4B-418F-B3DD-0153399C44F3}" type="slidenum">
              <a:rPr lang="en-IN" smtClean="0"/>
              <a:pPr/>
              <a:t>11</a:t>
            </a:fld>
            <a:endParaRPr lang="en-I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B8EF6-5953-4791-A67F-921A389A2945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11AA-28F2-43CA-B84F-B5BDCE58F7CC}" type="datetimeFigureOut">
              <a:rPr lang="en-IN" smtClean="0"/>
              <a:pPr/>
              <a:t>14-09-2016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9339-B902-4B52-B330-E9924A0B5B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11AA-28F2-43CA-B84F-B5BDCE58F7CC}" type="datetimeFigureOut">
              <a:rPr lang="en-IN" smtClean="0"/>
              <a:pPr/>
              <a:t>14-09-2016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9339-B902-4B52-B330-E9924A0B5B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11AA-28F2-43CA-B84F-B5BDCE58F7CC}" type="datetimeFigureOut">
              <a:rPr lang="en-IN" smtClean="0"/>
              <a:pPr/>
              <a:t>14-09-2016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9339-B902-4B52-B330-E9924A0B5B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FAAA6-DB8C-4B4D-AE76-B872C64C40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11AA-28F2-43CA-B84F-B5BDCE58F7CC}" type="datetimeFigureOut">
              <a:rPr lang="en-IN" smtClean="0"/>
              <a:pPr/>
              <a:t>14-09-2016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9339-B902-4B52-B330-E9924A0B5B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11AA-28F2-43CA-B84F-B5BDCE58F7CC}" type="datetimeFigureOut">
              <a:rPr lang="en-IN" smtClean="0"/>
              <a:pPr/>
              <a:t>14-09-2016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9339-B902-4B52-B330-E9924A0B5B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11AA-28F2-43CA-B84F-B5BDCE58F7CC}" type="datetimeFigureOut">
              <a:rPr lang="en-IN" smtClean="0"/>
              <a:pPr/>
              <a:t>14-09-2016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9339-B902-4B52-B330-E9924A0B5B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11AA-28F2-43CA-B84F-B5BDCE58F7CC}" type="datetimeFigureOut">
              <a:rPr lang="en-IN" smtClean="0"/>
              <a:pPr/>
              <a:t>14-09-2016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9339-B902-4B52-B330-E9924A0B5B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11AA-28F2-43CA-B84F-B5BDCE58F7CC}" type="datetimeFigureOut">
              <a:rPr lang="en-IN" smtClean="0"/>
              <a:pPr/>
              <a:t>14-09-2016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9339-B902-4B52-B330-E9924A0B5B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11AA-28F2-43CA-B84F-B5BDCE58F7CC}" type="datetimeFigureOut">
              <a:rPr lang="en-IN" smtClean="0"/>
              <a:pPr/>
              <a:t>14-09-2016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9339-B902-4B52-B330-E9924A0B5B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11AA-28F2-43CA-B84F-B5BDCE58F7CC}" type="datetimeFigureOut">
              <a:rPr lang="en-IN" smtClean="0"/>
              <a:pPr/>
              <a:t>14-09-2016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9339-B902-4B52-B330-E9924A0B5B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11AA-28F2-43CA-B84F-B5BDCE58F7CC}" type="datetimeFigureOut">
              <a:rPr lang="en-IN" smtClean="0"/>
              <a:pPr/>
              <a:t>14-09-2016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9339-B902-4B52-B330-E9924A0B5B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A11AA-28F2-43CA-B84F-B5BDCE58F7CC}" type="datetimeFigureOut">
              <a:rPr lang="en-IN" smtClean="0"/>
              <a:pPr/>
              <a:t>14-09-2016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E9339-B902-4B52-B330-E9924A0B5BD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1470025"/>
          </a:xfrm>
        </p:spPr>
        <p:txBody>
          <a:bodyPr/>
          <a:lstStyle/>
          <a:p>
            <a:r>
              <a:rPr lang="en-IN" smtClean="0"/>
              <a:t>MM215 </a:t>
            </a:r>
            <a:r>
              <a:rPr lang="en-IN" dirty="0" smtClean="0"/>
              <a:t>–Experiment-3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6992"/>
            <a:ext cx="6400800" cy="2281808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4000" dirty="0" smtClean="0"/>
              <a:t>Data acquisition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IN" dirty="0" smtClean="0"/>
              <a:t>DAC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IN" dirty="0" smtClean="0"/>
              <a:t>ADC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IN" dirty="0" smtClean="0"/>
              <a:t>Sampling and reconstruction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Characteristic properties of </a:t>
            </a:r>
            <a:r>
              <a:rPr lang="en-IN" dirty="0" err="1" smtClean="0"/>
              <a:t>discretization</a:t>
            </a:r>
            <a:r>
              <a:rPr lang="en-IN" dirty="0" smtClean="0"/>
              <a:t> </a:t>
            </a:r>
            <a:endParaRPr lang="en-IN" dirty="0"/>
          </a:p>
          <a:p>
            <a:pPr lvl="1"/>
            <a:r>
              <a:rPr lang="en-IN" dirty="0" smtClean="0"/>
              <a:t>Range</a:t>
            </a:r>
          </a:p>
          <a:p>
            <a:pPr lvl="1"/>
            <a:r>
              <a:rPr lang="en-IN" dirty="0" smtClean="0"/>
              <a:t>Number of steps</a:t>
            </a:r>
          </a:p>
          <a:p>
            <a:pPr lvl="1"/>
            <a:r>
              <a:rPr lang="en-IN" dirty="0" smtClean="0"/>
              <a:t>Representation (Decimal </a:t>
            </a:r>
            <a:r>
              <a:rPr lang="en-IN" dirty="0" err="1" smtClean="0"/>
              <a:t>vs</a:t>
            </a:r>
            <a:r>
              <a:rPr lang="en-IN" dirty="0" smtClean="0"/>
              <a:t> binary)</a:t>
            </a:r>
          </a:p>
          <a:p>
            <a:pPr lvl="1"/>
            <a:r>
              <a:rPr lang="en-IN" dirty="0" smtClean="0"/>
              <a:t>Speed of conversion?</a:t>
            </a:r>
          </a:p>
          <a:p>
            <a:pPr lvl="1"/>
            <a:r>
              <a:rPr lang="en-IN" dirty="0" smtClean="0"/>
              <a:t>Linearity</a:t>
            </a:r>
          </a:p>
          <a:p>
            <a:pPr lvl="1"/>
            <a:r>
              <a:rPr lang="en-IN" dirty="0" err="1" smtClean="0"/>
              <a:t>Monotonicity</a:t>
            </a:r>
            <a:endParaRPr lang="en-IN" dirty="0" smtClean="0"/>
          </a:p>
          <a:p>
            <a:pPr lvl="1"/>
            <a:r>
              <a:rPr lang="en-IN" dirty="0" smtClean="0"/>
              <a:t>Noise</a:t>
            </a:r>
          </a:p>
          <a:p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8150" y="0"/>
            <a:ext cx="8229600" cy="1143000"/>
          </a:xfrm>
        </p:spPr>
        <p:txBody>
          <a:bodyPr/>
          <a:lstStyle/>
          <a:p>
            <a:r>
              <a:rPr lang="en-IN" dirty="0" err="1" smtClean="0"/>
              <a:t>Discretization</a:t>
            </a:r>
            <a:endParaRPr lang="en-IN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3995936" y="4473116"/>
            <a:ext cx="4176464" cy="1080120"/>
            <a:chOff x="3995936" y="4473116"/>
            <a:chExt cx="4176464" cy="1080120"/>
          </a:xfrm>
        </p:grpSpPr>
        <p:sp>
          <p:nvSpPr>
            <p:cNvPr id="6" name="Rectangle 5"/>
            <p:cNvSpPr/>
            <p:nvPr/>
          </p:nvSpPr>
          <p:spPr>
            <a:xfrm>
              <a:off x="5184068" y="4473116"/>
              <a:ext cx="1908212" cy="108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 smtClean="0">
                  <a:solidFill>
                    <a:schemeClr val="tx1"/>
                  </a:solidFill>
                </a:rPr>
                <a:t>Conversion function</a:t>
              </a:r>
              <a:endParaRPr lang="en-IN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391980" y="5013176"/>
              <a:ext cx="75608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7092280" y="5013176"/>
              <a:ext cx="75608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95936" y="4617132"/>
              <a:ext cx="1044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 err="1" smtClean="0"/>
                <a:t>Analog</a:t>
              </a:r>
              <a:endParaRPr lang="en-IN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28284" y="4623519"/>
              <a:ext cx="1044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 smtClean="0"/>
                <a:t>Digital</a:t>
              </a:r>
              <a:endParaRPr lang="en-IN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296863" y="7938"/>
            <a:ext cx="8626475" cy="1143000"/>
          </a:xfrm>
        </p:spPr>
        <p:txBody>
          <a:bodyPr/>
          <a:lstStyle/>
          <a:p>
            <a:r>
              <a:rPr lang="en-IN" smtClean="0"/>
              <a:t>Successive approximation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150938" y="1584325"/>
            <a:ext cx="0" cy="39147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50938" y="5499100"/>
            <a:ext cx="688657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50938" y="3519488"/>
            <a:ext cx="661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50938" y="4464050"/>
            <a:ext cx="661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50938" y="1673225"/>
            <a:ext cx="661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50938" y="2619375"/>
            <a:ext cx="661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50938" y="2933700"/>
            <a:ext cx="66167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02" name="TextBox 15"/>
          <p:cNvSpPr txBox="1">
            <a:spLocks noChangeArrowheads="1"/>
          </p:cNvSpPr>
          <p:nvPr/>
        </p:nvSpPr>
        <p:spPr bwMode="auto">
          <a:xfrm>
            <a:off x="701675" y="5264150"/>
            <a:ext cx="449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/>
              <a:t>0</a:t>
            </a:r>
          </a:p>
        </p:txBody>
      </p:sp>
      <p:sp>
        <p:nvSpPr>
          <p:cNvPr id="33803" name="TextBox 16"/>
          <p:cNvSpPr txBox="1">
            <a:spLocks noChangeArrowheads="1"/>
          </p:cNvSpPr>
          <p:nvPr/>
        </p:nvSpPr>
        <p:spPr bwMode="auto">
          <a:xfrm>
            <a:off x="701675" y="1493838"/>
            <a:ext cx="449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/>
              <a:t>V</a:t>
            </a:r>
          </a:p>
        </p:txBody>
      </p:sp>
      <p:sp>
        <p:nvSpPr>
          <p:cNvPr id="33804" name="TextBox 17"/>
          <p:cNvSpPr txBox="1">
            <a:spLocks noChangeArrowheads="1"/>
          </p:cNvSpPr>
          <p:nvPr/>
        </p:nvSpPr>
        <p:spPr bwMode="auto">
          <a:xfrm>
            <a:off x="566738" y="3294063"/>
            <a:ext cx="584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/>
              <a:t>V/2</a:t>
            </a:r>
          </a:p>
        </p:txBody>
      </p:sp>
      <p:sp>
        <p:nvSpPr>
          <p:cNvPr id="33805" name="TextBox 18"/>
          <p:cNvSpPr txBox="1">
            <a:spLocks noChangeArrowheads="1"/>
          </p:cNvSpPr>
          <p:nvPr/>
        </p:nvSpPr>
        <p:spPr bwMode="auto">
          <a:xfrm>
            <a:off x="431800" y="2438400"/>
            <a:ext cx="7191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/>
              <a:t>3V/4</a:t>
            </a:r>
          </a:p>
        </p:txBody>
      </p:sp>
      <p:sp>
        <p:nvSpPr>
          <p:cNvPr id="33806" name="TextBox 19"/>
          <p:cNvSpPr txBox="1">
            <a:spLocks noChangeArrowheads="1"/>
          </p:cNvSpPr>
          <p:nvPr/>
        </p:nvSpPr>
        <p:spPr bwMode="auto">
          <a:xfrm>
            <a:off x="566738" y="4284663"/>
            <a:ext cx="584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/>
              <a:t>V/4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536950" y="5499100"/>
            <a:ext cx="15303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400"/>
              <a:t>Guesses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762375" y="5792788"/>
            <a:ext cx="449263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400"/>
              <a:t>1</a:t>
            </a:r>
          </a:p>
          <a:p>
            <a:r>
              <a:rPr lang="en-IN" sz="2400"/>
              <a:t>H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150938" y="3519488"/>
            <a:ext cx="661670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150938" y="2619375"/>
            <a:ext cx="661670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076700" y="5772150"/>
            <a:ext cx="4508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400"/>
              <a:t>2</a:t>
            </a:r>
          </a:p>
          <a:p>
            <a:r>
              <a:rPr lang="en-IN" sz="2400"/>
              <a:t>L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232025" y="2573338"/>
            <a:ext cx="38258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400"/>
              <a:t>Value to be estimated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76250" y="5543550"/>
            <a:ext cx="139541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3200"/>
              <a:t>Guess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646238" y="5545138"/>
            <a:ext cx="4953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3200"/>
              <a:t>1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76250" y="5903913"/>
            <a:ext cx="20256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800">
                <a:solidFill>
                  <a:srgbClr val="FF0000"/>
                </a:solidFill>
              </a:rPr>
              <a:t>Value low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76250" y="5903913"/>
            <a:ext cx="1981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800">
                <a:solidFill>
                  <a:srgbClr val="FF0000"/>
                </a:solidFill>
              </a:rPr>
              <a:t>Value high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646238" y="5543550"/>
            <a:ext cx="4953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3200"/>
              <a:t>2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562600" y="5499100"/>
            <a:ext cx="31956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400"/>
              <a:t>Digital representation</a:t>
            </a:r>
          </a:p>
          <a:p>
            <a:r>
              <a:rPr lang="en-IN" sz="2400"/>
              <a:t>           … (2 bit s. Can have only 4 values)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657850" y="5830888"/>
            <a:ext cx="714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800" b="1">
                <a:solidFill>
                  <a:srgbClr val="0070C0"/>
                </a:solidFill>
              </a:rPr>
              <a:t>1 0 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8081963" y="1403350"/>
            <a:ext cx="714375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IN" sz="2800" b="1">
              <a:solidFill>
                <a:srgbClr val="0070C0"/>
              </a:solidFill>
            </a:endParaRPr>
          </a:p>
          <a:p>
            <a:r>
              <a:rPr lang="en-IN" sz="2800" b="1">
                <a:solidFill>
                  <a:srgbClr val="0070C0"/>
                </a:solidFill>
              </a:rPr>
              <a:t>1 1</a:t>
            </a:r>
          </a:p>
          <a:p>
            <a:endParaRPr lang="en-IN" sz="2800" b="1">
              <a:solidFill>
                <a:srgbClr val="0070C0"/>
              </a:solidFill>
            </a:endParaRPr>
          </a:p>
          <a:p>
            <a:r>
              <a:rPr lang="en-IN" sz="2800" b="1">
                <a:solidFill>
                  <a:srgbClr val="0070C0"/>
                </a:solidFill>
              </a:rPr>
              <a:t>10</a:t>
            </a:r>
          </a:p>
          <a:p>
            <a:endParaRPr lang="en-IN" sz="2800" b="1">
              <a:solidFill>
                <a:srgbClr val="0070C0"/>
              </a:solidFill>
            </a:endParaRPr>
          </a:p>
          <a:p>
            <a:endParaRPr lang="en-IN" sz="2800" b="1">
              <a:solidFill>
                <a:srgbClr val="0070C0"/>
              </a:solidFill>
            </a:endParaRPr>
          </a:p>
          <a:p>
            <a:r>
              <a:rPr lang="en-IN" sz="2800" b="1">
                <a:solidFill>
                  <a:srgbClr val="0070C0"/>
                </a:solidFill>
              </a:rPr>
              <a:t>01</a:t>
            </a:r>
          </a:p>
          <a:p>
            <a:endParaRPr lang="en-IN" sz="2800" b="1">
              <a:solidFill>
                <a:srgbClr val="0070C0"/>
              </a:solidFill>
            </a:endParaRPr>
          </a:p>
          <a:p>
            <a:r>
              <a:rPr lang="en-IN" sz="2800" b="1">
                <a:solidFill>
                  <a:srgbClr val="0070C0"/>
                </a:solidFill>
              </a:rPr>
              <a:t>00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241425" y="4508500"/>
            <a:ext cx="6705600" cy="9461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1196975" y="3563938"/>
            <a:ext cx="6705600" cy="809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1196975" y="2663825"/>
            <a:ext cx="6705600" cy="809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38" name="Rectangle 37"/>
          <p:cNvSpPr/>
          <p:nvPr/>
        </p:nvSpPr>
        <p:spPr>
          <a:xfrm>
            <a:off x="1196975" y="1763713"/>
            <a:ext cx="6705600" cy="809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0" y="6264275"/>
            <a:ext cx="89995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800" b="1">
                <a:solidFill>
                  <a:srgbClr val="0070C0"/>
                </a:solidFill>
              </a:rPr>
              <a:t>Take a range (domain) divided into 4 discrete steps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3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/>
      <p:bldP spid="26" grpId="0"/>
      <p:bldP spid="27" grpId="0"/>
      <p:bldP spid="28" grpId="0"/>
      <p:bldP spid="29" grpId="0"/>
      <p:bldP spid="30" grpId="0"/>
      <p:bldP spid="30" grpId="1"/>
      <p:bldP spid="31" grpId="0"/>
      <p:bldP spid="33" grpId="0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/>
      <p:bldP spid="3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220663" y="0"/>
            <a:ext cx="8702675" cy="1143000"/>
          </a:xfrm>
        </p:spPr>
        <p:txBody>
          <a:bodyPr/>
          <a:lstStyle/>
          <a:p>
            <a:r>
              <a:rPr lang="en-IN" smtClean="0"/>
              <a:t>Successive approximation (8 steps)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150938" y="1584325"/>
            <a:ext cx="0" cy="39147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150938" y="5499100"/>
            <a:ext cx="688657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50938" y="3519488"/>
            <a:ext cx="661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50938" y="4464050"/>
            <a:ext cx="661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50938" y="1673225"/>
            <a:ext cx="661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50938" y="2619375"/>
            <a:ext cx="661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50938" y="2933700"/>
            <a:ext cx="66167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6" name="TextBox 10"/>
          <p:cNvSpPr txBox="1">
            <a:spLocks noChangeArrowheads="1"/>
          </p:cNvSpPr>
          <p:nvPr/>
        </p:nvSpPr>
        <p:spPr bwMode="auto">
          <a:xfrm>
            <a:off x="701675" y="5264150"/>
            <a:ext cx="449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/>
              <a:t>0</a:t>
            </a:r>
          </a:p>
        </p:txBody>
      </p:sp>
      <p:sp>
        <p:nvSpPr>
          <p:cNvPr id="34827" name="TextBox 11"/>
          <p:cNvSpPr txBox="1">
            <a:spLocks noChangeArrowheads="1"/>
          </p:cNvSpPr>
          <p:nvPr/>
        </p:nvSpPr>
        <p:spPr bwMode="auto">
          <a:xfrm>
            <a:off x="701675" y="1493838"/>
            <a:ext cx="449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/>
              <a:t>V</a:t>
            </a:r>
          </a:p>
        </p:txBody>
      </p:sp>
      <p:sp>
        <p:nvSpPr>
          <p:cNvPr id="34828" name="TextBox 12"/>
          <p:cNvSpPr txBox="1">
            <a:spLocks noChangeArrowheads="1"/>
          </p:cNvSpPr>
          <p:nvPr/>
        </p:nvSpPr>
        <p:spPr bwMode="auto">
          <a:xfrm>
            <a:off x="566738" y="3294063"/>
            <a:ext cx="584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/>
              <a:t>V/2</a:t>
            </a:r>
          </a:p>
        </p:txBody>
      </p:sp>
      <p:sp>
        <p:nvSpPr>
          <p:cNvPr id="34829" name="TextBox 13"/>
          <p:cNvSpPr txBox="1">
            <a:spLocks noChangeArrowheads="1"/>
          </p:cNvSpPr>
          <p:nvPr/>
        </p:nvSpPr>
        <p:spPr bwMode="auto">
          <a:xfrm>
            <a:off x="431800" y="2438400"/>
            <a:ext cx="7191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/>
              <a:t>6V/8</a:t>
            </a:r>
          </a:p>
        </p:txBody>
      </p:sp>
      <p:sp>
        <p:nvSpPr>
          <p:cNvPr id="34830" name="TextBox 14"/>
          <p:cNvSpPr txBox="1">
            <a:spLocks noChangeArrowheads="1"/>
          </p:cNvSpPr>
          <p:nvPr/>
        </p:nvSpPr>
        <p:spPr bwMode="auto">
          <a:xfrm>
            <a:off x="566738" y="4284663"/>
            <a:ext cx="584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/>
              <a:t>V/4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150938" y="3519488"/>
            <a:ext cx="6616700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50938" y="2619375"/>
            <a:ext cx="6616700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232025" y="2573338"/>
            <a:ext cx="38258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400"/>
              <a:t>Value to be estimated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150938" y="4959350"/>
            <a:ext cx="661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50938" y="3968750"/>
            <a:ext cx="661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50938" y="3068638"/>
            <a:ext cx="661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50938" y="2124075"/>
            <a:ext cx="661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38" name="TextBox 27"/>
          <p:cNvSpPr txBox="1">
            <a:spLocks noChangeArrowheads="1"/>
          </p:cNvSpPr>
          <p:nvPr/>
        </p:nvSpPr>
        <p:spPr bwMode="auto">
          <a:xfrm>
            <a:off x="566738" y="4733925"/>
            <a:ext cx="58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/>
              <a:t>V/8</a:t>
            </a:r>
          </a:p>
        </p:txBody>
      </p:sp>
      <p:sp>
        <p:nvSpPr>
          <p:cNvPr id="34839" name="TextBox 28"/>
          <p:cNvSpPr txBox="1">
            <a:spLocks noChangeArrowheads="1"/>
          </p:cNvSpPr>
          <p:nvPr/>
        </p:nvSpPr>
        <p:spPr bwMode="auto">
          <a:xfrm>
            <a:off x="431800" y="3743325"/>
            <a:ext cx="7191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/>
              <a:t>3V/4</a:t>
            </a:r>
          </a:p>
        </p:txBody>
      </p:sp>
      <p:sp>
        <p:nvSpPr>
          <p:cNvPr id="34840" name="TextBox 29"/>
          <p:cNvSpPr txBox="1">
            <a:spLocks noChangeArrowheads="1"/>
          </p:cNvSpPr>
          <p:nvPr/>
        </p:nvSpPr>
        <p:spPr bwMode="auto">
          <a:xfrm>
            <a:off x="476250" y="2889250"/>
            <a:ext cx="6746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/>
              <a:t>5V/8</a:t>
            </a:r>
          </a:p>
        </p:txBody>
      </p:sp>
      <p:sp>
        <p:nvSpPr>
          <p:cNvPr id="34841" name="TextBox 30"/>
          <p:cNvSpPr txBox="1">
            <a:spLocks noChangeArrowheads="1"/>
          </p:cNvSpPr>
          <p:nvPr/>
        </p:nvSpPr>
        <p:spPr bwMode="auto">
          <a:xfrm>
            <a:off x="431800" y="1943100"/>
            <a:ext cx="7191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/>
              <a:t>7V/8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1150938" y="3068638"/>
            <a:ext cx="6616700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771775" y="5634038"/>
            <a:ext cx="674688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44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267075" y="5634038"/>
            <a:ext cx="674688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4400" b="1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716338" y="5634038"/>
            <a:ext cx="6762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4400" b="1">
                <a:solidFill>
                  <a:srgbClr val="7030A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3" grpId="0"/>
      <p:bldP spid="34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76250" y="0"/>
            <a:ext cx="8229600" cy="1143000"/>
          </a:xfrm>
        </p:spPr>
        <p:txBody>
          <a:bodyPr/>
          <a:lstStyle/>
          <a:p>
            <a:r>
              <a:rPr lang="en-IN" smtClean="0"/>
              <a:t>Approximations for an 3 bit ADC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150938" y="1584325"/>
            <a:ext cx="0" cy="39147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150938" y="5499100"/>
            <a:ext cx="688657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50938" y="3519488"/>
            <a:ext cx="661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50938" y="4464050"/>
            <a:ext cx="661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50938" y="1673225"/>
            <a:ext cx="661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50938" y="2619375"/>
            <a:ext cx="661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50938" y="4689475"/>
            <a:ext cx="62118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50" name="TextBox 10"/>
          <p:cNvSpPr txBox="1">
            <a:spLocks noChangeArrowheads="1"/>
          </p:cNvSpPr>
          <p:nvPr/>
        </p:nvSpPr>
        <p:spPr bwMode="auto">
          <a:xfrm>
            <a:off x="701675" y="5264150"/>
            <a:ext cx="449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/>
              <a:t>0</a:t>
            </a:r>
          </a:p>
        </p:txBody>
      </p:sp>
      <p:sp>
        <p:nvSpPr>
          <p:cNvPr id="35851" name="TextBox 11"/>
          <p:cNvSpPr txBox="1">
            <a:spLocks noChangeArrowheads="1"/>
          </p:cNvSpPr>
          <p:nvPr/>
        </p:nvSpPr>
        <p:spPr bwMode="auto">
          <a:xfrm>
            <a:off x="701675" y="1493838"/>
            <a:ext cx="449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/>
              <a:t>V</a:t>
            </a:r>
          </a:p>
        </p:txBody>
      </p:sp>
      <p:sp>
        <p:nvSpPr>
          <p:cNvPr id="35852" name="TextBox 12"/>
          <p:cNvSpPr txBox="1">
            <a:spLocks noChangeArrowheads="1"/>
          </p:cNvSpPr>
          <p:nvPr/>
        </p:nvSpPr>
        <p:spPr bwMode="auto">
          <a:xfrm>
            <a:off x="566738" y="3294063"/>
            <a:ext cx="584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/>
              <a:t>V/2</a:t>
            </a:r>
          </a:p>
        </p:txBody>
      </p:sp>
      <p:sp>
        <p:nvSpPr>
          <p:cNvPr id="35853" name="TextBox 13"/>
          <p:cNvSpPr txBox="1">
            <a:spLocks noChangeArrowheads="1"/>
          </p:cNvSpPr>
          <p:nvPr/>
        </p:nvSpPr>
        <p:spPr bwMode="auto">
          <a:xfrm>
            <a:off x="431800" y="2438400"/>
            <a:ext cx="7191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/>
              <a:t>6V/8</a:t>
            </a:r>
          </a:p>
        </p:txBody>
      </p:sp>
      <p:sp>
        <p:nvSpPr>
          <p:cNvPr id="35854" name="TextBox 14"/>
          <p:cNvSpPr txBox="1">
            <a:spLocks noChangeArrowheads="1"/>
          </p:cNvSpPr>
          <p:nvPr/>
        </p:nvSpPr>
        <p:spPr bwMode="auto">
          <a:xfrm>
            <a:off x="566738" y="4284663"/>
            <a:ext cx="584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/>
              <a:t>V/4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150938" y="3519488"/>
            <a:ext cx="6616700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50938" y="4464050"/>
            <a:ext cx="6616700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232025" y="4362450"/>
            <a:ext cx="38258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400"/>
              <a:t>Value to be estimated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150938" y="4959350"/>
            <a:ext cx="661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50938" y="3968750"/>
            <a:ext cx="661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50938" y="3068638"/>
            <a:ext cx="661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50938" y="2124075"/>
            <a:ext cx="661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62" name="TextBox 27"/>
          <p:cNvSpPr txBox="1">
            <a:spLocks noChangeArrowheads="1"/>
          </p:cNvSpPr>
          <p:nvPr/>
        </p:nvSpPr>
        <p:spPr bwMode="auto">
          <a:xfrm>
            <a:off x="566738" y="4733925"/>
            <a:ext cx="58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/>
              <a:t>V/8</a:t>
            </a:r>
          </a:p>
        </p:txBody>
      </p:sp>
      <p:sp>
        <p:nvSpPr>
          <p:cNvPr id="35863" name="TextBox 28"/>
          <p:cNvSpPr txBox="1">
            <a:spLocks noChangeArrowheads="1"/>
          </p:cNvSpPr>
          <p:nvPr/>
        </p:nvSpPr>
        <p:spPr bwMode="auto">
          <a:xfrm>
            <a:off x="431800" y="3743325"/>
            <a:ext cx="7191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/>
              <a:t>3V/4</a:t>
            </a:r>
          </a:p>
        </p:txBody>
      </p:sp>
      <p:sp>
        <p:nvSpPr>
          <p:cNvPr id="35864" name="TextBox 29"/>
          <p:cNvSpPr txBox="1">
            <a:spLocks noChangeArrowheads="1"/>
          </p:cNvSpPr>
          <p:nvPr/>
        </p:nvSpPr>
        <p:spPr bwMode="auto">
          <a:xfrm>
            <a:off x="476250" y="2889250"/>
            <a:ext cx="6746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/>
              <a:t>5V/8</a:t>
            </a:r>
          </a:p>
        </p:txBody>
      </p:sp>
      <p:sp>
        <p:nvSpPr>
          <p:cNvPr id="35865" name="TextBox 30"/>
          <p:cNvSpPr txBox="1">
            <a:spLocks noChangeArrowheads="1"/>
          </p:cNvSpPr>
          <p:nvPr/>
        </p:nvSpPr>
        <p:spPr bwMode="auto">
          <a:xfrm>
            <a:off x="431800" y="1943100"/>
            <a:ext cx="7191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/>
              <a:t>7V/8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1150938" y="4959350"/>
            <a:ext cx="6616700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762375" y="5634038"/>
            <a:ext cx="674688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4400" b="1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257675" y="5634038"/>
            <a:ext cx="674688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4400" b="1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706938" y="5634038"/>
            <a:ext cx="674687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44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7362825" y="1673225"/>
            <a:ext cx="1177925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3000">
                <a:solidFill>
                  <a:srgbClr val="7030A0"/>
                </a:solidFill>
              </a:rPr>
              <a:t>111</a:t>
            </a:r>
          </a:p>
          <a:p>
            <a:r>
              <a:rPr lang="en-IN" sz="3000">
                <a:solidFill>
                  <a:srgbClr val="7030A0"/>
                </a:solidFill>
              </a:rPr>
              <a:t>110</a:t>
            </a:r>
          </a:p>
          <a:p>
            <a:r>
              <a:rPr lang="en-IN" sz="3000">
                <a:solidFill>
                  <a:srgbClr val="7030A0"/>
                </a:solidFill>
              </a:rPr>
              <a:t>101</a:t>
            </a:r>
          </a:p>
          <a:p>
            <a:r>
              <a:rPr lang="en-IN" sz="3000">
                <a:solidFill>
                  <a:srgbClr val="7030A0"/>
                </a:solidFill>
              </a:rPr>
              <a:t>100</a:t>
            </a:r>
          </a:p>
          <a:p>
            <a:r>
              <a:rPr lang="en-IN" sz="3000">
                <a:solidFill>
                  <a:srgbClr val="7030A0"/>
                </a:solidFill>
              </a:rPr>
              <a:t>011</a:t>
            </a:r>
          </a:p>
          <a:p>
            <a:r>
              <a:rPr lang="en-IN" sz="3000">
                <a:solidFill>
                  <a:srgbClr val="7030A0"/>
                </a:solidFill>
              </a:rPr>
              <a:t>010</a:t>
            </a:r>
          </a:p>
          <a:p>
            <a:r>
              <a:rPr lang="en-IN" sz="3000">
                <a:solidFill>
                  <a:srgbClr val="7030A0"/>
                </a:solidFill>
              </a:rPr>
              <a:t>001</a:t>
            </a:r>
          </a:p>
          <a:p>
            <a:r>
              <a:rPr lang="en-IN" sz="3000">
                <a:solidFill>
                  <a:srgbClr val="7030A0"/>
                </a:solidFill>
              </a:rPr>
              <a:t>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4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4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4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4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4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4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3" grpId="0"/>
      <p:bldP spid="34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5716588" y="3490913"/>
            <a:ext cx="2341562" cy="2139950"/>
            <a:chOff x="5042459" y="3490845"/>
            <a:chExt cx="2340260" cy="2140818"/>
          </a:xfrm>
        </p:grpSpPr>
        <p:sp>
          <p:nvSpPr>
            <p:cNvPr id="5" name="Isosceles Triangle 4"/>
            <p:cNvSpPr/>
            <p:nvPr/>
          </p:nvSpPr>
          <p:spPr>
            <a:xfrm rot="5400000">
              <a:off x="5135225" y="3693189"/>
              <a:ext cx="1754899" cy="1350211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sp>
          <p:nvSpPr>
            <p:cNvPr id="36918" name="TextBox 43"/>
            <p:cNvSpPr txBox="1">
              <a:spLocks noChangeArrowheads="1"/>
            </p:cNvSpPr>
            <p:nvPr/>
          </p:nvSpPr>
          <p:spPr bwMode="auto">
            <a:xfrm>
              <a:off x="5042459" y="5108443"/>
              <a:ext cx="234026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2800" b="1">
                  <a:solidFill>
                    <a:srgbClr val="0070C0"/>
                  </a:solidFill>
                </a:rPr>
                <a:t>Comparator</a:t>
              </a:r>
            </a:p>
          </p:txBody>
        </p:sp>
      </p:grpSp>
      <p:sp>
        <p:nvSpPr>
          <p:cNvPr id="36867" name="Title 1"/>
          <p:cNvSpPr>
            <a:spLocks noGrp="1"/>
          </p:cNvSpPr>
          <p:nvPr>
            <p:ph type="title"/>
          </p:nvPr>
        </p:nvSpPr>
        <p:spPr>
          <a:xfrm>
            <a:off x="457200" y="7938"/>
            <a:ext cx="8229600" cy="1143000"/>
          </a:xfrm>
        </p:spPr>
        <p:txBody>
          <a:bodyPr/>
          <a:lstStyle/>
          <a:p>
            <a:r>
              <a:rPr lang="en-IN" smtClean="0"/>
              <a:t>Successive approximation ADC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27100" y="4346575"/>
            <a:ext cx="236696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800"/>
              <a:t>Makes a guess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601788" y="2411413"/>
            <a:ext cx="1709737" cy="1935162"/>
            <a:chOff x="1601670" y="2410725"/>
            <a:chExt cx="1710190" cy="1935215"/>
          </a:xfrm>
        </p:grpSpPr>
        <p:sp>
          <p:nvSpPr>
            <p:cNvPr id="6" name="Rectangle 5"/>
            <p:cNvSpPr/>
            <p:nvPr/>
          </p:nvSpPr>
          <p:spPr>
            <a:xfrm>
              <a:off x="1601670" y="2410725"/>
              <a:ext cx="944812" cy="19352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IN" sz="2800" b="1" dirty="0">
                  <a:solidFill>
                    <a:srgbClr val="0070C0"/>
                  </a:solidFill>
                </a:rPr>
                <a:t>SAR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2592532" y="3266410"/>
              <a:ext cx="719328" cy="314334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</p:grp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3402013" y="2411413"/>
            <a:ext cx="2609850" cy="1935162"/>
            <a:chOff x="2726795" y="2410725"/>
            <a:chExt cx="2610290" cy="1935215"/>
          </a:xfrm>
        </p:grpSpPr>
        <p:sp>
          <p:nvSpPr>
            <p:cNvPr id="4" name="Rectangle 3"/>
            <p:cNvSpPr/>
            <p:nvPr/>
          </p:nvSpPr>
          <p:spPr>
            <a:xfrm>
              <a:off x="2726795" y="2410725"/>
              <a:ext cx="944721" cy="19352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IN" sz="2400" b="1" dirty="0">
                  <a:solidFill>
                    <a:srgbClr val="0070C0"/>
                  </a:solidFill>
                </a:rPr>
                <a:t>DAC</a:t>
              </a:r>
            </a:p>
          </p:txBody>
        </p:sp>
        <p:cxnSp>
          <p:nvCxnSpPr>
            <p:cNvPr id="13" name="Elbow Connector 12"/>
            <p:cNvCxnSpPr>
              <a:stCxn id="4" idx="3"/>
            </p:cNvCxnSpPr>
            <p:nvPr/>
          </p:nvCxnSpPr>
          <p:spPr>
            <a:xfrm>
              <a:off x="3671516" y="3379127"/>
              <a:ext cx="1665569" cy="561990"/>
            </a:xfrm>
            <a:prstGeom prst="bentConnector3">
              <a:avLst>
                <a:gd name="adj1" fmla="val 50000"/>
              </a:avLst>
            </a:prstGeom>
            <a:ln w="508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49"/>
          <p:cNvGrpSpPr>
            <a:grpSpLocks/>
          </p:cNvGrpSpPr>
          <p:nvPr/>
        </p:nvGrpSpPr>
        <p:grpSpPr bwMode="auto">
          <a:xfrm>
            <a:off x="927100" y="4795838"/>
            <a:ext cx="5084763" cy="1198562"/>
            <a:chOff x="251520" y="4795991"/>
            <a:chExt cx="5085565" cy="1198294"/>
          </a:xfrm>
        </p:grpSpPr>
        <p:sp>
          <p:nvSpPr>
            <p:cNvPr id="36911" name="TextBox 13"/>
            <p:cNvSpPr txBox="1">
              <a:spLocks noChangeArrowheads="1"/>
            </p:cNvSpPr>
            <p:nvPr/>
          </p:nvSpPr>
          <p:spPr bwMode="auto">
            <a:xfrm>
              <a:off x="251520" y="5471065"/>
              <a:ext cx="2970329" cy="52322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2800"/>
                <a:t>Unknown voltage</a:t>
              </a:r>
            </a:p>
          </p:txBody>
        </p:sp>
        <p:cxnSp>
          <p:nvCxnSpPr>
            <p:cNvPr id="16" name="Elbow Connector 15"/>
            <p:cNvCxnSpPr/>
            <p:nvPr/>
          </p:nvCxnSpPr>
          <p:spPr>
            <a:xfrm flipV="1">
              <a:off x="700854" y="4795991"/>
              <a:ext cx="4636231" cy="1169725"/>
            </a:xfrm>
            <a:prstGeom prst="bentConnector3">
              <a:avLst>
                <a:gd name="adj1" fmla="val 50000"/>
              </a:avLst>
            </a:prstGeom>
            <a:ln w="508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>
            <a:off x="7319963" y="4344988"/>
            <a:ext cx="687387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7319963" y="4421188"/>
            <a:ext cx="16795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800"/>
              <a:t>High/low</a:t>
            </a:r>
          </a:p>
        </p:txBody>
      </p:sp>
      <p:grpSp>
        <p:nvGrpSpPr>
          <p:cNvPr id="11" name="Group 51"/>
          <p:cNvGrpSpPr>
            <a:grpSpLocks/>
          </p:cNvGrpSpPr>
          <p:nvPr/>
        </p:nvGrpSpPr>
        <p:grpSpPr bwMode="auto">
          <a:xfrm>
            <a:off x="2051050" y="1511300"/>
            <a:ext cx="5942013" cy="2835275"/>
            <a:chOff x="1376645" y="1510625"/>
            <a:chExt cx="5940660" cy="2835316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7317305" y="1959894"/>
              <a:ext cx="0" cy="2386047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376645" y="1959894"/>
              <a:ext cx="5940660" cy="0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376645" y="1959894"/>
              <a:ext cx="0" cy="450857"/>
            </a:xfrm>
            <a:prstGeom prst="straightConnector1">
              <a:avLst/>
            </a:prstGeom>
            <a:ln w="508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10" name="TextBox 45"/>
            <p:cNvSpPr txBox="1">
              <a:spLocks noChangeArrowheads="1"/>
            </p:cNvSpPr>
            <p:nvPr/>
          </p:nvSpPr>
          <p:spPr bwMode="auto">
            <a:xfrm>
              <a:off x="3536885" y="1510625"/>
              <a:ext cx="252028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2800"/>
                <a:t>Next guess</a:t>
              </a:r>
            </a:p>
          </p:txBody>
        </p:sp>
      </p:grpSp>
      <p:grpSp>
        <p:nvGrpSpPr>
          <p:cNvPr id="12" name="Group 55"/>
          <p:cNvGrpSpPr>
            <a:grpSpLocks/>
          </p:cNvGrpSpPr>
          <p:nvPr/>
        </p:nvGrpSpPr>
        <p:grpSpPr bwMode="auto">
          <a:xfrm>
            <a:off x="4437063" y="2124075"/>
            <a:ext cx="2700337" cy="1709738"/>
            <a:chOff x="3761910" y="2123855"/>
            <a:chExt cx="2700300" cy="1710190"/>
          </a:xfrm>
        </p:grpSpPr>
        <p:sp>
          <p:nvSpPr>
            <p:cNvPr id="36905" name="TextBox 52"/>
            <p:cNvSpPr txBox="1">
              <a:spLocks noChangeArrowheads="1"/>
            </p:cNvSpPr>
            <p:nvPr/>
          </p:nvSpPr>
          <p:spPr bwMode="auto">
            <a:xfrm>
              <a:off x="3761910" y="2123855"/>
              <a:ext cx="270030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2400"/>
                <a:t>DAC produces the guessed voltage</a:t>
              </a: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931881" y="2889232"/>
              <a:ext cx="0" cy="944813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56"/>
          <p:cNvGrpSpPr>
            <a:grpSpLocks/>
          </p:cNvGrpSpPr>
          <p:nvPr/>
        </p:nvGrpSpPr>
        <p:grpSpPr bwMode="auto">
          <a:xfrm>
            <a:off x="6011863" y="3581400"/>
            <a:ext cx="539750" cy="1517650"/>
            <a:chOff x="5337085" y="3580855"/>
            <a:chExt cx="540060" cy="1517976"/>
          </a:xfrm>
        </p:grpSpPr>
        <p:sp>
          <p:nvSpPr>
            <p:cNvPr id="36903" name="TextBox 41"/>
            <p:cNvSpPr txBox="1">
              <a:spLocks noChangeArrowheads="1"/>
            </p:cNvSpPr>
            <p:nvPr/>
          </p:nvSpPr>
          <p:spPr bwMode="auto">
            <a:xfrm>
              <a:off x="5337085" y="3580855"/>
              <a:ext cx="54006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4000" b="1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6904" name="TextBox 42"/>
            <p:cNvSpPr txBox="1">
              <a:spLocks noChangeArrowheads="1"/>
            </p:cNvSpPr>
            <p:nvPr/>
          </p:nvSpPr>
          <p:spPr bwMode="auto">
            <a:xfrm>
              <a:off x="5337085" y="4390945"/>
              <a:ext cx="54006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4000" b="1">
                  <a:solidFill>
                    <a:schemeClr val="bg1"/>
                  </a:solidFill>
                </a:rPr>
                <a:t>-</a:t>
              </a:r>
            </a:p>
          </p:txBody>
        </p:sp>
      </p:grpSp>
      <p:grpSp>
        <p:nvGrpSpPr>
          <p:cNvPr id="15" name="Group 62"/>
          <p:cNvGrpSpPr>
            <a:grpSpLocks/>
          </p:cNvGrpSpPr>
          <p:nvPr/>
        </p:nvGrpSpPr>
        <p:grpSpPr bwMode="auto">
          <a:xfrm>
            <a:off x="115888" y="3159125"/>
            <a:ext cx="1485900" cy="522288"/>
            <a:chOff x="116505" y="3158970"/>
            <a:chExt cx="1485165" cy="523220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1062187" y="3429327"/>
              <a:ext cx="539483" cy="0"/>
            </a:xfrm>
            <a:prstGeom prst="straightConnector1">
              <a:avLst/>
            </a:prstGeom>
            <a:ln w="508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02" name="TextBox 61"/>
            <p:cNvSpPr txBox="1">
              <a:spLocks noChangeArrowheads="1"/>
            </p:cNvSpPr>
            <p:nvPr/>
          </p:nvSpPr>
          <p:spPr bwMode="auto">
            <a:xfrm>
              <a:off x="116505" y="3158970"/>
              <a:ext cx="99011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2800"/>
                <a:t>Clock</a:t>
              </a:r>
            </a:p>
          </p:txBody>
        </p:sp>
      </p:grp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886325" y="5678488"/>
            <a:ext cx="42767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800"/>
              <a:t>Compares DAC output with the unknown voltage</a:t>
            </a:r>
          </a:p>
        </p:txBody>
      </p:sp>
      <p:grpSp>
        <p:nvGrpSpPr>
          <p:cNvPr id="17" name="Group 79"/>
          <p:cNvGrpSpPr>
            <a:grpSpLocks/>
          </p:cNvGrpSpPr>
          <p:nvPr/>
        </p:nvGrpSpPr>
        <p:grpSpPr bwMode="auto">
          <a:xfrm>
            <a:off x="-19050" y="3852863"/>
            <a:ext cx="1358900" cy="250825"/>
            <a:chOff x="90010" y="3789040"/>
            <a:chExt cx="1358135" cy="251520"/>
          </a:xfrm>
        </p:grpSpPr>
        <p:grpSp>
          <p:nvGrpSpPr>
            <p:cNvPr id="18" name="Group 59"/>
            <p:cNvGrpSpPr>
              <a:grpSpLocks/>
            </p:cNvGrpSpPr>
            <p:nvPr/>
          </p:nvGrpSpPr>
          <p:grpSpPr bwMode="auto">
            <a:xfrm>
              <a:off x="90010" y="3789040"/>
              <a:ext cx="296525" cy="251520"/>
              <a:chOff x="90010" y="3789040"/>
              <a:chExt cx="296525" cy="251520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90010" y="4013497"/>
                <a:ext cx="161834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16200000">
                <a:off x="126083" y="3914801"/>
                <a:ext cx="25152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70883" y="3789040"/>
                <a:ext cx="115823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16200000">
                <a:off x="260945" y="3914801"/>
                <a:ext cx="25152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63"/>
            <p:cNvGrpSpPr>
              <a:grpSpLocks/>
            </p:cNvGrpSpPr>
            <p:nvPr/>
          </p:nvGrpSpPr>
          <p:grpSpPr bwMode="auto">
            <a:xfrm>
              <a:off x="386535" y="3789040"/>
              <a:ext cx="296525" cy="251520"/>
              <a:chOff x="90010" y="3789040"/>
              <a:chExt cx="296525" cy="251520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>
                <a:off x="90181" y="4013497"/>
                <a:ext cx="161834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16200000">
                <a:off x="126254" y="3914801"/>
                <a:ext cx="25152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271054" y="3789040"/>
                <a:ext cx="115822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16200000">
                <a:off x="261115" y="3914801"/>
                <a:ext cx="25152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68"/>
            <p:cNvGrpSpPr>
              <a:grpSpLocks/>
            </p:cNvGrpSpPr>
            <p:nvPr/>
          </p:nvGrpSpPr>
          <p:grpSpPr bwMode="auto">
            <a:xfrm>
              <a:off x="675075" y="3789040"/>
              <a:ext cx="296525" cy="251520"/>
              <a:chOff x="90010" y="3789040"/>
              <a:chExt cx="296525" cy="251520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90403" y="4013497"/>
                <a:ext cx="161834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16200000">
                <a:off x="126476" y="3914801"/>
                <a:ext cx="25152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71276" y="3789040"/>
                <a:ext cx="115822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16200000">
                <a:off x="261337" y="3914801"/>
                <a:ext cx="25152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73"/>
            <p:cNvGrpSpPr>
              <a:grpSpLocks/>
            </p:cNvGrpSpPr>
            <p:nvPr/>
          </p:nvGrpSpPr>
          <p:grpSpPr bwMode="auto">
            <a:xfrm>
              <a:off x="971600" y="3789040"/>
              <a:ext cx="296525" cy="251520"/>
              <a:chOff x="90010" y="3789040"/>
              <a:chExt cx="296525" cy="251520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90573" y="4013497"/>
                <a:ext cx="161834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6200000">
                <a:off x="126646" y="3914801"/>
                <a:ext cx="25152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71446" y="3789040"/>
                <a:ext cx="115823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16200000">
                <a:off x="261508" y="3914801"/>
                <a:ext cx="25152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Connector 78"/>
            <p:cNvCxnSpPr/>
            <p:nvPr/>
          </p:nvCxnSpPr>
          <p:spPr>
            <a:xfrm>
              <a:off x="1286311" y="4013497"/>
              <a:ext cx="16183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5" grpId="0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Digital to analog conversion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Converse problem</a:t>
            </a:r>
          </a:p>
          <a:p>
            <a:r>
              <a:rPr lang="en-IN" smtClean="0"/>
              <a:t>Given</a:t>
            </a:r>
          </a:p>
          <a:p>
            <a:pPr lvl="1"/>
            <a:r>
              <a:rPr lang="en-IN" smtClean="0"/>
              <a:t>Encoded value (e.g. binary code)</a:t>
            </a:r>
          </a:p>
          <a:p>
            <a:pPr lvl="1"/>
            <a:r>
              <a:rPr lang="en-IN" smtClean="0"/>
              <a:t>Range (e.g. 0 to 5V)</a:t>
            </a:r>
          </a:p>
          <a:p>
            <a:r>
              <a:rPr lang="en-IN" smtClean="0"/>
              <a:t>Convert to equivalent analog value</a:t>
            </a:r>
          </a:p>
          <a:p>
            <a:r>
              <a:rPr lang="en-IN" smtClean="0"/>
              <a:t>Is based on summing property of an opamp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00075" y="5472113"/>
            <a:ext cx="2333625" cy="6016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 algn="ctr" eaLnBrk="1" hangingPunct="1">
              <a:defRPr/>
            </a:pPr>
            <a:r>
              <a:rPr lang="en-IN" sz="3200" dirty="0">
                <a:ea typeface="ＭＳ Ｐゴシック" charset="0"/>
              </a:rPr>
              <a:t>1   0   1  0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14363" y="6102350"/>
            <a:ext cx="2292350" cy="60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 algn="ctr" eaLnBrk="1" hangingPunct="1">
              <a:defRPr/>
            </a:pPr>
            <a:r>
              <a:rPr lang="en-IN" sz="3200" dirty="0">
                <a:ea typeface="ＭＳ Ｐゴシック" charset="0"/>
              </a:rPr>
              <a:t>b</a:t>
            </a:r>
            <a:r>
              <a:rPr lang="en-IN" sz="3200" baseline="30000" dirty="0">
                <a:ea typeface="ＭＳ Ｐゴシック" charset="0"/>
              </a:rPr>
              <a:t>3 </a:t>
            </a:r>
            <a:r>
              <a:rPr lang="en-IN" sz="3200" dirty="0">
                <a:ea typeface="ＭＳ Ｐゴシック" charset="0"/>
              </a:rPr>
              <a:t>b</a:t>
            </a:r>
            <a:r>
              <a:rPr lang="en-IN" sz="3200" baseline="30000" dirty="0">
                <a:ea typeface="ＭＳ Ｐゴシック" charset="0"/>
              </a:rPr>
              <a:t>2 </a:t>
            </a:r>
            <a:r>
              <a:rPr lang="en-IN" sz="3200" dirty="0">
                <a:ea typeface="ＭＳ Ｐゴシック" charset="0"/>
              </a:rPr>
              <a:t>b</a:t>
            </a:r>
            <a:r>
              <a:rPr lang="en-IN" sz="3200" baseline="30000" dirty="0">
                <a:ea typeface="ＭＳ Ｐゴシック" charset="0"/>
              </a:rPr>
              <a:t>1 </a:t>
            </a:r>
            <a:r>
              <a:rPr lang="en-IN" sz="3200" dirty="0">
                <a:ea typeface="ＭＳ Ｐゴシック" charset="0"/>
              </a:rPr>
              <a:t>b</a:t>
            </a:r>
            <a:r>
              <a:rPr lang="en-IN" sz="3200" baseline="30000" dirty="0">
                <a:ea typeface="ＭＳ Ｐゴシック" charset="0"/>
              </a:rPr>
              <a:t>0</a:t>
            </a:r>
          </a:p>
        </p:txBody>
      </p:sp>
      <p:sp>
        <p:nvSpPr>
          <p:cNvPr id="6" name="Right Triangle 5"/>
          <p:cNvSpPr/>
          <p:nvPr/>
        </p:nvSpPr>
        <p:spPr bwMode="auto">
          <a:xfrm rot="13592043">
            <a:off x="4161632" y="5125244"/>
            <a:ext cx="1474787" cy="1419225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 algn="ctr" eaLnBrk="1" hangingPunct="1">
              <a:defRPr/>
            </a:pPr>
            <a:endParaRPr lang="en-IN">
              <a:ea typeface="ＭＳ Ｐゴシック" charset="0"/>
            </a:endParaRPr>
          </a:p>
        </p:txBody>
      </p:sp>
      <p:sp>
        <p:nvSpPr>
          <p:cNvPr id="37895" name="Freeform 7"/>
          <p:cNvSpPr>
            <a:spLocks/>
          </p:cNvSpPr>
          <p:nvPr/>
        </p:nvSpPr>
        <p:spPr bwMode="auto">
          <a:xfrm>
            <a:off x="1009650" y="5145088"/>
            <a:ext cx="2360613" cy="492125"/>
          </a:xfrm>
          <a:custGeom>
            <a:avLst/>
            <a:gdLst>
              <a:gd name="T0" fmla="*/ 0 w 846162"/>
              <a:gd name="T1" fmla="*/ 491320 h 555009"/>
              <a:gd name="T2" fmla="*/ 571226 w 846162"/>
              <a:gd name="T3" fmla="*/ 80544 h 555009"/>
              <a:gd name="T4" fmla="*/ 2361063 w 846162"/>
              <a:gd name="T5" fmla="*/ 8054 h 55500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46162" h="555009">
                <a:moveTo>
                  <a:pt x="0" y="555009"/>
                </a:moveTo>
                <a:cubicBezTo>
                  <a:pt x="31845" y="368489"/>
                  <a:pt x="63690" y="181970"/>
                  <a:pt x="204717" y="90985"/>
                </a:cubicBezTo>
                <a:cubicBezTo>
                  <a:pt x="345744" y="0"/>
                  <a:pt x="595953" y="4549"/>
                  <a:pt x="846162" y="9098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896" name="TextBox 8"/>
          <p:cNvSpPr txBox="1">
            <a:spLocks noChangeArrowheads="1"/>
          </p:cNvSpPr>
          <p:nvPr/>
        </p:nvSpPr>
        <p:spPr bwMode="auto">
          <a:xfrm>
            <a:off x="3398838" y="4818063"/>
            <a:ext cx="9683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1600"/>
              <a:t>X</a:t>
            </a:r>
            <a:r>
              <a:rPr lang="en-IN" sz="3200"/>
              <a:t> b</a:t>
            </a:r>
            <a:r>
              <a:rPr lang="en-IN" sz="3200" baseline="30000"/>
              <a:t>3</a:t>
            </a:r>
          </a:p>
        </p:txBody>
      </p:sp>
      <p:cxnSp>
        <p:nvCxnSpPr>
          <p:cNvPr id="37897" name="Straight Arrow Connector 10"/>
          <p:cNvCxnSpPr>
            <a:cxnSpLocks noChangeShapeType="1"/>
          </p:cNvCxnSpPr>
          <p:nvPr/>
        </p:nvCxnSpPr>
        <p:spPr bwMode="auto">
          <a:xfrm>
            <a:off x="4135438" y="5118100"/>
            <a:ext cx="736600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7898" name="TextBox 11"/>
          <p:cNvSpPr txBox="1">
            <a:spLocks noChangeArrowheads="1"/>
          </p:cNvSpPr>
          <p:nvPr/>
        </p:nvSpPr>
        <p:spPr bwMode="auto">
          <a:xfrm>
            <a:off x="4899025" y="5281613"/>
            <a:ext cx="12557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6000">
                <a:latin typeface="Symbol" pitchFamily="18" charset="2"/>
              </a:rPr>
              <a:t>å</a:t>
            </a:r>
          </a:p>
        </p:txBody>
      </p:sp>
      <p:sp>
        <p:nvSpPr>
          <p:cNvPr id="37899" name="Freeform 12"/>
          <p:cNvSpPr>
            <a:spLocks/>
          </p:cNvSpPr>
          <p:nvPr/>
        </p:nvSpPr>
        <p:spPr bwMode="auto">
          <a:xfrm>
            <a:off x="1571625" y="5472113"/>
            <a:ext cx="1785938" cy="317500"/>
          </a:xfrm>
          <a:custGeom>
            <a:avLst/>
            <a:gdLst>
              <a:gd name="T0" fmla="*/ 0 w 846162"/>
              <a:gd name="T1" fmla="*/ 316175 h 555009"/>
              <a:gd name="T2" fmla="*/ 431997 w 846162"/>
              <a:gd name="T3" fmla="*/ 51832 h 555009"/>
              <a:gd name="T4" fmla="*/ 1785583 w 846162"/>
              <a:gd name="T5" fmla="*/ 5183 h 55500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46162" h="555009">
                <a:moveTo>
                  <a:pt x="0" y="555009"/>
                </a:moveTo>
                <a:cubicBezTo>
                  <a:pt x="31845" y="368489"/>
                  <a:pt x="63690" y="181970"/>
                  <a:pt x="204717" y="90985"/>
                </a:cubicBezTo>
                <a:cubicBezTo>
                  <a:pt x="345744" y="0"/>
                  <a:pt x="595953" y="4549"/>
                  <a:pt x="846162" y="9098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00" name="TextBox 13"/>
          <p:cNvSpPr txBox="1">
            <a:spLocks noChangeArrowheads="1"/>
          </p:cNvSpPr>
          <p:nvPr/>
        </p:nvSpPr>
        <p:spPr bwMode="auto">
          <a:xfrm>
            <a:off x="3400425" y="5148263"/>
            <a:ext cx="9683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1600"/>
              <a:t>X</a:t>
            </a:r>
            <a:r>
              <a:rPr lang="en-IN" sz="3200"/>
              <a:t> b</a:t>
            </a:r>
            <a:r>
              <a:rPr lang="en-IN" sz="3200" baseline="30000"/>
              <a:t>2</a:t>
            </a:r>
          </a:p>
        </p:txBody>
      </p:sp>
      <p:sp>
        <p:nvSpPr>
          <p:cNvPr id="37901" name="Freeform 14"/>
          <p:cNvSpPr>
            <a:spLocks/>
          </p:cNvSpPr>
          <p:nvPr/>
        </p:nvSpPr>
        <p:spPr bwMode="auto">
          <a:xfrm flipV="1">
            <a:off x="2079625" y="5953125"/>
            <a:ext cx="1236663" cy="325438"/>
          </a:xfrm>
          <a:custGeom>
            <a:avLst/>
            <a:gdLst>
              <a:gd name="T0" fmla="*/ 0 w 846162"/>
              <a:gd name="T1" fmla="*/ 325272 h 555009"/>
              <a:gd name="T2" fmla="*/ 299371 w 846162"/>
              <a:gd name="T3" fmla="*/ 53323 h 555009"/>
              <a:gd name="T4" fmla="*/ 1237398 w 846162"/>
              <a:gd name="T5" fmla="*/ 5332 h 55500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46162" h="555009">
                <a:moveTo>
                  <a:pt x="0" y="555009"/>
                </a:moveTo>
                <a:cubicBezTo>
                  <a:pt x="31845" y="368489"/>
                  <a:pt x="63690" y="181970"/>
                  <a:pt x="204717" y="90985"/>
                </a:cubicBezTo>
                <a:cubicBezTo>
                  <a:pt x="345744" y="0"/>
                  <a:pt x="595953" y="4549"/>
                  <a:pt x="846162" y="9098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02" name="TextBox 15"/>
          <p:cNvSpPr txBox="1">
            <a:spLocks noChangeArrowheads="1"/>
          </p:cNvSpPr>
          <p:nvPr/>
        </p:nvSpPr>
        <p:spPr bwMode="auto">
          <a:xfrm>
            <a:off x="3403600" y="5942013"/>
            <a:ext cx="9683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1600"/>
              <a:t>X</a:t>
            </a:r>
            <a:r>
              <a:rPr lang="en-IN" sz="3200"/>
              <a:t> b</a:t>
            </a:r>
            <a:r>
              <a:rPr lang="en-IN" sz="3200" baseline="30000"/>
              <a:t>1</a:t>
            </a:r>
          </a:p>
        </p:txBody>
      </p:sp>
      <p:sp>
        <p:nvSpPr>
          <p:cNvPr id="37903" name="Freeform 16"/>
          <p:cNvSpPr>
            <a:spLocks/>
          </p:cNvSpPr>
          <p:nvPr/>
        </p:nvSpPr>
        <p:spPr bwMode="auto">
          <a:xfrm>
            <a:off x="2654300" y="5849938"/>
            <a:ext cx="647700" cy="46037"/>
          </a:xfrm>
          <a:custGeom>
            <a:avLst/>
            <a:gdLst>
              <a:gd name="T0" fmla="*/ 0 w 846162"/>
              <a:gd name="T1" fmla="*/ 45719 h 555009"/>
              <a:gd name="T2" fmla="*/ 156840 w 846162"/>
              <a:gd name="T3" fmla="*/ 7495 h 555009"/>
              <a:gd name="T4" fmla="*/ 648269 w 846162"/>
              <a:gd name="T5" fmla="*/ 749 h 55500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46162" h="555009">
                <a:moveTo>
                  <a:pt x="0" y="555009"/>
                </a:moveTo>
                <a:cubicBezTo>
                  <a:pt x="31845" y="368489"/>
                  <a:pt x="63690" y="181970"/>
                  <a:pt x="204717" y="90985"/>
                </a:cubicBezTo>
                <a:cubicBezTo>
                  <a:pt x="345744" y="0"/>
                  <a:pt x="595953" y="4549"/>
                  <a:pt x="846162" y="9098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04" name="TextBox 17"/>
          <p:cNvSpPr txBox="1">
            <a:spLocks noChangeArrowheads="1"/>
          </p:cNvSpPr>
          <p:nvPr/>
        </p:nvSpPr>
        <p:spPr bwMode="auto">
          <a:xfrm>
            <a:off x="3405188" y="5507038"/>
            <a:ext cx="9683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1600"/>
              <a:t>X</a:t>
            </a:r>
            <a:r>
              <a:rPr lang="en-IN" sz="3200"/>
              <a:t> b</a:t>
            </a:r>
            <a:r>
              <a:rPr lang="en-IN" sz="3200" baseline="30000"/>
              <a:t>0</a:t>
            </a:r>
          </a:p>
        </p:txBody>
      </p:sp>
      <p:cxnSp>
        <p:nvCxnSpPr>
          <p:cNvPr id="37905" name="Straight Arrow Connector 18"/>
          <p:cNvCxnSpPr>
            <a:cxnSpLocks noChangeShapeType="1"/>
          </p:cNvCxnSpPr>
          <p:nvPr/>
        </p:nvCxnSpPr>
        <p:spPr bwMode="auto">
          <a:xfrm>
            <a:off x="4137025" y="5448300"/>
            <a:ext cx="738188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7906" name="Straight Arrow Connector 19"/>
          <p:cNvCxnSpPr>
            <a:cxnSpLocks noChangeShapeType="1"/>
          </p:cNvCxnSpPr>
          <p:nvPr/>
        </p:nvCxnSpPr>
        <p:spPr bwMode="auto">
          <a:xfrm>
            <a:off x="4124325" y="5816600"/>
            <a:ext cx="736600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7907" name="Straight Arrow Connector 20"/>
          <p:cNvCxnSpPr>
            <a:cxnSpLocks noChangeShapeType="1"/>
          </p:cNvCxnSpPr>
          <p:nvPr/>
        </p:nvCxnSpPr>
        <p:spPr bwMode="auto">
          <a:xfrm>
            <a:off x="4125913" y="6283325"/>
            <a:ext cx="736600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7908" name="Straight Arrow Connector 21"/>
          <p:cNvCxnSpPr>
            <a:cxnSpLocks noChangeShapeType="1"/>
          </p:cNvCxnSpPr>
          <p:nvPr/>
        </p:nvCxnSpPr>
        <p:spPr bwMode="auto">
          <a:xfrm>
            <a:off x="5926138" y="5870575"/>
            <a:ext cx="1116012" cy="1111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7909" name="TextBox 28"/>
          <p:cNvSpPr txBox="1">
            <a:spLocks noChangeArrowheads="1"/>
          </p:cNvSpPr>
          <p:nvPr/>
        </p:nvSpPr>
        <p:spPr bwMode="auto">
          <a:xfrm>
            <a:off x="5949950" y="5349875"/>
            <a:ext cx="230663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800"/>
              <a:t>Equivalent analog value</a:t>
            </a:r>
          </a:p>
        </p:txBody>
      </p:sp>
      <p:cxnSp>
        <p:nvCxnSpPr>
          <p:cNvPr id="37910" name="Straight Arrow Connector 31"/>
          <p:cNvCxnSpPr>
            <a:cxnSpLocks noChangeShapeType="1"/>
          </p:cNvCxnSpPr>
          <p:nvPr/>
        </p:nvCxnSpPr>
        <p:spPr bwMode="auto">
          <a:xfrm>
            <a:off x="4287838" y="5270500"/>
            <a:ext cx="736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82600" y="0"/>
            <a:ext cx="8229600" cy="754063"/>
          </a:xfrm>
        </p:spPr>
        <p:txBody>
          <a:bodyPr>
            <a:normAutofit fontScale="90000"/>
          </a:bodyPr>
          <a:lstStyle/>
          <a:p>
            <a:r>
              <a:rPr lang="en-IN" smtClean="0"/>
              <a:t>Digital to Analog Converter (DAC)</a:t>
            </a:r>
          </a:p>
        </p:txBody>
      </p:sp>
      <p:grpSp>
        <p:nvGrpSpPr>
          <p:cNvPr id="2" name="Group 118"/>
          <p:cNvGrpSpPr>
            <a:grpSpLocks/>
          </p:cNvGrpSpPr>
          <p:nvPr/>
        </p:nvGrpSpPr>
        <p:grpSpPr bwMode="auto">
          <a:xfrm>
            <a:off x="5372100" y="1117600"/>
            <a:ext cx="357188" cy="1947863"/>
            <a:chOff x="5372100" y="1384300"/>
            <a:chExt cx="357190" cy="1947864"/>
          </a:xfrm>
        </p:grpSpPr>
        <p:grpSp>
          <p:nvGrpSpPr>
            <p:cNvPr id="3" name="Group 41"/>
            <p:cNvGrpSpPr>
              <a:grpSpLocks/>
            </p:cNvGrpSpPr>
            <p:nvPr/>
          </p:nvGrpSpPr>
          <p:grpSpPr bwMode="auto">
            <a:xfrm>
              <a:off x="5372100" y="1384300"/>
              <a:ext cx="357190" cy="1275564"/>
              <a:chOff x="2127250" y="1606550"/>
              <a:chExt cx="357190" cy="1275564"/>
            </a:xfrm>
          </p:grpSpPr>
          <p:grpSp>
            <p:nvGrpSpPr>
              <p:cNvPr id="4" name="Group 15"/>
              <p:cNvGrpSpPr>
                <a:grpSpLocks/>
              </p:cNvGrpSpPr>
              <p:nvPr/>
            </p:nvGrpSpPr>
            <p:grpSpPr bwMode="auto">
              <a:xfrm>
                <a:off x="2127250" y="1739900"/>
                <a:ext cx="357190" cy="1142214"/>
                <a:chOff x="2071670" y="2286786"/>
                <a:chExt cx="357190" cy="1142214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 rot="5400000">
                  <a:off x="2107390" y="2392355"/>
                  <a:ext cx="214313" cy="317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rot="5400000">
                  <a:off x="2071670" y="2501099"/>
                  <a:ext cx="142875" cy="1428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2071670" y="2643974"/>
                  <a:ext cx="357190" cy="14287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2071670" y="2929725"/>
                  <a:ext cx="357190" cy="14287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2071670" y="2786849"/>
                  <a:ext cx="357190" cy="14287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10800000" flipV="1">
                  <a:off x="2224071" y="3072600"/>
                  <a:ext cx="204789" cy="14287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13"/>
                <p:cNvCxnSpPr/>
                <p:nvPr/>
              </p:nvCxnSpPr>
              <p:spPr>
                <a:xfrm rot="5400000">
                  <a:off x="2106597" y="3321837"/>
                  <a:ext cx="214312" cy="158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Oval 14"/>
              <p:cNvSpPr/>
              <p:nvPr/>
            </p:nvSpPr>
            <p:spPr>
              <a:xfrm>
                <a:off x="2171700" y="1606550"/>
                <a:ext cx="142876" cy="14287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/>
              </a:p>
            </p:txBody>
          </p:sp>
        </p:grpSp>
        <p:sp>
          <p:nvSpPr>
            <p:cNvPr id="56" name="Oval 55"/>
            <p:cNvSpPr/>
            <p:nvPr/>
          </p:nvSpPr>
          <p:spPr>
            <a:xfrm>
              <a:off x="5416550" y="2628901"/>
              <a:ext cx="142876" cy="1428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sp>
          <p:nvSpPr>
            <p:cNvPr id="66" name="Oval 65"/>
            <p:cNvSpPr/>
            <p:nvPr/>
          </p:nvSpPr>
          <p:spPr>
            <a:xfrm>
              <a:off x="5426075" y="2974976"/>
              <a:ext cx="142876" cy="1428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rot="5400000" flipH="1" flipV="1">
              <a:off x="5461001" y="2762250"/>
              <a:ext cx="266700" cy="177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5397501" y="3224214"/>
              <a:ext cx="214313" cy="15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19"/>
          <p:cNvGrpSpPr>
            <a:grpSpLocks/>
          </p:cNvGrpSpPr>
          <p:nvPr/>
        </p:nvGrpSpPr>
        <p:grpSpPr bwMode="auto">
          <a:xfrm>
            <a:off x="3860800" y="1117600"/>
            <a:ext cx="357188" cy="1955800"/>
            <a:chOff x="3860800" y="1384300"/>
            <a:chExt cx="357190" cy="1955800"/>
          </a:xfrm>
        </p:grpSpPr>
        <p:grpSp>
          <p:nvGrpSpPr>
            <p:cNvPr id="6" name="Group 42"/>
            <p:cNvGrpSpPr>
              <a:grpSpLocks/>
            </p:cNvGrpSpPr>
            <p:nvPr/>
          </p:nvGrpSpPr>
          <p:grpSpPr bwMode="auto">
            <a:xfrm>
              <a:off x="3860800" y="1384300"/>
              <a:ext cx="357190" cy="1275564"/>
              <a:chOff x="1504950" y="1606550"/>
              <a:chExt cx="357190" cy="1275564"/>
            </a:xfrm>
          </p:grpSpPr>
          <p:grpSp>
            <p:nvGrpSpPr>
              <p:cNvPr id="7" name="Group 16"/>
              <p:cNvGrpSpPr>
                <a:grpSpLocks/>
              </p:cNvGrpSpPr>
              <p:nvPr/>
            </p:nvGrpSpPr>
            <p:grpSpPr bwMode="auto">
              <a:xfrm>
                <a:off x="1504950" y="1739900"/>
                <a:ext cx="357190" cy="1142214"/>
                <a:chOff x="2071670" y="2286786"/>
                <a:chExt cx="357190" cy="1142214"/>
              </a:xfrm>
            </p:grpSpPr>
            <p:cxnSp>
              <p:nvCxnSpPr>
                <p:cNvPr id="34" name="Straight Connector 33"/>
                <p:cNvCxnSpPr/>
                <p:nvPr/>
              </p:nvCxnSpPr>
              <p:spPr>
                <a:xfrm rot="5400000">
                  <a:off x="2107390" y="2392355"/>
                  <a:ext cx="214313" cy="317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rot="5400000">
                  <a:off x="2071670" y="2501099"/>
                  <a:ext cx="142875" cy="1428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8"/>
                <p:cNvCxnSpPr/>
                <p:nvPr/>
              </p:nvCxnSpPr>
              <p:spPr>
                <a:xfrm>
                  <a:off x="2071670" y="2643974"/>
                  <a:ext cx="357190" cy="14287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2071670" y="2929724"/>
                  <a:ext cx="357190" cy="14287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H="1">
                  <a:off x="2071670" y="2786849"/>
                  <a:ext cx="357190" cy="14287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rot="10800000" flipV="1">
                  <a:off x="2224071" y="3072599"/>
                  <a:ext cx="204789" cy="14287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rot="5400000">
                  <a:off x="2106597" y="3321836"/>
                  <a:ext cx="214312" cy="158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Oval 40"/>
              <p:cNvSpPr/>
              <p:nvPr/>
            </p:nvSpPr>
            <p:spPr>
              <a:xfrm>
                <a:off x="1593850" y="1606550"/>
                <a:ext cx="142876" cy="14287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/>
              </a:p>
            </p:txBody>
          </p:sp>
        </p:grpSp>
        <p:sp>
          <p:nvSpPr>
            <p:cNvPr id="64" name="Oval 63"/>
            <p:cNvSpPr/>
            <p:nvPr/>
          </p:nvSpPr>
          <p:spPr>
            <a:xfrm>
              <a:off x="3940175" y="2628900"/>
              <a:ext cx="142876" cy="1428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sp>
          <p:nvSpPr>
            <p:cNvPr id="67" name="Oval 66"/>
            <p:cNvSpPr/>
            <p:nvPr/>
          </p:nvSpPr>
          <p:spPr>
            <a:xfrm>
              <a:off x="3949700" y="2974975"/>
              <a:ext cx="142876" cy="1428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rot="5400000" flipH="1" flipV="1">
              <a:off x="3994151" y="2762250"/>
              <a:ext cx="266700" cy="177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3930652" y="3232150"/>
              <a:ext cx="214312" cy="15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20"/>
          <p:cNvGrpSpPr>
            <a:grpSpLocks/>
          </p:cNvGrpSpPr>
          <p:nvPr/>
        </p:nvGrpSpPr>
        <p:grpSpPr bwMode="auto">
          <a:xfrm>
            <a:off x="2482850" y="1117600"/>
            <a:ext cx="357188" cy="1955800"/>
            <a:chOff x="2482850" y="1384300"/>
            <a:chExt cx="357190" cy="1955800"/>
          </a:xfrm>
        </p:grpSpPr>
        <p:grpSp>
          <p:nvGrpSpPr>
            <p:cNvPr id="9" name="Group 43"/>
            <p:cNvGrpSpPr>
              <a:grpSpLocks/>
            </p:cNvGrpSpPr>
            <p:nvPr/>
          </p:nvGrpSpPr>
          <p:grpSpPr bwMode="auto">
            <a:xfrm>
              <a:off x="2482850" y="1384300"/>
              <a:ext cx="357190" cy="1275564"/>
              <a:chOff x="1504950" y="1606550"/>
              <a:chExt cx="357190" cy="1275564"/>
            </a:xfrm>
          </p:grpSpPr>
          <p:grpSp>
            <p:nvGrpSpPr>
              <p:cNvPr id="10" name="Group 16"/>
              <p:cNvGrpSpPr>
                <a:grpSpLocks/>
              </p:cNvGrpSpPr>
              <p:nvPr/>
            </p:nvGrpSpPr>
            <p:grpSpPr bwMode="auto">
              <a:xfrm>
                <a:off x="1504950" y="1739900"/>
                <a:ext cx="357190" cy="1142214"/>
                <a:chOff x="2071670" y="2286786"/>
                <a:chExt cx="357190" cy="1142214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 rot="5400000">
                  <a:off x="2107390" y="2392355"/>
                  <a:ext cx="214313" cy="317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rot="5400000">
                  <a:off x="2071670" y="2501099"/>
                  <a:ext cx="142875" cy="1428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8"/>
                <p:cNvCxnSpPr/>
                <p:nvPr/>
              </p:nvCxnSpPr>
              <p:spPr>
                <a:xfrm>
                  <a:off x="2071670" y="2643974"/>
                  <a:ext cx="357190" cy="14287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2071670" y="2929724"/>
                  <a:ext cx="357190" cy="14287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H="1">
                  <a:off x="2071670" y="2786849"/>
                  <a:ext cx="357190" cy="14287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rot="10800000" flipV="1">
                  <a:off x="2224071" y="3072599"/>
                  <a:ext cx="204789" cy="14287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rot="5400000">
                  <a:off x="2106597" y="3321836"/>
                  <a:ext cx="214312" cy="158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Oval 45"/>
              <p:cNvSpPr/>
              <p:nvPr/>
            </p:nvSpPr>
            <p:spPr>
              <a:xfrm>
                <a:off x="1593850" y="1606550"/>
                <a:ext cx="142876" cy="14287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/>
              </a:p>
            </p:txBody>
          </p:sp>
        </p:grpSp>
        <p:sp>
          <p:nvSpPr>
            <p:cNvPr id="65" name="Oval 64"/>
            <p:cNvSpPr/>
            <p:nvPr/>
          </p:nvSpPr>
          <p:spPr>
            <a:xfrm>
              <a:off x="2562225" y="2628900"/>
              <a:ext cx="142876" cy="1428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sp>
          <p:nvSpPr>
            <p:cNvPr id="68" name="Oval 67"/>
            <p:cNvSpPr/>
            <p:nvPr/>
          </p:nvSpPr>
          <p:spPr>
            <a:xfrm>
              <a:off x="2571750" y="2974975"/>
              <a:ext cx="142876" cy="1428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rot="5400000" flipH="1" flipV="1">
              <a:off x="2616201" y="2762250"/>
              <a:ext cx="266700" cy="177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2552702" y="3232150"/>
              <a:ext cx="214312" cy="15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21"/>
          <p:cNvGrpSpPr>
            <a:grpSpLocks/>
          </p:cNvGrpSpPr>
          <p:nvPr/>
        </p:nvGrpSpPr>
        <p:grpSpPr bwMode="auto">
          <a:xfrm>
            <a:off x="5861050" y="1473200"/>
            <a:ext cx="889000" cy="488950"/>
            <a:chOff x="5861050" y="1739900"/>
            <a:chExt cx="889000" cy="488950"/>
          </a:xfrm>
        </p:grpSpPr>
        <p:sp>
          <p:nvSpPr>
            <p:cNvPr id="39013" name="TextBox 15"/>
            <p:cNvSpPr txBox="1">
              <a:spLocks noChangeArrowheads="1"/>
            </p:cNvSpPr>
            <p:nvPr/>
          </p:nvSpPr>
          <p:spPr bwMode="auto">
            <a:xfrm>
              <a:off x="5861050" y="1739900"/>
              <a:ext cx="8890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2400"/>
                <a:t>1mA</a:t>
              </a:r>
              <a:endParaRPr lang="en-IN" sz="2400" baseline="-25000">
                <a:latin typeface="Symbol" pitchFamily="18" charset="2"/>
              </a:endParaRP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rot="5400000">
              <a:off x="5618163" y="1984375"/>
              <a:ext cx="48736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Connector 104"/>
          <p:cNvCxnSpPr/>
          <p:nvPr/>
        </p:nvCxnSpPr>
        <p:spPr>
          <a:xfrm>
            <a:off x="2660650" y="3073400"/>
            <a:ext cx="386715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22"/>
          <p:cNvGrpSpPr>
            <a:grpSpLocks/>
          </p:cNvGrpSpPr>
          <p:nvPr/>
        </p:nvGrpSpPr>
        <p:grpSpPr bwMode="auto">
          <a:xfrm>
            <a:off x="4305300" y="1428750"/>
            <a:ext cx="889000" cy="531813"/>
            <a:chOff x="4305300" y="1695450"/>
            <a:chExt cx="889000" cy="532606"/>
          </a:xfrm>
        </p:grpSpPr>
        <p:cxnSp>
          <p:nvCxnSpPr>
            <p:cNvPr id="98" name="Straight Arrow Connector 97"/>
            <p:cNvCxnSpPr/>
            <p:nvPr/>
          </p:nvCxnSpPr>
          <p:spPr>
            <a:xfrm rot="5400000">
              <a:off x="4062049" y="1983218"/>
              <a:ext cx="48809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012" name="TextBox 105"/>
            <p:cNvSpPr txBox="1">
              <a:spLocks noChangeArrowheads="1"/>
            </p:cNvSpPr>
            <p:nvPr/>
          </p:nvSpPr>
          <p:spPr bwMode="auto">
            <a:xfrm>
              <a:off x="4305300" y="1695450"/>
              <a:ext cx="8890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2400"/>
                <a:t>2mA</a:t>
              </a:r>
              <a:endParaRPr lang="en-IN" sz="2400" baseline="-25000">
                <a:latin typeface="Symbol" pitchFamily="18" charset="2"/>
              </a:endParaRPr>
            </a:p>
          </p:txBody>
        </p:sp>
      </p:grpSp>
      <p:grpSp>
        <p:nvGrpSpPr>
          <p:cNvPr id="13" name="Group 123"/>
          <p:cNvGrpSpPr>
            <a:grpSpLocks/>
          </p:cNvGrpSpPr>
          <p:nvPr/>
        </p:nvGrpSpPr>
        <p:grpSpPr bwMode="auto">
          <a:xfrm>
            <a:off x="2882900" y="1428750"/>
            <a:ext cx="889000" cy="533400"/>
            <a:chOff x="2882900" y="1695450"/>
            <a:chExt cx="889000" cy="533400"/>
          </a:xfrm>
        </p:grpSpPr>
        <p:cxnSp>
          <p:nvCxnSpPr>
            <p:cNvPr id="99" name="Straight Arrow Connector 98"/>
            <p:cNvCxnSpPr/>
            <p:nvPr/>
          </p:nvCxnSpPr>
          <p:spPr>
            <a:xfrm rot="5400000">
              <a:off x="2684463" y="1984375"/>
              <a:ext cx="48736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010" name="TextBox 106"/>
            <p:cNvSpPr txBox="1">
              <a:spLocks noChangeArrowheads="1"/>
            </p:cNvSpPr>
            <p:nvPr/>
          </p:nvSpPr>
          <p:spPr bwMode="auto">
            <a:xfrm>
              <a:off x="2882900" y="1695450"/>
              <a:ext cx="8890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2400"/>
                <a:t>4mA</a:t>
              </a:r>
              <a:endParaRPr lang="en-IN" sz="2400" baseline="-25000">
                <a:latin typeface="Symbol" pitchFamily="18" charset="2"/>
              </a:endParaRPr>
            </a:p>
          </p:txBody>
        </p:sp>
      </p:grpSp>
      <p:grpSp>
        <p:nvGrpSpPr>
          <p:cNvPr id="14" name="Group 124"/>
          <p:cNvGrpSpPr>
            <a:grpSpLocks/>
          </p:cNvGrpSpPr>
          <p:nvPr/>
        </p:nvGrpSpPr>
        <p:grpSpPr bwMode="auto">
          <a:xfrm>
            <a:off x="2349500" y="628650"/>
            <a:ext cx="3422650" cy="506413"/>
            <a:chOff x="2349500" y="895350"/>
            <a:chExt cx="3422650" cy="506115"/>
          </a:xfrm>
        </p:grpSpPr>
        <p:sp>
          <p:nvSpPr>
            <p:cNvPr id="39006" name="TextBox 91"/>
            <p:cNvSpPr txBox="1">
              <a:spLocks noChangeArrowheads="1"/>
            </p:cNvSpPr>
            <p:nvPr/>
          </p:nvSpPr>
          <p:spPr bwMode="auto">
            <a:xfrm>
              <a:off x="3727450" y="895350"/>
              <a:ext cx="6223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2400"/>
                <a:t>+V</a:t>
              </a:r>
              <a:endParaRPr lang="en-IN" sz="2400" baseline="-25000">
                <a:latin typeface="Symbol" pitchFamily="18" charset="2"/>
              </a:endParaRPr>
            </a:p>
          </p:txBody>
        </p:sp>
        <p:sp>
          <p:nvSpPr>
            <p:cNvPr id="39007" name="TextBox 107"/>
            <p:cNvSpPr txBox="1">
              <a:spLocks noChangeArrowheads="1"/>
            </p:cNvSpPr>
            <p:nvPr/>
          </p:nvSpPr>
          <p:spPr bwMode="auto">
            <a:xfrm>
              <a:off x="5149850" y="939800"/>
              <a:ext cx="6223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2400"/>
                <a:t>+V</a:t>
              </a:r>
              <a:endParaRPr lang="en-IN" sz="2400" baseline="-25000">
                <a:latin typeface="Symbol" pitchFamily="18" charset="2"/>
              </a:endParaRPr>
            </a:p>
          </p:txBody>
        </p:sp>
        <p:sp>
          <p:nvSpPr>
            <p:cNvPr id="39008" name="TextBox 108"/>
            <p:cNvSpPr txBox="1">
              <a:spLocks noChangeArrowheads="1"/>
            </p:cNvSpPr>
            <p:nvPr/>
          </p:nvSpPr>
          <p:spPr bwMode="auto">
            <a:xfrm>
              <a:off x="2349500" y="939800"/>
              <a:ext cx="6223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2400"/>
                <a:t>+V</a:t>
              </a:r>
              <a:endParaRPr lang="en-IN" sz="2400" baseline="-25000">
                <a:latin typeface="Symbol" pitchFamily="18" charset="2"/>
              </a:endParaRPr>
            </a:p>
          </p:txBody>
        </p:sp>
      </p:grpSp>
      <p:grpSp>
        <p:nvGrpSpPr>
          <p:cNvPr id="16" name="Group 117"/>
          <p:cNvGrpSpPr>
            <a:grpSpLocks/>
          </p:cNvGrpSpPr>
          <p:nvPr/>
        </p:nvGrpSpPr>
        <p:grpSpPr bwMode="auto">
          <a:xfrm>
            <a:off x="5638800" y="1960563"/>
            <a:ext cx="2470150" cy="2278062"/>
            <a:chOff x="5638800" y="2227260"/>
            <a:chExt cx="2469412" cy="2278066"/>
          </a:xfrm>
        </p:grpSpPr>
        <p:sp>
          <p:nvSpPr>
            <p:cNvPr id="38977" name="TextBox 8"/>
            <p:cNvSpPr txBox="1">
              <a:spLocks noChangeArrowheads="1"/>
            </p:cNvSpPr>
            <p:nvPr/>
          </p:nvSpPr>
          <p:spPr bwMode="auto">
            <a:xfrm>
              <a:off x="6527800" y="3028950"/>
              <a:ext cx="355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2800"/>
                <a:t>-</a:t>
              </a:r>
              <a:endParaRPr lang="en-IN" sz="2800" baseline="-25000"/>
            </a:p>
          </p:txBody>
        </p:sp>
        <p:grpSp>
          <p:nvGrpSpPr>
            <p:cNvPr id="38978" name="Group 43"/>
            <p:cNvGrpSpPr>
              <a:grpSpLocks/>
            </p:cNvGrpSpPr>
            <p:nvPr/>
          </p:nvGrpSpPr>
          <p:grpSpPr bwMode="auto">
            <a:xfrm>
              <a:off x="5638800" y="4362450"/>
              <a:ext cx="571504" cy="142876"/>
              <a:chOff x="1000100" y="5285594"/>
              <a:chExt cx="571504" cy="142876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1071517" y="5285595"/>
                <a:ext cx="499912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>
                <a:off x="1000079" y="5285616"/>
                <a:ext cx="142875" cy="1428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5400000">
                <a:off x="1071495" y="5285616"/>
                <a:ext cx="142875" cy="1428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>
                <a:off x="1152433" y="5285616"/>
                <a:ext cx="142875" cy="1428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>
                <a:off x="1223850" y="5285616"/>
                <a:ext cx="142875" cy="1428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>
                <a:off x="1276221" y="5285616"/>
                <a:ext cx="142875" cy="1428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>
                <a:off x="1347638" y="5285616"/>
                <a:ext cx="142875" cy="1428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>
                <a:off x="1428575" y="5285616"/>
                <a:ext cx="142875" cy="1428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979" name="Group 84"/>
            <p:cNvGrpSpPr>
              <a:grpSpLocks/>
            </p:cNvGrpSpPr>
            <p:nvPr/>
          </p:nvGrpSpPr>
          <p:grpSpPr bwMode="auto">
            <a:xfrm rot="-5400000">
              <a:off x="6698062" y="1834748"/>
              <a:ext cx="357190" cy="1142214"/>
              <a:chOff x="3771900" y="5018878"/>
              <a:chExt cx="357190" cy="1142214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rot="5400000">
                <a:off x="3806065" y="5124216"/>
                <a:ext cx="214249" cy="31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>
                <a:off x="3770336" y="5232907"/>
                <a:ext cx="142832" cy="1428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8"/>
              <p:cNvCxnSpPr/>
              <p:nvPr/>
            </p:nvCxnSpPr>
            <p:spPr>
              <a:xfrm>
                <a:off x="3771902" y="5375760"/>
                <a:ext cx="357188" cy="1428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771902" y="5661425"/>
                <a:ext cx="357188" cy="1428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3771902" y="5518593"/>
                <a:ext cx="357188" cy="1428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10800000" flipV="1">
                <a:off x="3924302" y="5804258"/>
                <a:ext cx="204788" cy="1428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>
                <a:off x="3806859" y="6053420"/>
                <a:ext cx="214248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Isosceles Triangle 79"/>
            <p:cNvSpPr/>
            <p:nvPr/>
          </p:nvSpPr>
          <p:spPr>
            <a:xfrm rot="5400000">
              <a:off x="6509915" y="3046567"/>
              <a:ext cx="1079502" cy="104426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38980" name="Group 90"/>
            <p:cNvGrpSpPr>
              <a:grpSpLocks/>
            </p:cNvGrpSpPr>
            <p:nvPr/>
          </p:nvGrpSpPr>
          <p:grpSpPr bwMode="auto">
            <a:xfrm>
              <a:off x="5949950" y="3784600"/>
              <a:ext cx="576064" cy="576064"/>
              <a:chOff x="2571750" y="4006850"/>
              <a:chExt cx="576064" cy="576064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 rot="5400000">
                <a:off x="2283525" y="4294983"/>
                <a:ext cx="57626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2571657" y="4006850"/>
                <a:ext cx="576091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Straight Connector 82"/>
            <p:cNvCxnSpPr/>
            <p:nvPr/>
          </p:nvCxnSpPr>
          <p:spPr>
            <a:xfrm>
              <a:off x="7327395" y="2451097"/>
              <a:ext cx="55863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7305804" y="3007518"/>
              <a:ext cx="1111252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549579" y="3562349"/>
              <a:ext cx="55863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861644" y="2894804"/>
              <a:ext cx="889002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86" name="TextBox 93"/>
            <p:cNvSpPr txBox="1">
              <a:spLocks noChangeArrowheads="1"/>
            </p:cNvSpPr>
            <p:nvPr/>
          </p:nvSpPr>
          <p:spPr bwMode="auto">
            <a:xfrm>
              <a:off x="6483350" y="3483630"/>
              <a:ext cx="355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2800"/>
                <a:t>+</a:t>
              </a:r>
              <a:endParaRPr lang="en-IN" sz="2800" baseline="-2500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5905420" y="3340099"/>
              <a:ext cx="26662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rot="16200000">
              <a:off x="6171208" y="2805904"/>
              <a:ext cx="266700" cy="15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6705600" y="1428750"/>
            <a:ext cx="11557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400"/>
              <a:t>1000</a:t>
            </a:r>
            <a:r>
              <a:rPr lang="en-IN" sz="2400">
                <a:latin typeface="Symbol" pitchFamily="18" charset="2"/>
              </a:rPr>
              <a:t>W</a:t>
            </a:r>
            <a:endParaRPr lang="en-IN" sz="2400" baseline="-25000">
              <a:latin typeface="Symbol" pitchFamily="18" charset="2"/>
            </a:endParaRP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461000" y="3740150"/>
            <a:ext cx="889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400"/>
              <a:t>0V</a:t>
            </a:r>
            <a:endParaRPr lang="en-IN" sz="2400" baseline="-25000">
              <a:latin typeface="Symbol" pitchFamily="18" charset="2"/>
            </a:endParaRPr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5283200" y="3028950"/>
            <a:ext cx="577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400"/>
              <a:t>0V</a:t>
            </a:r>
            <a:endParaRPr lang="en-IN" sz="2400" baseline="-25000">
              <a:latin typeface="Symbol" pitchFamily="18" charset="2"/>
            </a:endParaRPr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8039100" y="2940050"/>
            <a:ext cx="8445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800"/>
              <a:t>V</a:t>
            </a:r>
            <a:r>
              <a:rPr lang="en-IN" sz="2800" baseline="-25000"/>
              <a:t>OUT</a:t>
            </a:r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4557713" y="4629150"/>
            <a:ext cx="4845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3200">
                <a:solidFill>
                  <a:srgbClr val="FF0000"/>
                </a:solidFill>
              </a:rPr>
              <a:t>I</a:t>
            </a:r>
            <a:r>
              <a:rPr lang="en-IN" sz="3200" baseline="-25000">
                <a:solidFill>
                  <a:srgbClr val="FF0000"/>
                </a:solidFill>
              </a:rPr>
              <a:t>F</a:t>
            </a:r>
            <a:r>
              <a:rPr lang="en-IN" sz="3200" baseline="-25000"/>
              <a:t> </a:t>
            </a:r>
            <a:r>
              <a:rPr lang="en-IN" sz="3200"/>
              <a:t>= (a2</a:t>
            </a:r>
            <a:r>
              <a:rPr lang="en-IN" sz="3200" baseline="30000"/>
              <a:t>0</a:t>
            </a:r>
            <a:r>
              <a:rPr lang="en-IN" sz="3200"/>
              <a:t>+b2</a:t>
            </a:r>
            <a:r>
              <a:rPr lang="en-IN" sz="3200" baseline="30000"/>
              <a:t>1</a:t>
            </a:r>
            <a:r>
              <a:rPr lang="en-IN" sz="3200"/>
              <a:t>+c2</a:t>
            </a:r>
            <a:r>
              <a:rPr lang="en-IN" sz="3200" baseline="30000"/>
              <a:t>2</a:t>
            </a:r>
            <a:r>
              <a:rPr lang="en-IN" sz="3200"/>
              <a:t>) </a:t>
            </a:r>
            <a:endParaRPr lang="en-IN" sz="3200" baseline="-25000"/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5772150" y="2228850"/>
            <a:ext cx="844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3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3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135" name="TextBox 134"/>
          <p:cNvSpPr txBox="1">
            <a:spLocks noChangeArrowheads="1"/>
          </p:cNvSpPr>
          <p:nvPr/>
        </p:nvSpPr>
        <p:spPr bwMode="auto">
          <a:xfrm>
            <a:off x="4686300" y="6007100"/>
            <a:ext cx="2000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3200"/>
              <a:t>3 bit DAC</a:t>
            </a:r>
          </a:p>
        </p:txBody>
      </p:sp>
      <p:grpSp>
        <p:nvGrpSpPr>
          <p:cNvPr id="38981" name="Group 120"/>
          <p:cNvGrpSpPr>
            <a:grpSpLocks/>
          </p:cNvGrpSpPr>
          <p:nvPr/>
        </p:nvGrpSpPr>
        <p:grpSpPr bwMode="auto">
          <a:xfrm>
            <a:off x="2082800" y="2273300"/>
            <a:ext cx="3289300" cy="584200"/>
            <a:chOff x="2082800" y="2273300"/>
            <a:chExt cx="3289300" cy="584775"/>
          </a:xfrm>
        </p:grpSpPr>
        <p:sp>
          <p:nvSpPr>
            <p:cNvPr id="38974" name="TextBox 109"/>
            <p:cNvSpPr txBox="1">
              <a:spLocks noChangeArrowheads="1"/>
            </p:cNvSpPr>
            <p:nvPr/>
          </p:nvSpPr>
          <p:spPr bwMode="auto">
            <a:xfrm>
              <a:off x="4927600" y="2273300"/>
              <a:ext cx="4445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32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8975" name="TextBox 111"/>
            <p:cNvSpPr txBox="1">
              <a:spLocks noChangeArrowheads="1"/>
            </p:cNvSpPr>
            <p:nvPr/>
          </p:nvSpPr>
          <p:spPr bwMode="auto">
            <a:xfrm>
              <a:off x="3505200" y="2273300"/>
              <a:ext cx="4445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32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8976" name="TextBox 117"/>
            <p:cNvSpPr txBox="1">
              <a:spLocks noChangeArrowheads="1"/>
            </p:cNvSpPr>
            <p:nvPr/>
          </p:nvSpPr>
          <p:spPr bwMode="auto">
            <a:xfrm>
              <a:off x="2082800" y="2273300"/>
              <a:ext cx="4445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320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816600" y="2273300"/>
            <a:ext cx="444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32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15900" y="3384550"/>
            <a:ext cx="4519613" cy="3540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IN" sz="2800" dirty="0"/>
              <a:t>0        0         0          0mA</a:t>
            </a:r>
          </a:p>
          <a:p>
            <a:pPr>
              <a:defRPr/>
            </a:pPr>
            <a:r>
              <a:rPr lang="en-IN" sz="2800" dirty="0"/>
              <a:t>0        0         1          1mA</a:t>
            </a:r>
          </a:p>
          <a:p>
            <a:pPr>
              <a:defRPr/>
            </a:pPr>
            <a:r>
              <a:rPr lang="en-IN" sz="2800" dirty="0"/>
              <a:t>0        1         0          2mA</a:t>
            </a:r>
          </a:p>
          <a:p>
            <a:pPr>
              <a:defRPr/>
            </a:pPr>
            <a:r>
              <a:rPr lang="en-IN" sz="2800" dirty="0"/>
              <a:t>0        1         1          3mA</a:t>
            </a:r>
          </a:p>
          <a:p>
            <a:pPr>
              <a:defRPr/>
            </a:pPr>
            <a:r>
              <a:rPr lang="en-IN" sz="2800" dirty="0"/>
              <a:t>1        0         0          4mA</a:t>
            </a:r>
          </a:p>
          <a:p>
            <a:pPr marL="514350" indent="-514350">
              <a:buFontTx/>
              <a:buAutoNum type="arabicPlain"/>
              <a:defRPr/>
            </a:pPr>
            <a:r>
              <a:rPr lang="en-IN" sz="2800" dirty="0"/>
              <a:t>    0         1          5mA</a:t>
            </a:r>
          </a:p>
          <a:p>
            <a:pPr marL="514350" indent="-514350">
              <a:defRPr/>
            </a:pPr>
            <a:r>
              <a:rPr lang="en-IN" sz="2800" dirty="0"/>
              <a:t>1       1         0          6mA</a:t>
            </a:r>
          </a:p>
          <a:p>
            <a:pPr marL="514350" indent="-514350">
              <a:defRPr/>
            </a:pPr>
            <a:r>
              <a:rPr lang="en-IN" sz="2800" dirty="0"/>
              <a:t>1        1         1          7mA</a:t>
            </a:r>
          </a:p>
        </p:txBody>
      </p:sp>
      <p:grpSp>
        <p:nvGrpSpPr>
          <p:cNvPr id="38982" name="Group 121"/>
          <p:cNvGrpSpPr>
            <a:grpSpLocks/>
          </p:cNvGrpSpPr>
          <p:nvPr/>
        </p:nvGrpSpPr>
        <p:grpSpPr bwMode="auto">
          <a:xfrm>
            <a:off x="2082800" y="2273300"/>
            <a:ext cx="3289300" cy="584200"/>
            <a:chOff x="2082800" y="2273300"/>
            <a:chExt cx="3289300" cy="584775"/>
          </a:xfrm>
        </p:grpSpPr>
        <p:sp>
          <p:nvSpPr>
            <p:cNvPr id="38971" name="TextBox 122"/>
            <p:cNvSpPr txBox="1">
              <a:spLocks noChangeArrowheads="1"/>
            </p:cNvSpPr>
            <p:nvPr/>
          </p:nvSpPr>
          <p:spPr bwMode="auto">
            <a:xfrm>
              <a:off x="4927600" y="2273300"/>
              <a:ext cx="4445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32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8972" name="TextBox 123"/>
            <p:cNvSpPr txBox="1">
              <a:spLocks noChangeArrowheads="1"/>
            </p:cNvSpPr>
            <p:nvPr/>
          </p:nvSpPr>
          <p:spPr bwMode="auto">
            <a:xfrm>
              <a:off x="3505200" y="2273300"/>
              <a:ext cx="4445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32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8973" name="TextBox 124"/>
            <p:cNvSpPr txBox="1">
              <a:spLocks noChangeArrowheads="1"/>
            </p:cNvSpPr>
            <p:nvPr/>
          </p:nvSpPr>
          <p:spPr bwMode="auto">
            <a:xfrm>
              <a:off x="2082800" y="2273300"/>
              <a:ext cx="4445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320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5816600" y="2273300"/>
            <a:ext cx="444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320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38983" name="Group 129"/>
          <p:cNvGrpSpPr>
            <a:grpSpLocks/>
          </p:cNvGrpSpPr>
          <p:nvPr/>
        </p:nvGrpSpPr>
        <p:grpSpPr bwMode="auto">
          <a:xfrm>
            <a:off x="2082800" y="2273300"/>
            <a:ext cx="3289300" cy="584200"/>
            <a:chOff x="2082800" y="2273300"/>
            <a:chExt cx="3289300" cy="584775"/>
          </a:xfrm>
        </p:grpSpPr>
        <p:sp>
          <p:nvSpPr>
            <p:cNvPr id="38968" name="TextBox 133"/>
            <p:cNvSpPr txBox="1">
              <a:spLocks noChangeArrowheads="1"/>
            </p:cNvSpPr>
            <p:nvPr/>
          </p:nvSpPr>
          <p:spPr bwMode="auto">
            <a:xfrm>
              <a:off x="4927600" y="2273300"/>
              <a:ext cx="4445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32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8969" name="TextBox 135"/>
            <p:cNvSpPr txBox="1">
              <a:spLocks noChangeArrowheads="1"/>
            </p:cNvSpPr>
            <p:nvPr/>
          </p:nvSpPr>
          <p:spPr bwMode="auto">
            <a:xfrm>
              <a:off x="3505200" y="2273300"/>
              <a:ext cx="4445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32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8970" name="TextBox 136"/>
            <p:cNvSpPr txBox="1">
              <a:spLocks noChangeArrowheads="1"/>
            </p:cNvSpPr>
            <p:nvPr/>
          </p:nvSpPr>
          <p:spPr bwMode="auto">
            <a:xfrm>
              <a:off x="2082800" y="2273300"/>
              <a:ext cx="4445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320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138" name="TextBox 137"/>
          <p:cNvSpPr txBox="1">
            <a:spLocks noChangeArrowheads="1"/>
          </p:cNvSpPr>
          <p:nvPr/>
        </p:nvSpPr>
        <p:spPr bwMode="auto">
          <a:xfrm>
            <a:off x="5772150" y="2273300"/>
            <a:ext cx="444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320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38984" name="Group 138"/>
          <p:cNvGrpSpPr>
            <a:grpSpLocks/>
          </p:cNvGrpSpPr>
          <p:nvPr/>
        </p:nvGrpSpPr>
        <p:grpSpPr bwMode="auto">
          <a:xfrm>
            <a:off x="2082800" y="2273300"/>
            <a:ext cx="3289300" cy="584200"/>
            <a:chOff x="2082800" y="2273300"/>
            <a:chExt cx="3289300" cy="584775"/>
          </a:xfrm>
        </p:grpSpPr>
        <p:sp>
          <p:nvSpPr>
            <p:cNvPr id="38965" name="TextBox 139"/>
            <p:cNvSpPr txBox="1">
              <a:spLocks noChangeArrowheads="1"/>
            </p:cNvSpPr>
            <p:nvPr/>
          </p:nvSpPr>
          <p:spPr bwMode="auto">
            <a:xfrm>
              <a:off x="4927600" y="2273300"/>
              <a:ext cx="4445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32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8966" name="TextBox 140"/>
            <p:cNvSpPr txBox="1">
              <a:spLocks noChangeArrowheads="1"/>
            </p:cNvSpPr>
            <p:nvPr/>
          </p:nvSpPr>
          <p:spPr bwMode="auto">
            <a:xfrm>
              <a:off x="3505200" y="2273300"/>
              <a:ext cx="4445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32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8967" name="TextBox 141"/>
            <p:cNvSpPr txBox="1">
              <a:spLocks noChangeArrowheads="1"/>
            </p:cNvSpPr>
            <p:nvPr/>
          </p:nvSpPr>
          <p:spPr bwMode="auto">
            <a:xfrm>
              <a:off x="2082800" y="2273300"/>
              <a:ext cx="4445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320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143" name="TextBox 142"/>
          <p:cNvSpPr txBox="1">
            <a:spLocks noChangeArrowheads="1"/>
          </p:cNvSpPr>
          <p:nvPr/>
        </p:nvSpPr>
        <p:spPr bwMode="auto">
          <a:xfrm>
            <a:off x="5772150" y="2317750"/>
            <a:ext cx="444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320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38985" name="Group 143"/>
          <p:cNvGrpSpPr>
            <a:grpSpLocks/>
          </p:cNvGrpSpPr>
          <p:nvPr/>
        </p:nvGrpSpPr>
        <p:grpSpPr bwMode="auto">
          <a:xfrm>
            <a:off x="2082800" y="2273300"/>
            <a:ext cx="3289300" cy="584200"/>
            <a:chOff x="2082800" y="2273300"/>
            <a:chExt cx="3289300" cy="584775"/>
          </a:xfrm>
        </p:grpSpPr>
        <p:sp>
          <p:nvSpPr>
            <p:cNvPr id="38962" name="TextBox 144"/>
            <p:cNvSpPr txBox="1">
              <a:spLocks noChangeArrowheads="1"/>
            </p:cNvSpPr>
            <p:nvPr/>
          </p:nvSpPr>
          <p:spPr bwMode="auto">
            <a:xfrm>
              <a:off x="4927600" y="2273300"/>
              <a:ext cx="4445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32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8963" name="TextBox 145"/>
            <p:cNvSpPr txBox="1">
              <a:spLocks noChangeArrowheads="1"/>
            </p:cNvSpPr>
            <p:nvPr/>
          </p:nvSpPr>
          <p:spPr bwMode="auto">
            <a:xfrm>
              <a:off x="3505200" y="2273300"/>
              <a:ext cx="4445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32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8964" name="TextBox 146"/>
            <p:cNvSpPr txBox="1">
              <a:spLocks noChangeArrowheads="1"/>
            </p:cNvSpPr>
            <p:nvPr/>
          </p:nvSpPr>
          <p:spPr bwMode="auto">
            <a:xfrm>
              <a:off x="2082800" y="2273300"/>
              <a:ext cx="4445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320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148" name="TextBox 147"/>
          <p:cNvSpPr txBox="1">
            <a:spLocks noChangeArrowheads="1"/>
          </p:cNvSpPr>
          <p:nvPr/>
        </p:nvSpPr>
        <p:spPr bwMode="auto">
          <a:xfrm>
            <a:off x="5772150" y="2317750"/>
            <a:ext cx="444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3200">
                <a:solidFill>
                  <a:srgbClr val="FF0000"/>
                </a:solidFill>
              </a:rPr>
              <a:t>4</a:t>
            </a:r>
          </a:p>
        </p:txBody>
      </p:sp>
      <p:grpSp>
        <p:nvGrpSpPr>
          <p:cNvPr id="38987" name="Group 148"/>
          <p:cNvGrpSpPr>
            <a:grpSpLocks/>
          </p:cNvGrpSpPr>
          <p:nvPr/>
        </p:nvGrpSpPr>
        <p:grpSpPr bwMode="auto">
          <a:xfrm>
            <a:off x="2082800" y="2273300"/>
            <a:ext cx="3289300" cy="584200"/>
            <a:chOff x="2082800" y="2273300"/>
            <a:chExt cx="3289300" cy="584775"/>
          </a:xfrm>
        </p:grpSpPr>
        <p:sp>
          <p:nvSpPr>
            <p:cNvPr id="38959" name="TextBox 149"/>
            <p:cNvSpPr txBox="1">
              <a:spLocks noChangeArrowheads="1"/>
            </p:cNvSpPr>
            <p:nvPr/>
          </p:nvSpPr>
          <p:spPr bwMode="auto">
            <a:xfrm>
              <a:off x="4927600" y="2273300"/>
              <a:ext cx="4445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32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8960" name="TextBox 150"/>
            <p:cNvSpPr txBox="1">
              <a:spLocks noChangeArrowheads="1"/>
            </p:cNvSpPr>
            <p:nvPr/>
          </p:nvSpPr>
          <p:spPr bwMode="auto">
            <a:xfrm>
              <a:off x="3505200" y="2273300"/>
              <a:ext cx="4445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32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8961" name="TextBox 151"/>
            <p:cNvSpPr txBox="1">
              <a:spLocks noChangeArrowheads="1"/>
            </p:cNvSpPr>
            <p:nvPr/>
          </p:nvSpPr>
          <p:spPr bwMode="auto">
            <a:xfrm>
              <a:off x="2082800" y="2273300"/>
              <a:ext cx="4445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320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153" name="TextBox 152"/>
          <p:cNvSpPr txBox="1">
            <a:spLocks noChangeArrowheads="1"/>
          </p:cNvSpPr>
          <p:nvPr/>
        </p:nvSpPr>
        <p:spPr bwMode="auto">
          <a:xfrm>
            <a:off x="5772150" y="2317750"/>
            <a:ext cx="444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3200">
                <a:solidFill>
                  <a:srgbClr val="FF0000"/>
                </a:solidFill>
              </a:rPr>
              <a:t>5</a:t>
            </a:r>
          </a:p>
        </p:txBody>
      </p:sp>
      <p:grpSp>
        <p:nvGrpSpPr>
          <p:cNvPr id="38988" name="Group 153"/>
          <p:cNvGrpSpPr>
            <a:grpSpLocks/>
          </p:cNvGrpSpPr>
          <p:nvPr/>
        </p:nvGrpSpPr>
        <p:grpSpPr bwMode="auto">
          <a:xfrm>
            <a:off x="2082800" y="2266950"/>
            <a:ext cx="3289300" cy="584200"/>
            <a:chOff x="2082800" y="2273300"/>
            <a:chExt cx="3289300" cy="584775"/>
          </a:xfrm>
        </p:grpSpPr>
        <p:sp>
          <p:nvSpPr>
            <p:cNvPr id="38956" name="TextBox 154"/>
            <p:cNvSpPr txBox="1">
              <a:spLocks noChangeArrowheads="1"/>
            </p:cNvSpPr>
            <p:nvPr/>
          </p:nvSpPr>
          <p:spPr bwMode="auto">
            <a:xfrm>
              <a:off x="4927600" y="2273300"/>
              <a:ext cx="4445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32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8957" name="TextBox 155"/>
            <p:cNvSpPr txBox="1">
              <a:spLocks noChangeArrowheads="1"/>
            </p:cNvSpPr>
            <p:nvPr/>
          </p:nvSpPr>
          <p:spPr bwMode="auto">
            <a:xfrm>
              <a:off x="3505200" y="2273300"/>
              <a:ext cx="4445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32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8958" name="TextBox 156"/>
            <p:cNvSpPr txBox="1">
              <a:spLocks noChangeArrowheads="1"/>
            </p:cNvSpPr>
            <p:nvPr/>
          </p:nvSpPr>
          <p:spPr bwMode="auto">
            <a:xfrm>
              <a:off x="2082800" y="2273300"/>
              <a:ext cx="4445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320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158" name="TextBox 157"/>
          <p:cNvSpPr txBox="1">
            <a:spLocks noChangeArrowheads="1"/>
          </p:cNvSpPr>
          <p:nvPr/>
        </p:nvSpPr>
        <p:spPr bwMode="auto">
          <a:xfrm>
            <a:off x="5772150" y="2317750"/>
            <a:ext cx="444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3200">
                <a:solidFill>
                  <a:srgbClr val="FF0000"/>
                </a:solidFill>
              </a:rPr>
              <a:t>6</a:t>
            </a:r>
          </a:p>
        </p:txBody>
      </p:sp>
      <p:grpSp>
        <p:nvGrpSpPr>
          <p:cNvPr id="38989" name="Group 158"/>
          <p:cNvGrpSpPr>
            <a:grpSpLocks/>
          </p:cNvGrpSpPr>
          <p:nvPr/>
        </p:nvGrpSpPr>
        <p:grpSpPr bwMode="auto">
          <a:xfrm>
            <a:off x="2082800" y="2273300"/>
            <a:ext cx="3289300" cy="584200"/>
            <a:chOff x="2082800" y="2273300"/>
            <a:chExt cx="3289300" cy="584775"/>
          </a:xfrm>
        </p:grpSpPr>
        <p:sp>
          <p:nvSpPr>
            <p:cNvPr id="38953" name="TextBox 159"/>
            <p:cNvSpPr txBox="1">
              <a:spLocks noChangeArrowheads="1"/>
            </p:cNvSpPr>
            <p:nvPr/>
          </p:nvSpPr>
          <p:spPr bwMode="auto">
            <a:xfrm>
              <a:off x="4927600" y="2273300"/>
              <a:ext cx="4445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32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8954" name="TextBox 160"/>
            <p:cNvSpPr txBox="1">
              <a:spLocks noChangeArrowheads="1"/>
            </p:cNvSpPr>
            <p:nvPr/>
          </p:nvSpPr>
          <p:spPr bwMode="auto">
            <a:xfrm>
              <a:off x="3505200" y="2273300"/>
              <a:ext cx="4445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32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8955" name="TextBox 161"/>
            <p:cNvSpPr txBox="1">
              <a:spLocks noChangeArrowheads="1"/>
            </p:cNvSpPr>
            <p:nvPr/>
          </p:nvSpPr>
          <p:spPr bwMode="auto">
            <a:xfrm>
              <a:off x="2082800" y="2273300"/>
              <a:ext cx="4445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320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163" name="TextBox 162"/>
          <p:cNvSpPr txBox="1">
            <a:spLocks noChangeArrowheads="1"/>
          </p:cNvSpPr>
          <p:nvPr/>
        </p:nvSpPr>
        <p:spPr bwMode="auto">
          <a:xfrm>
            <a:off x="5772150" y="2317750"/>
            <a:ext cx="444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320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64" name="Rectangle 163"/>
          <p:cNvSpPr>
            <a:spLocks noChangeArrowheads="1"/>
          </p:cNvSpPr>
          <p:nvPr/>
        </p:nvSpPr>
        <p:spPr bwMode="auto">
          <a:xfrm>
            <a:off x="8062913" y="5729288"/>
            <a:ext cx="1081087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800"/>
              <a:t>x1000</a:t>
            </a:r>
          </a:p>
        </p:txBody>
      </p:sp>
      <p:sp>
        <p:nvSpPr>
          <p:cNvPr id="165" name="TextBox 164"/>
          <p:cNvSpPr txBox="1">
            <a:spLocks noChangeArrowheads="1"/>
          </p:cNvSpPr>
          <p:nvPr/>
        </p:nvSpPr>
        <p:spPr bwMode="auto">
          <a:xfrm>
            <a:off x="4587875" y="5251450"/>
            <a:ext cx="4845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3200">
                <a:solidFill>
                  <a:srgbClr val="FF0000"/>
                </a:solidFill>
              </a:rPr>
              <a:t>V</a:t>
            </a:r>
            <a:r>
              <a:rPr lang="en-IN" sz="3200" baseline="-25000">
                <a:solidFill>
                  <a:srgbClr val="FF0000"/>
                </a:solidFill>
              </a:rPr>
              <a:t>OUT</a:t>
            </a:r>
            <a:r>
              <a:rPr lang="en-IN" sz="3200" baseline="-25000"/>
              <a:t> </a:t>
            </a:r>
            <a:r>
              <a:rPr lang="en-IN" sz="3200"/>
              <a:t>= (a2</a:t>
            </a:r>
            <a:r>
              <a:rPr lang="en-IN" sz="3200" baseline="30000"/>
              <a:t>0</a:t>
            </a:r>
            <a:r>
              <a:rPr lang="en-IN" sz="3200"/>
              <a:t>+b2</a:t>
            </a:r>
            <a:r>
              <a:rPr lang="en-IN" sz="3200" baseline="30000"/>
              <a:t>1</a:t>
            </a:r>
            <a:r>
              <a:rPr lang="en-IN" sz="3200"/>
              <a:t>+c2</a:t>
            </a:r>
            <a:r>
              <a:rPr lang="en-IN" sz="3200" baseline="30000"/>
              <a:t>2</a:t>
            </a:r>
            <a:r>
              <a:rPr lang="en-IN" sz="3200"/>
              <a:t>) </a:t>
            </a:r>
            <a:endParaRPr lang="en-IN" sz="3200" baseline="-25000"/>
          </a:p>
        </p:txBody>
      </p:sp>
      <p:sp>
        <p:nvSpPr>
          <p:cNvPr id="166" name="TextBox 165"/>
          <p:cNvSpPr txBox="1">
            <a:spLocks noChangeArrowheads="1"/>
          </p:cNvSpPr>
          <p:nvPr/>
        </p:nvSpPr>
        <p:spPr bwMode="auto">
          <a:xfrm>
            <a:off x="171450" y="2940050"/>
            <a:ext cx="42497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3600" b="1">
                <a:solidFill>
                  <a:srgbClr val="7030A0"/>
                </a:solidFill>
              </a:rPr>
              <a:t>c      b       a         I</a:t>
            </a:r>
            <a:r>
              <a:rPr lang="en-IN" sz="3600" b="1" baseline="-25000">
                <a:solidFill>
                  <a:srgbClr val="7030A0"/>
                </a:solidFill>
              </a:rPr>
              <a:t>F</a:t>
            </a:r>
          </a:p>
        </p:txBody>
      </p:sp>
      <p:sp>
        <p:nvSpPr>
          <p:cNvPr id="167" name="TextBox 166"/>
          <p:cNvSpPr txBox="1">
            <a:spLocks noChangeArrowheads="1"/>
          </p:cNvSpPr>
          <p:nvPr/>
        </p:nvSpPr>
        <p:spPr bwMode="auto">
          <a:xfrm>
            <a:off x="6378575" y="2214563"/>
            <a:ext cx="4889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3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3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168" name="TextBox 167"/>
          <p:cNvSpPr txBox="1">
            <a:spLocks noChangeArrowheads="1"/>
          </p:cNvSpPr>
          <p:nvPr/>
        </p:nvSpPr>
        <p:spPr bwMode="auto">
          <a:xfrm>
            <a:off x="341313" y="4284663"/>
            <a:ext cx="8326437" cy="25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3200"/>
              <a:t>Take an op amp having –ve feedback</a:t>
            </a:r>
          </a:p>
          <a:p>
            <a:r>
              <a:rPr lang="en-IN" sz="3200"/>
              <a:t>Provide multiple inputs in the manner of a summing amplifier.</a:t>
            </a:r>
          </a:p>
          <a:p>
            <a:r>
              <a:rPr lang="en-IN" sz="3200"/>
              <a:t>The inputs supply current wighted as 2</a:t>
            </a:r>
            <a:r>
              <a:rPr lang="en-IN" sz="3200" baseline="30000"/>
              <a:t>n</a:t>
            </a:r>
            <a:r>
              <a:rPr lang="en-IN" sz="3200"/>
              <a:t/>
            </a:r>
            <a:br>
              <a:rPr lang="en-IN" sz="3200"/>
            </a:br>
            <a:endParaRPr lang="en-IN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0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3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8" dur="500"/>
                                        <p:tgtEl>
                                          <p:spTgt spid="389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3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1" dur="500"/>
                                        <p:tgtEl>
                                          <p:spTgt spid="38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500"/>
                                        <p:tgtEl>
                                          <p:spTgt spid="3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0" dur="500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4" dur="500"/>
                                        <p:tgtEl>
                                          <p:spTgt spid="389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3" dur="500"/>
                                        <p:tgtEl>
                                          <p:spTgt spid="3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3" dur="500"/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7" dur="500"/>
                                        <p:tgtEl>
                                          <p:spTgt spid="389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6" dur="500"/>
                                        <p:tgtEl>
                                          <p:spTgt spid="3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6" dur="500"/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0" dur="500"/>
                                        <p:tgtEl>
                                          <p:spTgt spid="389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9" dur="500"/>
                                        <p:tgtEl>
                                          <p:spTgt spid="3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9" dur="500"/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3" dur="500"/>
                                        <p:tgtEl>
                                          <p:spTgt spid="389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2" dur="500"/>
                                        <p:tgtEl>
                                          <p:spTgt spid="38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2" dur="500"/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6" dur="500"/>
                                        <p:tgtEl>
                                          <p:spTgt spid="38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5" dur="500"/>
                                        <p:tgtEl>
                                          <p:spTgt spid="38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5" dur="500"/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9" dur="500"/>
                                        <p:tgtEl>
                                          <p:spTgt spid="38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500"/>
                            </p:stCondLst>
                            <p:childTnLst>
                              <p:par>
                                <p:cTn id="29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6" grpId="0"/>
      <p:bldP spid="116" grpId="1"/>
      <p:bldP spid="117" grpId="0"/>
      <p:bldP spid="117" grpId="1"/>
      <p:bldP spid="127" grpId="0"/>
      <p:bldP spid="128" grpId="0"/>
      <p:bldP spid="131" grpId="0"/>
      <p:bldP spid="131" grpId="1"/>
      <p:bldP spid="135" grpId="0"/>
      <p:bldP spid="119" grpId="0"/>
      <p:bldP spid="119" grpId="1"/>
      <p:bldP spid="126" grpId="0"/>
      <p:bldP spid="126" grpId="1"/>
      <p:bldP spid="138" grpId="0"/>
      <p:bldP spid="138" grpId="1"/>
      <p:bldP spid="143" grpId="0"/>
      <p:bldP spid="143" grpId="1"/>
      <p:bldP spid="148" grpId="0"/>
      <p:bldP spid="148" grpId="1"/>
      <p:bldP spid="153" grpId="0"/>
      <p:bldP spid="153" grpId="1"/>
      <p:bldP spid="158" grpId="0"/>
      <p:bldP spid="158" grpId="1"/>
      <p:bldP spid="163" grpId="0"/>
      <p:bldP spid="163" grpId="1"/>
      <p:bldP spid="164" grpId="0"/>
      <p:bldP spid="165" grpId="0"/>
      <p:bldP spid="166" grpId="0"/>
      <p:bldP spid="167" grpId="0"/>
      <p:bldP spid="168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Resolution in digital 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403350"/>
            <a:ext cx="7470775" cy="3781425"/>
          </a:xfrm>
        </p:spPr>
        <p:txBody>
          <a:bodyPr/>
          <a:lstStyle/>
          <a:p>
            <a:r>
              <a:rPr lang="en-IN" sz="2800" smtClean="0"/>
              <a:t>ADC resolution (1 in 2</a:t>
            </a:r>
            <a:r>
              <a:rPr lang="en-IN" sz="2800" baseline="30000" smtClean="0"/>
              <a:t>n</a:t>
            </a:r>
            <a:r>
              <a:rPr lang="en-IN" sz="2800" smtClean="0"/>
              <a:t> steps)</a:t>
            </a:r>
          </a:p>
          <a:p>
            <a:pPr>
              <a:buFont typeface="Wingdings" pitchFamily="2" charset="2"/>
              <a:buNone/>
            </a:pPr>
            <a:endParaRPr lang="en-IN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06488" y="1876425"/>
          <a:ext cx="6096000" cy="3060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437191">
                <a:tc>
                  <a:txBody>
                    <a:bodyPr/>
                    <a:lstStyle/>
                    <a:p>
                      <a:r>
                        <a:rPr lang="en-IN" sz="2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No of bits</a:t>
                      </a:r>
                      <a:endParaRPr lang="en-IN" sz="22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Total steps</a:t>
                      </a:r>
                      <a:endParaRPr lang="en-IN" sz="22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Resolution (%)</a:t>
                      </a:r>
                      <a:endParaRPr lang="en-IN" sz="22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37191"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8</a:t>
                      </a:r>
                      <a:endParaRPr lang="en-IN" sz="2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256</a:t>
                      </a:r>
                      <a:endParaRPr lang="en-IN" sz="2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0.39%</a:t>
                      </a:r>
                      <a:endParaRPr lang="en-IN" sz="2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37191"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10</a:t>
                      </a:r>
                      <a:endParaRPr lang="en-IN" sz="2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1024</a:t>
                      </a:r>
                      <a:endParaRPr lang="en-IN" sz="2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0.1%</a:t>
                      </a:r>
                      <a:endParaRPr lang="en-IN" sz="2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37191"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12</a:t>
                      </a:r>
                      <a:endParaRPr lang="en-IN" sz="2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4096</a:t>
                      </a:r>
                      <a:endParaRPr lang="en-IN" sz="2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0.024%</a:t>
                      </a:r>
                      <a:endParaRPr lang="en-IN" sz="2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37191"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16</a:t>
                      </a:r>
                      <a:endParaRPr lang="en-IN" sz="2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65536</a:t>
                      </a:r>
                      <a:endParaRPr lang="en-IN" sz="2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0.0015%</a:t>
                      </a:r>
                      <a:endParaRPr lang="en-IN" sz="2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37191"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18</a:t>
                      </a:r>
                      <a:endParaRPr lang="en-IN" sz="2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262144</a:t>
                      </a:r>
                      <a:endParaRPr lang="en-IN" sz="2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3.8ppm</a:t>
                      </a:r>
                      <a:endParaRPr lang="en-IN" sz="2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37191"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20</a:t>
                      </a:r>
                      <a:endParaRPr lang="en-IN" sz="2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1048576</a:t>
                      </a:r>
                      <a:endParaRPr lang="en-IN" sz="2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0.95ppm</a:t>
                      </a:r>
                      <a:endParaRPr lang="en-IN" sz="2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34938" y="5240338"/>
            <a:ext cx="16891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000" b="1"/>
              <a:t>Weigh scale</a:t>
            </a:r>
          </a:p>
          <a:p>
            <a:r>
              <a:rPr lang="en-IN" sz="2000" b="1"/>
              <a:t>application: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006600" y="5213350"/>
            <a:ext cx="5237163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000" b="1" u="sng"/>
              <a:t>Bathroom scale </a:t>
            </a:r>
            <a:r>
              <a:rPr lang="en-IN" sz="2000" b="1"/>
              <a:t>,200Kg 0.1kg resolution</a:t>
            </a:r>
          </a:p>
          <a:p>
            <a:r>
              <a:rPr lang="en-IN" sz="2000" b="1" u="sng"/>
              <a:t>Grocery scale</a:t>
            </a:r>
            <a:r>
              <a:rPr lang="en-IN" sz="2000" b="1"/>
              <a:t>, 20kg, 1g resolution</a:t>
            </a:r>
          </a:p>
          <a:p>
            <a:r>
              <a:rPr lang="en-IN" sz="2000" b="1" u="sng"/>
              <a:t>Lab scale</a:t>
            </a:r>
            <a:r>
              <a:rPr lang="en-IN" sz="2000" b="1"/>
              <a:t>, 100g , 1mg resolution</a:t>
            </a:r>
          </a:p>
          <a:p>
            <a:r>
              <a:rPr lang="en-IN" sz="2000" b="1" u="sng"/>
              <a:t>High res. lab scale</a:t>
            </a:r>
            <a:r>
              <a:rPr lang="en-IN" sz="2000" b="1"/>
              <a:t>, 10g, 1</a:t>
            </a:r>
            <a:r>
              <a:rPr lang="en-IN" sz="2000" b="1">
                <a:latin typeface="Symbol" pitchFamily="18" charset="2"/>
              </a:rPr>
              <a:t>m</a:t>
            </a:r>
            <a:r>
              <a:rPr lang="en-IN" sz="2000" b="1"/>
              <a:t>g resolution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975475" y="5232400"/>
            <a:ext cx="2024063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000" b="1">
                <a:solidFill>
                  <a:srgbClr val="0070C0"/>
                </a:solidFill>
              </a:rPr>
              <a:t>1 in 2000</a:t>
            </a:r>
            <a:endParaRPr lang="en-IN" sz="2000" b="1" baseline="30000">
              <a:solidFill>
                <a:srgbClr val="0070C0"/>
              </a:solidFill>
            </a:endParaRPr>
          </a:p>
          <a:p>
            <a:r>
              <a:rPr lang="en-IN" sz="2000" b="1">
                <a:solidFill>
                  <a:srgbClr val="0070C0"/>
                </a:solidFill>
              </a:rPr>
              <a:t>1 in 20000</a:t>
            </a:r>
          </a:p>
          <a:p>
            <a:r>
              <a:rPr lang="en-IN" sz="2000" b="1">
                <a:solidFill>
                  <a:srgbClr val="0070C0"/>
                </a:solidFill>
              </a:rPr>
              <a:t>1 in 100000</a:t>
            </a:r>
          </a:p>
          <a:p>
            <a:r>
              <a:rPr lang="en-IN" sz="2000" b="1">
                <a:solidFill>
                  <a:srgbClr val="0070C0"/>
                </a:solidFill>
              </a:rPr>
              <a:t>1 in 10million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118475" y="5184775"/>
            <a:ext cx="504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000" b="1">
                <a:solidFill>
                  <a:srgbClr val="FF0000"/>
                </a:solidFill>
              </a:rPr>
              <a:t>2</a:t>
            </a:r>
            <a:r>
              <a:rPr lang="en-IN" sz="2000" b="1" baseline="30000">
                <a:solidFill>
                  <a:srgbClr val="FF0000"/>
                </a:solidFill>
              </a:rPr>
              <a:t>11</a:t>
            </a:r>
            <a:endParaRPr lang="en-IN" sz="2000" b="1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234363" y="5483225"/>
            <a:ext cx="517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000" b="1">
                <a:solidFill>
                  <a:srgbClr val="FF0000"/>
                </a:solidFill>
              </a:rPr>
              <a:t>2</a:t>
            </a:r>
            <a:r>
              <a:rPr lang="en-IN" sz="2000" b="1" baseline="30000">
                <a:solidFill>
                  <a:srgbClr val="FF0000"/>
                </a:solidFill>
              </a:rPr>
              <a:t>15</a:t>
            </a:r>
            <a:endParaRPr lang="en-IN" sz="2000" b="1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69300" y="5815013"/>
            <a:ext cx="517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000" b="1">
                <a:solidFill>
                  <a:srgbClr val="FF0000"/>
                </a:solidFill>
              </a:rPr>
              <a:t>2</a:t>
            </a:r>
            <a:r>
              <a:rPr lang="en-IN" sz="2000" b="1" baseline="30000">
                <a:solidFill>
                  <a:srgbClr val="FF0000"/>
                </a:solidFill>
              </a:rPr>
              <a:t>17</a:t>
            </a:r>
            <a:endParaRPr lang="en-IN" sz="2000" b="1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636000" y="6175375"/>
            <a:ext cx="515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000" b="1">
                <a:solidFill>
                  <a:srgbClr val="FF0000"/>
                </a:solidFill>
              </a:rPr>
              <a:t>2</a:t>
            </a:r>
            <a:r>
              <a:rPr lang="en-IN" sz="2000" b="1" baseline="30000">
                <a:solidFill>
                  <a:srgbClr val="FF0000"/>
                </a:solidFill>
              </a:rPr>
              <a:t>20</a:t>
            </a:r>
            <a:endParaRPr lang="en-IN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Resolution in digital 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403350"/>
            <a:ext cx="7470775" cy="3781425"/>
          </a:xfrm>
        </p:spPr>
        <p:txBody>
          <a:bodyPr/>
          <a:lstStyle/>
          <a:p>
            <a:r>
              <a:rPr lang="en-IN" sz="2800" smtClean="0"/>
              <a:t>ADC resolution (1 in 10</a:t>
            </a:r>
            <a:r>
              <a:rPr lang="en-IN" sz="2800" baseline="30000" smtClean="0"/>
              <a:t>n</a:t>
            </a:r>
            <a:r>
              <a:rPr lang="en-IN" sz="2800" smtClean="0"/>
              <a:t> steps)</a:t>
            </a:r>
          </a:p>
          <a:p>
            <a:pPr>
              <a:buFont typeface="Wingdings" pitchFamily="2" charset="2"/>
              <a:buNone/>
            </a:pPr>
            <a:endParaRPr lang="en-IN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06488" y="1901825"/>
          <a:ext cx="6096000" cy="3060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437191">
                <a:tc>
                  <a:txBody>
                    <a:bodyPr/>
                    <a:lstStyle/>
                    <a:p>
                      <a:r>
                        <a:rPr lang="en-IN" sz="2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No of digits</a:t>
                      </a:r>
                      <a:endParaRPr lang="en-IN" sz="22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Total steps</a:t>
                      </a:r>
                      <a:endParaRPr lang="en-IN" sz="22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Resolution (%)</a:t>
                      </a:r>
                      <a:endParaRPr lang="en-IN" sz="22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37191"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3</a:t>
                      </a:r>
                      <a:endParaRPr lang="en-IN" sz="2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999</a:t>
                      </a:r>
                      <a:endParaRPr lang="en-IN" sz="2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0.1%</a:t>
                      </a:r>
                      <a:endParaRPr lang="en-IN" sz="2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37191"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3</a:t>
                      </a:r>
                      <a:r>
                        <a:rPr lang="en-IN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½</a:t>
                      </a:r>
                      <a:endParaRPr lang="en-IN" sz="2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1999</a:t>
                      </a:r>
                      <a:endParaRPr lang="en-IN" sz="2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0.05%</a:t>
                      </a:r>
                      <a:endParaRPr lang="en-IN" sz="2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37191"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4</a:t>
                      </a:r>
                      <a:endParaRPr lang="en-IN" sz="2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9999</a:t>
                      </a:r>
                      <a:endParaRPr lang="en-IN" sz="2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0.01%</a:t>
                      </a:r>
                      <a:endParaRPr lang="en-IN" sz="2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37191"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4</a:t>
                      </a:r>
                      <a:r>
                        <a:rPr lang="en-IN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½</a:t>
                      </a:r>
                      <a:endParaRPr lang="en-IN" sz="2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19999</a:t>
                      </a:r>
                      <a:endParaRPr lang="en-IN" sz="2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0.005%</a:t>
                      </a:r>
                      <a:endParaRPr lang="en-IN" sz="2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37191"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6</a:t>
                      </a:r>
                      <a:endParaRPr lang="en-IN" sz="2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999999</a:t>
                      </a:r>
                      <a:endParaRPr lang="en-IN" sz="2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1ppm</a:t>
                      </a:r>
                      <a:endParaRPr lang="en-IN" sz="2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37191"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6</a:t>
                      </a:r>
                      <a:r>
                        <a:rPr lang="en-IN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½</a:t>
                      </a:r>
                      <a:endParaRPr lang="en-IN" sz="2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1999999</a:t>
                      </a:r>
                      <a:endParaRPr lang="en-IN" sz="2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0.5ppm</a:t>
                      </a:r>
                      <a:endParaRPr lang="en-IN" sz="2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19050" y="5265738"/>
            <a:ext cx="21209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800"/>
              <a:t>Weigh scale</a:t>
            </a:r>
          </a:p>
          <a:p>
            <a:r>
              <a:rPr lang="en-IN" sz="2800"/>
              <a:t>application: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006600" y="5273675"/>
            <a:ext cx="5160963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000" b="1" u="sng"/>
              <a:t>Bathroom scale </a:t>
            </a:r>
            <a:r>
              <a:rPr lang="en-IN" sz="2000" b="1"/>
              <a:t>,200Kg 0.1kg resolution</a:t>
            </a:r>
          </a:p>
          <a:p>
            <a:r>
              <a:rPr lang="en-IN" sz="2000" b="1" u="sng"/>
              <a:t>Grocery scale</a:t>
            </a:r>
            <a:r>
              <a:rPr lang="en-IN" sz="2000" b="1"/>
              <a:t>, 20kg, 1g resolution</a:t>
            </a:r>
          </a:p>
          <a:p>
            <a:r>
              <a:rPr lang="en-IN" sz="2000" b="1" u="sng"/>
              <a:t>Lab scale</a:t>
            </a:r>
            <a:r>
              <a:rPr lang="en-IN" sz="2000" b="1"/>
              <a:t>, 100g , 1mg resolution</a:t>
            </a:r>
          </a:p>
          <a:p>
            <a:r>
              <a:rPr lang="en-IN" sz="2000" b="1" u="sng"/>
              <a:t>High res. lab scale</a:t>
            </a:r>
            <a:r>
              <a:rPr lang="en-IN" sz="2000" b="1"/>
              <a:t>, 20g, 1</a:t>
            </a:r>
            <a:r>
              <a:rPr lang="en-IN" sz="2000" b="1">
                <a:latin typeface="Symbol" pitchFamily="18" charset="2"/>
              </a:rPr>
              <a:t>m</a:t>
            </a:r>
            <a:r>
              <a:rPr lang="en-IN" sz="2000" b="1"/>
              <a:t>g resolution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894513" y="5292725"/>
            <a:ext cx="2100262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200">
                <a:solidFill>
                  <a:srgbClr val="0070C0"/>
                </a:solidFill>
              </a:rPr>
              <a:t>1 in 2000</a:t>
            </a:r>
            <a:endParaRPr lang="en-IN" sz="2200" baseline="30000">
              <a:solidFill>
                <a:srgbClr val="0070C0"/>
              </a:solidFill>
            </a:endParaRPr>
          </a:p>
          <a:p>
            <a:r>
              <a:rPr lang="en-IN" sz="2200">
                <a:solidFill>
                  <a:srgbClr val="0070C0"/>
                </a:solidFill>
              </a:rPr>
              <a:t>1 in 20000</a:t>
            </a:r>
          </a:p>
          <a:p>
            <a:r>
              <a:rPr lang="en-IN" sz="2200">
                <a:solidFill>
                  <a:srgbClr val="0070C0"/>
                </a:solidFill>
              </a:rPr>
              <a:t>1 in 100000</a:t>
            </a:r>
          </a:p>
          <a:p>
            <a:r>
              <a:rPr lang="en-IN" sz="2200">
                <a:solidFill>
                  <a:srgbClr val="0070C0"/>
                </a:solidFill>
              </a:rPr>
              <a:t>1 in 20million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88350" y="5273675"/>
            <a:ext cx="547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400">
                <a:solidFill>
                  <a:srgbClr val="FF0000"/>
                </a:solidFill>
              </a:rPr>
              <a:t>3½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88350" y="5622925"/>
            <a:ext cx="547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400">
                <a:solidFill>
                  <a:srgbClr val="FF0000"/>
                </a:solidFill>
              </a:rPr>
              <a:t>4½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464550" y="5949950"/>
            <a:ext cx="3397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4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540750" y="6297613"/>
            <a:ext cx="5476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400">
                <a:solidFill>
                  <a:srgbClr val="FF0000"/>
                </a:solidFill>
              </a:rPr>
              <a:t>6½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3" grpId="0"/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Analog to digital converter (ADC)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mtClean="0"/>
          </a:p>
        </p:txBody>
      </p:sp>
      <p:sp>
        <p:nvSpPr>
          <p:cNvPr id="4" name="Rectangle 3"/>
          <p:cNvSpPr/>
          <p:nvPr/>
        </p:nvSpPr>
        <p:spPr>
          <a:xfrm>
            <a:off x="3627438" y="2484438"/>
            <a:ext cx="1889125" cy="2654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4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ADC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472113" y="2843213"/>
            <a:ext cx="1169987" cy="1711325"/>
            <a:chOff x="5472100" y="2843935"/>
            <a:chExt cx="1170130" cy="171019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5516555" y="2843935"/>
              <a:ext cx="112567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472100" y="4554125"/>
              <a:ext cx="112567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422400" y="2936875"/>
            <a:ext cx="2339975" cy="1077913"/>
            <a:chOff x="1421650" y="2303875"/>
            <a:chExt cx="2340260" cy="1077218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2456826" y="2843277"/>
              <a:ext cx="117013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19" name="TextBox 16"/>
            <p:cNvSpPr txBox="1">
              <a:spLocks noChangeArrowheads="1"/>
            </p:cNvSpPr>
            <p:nvPr/>
          </p:nvSpPr>
          <p:spPr bwMode="auto">
            <a:xfrm>
              <a:off x="1421650" y="2303875"/>
              <a:ext cx="2340260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3200"/>
                <a:t>Start conversion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422400" y="3924300"/>
            <a:ext cx="2205038" cy="584200"/>
            <a:chOff x="1421650" y="3519300"/>
            <a:chExt cx="2205245" cy="584775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501251" y="3833934"/>
              <a:ext cx="112564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17" name="TextBox 18"/>
            <p:cNvSpPr txBox="1">
              <a:spLocks noChangeArrowheads="1"/>
            </p:cNvSpPr>
            <p:nvPr/>
          </p:nvSpPr>
          <p:spPr bwMode="auto">
            <a:xfrm>
              <a:off x="1421650" y="3519300"/>
              <a:ext cx="157517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3200"/>
                <a:t>Clock</a:t>
              </a: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1511300" y="4422775"/>
            <a:ext cx="2116138" cy="1076325"/>
            <a:chOff x="1511660" y="4149080"/>
            <a:chExt cx="2115235" cy="1077218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2501837" y="4689278"/>
              <a:ext cx="112505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15" name="TextBox 19"/>
            <p:cNvSpPr txBox="1">
              <a:spLocks noChangeArrowheads="1"/>
            </p:cNvSpPr>
            <p:nvPr/>
          </p:nvSpPr>
          <p:spPr bwMode="auto">
            <a:xfrm>
              <a:off x="1511660" y="4149080"/>
              <a:ext cx="2115235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3200"/>
                <a:t>End of conversion</a:t>
              </a:r>
            </a:p>
          </p:txBody>
        </p:sp>
      </p:grpSp>
      <p:grpSp>
        <p:nvGrpSpPr>
          <p:cNvPr id="11" name="Group 25"/>
          <p:cNvGrpSpPr>
            <a:grpSpLocks/>
          </p:cNvGrpSpPr>
          <p:nvPr/>
        </p:nvGrpSpPr>
        <p:grpSpPr bwMode="auto">
          <a:xfrm>
            <a:off x="3267075" y="1493838"/>
            <a:ext cx="2835275" cy="990600"/>
            <a:chOff x="3266855" y="1494075"/>
            <a:chExt cx="2835315" cy="98982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4571798" y="1988985"/>
              <a:ext cx="0" cy="4949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13" name="TextBox 20"/>
            <p:cNvSpPr txBox="1">
              <a:spLocks noChangeArrowheads="1"/>
            </p:cNvSpPr>
            <p:nvPr/>
          </p:nvSpPr>
          <p:spPr bwMode="auto">
            <a:xfrm>
              <a:off x="3266855" y="1494075"/>
              <a:ext cx="283531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3200"/>
                <a:t>Range </a:t>
              </a:r>
              <a:r>
                <a:rPr lang="en-IN" sz="3200">
                  <a:latin typeface="Symbol" pitchFamily="18" charset="2"/>
                </a:rPr>
                <a:t>µ</a:t>
              </a:r>
              <a:r>
                <a:rPr lang="en-IN" sz="3200"/>
                <a:t> (V</a:t>
              </a:r>
              <a:r>
                <a:rPr lang="en-IN" sz="3200" baseline="-25000"/>
                <a:t>ref</a:t>
              </a:r>
              <a:r>
                <a:rPr lang="en-IN" sz="3200"/>
                <a:t>)</a:t>
              </a:r>
            </a:p>
          </p:txBody>
        </p:sp>
      </p:grp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6102350" y="2889250"/>
            <a:ext cx="2295525" cy="1709738"/>
            <a:chOff x="5967155" y="2843935"/>
            <a:chExt cx="2295255" cy="171019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967155" y="2843935"/>
              <a:ext cx="0" cy="171019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11" name="TextBox 21"/>
            <p:cNvSpPr txBox="1">
              <a:spLocks noChangeArrowheads="1"/>
            </p:cNvSpPr>
            <p:nvPr/>
          </p:nvSpPr>
          <p:spPr bwMode="auto">
            <a:xfrm>
              <a:off x="6057165" y="2978950"/>
              <a:ext cx="2205245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2800"/>
                <a:t>Converted digital output on a bus</a:t>
              </a:r>
            </a:p>
          </p:txBody>
        </p:sp>
      </p:grpSp>
      <p:grpSp>
        <p:nvGrpSpPr>
          <p:cNvPr id="17" name="Group 27"/>
          <p:cNvGrpSpPr>
            <a:grpSpLocks/>
          </p:cNvGrpSpPr>
          <p:nvPr/>
        </p:nvGrpSpPr>
        <p:grpSpPr bwMode="auto">
          <a:xfrm>
            <a:off x="2771775" y="5094288"/>
            <a:ext cx="3914775" cy="944562"/>
            <a:chOff x="2771800" y="5094185"/>
            <a:chExt cx="3915435" cy="944815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4616786" y="5094185"/>
              <a:ext cx="0" cy="49543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09" name="TextBox 26"/>
            <p:cNvSpPr txBox="1">
              <a:spLocks noChangeArrowheads="1"/>
            </p:cNvSpPr>
            <p:nvPr/>
          </p:nvSpPr>
          <p:spPr bwMode="auto">
            <a:xfrm>
              <a:off x="2771800" y="5454225"/>
              <a:ext cx="391543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3200"/>
                <a:t>Read converted value</a:t>
              </a:r>
            </a:p>
          </p:txBody>
        </p:sp>
      </p:grp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551613" y="2663825"/>
            <a:ext cx="4778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400"/>
              <a:t>D</a:t>
            </a:r>
            <a:r>
              <a:rPr lang="en-IN" sz="2400" baseline="-25000"/>
              <a:t>0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516563" y="3114675"/>
            <a:ext cx="112553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6551613" y="2924175"/>
            <a:ext cx="4778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400"/>
              <a:t>D</a:t>
            </a:r>
            <a:r>
              <a:rPr lang="en-IN" sz="2400" baseline="-25000"/>
              <a:t>1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516563" y="3381375"/>
            <a:ext cx="112553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6551613" y="3192463"/>
            <a:ext cx="4778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400"/>
              <a:t>D</a:t>
            </a:r>
            <a:r>
              <a:rPr lang="en-IN" sz="2400" baseline="-25000"/>
              <a:t>2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516563" y="3651250"/>
            <a:ext cx="112553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551613" y="3462338"/>
            <a:ext cx="4778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400"/>
              <a:t>D</a:t>
            </a:r>
            <a:r>
              <a:rPr lang="en-IN" sz="2400" baseline="-25000"/>
              <a:t>3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551613" y="4329113"/>
            <a:ext cx="482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400"/>
              <a:t>D</a:t>
            </a:r>
            <a:r>
              <a:rPr lang="en-IN" sz="2400" baseline="-25000"/>
              <a:t>n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6102350" y="3654425"/>
            <a:ext cx="0" cy="90011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46"/>
          <p:cNvGrpSpPr>
            <a:grpSpLocks/>
          </p:cNvGrpSpPr>
          <p:nvPr/>
        </p:nvGrpSpPr>
        <p:grpSpPr bwMode="auto">
          <a:xfrm>
            <a:off x="2097088" y="2124075"/>
            <a:ext cx="1530350" cy="1076325"/>
            <a:chOff x="2096725" y="3159260"/>
            <a:chExt cx="1530170" cy="1077218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2501489" y="3777310"/>
              <a:ext cx="112540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07" name="TextBox 48"/>
            <p:cNvSpPr txBox="1">
              <a:spLocks noChangeArrowheads="1"/>
            </p:cNvSpPr>
            <p:nvPr/>
          </p:nvSpPr>
          <p:spPr bwMode="auto">
            <a:xfrm>
              <a:off x="2096725" y="3159260"/>
              <a:ext cx="1530169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3200"/>
                <a:t>Analog input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7" grpId="0"/>
      <p:bldP spid="39" grpId="0"/>
      <p:bldP spid="41" grpId="0"/>
      <p:bldP spid="43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Learning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Analog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digital world</a:t>
            </a:r>
          </a:p>
          <a:p>
            <a:r>
              <a:rPr lang="en-IN" dirty="0" smtClean="0"/>
              <a:t>Digitization of an </a:t>
            </a:r>
            <a:r>
              <a:rPr lang="en-IN" dirty="0" err="1" smtClean="0"/>
              <a:t>analog</a:t>
            </a:r>
            <a:r>
              <a:rPr lang="en-IN" dirty="0" smtClean="0"/>
              <a:t> quantity</a:t>
            </a:r>
          </a:p>
          <a:p>
            <a:r>
              <a:rPr lang="en-IN" dirty="0" smtClean="0"/>
              <a:t>Digital to </a:t>
            </a:r>
            <a:r>
              <a:rPr lang="en-IN" dirty="0" err="1" smtClean="0"/>
              <a:t>analog</a:t>
            </a:r>
            <a:r>
              <a:rPr lang="en-IN" dirty="0" smtClean="0"/>
              <a:t> converter</a:t>
            </a:r>
          </a:p>
          <a:p>
            <a:r>
              <a:rPr lang="en-IN" dirty="0" err="1" smtClean="0"/>
              <a:t>Analog</a:t>
            </a:r>
            <a:r>
              <a:rPr lang="en-IN" dirty="0" smtClean="0"/>
              <a:t> to digital converter</a:t>
            </a:r>
          </a:p>
          <a:p>
            <a:r>
              <a:rPr lang="en-IN" dirty="0" smtClean="0"/>
              <a:t>Sampling of data (and sampling theorem)</a:t>
            </a:r>
          </a:p>
          <a:p>
            <a:r>
              <a:rPr lang="en-IN" dirty="0" smtClean="0"/>
              <a:t>The MM215 training kit</a:t>
            </a:r>
          </a:p>
          <a:p>
            <a:endParaRPr lang="en-IN" dirty="0" smtClean="0"/>
          </a:p>
          <a:p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6192180" y="1592796"/>
            <a:ext cx="2412268" cy="2304256"/>
            <a:chOff x="6192180" y="1592796"/>
            <a:chExt cx="2412268" cy="2304256"/>
          </a:xfrm>
        </p:grpSpPr>
        <p:sp>
          <p:nvSpPr>
            <p:cNvPr id="4" name="Right Brace 3"/>
            <p:cNvSpPr/>
            <p:nvPr/>
          </p:nvSpPr>
          <p:spPr>
            <a:xfrm>
              <a:off x="6192180" y="1592796"/>
              <a:ext cx="576064" cy="2304256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sz="36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76256" y="2492896"/>
              <a:ext cx="17281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 smtClean="0">
                  <a:solidFill>
                    <a:srgbClr val="FF0000"/>
                  </a:solidFill>
                </a:rPr>
                <a:t>Recap</a:t>
              </a:r>
              <a:endParaRPr lang="en-IN" sz="32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mtClean="0"/>
              <a:t>Discretization – ADC transfer function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mtClean="0"/>
          </a:p>
        </p:txBody>
      </p:sp>
      <p:pic>
        <p:nvPicPr>
          <p:cNvPr id="43012" name="Picture 2" descr="http://i.cmpnet.com/dspdesignline/2007/07/kesler2-9figur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1484313"/>
            <a:ext cx="6840538" cy="474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2879725" y="5661025"/>
            <a:ext cx="179388" cy="1444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3384550" y="5121275"/>
            <a:ext cx="179388" cy="1444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3924300" y="4616450"/>
            <a:ext cx="179388" cy="1444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4427538" y="4113213"/>
            <a:ext cx="179387" cy="1444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4967288" y="3608388"/>
            <a:ext cx="180975" cy="1444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5472113" y="3033713"/>
            <a:ext cx="179387" cy="1428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6011863" y="2528888"/>
            <a:ext cx="179387" cy="1444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6767513" y="2024063"/>
            <a:ext cx="180975" cy="1444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grpSp>
        <p:nvGrpSpPr>
          <p:cNvPr id="16" name="Group 15"/>
          <p:cNvGrpSpPr/>
          <p:nvPr/>
        </p:nvGrpSpPr>
        <p:grpSpPr>
          <a:xfrm>
            <a:off x="2715065" y="1814732"/>
            <a:ext cx="6428935" cy="3713871"/>
            <a:chOff x="2715065" y="1814732"/>
            <a:chExt cx="6428935" cy="3713871"/>
          </a:xfrm>
        </p:grpSpPr>
        <p:sp>
          <p:nvSpPr>
            <p:cNvPr id="14" name="Freeform 13"/>
            <p:cNvSpPr/>
            <p:nvPr/>
          </p:nvSpPr>
          <p:spPr>
            <a:xfrm>
              <a:off x="2715065" y="1814732"/>
              <a:ext cx="4149969" cy="3713871"/>
            </a:xfrm>
            <a:custGeom>
              <a:avLst/>
              <a:gdLst>
                <a:gd name="connsiteX0" fmla="*/ 0 w 4149969"/>
                <a:gd name="connsiteY0" fmla="*/ 3713871 h 3713871"/>
                <a:gd name="connsiteX1" fmla="*/ 590843 w 4149969"/>
                <a:gd name="connsiteY1" fmla="*/ 3249637 h 3713871"/>
                <a:gd name="connsiteX2" fmla="*/ 1871003 w 4149969"/>
                <a:gd name="connsiteY2" fmla="*/ 2405576 h 3713871"/>
                <a:gd name="connsiteX3" fmla="*/ 2630658 w 4149969"/>
                <a:gd name="connsiteY3" fmla="*/ 1406770 h 3713871"/>
                <a:gd name="connsiteX4" fmla="*/ 3334043 w 4149969"/>
                <a:gd name="connsiteY4" fmla="*/ 407963 h 3713871"/>
                <a:gd name="connsiteX5" fmla="*/ 4149969 w 4149969"/>
                <a:gd name="connsiteY5" fmla="*/ 0 h 3713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49969" h="3713871">
                  <a:moveTo>
                    <a:pt x="0" y="3713871"/>
                  </a:moveTo>
                  <a:cubicBezTo>
                    <a:pt x="139504" y="3590778"/>
                    <a:pt x="279009" y="3467686"/>
                    <a:pt x="590843" y="3249637"/>
                  </a:cubicBezTo>
                  <a:cubicBezTo>
                    <a:pt x="902677" y="3031588"/>
                    <a:pt x="1531034" y="2712720"/>
                    <a:pt x="1871003" y="2405576"/>
                  </a:cubicBezTo>
                  <a:cubicBezTo>
                    <a:pt x="2210972" y="2098432"/>
                    <a:pt x="2386818" y="1739705"/>
                    <a:pt x="2630658" y="1406770"/>
                  </a:cubicBezTo>
                  <a:cubicBezTo>
                    <a:pt x="2874498" y="1073835"/>
                    <a:pt x="3080825" y="642425"/>
                    <a:pt x="3334043" y="407963"/>
                  </a:cubicBezTo>
                  <a:cubicBezTo>
                    <a:pt x="3587262" y="173501"/>
                    <a:pt x="3868615" y="86750"/>
                    <a:pt x="4149969" y="0"/>
                  </a:cubicBezTo>
                </a:path>
              </a:pathLst>
            </a:custGeom>
            <a:ln w="381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56276" y="1916832"/>
              <a:ext cx="208772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 smtClean="0">
                  <a:solidFill>
                    <a:srgbClr val="7030A0"/>
                  </a:solidFill>
                </a:rPr>
                <a:t>Non linearity</a:t>
              </a:r>
              <a:endParaRPr lang="en-IN" sz="3200" dirty="0">
                <a:solidFill>
                  <a:srgbClr val="7030A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mtClean="0"/>
              <a:t>Discretization – DAC transfer function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mtClean="0"/>
          </a:p>
        </p:txBody>
      </p:sp>
      <p:pic>
        <p:nvPicPr>
          <p:cNvPr id="44036" name="Picture 2" descr="http://i.cmpnet.com/dspdesignline/2007/07/kesler2-8figur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138" y="1665288"/>
            <a:ext cx="6948487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13" y="1700213"/>
            <a:ext cx="50292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mtClean="0"/>
              <a:t>Quantization errors during discretization</a:t>
            </a:r>
          </a:p>
        </p:txBody>
      </p:sp>
      <p:sp>
        <p:nvSpPr>
          <p:cNvPr id="4506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mtClean="0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828675" y="2276475"/>
            <a:ext cx="4067175" cy="3781425"/>
            <a:chOff x="2879812" y="2024844"/>
            <a:chExt cx="4067944" cy="3780420"/>
          </a:xfrm>
        </p:grpSpPr>
        <p:sp>
          <p:nvSpPr>
            <p:cNvPr id="5" name="Oval 4"/>
            <p:cNvSpPr/>
            <p:nvPr/>
          </p:nvSpPr>
          <p:spPr>
            <a:xfrm>
              <a:off x="2879812" y="5660840"/>
              <a:ext cx="179422" cy="1444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3383145" y="5121234"/>
              <a:ext cx="181009" cy="1444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sp>
          <p:nvSpPr>
            <p:cNvPr id="7" name="Oval 6"/>
            <p:cNvSpPr/>
            <p:nvPr/>
          </p:nvSpPr>
          <p:spPr>
            <a:xfrm>
              <a:off x="3924585" y="4616543"/>
              <a:ext cx="179422" cy="1444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sp>
          <p:nvSpPr>
            <p:cNvPr id="8" name="Oval 7"/>
            <p:cNvSpPr/>
            <p:nvPr/>
          </p:nvSpPr>
          <p:spPr>
            <a:xfrm>
              <a:off x="4427918" y="4113439"/>
              <a:ext cx="179421" cy="1444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4967770" y="3608748"/>
              <a:ext cx="179421" cy="1444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5472690" y="3032639"/>
              <a:ext cx="179421" cy="1444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6012542" y="2529535"/>
              <a:ext cx="179421" cy="14283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6768335" y="2024844"/>
              <a:ext cx="179421" cy="1444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</p:grpSp>
      <p:pic>
        <p:nvPicPr>
          <p:cNvPr id="450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363" y="1773238"/>
            <a:ext cx="4211637" cy="485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Accuracy of A/D Conversion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8037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Typical usage of ADC involves: convert to digital 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digital processing  convert back to analog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Inaccuracies during conversions is the chief problem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There are two ways to best improve accuracy of A/D conversion: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increasing the resolution which improves the accuracy in measuring the amplitude of the analog signal.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increasing the sampling rate which increases the maximum frequency that can be measured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Sampling of data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3708" y="1376772"/>
            <a:ext cx="5891374" cy="4982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Image result for effect of sampling rate on accurac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124744"/>
            <a:ext cx="6238875" cy="4676776"/>
          </a:xfrm>
          <a:prstGeom prst="rect">
            <a:avLst/>
          </a:prstGeom>
          <a:noFill/>
        </p:spPr>
      </p:pic>
      <p:sp>
        <p:nvSpPr>
          <p:cNvPr id="1030" name="AutoShape 6" descr="Image result for effect of sampling rate on accurac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2" name="AutoShape 8" descr="Image result for effect of sampling rate on accurac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4" name="AutoShape 10" descr="Image result for effect of sampling rate on accurac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 descr="sampling resolutio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9632" y="1628800"/>
            <a:ext cx="6869228" cy="40324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55776" y="5409220"/>
            <a:ext cx="4356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Effect of ADC resolution</a:t>
            </a:r>
            <a:endParaRPr lang="en-IN" sz="32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mag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67744" y="1700808"/>
            <a:ext cx="4464496" cy="2232248"/>
          </a:xfrm>
        </p:spPr>
      </p:pic>
      <p:sp>
        <p:nvSpPr>
          <p:cNvPr id="60418" name="AutoShape 2" descr="Image result for effect of sampling rate on accurac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 descr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1808820"/>
            <a:ext cx="8164223" cy="4392488"/>
          </a:xfrm>
          <a:prstGeom prst="rect">
            <a:avLst/>
          </a:prstGeom>
        </p:spPr>
      </p:pic>
      <p:pic>
        <p:nvPicPr>
          <p:cNvPr id="60420" name="Picture 4" descr="Image result for effect of sampling rate on accurac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4293096"/>
            <a:ext cx="3996444" cy="2376741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 smtClean="0"/>
              <a:t>Effect of sampling rate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Sampling Rate</a:t>
            </a:r>
          </a:p>
        </p:txBody>
      </p:sp>
      <p:pic>
        <p:nvPicPr>
          <p:cNvPr id="4710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90600" y="1371600"/>
            <a:ext cx="6934200" cy="3024188"/>
          </a:xfrm>
        </p:spPr>
      </p:pic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609600" y="4876800"/>
            <a:ext cx="8153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Frequency at which ADC evaluates analog signal.  As we see in the second picture, evaluating the signal more </a:t>
            </a:r>
            <a:r>
              <a:rPr lang="en-US" sz="2400" dirty="0" smtClean="0"/>
              <a:t>depicts </a:t>
            </a:r>
            <a:r>
              <a:rPr lang="en-US" sz="2400" dirty="0"/>
              <a:t>the ADC </a:t>
            </a:r>
            <a:r>
              <a:rPr lang="en-US" sz="2400" dirty="0" smtClean="0"/>
              <a:t>signal ore accurately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Overall Better Accuracy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305800" cy="990600"/>
          </a:xfrm>
        </p:spPr>
        <p:txBody>
          <a:bodyPr/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 sz="2600" smtClean="0">
                <a:ea typeface="+mn-ea"/>
                <a:cs typeface="+mn-cs"/>
              </a:rPr>
              <a:t>Increasing both the sampling rate and the resolution you can obtain better accuracy in your AD signals.</a:t>
            </a:r>
          </a:p>
        </p:txBody>
      </p:sp>
      <p:pic>
        <p:nvPicPr>
          <p:cNvPr id="4813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995613"/>
            <a:ext cx="8382000" cy="38623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ADC Input and Reconstructed Waveforms (4 Hz)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548" y="1628800"/>
            <a:ext cx="8157779" cy="461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ADC Input and Reconstructed Waveforms (80 Hz)</a:t>
            </a:r>
            <a:endParaRPr lang="en-IN" dirty="0"/>
          </a:p>
        </p:txBody>
      </p:sp>
      <p:pic>
        <p:nvPicPr>
          <p:cNvPr id="655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556" y="1736812"/>
            <a:ext cx="7956884" cy="4300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2825" y="2360613"/>
            <a:ext cx="4573588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Analog </a:t>
            </a:r>
            <a:r>
              <a:rPr lang="en-US" dirty="0" err="1" smtClean="0">
                <a:ea typeface="+mj-ea"/>
                <a:cs typeface="+mj-cs"/>
              </a:rPr>
              <a:t>vs</a:t>
            </a:r>
            <a:r>
              <a:rPr lang="en-US" dirty="0" smtClean="0">
                <a:ea typeface="+mj-ea"/>
                <a:cs typeface="+mj-cs"/>
              </a:rPr>
              <a:t> Digital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the MM215 kit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Trainer kit provides</a:t>
            </a:r>
          </a:p>
          <a:p>
            <a:r>
              <a:rPr lang="en-IN" dirty="0" smtClean="0"/>
              <a:t>DAC, ADC and interconnection facility</a:t>
            </a:r>
          </a:p>
          <a:p>
            <a:r>
              <a:rPr lang="en-IN" dirty="0" smtClean="0"/>
              <a:t>Temperature sensors</a:t>
            </a:r>
          </a:p>
          <a:p>
            <a:r>
              <a:rPr lang="en-IN" dirty="0" smtClean="0"/>
              <a:t>Heater</a:t>
            </a:r>
          </a:p>
          <a:p>
            <a:r>
              <a:rPr lang="en-IN" dirty="0" smtClean="0"/>
              <a:t>Voltage amplifiers to interface sensors</a:t>
            </a:r>
          </a:p>
          <a:p>
            <a:r>
              <a:rPr lang="en-IN" dirty="0" smtClean="0"/>
              <a:t>Microprocessor (actually a Microcontroller)</a:t>
            </a:r>
          </a:p>
          <a:p>
            <a:r>
              <a:rPr lang="en-IN" dirty="0" smtClean="0"/>
              <a:t>Computer interface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MM215 kit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268760"/>
            <a:ext cx="6515100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MM215 Kit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516" y="1752394"/>
            <a:ext cx="8748464" cy="4248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IC215 kit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3500" dirty="0" smtClean="0"/>
              <a:t>IC215 Kit </a:t>
            </a:r>
            <a:r>
              <a:rPr lang="en-IN" sz="3500" dirty="0" smtClean="0"/>
              <a:t>is designed for use in </a:t>
            </a:r>
            <a:r>
              <a:rPr lang="en-IN" sz="3500" dirty="0" smtClean="0"/>
              <a:t>modes</a:t>
            </a:r>
            <a:endParaRPr lang="en-IN" sz="3500" dirty="0" smtClean="0"/>
          </a:p>
          <a:p>
            <a:pPr lvl="1"/>
            <a:r>
              <a:rPr lang="en-IN" sz="3100" dirty="0" smtClean="0"/>
              <a:t>Standalone use of </a:t>
            </a:r>
            <a:r>
              <a:rPr lang="en-IN" sz="3100" b="1" dirty="0" smtClean="0">
                <a:solidFill>
                  <a:srgbClr val="7030A0"/>
                </a:solidFill>
              </a:rPr>
              <a:t>resources</a:t>
            </a:r>
            <a:r>
              <a:rPr lang="en-IN" sz="3100" dirty="0" smtClean="0"/>
              <a:t> (</a:t>
            </a:r>
            <a:r>
              <a:rPr lang="en-IN" sz="3100" dirty="0" err="1" smtClean="0">
                <a:latin typeface="Symbol" pitchFamily="18" charset="2"/>
              </a:rPr>
              <a:t>m</a:t>
            </a:r>
            <a:r>
              <a:rPr lang="en-IN" sz="3100" dirty="0" err="1" smtClean="0"/>
              <a:t>C</a:t>
            </a:r>
            <a:r>
              <a:rPr lang="en-IN" sz="3100" dirty="0" smtClean="0"/>
              <a:t> is not used)</a:t>
            </a:r>
          </a:p>
          <a:p>
            <a:pPr lvl="1"/>
            <a:r>
              <a:rPr lang="en-IN" sz="3100" dirty="0" smtClean="0"/>
              <a:t>All resources used along with </a:t>
            </a:r>
            <a:r>
              <a:rPr lang="en-IN" sz="3100" dirty="0" err="1" smtClean="0">
                <a:latin typeface="Symbol" pitchFamily="18" charset="2"/>
              </a:rPr>
              <a:t>m</a:t>
            </a:r>
            <a:r>
              <a:rPr lang="en-IN" sz="3100" dirty="0" err="1" smtClean="0"/>
              <a:t>C</a:t>
            </a:r>
            <a:endParaRPr lang="en-IN" sz="3100" dirty="0" smtClean="0"/>
          </a:p>
          <a:p>
            <a:r>
              <a:rPr lang="en-IN" sz="3500" dirty="0" smtClean="0"/>
              <a:t>In experiment-3 we use the kit in standalone mode</a:t>
            </a:r>
          </a:p>
          <a:p>
            <a:r>
              <a:rPr lang="en-IN" sz="3500" dirty="0" smtClean="0"/>
              <a:t>Experment-3 has 3 parts</a:t>
            </a:r>
          </a:p>
          <a:p>
            <a:pPr lvl="1"/>
            <a:r>
              <a:rPr lang="en-IN" sz="3200" dirty="0" smtClean="0"/>
              <a:t>Part A: Learning to use the DAC</a:t>
            </a:r>
          </a:p>
          <a:p>
            <a:pPr lvl="1"/>
            <a:r>
              <a:rPr lang="en-IN" sz="3200" dirty="0" smtClean="0"/>
              <a:t>Part B: Learning to use the ADC</a:t>
            </a:r>
          </a:p>
          <a:p>
            <a:pPr lvl="1"/>
            <a:r>
              <a:rPr lang="en-IN" sz="3200" dirty="0" smtClean="0"/>
              <a:t>Part C: Using both ADC/DAC for sampling and reconstruction of AC waveform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IC211 Kit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Stand-alone mode (without the Microcontroller)</a:t>
            </a:r>
          </a:p>
          <a:p>
            <a:pPr lvl="1"/>
            <a:r>
              <a:rPr lang="en-IN" dirty="0" smtClean="0"/>
              <a:t>Done by </a:t>
            </a:r>
            <a:r>
              <a:rPr lang="en-IN" dirty="0" smtClean="0"/>
              <a:t>moving </a:t>
            </a:r>
            <a:r>
              <a:rPr lang="en-IN" dirty="0" smtClean="0"/>
              <a:t>the ENABLE CPU switch in the </a:t>
            </a:r>
            <a:r>
              <a:rPr lang="en-IN" b="1" dirty="0" smtClean="0"/>
              <a:t>DISABLE</a:t>
            </a:r>
            <a:r>
              <a:rPr lang="en-IN" dirty="0" smtClean="0"/>
              <a:t> mode</a:t>
            </a:r>
          </a:p>
          <a:p>
            <a:pPr>
              <a:buNone/>
            </a:pPr>
            <a:r>
              <a:rPr lang="en-IN" dirty="0" smtClean="0"/>
              <a:t>• </a:t>
            </a:r>
            <a:r>
              <a:rPr lang="en-IN" dirty="0" smtClean="0"/>
              <a:t>Functional blocks which can be used </a:t>
            </a:r>
            <a:r>
              <a:rPr lang="en-IN" dirty="0" smtClean="0"/>
              <a:t>in stand-alone mode</a:t>
            </a:r>
          </a:p>
          <a:p>
            <a:pPr lvl="1">
              <a:buNone/>
            </a:pPr>
            <a:r>
              <a:rPr lang="en-IN" dirty="0" smtClean="0"/>
              <a:t>– ADC and DAC sections</a:t>
            </a:r>
          </a:p>
          <a:p>
            <a:pPr lvl="1">
              <a:buNone/>
            </a:pPr>
            <a:r>
              <a:rPr lang="en-IN" dirty="0" smtClean="0"/>
              <a:t>– </a:t>
            </a:r>
            <a:r>
              <a:rPr lang="en-IN" dirty="0" smtClean="0"/>
              <a:t>Temperature </a:t>
            </a:r>
            <a:r>
              <a:rPr lang="en-IN" dirty="0" smtClean="0"/>
              <a:t>s</a:t>
            </a:r>
            <a:r>
              <a:rPr lang="en-IN" dirty="0" smtClean="0"/>
              <a:t>ensor </a:t>
            </a:r>
            <a:r>
              <a:rPr lang="en-IN" dirty="0" smtClean="0"/>
              <a:t>section</a:t>
            </a:r>
          </a:p>
          <a:p>
            <a:pPr lvl="1">
              <a:buNone/>
            </a:pPr>
            <a:r>
              <a:rPr lang="en-IN" dirty="0" smtClean="0"/>
              <a:t>– Audio amplifier section</a:t>
            </a:r>
          </a:p>
          <a:p>
            <a:pPr lvl="1">
              <a:buNone/>
            </a:pPr>
            <a:r>
              <a:rPr lang="en-IN" dirty="0" smtClean="0"/>
              <a:t>– Instrumentation </a:t>
            </a:r>
            <a:r>
              <a:rPr lang="en-IN" dirty="0" smtClean="0"/>
              <a:t>amplifier section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Onboard ADC </a:t>
            </a:r>
            <a:r>
              <a:rPr lang="en-IN" dirty="0" smtClean="0"/>
              <a:t>0804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Popular chip from National instruments</a:t>
            </a:r>
          </a:p>
          <a:p>
            <a:r>
              <a:rPr lang="en-IN" dirty="0" smtClean="0"/>
              <a:t>8-bit</a:t>
            </a:r>
            <a:r>
              <a:rPr lang="en-IN" dirty="0" smtClean="0"/>
              <a:t>, successive approximation </a:t>
            </a:r>
            <a:r>
              <a:rPr lang="en-IN" dirty="0" smtClean="0"/>
              <a:t>type (~0.4%)</a:t>
            </a:r>
            <a:endParaRPr lang="en-IN" dirty="0" smtClean="0"/>
          </a:p>
          <a:p>
            <a:r>
              <a:rPr lang="en-IN" dirty="0" smtClean="0"/>
              <a:t>Input </a:t>
            </a:r>
            <a:r>
              <a:rPr lang="en-IN" dirty="0" smtClean="0"/>
              <a:t>voltage range : 0 to 5 </a:t>
            </a:r>
            <a:r>
              <a:rPr lang="en-IN" dirty="0" smtClean="0"/>
              <a:t>V</a:t>
            </a:r>
          </a:p>
          <a:p>
            <a:r>
              <a:rPr lang="en-IN" dirty="0" smtClean="0"/>
              <a:t>Specified by reference voltage = </a:t>
            </a:r>
            <a:r>
              <a:rPr lang="en-IN" dirty="0" err="1" smtClean="0"/>
              <a:t>V</a:t>
            </a:r>
            <a:r>
              <a:rPr lang="en-IN" baseline="-25000" dirty="0" err="1" smtClean="0"/>
              <a:t>Range</a:t>
            </a:r>
            <a:r>
              <a:rPr lang="en-IN" dirty="0" smtClean="0"/>
              <a:t>/2</a:t>
            </a:r>
            <a:endParaRPr lang="en-IN" dirty="0" smtClean="0"/>
          </a:p>
          <a:p>
            <a:r>
              <a:rPr lang="en-IN" dirty="0" smtClean="0"/>
              <a:t>Clock </a:t>
            </a:r>
            <a:r>
              <a:rPr lang="en-IN" dirty="0" smtClean="0"/>
              <a:t>frequency : 1.2 MHz (max</a:t>
            </a:r>
            <a:r>
              <a:rPr lang="en-IN" dirty="0" smtClean="0"/>
              <a:t>)</a:t>
            </a:r>
          </a:p>
          <a:p>
            <a:r>
              <a:rPr lang="en-IN" dirty="0" smtClean="0"/>
              <a:t>Conversion time : &lt; 100 </a:t>
            </a:r>
            <a:r>
              <a:rPr lang="el-GR" dirty="0" smtClean="0"/>
              <a:t>μ</a:t>
            </a:r>
            <a:r>
              <a:rPr lang="en-IN" dirty="0" smtClean="0"/>
              <a:t>s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IN" dirty="0" smtClean="0"/>
              <a:t>• DAC 0800: High speed 8-bit </a:t>
            </a:r>
            <a:r>
              <a:rPr lang="en-IN" b="1" dirty="0" smtClean="0"/>
              <a:t>current output </a:t>
            </a:r>
            <a:r>
              <a:rPr lang="en-IN" dirty="0" smtClean="0"/>
              <a:t>DAC</a:t>
            </a:r>
          </a:p>
          <a:p>
            <a:pPr>
              <a:buNone/>
            </a:pPr>
            <a:r>
              <a:rPr lang="en-IN" dirty="0" smtClean="0"/>
              <a:t>• Settling output current : 100ns</a:t>
            </a:r>
          </a:p>
          <a:p>
            <a:pPr>
              <a:buNone/>
            </a:pPr>
            <a:r>
              <a:rPr lang="en-IN" dirty="0" smtClean="0"/>
              <a:t>• Full-scale error : +/- 1 LSB</a:t>
            </a:r>
          </a:p>
          <a:p>
            <a:pPr>
              <a:buNone/>
            </a:pPr>
            <a:r>
              <a:rPr lang="en-IN" dirty="0" smtClean="0"/>
              <a:t>• Output full scale current: 2 </a:t>
            </a:r>
            <a:r>
              <a:rPr lang="en-IN" dirty="0" err="1" smtClean="0"/>
              <a:t>mA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• Current output can be converted into a voltage by putting a resistor or by using a </a:t>
            </a:r>
            <a:r>
              <a:rPr lang="en-IN" dirty="0" smtClean="0"/>
              <a:t>I-V </a:t>
            </a:r>
            <a:r>
              <a:rPr lang="en-IN" dirty="0" smtClean="0"/>
              <a:t>converter.</a:t>
            </a:r>
          </a:p>
          <a:p>
            <a:pPr>
              <a:buNone/>
            </a:pPr>
            <a:r>
              <a:rPr lang="en-IN" dirty="0" smtClean="0"/>
              <a:t>• voltage range : up to 10 V (</a:t>
            </a:r>
            <a:r>
              <a:rPr lang="en-IN" dirty="0" smtClean="0"/>
              <a:t>typical)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DAC Section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20" y="2099167"/>
            <a:ext cx="8748464" cy="3244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540" y="0"/>
            <a:ext cx="8229600" cy="1143000"/>
          </a:xfrm>
        </p:spPr>
        <p:txBody>
          <a:bodyPr/>
          <a:lstStyle/>
          <a:p>
            <a:r>
              <a:rPr lang="en-IN" dirty="0" smtClean="0"/>
              <a:t>DAC Section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90625"/>
            <a:ext cx="789622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516" y="2492896"/>
            <a:ext cx="2550553" cy="261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ADC schematic</a:t>
            </a:r>
            <a:endParaRPr lang="en-IN" dirty="0"/>
          </a:p>
        </p:txBody>
      </p:sp>
      <p:pic>
        <p:nvPicPr>
          <p:cNvPr id="3481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405" y="1844824"/>
            <a:ext cx="9061502" cy="3996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Analog Signals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94773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mtClean="0"/>
              <a:t>Analog signals – directly measurable quantities in terms of some other quantity</a:t>
            </a:r>
          </a:p>
        </p:txBody>
      </p:sp>
      <p:pic>
        <p:nvPicPr>
          <p:cNvPr id="2765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743200"/>
            <a:ext cx="702151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ADC and DAC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00808"/>
            <a:ext cx="7740860" cy="4974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807804" y="3693222"/>
            <a:ext cx="1332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chemeClr val="bg1"/>
                </a:solidFill>
              </a:rPr>
              <a:t>ADC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4248" y="3739679"/>
            <a:ext cx="1368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>
                <a:solidFill>
                  <a:schemeClr val="bg1"/>
                </a:solidFill>
              </a:rPr>
              <a:t>DAC</a:t>
            </a:r>
            <a:endParaRPr lang="en-IN" sz="4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7864" y="1196752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LED and Jumpers</a:t>
            </a:r>
            <a:endParaRPr lang="en-IN" sz="36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995936" y="1736812"/>
            <a:ext cx="468052" cy="61206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364088" y="1736812"/>
            <a:ext cx="216024" cy="5400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Experiment: Part A DAC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dirty="0" smtClean="0"/>
              <a:t>Monitoring DAC output voltage using a Digital </a:t>
            </a:r>
            <a:r>
              <a:rPr lang="en-IN" b="1" dirty="0" err="1" smtClean="0"/>
              <a:t>Multimeter</a:t>
            </a:r>
            <a:endParaRPr lang="en-IN" b="1" dirty="0" smtClean="0"/>
          </a:p>
          <a:p>
            <a:r>
              <a:rPr lang="en-IN" dirty="0" smtClean="0"/>
              <a:t>Jumpers JP2 to JP9 (putting any jumper makes that particular bit 0)</a:t>
            </a:r>
          </a:p>
          <a:p>
            <a:r>
              <a:rPr lang="en-IN" dirty="0" smtClean="0"/>
              <a:t>Put all jumpers (JP2 to JP9) - corresponds to 00000000 (binary); note the reading</a:t>
            </a:r>
          </a:p>
          <a:p>
            <a:r>
              <a:rPr lang="en-IN" dirty="0" smtClean="0"/>
              <a:t>Remove jumpers one by one and note the reading</a:t>
            </a:r>
          </a:p>
          <a:p>
            <a:r>
              <a:rPr lang="en-IN" dirty="0" smtClean="0"/>
              <a:t>All jumpers removed - (corresponds to 11111111 (binary) – full scale reading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Experiment: Part B</a:t>
            </a:r>
            <a:br>
              <a:rPr lang="en-IN" dirty="0" smtClean="0"/>
            </a:br>
            <a:r>
              <a:rPr lang="en-IN" dirty="0" smtClean="0"/>
              <a:t>ADC - with internal DC input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smtClean="0"/>
              <a:t>ADC input options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Either internal DC through a potentiometer (0 to 5 V) – Jumpers JP11 and JP21 inserted.</a:t>
            </a:r>
          </a:p>
          <a:p>
            <a:pPr>
              <a:buNone/>
            </a:pPr>
            <a:r>
              <a:rPr lang="en-IN" dirty="0" smtClean="0"/>
              <a:t>	OR</a:t>
            </a:r>
          </a:p>
          <a:p>
            <a:pPr>
              <a:buNone/>
            </a:pPr>
            <a:r>
              <a:rPr lang="en-IN" dirty="0" smtClean="0"/>
              <a:t>External </a:t>
            </a:r>
            <a:r>
              <a:rPr lang="en-IN" dirty="0" err="1" smtClean="0"/>
              <a:t>Analog</a:t>
            </a:r>
            <a:r>
              <a:rPr lang="en-IN" dirty="0" smtClean="0"/>
              <a:t> input (through the connector) from a signal source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Part B: ADC with internal DC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Put jumpers JP11 and JP21 (JP11 routes ADC output to DAC inputs; JP21 is for enabling internal ADC input)</a:t>
            </a:r>
          </a:p>
          <a:p>
            <a:r>
              <a:rPr lang="en-IN" dirty="0" smtClean="0"/>
              <a:t>Remove jumpers J2 to J9 (DAC inputs) so as to observe ADC output through DAC</a:t>
            </a:r>
          </a:p>
          <a:p>
            <a:r>
              <a:rPr lang="en-IN" dirty="0" smtClean="0"/>
              <a:t>Keep potentiometer fully CCW initially,</a:t>
            </a:r>
          </a:p>
          <a:p>
            <a:r>
              <a:rPr lang="en-IN" dirty="0" smtClean="0"/>
              <a:t>Rotate pot clockwise – observe DAC LEDs and measure corresponding ADC input voltage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Part C : Signal Digitization and</a:t>
            </a:r>
            <a:br>
              <a:rPr lang="en-IN" dirty="0" smtClean="0"/>
            </a:br>
            <a:r>
              <a:rPr lang="en-IN" dirty="0" smtClean="0"/>
              <a:t>Reconstruction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087724" y="2132856"/>
            <a:ext cx="1152128" cy="234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 smtClean="0">
                <a:solidFill>
                  <a:schemeClr val="tx1"/>
                </a:solidFill>
              </a:rPr>
              <a:t>ADC</a:t>
            </a:r>
            <a:endParaRPr lang="en-IN" sz="4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88024" y="2096852"/>
            <a:ext cx="1152128" cy="234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 smtClean="0">
                <a:solidFill>
                  <a:schemeClr val="tx1"/>
                </a:solidFill>
              </a:rPr>
              <a:t>DAC</a:t>
            </a:r>
            <a:endParaRPr lang="en-IN" sz="44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215516" y="2780928"/>
            <a:ext cx="1908212" cy="954107"/>
            <a:chOff x="215516" y="2780928"/>
            <a:chExt cx="1908212" cy="954107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23528" y="3320988"/>
              <a:ext cx="17281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15516" y="2780928"/>
              <a:ext cx="190821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 smtClean="0"/>
                <a:t>From signal generator</a:t>
              </a:r>
              <a:endParaRPr lang="en-IN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39852" y="2833772"/>
            <a:ext cx="1548172" cy="523220"/>
            <a:chOff x="3239852" y="2833772"/>
            <a:chExt cx="1548172" cy="523220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239852" y="3284984"/>
              <a:ext cx="15481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276263" y="2833772"/>
              <a:ext cx="1439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800" dirty="0" smtClean="0"/>
                <a:t>Digitized</a:t>
              </a:r>
              <a:endParaRPr lang="en-IN" sz="28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904148" y="2833772"/>
            <a:ext cx="2554768" cy="523220"/>
            <a:chOff x="5904148" y="2833772"/>
            <a:chExt cx="2554768" cy="523220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5904148" y="3284984"/>
              <a:ext cx="255476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940559" y="2833772"/>
              <a:ext cx="237585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2800" dirty="0" smtClean="0"/>
                <a:t>Reconstructed</a:t>
              </a:r>
              <a:endParaRPr lang="en-IN" sz="28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99692" y="3320988"/>
            <a:ext cx="4176464" cy="1404156"/>
            <a:chOff x="1799692" y="3320988"/>
            <a:chExt cx="4176464" cy="14041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799692" y="3320988"/>
              <a:ext cx="0" cy="1404156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799692" y="4725144"/>
              <a:ext cx="4176464" cy="0"/>
            </a:xfrm>
            <a:prstGeom prst="line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7704348" y="3284984"/>
            <a:ext cx="468052" cy="1908212"/>
            <a:chOff x="7704348" y="3284984"/>
            <a:chExt cx="468052" cy="1908212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8172400" y="3284984"/>
              <a:ext cx="0" cy="1908212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7704348" y="5193196"/>
              <a:ext cx="468052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976156" y="4456521"/>
            <a:ext cx="2016224" cy="2140831"/>
            <a:chOff x="5976156" y="4456521"/>
            <a:chExt cx="2016224" cy="2140831"/>
          </a:xfrm>
        </p:grpSpPr>
        <p:pic>
          <p:nvPicPr>
            <p:cNvPr id="7373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11871" y="4456521"/>
              <a:ext cx="1728481" cy="1744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" name="TextBox 37"/>
            <p:cNvSpPr txBox="1"/>
            <p:nvPr/>
          </p:nvSpPr>
          <p:spPr>
            <a:xfrm>
              <a:off x="5976156" y="6074132"/>
              <a:ext cx="20162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 smtClean="0"/>
                <a:t>Scope trace</a:t>
              </a:r>
              <a:endParaRPr lang="en-IN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Part C : Signal Digitization and</a:t>
            </a:r>
            <a:br>
              <a:rPr lang="en-IN" dirty="0" smtClean="0"/>
            </a:br>
            <a:r>
              <a:rPr lang="en-IN" dirty="0" smtClean="0"/>
              <a:t>Reconstruction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9140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Remove JP21 (to have ADC input from outside).</a:t>
            </a:r>
          </a:p>
          <a:p>
            <a:r>
              <a:rPr lang="en-IN" dirty="0" smtClean="0"/>
              <a:t>Keep JP11 (ADC outputs routed to DAC inputs)</a:t>
            </a:r>
          </a:p>
          <a:p>
            <a:r>
              <a:rPr lang="en-IN" dirty="0" smtClean="0"/>
              <a:t>Adjust Function generator in PC Scope to give sine wave with 2 </a:t>
            </a:r>
            <a:r>
              <a:rPr lang="en-IN" dirty="0" err="1" smtClean="0"/>
              <a:t>Vpk</a:t>
            </a:r>
            <a:r>
              <a:rPr lang="en-IN" dirty="0" smtClean="0"/>
              <a:t>-to-</a:t>
            </a:r>
            <a:r>
              <a:rPr lang="en-IN" dirty="0" err="1" smtClean="0"/>
              <a:t>pk</a:t>
            </a:r>
            <a:r>
              <a:rPr lang="en-IN" dirty="0" smtClean="0"/>
              <a:t>, and 1.5V DC offset, </a:t>
            </a:r>
            <a:r>
              <a:rPr lang="en-IN" dirty="0" err="1" smtClean="0"/>
              <a:t>i.e</a:t>
            </a:r>
            <a:r>
              <a:rPr lang="en-IN" dirty="0" smtClean="0"/>
              <a:t> signal going from 0.5 to 2.5 V</a:t>
            </a:r>
          </a:p>
          <a:p>
            <a:r>
              <a:rPr lang="en-IN" dirty="0" smtClean="0"/>
              <a:t>ADC input: external Sinusoidal signal (frequency= 10 Hz, from Function generator output)</a:t>
            </a:r>
          </a:p>
          <a:p>
            <a:r>
              <a:rPr lang="en-IN" dirty="0" smtClean="0"/>
              <a:t>Observe ADC input and DAC output(reconstructed waveform) on the USB Scope.</a:t>
            </a:r>
          </a:p>
          <a:p>
            <a:r>
              <a:rPr lang="en-IN" dirty="0" smtClean="0"/>
              <a:t>Increase frequency of sine wave and observe the reconstructed waveform.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Part C : Signal Digitization and</a:t>
            </a:r>
            <a:br>
              <a:rPr lang="en-IN" dirty="0" smtClean="0"/>
            </a:br>
            <a:r>
              <a:rPr lang="en-IN" dirty="0" smtClean="0"/>
              <a:t>Reconstruction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Obtain screen captures of ADC input and the Reconstructed Signal (at the DAC output)</a:t>
            </a:r>
          </a:p>
          <a:p>
            <a:r>
              <a:rPr lang="en-IN" dirty="0" smtClean="0"/>
              <a:t>Enable display of ON screen Voltage and frequency display</a:t>
            </a:r>
          </a:p>
          <a:p>
            <a:r>
              <a:rPr lang="en-IN" dirty="0" smtClean="0"/>
              <a:t>Sample screens shown in subsequent slides-</a:t>
            </a:r>
          </a:p>
          <a:p>
            <a:pPr lvl="1"/>
            <a:r>
              <a:rPr lang="en-IN" sz="3200" dirty="0" smtClean="0"/>
              <a:t>ADC input (Channel A – Yellow)</a:t>
            </a:r>
          </a:p>
          <a:p>
            <a:pPr lvl="1"/>
            <a:r>
              <a:rPr lang="en-IN" sz="3200" dirty="0" smtClean="0"/>
              <a:t>DAC output (Channel B – Purple)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Displaying meters and signal on screen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9043" y="1479190"/>
            <a:ext cx="5767393" cy="5378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Group 12"/>
          <p:cNvGrpSpPr/>
          <p:nvPr/>
        </p:nvGrpSpPr>
        <p:grpSpPr>
          <a:xfrm>
            <a:off x="0" y="1808820"/>
            <a:ext cx="3024554" cy="3888595"/>
            <a:chOff x="0" y="1808820"/>
            <a:chExt cx="3024554" cy="3888595"/>
          </a:xfrm>
        </p:grpSpPr>
        <p:sp>
          <p:nvSpPr>
            <p:cNvPr id="5" name="TextBox 4"/>
            <p:cNvSpPr txBox="1"/>
            <p:nvPr/>
          </p:nvSpPr>
          <p:spPr>
            <a:xfrm>
              <a:off x="0" y="1808820"/>
              <a:ext cx="2771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400" b="1" dirty="0" smtClean="0">
                  <a:solidFill>
                    <a:srgbClr val="FFC000"/>
                  </a:solidFill>
                </a:rPr>
                <a:t>Channel-A</a:t>
              </a:r>
              <a:endParaRPr lang="en-IN" sz="4400" b="1" dirty="0">
                <a:solidFill>
                  <a:srgbClr val="FFC000"/>
                </a:solidFill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949569" y="2504049"/>
              <a:ext cx="1652954" cy="3193366"/>
            </a:xfrm>
            <a:custGeom>
              <a:avLst/>
              <a:gdLst>
                <a:gd name="connsiteX0" fmla="*/ 7034 w 1652954"/>
                <a:gd name="connsiteY0" fmla="*/ 0 h 3193366"/>
                <a:gd name="connsiteX1" fmla="*/ 49237 w 1652954"/>
                <a:gd name="connsiteY1" fmla="*/ 1237957 h 3193366"/>
                <a:gd name="connsiteX2" fmla="*/ 302456 w 1652954"/>
                <a:gd name="connsiteY2" fmla="*/ 2096086 h 3193366"/>
                <a:gd name="connsiteX3" fmla="*/ 1652954 w 1652954"/>
                <a:gd name="connsiteY3" fmla="*/ 3193366 h 319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2954" h="3193366">
                  <a:moveTo>
                    <a:pt x="7034" y="0"/>
                  </a:moveTo>
                  <a:cubicBezTo>
                    <a:pt x="3517" y="444304"/>
                    <a:pt x="0" y="888609"/>
                    <a:pt x="49237" y="1237957"/>
                  </a:cubicBezTo>
                  <a:cubicBezTo>
                    <a:pt x="98474" y="1587305"/>
                    <a:pt x="35170" y="1770185"/>
                    <a:pt x="302456" y="2096086"/>
                  </a:cubicBezTo>
                  <a:cubicBezTo>
                    <a:pt x="569742" y="2421987"/>
                    <a:pt x="1111348" y="2807676"/>
                    <a:pt x="1652954" y="3193366"/>
                  </a:cubicBezTo>
                </a:path>
              </a:pathLst>
            </a:cu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 6"/>
            <p:cNvSpPr/>
            <p:nvPr/>
          </p:nvSpPr>
          <p:spPr>
            <a:xfrm>
              <a:off x="2096086" y="2419643"/>
              <a:ext cx="928468" cy="1125415"/>
            </a:xfrm>
            <a:custGeom>
              <a:avLst/>
              <a:gdLst>
                <a:gd name="connsiteX0" fmla="*/ 0 w 928468"/>
                <a:gd name="connsiteY0" fmla="*/ 0 h 1125415"/>
                <a:gd name="connsiteX1" fmla="*/ 140677 w 928468"/>
                <a:gd name="connsiteY1" fmla="*/ 689317 h 1125415"/>
                <a:gd name="connsiteX2" fmla="*/ 464234 w 928468"/>
                <a:gd name="connsiteY2" fmla="*/ 1012874 h 1125415"/>
                <a:gd name="connsiteX3" fmla="*/ 928468 w 928468"/>
                <a:gd name="connsiteY3" fmla="*/ 1125415 h 112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468" h="1125415">
                  <a:moveTo>
                    <a:pt x="0" y="0"/>
                  </a:moveTo>
                  <a:cubicBezTo>
                    <a:pt x="31652" y="260252"/>
                    <a:pt x="63305" y="520505"/>
                    <a:pt x="140677" y="689317"/>
                  </a:cubicBezTo>
                  <a:cubicBezTo>
                    <a:pt x="218049" y="858129"/>
                    <a:pt x="332936" y="940191"/>
                    <a:pt x="464234" y="1012874"/>
                  </a:cubicBezTo>
                  <a:cubicBezTo>
                    <a:pt x="595532" y="1085557"/>
                    <a:pt x="762000" y="1105486"/>
                    <a:pt x="928468" y="1125415"/>
                  </a:cubicBezTo>
                </a:path>
              </a:pathLst>
            </a:cu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0" y="2708920"/>
            <a:ext cx="5444197" cy="2369517"/>
            <a:chOff x="0" y="2708920"/>
            <a:chExt cx="5444197" cy="2369517"/>
          </a:xfrm>
        </p:grpSpPr>
        <p:sp>
          <p:nvSpPr>
            <p:cNvPr id="8" name="TextBox 7"/>
            <p:cNvSpPr txBox="1"/>
            <p:nvPr/>
          </p:nvSpPr>
          <p:spPr>
            <a:xfrm>
              <a:off x="0" y="2708920"/>
              <a:ext cx="2771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400" b="1" dirty="0" smtClean="0">
                  <a:solidFill>
                    <a:srgbClr val="7030A0"/>
                  </a:solidFill>
                </a:rPr>
                <a:t>Channel-B</a:t>
              </a:r>
              <a:endParaRPr lang="en-IN" sz="4400" b="1" dirty="0">
                <a:solidFill>
                  <a:srgbClr val="7030A0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650609" y="3319975"/>
              <a:ext cx="3793588" cy="1758462"/>
              <a:chOff x="1650609" y="3319975"/>
              <a:chExt cx="3793588" cy="1758462"/>
            </a:xfrm>
          </p:grpSpPr>
          <p:sp>
            <p:nvSpPr>
              <p:cNvPr id="9" name="Freeform 8"/>
              <p:cNvSpPr/>
              <p:nvPr/>
            </p:nvSpPr>
            <p:spPr>
              <a:xfrm>
                <a:off x="1997612" y="3319975"/>
                <a:ext cx="998806" cy="379828"/>
              </a:xfrm>
              <a:custGeom>
                <a:avLst/>
                <a:gdLst>
                  <a:gd name="connsiteX0" fmla="*/ 0 w 998806"/>
                  <a:gd name="connsiteY0" fmla="*/ 0 h 379828"/>
                  <a:gd name="connsiteX1" fmla="*/ 225083 w 998806"/>
                  <a:gd name="connsiteY1" fmla="*/ 267287 h 379828"/>
                  <a:gd name="connsiteX2" fmla="*/ 689317 w 998806"/>
                  <a:gd name="connsiteY2" fmla="*/ 365760 h 379828"/>
                  <a:gd name="connsiteX3" fmla="*/ 998806 w 998806"/>
                  <a:gd name="connsiteY3" fmla="*/ 351693 h 379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8806" h="379828">
                    <a:moveTo>
                      <a:pt x="0" y="0"/>
                    </a:moveTo>
                    <a:cubicBezTo>
                      <a:pt x="55098" y="103163"/>
                      <a:pt x="110197" y="206327"/>
                      <a:pt x="225083" y="267287"/>
                    </a:cubicBezTo>
                    <a:cubicBezTo>
                      <a:pt x="339969" y="328247"/>
                      <a:pt x="560363" y="351692"/>
                      <a:pt x="689317" y="365760"/>
                    </a:cubicBezTo>
                    <a:cubicBezTo>
                      <a:pt x="818271" y="379828"/>
                      <a:pt x="908538" y="365760"/>
                      <a:pt x="998806" y="351693"/>
                    </a:cubicBezTo>
                  </a:path>
                </a:pathLst>
              </a:cu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1650609" y="3404382"/>
                <a:ext cx="3793588" cy="1674055"/>
              </a:xfrm>
              <a:custGeom>
                <a:avLst/>
                <a:gdLst>
                  <a:gd name="connsiteX0" fmla="*/ 51582 w 3793588"/>
                  <a:gd name="connsiteY0" fmla="*/ 0 h 1674055"/>
                  <a:gd name="connsiteX1" fmla="*/ 248529 w 3793588"/>
                  <a:gd name="connsiteY1" fmla="*/ 731520 h 1674055"/>
                  <a:gd name="connsiteX2" fmla="*/ 1542757 w 3793588"/>
                  <a:gd name="connsiteY2" fmla="*/ 1069144 h 1674055"/>
                  <a:gd name="connsiteX3" fmla="*/ 3793588 w 3793588"/>
                  <a:gd name="connsiteY3" fmla="*/ 1674055 h 1674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93588" h="1674055">
                    <a:moveTo>
                      <a:pt x="51582" y="0"/>
                    </a:moveTo>
                    <a:cubicBezTo>
                      <a:pt x="25791" y="276664"/>
                      <a:pt x="0" y="553329"/>
                      <a:pt x="248529" y="731520"/>
                    </a:cubicBezTo>
                    <a:cubicBezTo>
                      <a:pt x="497058" y="909711"/>
                      <a:pt x="1542757" y="1069144"/>
                      <a:pt x="1542757" y="1069144"/>
                    </a:cubicBezTo>
                    <a:lnTo>
                      <a:pt x="3793588" y="1674055"/>
                    </a:lnTo>
                  </a:path>
                </a:pathLst>
              </a:cu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ADC Input and Reconstructed Waveforms (10 Hz)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548" y="1628800"/>
            <a:ext cx="789622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ADC Input and Reconstructed Waveforms (20 Hz)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547" y="1628800"/>
            <a:ext cx="8172909" cy="455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Analog Signals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mtClean="0"/>
              <a:t>Analog signals – directly measurable quantities in terms of some other quantity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u="sng" smtClean="0"/>
              <a:t>Examples: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Thermometer – mercury height rises as temperature rises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Car Speedometer – Needle moves farther right as you accelerate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Level – Level in a tank increases as water is filled in 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ADC Input and Reconstructed Waveforms (40 Hz)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548" y="1628800"/>
            <a:ext cx="8244916" cy="4417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ADC Input and Reconstructed Waveforms (79 Hz)</a:t>
            </a:r>
            <a:endParaRPr lang="en-IN" dirty="0"/>
          </a:p>
        </p:txBody>
      </p:sp>
      <p:pic>
        <p:nvPicPr>
          <p:cNvPr id="655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556" y="1736812"/>
            <a:ext cx="7956884" cy="4300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ADC Input and Reconstructed Waveforms (105 Hz)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548" y="1628800"/>
            <a:ext cx="8211387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ADC Input and Reconstructed Waveforms (162 Hz)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548" y="1628800"/>
            <a:ext cx="8202869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ADC Input and Reconstructed Waveforms (279 Hz)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92796"/>
            <a:ext cx="8196292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ADC Input and Reconstructed Waveforms (434 Hz)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92795"/>
            <a:ext cx="8244916" cy="446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See experiment-3 lab manual for more details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Digital Signals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Digital Signals – have only two states.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For example, in digital computers, we refer to binary states, 0 and 1. </a:t>
            </a:r>
          </a:p>
          <a:p>
            <a:pPr eaLnBrk="1" hangingPunct="1">
              <a:buFont typeface="Wingdings" pitchFamily="2" charset="2"/>
              <a:buNone/>
            </a:pPr>
            <a:r>
              <a:rPr lang="ja-JP" altLang="en-US" smtClean="0"/>
              <a:t>“</a:t>
            </a:r>
            <a:r>
              <a:rPr lang="en-US" altLang="ja-JP" smtClean="0"/>
              <a:t>1</a:t>
            </a:r>
            <a:r>
              <a:rPr lang="ja-JP" altLang="en-US" smtClean="0"/>
              <a:t>”</a:t>
            </a:r>
            <a:r>
              <a:rPr lang="en-US" altLang="ja-JP" smtClean="0"/>
              <a:t> can be ON, and </a:t>
            </a:r>
            <a:r>
              <a:rPr lang="ja-JP" altLang="en-US" smtClean="0"/>
              <a:t>“</a:t>
            </a:r>
            <a:r>
              <a:rPr lang="en-US" altLang="ja-JP" smtClean="0"/>
              <a:t>0</a:t>
            </a:r>
            <a:r>
              <a:rPr lang="ja-JP" altLang="en-US" smtClean="0"/>
              <a:t>”</a:t>
            </a:r>
            <a:r>
              <a:rPr lang="en-US" altLang="ja-JP" smtClean="0"/>
              <a:t> can be OFF.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u="sng" smtClean="0"/>
              <a:t>Examples: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Light switch can be either on or off</a:t>
            </a:r>
          </a:p>
          <a:p>
            <a:pPr eaLnBrk="1" hangingPunct="1"/>
            <a:r>
              <a:rPr lang="en-US" altLang="en-US" smtClean="0"/>
              <a:t>Door to a room is either open or closed</a:t>
            </a:r>
          </a:p>
          <a:p>
            <a:pPr eaLnBrk="1" hangingPunct="1"/>
            <a:r>
              <a:rPr lang="en-US" altLang="en-US" smtClean="0"/>
              <a:t>Answer to an objective type problem can be either ‘true’ or ‘false’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8138"/>
            <a:ext cx="7543800" cy="1079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500" u="sng" smtClean="0">
                <a:ea typeface="+mj-ea"/>
                <a:cs typeface="+mj-cs"/>
              </a:rPr>
              <a:t>Analog </a:t>
            </a:r>
            <a:r>
              <a:rPr lang="en-US" sz="3500" u="sng" smtClean="0">
                <a:ea typeface="+mj-ea"/>
                <a:cs typeface="+mj-cs"/>
                <a:sym typeface="Wingdings" charset="0"/>
              </a:rPr>
              <a:t> Digital Conversion </a:t>
            </a:r>
            <a:br>
              <a:rPr lang="en-US" sz="3500" u="sng" smtClean="0">
                <a:ea typeface="+mj-ea"/>
                <a:cs typeface="+mj-cs"/>
                <a:sym typeface="Wingdings" charset="0"/>
              </a:rPr>
            </a:br>
            <a:r>
              <a:rPr lang="en-US" sz="3500" u="sng" smtClean="0">
                <a:ea typeface="+mj-ea"/>
                <a:cs typeface="+mj-cs"/>
                <a:sym typeface="Wingdings" charset="0"/>
              </a:rPr>
              <a:t>2-Step Process:</a:t>
            </a:r>
            <a:endParaRPr lang="en-US" sz="3500" smtClean="0">
              <a:ea typeface="+mj-ea"/>
              <a:cs typeface="+mj-cs"/>
            </a:endParaRP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229600" cy="4068763"/>
          </a:xfrm>
        </p:spPr>
        <p:txBody>
          <a:bodyPr/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 dirty="0" smtClean="0">
                <a:ea typeface="+mn-ea"/>
                <a:cs typeface="+mn-cs"/>
              </a:rPr>
              <a:t>Quantizing: Breaking down analog value in a set of finite states</a:t>
            </a:r>
          </a:p>
          <a:p>
            <a:pPr eaLnBrk="1" hangingPunct="1">
              <a:buFont typeface="Wingdings" charset="0"/>
              <a:buChar char="l"/>
              <a:defRPr/>
            </a:pPr>
            <a:r>
              <a:rPr lang="en-US" dirty="0" smtClean="0">
                <a:ea typeface="+mn-ea"/>
                <a:cs typeface="+mn-cs"/>
              </a:rPr>
              <a:t>Encoding : Assigning a digital word or number to each state and matching it to the input signal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Discrete world</a:t>
            </a:r>
          </a:p>
        </p:txBody>
      </p:sp>
      <p:pic>
        <p:nvPicPr>
          <p:cNvPr id="31747" name="Picture 2" descr="https://encrypted-tbn0.gstatic.com/images?q=tbn:ANd9GcS8a0WUWKlXR7EqurzciufznB9yKerDBeHj2Bc1P-dvH5uRd3QGZ9x1AAj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9675" y="1711325"/>
            <a:ext cx="6705600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 flipV="1">
            <a:off x="3754438" y="3616325"/>
            <a:ext cx="0" cy="7620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flipV="1">
            <a:off x="3849688" y="3616325"/>
            <a:ext cx="0" cy="7620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flipV="1">
            <a:off x="3946525" y="3614738"/>
            <a:ext cx="0" cy="7620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flipV="1">
            <a:off x="4000500" y="3611563"/>
            <a:ext cx="0" cy="7620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233488" y="4556125"/>
            <a:ext cx="6705600" cy="1685925"/>
            <a:chOff x="1233270" y="4400772"/>
            <a:chExt cx="6705600" cy="1685925"/>
          </a:xfrm>
        </p:grpSpPr>
        <p:pic>
          <p:nvPicPr>
            <p:cNvPr id="31755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33270" y="4400772"/>
              <a:ext cx="6705600" cy="168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56" name="TextBox 12"/>
            <p:cNvSpPr txBox="1">
              <a:spLocks noChangeArrowheads="1"/>
            </p:cNvSpPr>
            <p:nvPr/>
          </p:nvSpPr>
          <p:spPr bwMode="auto">
            <a:xfrm>
              <a:off x="3502858" y="4965890"/>
              <a:ext cx="225083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2800">
                  <a:solidFill>
                    <a:srgbClr val="FF0000"/>
                  </a:solidFill>
                </a:rPr>
                <a:t>Number line</a:t>
              </a:r>
            </a:p>
          </p:txBody>
        </p:sp>
      </p:grp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244975" y="3835400"/>
            <a:ext cx="83185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800">
                <a:solidFill>
                  <a:srgbClr val="FF0000"/>
                </a:solidFill>
              </a:rPr>
              <a:t>9.5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246563" y="3836988"/>
            <a:ext cx="10890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800">
                <a:solidFill>
                  <a:srgbClr val="FF0000"/>
                </a:solidFill>
              </a:rPr>
              <a:t>9.675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38150" y="0"/>
            <a:ext cx="8229600" cy="1143000"/>
          </a:xfrm>
        </p:spPr>
        <p:txBody>
          <a:bodyPr/>
          <a:lstStyle/>
          <a:p>
            <a:r>
              <a:rPr lang="en-IN" dirty="0" err="1" smtClean="0"/>
              <a:t>Discretization</a:t>
            </a:r>
            <a:endParaRPr lang="en-I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0" y="1162050"/>
            <a:ext cx="5334000" cy="51117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IN" smtClean="0"/>
              <a:t>Range divided in steps</a:t>
            </a:r>
          </a:p>
          <a:p>
            <a:pPr>
              <a:buFont typeface="Wingdings" pitchFamily="2" charset="2"/>
              <a:buNone/>
            </a:pPr>
            <a:r>
              <a:rPr lang="en-IN" smtClean="0"/>
              <a:t>Steps:   m  x 10</a:t>
            </a:r>
            <a:r>
              <a:rPr lang="en-IN" baseline="30000" smtClean="0"/>
              <a:t>n</a:t>
            </a:r>
            <a:r>
              <a:rPr lang="en-IN" smtClean="0"/>
              <a:t>    or    2</a:t>
            </a:r>
            <a:r>
              <a:rPr lang="en-IN" baseline="30000" smtClean="0"/>
              <a:t>n</a:t>
            </a:r>
            <a:endParaRPr lang="en-IN" smtClean="0"/>
          </a:p>
          <a:p>
            <a:pPr>
              <a:buFont typeface="Wingdings" pitchFamily="2" charset="2"/>
              <a:buNone/>
            </a:pPr>
            <a:r>
              <a:rPr lang="en-IN" smtClean="0"/>
              <a:t>e.g. 2x10</a:t>
            </a:r>
            <a:r>
              <a:rPr lang="en-IN" baseline="30000" smtClean="0"/>
              <a:t>3</a:t>
            </a:r>
            <a:r>
              <a:rPr lang="en-IN" smtClean="0"/>
              <a:t>  = 2000 </a:t>
            </a:r>
          </a:p>
          <a:p>
            <a:pPr>
              <a:buFont typeface="Wingdings" pitchFamily="2" charset="2"/>
              <a:buNone/>
            </a:pPr>
            <a:r>
              <a:rPr lang="en-IN" smtClean="0"/>
              <a:t>Or 2</a:t>
            </a:r>
            <a:r>
              <a:rPr lang="en-IN" baseline="30000" smtClean="0"/>
              <a:t>11</a:t>
            </a:r>
            <a:r>
              <a:rPr lang="en-IN" smtClean="0"/>
              <a:t> = 2048</a:t>
            </a:r>
          </a:p>
          <a:p>
            <a:pPr>
              <a:buFont typeface="Wingdings" pitchFamily="2" charset="2"/>
              <a:buNone/>
            </a:pPr>
            <a:r>
              <a:rPr lang="en-IN" smtClean="0"/>
              <a:t>Any value within the range is represented by its index</a:t>
            </a:r>
          </a:p>
          <a:p>
            <a:pPr>
              <a:buFont typeface="Wingdings" pitchFamily="2" charset="2"/>
              <a:buNone/>
            </a:pPr>
            <a:r>
              <a:rPr lang="en-IN" smtClean="0"/>
              <a:t>e.g. for a range 0-2000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1296988"/>
            <a:ext cx="1644650" cy="4089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>
            <a:off x="1371600" y="1563688"/>
            <a:ext cx="1644650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71600" y="1716088"/>
            <a:ext cx="1644650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71600" y="1852613"/>
            <a:ext cx="1644650" cy="31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371600" y="2005013"/>
            <a:ext cx="1644650" cy="31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71600" y="2185988"/>
            <a:ext cx="1644650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71600" y="2338388"/>
            <a:ext cx="1644650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71600" y="2474913"/>
            <a:ext cx="1644650" cy="31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71600" y="2627313"/>
            <a:ext cx="1644650" cy="31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71600" y="2808288"/>
            <a:ext cx="1644650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371600" y="2960688"/>
            <a:ext cx="1644650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371600" y="3097213"/>
            <a:ext cx="1644650" cy="31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71600" y="3249613"/>
            <a:ext cx="1644650" cy="31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371600" y="3430588"/>
            <a:ext cx="1644650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371600" y="3582988"/>
            <a:ext cx="1644650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371600" y="3719513"/>
            <a:ext cx="1644650" cy="31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371600" y="3871913"/>
            <a:ext cx="1644650" cy="31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371600" y="4054475"/>
            <a:ext cx="164465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371600" y="4206875"/>
            <a:ext cx="164465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71600" y="4344988"/>
            <a:ext cx="1644650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371600" y="4497388"/>
            <a:ext cx="1644650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371600" y="4676775"/>
            <a:ext cx="164465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371600" y="4829175"/>
            <a:ext cx="164465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371600" y="4967288"/>
            <a:ext cx="1644650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371600" y="5119688"/>
            <a:ext cx="1644650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371600" y="5272088"/>
            <a:ext cx="1644650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371600" y="1430338"/>
            <a:ext cx="1644650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-1139824" y="3360737"/>
            <a:ext cx="4133850" cy="317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00" name="TextBox 33"/>
          <p:cNvSpPr txBox="1">
            <a:spLocks noChangeArrowheads="1"/>
          </p:cNvSpPr>
          <p:nvPr/>
        </p:nvSpPr>
        <p:spPr bwMode="auto">
          <a:xfrm rot="-5400000">
            <a:off x="-134937" y="2673350"/>
            <a:ext cx="16065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800"/>
              <a:t>RANGE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1016000" y="4419600"/>
            <a:ext cx="3346450" cy="1349375"/>
            <a:chOff x="1016605" y="4419110"/>
            <a:chExt cx="3345663" cy="134986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1016605" y="4419110"/>
              <a:ext cx="314251" cy="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13" name="Rectangle 43"/>
            <p:cNvSpPr>
              <a:spLocks noChangeArrowheads="1"/>
            </p:cNvSpPr>
            <p:nvPr/>
          </p:nvSpPr>
          <p:spPr bwMode="auto">
            <a:xfrm>
              <a:off x="3356865" y="5184195"/>
              <a:ext cx="1005403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N" sz="3200"/>
                <a:t>500, </a:t>
              </a:r>
            </a:p>
          </p:txBody>
        </p:sp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1016000" y="3338513"/>
            <a:ext cx="4364038" cy="2430462"/>
            <a:chOff x="1016605" y="3338990"/>
            <a:chExt cx="4364144" cy="2430270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1016605" y="3338990"/>
              <a:ext cx="314333" cy="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11" name="Rectangle 47"/>
            <p:cNvSpPr>
              <a:spLocks noChangeArrowheads="1"/>
            </p:cNvSpPr>
            <p:nvPr/>
          </p:nvSpPr>
          <p:spPr bwMode="auto">
            <a:xfrm>
              <a:off x="4166955" y="5184485"/>
              <a:ext cx="121379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N" sz="3200"/>
                <a:t>1000, </a:t>
              </a:r>
            </a:p>
          </p:txBody>
        </p:sp>
      </p:grpSp>
      <p:grpSp>
        <p:nvGrpSpPr>
          <p:cNvPr id="32" name="Group 52"/>
          <p:cNvGrpSpPr>
            <a:grpSpLocks/>
          </p:cNvGrpSpPr>
          <p:nvPr/>
        </p:nvGrpSpPr>
        <p:grpSpPr bwMode="auto">
          <a:xfrm>
            <a:off x="1016000" y="2349500"/>
            <a:ext cx="5356225" cy="3419475"/>
            <a:chOff x="1016605" y="2348880"/>
            <a:chExt cx="5355595" cy="3420380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1016605" y="2348880"/>
              <a:ext cx="314288" cy="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09" name="Rectangle 48"/>
            <p:cNvSpPr>
              <a:spLocks noChangeArrowheads="1"/>
            </p:cNvSpPr>
            <p:nvPr/>
          </p:nvSpPr>
          <p:spPr bwMode="auto">
            <a:xfrm>
              <a:off x="5158406" y="5184485"/>
              <a:ext cx="121379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N" sz="3200"/>
                <a:t>1500, </a:t>
              </a:r>
            </a:p>
          </p:txBody>
        </p:sp>
      </p:grpSp>
      <p:grpSp>
        <p:nvGrpSpPr>
          <p:cNvPr id="34" name="Group 53"/>
          <p:cNvGrpSpPr>
            <a:grpSpLocks/>
          </p:cNvGrpSpPr>
          <p:nvPr/>
        </p:nvGrpSpPr>
        <p:grpSpPr bwMode="auto">
          <a:xfrm>
            <a:off x="1016000" y="1314450"/>
            <a:ext cx="6256338" cy="4454525"/>
            <a:chOff x="1016605" y="1313765"/>
            <a:chExt cx="6255695" cy="4455205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1016605" y="1313765"/>
              <a:ext cx="314293" cy="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07" name="Rectangle 49"/>
            <p:cNvSpPr>
              <a:spLocks noChangeArrowheads="1"/>
            </p:cNvSpPr>
            <p:nvPr/>
          </p:nvSpPr>
          <p:spPr bwMode="auto">
            <a:xfrm>
              <a:off x="6161098" y="5184195"/>
              <a:ext cx="111120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IN" sz="3200"/>
                <a:t>2000 </a:t>
              </a:r>
            </a:p>
          </p:txBody>
        </p:sp>
      </p:grp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190500" y="5922963"/>
            <a:ext cx="86391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IN" sz="3200" b="1">
                <a:solidFill>
                  <a:srgbClr val="00B0F0"/>
                </a:solidFill>
              </a:rPr>
              <a:t>Discretization by guessing (approximation)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1694</Words>
  <Application>Microsoft Office PowerPoint</Application>
  <PresentationFormat>On-screen Show (4:3)</PresentationFormat>
  <Paragraphs>428</Paragraphs>
  <Slides>56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MM215 –Experiment-3</vt:lpstr>
      <vt:lpstr>Learning</vt:lpstr>
      <vt:lpstr>Analog vs Digital</vt:lpstr>
      <vt:lpstr>Analog Signals</vt:lpstr>
      <vt:lpstr>Analog Signals</vt:lpstr>
      <vt:lpstr>Digital Signals</vt:lpstr>
      <vt:lpstr>Analog  Digital Conversion  2-Step Process:</vt:lpstr>
      <vt:lpstr>Discrete world</vt:lpstr>
      <vt:lpstr>Discretization</vt:lpstr>
      <vt:lpstr>Discretization</vt:lpstr>
      <vt:lpstr>Successive approximation</vt:lpstr>
      <vt:lpstr>Successive approximation (8 steps)</vt:lpstr>
      <vt:lpstr>Approximations for an 3 bit ADC</vt:lpstr>
      <vt:lpstr>Successive approximation ADC</vt:lpstr>
      <vt:lpstr>Digital to analog conversion</vt:lpstr>
      <vt:lpstr>Digital to Analog Converter (DAC)</vt:lpstr>
      <vt:lpstr>Resolution in digital measurements</vt:lpstr>
      <vt:lpstr>Resolution in digital measurements</vt:lpstr>
      <vt:lpstr>Analog to digital converter (ADC)</vt:lpstr>
      <vt:lpstr>Discretization – ADC transfer function</vt:lpstr>
      <vt:lpstr>Discretization – DAC transfer function</vt:lpstr>
      <vt:lpstr>Quantization errors during discretization</vt:lpstr>
      <vt:lpstr>Accuracy of A/D Conversion</vt:lpstr>
      <vt:lpstr>Sampling of data</vt:lpstr>
      <vt:lpstr>Effect of sampling rate</vt:lpstr>
      <vt:lpstr>Sampling Rate</vt:lpstr>
      <vt:lpstr>Overall Better Accuracy</vt:lpstr>
      <vt:lpstr>ADC Input and Reconstructed Waveforms (4 Hz)</vt:lpstr>
      <vt:lpstr>ADC Input and Reconstructed Waveforms (80 Hz)</vt:lpstr>
      <vt:lpstr>Introduction to the MM215 kit</vt:lpstr>
      <vt:lpstr>MM215 kit</vt:lpstr>
      <vt:lpstr>MM215 Kit</vt:lpstr>
      <vt:lpstr>IC215 kit</vt:lpstr>
      <vt:lpstr>Using IC211 Kit</vt:lpstr>
      <vt:lpstr>Onboard ADC 0804</vt:lpstr>
      <vt:lpstr>DAC</vt:lpstr>
      <vt:lpstr>DAC Section</vt:lpstr>
      <vt:lpstr>DAC Section</vt:lpstr>
      <vt:lpstr>ADC schematic</vt:lpstr>
      <vt:lpstr>ADC and DAC</vt:lpstr>
      <vt:lpstr>Experiment: Part A DAC</vt:lpstr>
      <vt:lpstr>Experiment: Part B ADC - with internal DC input</vt:lpstr>
      <vt:lpstr>Part B: ADC with internal DC</vt:lpstr>
      <vt:lpstr>Part C : Signal Digitization and Reconstruction</vt:lpstr>
      <vt:lpstr>Part C : Signal Digitization and Reconstruction</vt:lpstr>
      <vt:lpstr>Part C : Signal Digitization and Reconstruction</vt:lpstr>
      <vt:lpstr>Displaying meters and signal on screen</vt:lpstr>
      <vt:lpstr>ADC Input and Reconstructed Waveforms (10 Hz)</vt:lpstr>
      <vt:lpstr>ADC Input and Reconstructed Waveforms (20 Hz)</vt:lpstr>
      <vt:lpstr>ADC Input and Reconstructed Waveforms (40 Hz)</vt:lpstr>
      <vt:lpstr>ADC Input and Reconstructed Waveforms (79 Hz)</vt:lpstr>
      <vt:lpstr>ADC Input and Reconstructed Waveforms (105 Hz)</vt:lpstr>
      <vt:lpstr>ADC Input and Reconstructed Waveforms (162 Hz)</vt:lpstr>
      <vt:lpstr>ADC Input and Reconstructed Waveforms (279 Hz)</vt:lpstr>
      <vt:lpstr>ADC Input and Reconstructed Waveforms (434 Hz)</vt:lpstr>
      <vt:lpstr>Slide 56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IC211 –Experiment-3</dc:title>
  <dc:creator>USER</dc:creator>
  <cp:lastModifiedBy>USER</cp:lastModifiedBy>
  <cp:revision>16</cp:revision>
  <dcterms:created xsi:type="dcterms:W3CDTF">2015-09-02T03:17:59Z</dcterms:created>
  <dcterms:modified xsi:type="dcterms:W3CDTF">2016-09-14T04:06:55Z</dcterms:modified>
</cp:coreProperties>
</file>