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8" r:id="rId11"/>
    <p:sldId id="269" r:id="rId12"/>
    <p:sldId id="271" r:id="rId13"/>
    <p:sldId id="270" r:id="rId14"/>
    <p:sldId id="272" r:id="rId15"/>
    <p:sldId id="273" r:id="rId16"/>
    <p:sldId id="277" r:id="rId17"/>
    <p:sldId id="281" r:id="rId18"/>
    <p:sldId id="279" r:id="rId19"/>
    <p:sldId id="280" r:id="rId20"/>
    <p:sldId id="282" r:id="rId21"/>
    <p:sldId id="283" r:id="rId22"/>
    <p:sldId id="26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191F1B-4936-4D41-ADAB-FB9D6ACC074A}" type="datetimeFigureOut">
              <a:rPr lang="en-IN" smtClean="0"/>
              <a:pPr/>
              <a:t>24-09-2015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4C163-C0ED-489D-9FD3-5BA605FC4AA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4C163-C0ED-489D-9FD3-5BA605FC4AA7}" type="slidenum">
              <a:rPr lang="en-IN" smtClean="0"/>
              <a:pPr/>
              <a:t>6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7861-5AB4-4ADC-A3BB-416D43E7A9F4}" type="datetimeFigureOut">
              <a:rPr lang="en-IN" smtClean="0"/>
              <a:pPr/>
              <a:t>24-09-2015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E8E39-4BDB-478D-86AE-DF30258FCCB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7861-5AB4-4ADC-A3BB-416D43E7A9F4}" type="datetimeFigureOut">
              <a:rPr lang="en-IN" smtClean="0"/>
              <a:pPr/>
              <a:t>24-09-2015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E8E39-4BDB-478D-86AE-DF30258FCCB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7861-5AB4-4ADC-A3BB-416D43E7A9F4}" type="datetimeFigureOut">
              <a:rPr lang="en-IN" smtClean="0"/>
              <a:pPr/>
              <a:t>24-09-2015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E8E39-4BDB-478D-86AE-DF30258FCCB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7861-5AB4-4ADC-A3BB-416D43E7A9F4}" type="datetimeFigureOut">
              <a:rPr lang="en-IN" smtClean="0"/>
              <a:pPr/>
              <a:t>24-09-2015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E8E39-4BDB-478D-86AE-DF30258FCCB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7861-5AB4-4ADC-A3BB-416D43E7A9F4}" type="datetimeFigureOut">
              <a:rPr lang="en-IN" smtClean="0"/>
              <a:pPr/>
              <a:t>24-09-2015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E8E39-4BDB-478D-86AE-DF30258FCCB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7861-5AB4-4ADC-A3BB-416D43E7A9F4}" type="datetimeFigureOut">
              <a:rPr lang="en-IN" smtClean="0"/>
              <a:pPr/>
              <a:t>24-09-2015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E8E39-4BDB-478D-86AE-DF30258FCCB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7861-5AB4-4ADC-A3BB-416D43E7A9F4}" type="datetimeFigureOut">
              <a:rPr lang="en-IN" smtClean="0"/>
              <a:pPr/>
              <a:t>24-09-2015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E8E39-4BDB-478D-86AE-DF30258FCCB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7861-5AB4-4ADC-A3BB-416D43E7A9F4}" type="datetimeFigureOut">
              <a:rPr lang="en-IN" smtClean="0"/>
              <a:pPr/>
              <a:t>24-09-2015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E8E39-4BDB-478D-86AE-DF30258FCCB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7861-5AB4-4ADC-A3BB-416D43E7A9F4}" type="datetimeFigureOut">
              <a:rPr lang="en-IN" smtClean="0"/>
              <a:pPr/>
              <a:t>24-09-2015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E8E39-4BDB-478D-86AE-DF30258FCCB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7861-5AB4-4ADC-A3BB-416D43E7A9F4}" type="datetimeFigureOut">
              <a:rPr lang="en-IN" smtClean="0"/>
              <a:pPr/>
              <a:t>24-09-2015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E8E39-4BDB-478D-86AE-DF30258FCCB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7861-5AB4-4ADC-A3BB-416D43E7A9F4}" type="datetimeFigureOut">
              <a:rPr lang="en-IN" smtClean="0"/>
              <a:pPr/>
              <a:t>24-09-2015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E8E39-4BDB-478D-86AE-DF30258FCCB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B7861-5AB4-4ADC-A3BB-416D43E7A9F4}" type="datetimeFigureOut">
              <a:rPr lang="en-IN" smtClean="0"/>
              <a:pPr/>
              <a:t>24-09-2015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E8E39-4BDB-478D-86AE-DF30258FCCB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MM215 Experiment-5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FILTERING THROUGH PROGRAMMING</a:t>
            </a:r>
          </a:p>
          <a:p>
            <a:r>
              <a:rPr lang="en-IN" dirty="0"/>
              <a:t>IN MODERN-DAY DATA ACQUISITION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Sampled data</a:t>
            </a:r>
            <a:endParaRPr lang="en-IN" dirty="0"/>
          </a:p>
        </p:txBody>
      </p:sp>
      <p:grpSp>
        <p:nvGrpSpPr>
          <p:cNvPr id="3" name="Content Placeholder 3"/>
          <p:cNvGrpSpPr>
            <a:grpSpLocks noGrp="1"/>
          </p:cNvGrpSpPr>
          <p:nvPr>
            <p:ph idx="1"/>
          </p:nvPr>
        </p:nvGrpSpPr>
        <p:grpSpPr>
          <a:xfrm>
            <a:off x="457200" y="1600200"/>
            <a:ext cx="8229600" cy="4525963"/>
            <a:chOff x="1619672" y="3501008"/>
            <a:chExt cx="5328592" cy="1944216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1619672" y="3501008"/>
              <a:ext cx="0" cy="1944216"/>
            </a:xfrm>
            <a:prstGeom prst="line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619672" y="5445224"/>
              <a:ext cx="5328592" cy="0"/>
            </a:xfrm>
            <a:prstGeom prst="line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971600" y="1988840"/>
            <a:ext cx="7056784" cy="1304528"/>
            <a:chOff x="971600" y="1988840"/>
            <a:chExt cx="7056784" cy="1304528"/>
          </a:xfrm>
        </p:grpSpPr>
        <p:sp>
          <p:nvSpPr>
            <p:cNvPr id="33" name="Oval 32"/>
            <p:cNvSpPr/>
            <p:nvPr/>
          </p:nvSpPr>
          <p:spPr>
            <a:xfrm>
              <a:off x="971600" y="270892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Oval 33"/>
            <p:cNvSpPr/>
            <p:nvPr/>
          </p:nvSpPr>
          <p:spPr>
            <a:xfrm>
              <a:off x="1403648" y="2996952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Oval 34"/>
            <p:cNvSpPr/>
            <p:nvPr/>
          </p:nvSpPr>
          <p:spPr>
            <a:xfrm>
              <a:off x="1835696" y="3149352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Oval 35"/>
            <p:cNvSpPr/>
            <p:nvPr/>
          </p:nvSpPr>
          <p:spPr>
            <a:xfrm>
              <a:off x="2267744" y="30689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Oval 36"/>
            <p:cNvSpPr/>
            <p:nvPr/>
          </p:nvSpPr>
          <p:spPr>
            <a:xfrm>
              <a:off x="2699792" y="2996952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Oval 37"/>
            <p:cNvSpPr/>
            <p:nvPr/>
          </p:nvSpPr>
          <p:spPr>
            <a:xfrm>
              <a:off x="3131840" y="28529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Oval 38"/>
            <p:cNvSpPr/>
            <p:nvPr/>
          </p:nvSpPr>
          <p:spPr>
            <a:xfrm>
              <a:off x="3563888" y="278092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Oval 39"/>
            <p:cNvSpPr/>
            <p:nvPr/>
          </p:nvSpPr>
          <p:spPr>
            <a:xfrm>
              <a:off x="3995936" y="28529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Oval 40"/>
            <p:cNvSpPr/>
            <p:nvPr/>
          </p:nvSpPr>
          <p:spPr>
            <a:xfrm>
              <a:off x="4427984" y="30689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Oval 41"/>
            <p:cNvSpPr/>
            <p:nvPr/>
          </p:nvSpPr>
          <p:spPr>
            <a:xfrm>
              <a:off x="4860032" y="30689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Oval 42"/>
            <p:cNvSpPr/>
            <p:nvPr/>
          </p:nvSpPr>
          <p:spPr>
            <a:xfrm>
              <a:off x="5292080" y="314096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Oval 43"/>
            <p:cNvSpPr/>
            <p:nvPr/>
          </p:nvSpPr>
          <p:spPr>
            <a:xfrm>
              <a:off x="5724128" y="30689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" name="Oval 44"/>
            <p:cNvSpPr/>
            <p:nvPr/>
          </p:nvSpPr>
          <p:spPr>
            <a:xfrm>
              <a:off x="6156176" y="292494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Oval 45"/>
            <p:cNvSpPr/>
            <p:nvPr/>
          </p:nvSpPr>
          <p:spPr>
            <a:xfrm>
              <a:off x="6588224" y="2636912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Oval 46"/>
            <p:cNvSpPr/>
            <p:nvPr/>
          </p:nvSpPr>
          <p:spPr>
            <a:xfrm>
              <a:off x="7020272" y="234888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Oval 47"/>
            <p:cNvSpPr/>
            <p:nvPr/>
          </p:nvSpPr>
          <p:spPr>
            <a:xfrm>
              <a:off x="7452320" y="198884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Oval 48"/>
            <p:cNvSpPr/>
            <p:nvPr/>
          </p:nvSpPr>
          <p:spPr>
            <a:xfrm>
              <a:off x="7884368" y="213285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2843808" y="6309320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Sampling rate</a:t>
            </a:r>
            <a:endParaRPr lang="en-IN" sz="2800" dirty="0"/>
          </a:p>
        </p:txBody>
      </p:sp>
      <p:grpSp>
        <p:nvGrpSpPr>
          <p:cNvPr id="84" name="Group 83"/>
          <p:cNvGrpSpPr/>
          <p:nvPr/>
        </p:nvGrpSpPr>
        <p:grpSpPr>
          <a:xfrm>
            <a:off x="1115616" y="1988840"/>
            <a:ext cx="6891677" cy="1283437"/>
            <a:chOff x="1115616" y="1988840"/>
            <a:chExt cx="6891677" cy="1283437"/>
          </a:xfrm>
        </p:grpSpPr>
        <p:cxnSp>
          <p:nvCxnSpPr>
            <p:cNvPr id="26" name="Straight Connector 25"/>
            <p:cNvCxnSpPr>
              <a:stCxn id="33" idx="6"/>
              <a:endCxn id="34" idx="1"/>
            </p:cNvCxnSpPr>
            <p:nvPr/>
          </p:nvCxnSpPr>
          <p:spPr>
            <a:xfrm>
              <a:off x="1115616" y="2780928"/>
              <a:ext cx="309123" cy="237115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34" idx="6"/>
              <a:endCxn id="35" idx="5"/>
            </p:cNvCxnSpPr>
            <p:nvPr/>
          </p:nvCxnSpPr>
          <p:spPr>
            <a:xfrm>
              <a:off x="1547664" y="3068960"/>
              <a:ext cx="410957" cy="203317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35" idx="2"/>
              <a:endCxn id="36" idx="6"/>
            </p:cNvCxnSpPr>
            <p:nvPr/>
          </p:nvCxnSpPr>
          <p:spPr>
            <a:xfrm flipV="1">
              <a:off x="1835696" y="3140968"/>
              <a:ext cx="576064" cy="80392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endCxn id="37" idx="6"/>
            </p:cNvCxnSpPr>
            <p:nvPr/>
          </p:nvCxnSpPr>
          <p:spPr>
            <a:xfrm flipV="1">
              <a:off x="2339752" y="3068960"/>
              <a:ext cx="504056" cy="80392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endCxn id="38" idx="6"/>
            </p:cNvCxnSpPr>
            <p:nvPr/>
          </p:nvCxnSpPr>
          <p:spPr>
            <a:xfrm flipV="1">
              <a:off x="2807804" y="2924944"/>
              <a:ext cx="468052" cy="116396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endCxn id="39" idx="7"/>
            </p:cNvCxnSpPr>
            <p:nvPr/>
          </p:nvCxnSpPr>
          <p:spPr>
            <a:xfrm flipV="1">
              <a:off x="3239852" y="2802019"/>
              <a:ext cx="446961" cy="95305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39" idx="6"/>
              <a:endCxn id="40" idx="2"/>
            </p:cNvCxnSpPr>
            <p:nvPr/>
          </p:nvCxnSpPr>
          <p:spPr>
            <a:xfrm>
              <a:off x="3707904" y="2852936"/>
              <a:ext cx="288032" cy="72008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40" idx="5"/>
              <a:endCxn id="41" idx="1"/>
            </p:cNvCxnSpPr>
            <p:nvPr/>
          </p:nvCxnSpPr>
          <p:spPr>
            <a:xfrm>
              <a:off x="4118861" y="2975861"/>
              <a:ext cx="330214" cy="114190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endCxn id="42" idx="1"/>
            </p:cNvCxnSpPr>
            <p:nvPr/>
          </p:nvCxnSpPr>
          <p:spPr>
            <a:xfrm flipV="1">
              <a:off x="4535996" y="3090051"/>
              <a:ext cx="345127" cy="50917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endCxn id="43" idx="3"/>
            </p:cNvCxnSpPr>
            <p:nvPr/>
          </p:nvCxnSpPr>
          <p:spPr>
            <a:xfrm>
              <a:off x="4968044" y="3119878"/>
              <a:ext cx="345127" cy="144015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endCxn id="44" idx="2"/>
            </p:cNvCxnSpPr>
            <p:nvPr/>
          </p:nvCxnSpPr>
          <p:spPr>
            <a:xfrm flipV="1">
              <a:off x="5400092" y="3140968"/>
              <a:ext cx="324036" cy="72008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5832140" y="3032956"/>
              <a:ext cx="324036" cy="72008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endCxn id="46" idx="2"/>
            </p:cNvCxnSpPr>
            <p:nvPr/>
          </p:nvCxnSpPr>
          <p:spPr>
            <a:xfrm flipV="1">
              <a:off x="6300192" y="2708920"/>
              <a:ext cx="288032" cy="252028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endCxn id="47" idx="6"/>
            </p:cNvCxnSpPr>
            <p:nvPr/>
          </p:nvCxnSpPr>
          <p:spPr>
            <a:xfrm flipV="1">
              <a:off x="6660232" y="2420888"/>
              <a:ext cx="504056" cy="288034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endCxn id="48" idx="0"/>
            </p:cNvCxnSpPr>
            <p:nvPr/>
          </p:nvCxnSpPr>
          <p:spPr>
            <a:xfrm flipV="1">
              <a:off x="7128284" y="1988840"/>
              <a:ext cx="396044" cy="396044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endCxn id="49" idx="5"/>
            </p:cNvCxnSpPr>
            <p:nvPr/>
          </p:nvCxnSpPr>
          <p:spPr>
            <a:xfrm>
              <a:off x="7524328" y="2060850"/>
              <a:ext cx="482965" cy="194931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Impact of sampling rate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 descr="http://ikalogic.cluster006.ovh.net/wp-content/uploads/faq_sampling_rat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1412776"/>
            <a:ext cx="3990975" cy="2952751"/>
          </a:xfrm>
          <a:prstGeom prst="rect">
            <a:avLst/>
          </a:prstGeom>
          <a:noFill/>
        </p:spPr>
      </p:pic>
      <p:pic>
        <p:nvPicPr>
          <p:cNvPr id="1028" name="Picture 4" descr="http://www.snotmonkey.com/work/school/405/images/digitalaudi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4365104"/>
            <a:ext cx="7000174" cy="20882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Impact of sampling rate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22" name="Picture 2" descr="https://upload.wikimedia.org/wikipedia/commons/thumb/a/a5/Analog_digital_series.svg/482px-Analog_digital_series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196752"/>
            <a:ext cx="7560840" cy="54588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Reconstructed waveform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Loss of information due to low sampling rate</a:t>
            </a:r>
          </a:p>
          <a:p>
            <a:pPr>
              <a:buNone/>
            </a:pPr>
            <a:endParaRPr lang="en-IN" dirty="0"/>
          </a:p>
        </p:txBody>
      </p:sp>
      <p:pic>
        <p:nvPicPr>
          <p:cNvPr id="29698" name="Picture 2" descr="http://kb.bkprecision.com/images/real_time_samplin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28800"/>
            <a:ext cx="8820150" cy="2952751"/>
          </a:xfrm>
          <a:prstGeom prst="rect">
            <a:avLst/>
          </a:prstGeom>
          <a:noFill/>
        </p:spPr>
      </p:pic>
      <p:grpSp>
        <p:nvGrpSpPr>
          <p:cNvPr id="19" name="Group 18"/>
          <p:cNvGrpSpPr/>
          <p:nvPr/>
        </p:nvGrpSpPr>
        <p:grpSpPr>
          <a:xfrm>
            <a:off x="683568" y="1988840"/>
            <a:ext cx="5760640" cy="1224136"/>
            <a:chOff x="683568" y="1988840"/>
            <a:chExt cx="5760640" cy="1224136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683568" y="1988840"/>
              <a:ext cx="792088" cy="1224136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1475656" y="2708920"/>
              <a:ext cx="864096" cy="504056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2411760" y="2564904"/>
              <a:ext cx="792088" cy="144016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203848" y="2564904"/>
              <a:ext cx="792088" cy="432048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4067944" y="2492896"/>
              <a:ext cx="720080" cy="504056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860032" y="2492896"/>
              <a:ext cx="792088" cy="576064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5652120" y="2132856"/>
              <a:ext cx="792088" cy="936104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Aliasing due to low sampling rate</a:t>
            </a:r>
            <a:endParaRPr lang="en-IN" dirty="0"/>
          </a:p>
        </p:txBody>
      </p:sp>
      <p:sp>
        <p:nvSpPr>
          <p:cNvPr id="31746" name="AutoShape 2" descr="Image result for aliasing effec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484784"/>
            <a:ext cx="8315325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4005064"/>
            <a:ext cx="833437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444208" y="1465620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Low freq.</a:t>
            </a:r>
            <a:endParaRPr lang="en-IN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444208" y="4057908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High freq.</a:t>
            </a:r>
            <a:endParaRPr lang="en-I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Low pass filtering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ES" dirty="0" smtClean="0"/>
              <a:t>y(k+1)= a u(k) + (1-a) y(k),     0 &lt; a &lt; 1</a:t>
            </a:r>
          </a:p>
          <a:p>
            <a:endParaRPr lang="es-ES" dirty="0" smtClean="0"/>
          </a:p>
          <a:p>
            <a:endParaRPr lang="en-IN" dirty="0"/>
          </a:p>
        </p:txBody>
      </p:sp>
      <p:pic>
        <p:nvPicPr>
          <p:cNvPr id="4" name="Picture 2" descr="https://upload.wikimedia.org/wikipedia/commons/thumb/a/a5/Analog_digital_series.svg/482px-Analog_digital_series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178974"/>
            <a:ext cx="6480720" cy="4679026"/>
          </a:xfrm>
          <a:prstGeom prst="rect">
            <a:avLst/>
          </a:prstGeom>
          <a:noFill/>
        </p:spPr>
      </p:pic>
      <p:cxnSp>
        <p:nvCxnSpPr>
          <p:cNvPr id="6" name="Straight Arrow Connector 5"/>
          <p:cNvCxnSpPr/>
          <p:nvPr/>
        </p:nvCxnSpPr>
        <p:spPr>
          <a:xfrm>
            <a:off x="3563888" y="5229200"/>
            <a:ext cx="144016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67944" y="5157192"/>
            <a:ext cx="72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k</a:t>
            </a:r>
            <a:endParaRPr lang="en-IN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1691680" y="4499828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0   1    2   3   4   5   6   7   8  9       11      13      15      17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n-IN" dirty="0" smtClean="0"/>
              <a:t>ADC/DAC connectivity with </a:t>
            </a:r>
            <a:r>
              <a:rPr lang="en-IN" dirty="0" err="1" smtClean="0"/>
              <a:t>uC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5848074" y="1196752"/>
            <a:ext cx="576064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/>
              <a:t>L</a:t>
            </a:r>
          </a:p>
          <a:p>
            <a:pPr algn="ctr"/>
            <a:r>
              <a:rPr lang="en-IN" sz="2800" dirty="0" smtClean="0"/>
              <a:t>A</a:t>
            </a:r>
          </a:p>
          <a:p>
            <a:pPr algn="ctr"/>
            <a:r>
              <a:rPr lang="en-IN" sz="2800" dirty="0" smtClean="0"/>
              <a:t>T</a:t>
            </a:r>
          </a:p>
          <a:p>
            <a:pPr algn="ctr"/>
            <a:r>
              <a:rPr lang="en-IN" sz="2800" dirty="0" smtClean="0"/>
              <a:t>CH</a:t>
            </a:r>
            <a:endParaRPr lang="en-IN" sz="2800" dirty="0"/>
          </a:p>
        </p:txBody>
      </p:sp>
      <p:grpSp>
        <p:nvGrpSpPr>
          <p:cNvPr id="83" name="Group 82"/>
          <p:cNvGrpSpPr/>
          <p:nvPr/>
        </p:nvGrpSpPr>
        <p:grpSpPr>
          <a:xfrm>
            <a:off x="2679722" y="2276872"/>
            <a:ext cx="3456384" cy="2376264"/>
            <a:chOff x="2679722" y="2276872"/>
            <a:chExt cx="3456384" cy="2376264"/>
          </a:xfrm>
        </p:grpSpPr>
        <p:cxnSp>
          <p:nvCxnSpPr>
            <p:cNvPr id="13" name="Straight Connector 12"/>
            <p:cNvCxnSpPr>
              <a:stCxn id="4" idx="3"/>
            </p:cNvCxnSpPr>
            <p:nvPr/>
          </p:nvCxnSpPr>
          <p:spPr>
            <a:xfrm>
              <a:off x="2679722" y="2276872"/>
              <a:ext cx="3456384" cy="0"/>
            </a:xfrm>
            <a:prstGeom prst="line">
              <a:avLst/>
            </a:prstGeom>
            <a:ln w="762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687834" y="4653136"/>
              <a:ext cx="720080" cy="0"/>
            </a:xfrm>
            <a:prstGeom prst="line">
              <a:avLst/>
            </a:prstGeom>
            <a:ln w="762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687834" y="2276872"/>
              <a:ext cx="0" cy="2376264"/>
            </a:xfrm>
            <a:prstGeom prst="line">
              <a:avLst/>
            </a:prstGeom>
            <a:ln w="762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Arrow Connector 21"/>
          <p:cNvCxnSpPr/>
          <p:nvPr/>
        </p:nvCxnSpPr>
        <p:spPr>
          <a:xfrm flipV="1">
            <a:off x="6136106" y="3356993"/>
            <a:ext cx="0" cy="432047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263898" y="3789040"/>
            <a:ext cx="216024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PORT-0</a:t>
            </a:r>
            <a:endParaRPr lang="en-IN" b="1" dirty="0"/>
          </a:p>
        </p:txBody>
      </p:sp>
      <p:grpSp>
        <p:nvGrpSpPr>
          <p:cNvPr id="85" name="Group 84"/>
          <p:cNvGrpSpPr/>
          <p:nvPr/>
        </p:nvGrpSpPr>
        <p:grpSpPr>
          <a:xfrm>
            <a:off x="4479922" y="3573016"/>
            <a:ext cx="3816424" cy="2160240"/>
            <a:chOff x="4479922" y="3573016"/>
            <a:chExt cx="3816424" cy="2160240"/>
          </a:xfrm>
        </p:grpSpPr>
        <p:sp>
          <p:nvSpPr>
            <p:cNvPr id="5" name="Rectangle 4"/>
            <p:cNvSpPr/>
            <p:nvPr/>
          </p:nvSpPr>
          <p:spPr>
            <a:xfrm>
              <a:off x="4479922" y="3573016"/>
              <a:ext cx="1152128" cy="21602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600" dirty="0" err="1" smtClean="0">
                  <a:latin typeface="Symbol" pitchFamily="18" charset="2"/>
                </a:rPr>
                <a:t>m</a:t>
              </a:r>
              <a:r>
                <a:rPr lang="en-IN" sz="3600" dirty="0" err="1" smtClean="0"/>
                <a:t>C</a:t>
              </a:r>
              <a:endParaRPr lang="en-IN" sz="36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008314" y="3861048"/>
              <a:ext cx="288032" cy="16561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 smtClean="0"/>
                <a:t>PORT-2</a:t>
              </a:r>
              <a:endParaRPr lang="en-IN" b="1" dirty="0"/>
            </a:p>
          </p:txBody>
        </p:sp>
        <p:cxnSp>
          <p:nvCxnSpPr>
            <p:cNvPr id="25" name="Straight Connector 24"/>
            <p:cNvCxnSpPr>
              <a:stCxn id="5" idx="3"/>
              <a:endCxn id="24" idx="1"/>
            </p:cNvCxnSpPr>
            <p:nvPr/>
          </p:nvCxnSpPr>
          <p:spPr>
            <a:xfrm>
              <a:off x="5632050" y="4653136"/>
              <a:ext cx="2376264" cy="36004"/>
            </a:xfrm>
            <a:prstGeom prst="line">
              <a:avLst/>
            </a:prstGeom>
            <a:ln w="76200" cmpd="dbl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6424138" y="1196752"/>
            <a:ext cx="2232248" cy="2160240"/>
            <a:chOff x="6424138" y="1196752"/>
            <a:chExt cx="2232248" cy="2160240"/>
          </a:xfrm>
        </p:grpSpPr>
        <p:sp>
          <p:nvSpPr>
            <p:cNvPr id="7" name="Rectangle 6"/>
            <p:cNvSpPr/>
            <p:nvPr/>
          </p:nvSpPr>
          <p:spPr>
            <a:xfrm>
              <a:off x="6928194" y="1196752"/>
              <a:ext cx="1080120" cy="21602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600" dirty="0" smtClean="0"/>
                <a:t>DAC</a:t>
              </a:r>
              <a:endParaRPr lang="en-IN" sz="3600" dirty="0"/>
            </a:p>
          </p:txBody>
        </p:sp>
        <p:cxnSp>
          <p:nvCxnSpPr>
            <p:cNvPr id="17" name="Straight Connector 16"/>
            <p:cNvCxnSpPr>
              <a:stCxn id="15" idx="3"/>
              <a:endCxn id="7" idx="1"/>
            </p:cNvCxnSpPr>
            <p:nvPr/>
          </p:nvCxnSpPr>
          <p:spPr>
            <a:xfrm>
              <a:off x="6424138" y="2276872"/>
              <a:ext cx="504056" cy="0"/>
            </a:xfrm>
            <a:prstGeom prst="line">
              <a:avLst/>
            </a:prstGeom>
            <a:ln w="762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8008314" y="2276872"/>
              <a:ext cx="648072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5632050" y="3676962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DACLATCHENABLE</a:t>
            </a:r>
            <a:endParaRPr lang="en-IN" sz="2000" dirty="0"/>
          </a:p>
        </p:txBody>
      </p:sp>
      <p:sp>
        <p:nvSpPr>
          <p:cNvPr id="35" name="Rectangle 34"/>
          <p:cNvSpPr/>
          <p:nvPr/>
        </p:nvSpPr>
        <p:spPr>
          <a:xfrm>
            <a:off x="8113297" y="1835532"/>
            <a:ext cx="11392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 smtClean="0"/>
              <a:t>DAC OUT</a:t>
            </a:r>
            <a:endParaRPr lang="en-IN" sz="2000" dirty="0"/>
          </a:p>
        </p:txBody>
      </p:sp>
      <p:sp>
        <p:nvSpPr>
          <p:cNvPr id="36" name="Rectangle 35"/>
          <p:cNvSpPr/>
          <p:nvPr/>
        </p:nvSpPr>
        <p:spPr>
          <a:xfrm>
            <a:off x="333158" y="1628800"/>
            <a:ext cx="8343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 smtClean="0"/>
              <a:t>START</a:t>
            </a:r>
            <a:endParaRPr lang="en-IN" sz="2000" dirty="0"/>
          </a:p>
        </p:txBody>
      </p:sp>
      <p:sp>
        <p:nvSpPr>
          <p:cNvPr id="37" name="Rectangle 36"/>
          <p:cNvSpPr/>
          <p:nvPr/>
        </p:nvSpPr>
        <p:spPr>
          <a:xfrm>
            <a:off x="624402" y="3501008"/>
            <a:ext cx="11912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 smtClean="0"/>
              <a:t>READADC</a:t>
            </a:r>
            <a:endParaRPr lang="en-IN" sz="2000" dirty="0"/>
          </a:p>
        </p:txBody>
      </p:sp>
      <p:grpSp>
        <p:nvGrpSpPr>
          <p:cNvPr id="82" name="Group 81"/>
          <p:cNvGrpSpPr/>
          <p:nvPr/>
        </p:nvGrpSpPr>
        <p:grpSpPr>
          <a:xfrm>
            <a:off x="1671610" y="1196752"/>
            <a:ext cx="1440160" cy="2160240"/>
            <a:chOff x="1671610" y="1196752"/>
            <a:chExt cx="1440160" cy="2160240"/>
          </a:xfrm>
        </p:grpSpPr>
        <p:sp>
          <p:nvSpPr>
            <p:cNvPr id="4" name="Rectangle 3"/>
            <p:cNvSpPr/>
            <p:nvPr/>
          </p:nvSpPr>
          <p:spPr>
            <a:xfrm>
              <a:off x="1671610" y="1196752"/>
              <a:ext cx="1008112" cy="21602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600" dirty="0" smtClean="0"/>
                <a:t>ADC</a:t>
              </a:r>
              <a:endParaRPr lang="en-IN" sz="36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679722" y="1196752"/>
              <a:ext cx="432048" cy="21602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9" name="Rectangle 38"/>
          <p:cNvSpPr/>
          <p:nvPr/>
        </p:nvSpPr>
        <p:spPr>
          <a:xfrm>
            <a:off x="2031650" y="3892986"/>
            <a:ext cx="1489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 smtClean="0"/>
              <a:t>CHIPENABLE</a:t>
            </a:r>
            <a:endParaRPr lang="en-IN" sz="2000" dirty="0"/>
          </a:p>
        </p:txBody>
      </p:sp>
      <p:sp>
        <p:nvSpPr>
          <p:cNvPr id="43" name="Rectangle 42"/>
          <p:cNvSpPr/>
          <p:nvPr/>
        </p:nvSpPr>
        <p:spPr>
          <a:xfrm>
            <a:off x="143508" y="2073042"/>
            <a:ext cx="15784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 smtClean="0"/>
              <a:t>END OF </a:t>
            </a:r>
          </a:p>
          <a:p>
            <a:r>
              <a:rPr lang="en-IN" sz="2000" dirty="0" smtClean="0"/>
              <a:t>CONVERSION</a:t>
            </a:r>
            <a:endParaRPr lang="en-IN" sz="2000" dirty="0"/>
          </a:p>
        </p:txBody>
      </p:sp>
      <p:sp>
        <p:nvSpPr>
          <p:cNvPr id="52" name="TextBox 51"/>
          <p:cNvSpPr txBox="1"/>
          <p:nvPr/>
        </p:nvSpPr>
        <p:spPr>
          <a:xfrm>
            <a:off x="3131840" y="1916832"/>
            <a:ext cx="2664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This line shared between ADC and DAC</a:t>
            </a:r>
            <a:endParaRPr lang="en-IN" sz="2000" dirty="0"/>
          </a:p>
        </p:txBody>
      </p:sp>
      <p:grpSp>
        <p:nvGrpSpPr>
          <p:cNvPr id="74" name="Group 73"/>
          <p:cNvGrpSpPr/>
          <p:nvPr/>
        </p:nvGrpSpPr>
        <p:grpSpPr>
          <a:xfrm>
            <a:off x="123946" y="1772816"/>
            <a:ext cx="2143798" cy="369332"/>
            <a:chOff x="123946" y="1772816"/>
            <a:chExt cx="2143798" cy="369332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123946" y="1988840"/>
              <a:ext cx="1547664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1619672" y="1772816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 smtClean="0"/>
                <a:t>WR</a:t>
              </a:r>
              <a:endParaRPr lang="en-IN" b="1" dirty="0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1763688" y="1844824"/>
              <a:ext cx="28803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1239562" y="1988840"/>
            <a:ext cx="1028182" cy="792088"/>
            <a:chOff x="1239562" y="1988840"/>
            <a:chExt cx="1028182" cy="792088"/>
          </a:xfrm>
        </p:grpSpPr>
        <p:grpSp>
          <p:nvGrpSpPr>
            <p:cNvPr id="78" name="Group 77"/>
            <p:cNvGrpSpPr/>
            <p:nvPr/>
          </p:nvGrpSpPr>
          <p:grpSpPr>
            <a:xfrm>
              <a:off x="1239562" y="1988840"/>
              <a:ext cx="1028182" cy="792088"/>
              <a:chOff x="1239562" y="1988840"/>
              <a:chExt cx="1028182" cy="792088"/>
            </a:xfrm>
          </p:grpSpPr>
          <p:cxnSp>
            <p:nvCxnSpPr>
              <p:cNvPr id="40" name="Straight Arrow Connector 39"/>
              <p:cNvCxnSpPr/>
              <p:nvPr/>
            </p:nvCxnSpPr>
            <p:spPr>
              <a:xfrm flipH="1">
                <a:off x="1239562" y="2420888"/>
                <a:ext cx="432048" cy="0"/>
              </a:xfrm>
              <a:prstGeom prst="straightConnector1">
                <a:avLst/>
              </a:prstGeom>
              <a:ln w="38100"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 rot="16200000" flipH="1">
                <a:off x="1023539" y="2204864"/>
                <a:ext cx="432048" cy="0"/>
              </a:xfrm>
              <a:prstGeom prst="straightConnector1">
                <a:avLst/>
              </a:prstGeom>
              <a:ln w="38100"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/>
              <p:cNvSpPr txBox="1"/>
              <p:nvPr/>
            </p:nvSpPr>
            <p:spPr>
              <a:xfrm>
                <a:off x="1619672" y="2411596"/>
                <a:ext cx="6480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dirty="0" smtClean="0"/>
                  <a:t>INTR</a:t>
                </a:r>
                <a:endParaRPr lang="en-IN" b="1" dirty="0"/>
              </a:p>
            </p:txBody>
          </p:sp>
        </p:grpSp>
        <p:cxnSp>
          <p:nvCxnSpPr>
            <p:cNvPr id="58" name="Straight Connector 57"/>
            <p:cNvCxnSpPr/>
            <p:nvPr/>
          </p:nvCxnSpPr>
          <p:spPr>
            <a:xfrm>
              <a:off x="1763688" y="2483604"/>
              <a:ext cx="360040" cy="929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879522" y="3059668"/>
            <a:ext cx="1388222" cy="801380"/>
            <a:chOff x="879522" y="3059668"/>
            <a:chExt cx="1388222" cy="801380"/>
          </a:xfrm>
        </p:grpSpPr>
        <p:grpSp>
          <p:nvGrpSpPr>
            <p:cNvPr id="79" name="Group 78"/>
            <p:cNvGrpSpPr/>
            <p:nvPr/>
          </p:nvGrpSpPr>
          <p:grpSpPr>
            <a:xfrm>
              <a:off x="879522" y="3356992"/>
              <a:ext cx="1008112" cy="504056"/>
              <a:chOff x="879522" y="3356992"/>
              <a:chExt cx="1008112" cy="504056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 flipV="1">
                <a:off x="1887634" y="3356992"/>
                <a:ext cx="0" cy="504056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>
                <a:off x="879522" y="3861048"/>
                <a:ext cx="1008112" cy="0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/>
            <p:cNvSpPr txBox="1"/>
            <p:nvPr/>
          </p:nvSpPr>
          <p:spPr>
            <a:xfrm>
              <a:off x="1619672" y="3059668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 smtClean="0"/>
                <a:t>RD</a:t>
              </a:r>
              <a:endParaRPr lang="en-IN" b="1" dirty="0"/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1691680" y="3131676"/>
              <a:ext cx="28803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2699792" y="3059668"/>
            <a:ext cx="432048" cy="945396"/>
            <a:chOff x="2699792" y="3059668"/>
            <a:chExt cx="432048" cy="945396"/>
          </a:xfrm>
        </p:grpSpPr>
        <p:cxnSp>
          <p:nvCxnSpPr>
            <p:cNvPr id="11" name="Straight Arrow Connector 10"/>
            <p:cNvCxnSpPr/>
            <p:nvPr/>
          </p:nvCxnSpPr>
          <p:spPr>
            <a:xfrm rot="16200000">
              <a:off x="2571709" y="3681028"/>
              <a:ext cx="648072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2699792" y="3059668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 smtClean="0"/>
                <a:t>CS</a:t>
              </a:r>
              <a:endParaRPr lang="en-IN" b="1" dirty="0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2771800" y="3131676"/>
              <a:ext cx="28803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0" y="4221088"/>
            <a:ext cx="3851920" cy="1631216"/>
            <a:chOff x="0" y="5085184"/>
            <a:chExt cx="3851920" cy="1631216"/>
          </a:xfrm>
        </p:grpSpPr>
        <p:sp>
          <p:nvSpPr>
            <p:cNvPr id="64" name="TextBox 63"/>
            <p:cNvSpPr txBox="1"/>
            <p:nvPr/>
          </p:nvSpPr>
          <p:spPr>
            <a:xfrm>
              <a:off x="0" y="5085184"/>
              <a:ext cx="3851920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 smtClean="0"/>
                <a:t>Making WR=0 starts a conversion and INTR becomes=1. At the end of conversion INTR becomes 0.  Tying INTR with WR ensures continuous conversions.</a:t>
              </a:r>
              <a:endParaRPr lang="en-IN" sz="2000" dirty="0"/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899592" y="5157192"/>
              <a:ext cx="3600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539552" y="5481228"/>
              <a:ext cx="4320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1331640" y="5769260"/>
              <a:ext cx="4320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107504" y="6093296"/>
              <a:ext cx="4320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1151620" y="6093296"/>
              <a:ext cx="3600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0" y="5733256"/>
            <a:ext cx="4103948" cy="707886"/>
            <a:chOff x="0" y="6093296"/>
            <a:chExt cx="4103948" cy="707886"/>
          </a:xfrm>
        </p:grpSpPr>
        <p:sp>
          <p:nvSpPr>
            <p:cNvPr id="73" name="TextBox 72"/>
            <p:cNvSpPr txBox="1"/>
            <p:nvPr/>
          </p:nvSpPr>
          <p:spPr>
            <a:xfrm>
              <a:off x="0" y="6093296"/>
              <a:ext cx="41039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 smtClean="0"/>
                <a:t>To read converted value, make RD=0, CS=0, and read from P0.</a:t>
              </a:r>
              <a:endParaRPr lang="en-IN" sz="2000" dirty="0"/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3311860" y="6165304"/>
              <a:ext cx="25202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107504" y="6489340"/>
              <a:ext cx="25202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0" y="4293096"/>
            <a:ext cx="3995936" cy="2124236"/>
            <a:chOff x="0" y="4293096"/>
            <a:chExt cx="3995936" cy="2124236"/>
          </a:xfrm>
        </p:grpSpPr>
        <p:sp>
          <p:nvSpPr>
            <p:cNvPr id="50" name="Rectangle 49"/>
            <p:cNvSpPr/>
            <p:nvPr/>
          </p:nvSpPr>
          <p:spPr>
            <a:xfrm>
              <a:off x="36004" y="4293096"/>
              <a:ext cx="3959932" cy="21242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0" y="5769260"/>
              <a:ext cx="399593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4499992" y="5733257"/>
            <a:ext cx="4428492" cy="1200329"/>
            <a:chOff x="4499992" y="5733257"/>
            <a:chExt cx="4428492" cy="1200329"/>
          </a:xfrm>
        </p:grpSpPr>
        <p:sp>
          <p:nvSpPr>
            <p:cNvPr id="49" name="TextBox 48"/>
            <p:cNvSpPr txBox="1"/>
            <p:nvPr/>
          </p:nvSpPr>
          <p:spPr>
            <a:xfrm>
              <a:off x="4499992" y="5733257"/>
              <a:ext cx="442849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For sending an output to DAC</a:t>
              </a:r>
              <a:r>
                <a:rPr lang="en-IN" dirty="0" smtClean="0">
                  <a:sym typeface="Wingdings" pitchFamily="2" charset="2"/>
                </a:rPr>
                <a:t></a:t>
              </a:r>
            </a:p>
            <a:p>
              <a:pPr marL="342900" indent="-342900">
                <a:buAutoNum type="arabicPeriod"/>
              </a:pPr>
              <a:r>
                <a:rPr lang="en-IN" dirty="0" smtClean="0">
                  <a:sym typeface="Wingdings" pitchFamily="2" charset="2"/>
                </a:rPr>
                <a:t>Output value on P0 (make sure CS=0)</a:t>
              </a:r>
            </a:p>
            <a:p>
              <a:pPr marL="342900" indent="-342900">
                <a:buAutoNum type="arabicPeriod"/>
              </a:pPr>
              <a:r>
                <a:rPr lang="en-IN" dirty="0" smtClean="0">
                  <a:sym typeface="Wingdings" pitchFamily="2" charset="2"/>
                </a:rPr>
                <a:t>Make DACLATCHENABLE =1 and then back to 0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535996" y="5796644"/>
              <a:ext cx="3996444" cy="10527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5" name="Straight Connector 64"/>
            <p:cNvCxnSpPr/>
            <p:nvPr/>
          </p:nvCxnSpPr>
          <p:spPr>
            <a:xfrm>
              <a:off x="7812360" y="6093296"/>
              <a:ext cx="25202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3" grpId="0" animBg="1"/>
      <p:bldP spid="34" grpId="0"/>
      <p:bldP spid="35" grpId="0"/>
      <p:bldP spid="36" grpId="0"/>
      <p:bldP spid="37" grpId="0"/>
      <p:bldP spid="39" grpId="0"/>
      <p:bldP spid="43" grpId="0"/>
      <p:bldP spid="5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ADC connectivity with CPU Pins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951820" y="1808820"/>
            <a:ext cx="1008112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 smtClean="0"/>
              <a:t>ADC</a:t>
            </a:r>
            <a:endParaRPr lang="en-IN" sz="36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404156" y="2600908"/>
            <a:ext cx="1547664" cy="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167844" y="3969060"/>
            <a:ext cx="0" cy="504056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16200000">
            <a:off x="3851919" y="4293096"/>
            <a:ext cx="648072" cy="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13368" y="2240868"/>
            <a:ext cx="8343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 smtClean="0"/>
              <a:t>START</a:t>
            </a:r>
            <a:endParaRPr lang="en-IN" sz="2000" dirty="0"/>
          </a:p>
        </p:txBody>
      </p:sp>
      <p:sp>
        <p:nvSpPr>
          <p:cNvPr id="9" name="Rectangle 8"/>
          <p:cNvSpPr/>
          <p:nvPr/>
        </p:nvSpPr>
        <p:spPr>
          <a:xfrm>
            <a:off x="1904612" y="4113076"/>
            <a:ext cx="11912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 smtClean="0"/>
              <a:t>READADC</a:t>
            </a:r>
            <a:endParaRPr lang="en-IN" sz="2000" dirty="0"/>
          </a:p>
        </p:txBody>
      </p:sp>
      <p:sp>
        <p:nvSpPr>
          <p:cNvPr id="10" name="Rectangle 9"/>
          <p:cNvSpPr/>
          <p:nvPr/>
        </p:nvSpPr>
        <p:spPr>
          <a:xfrm>
            <a:off x="3959932" y="1808820"/>
            <a:ext cx="432048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3311860" y="4505054"/>
            <a:ext cx="1489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 smtClean="0"/>
              <a:t>CHIPENABLE</a:t>
            </a:r>
            <a:endParaRPr lang="en-IN" sz="20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519772" y="3032956"/>
            <a:ext cx="432048" cy="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6200000" flipH="1">
            <a:off x="2303749" y="2816932"/>
            <a:ext cx="432048" cy="0"/>
          </a:xfrm>
          <a:prstGeom prst="straightConnector1">
            <a:avLst/>
          </a:prstGeom>
          <a:ln w="381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439652" y="2744924"/>
            <a:ext cx="15784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 smtClean="0"/>
              <a:t>END OF </a:t>
            </a:r>
          </a:p>
          <a:p>
            <a:r>
              <a:rPr lang="en-IN" sz="2000" dirty="0" smtClean="0"/>
              <a:t>CONVERSION</a:t>
            </a:r>
            <a:endParaRPr lang="en-IN" sz="2000" dirty="0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2159732" y="4473116"/>
            <a:ext cx="1008112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99882" y="238488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WR</a:t>
            </a:r>
            <a:endParaRPr lang="en-IN" b="1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043898" y="2456892"/>
            <a:ext cx="28803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99882" y="302366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INTR</a:t>
            </a:r>
            <a:endParaRPr lang="en-IN" b="1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043898" y="3095672"/>
            <a:ext cx="360040" cy="92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99882" y="367173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RD</a:t>
            </a:r>
            <a:endParaRPr lang="en-IN" b="1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2971890" y="3743744"/>
            <a:ext cx="28803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980002" y="367173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CS</a:t>
            </a:r>
            <a:endParaRPr lang="en-IN" b="1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4052010" y="3743744"/>
            <a:ext cx="28803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940152" y="1808820"/>
            <a:ext cx="576064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/>
              <a:t>L</a:t>
            </a:r>
          </a:p>
          <a:p>
            <a:pPr algn="ctr"/>
            <a:r>
              <a:rPr lang="en-IN" sz="2800" dirty="0" smtClean="0"/>
              <a:t>A</a:t>
            </a:r>
          </a:p>
          <a:p>
            <a:pPr algn="ctr"/>
            <a:r>
              <a:rPr lang="en-IN" sz="2800" dirty="0" smtClean="0"/>
              <a:t>T</a:t>
            </a:r>
          </a:p>
          <a:p>
            <a:pPr algn="ctr"/>
            <a:r>
              <a:rPr lang="en-IN" sz="2800" dirty="0" smtClean="0"/>
              <a:t>CH</a:t>
            </a:r>
            <a:endParaRPr lang="en-IN" sz="2800" dirty="0"/>
          </a:p>
        </p:txBody>
      </p:sp>
      <p:cxnSp>
        <p:nvCxnSpPr>
          <p:cNvPr id="25" name="Straight Connector 24"/>
          <p:cNvCxnSpPr>
            <a:stCxn id="24" idx="3"/>
          </p:cNvCxnSpPr>
          <p:nvPr/>
        </p:nvCxnSpPr>
        <p:spPr>
          <a:xfrm>
            <a:off x="6516216" y="2888940"/>
            <a:ext cx="504056" cy="0"/>
          </a:xfrm>
          <a:prstGeom prst="line">
            <a:avLst/>
          </a:prstGeom>
          <a:ln w="76200" cmpd="dbl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228184" y="3969061"/>
            <a:ext cx="0" cy="432047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256076" y="4289030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DACLATCHENABLE</a:t>
            </a:r>
            <a:endParaRPr lang="en-IN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5724128" y="4473116"/>
            <a:ext cx="1188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rgbClr val="FF0000"/>
                </a:solidFill>
              </a:rPr>
              <a:t>(P1.5)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31540" y="2312876"/>
            <a:ext cx="1188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rgbClr val="FF0000"/>
                </a:solidFill>
              </a:rPr>
              <a:t>(P1.2)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07604" y="4149080"/>
            <a:ext cx="1188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rgbClr val="FF0000"/>
                </a:solidFill>
              </a:rPr>
              <a:t>(P1.3)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563888" y="4689140"/>
            <a:ext cx="1188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rgbClr val="FF0000"/>
                </a:solidFill>
              </a:rPr>
              <a:t>(P1.4)</a:t>
            </a:r>
            <a:endParaRPr lang="en-IN" sz="2800" dirty="0">
              <a:solidFill>
                <a:srgbClr val="FF0000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5436096" y="2888940"/>
            <a:ext cx="504056" cy="0"/>
          </a:xfrm>
          <a:prstGeom prst="line">
            <a:avLst/>
          </a:prstGeom>
          <a:ln w="76200" cmpd="dbl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en-IN" dirty="0" smtClean="0"/>
              <a:t>Steps to read ADC &amp; display on P2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524" y="1600200"/>
            <a:ext cx="8399276" cy="499715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dirty="0" smtClean="0"/>
              <a:t>Initialization :  Define port bits P1.2-5</a:t>
            </a:r>
          </a:p>
          <a:p>
            <a:pPr>
              <a:buNone/>
            </a:pPr>
            <a:r>
              <a:rPr lang="en-IN" dirty="0" smtClean="0"/>
              <a:t>			     START=READADC=1</a:t>
            </a:r>
          </a:p>
          <a:p>
            <a:pPr>
              <a:buNone/>
            </a:pPr>
            <a:r>
              <a:rPr lang="en-IN" dirty="0" smtClean="0"/>
              <a:t>Measure: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Wait for START to become =0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When START=0</a:t>
            </a:r>
          </a:p>
          <a:p>
            <a:pPr marL="914400" lvl="1" indent="-514350">
              <a:buNone/>
            </a:pPr>
            <a:r>
              <a:rPr lang="en-IN" dirty="0" smtClean="0"/>
              <a:t>READADC=CHIPENABLE=0</a:t>
            </a:r>
          </a:p>
          <a:p>
            <a:pPr marL="914400" lvl="1" indent="-514350">
              <a:buNone/>
            </a:pPr>
            <a:r>
              <a:rPr lang="en-IN" dirty="0" smtClean="0"/>
              <a:t>Configure P0 in input mode</a:t>
            </a:r>
          </a:p>
          <a:p>
            <a:pPr marL="914400" lvl="1" indent="-514350">
              <a:buNone/>
            </a:pPr>
            <a:r>
              <a:rPr lang="en-IN" dirty="0" smtClean="0"/>
              <a:t>Read converted ADC value from P0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IN" dirty="0" smtClean="0"/>
              <a:t>READADC=CHIPENABLE=1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IN" dirty="0" smtClean="0"/>
              <a:t>Write data on P2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IN" dirty="0" smtClean="0"/>
              <a:t>Repeat from 1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120172" y="3230974"/>
            <a:ext cx="2952328" cy="3416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Void main(void) {</a:t>
            </a:r>
          </a:p>
          <a:p>
            <a:r>
              <a:rPr lang="en-US" dirty="0" smtClean="0"/>
              <a:t>unsigned char </a:t>
            </a:r>
            <a:r>
              <a:rPr lang="en-US" dirty="0" err="1" smtClean="0"/>
              <a:t>adcdata</a:t>
            </a:r>
            <a:r>
              <a:rPr lang="en-US" dirty="0" smtClean="0"/>
              <a:t>;</a:t>
            </a:r>
          </a:p>
          <a:p>
            <a:r>
              <a:rPr lang="en-US" dirty="0" smtClean="0"/>
              <a:t>While (1) {  </a:t>
            </a:r>
          </a:p>
          <a:p>
            <a:r>
              <a:rPr lang="en-US" dirty="0" smtClean="0"/>
              <a:t>while (START ==1){;}</a:t>
            </a:r>
            <a:endParaRPr lang="en-IN" dirty="0" smtClean="0"/>
          </a:p>
          <a:p>
            <a:r>
              <a:rPr lang="en-US" dirty="0" smtClean="0"/>
              <a:t>READADC=0;	     CHIPENABLE=0;      	</a:t>
            </a:r>
            <a:endParaRPr lang="en-IN" dirty="0" smtClean="0"/>
          </a:p>
          <a:p>
            <a:r>
              <a:rPr lang="en-US" dirty="0" smtClean="0"/>
              <a:t> P0=0xff;</a:t>
            </a:r>
            <a:endParaRPr lang="en-IN" dirty="0" smtClean="0"/>
          </a:p>
          <a:p>
            <a:r>
              <a:rPr lang="en-US" dirty="0" err="1" smtClean="0"/>
              <a:t>adcdata</a:t>
            </a:r>
            <a:r>
              <a:rPr lang="en-US" dirty="0" smtClean="0"/>
              <a:t>=P0</a:t>
            </a:r>
            <a:r>
              <a:rPr lang="en-US" dirty="0" smtClean="0"/>
              <a:t>;     </a:t>
            </a:r>
            <a:endParaRPr lang="en-IN" dirty="0" smtClean="0"/>
          </a:p>
          <a:p>
            <a:r>
              <a:rPr lang="en-US" dirty="0" smtClean="0"/>
              <a:t> READADC=1;</a:t>
            </a:r>
            <a:endParaRPr lang="en-IN" dirty="0" smtClean="0"/>
          </a:p>
          <a:p>
            <a:r>
              <a:rPr lang="en-US" dirty="0" smtClean="0"/>
              <a:t> CHIPENABLE=1;</a:t>
            </a:r>
          </a:p>
          <a:p>
            <a:r>
              <a:rPr lang="en-US" dirty="0" smtClean="0"/>
              <a:t>P2=~</a:t>
            </a:r>
            <a:r>
              <a:rPr lang="en-US" dirty="0" err="1" smtClean="0"/>
              <a:t>adcdata</a:t>
            </a:r>
            <a:r>
              <a:rPr lang="en-US" dirty="0" smtClean="0"/>
              <a:t>;</a:t>
            </a:r>
            <a:r>
              <a:rPr lang="en-US" b="1" dirty="0" smtClean="0">
                <a:solidFill>
                  <a:srgbClr val="00B050"/>
                </a:solidFill>
              </a:rPr>
              <a:t>//P2 is inverted</a:t>
            </a:r>
          </a:p>
          <a:p>
            <a:r>
              <a:rPr lang="en-US" dirty="0" smtClean="0"/>
              <a:t>}  } 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6120172" y="1016732"/>
            <a:ext cx="295182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#include &lt;REG52.H&gt;</a:t>
            </a:r>
            <a:endParaRPr lang="en-IN" dirty="0" smtClean="0"/>
          </a:p>
          <a:p>
            <a:r>
              <a:rPr lang="en-US" dirty="0" err="1" smtClean="0"/>
              <a:t>sbit</a:t>
            </a:r>
            <a:r>
              <a:rPr lang="en-US" dirty="0" smtClean="0"/>
              <a:t> DACLATCHENABLE=P1^5;</a:t>
            </a:r>
            <a:endParaRPr lang="en-IN" dirty="0" smtClean="0"/>
          </a:p>
          <a:p>
            <a:r>
              <a:rPr lang="en-US" dirty="0" err="1" smtClean="0"/>
              <a:t>sbit</a:t>
            </a:r>
            <a:r>
              <a:rPr lang="en-US" dirty="0" smtClean="0"/>
              <a:t> START= P1^2;</a:t>
            </a:r>
            <a:endParaRPr lang="en-IN" dirty="0" smtClean="0"/>
          </a:p>
          <a:p>
            <a:r>
              <a:rPr lang="en-US" dirty="0" err="1" smtClean="0"/>
              <a:t>sbit</a:t>
            </a:r>
            <a:r>
              <a:rPr lang="en-US" dirty="0" smtClean="0"/>
              <a:t>  READADC=P1^3;</a:t>
            </a:r>
            <a:endParaRPr lang="en-IN" dirty="0" smtClean="0"/>
          </a:p>
          <a:p>
            <a:r>
              <a:rPr lang="en-US" dirty="0" err="1" smtClean="0"/>
              <a:t>sbit</a:t>
            </a:r>
            <a:r>
              <a:rPr lang="en-US" dirty="0" smtClean="0"/>
              <a:t> CHIPENABLE=P1^4;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6120172" y="2530641"/>
            <a:ext cx="295182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READADC=1;</a:t>
            </a:r>
          </a:p>
          <a:p>
            <a:r>
              <a:rPr lang="en-US" dirty="0" smtClean="0"/>
              <a:t>START=1 ;</a:t>
            </a:r>
            <a:endParaRPr lang="en-IN" dirty="0"/>
          </a:p>
        </p:txBody>
      </p:sp>
      <p:sp>
        <p:nvSpPr>
          <p:cNvPr id="7" name="Freeform 6"/>
          <p:cNvSpPr/>
          <p:nvPr/>
        </p:nvSpPr>
        <p:spPr>
          <a:xfrm flipV="1">
            <a:off x="5616116" y="1880827"/>
            <a:ext cx="432048" cy="324036"/>
          </a:xfrm>
          <a:custGeom>
            <a:avLst/>
            <a:gdLst>
              <a:gd name="connsiteX0" fmla="*/ 0 w 267286"/>
              <a:gd name="connsiteY0" fmla="*/ 309489 h 309489"/>
              <a:gd name="connsiteX1" fmla="*/ 56271 w 267286"/>
              <a:gd name="connsiteY1" fmla="*/ 168812 h 309489"/>
              <a:gd name="connsiteX2" fmla="*/ 267286 w 267286"/>
              <a:gd name="connsiteY2" fmla="*/ 0 h 309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286" h="309489">
                <a:moveTo>
                  <a:pt x="0" y="309489"/>
                </a:moveTo>
                <a:cubicBezTo>
                  <a:pt x="5861" y="264941"/>
                  <a:pt x="11723" y="220393"/>
                  <a:pt x="56271" y="168812"/>
                </a:cubicBezTo>
                <a:cubicBezTo>
                  <a:pt x="100819" y="117231"/>
                  <a:pt x="184052" y="58615"/>
                  <a:pt x="267286" y="0"/>
                </a:cubicBezTo>
              </a:path>
            </a:pathLst>
          </a:cu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Freeform 7"/>
          <p:cNvSpPr/>
          <p:nvPr/>
        </p:nvSpPr>
        <p:spPr>
          <a:xfrm>
            <a:off x="5458265" y="2405575"/>
            <a:ext cx="576775" cy="433754"/>
          </a:xfrm>
          <a:custGeom>
            <a:avLst/>
            <a:gdLst>
              <a:gd name="connsiteX0" fmla="*/ 0 w 576775"/>
              <a:gd name="connsiteY0" fmla="*/ 0 h 433754"/>
              <a:gd name="connsiteX1" fmla="*/ 112541 w 576775"/>
              <a:gd name="connsiteY1" fmla="*/ 253219 h 433754"/>
              <a:gd name="connsiteX2" fmla="*/ 379827 w 576775"/>
              <a:gd name="connsiteY2" fmla="*/ 407963 h 433754"/>
              <a:gd name="connsiteX3" fmla="*/ 576775 w 576775"/>
              <a:gd name="connsiteY3" fmla="*/ 407963 h 433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775" h="433754">
                <a:moveTo>
                  <a:pt x="0" y="0"/>
                </a:moveTo>
                <a:cubicBezTo>
                  <a:pt x="24618" y="92612"/>
                  <a:pt x="49237" y="185225"/>
                  <a:pt x="112541" y="253219"/>
                </a:cubicBezTo>
                <a:cubicBezTo>
                  <a:pt x="175845" y="321213"/>
                  <a:pt x="302455" y="382172"/>
                  <a:pt x="379827" y="407963"/>
                </a:cubicBezTo>
                <a:cubicBezTo>
                  <a:pt x="457199" y="433754"/>
                  <a:pt x="516987" y="420858"/>
                  <a:pt x="576775" y="407963"/>
                </a:cubicBezTo>
              </a:path>
            </a:pathLst>
          </a:cu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Freeform 9"/>
          <p:cNvSpPr/>
          <p:nvPr/>
        </p:nvSpPr>
        <p:spPr>
          <a:xfrm>
            <a:off x="5292080" y="3320988"/>
            <a:ext cx="828092" cy="972108"/>
          </a:xfrm>
          <a:custGeom>
            <a:avLst/>
            <a:gdLst>
              <a:gd name="connsiteX0" fmla="*/ 0 w 576775"/>
              <a:gd name="connsiteY0" fmla="*/ 0 h 433754"/>
              <a:gd name="connsiteX1" fmla="*/ 112541 w 576775"/>
              <a:gd name="connsiteY1" fmla="*/ 253219 h 433754"/>
              <a:gd name="connsiteX2" fmla="*/ 379827 w 576775"/>
              <a:gd name="connsiteY2" fmla="*/ 407963 h 433754"/>
              <a:gd name="connsiteX3" fmla="*/ 576775 w 576775"/>
              <a:gd name="connsiteY3" fmla="*/ 407963 h 433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775" h="433754">
                <a:moveTo>
                  <a:pt x="0" y="0"/>
                </a:moveTo>
                <a:cubicBezTo>
                  <a:pt x="24618" y="92612"/>
                  <a:pt x="49237" y="185225"/>
                  <a:pt x="112541" y="253219"/>
                </a:cubicBezTo>
                <a:cubicBezTo>
                  <a:pt x="175845" y="321213"/>
                  <a:pt x="302455" y="382172"/>
                  <a:pt x="379827" y="407963"/>
                </a:cubicBezTo>
                <a:cubicBezTo>
                  <a:pt x="457199" y="433754"/>
                  <a:pt x="516987" y="420858"/>
                  <a:pt x="576775" y="407963"/>
                </a:cubicBezTo>
              </a:path>
            </a:pathLst>
          </a:cu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Freeform 10"/>
          <p:cNvSpPr/>
          <p:nvPr/>
        </p:nvSpPr>
        <p:spPr>
          <a:xfrm>
            <a:off x="4445391" y="4037428"/>
            <a:ext cx="1674781" cy="579703"/>
          </a:xfrm>
          <a:custGeom>
            <a:avLst/>
            <a:gdLst>
              <a:gd name="connsiteX0" fmla="*/ 0 w 1519311"/>
              <a:gd name="connsiteY0" fmla="*/ 0 h 295421"/>
              <a:gd name="connsiteX1" fmla="*/ 661181 w 1519311"/>
              <a:gd name="connsiteY1" fmla="*/ 112541 h 295421"/>
              <a:gd name="connsiteX2" fmla="*/ 1519311 w 1519311"/>
              <a:gd name="connsiteY2" fmla="*/ 295421 h 295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9311" h="295421">
                <a:moveTo>
                  <a:pt x="0" y="0"/>
                </a:moveTo>
                <a:cubicBezTo>
                  <a:pt x="203981" y="31652"/>
                  <a:pt x="407963" y="63304"/>
                  <a:pt x="661181" y="112541"/>
                </a:cubicBezTo>
                <a:cubicBezTo>
                  <a:pt x="914399" y="161778"/>
                  <a:pt x="1216855" y="228599"/>
                  <a:pt x="1519311" y="295421"/>
                </a:cubicBezTo>
              </a:path>
            </a:pathLst>
          </a:cu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reeform 11"/>
          <p:cNvSpPr/>
          <p:nvPr/>
        </p:nvSpPr>
        <p:spPr>
          <a:xfrm>
            <a:off x="4427984" y="4473116"/>
            <a:ext cx="1764196" cy="576064"/>
          </a:xfrm>
          <a:custGeom>
            <a:avLst/>
            <a:gdLst>
              <a:gd name="connsiteX0" fmla="*/ 0 w 1519311"/>
              <a:gd name="connsiteY0" fmla="*/ 0 h 295421"/>
              <a:gd name="connsiteX1" fmla="*/ 661181 w 1519311"/>
              <a:gd name="connsiteY1" fmla="*/ 112541 h 295421"/>
              <a:gd name="connsiteX2" fmla="*/ 1519311 w 1519311"/>
              <a:gd name="connsiteY2" fmla="*/ 295421 h 295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9311" h="295421">
                <a:moveTo>
                  <a:pt x="0" y="0"/>
                </a:moveTo>
                <a:cubicBezTo>
                  <a:pt x="203981" y="31652"/>
                  <a:pt x="407963" y="63304"/>
                  <a:pt x="661181" y="112541"/>
                </a:cubicBezTo>
                <a:cubicBezTo>
                  <a:pt x="914399" y="161778"/>
                  <a:pt x="1216855" y="228599"/>
                  <a:pt x="1519311" y="295421"/>
                </a:cubicBezTo>
              </a:path>
            </a:pathLst>
          </a:cu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Freeform 12"/>
          <p:cNvSpPr/>
          <p:nvPr/>
        </p:nvSpPr>
        <p:spPr>
          <a:xfrm>
            <a:off x="5472100" y="4941168"/>
            <a:ext cx="756084" cy="432047"/>
          </a:xfrm>
          <a:custGeom>
            <a:avLst/>
            <a:gdLst>
              <a:gd name="connsiteX0" fmla="*/ 0 w 407963"/>
              <a:gd name="connsiteY0" fmla="*/ 0 h 182880"/>
              <a:gd name="connsiteX1" fmla="*/ 407963 w 407963"/>
              <a:gd name="connsiteY1" fmla="*/ 182880 h 182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7963" h="182880">
                <a:moveTo>
                  <a:pt x="0" y="0"/>
                </a:moveTo>
                <a:lnTo>
                  <a:pt x="407963" y="182880"/>
                </a:lnTo>
              </a:path>
            </a:pathLst>
          </a:cu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Freeform 13"/>
          <p:cNvSpPr/>
          <p:nvPr/>
        </p:nvSpPr>
        <p:spPr>
          <a:xfrm>
            <a:off x="5148065" y="5373217"/>
            <a:ext cx="936104" cy="360039"/>
          </a:xfrm>
          <a:custGeom>
            <a:avLst/>
            <a:gdLst>
              <a:gd name="connsiteX0" fmla="*/ 0 w 1519311"/>
              <a:gd name="connsiteY0" fmla="*/ 0 h 295421"/>
              <a:gd name="connsiteX1" fmla="*/ 661181 w 1519311"/>
              <a:gd name="connsiteY1" fmla="*/ 112541 h 295421"/>
              <a:gd name="connsiteX2" fmla="*/ 1519311 w 1519311"/>
              <a:gd name="connsiteY2" fmla="*/ 295421 h 295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9311" h="295421">
                <a:moveTo>
                  <a:pt x="0" y="0"/>
                </a:moveTo>
                <a:cubicBezTo>
                  <a:pt x="203981" y="31652"/>
                  <a:pt x="407963" y="63304"/>
                  <a:pt x="661181" y="112541"/>
                </a:cubicBezTo>
                <a:cubicBezTo>
                  <a:pt x="914399" y="161778"/>
                  <a:pt x="1216855" y="228599"/>
                  <a:pt x="1519311" y="295421"/>
                </a:cubicBezTo>
              </a:path>
            </a:pathLst>
          </a:cu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Freeform 14"/>
          <p:cNvSpPr/>
          <p:nvPr/>
        </p:nvSpPr>
        <p:spPr>
          <a:xfrm>
            <a:off x="3530991" y="5725551"/>
            <a:ext cx="2630658" cy="450166"/>
          </a:xfrm>
          <a:custGeom>
            <a:avLst/>
            <a:gdLst>
              <a:gd name="connsiteX0" fmla="*/ 0 w 2630658"/>
              <a:gd name="connsiteY0" fmla="*/ 0 h 450166"/>
              <a:gd name="connsiteX1" fmla="*/ 745587 w 2630658"/>
              <a:gd name="connsiteY1" fmla="*/ 239151 h 450166"/>
              <a:gd name="connsiteX2" fmla="*/ 1800664 w 2630658"/>
              <a:gd name="connsiteY2" fmla="*/ 407963 h 450166"/>
              <a:gd name="connsiteX3" fmla="*/ 2630658 w 2630658"/>
              <a:gd name="connsiteY3" fmla="*/ 450166 h 450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0658" h="450166">
                <a:moveTo>
                  <a:pt x="0" y="0"/>
                </a:moveTo>
                <a:cubicBezTo>
                  <a:pt x="222738" y="85578"/>
                  <a:pt x="445476" y="171157"/>
                  <a:pt x="745587" y="239151"/>
                </a:cubicBezTo>
                <a:cubicBezTo>
                  <a:pt x="1045698" y="307145"/>
                  <a:pt x="1486485" y="372794"/>
                  <a:pt x="1800664" y="407963"/>
                </a:cubicBezTo>
                <a:cubicBezTo>
                  <a:pt x="2114843" y="443132"/>
                  <a:pt x="2372750" y="446649"/>
                  <a:pt x="2630658" y="450166"/>
                </a:cubicBezTo>
              </a:path>
            </a:pathLst>
          </a:cu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6120172" y="3212976"/>
            <a:ext cx="2952328" cy="345638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Left Brace 16"/>
          <p:cNvSpPr/>
          <p:nvPr/>
        </p:nvSpPr>
        <p:spPr>
          <a:xfrm>
            <a:off x="6120173" y="4365104"/>
            <a:ext cx="108012" cy="504056"/>
          </a:xfrm>
          <a:prstGeom prst="leftBrac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Left Brace 17"/>
          <p:cNvSpPr/>
          <p:nvPr/>
        </p:nvSpPr>
        <p:spPr>
          <a:xfrm>
            <a:off x="6120172" y="5481228"/>
            <a:ext cx="108012" cy="504056"/>
          </a:xfrm>
          <a:prstGeom prst="leftBrac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500"/>
                            </p:stCondLst>
                            <p:childTnLst>
                              <p:par>
                                <p:cTn id="12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000"/>
                            </p:stCondLst>
                            <p:childTnLst>
                              <p:par>
                                <p:cTn id="14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143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Measure and filter data. Output to DAC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592796"/>
            <a:ext cx="3682752" cy="4860540"/>
          </a:xfrm>
          <a:ln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#include &lt;REG52.H&gt;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//Define ADC control pins</a:t>
            </a:r>
            <a:endParaRPr lang="en-IN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 err="1" smtClean="0"/>
              <a:t>sbit</a:t>
            </a:r>
            <a:r>
              <a:rPr lang="en-US" dirty="0" smtClean="0"/>
              <a:t> DACLATCHENABLE=P1^5;</a:t>
            </a:r>
            <a:endParaRPr lang="en-IN" dirty="0" smtClean="0"/>
          </a:p>
          <a:p>
            <a:pPr>
              <a:buNone/>
            </a:pPr>
            <a:r>
              <a:rPr lang="en-US" dirty="0" err="1" smtClean="0"/>
              <a:t>sbit</a:t>
            </a:r>
            <a:r>
              <a:rPr lang="en-US" dirty="0" smtClean="0"/>
              <a:t> START= P1^2;</a:t>
            </a:r>
            <a:endParaRPr lang="en-IN" dirty="0" smtClean="0"/>
          </a:p>
          <a:p>
            <a:pPr>
              <a:buNone/>
            </a:pPr>
            <a:r>
              <a:rPr lang="en-US" dirty="0" err="1" smtClean="0"/>
              <a:t>sbit</a:t>
            </a:r>
            <a:r>
              <a:rPr lang="en-US" dirty="0" smtClean="0"/>
              <a:t>  READADC=P1^3;</a:t>
            </a:r>
            <a:endParaRPr lang="en-IN" dirty="0" smtClean="0"/>
          </a:p>
          <a:p>
            <a:pPr>
              <a:buNone/>
            </a:pPr>
            <a:r>
              <a:rPr lang="en-US" dirty="0" err="1" smtClean="0"/>
              <a:t>sbit</a:t>
            </a:r>
            <a:r>
              <a:rPr lang="en-US" dirty="0" smtClean="0"/>
              <a:t> CHIPENABLE=P1^4;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void main(void)</a:t>
            </a:r>
            <a:endParaRPr lang="en-IN" dirty="0" smtClean="0"/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{   </a:t>
            </a:r>
            <a:r>
              <a:rPr lang="en-US" dirty="0" smtClean="0">
                <a:solidFill>
                  <a:srgbClr val="0070C0"/>
                </a:solidFill>
              </a:rPr>
              <a:t>//Main loop begins here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endParaRPr lang="en-IN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 smtClean="0"/>
              <a:t>   unsigned char </a:t>
            </a:r>
            <a:r>
              <a:rPr lang="en-US" dirty="0" err="1" smtClean="0">
                <a:solidFill>
                  <a:srgbClr val="FF0000"/>
                </a:solidFill>
              </a:rPr>
              <a:t>adcdata</a:t>
            </a:r>
            <a:r>
              <a:rPr lang="en-US" dirty="0" smtClean="0"/>
              <a:t>,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previousdata</a:t>
            </a:r>
            <a:r>
              <a:rPr lang="en-US" dirty="0" smtClean="0"/>
              <a:t>=0;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//Setup ADC control  lines</a:t>
            </a:r>
            <a:endParaRPr lang="en-IN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 smtClean="0"/>
              <a:t>   DACLATCHENABLE=0;	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READADC=1;		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CHIPENABLE=1;</a:t>
            </a:r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61656" y="1592796"/>
            <a:ext cx="4114800" cy="486054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en-US" sz="2400" dirty="0" smtClean="0"/>
              <a:t>while (1)  </a:t>
            </a:r>
            <a:r>
              <a:rPr lang="en-US" sz="2400" b="1" dirty="0" smtClean="0">
                <a:solidFill>
                  <a:srgbClr val="00B050"/>
                </a:solidFill>
              </a:rPr>
              <a:t>{ </a:t>
            </a:r>
            <a:r>
              <a:rPr lang="en-US" sz="2400" dirty="0" smtClean="0">
                <a:solidFill>
                  <a:srgbClr val="0070C0"/>
                </a:solidFill>
              </a:rPr>
              <a:t>//infinite loop begins</a:t>
            </a:r>
            <a:endParaRPr lang="en-IN" sz="2400" dirty="0" smtClean="0">
              <a:solidFill>
                <a:srgbClr val="0070C0"/>
              </a:solidFill>
            </a:endParaRPr>
          </a:p>
          <a:p>
            <a:r>
              <a:rPr lang="en-US" sz="2400" dirty="0" smtClean="0"/>
              <a:t>while (START ==1){;} </a:t>
            </a:r>
            <a:r>
              <a:rPr lang="en-US" sz="2400" dirty="0" smtClean="0">
                <a:solidFill>
                  <a:srgbClr val="0070C0"/>
                </a:solidFill>
              </a:rPr>
              <a:t>//Wait for start pin to go low</a:t>
            </a:r>
          </a:p>
          <a:p>
            <a:r>
              <a:rPr lang="en-US" sz="2400" dirty="0" smtClean="0"/>
              <a:t>READADC=0;      </a:t>
            </a:r>
            <a:r>
              <a:rPr lang="en-US" sz="2400" dirty="0" smtClean="0">
                <a:solidFill>
                  <a:srgbClr val="0070C0"/>
                </a:solidFill>
              </a:rPr>
              <a:t>//Setup ADC read</a:t>
            </a:r>
            <a:endParaRPr lang="en-IN" sz="2400" dirty="0" smtClean="0">
              <a:solidFill>
                <a:srgbClr val="0070C0"/>
              </a:solidFill>
            </a:endParaRPr>
          </a:p>
          <a:p>
            <a:r>
              <a:rPr lang="en-US" sz="2400" dirty="0" smtClean="0"/>
              <a:t>CHIPENABLE=0;  </a:t>
            </a:r>
            <a:r>
              <a:rPr lang="en-US" sz="2400" dirty="0" smtClean="0">
                <a:solidFill>
                  <a:srgbClr val="0070C0"/>
                </a:solidFill>
              </a:rPr>
              <a:t>//Pins</a:t>
            </a:r>
          </a:p>
          <a:p>
            <a:r>
              <a:rPr lang="en-US" sz="2400" dirty="0" smtClean="0"/>
              <a:t>P0=0xff;  </a:t>
            </a:r>
            <a:r>
              <a:rPr lang="en-US" sz="2400" dirty="0" smtClean="0">
                <a:solidFill>
                  <a:srgbClr val="0070C0"/>
                </a:solidFill>
              </a:rPr>
              <a:t>//Set P0 in input mode</a:t>
            </a:r>
            <a:endParaRPr lang="en-IN" sz="2400" dirty="0" smtClean="0">
              <a:solidFill>
                <a:srgbClr val="0070C0"/>
              </a:solidFill>
            </a:endParaRPr>
          </a:p>
          <a:p>
            <a:r>
              <a:rPr lang="en-US" sz="2400" dirty="0" err="1" smtClean="0">
                <a:solidFill>
                  <a:srgbClr val="FF0000"/>
                </a:solidFill>
              </a:rPr>
              <a:t>adcdata</a:t>
            </a:r>
            <a:r>
              <a:rPr lang="en-US" sz="2400" dirty="0" smtClean="0"/>
              <a:t> = P0; </a:t>
            </a:r>
            <a:r>
              <a:rPr lang="en-US" sz="2200" dirty="0" smtClean="0">
                <a:solidFill>
                  <a:srgbClr val="0070C0"/>
                </a:solidFill>
              </a:rPr>
              <a:t>//Read data from ADC  </a:t>
            </a:r>
            <a:r>
              <a:rPr lang="en-US" sz="2400" dirty="0" smtClean="0"/>
              <a:t> </a:t>
            </a:r>
            <a:endParaRPr lang="en-IN" sz="2400" dirty="0" smtClean="0"/>
          </a:p>
          <a:p>
            <a:r>
              <a:rPr lang="en-US" sz="2400" dirty="0" smtClean="0"/>
              <a:t>READADC=1;    </a:t>
            </a:r>
            <a:r>
              <a:rPr lang="en-US" sz="2400" dirty="0" smtClean="0">
                <a:solidFill>
                  <a:srgbClr val="0070C0"/>
                </a:solidFill>
              </a:rPr>
              <a:t>//Restore ADC read</a:t>
            </a:r>
            <a:endParaRPr lang="en-IN" sz="2400" dirty="0" smtClean="0">
              <a:solidFill>
                <a:srgbClr val="0070C0"/>
              </a:solidFill>
            </a:endParaRPr>
          </a:p>
          <a:p>
            <a:r>
              <a:rPr lang="en-US" sz="2400" dirty="0" smtClean="0"/>
              <a:t>CHIPENABLE=1;  </a:t>
            </a:r>
            <a:r>
              <a:rPr lang="en-US" sz="2400" dirty="0" smtClean="0">
                <a:solidFill>
                  <a:srgbClr val="0070C0"/>
                </a:solidFill>
              </a:rPr>
              <a:t>//Pins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//Following line filters data</a:t>
            </a:r>
          </a:p>
          <a:p>
            <a:r>
              <a:rPr lang="en-US" sz="2400" dirty="0" smtClean="0"/>
              <a:t>P0= ~(char) </a:t>
            </a:r>
            <a:r>
              <a:rPr lang="en-US" sz="2400" dirty="0" smtClean="0">
                <a:solidFill>
                  <a:srgbClr val="0070C0"/>
                </a:solidFill>
              </a:rPr>
              <a:t>(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(float)</a:t>
            </a:r>
            <a:r>
              <a:rPr lang="en-US" sz="2400" b="1" dirty="0" err="1" smtClean="0">
                <a:solidFill>
                  <a:srgbClr val="7030A0"/>
                </a:solidFill>
              </a:rPr>
              <a:t>adcdata</a:t>
            </a:r>
            <a:r>
              <a:rPr lang="en-US" sz="2400" dirty="0" smtClean="0"/>
              <a:t>*0.05 + </a:t>
            </a:r>
            <a:r>
              <a:rPr lang="en-US" sz="2400" b="1" dirty="0" smtClean="0">
                <a:solidFill>
                  <a:srgbClr val="7030A0"/>
                </a:solidFill>
              </a:rPr>
              <a:t>(float)</a:t>
            </a:r>
            <a:r>
              <a:rPr lang="en-US" sz="2400" b="1" dirty="0" err="1" smtClean="0">
                <a:solidFill>
                  <a:srgbClr val="7030A0"/>
                </a:solidFill>
              </a:rPr>
              <a:t>previousdata</a:t>
            </a:r>
            <a:r>
              <a:rPr lang="en-US" sz="2400" dirty="0" smtClean="0"/>
              <a:t>*0.95</a:t>
            </a:r>
            <a:r>
              <a:rPr lang="en-US" sz="2400" dirty="0" smtClean="0">
                <a:solidFill>
                  <a:srgbClr val="0070C0"/>
                </a:solidFill>
              </a:rPr>
              <a:t>)</a:t>
            </a:r>
            <a:r>
              <a:rPr lang="en-US" sz="2400" dirty="0" smtClean="0"/>
              <a:t>;</a:t>
            </a:r>
          </a:p>
          <a:p>
            <a:r>
              <a:rPr lang="en-US" sz="2400" dirty="0" err="1" smtClean="0"/>
              <a:t>Previousdata</a:t>
            </a:r>
            <a:r>
              <a:rPr lang="en-US" sz="2400" dirty="0" smtClean="0"/>
              <a:t> = </a:t>
            </a:r>
            <a:r>
              <a:rPr lang="en-US" sz="2400" dirty="0" err="1" smtClean="0">
                <a:solidFill>
                  <a:srgbClr val="FF0000"/>
                </a:solidFill>
              </a:rPr>
              <a:t>adcdata</a:t>
            </a:r>
            <a:r>
              <a:rPr lang="en-US" sz="2400" dirty="0" smtClean="0"/>
              <a:t> ;</a:t>
            </a:r>
            <a:endParaRPr lang="en-IN" sz="2400" dirty="0" smtClean="0"/>
          </a:p>
          <a:p>
            <a:r>
              <a:rPr lang="en-US" sz="2400" dirty="0" smtClean="0"/>
              <a:t>DACLATCHENABLE=1; </a:t>
            </a:r>
            <a:r>
              <a:rPr lang="en-US" sz="2400" dirty="0" smtClean="0">
                <a:solidFill>
                  <a:srgbClr val="0070C0"/>
                </a:solidFill>
              </a:rPr>
              <a:t>//send to	</a:t>
            </a:r>
            <a:endParaRPr lang="en-IN" sz="2400" dirty="0" smtClean="0">
              <a:solidFill>
                <a:srgbClr val="0070C0"/>
              </a:solidFill>
            </a:endParaRPr>
          </a:p>
          <a:p>
            <a:r>
              <a:rPr lang="en-US" sz="2400" dirty="0" smtClean="0"/>
              <a:t>DACLATCHENABLE=0; </a:t>
            </a:r>
            <a:r>
              <a:rPr lang="en-US" sz="2400" dirty="0" smtClean="0">
                <a:solidFill>
                  <a:srgbClr val="0070C0"/>
                </a:solidFill>
              </a:rPr>
              <a:t>//DAC</a:t>
            </a:r>
            <a:endParaRPr lang="en-IN" sz="2400" dirty="0" smtClean="0">
              <a:solidFill>
                <a:srgbClr val="0070C0"/>
              </a:solidFill>
            </a:endParaRPr>
          </a:p>
          <a:p>
            <a:r>
              <a:rPr lang="en-US" sz="2400" b="1" dirty="0" smtClean="0">
                <a:solidFill>
                  <a:srgbClr val="00B050"/>
                </a:solidFill>
              </a:rPr>
              <a:t>                   }</a:t>
            </a:r>
            <a:r>
              <a:rPr lang="en-US" sz="2400" dirty="0" smtClean="0">
                <a:solidFill>
                  <a:srgbClr val="0070C0"/>
                </a:solidFill>
              </a:rPr>
              <a:t> //infinite loop ends</a:t>
            </a:r>
            <a:endParaRPr lang="en-IN" sz="2400" dirty="0" smtClean="0"/>
          </a:p>
          <a:p>
            <a:r>
              <a:rPr lang="en-US" sz="2400" b="1" dirty="0" smtClean="0">
                <a:solidFill>
                  <a:srgbClr val="FF0000"/>
                </a:solidFill>
              </a:rPr>
              <a:t>  } </a:t>
            </a:r>
            <a:r>
              <a:rPr lang="en-US" sz="2400" dirty="0" smtClean="0">
                <a:solidFill>
                  <a:srgbClr val="0070C0"/>
                </a:solidFill>
              </a:rPr>
              <a:t>//and ends here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8028384" y="5337212"/>
            <a:ext cx="648072" cy="288032"/>
            <a:chOff x="7200292" y="5049180"/>
            <a:chExt cx="792088" cy="360040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7416316" y="5049180"/>
              <a:ext cx="0" cy="3600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7416316" y="5049180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7568716" y="5049180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7776356" y="5049180"/>
              <a:ext cx="0" cy="3600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7776356" y="5409220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7200292" y="5409220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Measurements and sensors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Need to measure physical quantities</a:t>
            </a:r>
          </a:p>
          <a:p>
            <a:pPr lvl="1"/>
            <a:r>
              <a:rPr lang="en-IN" dirty="0" smtClean="0"/>
              <a:t>Displacement/Velocity/</a:t>
            </a:r>
            <a:r>
              <a:rPr lang="en-IN" dirty="0" err="1" smtClean="0"/>
              <a:t>accelaration</a:t>
            </a:r>
            <a:endParaRPr lang="en-IN" dirty="0" smtClean="0"/>
          </a:p>
          <a:p>
            <a:pPr lvl="1"/>
            <a:r>
              <a:rPr lang="en-IN" dirty="0" smtClean="0"/>
              <a:t>Temperature</a:t>
            </a:r>
          </a:p>
          <a:p>
            <a:pPr lvl="1"/>
            <a:r>
              <a:rPr lang="en-IN" dirty="0" smtClean="0"/>
              <a:t>Force/pressure/Load</a:t>
            </a:r>
          </a:p>
          <a:p>
            <a:pPr lvl="1"/>
            <a:r>
              <a:rPr lang="en-IN" dirty="0" smtClean="0"/>
              <a:t>Flow-rate/Level of liquids and solids</a:t>
            </a:r>
          </a:p>
          <a:p>
            <a:pPr lvl="1"/>
            <a:r>
              <a:rPr lang="en-IN" dirty="0" smtClean="0"/>
              <a:t>Voltage/Current/Power</a:t>
            </a:r>
          </a:p>
          <a:p>
            <a:pPr lvl="1"/>
            <a:r>
              <a:rPr lang="en-IN" dirty="0" smtClean="0"/>
              <a:t>Concentration of a solution/pH/</a:t>
            </a:r>
            <a:r>
              <a:rPr lang="en-IN" dirty="0" err="1" smtClean="0"/>
              <a:t>pK</a:t>
            </a:r>
            <a:endParaRPr lang="en-IN" dirty="0" smtClean="0"/>
          </a:p>
          <a:p>
            <a:r>
              <a:rPr lang="en-IN" dirty="0" smtClean="0"/>
              <a:t>Sensors are used to make such measurements</a:t>
            </a:r>
          </a:p>
          <a:p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4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4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Suggested programs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Read from ADC and output read value on P2</a:t>
            </a:r>
          </a:p>
          <a:p>
            <a:r>
              <a:rPr lang="en-IN" dirty="0" smtClean="0"/>
              <a:t>Read from ADC and output directly to DAC and simultaneously display on P2</a:t>
            </a:r>
          </a:p>
          <a:p>
            <a:r>
              <a:rPr lang="en-IN" dirty="0" smtClean="0"/>
              <a:t>Read from ADC Filter data and output to DAC and simultaneously display on P2</a:t>
            </a:r>
          </a:p>
          <a:p>
            <a:r>
              <a:rPr lang="en-IN" dirty="0" smtClean="0"/>
              <a:t>Add the following delay function to time ADC measurements (see next slide).</a:t>
            </a:r>
          </a:p>
          <a:p>
            <a:r>
              <a:rPr lang="en-IN" dirty="0" smtClean="0"/>
              <a:t>Structure the program by converting read-</a:t>
            </a:r>
            <a:r>
              <a:rPr lang="en-IN" dirty="0" err="1" smtClean="0"/>
              <a:t>adc</a:t>
            </a:r>
            <a:r>
              <a:rPr lang="en-IN" dirty="0" smtClean="0"/>
              <a:t> routine into a function which is called from main()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20"/>
            <a:ext cx="8229600" cy="1143000"/>
          </a:xfrm>
        </p:spPr>
        <p:txBody>
          <a:bodyPr/>
          <a:lstStyle/>
          <a:p>
            <a:r>
              <a:rPr lang="en-IN" dirty="0" smtClean="0"/>
              <a:t>Suggested programs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3970784" cy="5472608"/>
          </a:xfrm>
          <a:ln w="254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//delay function</a:t>
            </a:r>
          </a:p>
          <a:p>
            <a:pPr>
              <a:buNone/>
            </a:pPr>
            <a:r>
              <a:rPr lang="en-US" sz="2200" dirty="0" smtClean="0"/>
              <a:t>//call as </a:t>
            </a:r>
            <a:r>
              <a:rPr lang="en-US" sz="2200" dirty="0" err="1" smtClean="0"/>
              <a:t>msec</a:t>
            </a:r>
            <a:r>
              <a:rPr lang="en-US" sz="2200" dirty="0" smtClean="0"/>
              <a:t>(1) for 1msec delay</a:t>
            </a:r>
          </a:p>
          <a:p>
            <a:pPr>
              <a:buNone/>
            </a:pPr>
            <a:r>
              <a:rPr lang="en-US" sz="2200" dirty="0" smtClean="0"/>
              <a:t>void </a:t>
            </a:r>
            <a:r>
              <a:rPr lang="en-US" sz="2200" dirty="0" err="1" smtClean="0"/>
              <a:t>msec</a:t>
            </a:r>
            <a:r>
              <a:rPr lang="en-US" sz="2200" dirty="0" smtClean="0"/>
              <a:t>(unsigned </a:t>
            </a:r>
            <a:r>
              <a:rPr lang="en-US" sz="2200" dirty="0" err="1" smtClean="0"/>
              <a:t>int</a:t>
            </a:r>
            <a:r>
              <a:rPr lang="en-US" sz="2200" dirty="0" smtClean="0"/>
              <a:t> x)</a:t>
            </a:r>
            <a:endParaRPr lang="en-IN" sz="2200" dirty="0" smtClean="0"/>
          </a:p>
          <a:p>
            <a:pPr>
              <a:buNone/>
            </a:pPr>
            <a:r>
              <a:rPr lang="en-US" sz="2200" dirty="0" smtClean="0"/>
              <a:t>{unsigned char j;</a:t>
            </a:r>
            <a:endParaRPr lang="en-IN" sz="2200" dirty="0" smtClean="0"/>
          </a:p>
          <a:p>
            <a:pPr>
              <a:buNone/>
            </a:pPr>
            <a:r>
              <a:rPr lang="en-US" sz="2200" dirty="0" smtClean="0"/>
              <a:t>while (x--&gt; 0)</a:t>
            </a:r>
            <a:endParaRPr lang="en-IN" sz="2200" dirty="0" smtClean="0"/>
          </a:p>
          <a:p>
            <a:pPr>
              <a:buNone/>
            </a:pPr>
            <a:r>
              <a:rPr lang="en-US" sz="2200" dirty="0" smtClean="0"/>
              <a:t> {for (j=0; j &lt;125; j++)   { ; } }}</a:t>
            </a:r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Code example in box uses the delay routine to generate 100msec delay between subsequent measurements and send measured data to port P2</a:t>
            </a:r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4008" y="1052736"/>
            <a:ext cx="3970784" cy="5472608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1600" dirty="0" smtClean="0"/>
              <a:t>#include &lt;REG52.H&gt;</a:t>
            </a:r>
          </a:p>
          <a:p>
            <a:r>
              <a:rPr lang="en-US" sz="1600" b="1" dirty="0" smtClean="0">
                <a:solidFill>
                  <a:srgbClr val="7030A0"/>
                </a:solidFill>
              </a:rPr>
              <a:t>void </a:t>
            </a:r>
            <a:r>
              <a:rPr lang="en-US" sz="1600" b="1" dirty="0" err="1" smtClean="0">
                <a:solidFill>
                  <a:srgbClr val="7030A0"/>
                </a:solidFill>
              </a:rPr>
              <a:t>msec</a:t>
            </a:r>
            <a:r>
              <a:rPr lang="en-US" sz="1600" b="1" dirty="0" smtClean="0">
                <a:solidFill>
                  <a:srgbClr val="7030A0"/>
                </a:solidFill>
              </a:rPr>
              <a:t>(unsigned </a:t>
            </a:r>
            <a:r>
              <a:rPr lang="en-US" sz="1600" b="1" dirty="0" err="1" smtClean="0">
                <a:solidFill>
                  <a:srgbClr val="7030A0"/>
                </a:solidFill>
              </a:rPr>
              <a:t>int</a:t>
            </a:r>
            <a:r>
              <a:rPr lang="en-US" sz="1600" b="1" dirty="0" smtClean="0">
                <a:solidFill>
                  <a:srgbClr val="7030A0"/>
                </a:solidFill>
              </a:rPr>
              <a:t>);</a:t>
            </a: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rgbClr val="00B050"/>
                </a:solidFill>
              </a:rPr>
              <a:t>//Define prototype</a:t>
            </a:r>
            <a:endParaRPr lang="en-IN" sz="1600" b="1" dirty="0" smtClean="0">
              <a:solidFill>
                <a:srgbClr val="00B050"/>
              </a:solidFill>
            </a:endParaRPr>
          </a:p>
          <a:p>
            <a:r>
              <a:rPr lang="en-US" sz="1600" dirty="0" err="1" smtClean="0"/>
              <a:t>sbit</a:t>
            </a:r>
            <a:r>
              <a:rPr lang="en-US" sz="1600" dirty="0" smtClean="0"/>
              <a:t> DACLATCHENABLE=P1^5;</a:t>
            </a:r>
            <a:endParaRPr lang="en-IN" sz="1600" dirty="0" smtClean="0"/>
          </a:p>
          <a:p>
            <a:r>
              <a:rPr lang="en-US" sz="1600" dirty="0" err="1" smtClean="0"/>
              <a:t>sbit</a:t>
            </a:r>
            <a:r>
              <a:rPr lang="en-US" sz="1600" dirty="0" smtClean="0"/>
              <a:t> START= P1^2;</a:t>
            </a:r>
            <a:endParaRPr lang="en-IN" sz="1600" dirty="0" smtClean="0"/>
          </a:p>
          <a:p>
            <a:r>
              <a:rPr lang="en-US" sz="1600" dirty="0" err="1" smtClean="0"/>
              <a:t>sbit</a:t>
            </a:r>
            <a:r>
              <a:rPr lang="en-US" sz="1600" dirty="0" smtClean="0"/>
              <a:t>  READADC=P1^3;</a:t>
            </a:r>
            <a:endParaRPr lang="en-IN" sz="1600" dirty="0" smtClean="0"/>
          </a:p>
          <a:p>
            <a:r>
              <a:rPr lang="en-US" sz="1600" dirty="0" err="1" smtClean="0"/>
              <a:t>sbit</a:t>
            </a:r>
            <a:r>
              <a:rPr lang="en-US" sz="1600" dirty="0" smtClean="0"/>
              <a:t> CHIPENABLE=P1^4;</a:t>
            </a:r>
          </a:p>
          <a:p>
            <a:r>
              <a:rPr lang="en-US" sz="1600" dirty="0" smtClean="0"/>
              <a:t>void main(void) </a:t>
            </a:r>
            <a:r>
              <a:rPr lang="en-US" sz="1600" b="1" dirty="0" smtClean="0">
                <a:solidFill>
                  <a:srgbClr val="FF0000"/>
                </a:solidFill>
              </a:rPr>
              <a:t>{</a:t>
            </a:r>
          </a:p>
          <a:p>
            <a:r>
              <a:rPr lang="en-US" sz="1600" dirty="0" smtClean="0"/>
              <a:t>unsigned char </a:t>
            </a:r>
            <a:r>
              <a:rPr lang="en-US" sz="1600" dirty="0" err="1" smtClean="0"/>
              <a:t>adcdata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While (1) </a:t>
            </a:r>
            <a:r>
              <a:rPr lang="en-US" sz="1600" b="1" dirty="0" smtClean="0">
                <a:solidFill>
                  <a:srgbClr val="00B050"/>
                </a:solidFill>
              </a:rPr>
              <a:t>{ </a:t>
            </a:r>
            <a:r>
              <a:rPr lang="en-US" sz="1600" dirty="0" smtClean="0"/>
              <a:t> </a:t>
            </a:r>
          </a:p>
          <a:p>
            <a:r>
              <a:rPr lang="en-US" sz="1600" dirty="0" smtClean="0"/>
              <a:t>  READADC=1;</a:t>
            </a:r>
          </a:p>
          <a:p>
            <a:r>
              <a:rPr lang="en-US" sz="1600" dirty="0" smtClean="0"/>
              <a:t>  START=1 ;</a:t>
            </a:r>
            <a:endParaRPr lang="en-IN" sz="1600" dirty="0" smtClean="0"/>
          </a:p>
          <a:p>
            <a:r>
              <a:rPr lang="en-US" sz="1600" dirty="0" smtClean="0"/>
              <a:t>  while (START ==1){;}</a:t>
            </a:r>
            <a:endParaRPr lang="en-IN" sz="1600" dirty="0" smtClean="0"/>
          </a:p>
          <a:p>
            <a:r>
              <a:rPr lang="en-US" sz="1600" dirty="0" smtClean="0"/>
              <a:t>  READADC=0;</a:t>
            </a:r>
          </a:p>
          <a:p>
            <a:r>
              <a:rPr lang="en-US" sz="1600" dirty="0" smtClean="0"/>
              <a:t>  CHIPENABLE=0;      	</a:t>
            </a:r>
            <a:endParaRPr lang="en-IN" sz="1600" dirty="0" smtClean="0"/>
          </a:p>
          <a:p>
            <a:r>
              <a:rPr lang="en-US" sz="1600" dirty="0" smtClean="0"/>
              <a:t>  P0=0xff;</a:t>
            </a:r>
            <a:endParaRPr lang="en-IN" sz="1600" dirty="0" smtClean="0"/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adcdata</a:t>
            </a:r>
            <a:r>
              <a:rPr lang="en-US" sz="1600" dirty="0" smtClean="0"/>
              <a:t>=P0;     </a:t>
            </a:r>
            <a:endParaRPr lang="en-IN" sz="1600" dirty="0" smtClean="0"/>
          </a:p>
          <a:p>
            <a:r>
              <a:rPr lang="en-US" sz="1600" dirty="0" smtClean="0"/>
              <a:t>  READADC=1;</a:t>
            </a:r>
            <a:endParaRPr lang="en-IN" sz="1600" dirty="0" smtClean="0"/>
          </a:p>
          <a:p>
            <a:r>
              <a:rPr lang="en-US" sz="1600" dirty="0" smtClean="0"/>
              <a:t>  CHIPENABLE=1;</a:t>
            </a:r>
          </a:p>
          <a:p>
            <a:r>
              <a:rPr lang="en-US" sz="1600" dirty="0" smtClean="0"/>
              <a:t>  P2=~</a:t>
            </a:r>
            <a:r>
              <a:rPr lang="en-US" sz="1600" dirty="0" err="1" smtClean="0"/>
              <a:t>adcdata</a:t>
            </a:r>
            <a:r>
              <a:rPr lang="en-US" sz="1600" dirty="0" smtClean="0"/>
              <a:t>;</a:t>
            </a:r>
          </a:p>
          <a:p>
            <a:r>
              <a:rPr lang="en-US" sz="1600" b="1" dirty="0" smtClean="0">
                <a:solidFill>
                  <a:srgbClr val="7030A0"/>
                </a:solidFill>
              </a:rPr>
              <a:t>  </a:t>
            </a:r>
            <a:r>
              <a:rPr lang="en-US" sz="1600" b="1" dirty="0" err="1" smtClean="0">
                <a:solidFill>
                  <a:srgbClr val="7030A0"/>
                </a:solidFill>
              </a:rPr>
              <a:t>msec</a:t>
            </a:r>
            <a:r>
              <a:rPr lang="en-US" sz="1600" b="1" dirty="0" smtClean="0">
                <a:solidFill>
                  <a:srgbClr val="7030A0"/>
                </a:solidFill>
              </a:rPr>
              <a:t>(100);</a:t>
            </a:r>
            <a:r>
              <a:rPr lang="en-US" sz="1600" b="1" dirty="0" smtClean="0">
                <a:solidFill>
                  <a:srgbClr val="00B050"/>
                </a:solidFill>
              </a:rPr>
              <a:t>      //Introduce 100ms delay</a:t>
            </a:r>
          </a:p>
          <a:p>
            <a:r>
              <a:rPr lang="en-US" sz="1600" b="1" dirty="0" smtClean="0">
                <a:solidFill>
                  <a:srgbClr val="00B050"/>
                </a:solidFill>
              </a:rPr>
              <a:t>                  } </a:t>
            </a:r>
            <a:r>
              <a:rPr lang="en-US" sz="1600" b="1" dirty="0" smtClean="0">
                <a:solidFill>
                  <a:srgbClr val="FF0000"/>
                </a:solidFill>
              </a:rPr>
              <a:t>         } 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sz="1600" dirty="0" smtClean="0">
                <a:solidFill>
                  <a:srgbClr val="FF0000"/>
                </a:solidFill>
              </a:rPr>
              <a:t>Place delay routine here </a:t>
            </a:r>
            <a:r>
              <a:rPr lang="en-US" sz="1600" dirty="0" smtClean="0">
                <a:solidFill>
                  <a:srgbClr val="FF0000"/>
                </a:solidFill>
                <a:sym typeface="Wingdings" pitchFamily="2" charset="2"/>
              </a:rPr>
              <a:t></a:t>
            </a:r>
            <a:endParaRPr lang="en-IN" sz="1600" dirty="0" smtClean="0">
              <a:solidFill>
                <a:srgbClr val="FF0000"/>
              </a:solidFill>
            </a:endParaRPr>
          </a:p>
          <a:p>
            <a:endParaRPr lang="en-IN" sz="16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3548" y="2096852"/>
            <a:ext cx="3636404" cy="1656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Freeform 7"/>
          <p:cNvSpPr/>
          <p:nvPr/>
        </p:nvSpPr>
        <p:spPr>
          <a:xfrm>
            <a:off x="3455877" y="2312876"/>
            <a:ext cx="1332148" cy="4022275"/>
          </a:xfrm>
          <a:custGeom>
            <a:avLst/>
            <a:gdLst>
              <a:gd name="connsiteX0" fmla="*/ 0 w 1223889"/>
              <a:gd name="connsiteY0" fmla="*/ 25791 h 4124179"/>
              <a:gd name="connsiteX1" fmla="*/ 239151 w 1223889"/>
              <a:gd name="connsiteY1" fmla="*/ 25791 h 4124179"/>
              <a:gd name="connsiteX2" fmla="*/ 436099 w 1223889"/>
              <a:gd name="connsiteY2" fmla="*/ 180536 h 4124179"/>
              <a:gd name="connsiteX3" fmla="*/ 534572 w 1223889"/>
              <a:gd name="connsiteY3" fmla="*/ 616634 h 4124179"/>
              <a:gd name="connsiteX4" fmla="*/ 548640 w 1223889"/>
              <a:gd name="connsiteY4" fmla="*/ 1263748 h 4124179"/>
              <a:gd name="connsiteX5" fmla="*/ 576775 w 1223889"/>
              <a:gd name="connsiteY5" fmla="*/ 2698653 h 4124179"/>
              <a:gd name="connsiteX6" fmla="*/ 661182 w 1223889"/>
              <a:gd name="connsiteY6" fmla="*/ 3613053 h 4124179"/>
              <a:gd name="connsiteX7" fmla="*/ 717452 w 1223889"/>
              <a:gd name="connsiteY7" fmla="*/ 3964745 h 4124179"/>
              <a:gd name="connsiteX8" fmla="*/ 872197 w 1223889"/>
              <a:gd name="connsiteY8" fmla="*/ 4091354 h 4124179"/>
              <a:gd name="connsiteX9" fmla="*/ 1097280 w 1223889"/>
              <a:gd name="connsiteY9" fmla="*/ 4119490 h 4124179"/>
              <a:gd name="connsiteX10" fmla="*/ 1223889 w 1223889"/>
              <a:gd name="connsiteY10" fmla="*/ 4119490 h 4124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3889" h="4124179">
                <a:moveTo>
                  <a:pt x="0" y="25791"/>
                </a:moveTo>
                <a:cubicBezTo>
                  <a:pt x="83234" y="12895"/>
                  <a:pt x="166468" y="0"/>
                  <a:pt x="239151" y="25791"/>
                </a:cubicBezTo>
                <a:cubicBezTo>
                  <a:pt x="311834" y="51582"/>
                  <a:pt x="386862" y="82062"/>
                  <a:pt x="436099" y="180536"/>
                </a:cubicBezTo>
                <a:cubicBezTo>
                  <a:pt x="485336" y="279010"/>
                  <a:pt x="515815" y="436099"/>
                  <a:pt x="534572" y="616634"/>
                </a:cubicBezTo>
                <a:cubicBezTo>
                  <a:pt x="553329" y="797169"/>
                  <a:pt x="541606" y="916745"/>
                  <a:pt x="548640" y="1263748"/>
                </a:cubicBezTo>
                <a:cubicBezTo>
                  <a:pt x="555674" y="1610751"/>
                  <a:pt x="558018" y="2307102"/>
                  <a:pt x="576775" y="2698653"/>
                </a:cubicBezTo>
                <a:cubicBezTo>
                  <a:pt x="595532" y="3090204"/>
                  <a:pt x="637736" y="3402038"/>
                  <a:pt x="661182" y="3613053"/>
                </a:cubicBezTo>
                <a:cubicBezTo>
                  <a:pt x="684628" y="3824068"/>
                  <a:pt x="682283" y="3885028"/>
                  <a:pt x="717452" y="3964745"/>
                </a:cubicBezTo>
                <a:cubicBezTo>
                  <a:pt x="752621" y="4044462"/>
                  <a:pt x="808892" y="4065563"/>
                  <a:pt x="872197" y="4091354"/>
                </a:cubicBezTo>
                <a:cubicBezTo>
                  <a:pt x="935502" y="4117145"/>
                  <a:pt x="1038665" y="4114801"/>
                  <a:pt x="1097280" y="4119490"/>
                </a:cubicBezTo>
                <a:cubicBezTo>
                  <a:pt x="1155895" y="4124179"/>
                  <a:pt x="1189892" y="4121834"/>
                  <a:pt x="1223889" y="4119490"/>
                </a:cubicBezTo>
              </a:path>
            </a:pathLst>
          </a:custGeom>
          <a:ln w="254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IN" dirty="0" smtClean="0"/>
              <a:t>Over to experiment-5 lab lecture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Sensors and signals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Sensors and transducers</a:t>
            </a:r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Sensors convert one engineering variable in to another. For example-</a:t>
            </a:r>
          </a:p>
          <a:p>
            <a:pPr lvl="1"/>
            <a:r>
              <a:rPr lang="en-IN" dirty="0" smtClean="0"/>
              <a:t>Current 		</a:t>
            </a:r>
            <a:r>
              <a:rPr lang="en-IN" dirty="0" smtClean="0">
                <a:sym typeface="Wingdings" pitchFamily="2" charset="2"/>
              </a:rPr>
              <a:t> voltage</a:t>
            </a:r>
            <a:endParaRPr lang="en-IN" dirty="0" smtClean="0"/>
          </a:p>
          <a:p>
            <a:pPr lvl="1"/>
            <a:r>
              <a:rPr lang="en-IN" dirty="0" smtClean="0"/>
              <a:t>Temperature 		</a:t>
            </a:r>
            <a:r>
              <a:rPr lang="en-IN" dirty="0" smtClean="0">
                <a:sym typeface="Wingdings" pitchFamily="2" charset="2"/>
              </a:rPr>
              <a:t></a:t>
            </a:r>
            <a:r>
              <a:rPr lang="en-IN" dirty="0" smtClean="0"/>
              <a:t> voltage</a:t>
            </a:r>
          </a:p>
          <a:p>
            <a:pPr lvl="1"/>
            <a:r>
              <a:rPr lang="en-IN" dirty="0" smtClean="0"/>
              <a:t>Force </a:t>
            </a:r>
            <a:r>
              <a:rPr lang="en-IN" dirty="0" smtClean="0">
                <a:sym typeface="Wingdings" pitchFamily="2" charset="2"/>
              </a:rPr>
              <a:t> Resistance</a:t>
            </a:r>
          </a:p>
          <a:p>
            <a:pPr lvl="1"/>
            <a:endParaRPr lang="en-IN" dirty="0"/>
          </a:p>
        </p:txBody>
      </p:sp>
      <p:grpSp>
        <p:nvGrpSpPr>
          <p:cNvPr id="8" name="Group 7"/>
          <p:cNvGrpSpPr/>
          <p:nvPr/>
        </p:nvGrpSpPr>
        <p:grpSpPr>
          <a:xfrm>
            <a:off x="2627784" y="2564904"/>
            <a:ext cx="3024336" cy="1080120"/>
            <a:chOff x="2627784" y="2564904"/>
            <a:chExt cx="3024336" cy="1080120"/>
          </a:xfrm>
        </p:grpSpPr>
        <p:sp>
          <p:nvSpPr>
            <p:cNvPr id="4" name="Rectangle 3"/>
            <p:cNvSpPr/>
            <p:nvPr/>
          </p:nvSpPr>
          <p:spPr>
            <a:xfrm>
              <a:off x="3347864" y="2564904"/>
              <a:ext cx="1584176" cy="108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b="1" dirty="0" smtClean="0"/>
                <a:t>Sensor</a:t>
              </a:r>
              <a:endParaRPr lang="en-IN" sz="3200" b="1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2627784" y="3140968"/>
              <a:ext cx="72008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4932040" y="3140968"/>
              <a:ext cx="72008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827584" y="2636912"/>
            <a:ext cx="2088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rgbClr val="0070C0"/>
                </a:solidFill>
              </a:rPr>
              <a:t>Engineering variable to be measured</a:t>
            </a:r>
            <a:endParaRPr lang="en-IN" sz="2400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24128" y="2852936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rgbClr val="0070C0"/>
                </a:solidFill>
              </a:rPr>
              <a:t>Sensor output </a:t>
            </a:r>
            <a:endParaRPr lang="en-IN" sz="2400" dirty="0">
              <a:solidFill>
                <a:srgbClr val="0070C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39952" y="5589240"/>
            <a:ext cx="17075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 smtClean="0">
                <a:sym typeface="Wingdings" pitchFamily="2" charset="2"/>
              </a:rPr>
              <a:t> Voltage</a:t>
            </a:r>
            <a:endParaRPr lang="en-IN" sz="28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5724128" y="2780928"/>
            <a:ext cx="2016224" cy="3240360"/>
            <a:chOff x="5724128" y="2780928"/>
            <a:chExt cx="2016224" cy="3240360"/>
          </a:xfrm>
        </p:grpSpPr>
        <p:sp>
          <p:nvSpPr>
            <p:cNvPr id="12" name="Right Brace 11"/>
            <p:cNvSpPr/>
            <p:nvPr/>
          </p:nvSpPr>
          <p:spPr>
            <a:xfrm>
              <a:off x="5796136" y="4725144"/>
              <a:ext cx="288032" cy="1296144"/>
            </a:xfrm>
            <a:prstGeom prst="rightBrac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/>
            <p:cNvSpPr/>
            <p:nvPr/>
          </p:nvSpPr>
          <p:spPr>
            <a:xfrm>
              <a:off x="5724128" y="2780928"/>
              <a:ext cx="2016224" cy="64807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6161649" y="3488788"/>
              <a:ext cx="822960" cy="1856935"/>
            </a:xfrm>
            <a:custGeom>
              <a:avLst/>
              <a:gdLst>
                <a:gd name="connsiteX0" fmla="*/ 0 w 822960"/>
                <a:gd name="connsiteY0" fmla="*/ 1856935 h 1856935"/>
                <a:gd name="connsiteX1" fmla="*/ 351693 w 822960"/>
                <a:gd name="connsiteY1" fmla="*/ 1688123 h 1856935"/>
                <a:gd name="connsiteX2" fmla="*/ 745588 w 822960"/>
                <a:gd name="connsiteY2" fmla="*/ 1012874 h 1856935"/>
                <a:gd name="connsiteX3" fmla="*/ 815926 w 822960"/>
                <a:gd name="connsiteY3" fmla="*/ 365760 h 1856935"/>
                <a:gd name="connsiteX4" fmla="*/ 787791 w 822960"/>
                <a:gd name="connsiteY4" fmla="*/ 0 h 185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2960" h="1856935">
                  <a:moveTo>
                    <a:pt x="0" y="1856935"/>
                  </a:moveTo>
                  <a:cubicBezTo>
                    <a:pt x="113714" y="1842867"/>
                    <a:pt x="227428" y="1828800"/>
                    <a:pt x="351693" y="1688123"/>
                  </a:cubicBezTo>
                  <a:cubicBezTo>
                    <a:pt x="475958" y="1547446"/>
                    <a:pt x="668216" y="1233268"/>
                    <a:pt x="745588" y="1012874"/>
                  </a:cubicBezTo>
                  <a:cubicBezTo>
                    <a:pt x="822960" y="792480"/>
                    <a:pt x="808892" y="534572"/>
                    <a:pt x="815926" y="365760"/>
                  </a:cubicBezTo>
                  <a:cubicBezTo>
                    <a:pt x="822960" y="196948"/>
                    <a:pt x="805375" y="98474"/>
                    <a:pt x="787791" y="0"/>
                  </a:cubicBezTo>
                </a:path>
              </a:pathLst>
            </a:custGeom>
            <a:ln w="25400">
              <a:solidFill>
                <a:srgbClr val="FF0000"/>
              </a:solidFill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840760" y="4149080"/>
            <a:ext cx="248376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solidFill>
                  <a:srgbClr val="7030A0"/>
                </a:solidFill>
              </a:rPr>
              <a:t>Sensor output is frequently referred to as ‘signal’</a:t>
            </a:r>
            <a:endParaRPr lang="en-IN" sz="32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4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Sensor signals &amp; noise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Sensors are not ideal. All sensor outputs have noise.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Thus, all engineering measurements are coloured by sensor noise</a:t>
            </a:r>
          </a:p>
          <a:p>
            <a:r>
              <a:rPr lang="en-IN" dirty="0" smtClean="0"/>
              <a:t>The sensor noise needs to be removed before a measurement can be meaningfully used</a:t>
            </a:r>
            <a:endParaRPr lang="en-IN" dirty="0"/>
          </a:p>
        </p:txBody>
      </p:sp>
      <p:grpSp>
        <p:nvGrpSpPr>
          <p:cNvPr id="5" name="Group 4"/>
          <p:cNvGrpSpPr/>
          <p:nvPr/>
        </p:nvGrpSpPr>
        <p:grpSpPr>
          <a:xfrm>
            <a:off x="2195736" y="2636912"/>
            <a:ext cx="3024336" cy="1080120"/>
            <a:chOff x="2627784" y="2564904"/>
            <a:chExt cx="3024336" cy="1080120"/>
          </a:xfrm>
        </p:grpSpPr>
        <p:sp>
          <p:nvSpPr>
            <p:cNvPr id="6" name="Rectangle 5"/>
            <p:cNvSpPr/>
            <p:nvPr/>
          </p:nvSpPr>
          <p:spPr>
            <a:xfrm>
              <a:off x="3347864" y="2564904"/>
              <a:ext cx="1584176" cy="108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b="1" dirty="0" smtClean="0"/>
                <a:t>Sensor</a:t>
              </a:r>
              <a:endParaRPr lang="en-IN" sz="3200" b="1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2627784" y="3140968"/>
              <a:ext cx="72008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4932040" y="3140968"/>
              <a:ext cx="72008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79512" y="2852936"/>
            <a:ext cx="20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Input = x(t)</a:t>
            </a:r>
            <a:endParaRPr lang="en-IN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5292080" y="2780928"/>
            <a:ext cx="3888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y</a:t>
            </a:r>
            <a:r>
              <a:rPr lang="en-IN" sz="3200" dirty="0" smtClean="0"/>
              <a:t>(t) ..</a:t>
            </a:r>
            <a:r>
              <a:rPr lang="en-IN" sz="3000" dirty="0" smtClean="0"/>
              <a:t>where y(t) = f(x(t))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269117" y="3284984"/>
            <a:ext cx="369537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000" dirty="0" smtClean="0">
                <a:solidFill>
                  <a:srgbClr val="FF0000"/>
                </a:solidFill>
              </a:rPr>
              <a:t>+ n(t) ..[random noise]</a:t>
            </a:r>
            <a:endParaRPr lang="en-IN" sz="3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Sensor noise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Sensor output usually consists of DC or AC voltage, often referred as signal.</a:t>
            </a:r>
          </a:p>
          <a:p>
            <a:r>
              <a:rPr lang="en-IN" dirty="0" smtClean="0"/>
              <a:t>Noise implies, existence of signal components which do not arise due to the input</a:t>
            </a:r>
          </a:p>
          <a:p>
            <a:r>
              <a:rPr lang="en-IN" dirty="0" smtClean="0"/>
              <a:t>As sensor input and output are functions of time, noise component is also a function of time</a:t>
            </a:r>
          </a:p>
          <a:p>
            <a:r>
              <a:rPr lang="en-IN" dirty="0" smtClean="0"/>
              <a:t>Noise is usually measured as noise voltage, or </a:t>
            </a:r>
            <a:r>
              <a:rPr lang="en-IN" dirty="0"/>
              <a:t>n</a:t>
            </a:r>
            <a:r>
              <a:rPr lang="en-IN" dirty="0" smtClean="0"/>
              <a:t>oise power in sensor output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Sensor noise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If the sensor output is expressed in frequency domain, sensor noise can be seen as unwanted frequency components.</a:t>
            </a:r>
          </a:p>
          <a:p>
            <a:endParaRPr lang="en-IN" dirty="0"/>
          </a:p>
          <a:p>
            <a:endParaRPr lang="en-IN" dirty="0" smtClean="0"/>
          </a:p>
          <a:p>
            <a:pPr>
              <a:buNone/>
            </a:pPr>
            <a:endParaRPr lang="en-IN" dirty="0"/>
          </a:p>
        </p:txBody>
      </p:sp>
      <p:grpSp>
        <p:nvGrpSpPr>
          <p:cNvPr id="12" name="Group 11"/>
          <p:cNvGrpSpPr/>
          <p:nvPr/>
        </p:nvGrpSpPr>
        <p:grpSpPr>
          <a:xfrm>
            <a:off x="1619672" y="3501008"/>
            <a:ext cx="5328592" cy="1944216"/>
            <a:chOff x="1619672" y="3501008"/>
            <a:chExt cx="5328592" cy="1944216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1619672" y="3501008"/>
              <a:ext cx="0" cy="1944216"/>
            </a:xfrm>
            <a:prstGeom prst="line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619672" y="5445224"/>
              <a:ext cx="5328592" cy="0"/>
            </a:xfrm>
            <a:prstGeom prst="line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966665" y="3428998"/>
            <a:ext cx="4253407" cy="2755470"/>
            <a:chOff x="966665" y="3428998"/>
            <a:chExt cx="4253407" cy="2755470"/>
          </a:xfrm>
        </p:grpSpPr>
        <p:grpSp>
          <p:nvGrpSpPr>
            <p:cNvPr id="13" name="Group 12"/>
            <p:cNvGrpSpPr/>
            <p:nvPr/>
          </p:nvGrpSpPr>
          <p:grpSpPr>
            <a:xfrm>
              <a:off x="2915816" y="5661248"/>
              <a:ext cx="2304256" cy="523220"/>
              <a:chOff x="2915816" y="5661248"/>
              <a:chExt cx="2304256" cy="52322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915816" y="5661248"/>
                <a:ext cx="23042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800" dirty="0" smtClean="0"/>
                  <a:t>Frequency</a:t>
                </a:r>
                <a:endParaRPr lang="en-IN" sz="2800" dirty="0"/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>
                <a:off x="4499992" y="5949280"/>
                <a:ext cx="432048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 rot="16200000">
              <a:off x="184158" y="4211505"/>
              <a:ext cx="20882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 smtClean="0"/>
                <a:t>Rel. Intensity</a:t>
              </a:r>
              <a:endParaRPr lang="en-IN" sz="2800" dirty="0"/>
            </a:p>
          </p:txBody>
        </p:sp>
      </p:grpSp>
      <p:sp>
        <p:nvSpPr>
          <p:cNvPr id="16" name="Freeform 15"/>
          <p:cNvSpPr/>
          <p:nvPr/>
        </p:nvSpPr>
        <p:spPr>
          <a:xfrm>
            <a:off x="2039815" y="3577883"/>
            <a:ext cx="2307102" cy="1678745"/>
          </a:xfrm>
          <a:custGeom>
            <a:avLst/>
            <a:gdLst>
              <a:gd name="connsiteX0" fmla="*/ 0 w 2307102"/>
              <a:gd name="connsiteY0" fmla="*/ 1641231 h 1678745"/>
              <a:gd name="connsiteX1" fmla="*/ 534573 w 2307102"/>
              <a:gd name="connsiteY1" fmla="*/ 1613095 h 1678745"/>
              <a:gd name="connsiteX2" fmla="*/ 801859 w 2307102"/>
              <a:gd name="connsiteY2" fmla="*/ 1275471 h 1678745"/>
              <a:gd name="connsiteX3" fmla="*/ 1026942 w 2307102"/>
              <a:gd name="connsiteY3" fmla="*/ 262597 h 1678745"/>
              <a:gd name="connsiteX4" fmla="*/ 1111348 w 2307102"/>
              <a:gd name="connsiteY4" fmla="*/ 65649 h 1678745"/>
              <a:gd name="connsiteX5" fmla="*/ 1209822 w 2307102"/>
              <a:gd name="connsiteY5" fmla="*/ 93785 h 1678745"/>
              <a:gd name="connsiteX6" fmla="*/ 1350499 w 2307102"/>
              <a:gd name="connsiteY6" fmla="*/ 628357 h 1678745"/>
              <a:gd name="connsiteX7" fmla="*/ 1505243 w 2307102"/>
              <a:gd name="connsiteY7" fmla="*/ 1345809 h 1678745"/>
              <a:gd name="connsiteX8" fmla="*/ 1800665 w 2307102"/>
              <a:gd name="connsiteY8" fmla="*/ 1627163 h 1678745"/>
              <a:gd name="connsiteX9" fmla="*/ 2307102 w 2307102"/>
              <a:gd name="connsiteY9" fmla="*/ 1655299 h 1678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07102" h="1678745">
                <a:moveTo>
                  <a:pt x="0" y="1641231"/>
                </a:moveTo>
                <a:cubicBezTo>
                  <a:pt x="200465" y="1657643"/>
                  <a:pt x="400930" y="1674055"/>
                  <a:pt x="534573" y="1613095"/>
                </a:cubicBezTo>
                <a:cubicBezTo>
                  <a:pt x="668216" y="1552135"/>
                  <a:pt x="719798" y="1500554"/>
                  <a:pt x="801859" y="1275471"/>
                </a:cubicBezTo>
                <a:cubicBezTo>
                  <a:pt x="883920" y="1050388"/>
                  <a:pt x="975361" y="464234"/>
                  <a:pt x="1026942" y="262597"/>
                </a:cubicBezTo>
                <a:cubicBezTo>
                  <a:pt x="1078524" y="60960"/>
                  <a:pt x="1080868" y="93784"/>
                  <a:pt x="1111348" y="65649"/>
                </a:cubicBezTo>
                <a:cubicBezTo>
                  <a:pt x="1141828" y="37514"/>
                  <a:pt x="1169964" y="0"/>
                  <a:pt x="1209822" y="93785"/>
                </a:cubicBezTo>
                <a:cubicBezTo>
                  <a:pt x="1249680" y="187570"/>
                  <a:pt x="1301262" y="419686"/>
                  <a:pt x="1350499" y="628357"/>
                </a:cubicBezTo>
                <a:cubicBezTo>
                  <a:pt x="1399736" y="837028"/>
                  <a:pt x="1430215" y="1179341"/>
                  <a:pt x="1505243" y="1345809"/>
                </a:cubicBezTo>
                <a:cubicBezTo>
                  <a:pt x="1580271" y="1512277"/>
                  <a:pt x="1667022" y="1575581"/>
                  <a:pt x="1800665" y="1627163"/>
                </a:cubicBezTo>
                <a:cubicBezTo>
                  <a:pt x="1934308" y="1678745"/>
                  <a:pt x="2120705" y="1667022"/>
                  <a:pt x="2307102" y="1655299"/>
                </a:cubicBezTo>
              </a:path>
            </a:pathLst>
          </a:cu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Freeform 17"/>
          <p:cNvSpPr/>
          <p:nvPr/>
        </p:nvSpPr>
        <p:spPr>
          <a:xfrm>
            <a:off x="1871003" y="3720905"/>
            <a:ext cx="998806" cy="1591994"/>
          </a:xfrm>
          <a:custGeom>
            <a:avLst/>
            <a:gdLst>
              <a:gd name="connsiteX0" fmla="*/ 0 w 998806"/>
              <a:gd name="connsiteY0" fmla="*/ 1540412 h 1591994"/>
              <a:gd name="connsiteX1" fmla="*/ 351692 w 998806"/>
              <a:gd name="connsiteY1" fmla="*/ 1371600 h 1591994"/>
              <a:gd name="connsiteX2" fmla="*/ 520505 w 998806"/>
              <a:gd name="connsiteY2" fmla="*/ 218049 h 1591994"/>
              <a:gd name="connsiteX3" fmla="*/ 618979 w 998806"/>
              <a:gd name="connsiteY3" fmla="*/ 63304 h 1591994"/>
              <a:gd name="connsiteX4" fmla="*/ 661182 w 998806"/>
              <a:gd name="connsiteY4" fmla="*/ 372793 h 1591994"/>
              <a:gd name="connsiteX5" fmla="*/ 787791 w 998806"/>
              <a:gd name="connsiteY5" fmla="*/ 1399735 h 1591994"/>
              <a:gd name="connsiteX6" fmla="*/ 998806 w 998806"/>
              <a:gd name="connsiteY6" fmla="*/ 1498209 h 1591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8806" h="1591994">
                <a:moveTo>
                  <a:pt x="0" y="1540412"/>
                </a:moveTo>
                <a:cubicBezTo>
                  <a:pt x="132470" y="1566203"/>
                  <a:pt x="264941" y="1591994"/>
                  <a:pt x="351692" y="1371600"/>
                </a:cubicBezTo>
                <a:cubicBezTo>
                  <a:pt x="438443" y="1151206"/>
                  <a:pt x="475957" y="436098"/>
                  <a:pt x="520505" y="218049"/>
                </a:cubicBezTo>
                <a:cubicBezTo>
                  <a:pt x="565053" y="0"/>
                  <a:pt x="595533" y="37513"/>
                  <a:pt x="618979" y="63304"/>
                </a:cubicBezTo>
                <a:cubicBezTo>
                  <a:pt x="642425" y="89095"/>
                  <a:pt x="633047" y="150055"/>
                  <a:pt x="661182" y="372793"/>
                </a:cubicBezTo>
                <a:cubicBezTo>
                  <a:pt x="689317" y="595531"/>
                  <a:pt x="731520" y="1212166"/>
                  <a:pt x="787791" y="1399735"/>
                </a:cubicBezTo>
                <a:cubicBezTo>
                  <a:pt x="844062" y="1587304"/>
                  <a:pt x="921434" y="1542756"/>
                  <a:pt x="998806" y="1498209"/>
                </a:cubicBezTo>
              </a:path>
            </a:pathLst>
          </a:cu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Freeform 18"/>
          <p:cNvSpPr/>
          <p:nvPr/>
        </p:nvSpPr>
        <p:spPr>
          <a:xfrm>
            <a:off x="3275856" y="3645024"/>
            <a:ext cx="1790894" cy="1591994"/>
          </a:xfrm>
          <a:custGeom>
            <a:avLst/>
            <a:gdLst>
              <a:gd name="connsiteX0" fmla="*/ 0 w 998806"/>
              <a:gd name="connsiteY0" fmla="*/ 1540412 h 1591994"/>
              <a:gd name="connsiteX1" fmla="*/ 351692 w 998806"/>
              <a:gd name="connsiteY1" fmla="*/ 1371600 h 1591994"/>
              <a:gd name="connsiteX2" fmla="*/ 520505 w 998806"/>
              <a:gd name="connsiteY2" fmla="*/ 218049 h 1591994"/>
              <a:gd name="connsiteX3" fmla="*/ 618979 w 998806"/>
              <a:gd name="connsiteY3" fmla="*/ 63304 h 1591994"/>
              <a:gd name="connsiteX4" fmla="*/ 661182 w 998806"/>
              <a:gd name="connsiteY4" fmla="*/ 372793 h 1591994"/>
              <a:gd name="connsiteX5" fmla="*/ 787791 w 998806"/>
              <a:gd name="connsiteY5" fmla="*/ 1399735 h 1591994"/>
              <a:gd name="connsiteX6" fmla="*/ 998806 w 998806"/>
              <a:gd name="connsiteY6" fmla="*/ 1498209 h 1591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8806" h="1591994">
                <a:moveTo>
                  <a:pt x="0" y="1540412"/>
                </a:moveTo>
                <a:cubicBezTo>
                  <a:pt x="132470" y="1566203"/>
                  <a:pt x="264941" y="1591994"/>
                  <a:pt x="351692" y="1371600"/>
                </a:cubicBezTo>
                <a:cubicBezTo>
                  <a:pt x="438443" y="1151206"/>
                  <a:pt x="475957" y="436098"/>
                  <a:pt x="520505" y="218049"/>
                </a:cubicBezTo>
                <a:cubicBezTo>
                  <a:pt x="565053" y="0"/>
                  <a:pt x="595533" y="37513"/>
                  <a:pt x="618979" y="63304"/>
                </a:cubicBezTo>
                <a:cubicBezTo>
                  <a:pt x="642425" y="89095"/>
                  <a:pt x="633047" y="150055"/>
                  <a:pt x="661182" y="372793"/>
                </a:cubicBezTo>
                <a:cubicBezTo>
                  <a:pt x="689317" y="595531"/>
                  <a:pt x="731520" y="1212166"/>
                  <a:pt x="787791" y="1399735"/>
                </a:cubicBezTo>
                <a:cubicBezTo>
                  <a:pt x="844062" y="1587304"/>
                  <a:pt x="921434" y="1542756"/>
                  <a:pt x="998806" y="1498209"/>
                </a:cubicBezTo>
              </a:path>
            </a:pathLst>
          </a:cu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Freeform 19"/>
          <p:cNvSpPr/>
          <p:nvPr/>
        </p:nvSpPr>
        <p:spPr>
          <a:xfrm>
            <a:off x="1744394" y="4670474"/>
            <a:ext cx="4248443" cy="604911"/>
          </a:xfrm>
          <a:custGeom>
            <a:avLst/>
            <a:gdLst>
              <a:gd name="connsiteX0" fmla="*/ 0 w 4248443"/>
              <a:gd name="connsiteY0" fmla="*/ 604911 h 604911"/>
              <a:gd name="connsiteX1" fmla="*/ 182880 w 4248443"/>
              <a:gd name="connsiteY1" fmla="*/ 464234 h 604911"/>
              <a:gd name="connsiteX2" fmla="*/ 604911 w 4248443"/>
              <a:gd name="connsiteY2" fmla="*/ 253218 h 604911"/>
              <a:gd name="connsiteX3" fmla="*/ 1280160 w 4248443"/>
              <a:gd name="connsiteY3" fmla="*/ 42203 h 604911"/>
              <a:gd name="connsiteX4" fmla="*/ 2194560 w 4248443"/>
              <a:gd name="connsiteY4" fmla="*/ 14068 h 604911"/>
              <a:gd name="connsiteX5" fmla="*/ 3052689 w 4248443"/>
              <a:gd name="connsiteY5" fmla="*/ 126609 h 604911"/>
              <a:gd name="connsiteX6" fmla="*/ 4093698 w 4248443"/>
              <a:gd name="connsiteY6" fmla="*/ 450166 h 604911"/>
              <a:gd name="connsiteX7" fmla="*/ 4093698 w 4248443"/>
              <a:gd name="connsiteY7" fmla="*/ 450166 h 604911"/>
              <a:gd name="connsiteX8" fmla="*/ 4248443 w 4248443"/>
              <a:gd name="connsiteY8" fmla="*/ 478301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48443" h="604911">
                <a:moveTo>
                  <a:pt x="0" y="604911"/>
                </a:moveTo>
                <a:cubicBezTo>
                  <a:pt x="41031" y="563880"/>
                  <a:pt x="82062" y="522849"/>
                  <a:pt x="182880" y="464234"/>
                </a:cubicBezTo>
                <a:cubicBezTo>
                  <a:pt x="283698" y="405619"/>
                  <a:pt x="422031" y="323557"/>
                  <a:pt x="604911" y="253218"/>
                </a:cubicBezTo>
                <a:cubicBezTo>
                  <a:pt x="787791" y="182879"/>
                  <a:pt x="1015219" y="82061"/>
                  <a:pt x="1280160" y="42203"/>
                </a:cubicBezTo>
                <a:cubicBezTo>
                  <a:pt x="1545102" y="2345"/>
                  <a:pt x="1899139" y="0"/>
                  <a:pt x="2194560" y="14068"/>
                </a:cubicBezTo>
                <a:cubicBezTo>
                  <a:pt x="2489981" y="28136"/>
                  <a:pt x="2736166" y="53926"/>
                  <a:pt x="3052689" y="126609"/>
                </a:cubicBezTo>
                <a:cubicBezTo>
                  <a:pt x="3369212" y="199292"/>
                  <a:pt x="4093698" y="450166"/>
                  <a:pt x="4093698" y="450166"/>
                </a:cubicBezTo>
                <a:lnTo>
                  <a:pt x="4093698" y="450166"/>
                </a:lnTo>
                <a:lnTo>
                  <a:pt x="4248443" y="478301"/>
                </a:lnTo>
              </a:path>
            </a:pathLst>
          </a:cu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/>
          <p:cNvSpPr txBox="1"/>
          <p:nvPr/>
        </p:nvSpPr>
        <p:spPr>
          <a:xfrm>
            <a:off x="6372200" y="3068960"/>
            <a:ext cx="2448272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Filtration</a:t>
            </a:r>
          </a:p>
          <a:p>
            <a:pPr lvl="1">
              <a:buFont typeface="Arial" pitchFamily="34" charset="0"/>
              <a:buChar char="•"/>
            </a:pPr>
            <a:r>
              <a:rPr lang="en-IN" sz="2800" dirty="0" smtClean="0"/>
              <a:t>Low pass</a:t>
            </a:r>
          </a:p>
          <a:p>
            <a:pPr lvl="1">
              <a:buFont typeface="Arial" pitchFamily="34" charset="0"/>
              <a:buChar char="•"/>
            </a:pPr>
            <a:r>
              <a:rPr lang="en-IN" sz="2800" dirty="0" smtClean="0"/>
              <a:t>High pass</a:t>
            </a:r>
          </a:p>
          <a:p>
            <a:pPr lvl="1">
              <a:buFont typeface="Arial" pitchFamily="34" charset="0"/>
              <a:buChar char="•"/>
            </a:pPr>
            <a:r>
              <a:rPr lang="en-IN" sz="2800" dirty="0" smtClean="0"/>
              <a:t>Band pass</a:t>
            </a:r>
          </a:p>
          <a:p>
            <a:pPr lvl="1">
              <a:buFont typeface="Arial" pitchFamily="34" charset="0"/>
              <a:buChar char="•"/>
            </a:pPr>
            <a:r>
              <a:rPr lang="en-IN" sz="2800" dirty="0" smtClean="0"/>
              <a:t>Band reject</a:t>
            </a:r>
            <a:endParaRPr lang="en-IN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2699792" y="3140968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rgbClr val="7030A0"/>
                </a:solidFill>
              </a:rPr>
              <a:t>Signal</a:t>
            </a:r>
            <a:endParaRPr lang="en-IN" sz="2400" dirty="0">
              <a:solidFill>
                <a:srgbClr val="7030A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07696" y="3050957"/>
            <a:ext cx="27363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How to remove this noise</a:t>
            </a:r>
            <a:endParaRPr lang="en-IN" sz="2800" dirty="0"/>
          </a:p>
        </p:txBody>
      </p:sp>
      <p:sp>
        <p:nvSpPr>
          <p:cNvPr id="25" name="Rectangle 24"/>
          <p:cNvSpPr/>
          <p:nvPr/>
        </p:nvSpPr>
        <p:spPr>
          <a:xfrm>
            <a:off x="1655676" y="3609020"/>
            <a:ext cx="2160240" cy="1800200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/>
          <p:cNvSpPr/>
          <p:nvPr/>
        </p:nvSpPr>
        <p:spPr>
          <a:xfrm>
            <a:off x="2663788" y="3609020"/>
            <a:ext cx="3600400" cy="1800200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/>
          <p:cNvSpPr/>
          <p:nvPr/>
        </p:nvSpPr>
        <p:spPr>
          <a:xfrm>
            <a:off x="2627784" y="3609020"/>
            <a:ext cx="1224136" cy="1800200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4427984" y="5517232"/>
            <a:ext cx="4536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 smtClean="0">
                <a:solidFill>
                  <a:srgbClr val="FF0000"/>
                </a:solidFill>
              </a:rPr>
              <a:t>Noise has high frequency components</a:t>
            </a:r>
            <a:endParaRPr lang="en-IN" sz="22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427984" y="5517232"/>
            <a:ext cx="44644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 smtClean="0">
                <a:solidFill>
                  <a:srgbClr val="FF0000"/>
                </a:solidFill>
              </a:rPr>
              <a:t>Noise has low frequency components</a:t>
            </a:r>
            <a:endParaRPr lang="en-IN" sz="22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427984" y="5517232"/>
            <a:ext cx="42484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 smtClean="0">
                <a:solidFill>
                  <a:srgbClr val="FF0000"/>
                </a:solidFill>
              </a:rPr>
              <a:t>Noise is evenly spread out</a:t>
            </a:r>
            <a:endParaRPr lang="en-IN" sz="2200" dirty="0">
              <a:solidFill>
                <a:srgbClr val="FF0000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655676" y="3501008"/>
            <a:ext cx="4572508" cy="1908212"/>
            <a:chOff x="1655676" y="3392996"/>
            <a:chExt cx="4572508" cy="1908212"/>
          </a:xfrm>
        </p:grpSpPr>
        <p:sp>
          <p:nvSpPr>
            <p:cNvPr id="31" name="Rectangle 30"/>
            <p:cNvSpPr/>
            <p:nvPr/>
          </p:nvSpPr>
          <p:spPr>
            <a:xfrm>
              <a:off x="1655676" y="3392996"/>
              <a:ext cx="1044116" cy="1908212"/>
            </a:xfrm>
            <a:prstGeom prst="rect">
              <a:avLst/>
            </a:prstGeom>
            <a:solidFill>
              <a:schemeClr val="accent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671900" y="3392996"/>
              <a:ext cx="2556284" cy="1908212"/>
            </a:xfrm>
            <a:prstGeom prst="rect">
              <a:avLst/>
            </a:prstGeom>
            <a:solidFill>
              <a:schemeClr val="accent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4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4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5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4" presetClass="exit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9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8" grpId="1" animBg="1"/>
      <p:bldP spid="18" grpId="2" animBg="1"/>
      <p:bldP spid="18" grpId="3" animBg="1"/>
      <p:bldP spid="19" grpId="0" animBg="1"/>
      <p:bldP spid="19" grpId="1" animBg="1"/>
      <p:bldP spid="19" grpId="2" animBg="1"/>
      <p:bldP spid="20" grpId="0" animBg="1"/>
      <p:bldP spid="20" grpId="1" animBg="1"/>
      <p:bldP spid="22" grpId="0"/>
      <p:bldP spid="23" grpId="0"/>
      <p:bldP spid="23" grpId="1"/>
      <p:bldP spid="25" grpId="0" animBg="1"/>
      <p:bldP spid="25" grpId="1" animBg="1"/>
      <p:bldP spid="26" grpId="0" animBg="1"/>
      <p:bldP spid="27" grpId="0" animBg="1"/>
      <p:bldP spid="27" grpId="1" animBg="1"/>
      <p:bldP spid="24" grpId="0"/>
      <p:bldP spid="24" grpId="1"/>
      <p:bldP spid="29" grpId="0"/>
      <p:bldP spid="29" grpId="1"/>
      <p:bldP spid="30" grpId="0"/>
      <p:bldP spid="30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Filtration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Traditionally electrical and/or electronic circuits perform filtering of noise</a:t>
            </a:r>
          </a:p>
          <a:p>
            <a:r>
              <a:rPr lang="en-IN" dirty="0" smtClean="0"/>
              <a:t>Modern practice is to use computers for measurements and controls of engineering systems</a:t>
            </a:r>
          </a:p>
          <a:p>
            <a:r>
              <a:rPr lang="en-IN" dirty="0" smtClean="0"/>
              <a:t>But computers work only on </a:t>
            </a:r>
            <a:r>
              <a:rPr lang="en-IN" dirty="0" err="1" smtClean="0"/>
              <a:t>discretized</a:t>
            </a:r>
            <a:r>
              <a:rPr lang="en-IN" dirty="0" smtClean="0"/>
              <a:t> data often obtained through ADCs</a:t>
            </a:r>
          </a:p>
          <a:p>
            <a:r>
              <a:rPr lang="en-IN" dirty="0" smtClean="0"/>
              <a:t>As computers are presented with noisy data, there is a need to filter it by employing data processing techniques.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acquisition by computers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Sampling of signals by using data acquisition systems </a:t>
            </a:r>
          </a:p>
          <a:p>
            <a:pPr lvl="1"/>
            <a:r>
              <a:rPr lang="en-IN" b="1" dirty="0" smtClean="0">
                <a:solidFill>
                  <a:srgbClr val="7030A0"/>
                </a:solidFill>
              </a:rPr>
              <a:t>Sensor</a:t>
            </a:r>
            <a:r>
              <a:rPr lang="en-IN" dirty="0" smtClean="0"/>
              <a:t> </a:t>
            </a:r>
            <a:r>
              <a:rPr lang="en-IN" dirty="0" smtClean="0">
                <a:sym typeface="Wingdings" pitchFamily="2" charset="2"/>
              </a:rPr>
              <a:t> </a:t>
            </a:r>
            <a:r>
              <a:rPr lang="en-IN" dirty="0" err="1" smtClean="0">
                <a:sym typeface="Wingdings" pitchFamily="2" charset="2"/>
              </a:rPr>
              <a:t>Analog</a:t>
            </a:r>
            <a:r>
              <a:rPr lang="en-IN" dirty="0" smtClean="0">
                <a:sym typeface="Wingdings" pitchFamily="2" charset="2"/>
              </a:rPr>
              <a:t> signal conditioning</a:t>
            </a:r>
            <a:r>
              <a:rPr lang="en-IN" dirty="0" smtClean="0"/>
              <a:t> </a:t>
            </a:r>
            <a:r>
              <a:rPr lang="en-IN" dirty="0" smtClean="0">
                <a:sym typeface="Wingdings" pitchFamily="2" charset="2"/>
              </a:rPr>
              <a:t></a:t>
            </a:r>
          </a:p>
          <a:p>
            <a:pPr lvl="1"/>
            <a:r>
              <a:rPr lang="en-IN" dirty="0" smtClean="0"/>
              <a:t>Sample &amp; Hold </a:t>
            </a:r>
            <a:r>
              <a:rPr lang="en-IN" dirty="0" smtClean="0">
                <a:sym typeface="Wingdings" pitchFamily="2" charset="2"/>
              </a:rPr>
              <a:t> </a:t>
            </a:r>
            <a:r>
              <a:rPr lang="en-IN" b="1" dirty="0" smtClean="0">
                <a:solidFill>
                  <a:srgbClr val="7030A0"/>
                </a:solidFill>
              </a:rPr>
              <a:t>ADC</a:t>
            </a:r>
            <a:r>
              <a:rPr lang="en-IN" dirty="0" smtClean="0"/>
              <a:t> </a:t>
            </a:r>
            <a:r>
              <a:rPr lang="en-IN" dirty="0" smtClean="0">
                <a:sym typeface="Wingdings" pitchFamily="2" charset="2"/>
              </a:rPr>
              <a:t> digital data </a:t>
            </a:r>
          </a:p>
          <a:p>
            <a:pPr lvl="1"/>
            <a:r>
              <a:rPr lang="en-IN" dirty="0" smtClean="0">
                <a:sym typeface="Wingdings" pitchFamily="2" charset="2"/>
              </a:rPr>
              <a:t>Digital Data </a:t>
            </a:r>
            <a:r>
              <a:rPr lang="en-IN" b="1" dirty="0" smtClean="0">
                <a:solidFill>
                  <a:srgbClr val="7030A0"/>
                </a:solidFill>
                <a:sym typeface="Wingdings" pitchFamily="2" charset="2"/>
              </a:rPr>
              <a:t>Digital s</a:t>
            </a:r>
            <a:r>
              <a:rPr lang="en-IN" b="1" dirty="0" smtClean="0">
                <a:solidFill>
                  <a:srgbClr val="7030A0"/>
                </a:solidFill>
              </a:rPr>
              <a:t>ignal conditioning </a:t>
            </a:r>
            <a:r>
              <a:rPr lang="en-IN" dirty="0" smtClean="0">
                <a:sym typeface="Wingdings" pitchFamily="2" charset="2"/>
              </a:rPr>
              <a:t> </a:t>
            </a:r>
          </a:p>
          <a:p>
            <a:pPr lvl="1"/>
            <a:r>
              <a:rPr lang="en-IN" dirty="0" smtClean="0">
                <a:sym typeface="Wingdings" pitchFamily="2" charset="2"/>
              </a:rPr>
              <a:t>Sanitised digital data</a:t>
            </a:r>
            <a:r>
              <a:rPr lang="en-IN" dirty="0" smtClean="0"/>
              <a:t> </a:t>
            </a:r>
            <a:r>
              <a:rPr lang="en-IN" dirty="0" smtClean="0">
                <a:sym typeface="Wingdings" pitchFamily="2" charset="2"/>
              </a:rPr>
              <a:t></a:t>
            </a:r>
            <a:r>
              <a:rPr lang="en-IN" dirty="0" smtClean="0"/>
              <a:t> recording/display/</a:t>
            </a:r>
            <a:r>
              <a:rPr lang="en-IN" b="1" dirty="0" smtClean="0">
                <a:solidFill>
                  <a:srgbClr val="7030A0"/>
                </a:solidFill>
              </a:rPr>
              <a:t>DAC</a:t>
            </a:r>
          </a:p>
          <a:p>
            <a:r>
              <a:rPr lang="en-IN" dirty="0" smtClean="0"/>
              <a:t>Sampling rate requirements</a:t>
            </a:r>
          </a:p>
          <a:p>
            <a:r>
              <a:rPr lang="en-IN" dirty="0" smtClean="0"/>
              <a:t>Sampling theorem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Sampling of data</a:t>
            </a:r>
            <a:endParaRPr lang="en-IN" dirty="0"/>
          </a:p>
        </p:txBody>
      </p:sp>
      <p:grpSp>
        <p:nvGrpSpPr>
          <p:cNvPr id="4" name="Content Placeholder 3"/>
          <p:cNvGrpSpPr>
            <a:grpSpLocks noGrp="1"/>
          </p:cNvGrpSpPr>
          <p:nvPr>
            <p:ph idx="1"/>
          </p:nvPr>
        </p:nvGrpSpPr>
        <p:grpSpPr>
          <a:xfrm>
            <a:off x="457200" y="1600200"/>
            <a:ext cx="8229600" cy="4525963"/>
            <a:chOff x="1619672" y="3501008"/>
            <a:chExt cx="5328592" cy="1944216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1619672" y="3501008"/>
              <a:ext cx="0" cy="1944216"/>
            </a:xfrm>
            <a:prstGeom prst="line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619672" y="5445224"/>
              <a:ext cx="5328592" cy="0"/>
            </a:xfrm>
            <a:prstGeom prst="line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Freeform 6"/>
          <p:cNvSpPr/>
          <p:nvPr/>
        </p:nvSpPr>
        <p:spPr>
          <a:xfrm>
            <a:off x="1043608" y="2074984"/>
            <a:ext cx="7146387" cy="1127761"/>
          </a:xfrm>
          <a:custGeom>
            <a:avLst/>
            <a:gdLst>
              <a:gd name="connsiteX0" fmla="*/ 0 w 7146387"/>
              <a:gd name="connsiteY0" fmla="*/ 696351 h 1127761"/>
              <a:gd name="connsiteX1" fmla="*/ 295421 w 7146387"/>
              <a:gd name="connsiteY1" fmla="*/ 949570 h 1127761"/>
              <a:gd name="connsiteX2" fmla="*/ 815926 w 7146387"/>
              <a:gd name="connsiteY2" fmla="*/ 1118382 h 1127761"/>
              <a:gd name="connsiteX3" fmla="*/ 1983544 w 7146387"/>
              <a:gd name="connsiteY3" fmla="*/ 907367 h 1127761"/>
              <a:gd name="connsiteX4" fmla="*/ 2813538 w 7146387"/>
              <a:gd name="connsiteY4" fmla="*/ 766690 h 1127761"/>
              <a:gd name="connsiteX5" fmla="*/ 3460652 w 7146387"/>
              <a:gd name="connsiteY5" fmla="*/ 1090247 h 1127761"/>
              <a:gd name="connsiteX6" fmla="*/ 4937760 w 7146387"/>
              <a:gd name="connsiteY6" fmla="*/ 991773 h 1127761"/>
              <a:gd name="connsiteX7" fmla="*/ 6091310 w 7146387"/>
              <a:gd name="connsiteY7" fmla="*/ 358727 h 1127761"/>
              <a:gd name="connsiteX8" fmla="*/ 6499273 w 7146387"/>
              <a:gd name="connsiteY8" fmla="*/ 7034 h 1127761"/>
              <a:gd name="connsiteX9" fmla="*/ 7146387 w 7146387"/>
              <a:gd name="connsiteY9" fmla="*/ 316524 h 1127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146387" h="1127761">
                <a:moveTo>
                  <a:pt x="0" y="696351"/>
                </a:moveTo>
                <a:cubicBezTo>
                  <a:pt x="79716" y="787791"/>
                  <a:pt x="159433" y="879232"/>
                  <a:pt x="295421" y="949570"/>
                </a:cubicBezTo>
                <a:cubicBezTo>
                  <a:pt x="431409" y="1019909"/>
                  <a:pt x="534572" y="1125416"/>
                  <a:pt x="815926" y="1118382"/>
                </a:cubicBezTo>
                <a:cubicBezTo>
                  <a:pt x="1097280" y="1111348"/>
                  <a:pt x="1983544" y="907367"/>
                  <a:pt x="1983544" y="907367"/>
                </a:cubicBezTo>
                <a:cubicBezTo>
                  <a:pt x="2316479" y="848752"/>
                  <a:pt x="2567353" y="736210"/>
                  <a:pt x="2813538" y="766690"/>
                </a:cubicBezTo>
                <a:cubicBezTo>
                  <a:pt x="3059723" y="797170"/>
                  <a:pt x="3106615" y="1052733"/>
                  <a:pt x="3460652" y="1090247"/>
                </a:cubicBezTo>
                <a:cubicBezTo>
                  <a:pt x="3814689" y="1127761"/>
                  <a:pt x="4499317" y="1113693"/>
                  <a:pt x="4937760" y="991773"/>
                </a:cubicBezTo>
                <a:cubicBezTo>
                  <a:pt x="5376203" y="869853"/>
                  <a:pt x="5831058" y="522850"/>
                  <a:pt x="6091310" y="358727"/>
                </a:cubicBezTo>
                <a:cubicBezTo>
                  <a:pt x="6351562" y="194604"/>
                  <a:pt x="6323427" y="14068"/>
                  <a:pt x="6499273" y="7034"/>
                </a:cubicBezTo>
                <a:cubicBezTo>
                  <a:pt x="6675119" y="0"/>
                  <a:pt x="6910753" y="158262"/>
                  <a:pt x="7146387" y="316524"/>
                </a:cubicBezTo>
              </a:path>
            </a:pathLst>
          </a:cu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043608" y="2780928"/>
            <a:ext cx="0" cy="3312368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475656" y="2780928"/>
            <a:ext cx="0" cy="3312368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907704" y="2780928"/>
            <a:ext cx="0" cy="3312368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339752" y="2780928"/>
            <a:ext cx="0" cy="3312368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771800" y="2780928"/>
            <a:ext cx="0" cy="3312368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203848" y="2780928"/>
            <a:ext cx="0" cy="3312368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635896" y="2780928"/>
            <a:ext cx="0" cy="3312368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067944" y="2780928"/>
            <a:ext cx="0" cy="3312368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499992" y="2780928"/>
            <a:ext cx="0" cy="3312368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932040" y="2780928"/>
            <a:ext cx="0" cy="3312368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364088" y="2780928"/>
            <a:ext cx="0" cy="3312368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796136" y="2780928"/>
            <a:ext cx="0" cy="3312368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228184" y="2708920"/>
            <a:ext cx="0" cy="3312368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660232" y="2708920"/>
            <a:ext cx="0" cy="3312368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092280" y="2348880"/>
            <a:ext cx="0" cy="3672408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8"/>
          </p:cNvCxnSpPr>
          <p:nvPr/>
        </p:nvCxnSpPr>
        <p:spPr>
          <a:xfrm flipH="1">
            <a:off x="7524328" y="2082018"/>
            <a:ext cx="18555" cy="393927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956376" y="2132856"/>
            <a:ext cx="0" cy="3888432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971600" y="270892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/>
          <p:cNvSpPr/>
          <p:nvPr/>
        </p:nvSpPr>
        <p:spPr>
          <a:xfrm>
            <a:off x="1403648" y="299695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Oval 34"/>
          <p:cNvSpPr/>
          <p:nvPr/>
        </p:nvSpPr>
        <p:spPr>
          <a:xfrm>
            <a:off x="1835696" y="314935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35"/>
          <p:cNvSpPr/>
          <p:nvPr/>
        </p:nvSpPr>
        <p:spPr>
          <a:xfrm>
            <a:off x="2267744" y="306896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/>
          <p:cNvSpPr/>
          <p:nvPr/>
        </p:nvSpPr>
        <p:spPr>
          <a:xfrm>
            <a:off x="2699792" y="299695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Oval 37"/>
          <p:cNvSpPr/>
          <p:nvPr/>
        </p:nvSpPr>
        <p:spPr>
          <a:xfrm>
            <a:off x="3131840" y="285293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Oval 38"/>
          <p:cNvSpPr/>
          <p:nvPr/>
        </p:nvSpPr>
        <p:spPr>
          <a:xfrm>
            <a:off x="3563888" y="278092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Oval 39"/>
          <p:cNvSpPr/>
          <p:nvPr/>
        </p:nvSpPr>
        <p:spPr>
          <a:xfrm>
            <a:off x="3995936" y="285293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Oval 40"/>
          <p:cNvSpPr/>
          <p:nvPr/>
        </p:nvSpPr>
        <p:spPr>
          <a:xfrm>
            <a:off x="4427984" y="306896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Oval 41"/>
          <p:cNvSpPr/>
          <p:nvPr/>
        </p:nvSpPr>
        <p:spPr>
          <a:xfrm>
            <a:off x="4860032" y="306896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Oval 42"/>
          <p:cNvSpPr/>
          <p:nvPr/>
        </p:nvSpPr>
        <p:spPr>
          <a:xfrm>
            <a:off x="5292080" y="306896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Oval 43"/>
          <p:cNvSpPr/>
          <p:nvPr/>
        </p:nvSpPr>
        <p:spPr>
          <a:xfrm>
            <a:off x="5724128" y="306896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Oval 44"/>
          <p:cNvSpPr/>
          <p:nvPr/>
        </p:nvSpPr>
        <p:spPr>
          <a:xfrm>
            <a:off x="6156176" y="292494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Oval 45"/>
          <p:cNvSpPr/>
          <p:nvPr/>
        </p:nvSpPr>
        <p:spPr>
          <a:xfrm>
            <a:off x="6588224" y="263691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Oval 46"/>
          <p:cNvSpPr/>
          <p:nvPr/>
        </p:nvSpPr>
        <p:spPr>
          <a:xfrm>
            <a:off x="7020272" y="234888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Oval 47"/>
          <p:cNvSpPr/>
          <p:nvPr/>
        </p:nvSpPr>
        <p:spPr>
          <a:xfrm>
            <a:off x="7452320" y="198884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Oval 48"/>
          <p:cNvSpPr/>
          <p:nvPr/>
        </p:nvSpPr>
        <p:spPr>
          <a:xfrm>
            <a:off x="7884368" y="213285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TextBox 50"/>
          <p:cNvSpPr txBox="1"/>
          <p:nvPr/>
        </p:nvSpPr>
        <p:spPr>
          <a:xfrm>
            <a:off x="3275856" y="6093296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Sampling rate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959</Words>
  <Application>Microsoft Office PowerPoint</Application>
  <PresentationFormat>On-screen Show (4:3)</PresentationFormat>
  <Paragraphs>238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MM215 Experiment-5</vt:lpstr>
      <vt:lpstr>Measurements and sensors</vt:lpstr>
      <vt:lpstr>Sensors and signals</vt:lpstr>
      <vt:lpstr>Sensor signals &amp; noise</vt:lpstr>
      <vt:lpstr>Sensor noise</vt:lpstr>
      <vt:lpstr>Sensor noise</vt:lpstr>
      <vt:lpstr>Filtration</vt:lpstr>
      <vt:lpstr>Data acquisition by computers</vt:lpstr>
      <vt:lpstr>Sampling of data</vt:lpstr>
      <vt:lpstr>Sampled data</vt:lpstr>
      <vt:lpstr>Impact of sampling rate</vt:lpstr>
      <vt:lpstr>Impact of sampling rate</vt:lpstr>
      <vt:lpstr>Reconstructed waveform</vt:lpstr>
      <vt:lpstr>Aliasing due to low sampling rate</vt:lpstr>
      <vt:lpstr>Low pass filtering</vt:lpstr>
      <vt:lpstr>ADC/DAC connectivity with uC</vt:lpstr>
      <vt:lpstr>ADC connectivity with CPU Pins</vt:lpstr>
      <vt:lpstr>Steps to read ADC &amp; display on P2</vt:lpstr>
      <vt:lpstr>Measure and filter data. Output to DAC</vt:lpstr>
      <vt:lpstr>Suggested programs</vt:lpstr>
      <vt:lpstr>Suggested programs</vt:lpstr>
      <vt:lpstr>Slide 22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MM215 Experiment-5</dc:title>
  <dc:creator>USER</dc:creator>
  <cp:lastModifiedBy>USER</cp:lastModifiedBy>
  <cp:revision>47</cp:revision>
  <dcterms:created xsi:type="dcterms:W3CDTF">2015-09-23T02:56:57Z</dcterms:created>
  <dcterms:modified xsi:type="dcterms:W3CDTF">2015-09-24T16:29:57Z</dcterms:modified>
</cp:coreProperties>
</file>