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DF99B-88F5-48EB-9F36-9E646A01FD30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9D8D9-0478-4515-AF0D-B38C271AE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660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BB8F9-3AC2-4629-92C2-E48DA85CFDB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433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BFF5-7C99-547A-4A0C-F481A3152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FA70E-F23B-D99A-5181-3D2A32449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E7799-FEB1-BB5C-7667-619BBDBB0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9493-EF05-42E9-8694-CFFF1D800FBD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C1F51-8747-3782-EA19-34565914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7A083-ECD1-3C2C-ADDD-D5F8BB51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4D10-071C-42CF-86FD-E7DDA8C77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19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3E73-225F-8E07-31AE-68DB2B67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52E44-4A9F-196F-C5F0-8D92EFEA2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523BC-572A-CE38-889F-9381C143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9493-EF05-42E9-8694-CFFF1D800FBD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98167-0D5F-AEDD-EF53-18567AA52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A6044-9D83-9472-07C5-A8714B70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4D10-071C-42CF-86FD-E7DDA8C77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95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43D1BD-429B-EE4B-D339-19C596624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75E4A-9DC1-EDE2-38F4-E2669E79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81588-FA92-9064-A88F-62CF2C0F7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9493-EF05-42E9-8694-CFFF1D800FBD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17B97-CD1E-1229-96CD-82B59DFA0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76BD5-6BB9-FFC3-1E93-A60588F39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4D10-071C-42CF-86FD-E7DDA8C77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094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1DEA-9A8E-78D6-A422-43E67468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C3568-8831-47A7-5C33-91231F262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E379C-396D-5DE8-EC4E-E209E9D46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9493-EF05-42E9-8694-CFFF1D800FBD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8045D-E67F-6527-EE5A-72E9C0F71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D6CE8-65FF-5F54-3B03-48D104995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4D10-071C-42CF-86FD-E7DDA8C77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01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01134-82DC-5E69-EC3B-A110FF99D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13A0A-8439-C5B0-9B7D-ACD2EB2A0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F4255-F7F0-1698-FBA1-080B26013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9493-EF05-42E9-8694-CFFF1D800FBD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8BA34-E8A9-8203-C639-907B8ED8B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49C5A-2F5C-9AF9-0D4B-5BEA43A1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4D10-071C-42CF-86FD-E7DDA8C77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160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F77A-3795-18DC-4CD4-74C2EA6DC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1E55D-26DD-497F-9B49-1C6973B9BC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6B731-30CE-D9B5-1F90-594B3217A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D5E4A-E4A8-46DD-BE86-6FC2BCD9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9493-EF05-42E9-8694-CFFF1D800FBD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5ACC1-E9D6-442F-A0E0-763135FF9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BF139-22C0-0431-273D-2666F0C1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4D10-071C-42CF-86FD-E7DDA8C77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20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10F54-F045-39B9-59A0-8AB5EBD83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E73BC-6985-45A5-D7BB-ED40E0D59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F5001-F8D3-9833-3B1C-BCD35C043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C312DA-2FB7-2166-475E-D843E6553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7A9A7-451B-1C53-138E-F121CB0C19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402C4-CF51-3CDC-319C-5F10EB27F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9493-EF05-42E9-8694-CFFF1D800FBD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A06EED-7CD8-7050-79A5-43737134C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F0EB98-5F6E-964A-81EC-D16FE0125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4D10-071C-42CF-86FD-E7DDA8C77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16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7B9B7-D196-FAAA-D1A0-3E18E3A1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BEDB7A-5CE9-4F42-A116-EA79943EE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9493-EF05-42E9-8694-CFFF1D800FBD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D1345-4602-9DEE-A743-9E31CD98D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9BA59B-4697-CB7B-84A3-0B110001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4D10-071C-42CF-86FD-E7DDA8C77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77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09EF20-01E9-BB74-FB69-4BEB4C944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9493-EF05-42E9-8694-CFFF1D800FBD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5B0CA6-09C8-FB32-3510-92EDFEAA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D656B-8BDE-FC5E-07BE-E6E49052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4D10-071C-42CF-86FD-E7DDA8C77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55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3713B-C0BD-7993-FA35-82F85D9A5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540B7-0072-2075-3A35-F16DFB776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C8A7B-F9D3-D1C9-F1CB-CC4FE0FD6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06D1E-7725-C58C-54D4-32A7BDA79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9493-EF05-42E9-8694-CFFF1D800FBD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A9408-2C8A-5ED4-2FF8-411443148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15E7D-B21D-5D3D-661B-19B8A1A5A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4D10-071C-42CF-86FD-E7DDA8C77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05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D215B-245D-EB49-9308-21AFCFA74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B7D5FD-A8BA-9341-0EE8-456E2253E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AE40A-7FB9-2127-C44F-554636203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917C2-5604-9B17-C596-EBD866865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9493-EF05-42E9-8694-CFFF1D800FBD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F6D68-1B95-7662-DE10-C688910A1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B149A-6ED0-4413-1C6C-98B32E52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4D10-071C-42CF-86FD-E7DDA8C77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50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2826CE-C3F4-6AED-CA3B-62A4A695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FDDF4-3660-D1AB-CF28-23DC4459C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675BC-9346-8728-B957-681ABD014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B9493-EF05-42E9-8694-CFFF1D800FBD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3AA9F-086C-62A9-AB79-B0BAA2BD5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BD76F-3CCA-1B4B-21A3-A5C19B90E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F4D10-071C-42CF-86FD-E7DDA8C77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95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B4F21-8DC1-CE9A-B234-12768FB2DBC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tabLst/>
              <a:defRPr/>
            </a:pPr>
            <a:fld id="{E122E053-23B4-4E86-8765-C65E0F03A4CB}" type="datetime3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24 August 2023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7F5F6-FBB2-4594-6D32-66492F4A6A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tabLst/>
                <a:defRPr/>
              </a:pPr>
              <a:t>1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FA702E1-65F4-D6A3-8F2E-7FE42BD15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996926"/>
              </p:ext>
            </p:extLst>
          </p:nvPr>
        </p:nvGraphicFramePr>
        <p:xfrm>
          <a:off x="431800" y="1145407"/>
          <a:ext cx="10922000" cy="63846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4944">
                  <a:extLst>
                    <a:ext uri="{9D8B030D-6E8A-4147-A177-3AD203B41FA5}">
                      <a16:colId xmlns:a16="http://schemas.microsoft.com/office/drawing/2014/main" val="770543210"/>
                    </a:ext>
                  </a:extLst>
                </a:gridCol>
                <a:gridCol w="900636">
                  <a:extLst>
                    <a:ext uri="{9D8B030D-6E8A-4147-A177-3AD203B41FA5}">
                      <a16:colId xmlns:a16="http://schemas.microsoft.com/office/drawing/2014/main" val="3730269183"/>
                    </a:ext>
                  </a:extLst>
                </a:gridCol>
                <a:gridCol w="2503500">
                  <a:extLst>
                    <a:ext uri="{9D8B030D-6E8A-4147-A177-3AD203B41FA5}">
                      <a16:colId xmlns:a16="http://schemas.microsoft.com/office/drawing/2014/main" val="939982481"/>
                    </a:ext>
                  </a:extLst>
                </a:gridCol>
                <a:gridCol w="2489678">
                  <a:extLst>
                    <a:ext uri="{9D8B030D-6E8A-4147-A177-3AD203B41FA5}">
                      <a16:colId xmlns:a16="http://schemas.microsoft.com/office/drawing/2014/main" val="762634409"/>
                    </a:ext>
                  </a:extLst>
                </a:gridCol>
                <a:gridCol w="2779135">
                  <a:extLst>
                    <a:ext uri="{9D8B030D-6E8A-4147-A177-3AD203B41FA5}">
                      <a16:colId xmlns:a16="http://schemas.microsoft.com/office/drawing/2014/main" val="4095000187"/>
                    </a:ext>
                  </a:extLst>
                </a:gridCol>
                <a:gridCol w="1584107">
                  <a:extLst>
                    <a:ext uri="{9D8B030D-6E8A-4147-A177-3AD203B41FA5}">
                      <a16:colId xmlns:a16="http://schemas.microsoft.com/office/drawing/2014/main" val="2461694599"/>
                    </a:ext>
                  </a:extLst>
                </a:gridCol>
              </a:tblGrid>
              <a:tr h="85254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200" dirty="0">
                          <a:effectLst/>
                        </a:rPr>
                        <a:t>S.No.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471" marR="4647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200" dirty="0">
                          <a:effectLst/>
                        </a:rPr>
                        <a:t>Details of Author, Year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471" marR="4647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200" dirty="0">
                          <a:effectLst/>
                        </a:rPr>
                        <a:t>Techniques /Title of Paper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471" marR="4647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200" dirty="0">
                          <a:effectLst/>
                        </a:rPr>
                        <a:t>Contribution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471" marR="4647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IN" sz="120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erits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471" marR="4647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Demerits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471" marR="46471" marT="0" marB="0"/>
                </a:tc>
                <a:extLst>
                  <a:ext uri="{0D108BD9-81ED-4DB2-BD59-A6C34878D82A}">
                    <a16:rowId xmlns:a16="http://schemas.microsoft.com/office/drawing/2014/main" val="3098212497"/>
                  </a:ext>
                </a:extLst>
              </a:tr>
              <a:tr h="71807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1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1.</a:t>
                      </a:r>
                    </a:p>
                  </a:txBody>
                  <a:tcPr marL="46471" marR="4647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1100" dirty="0" err="1"/>
                        <a:t>Pranesh</a:t>
                      </a:r>
                      <a:r>
                        <a:rPr lang="en-IN" sz="1100" dirty="0"/>
                        <a:t> Kulkarni, et Al</a:t>
                      </a:r>
                      <a:endParaRPr lang="en-IN" sz="1100" b="1" u="non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471" marR="4647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1100" dirty="0"/>
                        <a:t>Plant Disease Detection Using Image Processing and Machine Learning</a:t>
                      </a:r>
                      <a:endParaRPr lang="en-IN" sz="1100" b="1" u="non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471" marR="4647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1100" dirty="0"/>
                        <a:t>The proposed system is able to detect 20 different diseases of 5 common plants with 93% accuracy.</a:t>
                      </a:r>
                      <a:endParaRPr lang="en-IN" sz="1100" b="1" u="non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471" marR="46471" marT="0" marB="0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IN" sz="1100" dirty="0"/>
                        <a:t>25 classes for experimentation</a:t>
                      </a:r>
                    </a:p>
                    <a:p>
                      <a:pPr marL="171450" indent="-171450" algn="just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IN" sz="1100" dirty="0"/>
                        <a:t>shape, texture and </a:t>
                      </a:r>
                      <a:r>
                        <a:rPr lang="en-IN" sz="1100" dirty="0" err="1"/>
                        <a:t>color</a:t>
                      </a:r>
                      <a:r>
                        <a:rPr lang="en-IN" sz="1100" dirty="0"/>
                        <a:t> features are extracted from the image</a:t>
                      </a:r>
                    </a:p>
                    <a:p>
                      <a:pPr marL="171450" indent="-171450" algn="just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IN" sz="1100" dirty="0"/>
                        <a:t>average 93% accuracy and 0.93 F1 score</a:t>
                      </a:r>
                      <a:endParaRPr lang="en-IN" sz="1100" b="1" u="non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471" marR="46471" marT="0" marB="0"/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IN" sz="1100" dirty="0"/>
                        <a:t>Random forest classifier has been used for classification or detection task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IN" sz="1100" dirty="0"/>
                        <a:t>prone to overfitting problems.</a:t>
                      </a:r>
                    </a:p>
                    <a:p>
                      <a:pPr marL="171450" indent="-1714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IN" sz="1100" dirty="0"/>
                        <a:t>computationally efficient</a:t>
                      </a:r>
                    </a:p>
                  </a:txBody>
                  <a:tcPr marL="46471" marR="46471" marT="0" marB="0"/>
                </a:tc>
                <a:extLst>
                  <a:ext uri="{0D108BD9-81ED-4DB2-BD59-A6C34878D82A}">
                    <a16:rowId xmlns:a16="http://schemas.microsoft.com/office/drawing/2014/main" val="144580824"/>
                  </a:ext>
                </a:extLst>
              </a:tr>
              <a:tr h="78134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1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2.</a:t>
                      </a:r>
                    </a:p>
                  </a:txBody>
                  <a:tcPr marL="46471" marR="4647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1100" dirty="0"/>
                        <a:t>Davinder Singh, et Al</a:t>
                      </a:r>
                      <a:endParaRPr lang="en-IN" sz="1100" b="1" u="non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471" marR="4647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1400" dirty="0" err="1"/>
                        <a:t>PlantDoc</a:t>
                      </a:r>
                      <a:r>
                        <a:rPr lang="en-IN" sz="1400" dirty="0"/>
                        <a:t>: A Dataset for Visual Plant Disease Detection</a:t>
                      </a:r>
                      <a:endParaRPr lang="en-IN" sz="1300" b="1" i="0" u="none" strike="noStrike" cap="non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 panose="020B0604020202020204"/>
                      </a:endParaRPr>
                    </a:p>
                  </a:txBody>
                  <a:tcPr marL="46471" marR="4647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1100" dirty="0"/>
                        <a:t>Propose an entirely new dataset for plant disease detection called </a:t>
                      </a:r>
                      <a:r>
                        <a:rPr lang="en-IN" sz="1100" dirty="0" err="1"/>
                        <a:t>PlantDoc</a:t>
                      </a:r>
                      <a:r>
                        <a:rPr lang="en-IN" sz="1100" dirty="0"/>
                        <a:t>. </a:t>
                      </a:r>
                      <a:endParaRPr lang="en-IN" sz="1100" b="1" u="non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471" marR="46471" marT="0" marB="0"/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IN" sz="1100" dirty="0" err="1"/>
                        <a:t>MobileNet</a:t>
                      </a:r>
                      <a:r>
                        <a:rPr lang="en-IN" sz="1100" dirty="0"/>
                        <a:t> gives an </a:t>
                      </a:r>
                      <a:r>
                        <a:rPr lang="en-IN" sz="1100" dirty="0" err="1"/>
                        <a:t>mAP</a:t>
                      </a:r>
                      <a:r>
                        <a:rPr lang="en-IN" sz="1100" dirty="0"/>
                        <a:t> of 22 when evaluated on COCO dataset which has significantly more classes </a:t>
                      </a:r>
                    </a:p>
                    <a:p>
                      <a:pPr marL="171450" indent="-171450" algn="l">
                        <a:lnSpc>
                          <a:spcPct val="100000"/>
                        </a:lnSpc>
                        <a:buFontTx/>
                        <a:buChar char="-"/>
                      </a:pPr>
                      <a:endParaRPr lang="en-IN" sz="1100" b="1" u="non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471" marR="46471" marT="0" marB="0"/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IN" sz="1100" dirty="0"/>
                        <a:t>there are some images in the dataset which can potentially be wrongly classified</a:t>
                      </a:r>
                    </a:p>
                    <a:p>
                      <a:pPr marL="171450" indent="-171450" algn="l">
                        <a:lnSpc>
                          <a:spcPct val="100000"/>
                        </a:lnSpc>
                        <a:buFontTx/>
                        <a:buChar char="-"/>
                      </a:pPr>
                      <a:endParaRPr lang="en-IN" sz="1100" b="1" u="non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471" marR="46471" marT="0" marB="0"/>
                </a:tc>
                <a:extLst>
                  <a:ext uri="{0D108BD9-81ED-4DB2-BD59-A6C34878D82A}">
                    <a16:rowId xmlns:a16="http://schemas.microsoft.com/office/drawing/2014/main" val="1481656379"/>
                  </a:ext>
                </a:extLst>
              </a:tr>
              <a:tr h="876264">
                <a:tc>
                  <a:txBody>
                    <a:bodyPr/>
                    <a:lstStyle/>
                    <a:p>
                      <a:pPr marR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</a:pPr>
                      <a:r>
                        <a:rPr lang="en-US" sz="11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3.</a:t>
                      </a:r>
                      <a:endParaRPr lang="en-IN" sz="1100" b="1" i="0" u="none" strike="noStrike" cap="non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 marL="46471" marR="4647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1100" dirty="0"/>
                        <a:t>WASSWA SHAFIK, et Al</a:t>
                      </a:r>
                      <a:endParaRPr lang="en-IN" sz="1100" b="1" u="non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471" marR="4647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1100" dirty="0"/>
                        <a:t>A Systematic Literature Review on Plant Disease Detection: Motivations, Classification Techniques, Datasets, Challenges, and Future Trends</a:t>
                      </a:r>
                      <a:endParaRPr lang="en-IN" sz="1100" b="1" i="0" u="none" strike="noStrike" cap="non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 panose="020B0604020202020204"/>
                      </a:endParaRPr>
                    </a:p>
                  </a:txBody>
                  <a:tcPr marL="46471" marR="4647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1100" dirty="0"/>
                        <a:t>The study shows a complete data collection and </a:t>
                      </a:r>
                      <a:r>
                        <a:rPr lang="en-IN" sz="1100" dirty="0" err="1"/>
                        <a:t>preprocessing</a:t>
                      </a:r>
                      <a:r>
                        <a:rPr lang="en-IN" sz="1100" dirty="0"/>
                        <a:t> strategy for PDD used in academia and business</a:t>
                      </a:r>
                      <a:endParaRPr lang="en-IN" sz="1100" b="1" u="non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471" marR="46471" marT="0" marB="0"/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IN" sz="1100" dirty="0"/>
                        <a:t>There are a limited number of publicly accessible datasets on this topic.</a:t>
                      </a:r>
                    </a:p>
                    <a:p>
                      <a:pPr marL="171450" indent="-1714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IN" sz="1100" dirty="0"/>
                        <a:t>the bulk of DL models is created using data collected under laboratory circumstances, which may hinder their performance in real-time utilization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IN" sz="1100" b="1" u="non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471" marR="4647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1100" b="1" u="non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IN" sz="1100" dirty="0"/>
                        <a:t>Most studies </a:t>
                      </a:r>
                      <a:r>
                        <a:rPr lang="en-IN" sz="1100" dirty="0" err="1"/>
                        <a:t>centered</a:t>
                      </a:r>
                      <a:r>
                        <a:rPr lang="en-IN" sz="1100" dirty="0"/>
                        <a:t> extensively around CNN-based disease detection systems for numerous crops, notably citrus, have been studied</a:t>
                      </a:r>
                      <a:endParaRPr lang="en-IN" sz="1100" b="1" u="non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471" marR="46471" marT="0" marB="0"/>
                </a:tc>
                <a:extLst>
                  <a:ext uri="{0D108BD9-81ED-4DB2-BD59-A6C34878D82A}">
                    <a16:rowId xmlns:a16="http://schemas.microsoft.com/office/drawing/2014/main" val="3790746407"/>
                  </a:ext>
                </a:extLst>
              </a:tr>
              <a:tr h="75665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1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4. </a:t>
                      </a:r>
                    </a:p>
                  </a:txBody>
                  <a:tcPr marL="46471" marR="4647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1100" dirty="0"/>
                        <a:t>Muhammad E. H. et Al</a:t>
                      </a:r>
                      <a:endParaRPr lang="en-IN" sz="1100" b="1" u="non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471" marR="46471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</a:pPr>
                      <a:r>
                        <a:rPr lang="en-IN" sz="1400" dirty="0"/>
                        <a:t>Automatic and Reliable Leaf Disease Detection Using Deep Learning Techniques</a:t>
                      </a:r>
                      <a:endParaRPr lang="en-US" sz="1300" b="1" u="none" strike="noStrike" cap="none" dirty="0">
                        <a:solidFill>
                          <a:srgbClr val="C00000"/>
                        </a:solidFill>
                        <a:effectLst/>
                        <a:sym typeface="Arial" panose="020B0604020202020204"/>
                      </a:endParaRPr>
                    </a:p>
                  </a:txBody>
                  <a:tcPr marL="46471" marR="4647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1100" dirty="0"/>
                        <a:t>Different variants of U-net architecture are investigated to propose the best segmentation model by comparing the model predictions to the ground truth segmented images. </a:t>
                      </a:r>
                      <a:endParaRPr lang="en-IN" sz="1100" b="1" u="non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471" marR="46471" marT="0" marB="0"/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IN" sz="1100" dirty="0"/>
                        <a:t>The obtained results show that our model outperforms some recent deep learning techniques by using the most popular publicly available Plant Village dataset</a:t>
                      </a:r>
                    </a:p>
                    <a:p>
                      <a:pPr marL="171450" indent="-171450" algn="l">
                        <a:lnSpc>
                          <a:spcPct val="100000"/>
                        </a:lnSpc>
                        <a:buFontTx/>
                        <a:buChar char="-"/>
                      </a:pPr>
                      <a:endParaRPr lang="en-IN" sz="1100" b="1" u="non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471" marR="4647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IN" sz="1100" b="1" u="non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471" marR="46471" marT="0" marB="0"/>
                </a:tc>
                <a:extLst>
                  <a:ext uri="{0D108BD9-81ED-4DB2-BD59-A6C34878D82A}">
                    <a16:rowId xmlns:a16="http://schemas.microsoft.com/office/drawing/2014/main" val="2274244230"/>
                  </a:ext>
                </a:extLst>
              </a:tr>
              <a:tr h="93608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1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5. </a:t>
                      </a:r>
                    </a:p>
                  </a:txBody>
                  <a:tcPr marL="46471" marR="4647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1100" dirty="0"/>
                        <a:t>Monika Lamba et Al</a:t>
                      </a:r>
                      <a:endParaRPr lang="en-IN" sz="1100" b="1" u="non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471" marR="4647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1400" dirty="0"/>
                        <a:t>Classification of plant diseases using machine and deep learning</a:t>
                      </a:r>
                      <a:endParaRPr lang="en-US" sz="1300" b="1" u="none" strike="noStrike" cap="none" dirty="0">
                        <a:solidFill>
                          <a:srgbClr val="C00000"/>
                        </a:solidFill>
                        <a:effectLst/>
                        <a:sym typeface="Arial" panose="020B0604020202020204"/>
                      </a:endParaRPr>
                    </a:p>
                  </a:txBody>
                  <a:tcPr marL="46471" marR="4647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1100" dirty="0"/>
                        <a:t>This paper proposed a model comprising of Auto-</a:t>
                      </a:r>
                      <a:r>
                        <a:rPr lang="en-IN" sz="1100" dirty="0" err="1"/>
                        <a:t>Color</a:t>
                      </a:r>
                      <a:r>
                        <a:rPr lang="en-IN" sz="1100" dirty="0"/>
                        <a:t> Correlogram as image filter and DL as classifiers with different activation functions for plant disease</a:t>
                      </a:r>
                      <a:endParaRPr lang="en-IN" sz="1100" b="1" u="non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471" marR="46471" marT="0" marB="0"/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IN" sz="1100" dirty="0"/>
                        <a:t>obtaining 99.4% accuracy and 99.9% sensitivity for binary class and 99.2% accuracy for multiclass. It is proven that the proposed model outperforms other approaches, namely </a:t>
                      </a:r>
                      <a:r>
                        <a:rPr lang="en-IN" sz="1100" dirty="0" err="1"/>
                        <a:t>LibSVM</a:t>
                      </a:r>
                      <a:r>
                        <a:rPr lang="en-IN" sz="1100" dirty="0"/>
                        <a:t>, SMO and DL.</a:t>
                      </a:r>
                    </a:p>
                    <a:p>
                      <a:pPr marL="171450" indent="-171450" algn="l">
                        <a:lnSpc>
                          <a:spcPct val="100000"/>
                        </a:lnSpc>
                        <a:buFontTx/>
                        <a:buChar char="-"/>
                      </a:pPr>
                      <a:endParaRPr lang="en-IN" sz="1100" b="1" u="non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471" marR="46471" marT="0" marB="0"/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IN" sz="1100" dirty="0"/>
                        <a:t>It is required to represent mediator representations of the data that other machine learning methods cannot easily do. </a:t>
                      </a:r>
                    </a:p>
                    <a:p>
                      <a:pPr marL="171450" indent="-171450" algn="l">
                        <a:lnSpc>
                          <a:spcPct val="100000"/>
                        </a:lnSpc>
                        <a:buFontTx/>
                        <a:buChar char="-"/>
                      </a:pPr>
                      <a:endParaRPr lang="en-IN" sz="1100" b="1" u="non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471" marR="46471" marT="0" marB="0"/>
                </a:tc>
                <a:extLst>
                  <a:ext uri="{0D108BD9-81ED-4DB2-BD59-A6C34878D82A}">
                    <a16:rowId xmlns:a16="http://schemas.microsoft.com/office/drawing/2014/main" val="658295411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7231B2FE-7580-507F-80CE-730872A6D59E}"/>
              </a:ext>
            </a:extLst>
          </p:cNvPr>
          <p:cNvSpPr txBox="1">
            <a:spLocks/>
          </p:cNvSpPr>
          <p:nvPr/>
        </p:nvSpPr>
        <p:spPr>
          <a:xfrm>
            <a:off x="421080" y="596783"/>
            <a:ext cx="11770920" cy="186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 panose="02020603050405020304"/>
              <a:buNone/>
              <a:defRPr sz="33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b="1" kern="0" dirty="0">
                <a:solidFill>
                  <a:srgbClr val="0064C8"/>
                </a:solidFill>
              </a:rPr>
              <a:t>LITERATURE SURVEY</a:t>
            </a:r>
            <a:endParaRPr lang="en-IN" b="1" kern="0" dirty="0">
              <a:solidFill>
                <a:srgbClr val="0064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78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416</Words>
  <Application>Microsoft Office PowerPoint</Application>
  <PresentationFormat>Widescreen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 S</dc:creator>
  <cp:lastModifiedBy>COOL BUDDY</cp:lastModifiedBy>
  <cp:revision>9</cp:revision>
  <dcterms:created xsi:type="dcterms:W3CDTF">2023-08-24T03:59:31Z</dcterms:created>
  <dcterms:modified xsi:type="dcterms:W3CDTF">2023-08-24T18:20:26Z</dcterms:modified>
</cp:coreProperties>
</file>