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D74693-C279-4D8C-95A4-9FB16F35C971}">
  <a:tblStyle styleId="{EED74693-C279-4D8C-95A4-9FB16F35C97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4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IN"/>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8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93" name="Google Shape;9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9" name="Google Shape;9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05" name="Google Shape;10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11" name="Google Shape;111;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12" name="Google Shape;1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18" name="Google Shape;118;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19" name="Google Shape;119;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20" name="Google Shape;120;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21" name="Google Shape;12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2"/>
          <p:cNvSpPr>
            <a:spLocks noGrp="1"/>
          </p:cNvSpPr>
          <p:nvPr>
            <p:ph type="pic" idx="2"/>
          </p:nvPr>
        </p:nvSpPr>
        <p:spPr>
          <a:xfrm>
            <a:off x="1792288" y="612775"/>
            <a:ext cx="5486400" cy="4114800"/>
          </a:xfrm>
          <a:prstGeom prst="rect">
            <a:avLst/>
          </a:prstGeom>
          <a:noFill/>
          <a:ln>
            <a:noFill/>
          </a:ln>
        </p:spPr>
      </p:sp>
      <p:sp>
        <p:nvSpPr>
          <p:cNvPr id="143" name="Google Shape;143;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44" name="Google Shape;14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1362301" y="2092000"/>
            <a:ext cx="9467400" cy="1470000"/>
          </a:xfrm>
          <a:prstGeom prst="rect">
            <a:avLst/>
          </a:prstGeom>
          <a:noFill/>
          <a:ln>
            <a:noFill/>
          </a:ln>
        </p:spPr>
        <p:txBody>
          <a:bodyPr spcFirstLastPara="1" wrap="square" lIns="91425" tIns="45700" rIns="91425" bIns="45700" anchor="ctr" anchorCtr="0">
            <a:normAutofit fontScale="90000"/>
          </a:bodyPr>
          <a:lstStyle/>
          <a:p>
            <a:pPr marL="0" lvl="0" indent="0" algn="just" rtl="0">
              <a:lnSpc>
                <a:spcPct val="100000"/>
              </a:lnSpc>
              <a:spcBef>
                <a:spcPts val="0"/>
              </a:spcBef>
              <a:spcAft>
                <a:spcPts val="0"/>
              </a:spcAft>
              <a:buClr>
                <a:schemeClr val="dk1"/>
              </a:buClr>
              <a:buSzPct val="100000"/>
              <a:buFont typeface="Calibri"/>
              <a:buNone/>
            </a:pPr>
            <a:r>
              <a:rPr lang="en-IN" dirty="0">
                <a:latin typeface="Times New Roman"/>
                <a:ea typeface="Times New Roman"/>
                <a:cs typeface="Times New Roman"/>
                <a:sym typeface="Times New Roman"/>
              </a:rPr>
              <a:t>A Comprehensive study of leaf disease identification on Tomato and Potato Plants.</a:t>
            </a:r>
            <a:endParaRPr dirty="0">
              <a:latin typeface="Times New Roman"/>
              <a:ea typeface="Times New Roman"/>
              <a:cs typeface="Times New Roman"/>
              <a:sym typeface="Times New Roman"/>
            </a:endParaRPr>
          </a:p>
        </p:txBody>
      </p:sp>
      <p:sp>
        <p:nvSpPr>
          <p:cNvPr id="164" name="Google Shape;164;p25"/>
          <p:cNvSpPr txBox="1">
            <a:spLocks noGrp="1"/>
          </p:cNvSpPr>
          <p:nvPr>
            <p:ph type="subTitle" idx="1"/>
          </p:nvPr>
        </p:nvSpPr>
        <p:spPr>
          <a:xfrm>
            <a:off x="7315888" y="4636238"/>
            <a:ext cx="4605300" cy="1981200"/>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00000"/>
              </a:lnSpc>
              <a:spcBef>
                <a:spcPts val="0"/>
              </a:spcBef>
              <a:spcAft>
                <a:spcPts val="0"/>
              </a:spcAft>
              <a:buSzPct val="100000"/>
              <a:buNone/>
            </a:pPr>
            <a:r>
              <a:rPr lang="en-IN" dirty="0">
                <a:solidFill>
                  <a:schemeClr val="dk1"/>
                </a:solidFill>
                <a:highlight>
                  <a:srgbClr val="FFFF00"/>
                </a:highlight>
                <a:latin typeface="Times New Roman"/>
                <a:ea typeface="Times New Roman"/>
                <a:cs typeface="Times New Roman"/>
                <a:sym typeface="Times New Roman"/>
              </a:rPr>
              <a:t>Batch ID: 315</a:t>
            </a:r>
            <a:endParaRPr dirty="0">
              <a:solidFill>
                <a:schemeClr val="dk1"/>
              </a:solidFill>
              <a:highlight>
                <a:srgbClr val="FFFF00"/>
              </a:highlight>
            </a:endParaRPr>
          </a:p>
          <a:p>
            <a:pPr marL="0" lvl="0" indent="0" algn="r" rtl="0">
              <a:lnSpc>
                <a:spcPct val="100000"/>
              </a:lnSpc>
              <a:spcBef>
                <a:spcPts val="0"/>
              </a:spcBef>
              <a:spcAft>
                <a:spcPts val="0"/>
              </a:spcAft>
              <a:buClr>
                <a:srgbClr val="888888"/>
              </a:buClr>
              <a:buSzPct val="100000"/>
              <a:buNone/>
            </a:pPr>
            <a:endParaRPr dirty="0">
              <a:latin typeface="Times New Roman"/>
              <a:ea typeface="Times New Roman"/>
              <a:cs typeface="Times New Roman"/>
              <a:sym typeface="Times New Roman"/>
            </a:endParaRPr>
          </a:p>
          <a:p>
            <a:pPr marL="0" lvl="0" indent="0" algn="r" rtl="0">
              <a:lnSpc>
                <a:spcPct val="100000"/>
              </a:lnSpc>
              <a:spcBef>
                <a:spcPts val="0"/>
              </a:spcBef>
              <a:spcAft>
                <a:spcPts val="0"/>
              </a:spcAft>
              <a:buClr>
                <a:srgbClr val="888888"/>
              </a:buClr>
              <a:buSzPct val="100000"/>
              <a:buNone/>
            </a:pPr>
            <a:r>
              <a:rPr lang="en-IN" dirty="0">
                <a:latin typeface="Times New Roman"/>
                <a:ea typeface="Times New Roman"/>
                <a:cs typeface="Times New Roman"/>
                <a:sym typeface="Times New Roman"/>
              </a:rPr>
              <a:t>Student 1 Reg. No: RA2011003010525</a:t>
            </a:r>
          </a:p>
          <a:p>
            <a:pPr marL="0" lvl="0" indent="0" algn="r" rtl="0">
              <a:lnSpc>
                <a:spcPct val="100000"/>
              </a:lnSpc>
              <a:spcBef>
                <a:spcPts val="0"/>
              </a:spcBef>
              <a:spcAft>
                <a:spcPts val="0"/>
              </a:spcAft>
              <a:buClr>
                <a:srgbClr val="888888"/>
              </a:buClr>
              <a:buSzPct val="100000"/>
              <a:buNone/>
            </a:pPr>
            <a:r>
              <a:rPr lang="en-IN" dirty="0">
                <a:latin typeface="Times New Roman"/>
                <a:ea typeface="Times New Roman"/>
                <a:cs typeface="Times New Roman"/>
                <a:sym typeface="Times New Roman"/>
              </a:rPr>
              <a:t>Student 1 Name: Aksh Kalyani</a:t>
            </a:r>
            <a:endParaRPr dirty="0"/>
          </a:p>
          <a:p>
            <a:pPr marL="0" lvl="0" indent="0" algn="r" rtl="0">
              <a:lnSpc>
                <a:spcPct val="100000"/>
              </a:lnSpc>
              <a:spcBef>
                <a:spcPts val="592"/>
              </a:spcBef>
              <a:spcAft>
                <a:spcPts val="0"/>
              </a:spcAft>
              <a:buClr>
                <a:srgbClr val="888888"/>
              </a:buClr>
              <a:buSzPct val="100000"/>
              <a:buNone/>
            </a:pPr>
            <a:endParaRPr dirty="0">
              <a:latin typeface="Times New Roman"/>
              <a:ea typeface="Times New Roman"/>
              <a:cs typeface="Times New Roman"/>
              <a:sym typeface="Times New Roman"/>
            </a:endParaRPr>
          </a:p>
          <a:p>
            <a:pPr marL="0" lvl="0" indent="0" algn="r" rtl="0">
              <a:lnSpc>
                <a:spcPct val="100000"/>
              </a:lnSpc>
              <a:spcBef>
                <a:spcPts val="592"/>
              </a:spcBef>
              <a:spcAft>
                <a:spcPts val="0"/>
              </a:spcAft>
              <a:buClr>
                <a:srgbClr val="888888"/>
              </a:buClr>
              <a:buSzPct val="100000"/>
              <a:buNone/>
            </a:pPr>
            <a:r>
              <a:rPr lang="en-IN" dirty="0">
                <a:latin typeface="Times New Roman"/>
                <a:ea typeface="Times New Roman"/>
                <a:cs typeface="Times New Roman"/>
                <a:sym typeface="Times New Roman"/>
              </a:rPr>
              <a:t>Student 2 Reg. No: RA2011003010536</a:t>
            </a:r>
            <a:endParaRPr dirty="0"/>
          </a:p>
          <a:p>
            <a:pPr marL="0" lvl="0" indent="0" algn="r" rtl="0">
              <a:lnSpc>
                <a:spcPct val="100000"/>
              </a:lnSpc>
              <a:spcBef>
                <a:spcPts val="592"/>
              </a:spcBef>
              <a:spcAft>
                <a:spcPts val="0"/>
              </a:spcAft>
              <a:buSzPct val="100000"/>
              <a:buNone/>
            </a:pPr>
            <a:r>
              <a:rPr lang="en-IN" dirty="0">
                <a:latin typeface="Times New Roman"/>
                <a:ea typeface="Times New Roman"/>
                <a:cs typeface="Times New Roman"/>
                <a:sym typeface="Times New Roman"/>
              </a:rPr>
              <a:t>Student 2 Name: </a:t>
            </a:r>
            <a:r>
              <a:rPr lang="en-IN" dirty="0" err="1">
                <a:latin typeface="Times New Roman"/>
                <a:ea typeface="Times New Roman"/>
                <a:cs typeface="Times New Roman"/>
                <a:sym typeface="Times New Roman"/>
              </a:rPr>
              <a:t>Nipun</a:t>
            </a:r>
            <a:r>
              <a:rPr lang="en-IN" dirty="0">
                <a:latin typeface="Times New Roman"/>
                <a:ea typeface="Times New Roman"/>
                <a:cs typeface="Times New Roman"/>
                <a:sym typeface="Times New Roman"/>
              </a:rPr>
              <a:t> </a:t>
            </a:r>
            <a:r>
              <a:rPr lang="en-IN" dirty="0" err="1">
                <a:latin typeface="Times New Roman"/>
                <a:ea typeface="Times New Roman"/>
                <a:cs typeface="Times New Roman"/>
                <a:sym typeface="Times New Roman"/>
              </a:rPr>
              <a:t>Chaurasia</a:t>
            </a:r>
            <a:endParaRPr dirty="0">
              <a:latin typeface="Times New Roman"/>
              <a:ea typeface="Times New Roman"/>
              <a:cs typeface="Times New Roman"/>
              <a:sym typeface="Times New Roman"/>
            </a:endParaRPr>
          </a:p>
        </p:txBody>
      </p:sp>
      <p:pic>
        <p:nvPicPr>
          <p:cNvPr id="165" name="Google Shape;165;p25"/>
          <p:cNvPicPr preferRelativeResize="0"/>
          <p:nvPr/>
        </p:nvPicPr>
        <p:blipFill rotWithShape="1">
          <a:blip r:embed="rId3">
            <a:alphaModFix/>
          </a:blip>
          <a:srcRect/>
          <a:stretch/>
        </p:blipFill>
        <p:spPr>
          <a:xfrm>
            <a:off x="228600" y="192225"/>
            <a:ext cx="1869925" cy="755025"/>
          </a:xfrm>
          <a:prstGeom prst="rect">
            <a:avLst/>
          </a:prstGeom>
          <a:noFill/>
          <a:ln>
            <a:noFill/>
          </a:ln>
        </p:spPr>
      </p:pic>
      <p:sp>
        <p:nvSpPr>
          <p:cNvPr id="166" name="Google Shape;166;p25"/>
          <p:cNvSpPr/>
          <p:nvPr/>
        </p:nvSpPr>
        <p:spPr>
          <a:xfrm>
            <a:off x="3009900" y="208650"/>
            <a:ext cx="6172200" cy="147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SRM INSTITUTE OF SCIENCE AND TECHNOLOGY </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SCHOOL OF COMPUTING</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DEPARTMENT OF COMPUTING TECHNOLOGIES</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18CSP107L / 18CSP108L - MINOR PROJECT / INTERNSHIP</a:t>
            </a:r>
            <a:endParaRPr sz="1800" b="0" i="0" u="none" strike="noStrike" cap="none" dirty="0">
              <a:solidFill>
                <a:schemeClr val="dk1"/>
              </a:solidFill>
              <a:latin typeface="Times New Roman"/>
              <a:ea typeface="Times New Roman"/>
              <a:cs typeface="Times New Roman"/>
              <a:sym typeface="Times New Roman"/>
            </a:endParaRPr>
          </a:p>
        </p:txBody>
      </p:sp>
      <p:sp>
        <p:nvSpPr>
          <p:cNvPr id="167" name="Google Shape;167;p25"/>
          <p:cNvSpPr txBox="1"/>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p>
            <a:pPr marL="0" marR="0" lvl="0" indent="0" algn="l" rtl="0">
              <a:lnSpc>
                <a:spcPct val="170000"/>
              </a:lnSpc>
              <a:spcBef>
                <a:spcPts val="592"/>
              </a:spcBef>
              <a:spcAft>
                <a:spcPts val="0"/>
              </a:spcAft>
              <a:buClr>
                <a:srgbClr val="888888"/>
              </a:buClr>
              <a:buSzPct val="100000"/>
              <a:buFont typeface="Arial"/>
              <a:buNone/>
            </a:pPr>
            <a:r>
              <a:rPr lang="en-IN" sz="3200" b="0" i="0" u="none" strike="noStrike" cap="none">
                <a:solidFill>
                  <a:srgbClr val="888888"/>
                </a:solidFill>
                <a:latin typeface="Times New Roman"/>
                <a:ea typeface="Times New Roman"/>
                <a:cs typeface="Times New Roman"/>
                <a:sym typeface="Times New Roman"/>
              </a:rPr>
              <a:t>Guide name: Dr. S. Priya </a:t>
            </a:r>
            <a:endParaRPr/>
          </a:p>
          <a:p>
            <a:pPr marL="0" marR="0" lvl="0" indent="0" algn="l" rtl="0">
              <a:lnSpc>
                <a:spcPct val="170000"/>
              </a:lnSpc>
              <a:spcBef>
                <a:spcPts val="592"/>
              </a:spcBef>
              <a:spcAft>
                <a:spcPts val="0"/>
              </a:spcAft>
              <a:buClr>
                <a:srgbClr val="888888"/>
              </a:buClr>
              <a:buSzPct val="100000"/>
              <a:buFont typeface="Arial"/>
              <a:buNone/>
            </a:pPr>
            <a:r>
              <a:rPr lang="en-IN" sz="3200" b="0" i="0" u="none" strike="noStrike" cap="none">
                <a:solidFill>
                  <a:srgbClr val="888888"/>
                </a:solidFill>
                <a:latin typeface="Times New Roman"/>
                <a:ea typeface="Times New Roman"/>
                <a:cs typeface="Times New Roman"/>
                <a:sym typeface="Times New Roman"/>
              </a:rPr>
              <a:t>Designation: Assistant Professor</a:t>
            </a:r>
            <a:br>
              <a:rPr lang="en-IN" sz="3200" b="0" i="0" u="none" strike="noStrike" cap="none">
                <a:solidFill>
                  <a:srgbClr val="888888"/>
                </a:solidFill>
                <a:latin typeface="Times New Roman"/>
                <a:ea typeface="Times New Roman"/>
                <a:cs typeface="Times New Roman"/>
                <a:sym typeface="Times New Roman"/>
              </a:rPr>
            </a:br>
            <a:r>
              <a:rPr lang="en-IN" sz="3200" b="0" i="0" u="none" strike="noStrike" cap="none">
                <a:solidFill>
                  <a:srgbClr val="888888"/>
                </a:solidFill>
                <a:latin typeface="Times New Roman"/>
                <a:ea typeface="Times New Roman"/>
                <a:cs typeface="Times New Roman"/>
                <a:sym typeface="Times New Roman"/>
              </a:rPr>
              <a:t>Department: CTECH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3206800" y="227025"/>
            <a:ext cx="103698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000"/>
              <a:buNone/>
            </a:pPr>
            <a:r>
              <a:rPr lang="en-IN" sz="4000">
                <a:latin typeface="Times New Roman"/>
                <a:ea typeface="Times New Roman"/>
                <a:cs typeface="Times New Roman"/>
                <a:sym typeface="Times New Roman"/>
              </a:rPr>
              <a:t>Block Diagram of proposed model</a:t>
            </a:r>
            <a:endParaRPr sz="4000"/>
          </a:p>
        </p:txBody>
      </p:sp>
      <p:sp>
        <p:nvSpPr>
          <p:cNvPr id="255" name="Google Shape;255;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endParaRPr dirty="0">
              <a:latin typeface="Times New Roman"/>
              <a:ea typeface="Times New Roman"/>
              <a:cs typeface="Times New Roman"/>
              <a:sym typeface="Times New Roman"/>
            </a:endParaRPr>
          </a:p>
          <a:p>
            <a:pPr marL="571500" lvl="1" indent="0" algn="l" rtl="0">
              <a:lnSpc>
                <a:spcPct val="100000"/>
              </a:lnSpc>
              <a:spcBef>
                <a:spcPts val="360"/>
              </a:spcBef>
              <a:spcAft>
                <a:spcPts val="0"/>
              </a:spcAft>
              <a:buSzPts val="1800"/>
              <a:buNone/>
            </a:pPr>
            <a:endParaRPr dirty="0">
              <a:latin typeface="Times New Roman"/>
              <a:ea typeface="Times New Roman"/>
              <a:cs typeface="Times New Roman"/>
              <a:sym typeface="Times New Roman"/>
            </a:endParaRPr>
          </a:p>
          <a:p>
            <a:pPr marL="571500" lvl="1" indent="0" algn="l" rtl="0">
              <a:lnSpc>
                <a:spcPct val="100000"/>
              </a:lnSpc>
              <a:spcBef>
                <a:spcPts val="360"/>
              </a:spcBef>
              <a:spcAft>
                <a:spcPts val="0"/>
              </a:spcAft>
              <a:buSzPts val="1800"/>
              <a:buNone/>
            </a:pPr>
            <a:endParaRPr dirty="0">
              <a:latin typeface="Times New Roman"/>
              <a:ea typeface="Times New Roman"/>
              <a:cs typeface="Times New Roman"/>
              <a:sym typeface="Times New Roman"/>
            </a:endParaRPr>
          </a:p>
        </p:txBody>
      </p:sp>
      <p:sp>
        <p:nvSpPr>
          <p:cNvPr id="256" name="Google Shape;25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a:t>26-8-2023</a:t>
            </a:r>
            <a:endParaRPr/>
          </a:p>
        </p:txBody>
      </p:sp>
      <p:sp>
        <p:nvSpPr>
          <p:cNvPr id="257" name="Google Shape;257;p34"/>
          <p:cNvSpPr txBox="1">
            <a:spLocks noGrp="1"/>
          </p:cNvSpPr>
          <p:nvPr>
            <p:ph type="ftr" idx="11"/>
          </p:nvPr>
        </p:nvSpPr>
        <p:spPr>
          <a:xfrm>
            <a:off x="4648200" y="62658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a:ea typeface="Times New Roman"/>
                <a:cs typeface="Times New Roman"/>
                <a:sym typeface="Times New Roman"/>
              </a:rPr>
              <a:t>A Comprehensive study of leaf disease identification on Tomato and Potato Plants.</a:t>
            </a:r>
            <a:endParaRPr dirty="0"/>
          </a:p>
        </p:txBody>
      </p:sp>
      <p:sp>
        <p:nvSpPr>
          <p:cNvPr id="258" name="Google Shape;258;p34"/>
          <p:cNvSpPr txBox="1">
            <a:spLocks noGrp="1"/>
          </p:cNvSpPr>
          <p:nvPr>
            <p:ph type="sldNum" idx="12"/>
          </p:nvPr>
        </p:nvSpPr>
        <p:spPr>
          <a:xfrm>
            <a:off x="9601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10</a:t>
            </a:fld>
            <a:endParaRPr dirty="0"/>
          </a:p>
        </p:txBody>
      </p:sp>
      <p:pic>
        <p:nvPicPr>
          <p:cNvPr id="259" name="Google Shape;259;p34"/>
          <p:cNvPicPr preferRelativeResize="0"/>
          <p:nvPr/>
        </p:nvPicPr>
        <p:blipFill rotWithShape="1">
          <a:blip r:embed="rId3">
            <a:alphaModFix/>
          </a:blip>
          <a:srcRect/>
          <a:stretch/>
        </p:blipFill>
        <p:spPr>
          <a:xfrm>
            <a:off x="381000" y="457200"/>
            <a:ext cx="2237740" cy="755015"/>
          </a:xfrm>
          <a:prstGeom prst="rect">
            <a:avLst/>
          </a:prstGeom>
          <a:noFill/>
          <a:ln>
            <a:noFill/>
          </a:ln>
        </p:spPr>
      </p:pic>
      <p:pic>
        <p:nvPicPr>
          <p:cNvPr id="260" name="Google Shape;260;p34"/>
          <p:cNvPicPr preferRelativeResize="0"/>
          <p:nvPr/>
        </p:nvPicPr>
        <p:blipFill rotWithShape="1">
          <a:blip r:embed="rId4">
            <a:alphaModFix/>
          </a:blip>
          <a:srcRect/>
          <a:stretch/>
        </p:blipFill>
        <p:spPr>
          <a:xfrm>
            <a:off x="4374561" y="1417650"/>
            <a:ext cx="3442878" cy="4525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1981199" y="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45454"/>
              <a:buNone/>
            </a:pPr>
            <a:r>
              <a:rPr lang="en-IN" dirty="0">
                <a:latin typeface="Times New Roman"/>
                <a:ea typeface="Times New Roman"/>
                <a:cs typeface="Times New Roman"/>
                <a:sym typeface="Times New Roman"/>
              </a:rPr>
              <a:t>References</a:t>
            </a:r>
            <a:endParaRPr dirty="0"/>
          </a:p>
        </p:txBody>
      </p:sp>
      <p:sp>
        <p:nvSpPr>
          <p:cNvPr id="275" name="Google Shape;275;p36"/>
          <p:cNvSpPr txBox="1">
            <a:spLocks noGrp="1"/>
          </p:cNvSpPr>
          <p:nvPr>
            <p:ph type="body" idx="1"/>
          </p:nvPr>
        </p:nvSpPr>
        <p:spPr>
          <a:xfrm>
            <a:off x="1943099" y="1027521"/>
            <a:ext cx="8305801" cy="5373279"/>
          </a:xfrm>
          <a:prstGeom prst="rect">
            <a:avLst/>
          </a:prstGeom>
          <a:noFill/>
          <a:ln>
            <a:noFill/>
          </a:ln>
        </p:spPr>
        <p:txBody>
          <a:bodyPr spcFirstLastPara="1" wrap="square" lIns="91425" tIns="45700" rIns="91425" bIns="45700" anchor="t" anchorCtr="0">
            <a:noAutofit/>
          </a:bodyPr>
          <a:lstStyle/>
          <a:p>
            <a:pPr marL="571500" lvl="1" indent="0" algn="l" rtl="0">
              <a:lnSpc>
                <a:spcPct val="100000"/>
              </a:lnSpc>
              <a:spcBef>
                <a:spcPts val="360"/>
              </a:spcBef>
              <a:spcAft>
                <a:spcPts val="0"/>
              </a:spcAft>
              <a:buSzPts val="1800"/>
              <a:buNone/>
            </a:pPr>
            <a:endParaRPr sz="12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200" dirty="0">
                <a:latin typeface="Times New Roman" panose="02020603050405020304" pitchFamily="18" charset="0"/>
                <a:cs typeface="Times New Roman" panose="02020603050405020304" pitchFamily="18" charset="0"/>
              </a:rPr>
              <a:t> WASSWA SHAFIK  , (Member, IEEE), ALI TUFAIL  , (Senior Member, IEEE), ABDALLAH NAMOUN  , (Member, IEEE), LIYANAGE CHANDRATILAK DE SILVA  , (Senior Member, IEEE), AND ROSYZIE ANNA AWG HAJI MOHD APONG “A Systematic Literature Review on Plant Disease Detection: Motivations, Classification Techniques, Datasets, Challenges, and Future Trends “</a:t>
            </a:r>
            <a:endParaRPr sz="12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200" dirty="0">
                <a:latin typeface="Times New Roman" panose="02020603050405020304" pitchFamily="18" charset="0"/>
                <a:cs typeface="Times New Roman" panose="02020603050405020304" pitchFamily="18" charset="0"/>
              </a:rPr>
              <a:t>Muhammad E. H. Chowdhury, </a:t>
            </a:r>
            <a:r>
              <a:rPr lang="en-IN" sz="1200" dirty="0" err="1">
                <a:latin typeface="Times New Roman" panose="02020603050405020304" pitchFamily="18" charset="0"/>
                <a:cs typeface="Times New Roman" panose="02020603050405020304" pitchFamily="18" charset="0"/>
              </a:rPr>
              <a:t>Tawsifur</a:t>
            </a:r>
            <a:r>
              <a:rPr lang="en-IN" sz="1200" dirty="0">
                <a:latin typeface="Times New Roman" panose="02020603050405020304" pitchFamily="18" charset="0"/>
                <a:cs typeface="Times New Roman" panose="02020603050405020304" pitchFamily="18" charset="0"/>
              </a:rPr>
              <a:t> Rahman, </a:t>
            </a:r>
            <a:r>
              <a:rPr lang="en-IN" sz="1200" dirty="0" err="1">
                <a:latin typeface="Times New Roman" panose="02020603050405020304" pitchFamily="18" charset="0"/>
                <a:cs typeface="Times New Roman" panose="02020603050405020304" pitchFamily="18" charset="0"/>
              </a:rPr>
              <a:t>Amith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Khandakar</a:t>
            </a:r>
            <a:r>
              <a:rPr lang="en-IN" sz="1200" dirty="0">
                <a:latin typeface="Times New Roman" panose="02020603050405020304" pitchFamily="18" charset="0"/>
                <a:cs typeface="Times New Roman" panose="02020603050405020304" pitchFamily="18" charset="0"/>
              </a:rPr>
              <a:t>, Mohamed </a:t>
            </a:r>
            <a:r>
              <a:rPr lang="en-IN" sz="1200" dirty="0" err="1">
                <a:latin typeface="Times New Roman" panose="02020603050405020304" pitchFamily="18" charset="0"/>
                <a:cs typeface="Times New Roman" panose="02020603050405020304" pitchFamily="18" charset="0"/>
              </a:rPr>
              <a:t>Arselene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Ayari</a:t>
            </a:r>
            <a:r>
              <a:rPr lang="en-IN" sz="1200" dirty="0">
                <a:latin typeface="Times New Roman" panose="02020603050405020304" pitchFamily="18" charset="0"/>
                <a:cs typeface="Times New Roman" panose="02020603050405020304" pitchFamily="18" charset="0"/>
              </a:rPr>
              <a:t>, Aftab Ullah Khan, Muhammad Salman Khan, Nasser Al-</a:t>
            </a:r>
            <a:r>
              <a:rPr lang="en-IN" sz="1200" dirty="0" err="1">
                <a:latin typeface="Times New Roman" panose="02020603050405020304" pitchFamily="18" charset="0"/>
                <a:cs typeface="Times New Roman" panose="02020603050405020304" pitchFamily="18" charset="0"/>
              </a:rPr>
              <a:t>Emadi</a:t>
            </a:r>
            <a:r>
              <a:rPr lang="en-IN" sz="1200" dirty="0">
                <a:latin typeface="Times New Roman" panose="02020603050405020304" pitchFamily="18" charset="0"/>
                <a:cs typeface="Times New Roman" panose="02020603050405020304" pitchFamily="18" charset="0"/>
              </a:rPr>
              <a:t>, Mamun Bin </a:t>
            </a:r>
            <a:r>
              <a:rPr lang="en-IN" sz="1200" dirty="0" err="1">
                <a:latin typeface="Times New Roman" panose="02020603050405020304" pitchFamily="18" charset="0"/>
                <a:cs typeface="Times New Roman" panose="02020603050405020304" pitchFamily="18" charset="0"/>
              </a:rPr>
              <a:t>Ibne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Reaz</a:t>
            </a:r>
            <a:r>
              <a:rPr lang="en-IN" sz="1200" dirty="0">
                <a:latin typeface="Times New Roman" panose="02020603050405020304" pitchFamily="18" charset="0"/>
                <a:cs typeface="Times New Roman" panose="02020603050405020304" pitchFamily="18" charset="0"/>
              </a:rPr>
              <a:t>, Mohammad Tariqul Islam and </a:t>
            </a:r>
            <a:r>
              <a:rPr lang="en-IN" sz="1200" dirty="0" err="1">
                <a:latin typeface="Times New Roman" panose="02020603050405020304" pitchFamily="18" charset="0"/>
                <a:cs typeface="Times New Roman" panose="02020603050405020304" pitchFamily="18" charset="0"/>
              </a:rPr>
              <a:t>Sawal</a:t>
            </a:r>
            <a:r>
              <a:rPr lang="en-IN" sz="1200" dirty="0">
                <a:latin typeface="Times New Roman" panose="02020603050405020304" pitchFamily="18" charset="0"/>
                <a:cs typeface="Times New Roman" panose="02020603050405020304" pitchFamily="18" charset="0"/>
              </a:rPr>
              <a:t> Hamid Md Ali “Automatic and Reliable Leaf Disease Detection Using Deep Learning Techniques “</a:t>
            </a:r>
            <a:endParaRPr sz="12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200" dirty="0">
                <a:latin typeface="Times New Roman" panose="02020603050405020304" pitchFamily="18" charset="0"/>
                <a:cs typeface="Times New Roman" panose="02020603050405020304" pitchFamily="18" charset="0"/>
              </a:rPr>
              <a:t>Muhammad Shoaib, Babar Shah, Shaker EI-</a:t>
            </a:r>
            <a:r>
              <a:rPr lang="en-IN" sz="1200" dirty="0" err="1">
                <a:latin typeface="Times New Roman" panose="02020603050405020304" pitchFamily="18" charset="0"/>
                <a:cs typeface="Times New Roman" panose="02020603050405020304" pitchFamily="18" charset="0"/>
              </a:rPr>
              <a:t>Sappagh</a:t>
            </a:r>
            <a:r>
              <a:rPr lang="en-IN" sz="1200" dirty="0">
                <a:latin typeface="Times New Roman" panose="02020603050405020304" pitchFamily="18" charset="0"/>
                <a:cs typeface="Times New Roman" panose="02020603050405020304" pitchFamily="18" charset="0"/>
              </a:rPr>
              <a:t>, Akhtar Ali, </a:t>
            </a:r>
            <a:r>
              <a:rPr lang="en-IN" sz="1200" dirty="0" err="1">
                <a:latin typeface="Times New Roman" panose="02020603050405020304" pitchFamily="18" charset="0"/>
                <a:cs typeface="Times New Roman" panose="02020603050405020304" pitchFamily="18" charset="0"/>
              </a:rPr>
              <a:t>Asad</a:t>
            </a:r>
            <a:r>
              <a:rPr lang="en-IN" sz="1200" dirty="0">
                <a:latin typeface="Times New Roman" panose="02020603050405020304" pitchFamily="18" charset="0"/>
                <a:cs typeface="Times New Roman" panose="02020603050405020304" pitchFamily="18" charset="0"/>
              </a:rPr>
              <a:t> Ullah, </a:t>
            </a:r>
            <a:r>
              <a:rPr lang="en-IN" sz="1200" dirty="0" err="1">
                <a:latin typeface="Times New Roman" panose="02020603050405020304" pitchFamily="18" charset="0"/>
                <a:cs typeface="Times New Roman" panose="02020603050405020304" pitchFamily="18" charset="0"/>
              </a:rPr>
              <a:t>Fayadh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Alenezi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Tsanko</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Gechev</a:t>
            </a:r>
            <a:r>
              <a:rPr lang="en-IN" sz="1200" dirty="0">
                <a:latin typeface="Times New Roman" panose="02020603050405020304" pitchFamily="18" charset="0"/>
                <a:cs typeface="Times New Roman" panose="02020603050405020304" pitchFamily="18" charset="0"/>
              </a:rPr>
              <a:t>, Tariq Hussain, and Farman Ali “An advanced deep learning models-based plant disease detection: A review of recent research ”</a:t>
            </a:r>
            <a:endParaRPr sz="12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200" dirty="0" err="1">
                <a:latin typeface="Times New Roman" panose="02020603050405020304" pitchFamily="18" charset="0"/>
                <a:cs typeface="Times New Roman" panose="02020603050405020304" pitchFamily="18" charset="0"/>
              </a:rPr>
              <a:t>Pranesh</a:t>
            </a:r>
            <a:r>
              <a:rPr lang="en-IN" sz="1200" dirty="0">
                <a:latin typeface="Times New Roman" panose="02020603050405020304" pitchFamily="18" charset="0"/>
                <a:cs typeface="Times New Roman" panose="02020603050405020304" pitchFamily="18" charset="0"/>
              </a:rPr>
              <a:t> Kulkarni , Atharva </a:t>
            </a:r>
            <a:r>
              <a:rPr lang="en-IN" sz="1200" dirty="0" err="1">
                <a:latin typeface="Times New Roman" panose="02020603050405020304" pitchFamily="18" charset="0"/>
                <a:cs typeface="Times New Roman" panose="02020603050405020304" pitchFamily="18" charset="0"/>
              </a:rPr>
              <a:t>Karwande</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Tejas</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Kolhe</a:t>
            </a:r>
            <a:r>
              <a:rPr lang="en-IN" sz="1200" dirty="0">
                <a:latin typeface="Times New Roman" panose="02020603050405020304" pitchFamily="18" charset="0"/>
                <a:cs typeface="Times New Roman" panose="02020603050405020304" pitchFamily="18" charset="0"/>
              </a:rPr>
              <a:t> , Soham </a:t>
            </a:r>
            <a:r>
              <a:rPr lang="en-IN" sz="1200" dirty="0" err="1">
                <a:latin typeface="Times New Roman" panose="02020603050405020304" pitchFamily="18" charset="0"/>
                <a:cs typeface="Times New Roman" panose="02020603050405020304" pitchFamily="18" charset="0"/>
              </a:rPr>
              <a:t>Kamble</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Akshay</a:t>
            </a:r>
            <a:r>
              <a:rPr lang="en-IN" sz="1200" dirty="0">
                <a:latin typeface="Times New Roman" panose="02020603050405020304" pitchFamily="18" charset="0"/>
                <a:cs typeface="Times New Roman" panose="02020603050405020304" pitchFamily="18" charset="0"/>
              </a:rPr>
              <a:t> Joshi , </a:t>
            </a:r>
            <a:r>
              <a:rPr lang="en-IN" sz="1200" dirty="0" err="1">
                <a:latin typeface="Times New Roman" panose="02020603050405020304" pitchFamily="18" charset="0"/>
                <a:cs typeface="Times New Roman" panose="02020603050405020304" pitchFamily="18" charset="0"/>
              </a:rPr>
              <a:t>Medha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Wyawahare</a:t>
            </a:r>
            <a:r>
              <a:rPr lang="en-IN" sz="1200" dirty="0">
                <a:latin typeface="Times New Roman" panose="02020603050405020304" pitchFamily="18" charset="0"/>
                <a:cs typeface="Times New Roman" panose="02020603050405020304" pitchFamily="18" charset="0"/>
              </a:rPr>
              <a:t> “Plant Disease Detection Using Image Processing and Machine Learning”</a:t>
            </a:r>
            <a:endParaRPr sz="12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200" dirty="0">
                <a:latin typeface="Times New Roman" panose="02020603050405020304" pitchFamily="18" charset="0"/>
                <a:cs typeface="Times New Roman" panose="02020603050405020304" pitchFamily="18" charset="0"/>
              </a:rPr>
              <a:t>Monika Lamba Yogita </a:t>
            </a:r>
            <a:r>
              <a:rPr lang="en-IN" sz="1200" dirty="0" err="1">
                <a:latin typeface="Times New Roman" panose="02020603050405020304" pitchFamily="18" charset="0"/>
                <a:cs typeface="Times New Roman" panose="02020603050405020304" pitchFamily="18" charset="0"/>
              </a:rPr>
              <a:t>Gigras</a:t>
            </a:r>
            <a:r>
              <a:rPr lang="en-IN" sz="1200" dirty="0">
                <a:latin typeface="Times New Roman" panose="02020603050405020304" pitchFamily="18" charset="0"/>
                <a:cs typeface="Times New Roman" panose="02020603050405020304" pitchFamily="18" charset="0"/>
              </a:rPr>
              <a:t> Anuradha </a:t>
            </a:r>
            <a:r>
              <a:rPr lang="en-IN" sz="1200" dirty="0" err="1">
                <a:latin typeface="Times New Roman" panose="02020603050405020304" pitchFamily="18" charset="0"/>
                <a:cs typeface="Times New Roman" panose="02020603050405020304" pitchFamily="18" charset="0"/>
              </a:rPr>
              <a:t>Dhull</a:t>
            </a:r>
            <a:r>
              <a:rPr lang="en-IN" sz="1200" dirty="0">
                <a:latin typeface="Times New Roman" panose="02020603050405020304" pitchFamily="18" charset="0"/>
                <a:cs typeface="Times New Roman" panose="02020603050405020304" pitchFamily="18" charset="0"/>
              </a:rPr>
              <a:t> “Classification of plant diseases using machine and deep learning”</a:t>
            </a:r>
            <a:endParaRPr sz="12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200" dirty="0">
                <a:latin typeface="Times New Roman" panose="02020603050405020304" pitchFamily="18" charset="0"/>
                <a:cs typeface="Times New Roman" panose="02020603050405020304" pitchFamily="18" charset="0"/>
              </a:rPr>
              <a:t>STEFANIA BARBURICEANU , SERBAN MEZA , (Member, IEEE), BOGDAN ORZA , RAUL MALUTAN, AND ROMULUS TEREBES, (Member, IEEE) “Convolutional Neural Networks for Texture Feature Extraction. Applications to Leaf Disease Classification in Precision Agriculture ”</a:t>
            </a:r>
            <a:endParaRPr sz="1200" dirty="0">
              <a:latin typeface="Times New Roman" panose="02020603050405020304" pitchFamily="18" charset="0"/>
              <a:cs typeface="Times New Roman" panose="02020603050405020304" pitchFamily="18" charset="0"/>
            </a:endParaRPr>
          </a:p>
          <a:p>
            <a:pPr marL="914400" lvl="1" indent="-342900" algn="just" rtl="0">
              <a:lnSpc>
                <a:spcPct val="100000"/>
              </a:lnSpc>
              <a:spcBef>
                <a:spcPts val="360"/>
              </a:spcBef>
              <a:spcAft>
                <a:spcPts val="0"/>
              </a:spcAft>
              <a:buSzPts val="1800"/>
              <a:buFont typeface="Arial"/>
              <a:buAutoNum type="arabicPeriod"/>
            </a:pPr>
            <a:r>
              <a:rPr lang="en-IN" sz="1200" dirty="0">
                <a:latin typeface="Times New Roman" panose="02020603050405020304" pitchFamily="18" charset="0"/>
                <a:cs typeface="Times New Roman" panose="02020603050405020304" pitchFamily="18" charset="0"/>
              </a:rPr>
              <a:t>VIBHOR KUMAR VISHNOI  , (Member, IEEE), KRISHAN KUMAR  , BRAJESH KUMAR , (Senior Member, IEEE), SHASHANK MOHAN , AND ARFAT AHMAD KHAN “Detection of Apple Plant Diseases Using Leaf Images Through Convolutional Neural Network”</a:t>
            </a:r>
            <a:endParaRPr sz="1200" dirty="0">
              <a:latin typeface="Times New Roman" panose="02020603050405020304" pitchFamily="18" charset="0"/>
              <a:cs typeface="Times New Roman" panose="02020603050405020304" pitchFamily="18" charset="0"/>
            </a:endParaRPr>
          </a:p>
        </p:txBody>
      </p:sp>
      <p:sp>
        <p:nvSpPr>
          <p:cNvPr id="276" name="Google Shape;276;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a:t>26-8-2023</a:t>
            </a:r>
            <a:endParaRPr/>
          </a:p>
        </p:txBody>
      </p:sp>
      <p:sp>
        <p:nvSpPr>
          <p:cNvPr id="277" name="Google Shape;277;p36"/>
          <p:cNvSpPr txBox="1">
            <a:spLocks noGrp="1"/>
          </p:cNvSpPr>
          <p:nvPr>
            <p:ph type="ftr" idx="11"/>
          </p:nvPr>
        </p:nvSpPr>
        <p:spPr>
          <a:xfrm>
            <a:off x="4648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t>A Comprehensive study of leaf disease identification on Tomato and Potato Plants.</a:t>
            </a:r>
            <a:endParaRPr dirty="0"/>
          </a:p>
        </p:txBody>
      </p:sp>
      <p:sp>
        <p:nvSpPr>
          <p:cNvPr id="278" name="Google Shape;278;p36"/>
          <p:cNvSpPr txBox="1">
            <a:spLocks noGrp="1"/>
          </p:cNvSpPr>
          <p:nvPr>
            <p:ph type="sldNum" idx="12"/>
          </p:nvPr>
        </p:nvSpPr>
        <p:spPr>
          <a:xfrm>
            <a:off x="9601200" y="6356349"/>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11</a:t>
            </a:fld>
            <a:endParaRPr dirty="0"/>
          </a:p>
        </p:txBody>
      </p:sp>
      <p:pic>
        <p:nvPicPr>
          <p:cNvPr id="279" name="Google Shape;279;p36"/>
          <p:cNvPicPr preferRelativeResize="0"/>
          <p:nvPr/>
        </p:nvPicPr>
        <p:blipFill rotWithShape="1">
          <a:blip r:embed="rId3">
            <a:alphaModFix/>
          </a:blip>
          <a:srcRect/>
          <a:stretch/>
        </p:blipFill>
        <p:spPr>
          <a:xfrm>
            <a:off x="381000" y="457200"/>
            <a:ext cx="2237740" cy="7550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45454"/>
              <a:buNone/>
            </a:pPr>
            <a:r>
              <a:rPr lang="en-IN">
                <a:latin typeface="Times New Roman"/>
                <a:ea typeface="Times New Roman"/>
                <a:cs typeface="Times New Roman"/>
                <a:sym typeface="Times New Roman"/>
              </a:rPr>
              <a:t>References</a:t>
            </a:r>
            <a:br>
              <a:rPr lang="en-IN">
                <a:latin typeface="Times New Roman"/>
                <a:ea typeface="Times New Roman"/>
                <a:cs typeface="Times New Roman"/>
                <a:sym typeface="Times New Roman"/>
              </a:rPr>
            </a:br>
            <a:endParaRPr/>
          </a:p>
        </p:txBody>
      </p:sp>
      <p:sp>
        <p:nvSpPr>
          <p:cNvPr id="285" name="Google Shape;285;p37"/>
          <p:cNvSpPr txBox="1">
            <a:spLocks noGrp="1"/>
          </p:cNvSpPr>
          <p:nvPr>
            <p:ph type="body" idx="1"/>
          </p:nvPr>
        </p:nvSpPr>
        <p:spPr>
          <a:xfrm>
            <a:off x="1822515" y="966288"/>
            <a:ext cx="8394570" cy="6278252"/>
          </a:xfrm>
          <a:prstGeom prst="rect">
            <a:avLst/>
          </a:prstGeom>
          <a:noFill/>
          <a:ln>
            <a:noFill/>
          </a:ln>
        </p:spPr>
        <p:txBody>
          <a:bodyPr spcFirstLastPara="1" wrap="square" lIns="91425" tIns="45700" rIns="91425" bIns="45700" anchor="t" anchorCtr="0">
            <a:noAutofit/>
          </a:bodyPr>
          <a:lstStyle/>
          <a:p>
            <a:pPr marL="914400" lvl="1" indent="-228600" algn="just" rtl="0">
              <a:lnSpc>
                <a:spcPct val="100000"/>
              </a:lnSpc>
              <a:spcBef>
                <a:spcPts val="360"/>
              </a:spcBef>
              <a:spcAft>
                <a:spcPts val="0"/>
              </a:spcAft>
              <a:buSzPts val="1800"/>
              <a:buFont typeface="Arial"/>
              <a:buNone/>
            </a:pPr>
            <a:endParaRPr sz="1400" dirty="0"/>
          </a:p>
          <a:p>
            <a:pPr marL="914400" lvl="1" indent="-342900" algn="just" rtl="0">
              <a:lnSpc>
                <a:spcPct val="100000"/>
              </a:lnSpc>
              <a:spcBef>
                <a:spcPts val="360"/>
              </a:spcBef>
              <a:spcAft>
                <a:spcPts val="0"/>
              </a:spcAft>
              <a:buSzPts val="1800"/>
              <a:buFont typeface="Arial"/>
              <a:buAutoNum type="arabicPeriod" startAt="8"/>
            </a:pPr>
            <a:r>
              <a:rPr lang="en-IN" sz="1400" dirty="0"/>
              <a:t>KYAMELIA ROY , SHELI SINHA CHAUDHURI , (Member, IEEE), JAROSLAV FRNDA  , (Senior Member, IEEE), SRIJITA BANDOPADHYAY , ISHAN JYOTI RAY , SOUMEN BANERJEE  , (Senior Member, IEEE), AND JAN NEDOMA  , (Senior Member, IEEE) “Detection of Tomato Leaf Diseases for </a:t>
            </a:r>
            <a:r>
              <a:rPr lang="en-IN" sz="1400" dirty="0" err="1"/>
              <a:t>Agro</a:t>
            </a:r>
            <a:r>
              <a:rPr lang="en-IN" sz="1400" dirty="0"/>
              <a:t>-Based Industries Using Novel PCA </a:t>
            </a:r>
            <a:r>
              <a:rPr lang="en-IN" sz="1400" dirty="0" err="1"/>
              <a:t>DeepNet</a:t>
            </a:r>
            <a:r>
              <a:rPr lang="en-IN" sz="1400" dirty="0"/>
              <a:t>”</a:t>
            </a:r>
            <a:endParaRPr dirty="0"/>
          </a:p>
          <a:p>
            <a:pPr marL="914400" lvl="1" indent="-342900" algn="just" rtl="0">
              <a:lnSpc>
                <a:spcPct val="100000"/>
              </a:lnSpc>
              <a:spcBef>
                <a:spcPts val="360"/>
              </a:spcBef>
              <a:spcAft>
                <a:spcPts val="0"/>
              </a:spcAft>
              <a:buSzPts val="1800"/>
              <a:buFont typeface="Arial"/>
              <a:buAutoNum type="arabicPeriod" startAt="8"/>
            </a:pPr>
            <a:r>
              <a:rPr lang="en-IN" sz="1400" dirty="0"/>
              <a:t>SABBIR AHMED , MD. BAKHTIAR HASAN , TASNIM AHMED, MD. REDWAN KARIM SONY, AND MD. HASANUL KABIR , (Member, IEEE) “Less Is More: Lighter and Faster Deep Neural Architecture for Tomato Leaf Disease Classification”</a:t>
            </a:r>
            <a:endParaRPr dirty="0"/>
          </a:p>
          <a:p>
            <a:pPr marL="914400" lvl="1" indent="-342900" algn="just" rtl="0">
              <a:lnSpc>
                <a:spcPct val="100000"/>
              </a:lnSpc>
              <a:spcBef>
                <a:spcPts val="360"/>
              </a:spcBef>
              <a:spcAft>
                <a:spcPts val="0"/>
              </a:spcAft>
              <a:buSzPts val="1800"/>
              <a:buFont typeface="Arial"/>
              <a:buAutoNum type="arabicPeriod" startAt="8"/>
            </a:pPr>
            <a:r>
              <a:rPr lang="en-IN" sz="1400" dirty="0"/>
              <a:t>K. P. ASHA RANI AND S. GOWRISHANKAR “Pathogen-Based Classification of Plant Diseases: A Deep Transfer Learning Approach for Intelligent Support Systems”</a:t>
            </a:r>
            <a:endParaRPr dirty="0"/>
          </a:p>
          <a:p>
            <a:pPr marL="914400" lvl="1" indent="-342900" algn="just" rtl="0">
              <a:lnSpc>
                <a:spcPct val="100000"/>
              </a:lnSpc>
              <a:spcBef>
                <a:spcPts val="360"/>
              </a:spcBef>
              <a:spcAft>
                <a:spcPts val="0"/>
              </a:spcAft>
              <a:buSzPts val="1800"/>
              <a:buFont typeface="Arial"/>
              <a:buAutoNum type="arabicPeriod" startAt="8"/>
            </a:pPr>
            <a:r>
              <a:rPr lang="en-IN" sz="1400" dirty="0"/>
              <a:t>LILI LI , SHUJUAN ZHANG  , AND BIN WANG “Plant Disease Detection and Classification by Deep Learning—A Review”</a:t>
            </a:r>
            <a:endParaRPr dirty="0"/>
          </a:p>
          <a:p>
            <a:pPr marL="914400" lvl="1" indent="-342900" algn="just" rtl="0">
              <a:lnSpc>
                <a:spcPct val="100000"/>
              </a:lnSpc>
              <a:spcBef>
                <a:spcPts val="360"/>
              </a:spcBef>
              <a:spcAft>
                <a:spcPts val="0"/>
              </a:spcAft>
              <a:buSzPts val="1800"/>
              <a:buFont typeface="Arial"/>
              <a:buAutoNum type="arabicPeriod" startAt="8"/>
            </a:pPr>
            <a:r>
              <a:rPr lang="en-IN" sz="1400" dirty="0"/>
              <a:t>Davinder Singh, Naman Jain, </a:t>
            </a:r>
            <a:r>
              <a:rPr lang="en-IN" sz="1400" dirty="0" err="1"/>
              <a:t>Pranjali</a:t>
            </a:r>
            <a:r>
              <a:rPr lang="en-IN" sz="1400" dirty="0"/>
              <a:t> Jain, Pratik </a:t>
            </a:r>
            <a:r>
              <a:rPr lang="en-IN" sz="1400" dirty="0" err="1"/>
              <a:t>Kayal</a:t>
            </a:r>
            <a:r>
              <a:rPr lang="en-IN" sz="1400" dirty="0"/>
              <a:t> Sudhakar </a:t>
            </a:r>
            <a:r>
              <a:rPr lang="en-IN" sz="1400" dirty="0" err="1"/>
              <a:t>Kumawat</a:t>
            </a:r>
            <a:r>
              <a:rPr lang="en-IN" sz="1400" dirty="0"/>
              <a:t>, </a:t>
            </a:r>
            <a:r>
              <a:rPr lang="en-IN" sz="1400" dirty="0" err="1"/>
              <a:t>Nipun</a:t>
            </a:r>
            <a:r>
              <a:rPr lang="en-IN" sz="1400" dirty="0"/>
              <a:t> Batra “</a:t>
            </a:r>
            <a:r>
              <a:rPr lang="en-IN" sz="1400" dirty="0" err="1"/>
              <a:t>PlantDoc</a:t>
            </a:r>
            <a:r>
              <a:rPr lang="en-IN" sz="1400" dirty="0"/>
              <a:t>: A Dataset for Visual Plant Disease Detection”</a:t>
            </a:r>
            <a:endParaRPr dirty="0"/>
          </a:p>
          <a:p>
            <a:pPr marL="914400" lvl="1" indent="-342900" algn="just" rtl="0">
              <a:lnSpc>
                <a:spcPct val="100000"/>
              </a:lnSpc>
              <a:spcBef>
                <a:spcPts val="360"/>
              </a:spcBef>
              <a:spcAft>
                <a:spcPts val="0"/>
              </a:spcAft>
              <a:buSzPts val="1800"/>
              <a:buFont typeface="Arial"/>
              <a:buAutoNum type="arabicPeriod" startAt="8"/>
            </a:pPr>
            <a:r>
              <a:rPr lang="en-IN" sz="1400" dirty="0"/>
              <a:t>M. </a:t>
            </a:r>
            <a:r>
              <a:rPr lang="en-IN" sz="1400" dirty="0" err="1"/>
              <a:t>Ishaq</a:t>
            </a:r>
            <a:r>
              <a:rPr lang="en-IN" sz="1400" dirty="0"/>
              <a:t> , M. Waqas “Early Detection of Late Blight Tomato Disease using Histogram Oriented Gradient based Support Vector Machine ”</a:t>
            </a:r>
            <a:endParaRPr dirty="0"/>
          </a:p>
          <a:p>
            <a:pPr marL="914400" lvl="1" indent="-342900" algn="just" rtl="0">
              <a:lnSpc>
                <a:spcPct val="100000"/>
              </a:lnSpc>
              <a:spcBef>
                <a:spcPts val="360"/>
              </a:spcBef>
              <a:spcAft>
                <a:spcPts val="0"/>
              </a:spcAft>
              <a:buSzPts val="1800"/>
              <a:buFont typeface="Arial"/>
              <a:buAutoNum type="arabicPeriod" startAt="8"/>
            </a:pPr>
            <a:r>
              <a:rPr lang="en-IN" sz="1400" dirty="0"/>
              <a:t>Sharada P. Mohanty , David P. Hughes and Marcel </a:t>
            </a:r>
            <a:r>
              <a:rPr lang="en-IN" sz="1400" dirty="0" err="1"/>
              <a:t>Salathé</a:t>
            </a:r>
            <a:r>
              <a:rPr lang="en-IN" sz="1400" dirty="0"/>
              <a:t> “Using Deep Learning for Image-Based Plant Disease Detection”</a:t>
            </a:r>
            <a:endParaRPr sz="1400" dirty="0"/>
          </a:p>
        </p:txBody>
      </p:sp>
      <p:sp>
        <p:nvSpPr>
          <p:cNvPr id="286" name="Google Shape;286;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a:t>26-8-2023</a:t>
            </a:r>
            <a:endParaRPr/>
          </a:p>
        </p:txBody>
      </p:sp>
      <p:sp>
        <p:nvSpPr>
          <p:cNvPr id="287" name="Google Shape;287;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88" name="Google Shape;288;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12</a:t>
            </a:fld>
            <a:endParaRPr/>
          </a:p>
        </p:txBody>
      </p:sp>
      <p:pic>
        <p:nvPicPr>
          <p:cNvPr id="289" name="Google Shape;289;p37"/>
          <p:cNvPicPr preferRelativeResize="0"/>
          <p:nvPr/>
        </p:nvPicPr>
        <p:blipFill rotWithShape="1">
          <a:blip r:embed="rId3">
            <a:alphaModFix/>
          </a:blip>
          <a:srcRect/>
          <a:stretch/>
        </p:blipFill>
        <p:spPr>
          <a:xfrm>
            <a:off x="381000" y="457200"/>
            <a:ext cx="2237740" cy="7550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b="0" i="0" u="none" strike="noStrike" cap="none">
                <a:solidFill>
                  <a:srgbClr val="000000"/>
                </a:solidFill>
                <a:latin typeface="Times New Roman"/>
                <a:ea typeface="Times New Roman"/>
                <a:cs typeface="Times New Roman"/>
                <a:sym typeface="Times New Roman"/>
              </a:rPr>
              <a:t>24 August 2023</a:t>
            </a:r>
            <a:endParaRPr sz="1200" b="0" i="0" u="none" strike="noStrike" cap="none">
              <a:solidFill>
                <a:srgbClr val="000000"/>
              </a:solidFill>
              <a:latin typeface="Times New Roman"/>
              <a:ea typeface="Times New Roman"/>
              <a:cs typeface="Times New Roman"/>
              <a:sym typeface="Times New Roman"/>
            </a:endParaRPr>
          </a:p>
        </p:txBody>
      </p:sp>
      <p:sp>
        <p:nvSpPr>
          <p:cNvPr id="296" name="Google Shape;296;p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Times New Roman"/>
                <a:ea typeface="Times New Roman"/>
                <a:cs typeface="Times New Roman"/>
                <a:sym typeface="Times New Roman"/>
              </a:rPr>
              <a:t>13</a:t>
            </a:fld>
            <a:endParaRPr sz="1200" b="0" i="0" u="none" strike="noStrike" cap="none">
              <a:solidFill>
                <a:srgbClr val="000000"/>
              </a:solidFill>
              <a:latin typeface="Times New Roman"/>
              <a:ea typeface="Times New Roman"/>
              <a:cs typeface="Times New Roman"/>
              <a:sym typeface="Times New Roman"/>
            </a:endParaRPr>
          </a:p>
        </p:txBody>
      </p:sp>
      <p:graphicFrame>
        <p:nvGraphicFramePr>
          <p:cNvPr id="297" name="Google Shape;297;p38"/>
          <p:cNvGraphicFramePr/>
          <p:nvPr/>
        </p:nvGraphicFramePr>
        <p:xfrm>
          <a:off x="145025" y="1145407"/>
          <a:ext cx="11904050" cy="6107225"/>
        </p:xfrm>
        <a:graphic>
          <a:graphicData uri="http://schemas.openxmlformats.org/drawingml/2006/table">
            <a:tbl>
              <a:tblPr firstRow="1" firstCol="1" bandRow="1">
                <a:noFill/>
                <a:tableStyleId>{EED74693-C279-4D8C-95A4-9FB16F35C971}</a:tableStyleId>
              </a:tblPr>
              <a:tblGrid>
                <a:gridCol w="724725">
                  <a:extLst>
                    <a:ext uri="{9D8B030D-6E8A-4147-A177-3AD203B41FA5}">
                      <a16:colId xmlns:a16="http://schemas.microsoft.com/office/drawing/2014/main" val="20000"/>
                    </a:ext>
                  </a:extLst>
                </a:gridCol>
                <a:gridCol w="981600">
                  <a:extLst>
                    <a:ext uri="{9D8B030D-6E8A-4147-A177-3AD203B41FA5}">
                      <a16:colId xmlns:a16="http://schemas.microsoft.com/office/drawing/2014/main" val="20001"/>
                    </a:ext>
                  </a:extLst>
                </a:gridCol>
                <a:gridCol w="2728600">
                  <a:extLst>
                    <a:ext uri="{9D8B030D-6E8A-4147-A177-3AD203B41FA5}">
                      <a16:colId xmlns:a16="http://schemas.microsoft.com/office/drawing/2014/main" val="20002"/>
                    </a:ext>
                  </a:extLst>
                </a:gridCol>
                <a:gridCol w="2713550">
                  <a:extLst>
                    <a:ext uri="{9D8B030D-6E8A-4147-A177-3AD203B41FA5}">
                      <a16:colId xmlns:a16="http://schemas.microsoft.com/office/drawing/2014/main" val="20003"/>
                    </a:ext>
                  </a:extLst>
                </a:gridCol>
                <a:gridCol w="3029025">
                  <a:extLst>
                    <a:ext uri="{9D8B030D-6E8A-4147-A177-3AD203B41FA5}">
                      <a16:colId xmlns:a16="http://schemas.microsoft.com/office/drawing/2014/main" val="20004"/>
                    </a:ext>
                  </a:extLst>
                </a:gridCol>
                <a:gridCol w="1726550">
                  <a:extLst>
                    <a:ext uri="{9D8B030D-6E8A-4147-A177-3AD203B41FA5}">
                      <a16:colId xmlns:a16="http://schemas.microsoft.com/office/drawing/2014/main" val="20005"/>
                    </a:ext>
                  </a:extLst>
                </a:gridCol>
              </a:tblGrid>
              <a:tr h="852550">
                <a:tc>
                  <a:txBody>
                    <a:bodyPr/>
                    <a:lstStyle/>
                    <a:p>
                      <a:pPr marL="0" marR="0" lvl="0" indent="0" algn="l" rtl="0">
                        <a:lnSpc>
                          <a:spcPct val="150000"/>
                        </a:lnSpc>
                        <a:spcBef>
                          <a:spcPts val="0"/>
                        </a:spcBef>
                        <a:spcAft>
                          <a:spcPts val="0"/>
                        </a:spcAft>
                        <a:buClr>
                          <a:srgbClr val="000000"/>
                        </a:buClr>
                        <a:buSzPts val="1200"/>
                        <a:buFont typeface="Arial"/>
                        <a:buNone/>
                      </a:pPr>
                      <a:r>
                        <a:rPr lang="en-IN" sz="1200" u="none" strike="noStrike" cap="none"/>
                        <a:t>S.No.</a:t>
                      </a:r>
                      <a:endParaRPr sz="1200" u="none" strike="noStrike" cap="none">
                        <a:latin typeface="Times New Roman"/>
                        <a:ea typeface="Times New Roman"/>
                        <a:cs typeface="Times New Roman"/>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200" u="none" strike="noStrike" cap="none"/>
                        <a:t>Details of Author, Year</a:t>
                      </a:r>
                      <a:endParaRPr sz="1200" u="none" strike="noStrike" cap="none">
                        <a:latin typeface="Times New Roman"/>
                        <a:ea typeface="Times New Roman"/>
                        <a:cs typeface="Times New Roman"/>
                        <a:sym typeface="Times New Roman"/>
                      </a:endParaRPr>
                    </a:p>
                  </a:txBody>
                  <a:tcPr marL="46475" marR="46475" marT="0" marB="0">
                    <a:lnB w="12700" cap="flat" cmpd="sng">
                      <a:solidFill>
                        <a:schemeClr val="lt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1200"/>
                        <a:buFont typeface="Arial"/>
                        <a:buNone/>
                      </a:pPr>
                      <a:r>
                        <a:rPr lang="en-IN" sz="1200" u="none" strike="noStrike" cap="none"/>
                        <a:t>Techniques /Title of Paper</a:t>
                      </a:r>
                      <a:endParaRPr sz="1200" u="none" strike="noStrike" cap="none">
                        <a:latin typeface="Times New Roman"/>
                        <a:ea typeface="Times New Roman"/>
                        <a:cs typeface="Times New Roman"/>
                        <a:sym typeface="Times New Roman"/>
                      </a:endParaRPr>
                    </a:p>
                  </a:txBody>
                  <a:tcPr marL="46475" marR="46475" marT="0" marB="0">
                    <a:lnB w="12700" cap="flat" cmpd="sng">
                      <a:solidFill>
                        <a:schemeClr val="lt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1200"/>
                        <a:buFont typeface="Arial"/>
                        <a:buNone/>
                      </a:pPr>
                      <a:r>
                        <a:rPr lang="en-IN" sz="1200" u="none" strike="noStrike" cap="none"/>
                        <a:t>Contribution</a:t>
                      </a:r>
                      <a:endParaRPr sz="1200" u="none" strike="noStrike" cap="none">
                        <a:latin typeface="Times New Roman"/>
                        <a:ea typeface="Times New Roman"/>
                        <a:cs typeface="Times New Roman"/>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Merits</a:t>
                      </a:r>
                      <a:endParaRPr sz="1200" u="none" strike="noStrike" cap="none">
                        <a:latin typeface="Times New Roman"/>
                        <a:ea typeface="Times New Roman"/>
                        <a:cs typeface="Times New Roman"/>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200" u="none" strike="noStrike" cap="none">
                          <a:latin typeface="Times New Roman"/>
                          <a:ea typeface="Times New Roman"/>
                          <a:cs typeface="Times New Roman"/>
                          <a:sym typeface="Times New Roman"/>
                        </a:rPr>
                        <a:t>Demerits</a:t>
                      </a:r>
                      <a:endParaRPr sz="1200" u="none" strike="noStrike" cap="none">
                        <a:latin typeface="Times New Roman"/>
                        <a:ea typeface="Times New Roman"/>
                        <a:cs typeface="Times New Roman"/>
                        <a:sym typeface="Times New Roman"/>
                      </a:endParaRPr>
                    </a:p>
                  </a:txBody>
                  <a:tcPr marL="46475" marR="46475" marT="0" marB="0"/>
                </a:tc>
                <a:extLst>
                  <a:ext uri="{0D108BD9-81ED-4DB2-BD59-A6C34878D82A}">
                    <a16:rowId xmlns:a16="http://schemas.microsoft.com/office/drawing/2014/main" val="10000"/>
                  </a:ext>
                </a:extLst>
              </a:tr>
              <a:tr h="1821850">
                <a:tc>
                  <a:txBody>
                    <a:bodyPr/>
                    <a:lstStyle/>
                    <a:p>
                      <a:pPr marL="0" marR="0" lvl="0" indent="0" algn="l" rtl="0">
                        <a:lnSpc>
                          <a:spcPct val="150000"/>
                        </a:lnSpc>
                        <a:spcBef>
                          <a:spcPts val="0"/>
                        </a:spcBef>
                        <a:spcAft>
                          <a:spcPts val="0"/>
                        </a:spcAft>
                        <a:buClr>
                          <a:srgbClr val="000000"/>
                        </a:buClr>
                        <a:buSzPts val="1100"/>
                        <a:buFont typeface="Arial"/>
                        <a:buNone/>
                      </a:pPr>
                      <a:r>
                        <a:rPr lang="en-IN" sz="1100" u="none" strike="noStrike" cap="none"/>
                        <a:t>11</a:t>
                      </a:r>
                      <a:r>
                        <a:rPr lang="en-IN" sz="1100" b="1" i="0" u="none" strike="noStrike" cap="none">
                          <a:solidFill>
                            <a:schemeClr val="lt1"/>
                          </a:solidFill>
                          <a:latin typeface="Calibri"/>
                          <a:ea typeface="Calibri"/>
                          <a:cs typeface="Calibri"/>
                          <a:sym typeface="Calibri"/>
                        </a:rPr>
                        <a:t>.</a:t>
                      </a:r>
                      <a:endParaRPr sz="1400" u="none" strike="noStrike" cap="none"/>
                    </a:p>
                  </a:txBody>
                  <a:tcPr marL="46475" marR="46475" marT="0" marB="0">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100"/>
                        <a:buFont typeface="Arial"/>
                        <a:buNone/>
                      </a:pPr>
                      <a:r>
                        <a:rPr lang="en-IN" sz="1100" u="none" strike="noStrike" cap="none">
                          <a:latin typeface="Times New Roman"/>
                          <a:ea typeface="Times New Roman"/>
                          <a:cs typeface="Times New Roman"/>
                          <a:sym typeface="Times New Roman"/>
                        </a:rPr>
                        <a:t>M. Ishaq, et Al</a:t>
                      </a:r>
                      <a:endParaRPr sz="1100" b="1" u="none" strike="noStrike" cap="none">
                        <a:solidFill>
                          <a:srgbClr val="002060"/>
                        </a:solidFill>
                        <a:latin typeface="Times New Roman"/>
                        <a:ea typeface="Times New Roman"/>
                        <a:cs typeface="Times New Roman"/>
                        <a:sym typeface="Times New Roman"/>
                      </a:endParaRPr>
                    </a:p>
                  </a:txBody>
                  <a:tcPr marL="46475" marR="464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IN" sz="1100" u="none" strike="noStrike" cap="none">
                          <a:latin typeface="Times New Roman"/>
                          <a:ea typeface="Times New Roman"/>
                          <a:cs typeface="Times New Roman"/>
                          <a:sym typeface="Times New Roman"/>
                        </a:rPr>
                        <a:t>Early Detection of Late Blight Tomato Disease using Histogram Oriented Gradient based Support Vector Machine</a:t>
                      </a:r>
                      <a:endParaRPr sz="1100" b="1" i="0" u="none" strike="noStrike" cap="none">
                        <a:solidFill>
                          <a:srgbClr val="C00000"/>
                        </a:solidFill>
                        <a:latin typeface="Times New Roman"/>
                        <a:ea typeface="Times New Roman"/>
                        <a:cs typeface="Times New Roman"/>
                        <a:sym typeface="Times New Roman"/>
                      </a:endParaRPr>
                    </a:p>
                  </a:txBody>
                  <a:tcPr marL="46475" marR="464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46475" marR="46475" marT="0" marB="0">
                    <a:lnL w="12700" cap="flat" cmpd="sng">
                      <a:solidFill>
                        <a:schemeClr val="lt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46475" marR="46475" marT="0" marB="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46475" marR="46475" marT="0" marB="0"/>
                </a:tc>
                <a:extLst>
                  <a:ext uri="{0D108BD9-81ED-4DB2-BD59-A6C34878D82A}">
                    <a16:rowId xmlns:a16="http://schemas.microsoft.com/office/drawing/2014/main" val="10001"/>
                  </a:ext>
                </a:extLst>
              </a:tr>
              <a:tr h="781350">
                <a:tc>
                  <a:txBody>
                    <a:bodyPr/>
                    <a:lstStyle/>
                    <a:p>
                      <a:pPr marL="0" marR="0" lvl="0" indent="0" algn="l" rtl="0">
                        <a:lnSpc>
                          <a:spcPct val="150000"/>
                        </a:lnSpc>
                        <a:spcBef>
                          <a:spcPts val="0"/>
                        </a:spcBef>
                        <a:spcAft>
                          <a:spcPts val="0"/>
                        </a:spcAft>
                        <a:buClr>
                          <a:srgbClr val="000000"/>
                        </a:buClr>
                        <a:buSzPts val="1100"/>
                        <a:buFont typeface="Arial"/>
                        <a:buNone/>
                      </a:pPr>
                      <a:r>
                        <a:rPr lang="en-IN" sz="1100" u="none" strike="noStrike" cap="none"/>
                        <a:t>12</a:t>
                      </a:r>
                      <a:r>
                        <a:rPr lang="en-IN" sz="1100" b="1" i="0" u="none" strike="noStrike" cap="none">
                          <a:solidFill>
                            <a:schemeClr val="lt1"/>
                          </a:solidFill>
                          <a:latin typeface="Calibri"/>
                          <a:ea typeface="Calibri"/>
                          <a:cs typeface="Calibri"/>
                          <a:sym typeface="Calibri"/>
                        </a:rPr>
                        <a:t>.</a:t>
                      </a:r>
                      <a:endParaRPr sz="1400" u="none" strike="noStrike" cap="none"/>
                    </a:p>
                  </a:txBody>
                  <a:tcPr marL="46475" marR="46475" marT="0" marB="0">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100"/>
                        <a:buFont typeface="Arial"/>
                        <a:buNone/>
                      </a:pPr>
                      <a:r>
                        <a:rPr lang="en-IN" sz="1100" u="none" strike="noStrike" cap="none">
                          <a:latin typeface="Times New Roman"/>
                          <a:ea typeface="Times New Roman"/>
                          <a:cs typeface="Times New Roman"/>
                          <a:sym typeface="Times New Roman"/>
                        </a:rPr>
                        <a:t>Lili Li, et Al</a:t>
                      </a:r>
                      <a:endParaRPr sz="1100" b="1" u="none" strike="noStrike" cap="none">
                        <a:solidFill>
                          <a:srgbClr val="002060"/>
                        </a:solidFill>
                        <a:latin typeface="Times New Roman"/>
                        <a:ea typeface="Times New Roman"/>
                        <a:cs typeface="Times New Roman"/>
                        <a:sym typeface="Times New Roman"/>
                      </a:endParaRPr>
                    </a:p>
                  </a:txBody>
                  <a:tcPr marL="46475" marR="464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IN" sz="1300" u="none" strike="noStrike" cap="none">
                          <a:latin typeface="Times New Roman"/>
                          <a:ea typeface="Times New Roman"/>
                          <a:cs typeface="Times New Roman"/>
                          <a:sym typeface="Times New Roman"/>
                        </a:rPr>
                        <a:t>Plant Disease Detection and Classification by Deep Learning</a:t>
                      </a:r>
                      <a:endParaRPr sz="1300" b="1" i="0" u="none" strike="noStrike" cap="none">
                        <a:solidFill>
                          <a:srgbClr val="C00000"/>
                        </a:solidFill>
                        <a:latin typeface="Times New Roman"/>
                        <a:ea typeface="Times New Roman"/>
                        <a:cs typeface="Times New Roman"/>
                        <a:sym typeface="Times New Roman"/>
                      </a:endParaRPr>
                    </a:p>
                  </a:txBody>
                  <a:tcPr marL="46475" marR="464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lnL w="12700" cap="flat" cmpd="sng">
                      <a:solidFill>
                        <a:schemeClr val="lt1"/>
                      </a:solidFill>
                      <a:prstDash val="solid"/>
                      <a:round/>
                      <a:headEnd type="none" w="sm" len="sm"/>
                      <a:tailEnd type="none" w="sm" len="sm"/>
                    </a:lnL>
                  </a:tcPr>
                </a:tc>
                <a:tc>
                  <a:txBody>
                    <a:bodyPr/>
                    <a:lstStyle/>
                    <a:p>
                      <a:pPr marL="69850" marR="0" lvl="0" indent="0" algn="l" rtl="0">
                        <a:lnSpc>
                          <a:spcPct val="100000"/>
                        </a:lnSpc>
                        <a:spcBef>
                          <a:spcPts val="0"/>
                        </a:spcBef>
                        <a:spcAft>
                          <a:spcPts val="0"/>
                        </a:spcAft>
                        <a:buClr>
                          <a:schemeClr val="dk1"/>
                        </a:buClr>
                        <a:buSzPts val="1100"/>
                        <a:buFont typeface="Calibri"/>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tc>
                  <a:txBody>
                    <a:bodyPr/>
                    <a:lstStyle/>
                    <a:p>
                      <a:pPr marL="457200" marR="0" lvl="0" indent="0" algn="l" rtl="0">
                        <a:lnSpc>
                          <a:spcPct val="100000"/>
                        </a:lnSpc>
                        <a:spcBef>
                          <a:spcPts val="0"/>
                        </a:spcBef>
                        <a:spcAft>
                          <a:spcPts val="0"/>
                        </a:spcAft>
                        <a:buClr>
                          <a:srgbClr val="000000"/>
                        </a:buClr>
                        <a:buSzPts val="1400"/>
                        <a:buFont typeface="Arial"/>
                        <a:buNone/>
                      </a:pPr>
                      <a:endParaRPr sz="1400" u="none" strike="noStrike" cap="none"/>
                    </a:p>
                    <a:p>
                      <a:pPr marL="171450" marR="0" lvl="0" indent="-101600" algn="l" rtl="0">
                        <a:lnSpc>
                          <a:spcPct val="100000"/>
                        </a:lnSpc>
                        <a:spcBef>
                          <a:spcPts val="0"/>
                        </a:spcBef>
                        <a:spcAft>
                          <a:spcPts val="0"/>
                        </a:spcAft>
                        <a:buClr>
                          <a:schemeClr val="dk1"/>
                        </a:buClr>
                        <a:buSzPts val="1100"/>
                        <a:buFont typeface="Calibri"/>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extLst>
                  <a:ext uri="{0D108BD9-81ED-4DB2-BD59-A6C34878D82A}">
                    <a16:rowId xmlns:a16="http://schemas.microsoft.com/office/drawing/2014/main" val="10002"/>
                  </a:ext>
                </a:extLst>
              </a:tr>
              <a:tr h="876275">
                <a:tc>
                  <a:txBody>
                    <a:bodyPr/>
                    <a:lstStyle/>
                    <a:p>
                      <a:pPr marL="0" marR="0" lvl="0" indent="0" algn="l" rtl="0">
                        <a:lnSpc>
                          <a:spcPct val="150000"/>
                        </a:lnSpc>
                        <a:spcBef>
                          <a:spcPts val="0"/>
                        </a:spcBef>
                        <a:spcAft>
                          <a:spcPts val="0"/>
                        </a:spcAft>
                        <a:buClr>
                          <a:srgbClr val="000000"/>
                        </a:buClr>
                        <a:buSzPts val="1100"/>
                        <a:buFont typeface="Arial"/>
                        <a:buNone/>
                      </a:pPr>
                      <a:r>
                        <a:rPr lang="en-IN" sz="1100" u="none" strike="noStrike" cap="none"/>
                        <a:t>13</a:t>
                      </a:r>
                      <a:r>
                        <a:rPr lang="en-IN" sz="1100" b="1" i="0" u="none" strike="noStrike" cap="none">
                          <a:solidFill>
                            <a:schemeClr val="lt1"/>
                          </a:solidFill>
                          <a:latin typeface="Calibri"/>
                          <a:ea typeface="Calibri"/>
                          <a:cs typeface="Calibri"/>
                          <a:sym typeface="Calibri"/>
                        </a:rPr>
                        <a:t>.</a:t>
                      </a:r>
                      <a:endParaRPr sz="1100" b="1" i="0" u="none" strike="noStrike" cap="none">
                        <a:solidFill>
                          <a:schemeClr val="lt1"/>
                        </a:solidFill>
                        <a:latin typeface="Calibri"/>
                        <a:ea typeface="Calibri"/>
                        <a:cs typeface="Calibri"/>
                        <a:sym typeface="Calibri"/>
                      </a:endParaRPr>
                    </a:p>
                  </a:txBody>
                  <a:tcPr marL="46475" marR="46475" marT="0" marB="0">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46475" marR="464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46475" marR="464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lnL w="12700" cap="flat" cmpd="sng">
                      <a:solidFill>
                        <a:schemeClr val="lt1"/>
                      </a:solidFill>
                      <a:prstDash val="solid"/>
                      <a:round/>
                      <a:headEnd type="none" w="sm" len="sm"/>
                      <a:tailEnd type="none" w="sm" len="sm"/>
                    </a:lnL>
                  </a:tcPr>
                </a:tc>
                <a:tc>
                  <a:txBody>
                    <a:bodyPr/>
                    <a:lstStyle/>
                    <a:p>
                      <a:pPr marL="457200" marR="0" lvl="0" indent="0" algn="l" rtl="0">
                        <a:lnSpc>
                          <a:spcPct val="100000"/>
                        </a:lnSpc>
                        <a:spcBef>
                          <a:spcPts val="0"/>
                        </a:spcBef>
                        <a:spcAft>
                          <a:spcPts val="0"/>
                        </a:spcAft>
                        <a:buClr>
                          <a:srgbClr val="000000"/>
                        </a:buClr>
                        <a:buSzPts val="1400"/>
                        <a:buFont typeface="Arial"/>
                        <a:buNone/>
                      </a:pPr>
                      <a:endParaRPr sz="1400" u="none" strike="noStrike" cap="none"/>
                    </a:p>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extLst>
                  <a:ext uri="{0D108BD9-81ED-4DB2-BD59-A6C34878D82A}">
                    <a16:rowId xmlns:a16="http://schemas.microsoft.com/office/drawing/2014/main" val="10003"/>
                  </a:ext>
                </a:extLst>
              </a:tr>
              <a:tr h="756650">
                <a:tc>
                  <a:txBody>
                    <a:bodyPr/>
                    <a:lstStyle/>
                    <a:p>
                      <a:pPr marL="0" marR="0" lvl="0" indent="0" algn="l" rtl="0">
                        <a:lnSpc>
                          <a:spcPct val="150000"/>
                        </a:lnSpc>
                        <a:spcBef>
                          <a:spcPts val="0"/>
                        </a:spcBef>
                        <a:spcAft>
                          <a:spcPts val="0"/>
                        </a:spcAft>
                        <a:buClr>
                          <a:srgbClr val="000000"/>
                        </a:buClr>
                        <a:buSzPts val="1100"/>
                        <a:buFont typeface="Arial"/>
                        <a:buNone/>
                      </a:pPr>
                      <a:r>
                        <a:rPr lang="en-IN" sz="1100" u="none" strike="noStrike" cap="none"/>
                        <a:t>14</a:t>
                      </a:r>
                      <a:r>
                        <a:rPr lang="en-IN" sz="1100" b="1" i="0" u="none" strike="noStrike" cap="none">
                          <a:solidFill>
                            <a:schemeClr val="lt1"/>
                          </a:solidFill>
                          <a:latin typeface="Calibri"/>
                          <a:ea typeface="Calibri"/>
                          <a:cs typeface="Calibri"/>
                          <a:sym typeface="Calibri"/>
                        </a:rPr>
                        <a:t>. </a:t>
                      </a:r>
                      <a:endParaRPr sz="1400" u="none" strike="noStrike" cap="none"/>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lnT w="12700" cap="flat" cmpd="sng">
                      <a:solidFill>
                        <a:schemeClr val="lt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a:solidFill>
                          <a:srgbClr val="C00000"/>
                        </a:solidFill>
                      </a:endParaRPr>
                    </a:p>
                  </a:txBody>
                  <a:tcPr marL="46475" marR="46475" marT="0" marB="0">
                    <a:lnT w="12700" cap="flat" cmpd="sng">
                      <a:solidFill>
                        <a:schemeClr val="lt1"/>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tc>
                  <a:txBody>
                    <a:bodyPr/>
                    <a:lstStyle/>
                    <a:p>
                      <a:pPr marL="457200" marR="0" lvl="0" indent="0" algn="l" rtl="0">
                        <a:lnSpc>
                          <a:spcPct val="100000"/>
                        </a:lnSpc>
                        <a:spcBef>
                          <a:spcPts val="0"/>
                        </a:spcBef>
                        <a:spcAft>
                          <a:spcPts val="0"/>
                        </a:spcAft>
                        <a:buClr>
                          <a:srgbClr val="000000"/>
                        </a:buClr>
                        <a:buSzPts val="1400"/>
                        <a:buFont typeface="Arial"/>
                        <a:buNone/>
                      </a:pPr>
                      <a:endParaRPr sz="1400" u="none" strike="noStrike" cap="none"/>
                    </a:p>
                    <a:p>
                      <a:pPr marL="171450" marR="0" lvl="0" indent="-101600" algn="l" rtl="0">
                        <a:lnSpc>
                          <a:spcPct val="100000"/>
                        </a:lnSpc>
                        <a:spcBef>
                          <a:spcPts val="0"/>
                        </a:spcBef>
                        <a:spcAft>
                          <a:spcPts val="0"/>
                        </a:spcAft>
                        <a:buClr>
                          <a:schemeClr val="dk1"/>
                        </a:buClr>
                        <a:buSzPts val="1100"/>
                        <a:buFont typeface="Calibri"/>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extLst>
                  <a:ext uri="{0D108BD9-81ED-4DB2-BD59-A6C34878D82A}">
                    <a16:rowId xmlns:a16="http://schemas.microsoft.com/office/drawing/2014/main" val="10004"/>
                  </a:ext>
                </a:extLst>
              </a:tr>
              <a:tr h="1018550">
                <a:tc>
                  <a:txBody>
                    <a:bodyPr/>
                    <a:lstStyle/>
                    <a:p>
                      <a:pPr marL="0" marR="0" lvl="0" indent="0" algn="l" rtl="0">
                        <a:lnSpc>
                          <a:spcPct val="150000"/>
                        </a:lnSpc>
                        <a:spcBef>
                          <a:spcPts val="0"/>
                        </a:spcBef>
                        <a:spcAft>
                          <a:spcPts val="0"/>
                        </a:spcAft>
                        <a:buClr>
                          <a:srgbClr val="000000"/>
                        </a:buClr>
                        <a:buSzPts val="1100"/>
                        <a:buFont typeface="Arial"/>
                        <a:buNone/>
                      </a:pPr>
                      <a:r>
                        <a:rPr lang="en-IN" sz="1100" u="none" strike="noStrike" cap="none"/>
                        <a:t>15</a:t>
                      </a:r>
                      <a:r>
                        <a:rPr lang="en-IN" sz="1100" b="1" i="0" u="none" strike="noStrike" cap="none">
                          <a:solidFill>
                            <a:schemeClr val="lt1"/>
                          </a:solidFill>
                          <a:latin typeface="Calibri"/>
                          <a:ea typeface="Calibri"/>
                          <a:cs typeface="Calibri"/>
                          <a:sym typeface="Calibri"/>
                        </a:rPr>
                        <a:t>. </a:t>
                      </a:r>
                      <a:endParaRPr sz="1400" u="none" strike="noStrike" cap="none"/>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solidFill>
                          <a:srgbClr val="002060"/>
                        </a:solidFill>
                        <a:latin typeface="Times New Roman"/>
                        <a:ea typeface="Times New Roman"/>
                        <a:cs typeface="Times New Roman"/>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a:solidFill>
                          <a:srgbClr val="002060"/>
                        </a:solidFill>
                        <a:latin typeface="Times New Roman"/>
                        <a:ea typeface="Times New Roman"/>
                        <a:cs typeface="Times New Roman"/>
                        <a:sym typeface="Times New Roman"/>
                      </a:endParaRPr>
                    </a:p>
                  </a:txBody>
                  <a:tcPr marL="46475" marR="46475" marT="0" marB="0"/>
                </a:tc>
                <a:extLst>
                  <a:ext uri="{0D108BD9-81ED-4DB2-BD59-A6C34878D82A}">
                    <a16:rowId xmlns:a16="http://schemas.microsoft.com/office/drawing/2014/main" val="10005"/>
                  </a:ext>
                </a:extLst>
              </a:tr>
            </a:tbl>
          </a:graphicData>
        </a:graphic>
      </p:graphicFrame>
      <p:sp>
        <p:nvSpPr>
          <p:cNvPr id="298" name="Google Shape;298;p38"/>
          <p:cNvSpPr txBox="1"/>
          <p:nvPr/>
        </p:nvSpPr>
        <p:spPr>
          <a:xfrm>
            <a:off x="421080" y="596783"/>
            <a:ext cx="11770800" cy="186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IN" sz="3300" b="1" i="0" u="none" strike="noStrike" cap="none">
                <a:solidFill>
                  <a:srgbClr val="0064C8"/>
                </a:solidFill>
                <a:latin typeface="Times New Roman"/>
                <a:ea typeface="Times New Roman"/>
                <a:cs typeface="Times New Roman"/>
                <a:sym typeface="Times New Roman"/>
              </a:rPr>
              <a:t>LITERATURE SURVEY</a:t>
            </a:r>
            <a:endParaRPr sz="3300" b="1" i="0" u="none" strike="noStrike" cap="none">
              <a:solidFill>
                <a:srgbClr val="0064C8"/>
              </a:solidFill>
              <a:latin typeface="Times New Roman"/>
              <a:ea typeface="Times New Roman"/>
              <a:cs typeface="Times New Roman"/>
              <a:sym typeface="Times New Roman"/>
            </a:endParaRPr>
          </a:p>
        </p:txBody>
      </p:sp>
      <p:sp>
        <p:nvSpPr>
          <p:cNvPr id="299" name="Google Shape;299;p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a:t>Ph.D Viva Voce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1981200" y="0"/>
            <a:ext cx="8229600" cy="11607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400"/>
              <a:buFont typeface="Calibri"/>
              <a:buNone/>
            </a:pPr>
            <a:r>
              <a:rPr lang="en-IN" dirty="0">
                <a:latin typeface="Times New Roman"/>
                <a:ea typeface="Times New Roman"/>
                <a:cs typeface="Times New Roman"/>
                <a:sym typeface="Times New Roman"/>
              </a:rPr>
              <a:t>Abstract  </a:t>
            </a:r>
            <a:endParaRPr dirty="0"/>
          </a:p>
        </p:txBody>
      </p:sp>
      <p:sp>
        <p:nvSpPr>
          <p:cNvPr id="173" name="Google Shape;173;p26"/>
          <p:cNvSpPr txBox="1">
            <a:spLocks noGrp="1"/>
          </p:cNvSpPr>
          <p:nvPr>
            <p:ph type="body" idx="1"/>
          </p:nvPr>
        </p:nvSpPr>
        <p:spPr>
          <a:xfrm>
            <a:off x="1981200" y="1440088"/>
            <a:ext cx="8229600" cy="45261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SzPts val="1800"/>
              <a:buFont typeface="Verdana"/>
              <a:buChar char="•"/>
            </a:pPr>
            <a:r>
              <a:rPr lang="en-IN" sz="1800" i="0" dirty="0">
                <a:solidFill>
                  <a:schemeClr val="dk1"/>
                </a:solidFill>
                <a:latin typeface="Verdana"/>
                <a:ea typeface="Verdana"/>
                <a:cs typeface="Verdana"/>
                <a:sym typeface="Verdana"/>
              </a:rPr>
              <a:t>India experiences 35% annual crop yield loss due to plant diseases.</a:t>
            </a:r>
            <a:endParaRPr sz="1800" dirty="0">
              <a:latin typeface="Verdana"/>
              <a:ea typeface="Verdana"/>
              <a:cs typeface="Verdana"/>
              <a:sym typeface="Verdana"/>
            </a:endParaRPr>
          </a:p>
          <a:p>
            <a:pPr marL="114300" lvl="0" indent="0" algn="just" rtl="0">
              <a:lnSpc>
                <a:spcPct val="100000"/>
              </a:lnSpc>
              <a:spcBef>
                <a:spcPts val="360"/>
              </a:spcBef>
              <a:spcAft>
                <a:spcPts val="0"/>
              </a:spcAft>
              <a:buSzPts val="1800"/>
              <a:buNone/>
            </a:pPr>
            <a:endParaRPr sz="1800" i="0" dirty="0">
              <a:solidFill>
                <a:schemeClr val="dk1"/>
              </a:solidFill>
              <a:latin typeface="Verdana"/>
              <a:ea typeface="Verdana"/>
              <a:cs typeface="Verdana"/>
              <a:sym typeface="Verdana"/>
            </a:endParaRPr>
          </a:p>
          <a:p>
            <a:pPr marL="457200" lvl="0" indent="-342900" algn="just" rtl="0">
              <a:lnSpc>
                <a:spcPct val="100000"/>
              </a:lnSpc>
              <a:spcBef>
                <a:spcPts val="360"/>
              </a:spcBef>
              <a:spcAft>
                <a:spcPts val="0"/>
              </a:spcAft>
              <a:buSzPts val="1800"/>
              <a:buFont typeface="Verdana"/>
              <a:buChar char="•"/>
            </a:pPr>
            <a:r>
              <a:rPr lang="en-IN" sz="1800" i="0" dirty="0">
                <a:solidFill>
                  <a:schemeClr val="dk1"/>
                </a:solidFill>
                <a:latin typeface="Verdana"/>
                <a:ea typeface="Verdana"/>
                <a:cs typeface="Verdana"/>
                <a:sym typeface="Verdana"/>
              </a:rPr>
              <a:t>Early detection of diseases is</a:t>
            </a:r>
            <a:r>
              <a:rPr lang="en-IN" sz="1800" dirty="0">
                <a:latin typeface="Verdana"/>
                <a:ea typeface="Verdana"/>
                <a:cs typeface="Verdana"/>
                <a:sym typeface="Verdana"/>
              </a:rPr>
              <a:t> </a:t>
            </a:r>
            <a:r>
              <a:rPr lang="en-IN" sz="1800" i="0" dirty="0">
                <a:solidFill>
                  <a:schemeClr val="dk1"/>
                </a:solidFill>
                <a:latin typeface="Verdana"/>
                <a:ea typeface="Verdana"/>
                <a:cs typeface="Verdana"/>
                <a:sym typeface="Verdana"/>
              </a:rPr>
              <a:t>challenging due to limited lab infrastructure and expertise. </a:t>
            </a:r>
            <a:r>
              <a:rPr lang="en-IN" sz="1800" dirty="0">
                <a:latin typeface="Verdana"/>
                <a:ea typeface="Verdana"/>
                <a:cs typeface="Verdana"/>
                <a:sym typeface="Verdana"/>
              </a:rPr>
              <a:t>It requires huge time as well as skilled labour. </a:t>
            </a:r>
            <a:endParaRPr sz="1800" dirty="0">
              <a:latin typeface="Verdana"/>
              <a:ea typeface="Verdana"/>
              <a:cs typeface="Verdana"/>
              <a:sym typeface="Verdana"/>
            </a:endParaRPr>
          </a:p>
          <a:p>
            <a:pPr marL="457200" lvl="0" indent="0" algn="just" rtl="0">
              <a:lnSpc>
                <a:spcPct val="100000"/>
              </a:lnSpc>
              <a:spcBef>
                <a:spcPts val="360"/>
              </a:spcBef>
              <a:spcAft>
                <a:spcPts val="0"/>
              </a:spcAft>
              <a:buNone/>
            </a:pPr>
            <a:endParaRPr sz="1800" dirty="0">
              <a:latin typeface="Verdana"/>
              <a:ea typeface="Verdana"/>
              <a:cs typeface="Verdana"/>
              <a:sym typeface="Verdana"/>
            </a:endParaRPr>
          </a:p>
          <a:p>
            <a:pPr marL="457200" lvl="0" indent="-342900" algn="just" rtl="0">
              <a:lnSpc>
                <a:spcPct val="100000"/>
              </a:lnSpc>
              <a:spcBef>
                <a:spcPts val="360"/>
              </a:spcBef>
              <a:spcAft>
                <a:spcPts val="0"/>
              </a:spcAft>
              <a:buSzPts val="1800"/>
              <a:buFont typeface="Verdana"/>
              <a:buChar char="•"/>
            </a:pPr>
            <a:r>
              <a:rPr lang="en-IN" sz="1800" i="0" dirty="0">
                <a:solidFill>
                  <a:schemeClr val="dk1"/>
                </a:solidFill>
                <a:latin typeface="Verdana"/>
                <a:ea typeface="Verdana"/>
                <a:cs typeface="Verdana"/>
                <a:sym typeface="Verdana"/>
              </a:rPr>
              <a:t>Exploration of computer vision </a:t>
            </a:r>
            <a:r>
              <a:rPr lang="en-IN" sz="1800" dirty="0">
                <a:latin typeface="Verdana"/>
                <a:ea typeface="Verdana"/>
                <a:cs typeface="Verdana"/>
                <a:sym typeface="Verdana"/>
              </a:rPr>
              <a:t>and machine learning techniques</a:t>
            </a:r>
            <a:r>
              <a:rPr lang="en-IN" sz="1800" i="0" dirty="0">
                <a:solidFill>
                  <a:schemeClr val="dk1"/>
                </a:solidFill>
                <a:latin typeface="Verdana"/>
                <a:ea typeface="Verdana"/>
                <a:cs typeface="Verdana"/>
                <a:sym typeface="Verdana"/>
              </a:rPr>
              <a:t> for scalable and early disease detection</a:t>
            </a:r>
            <a:r>
              <a:rPr lang="en-IN" sz="1800" dirty="0">
                <a:latin typeface="Verdana"/>
                <a:ea typeface="Verdana"/>
                <a:cs typeface="Verdana"/>
                <a:sym typeface="Verdana"/>
              </a:rPr>
              <a:t>.</a:t>
            </a:r>
          </a:p>
          <a:p>
            <a:pPr marL="457200" lvl="0" indent="-342900" algn="just" rtl="0">
              <a:lnSpc>
                <a:spcPct val="100000"/>
              </a:lnSpc>
              <a:spcBef>
                <a:spcPts val="360"/>
              </a:spcBef>
              <a:spcAft>
                <a:spcPts val="0"/>
              </a:spcAft>
              <a:buSzPts val="1800"/>
              <a:buFont typeface="Verdana"/>
              <a:buChar char="•"/>
            </a:pPr>
            <a:endParaRPr lang="en-IN" sz="1800" dirty="0">
              <a:latin typeface="Verdana"/>
              <a:ea typeface="Verdana"/>
              <a:cs typeface="Verdana"/>
              <a:sym typeface="Verdana"/>
            </a:endParaRPr>
          </a:p>
          <a:p>
            <a:pPr marL="457200" lvl="0" indent="-342900" algn="just" rtl="0">
              <a:lnSpc>
                <a:spcPct val="100000"/>
              </a:lnSpc>
              <a:spcBef>
                <a:spcPts val="360"/>
              </a:spcBef>
              <a:spcAft>
                <a:spcPts val="0"/>
              </a:spcAft>
              <a:buSzPts val="1800"/>
              <a:buFont typeface="Verdana"/>
              <a:buChar char="•"/>
            </a:pPr>
            <a:r>
              <a:rPr lang="en-IN" sz="1800" dirty="0">
                <a:latin typeface="Verdana"/>
                <a:ea typeface="Verdana"/>
                <a:cs typeface="Verdana"/>
                <a:sym typeface="Verdana"/>
              </a:rPr>
              <a:t>A smart and efficient technique for detection of crop disease is proposed, which uses computer vision and machine learning techniques to detect diseases on 3 major plants.</a:t>
            </a:r>
            <a:endParaRPr sz="1800" dirty="0">
              <a:latin typeface="Verdana"/>
              <a:ea typeface="Verdana"/>
              <a:cs typeface="Verdana"/>
              <a:sym typeface="Verdana"/>
            </a:endParaRPr>
          </a:p>
        </p:txBody>
      </p:sp>
      <p:pic>
        <p:nvPicPr>
          <p:cNvPr id="174" name="Google Shape;174;p26"/>
          <p:cNvPicPr preferRelativeResize="0"/>
          <p:nvPr/>
        </p:nvPicPr>
        <p:blipFill rotWithShape="1">
          <a:blip r:embed="rId3">
            <a:alphaModFix/>
          </a:blip>
          <a:srcRect/>
          <a:stretch/>
        </p:blipFill>
        <p:spPr>
          <a:xfrm>
            <a:off x="211975" y="294928"/>
            <a:ext cx="2237740" cy="755015"/>
          </a:xfrm>
          <a:prstGeom prst="rect">
            <a:avLst/>
          </a:prstGeom>
          <a:noFill/>
          <a:ln>
            <a:noFill/>
          </a:ln>
        </p:spPr>
      </p:pic>
      <p:sp>
        <p:nvSpPr>
          <p:cNvPr id="175" name="Google Shape;1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a:t>26-8-2023</a:t>
            </a:r>
            <a:endParaRPr/>
          </a:p>
        </p:txBody>
      </p:sp>
      <p:sp>
        <p:nvSpPr>
          <p:cNvPr id="176" name="Google Shape;176;p26"/>
          <p:cNvSpPr txBox="1">
            <a:spLocks noGrp="1"/>
          </p:cNvSpPr>
          <p:nvPr>
            <p:ph type="ftr" idx="11"/>
          </p:nvPr>
        </p:nvSpPr>
        <p:spPr>
          <a:xfrm>
            <a:off x="4381500" y="6356350"/>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400"/>
              <a:buFont typeface="Arial"/>
              <a:buNone/>
            </a:pPr>
            <a:r>
              <a:rPr lang="en-IN" dirty="0">
                <a:latin typeface="Times New Roman"/>
                <a:ea typeface="Times New Roman"/>
                <a:cs typeface="Times New Roman"/>
                <a:sym typeface="Times New Roman"/>
              </a:rPr>
              <a:t>A Comprehensive study of leaf disease identification on Tomato and Potato Plants.</a:t>
            </a:r>
            <a:endParaRPr dirty="0"/>
          </a:p>
        </p:txBody>
      </p:sp>
      <p:sp>
        <p:nvSpPr>
          <p:cNvPr id="177" name="Google Shape;177;p26"/>
          <p:cNvSpPr txBox="1">
            <a:spLocks noGrp="1"/>
          </p:cNvSpPr>
          <p:nvPr>
            <p:ph type="sldNum" idx="12"/>
          </p:nvPr>
        </p:nvSpPr>
        <p:spPr>
          <a:xfrm>
            <a:off x="93987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body" idx="1"/>
          </p:nvPr>
        </p:nvSpPr>
        <p:spPr>
          <a:xfrm>
            <a:off x="2120900" y="1472300"/>
            <a:ext cx="8229600" cy="45261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Verdana"/>
                <a:ea typeface="Verdana"/>
                <a:cs typeface="Verdana"/>
                <a:sym typeface="Verdana"/>
              </a:rPr>
              <a:t>In India about 70% of the populace relies on agriculture. Identification of the plant diseases is important in order to prevent the losses within the yield.</a:t>
            </a:r>
            <a:endParaRPr sz="1800" dirty="0">
              <a:latin typeface="Verdana"/>
              <a:ea typeface="Verdana"/>
              <a:cs typeface="Verdana"/>
              <a:sym typeface="Verdana"/>
            </a:endParaRPr>
          </a:p>
          <a:p>
            <a:pPr marL="457200" lvl="0" indent="0" algn="just" rtl="0">
              <a:lnSpc>
                <a:spcPct val="100000"/>
              </a:lnSpc>
              <a:spcBef>
                <a:spcPts val="360"/>
              </a:spcBef>
              <a:spcAft>
                <a:spcPts val="0"/>
              </a:spcAft>
              <a:buNone/>
            </a:pPr>
            <a:endParaRPr sz="1800" dirty="0">
              <a:latin typeface="Verdana"/>
              <a:ea typeface="Verdana"/>
              <a:cs typeface="Verdana"/>
              <a:sym typeface="Verdana"/>
            </a:endParaRPr>
          </a:p>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Verdana"/>
                <a:ea typeface="Verdana"/>
                <a:cs typeface="Verdana"/>
                <a:sym typeface="Verdana"/>
              </a:rPr>
              <a:t>It's terribly troublesome to observe the plant diseases manually. </a:t>
            </a:r>
            <a:endParaRPr sz="1800" dirty="0">
              <a:latin typeface="Verdana"/>
              <a:ea typeface="Verdana"/>
              <a:cs typeface="Verdana"/>
              <a:sym typeface="Verdana"/>
            </a:endParaRPr>
          </a:p>
          <a:p>
            <a:pPr marL="457200" lvl="0" indent="0" algn="just" rtl="0">
              <a:lnSpc>
                <a:spcPct val="100000"/>
              </a:lnSpc>
              <a:spcBef>
                <a:spcPts val="360"/>
              </a:spcBef>
              <a:spcAft>
                <a:spcPts val="0"/>
              </a:spcAft>
              <a:buNone/>
            </a:pPr>
            <a:endParaRPr sz="1800" dirty="0">
              <a:latin typeface="Verdana"/>
              <a:ea typeface="Verdana"/>
              <a:cs typeface="Verdana"/>
              <a:sym typeface="Verdana"/>
            </a:endParaRPr>
          </a:p>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Verdana"/>
                <a:ea typeface="Verdana"/>
                <a:cs typeface="Verdana"/>
                <a:sym typeface="Verdana"/>
              </a:rPr>
              <a:t>It needs tremendous quantity of </a:t>
            </a:r>
            <a:r>
              <a:rPr lang="en-IN" sz="1800" dirty="0" err="1">
                <a:latin typeface="Verdana"/>
                <a:ea typeface="Verdana"/>
                <a:cs typeface="Verdana"/>
                <a:sym typeface="Verdana"/>
              </a:rPr>
              <a:t>labor</a:t>
            </a:r>
            <a:r>
              <a:rPr lang="en-IN" sz="1800" dirty="0">
                <a:latin typeface="Verdana"/>
                <a:ea typeface="Verdana"/>
                <a:cs typeface="Verdana"/>
                <a:sym typeface="Verdana"/>
              </a:rPr>
              <a:t>, </a:t>
            </a:r>
            <a:r>
              <a:rPr lang="en-IN" sz="1800" dirty="0" err="1">
                <a:latin typeface="Verdana"/>
                <a:ea typeface="Verdana"/>
                <a:cs typeface="Verdana"/>
                <a:sym typeface="Verdana"/>
              </a:rPr>
              <a:t>expertize</a:t>
            </a:r>
            <a:r>
              <a:rPr lang="en-IN" sz="1800" dirty="0">
                <a:latin typeface="Verdana"/>
                <a:ea typeface="Verdana"/>
                <a:cs typeface="Verdana"/>
                <a:sym typeface="Verdana"/>
              </a:rPr>
              <a:t> within the plant diseases, and conjointly need the excessive time interval.</a:t>
            </a:r>
            <a:endParaRPr sz="1800" dirty="0">
              <a:latin typeface="Verdana"/>
              <a:ea typeface="Verdana"/>
              <a:cs typeface="Verdana"/>
              <a:sym typeface="Verdana"/>
            </a:endParaRPr>
          </a:p>
          <a:p>
            <a:pPr marL="457200" lvl="0" indent="0" algn="just" rtl="0">
              <a:lnSpc>
                <a:spcPct val="100000"/>
              </a:lnSpc>
              <a:spcBef>
                <a:spcPts val="360"/>
              </a:spcBef>
              <a:spcAft>
                <a:spcPts val="0"/>
              </a:spcAft>
              <a:buNone/>
            </a:pPr>
            <a:endParaRPr sz="1800" dirty="0">
              <a:latin typeface="Verdana"/>
              <a:ea typeface="Verdana"/>
              <a:cs typeface="Verdana"/>
              <a:sym typeface="Verdana"/>
            </a:endParaRPr>
          </a:p>
          <a:p>
            <a:pPr marL="457200" lvl="0" indent="-342900" algn="just" rtl="0">
              <a:lnSpc>
                <a:spcPct val="100000"/>
              </a:lnSpc>
              <a:spcBef>
                <a:spcPts val="360"/>
              </a:spcBef>
              <a:spcAft>
                <a:spcPts val="0"/>
              </a:spcAft>
              <a:buClr>
                <a:schemeClr val="dk1"/>
              </a:buClr>
              <a:buSzPts val="1800"/>
              <a:buFont typeface="Verdana"/>
              <a:buChar char="•"/>
            </a:pPr>
            <a:r>
              <a:rPr lang="en-IN" sz="1800" dirty="0">
                <a:latin typeface="Verdana"/>
                <a:ea typeface="Verdana"/>
                <a:cs typeface="Verdana"/>
                <a:sym typeface="Verdana"/>
              </a:rPr>
              <a:t>Hence, image processing and machine learning models can be employed for the detection of plant diseases</a:t>
            </a:r>
            <a:r>
              <a:rPr lang="en-IN" sz="1800" dirty="0">
                <a:solidFill>
                  <a:schemeClr val="dk1"/>
                </a:solidFill>
                <a:latin typeface="Verdana"/>
                <a:ea typeface="Verdana"/>
                <a:cs typeface="Verdana"/>
                <a:sym typeface="Verdana"/>
              </a:rPr>
              <a:t>                   </a:t>
            </a:r>
            <a:endParaRPr sz="1800" dirty="0">
              <a:latin typeface="Verdana"/>
              <a:ea typeface="Verdana"/>
              <a:cs typeface="Verdana"/>
              <a:sym typeface="Verdana"/>
            </a:endParaRPr>
          </a:p>
          <a:p>
            <a:pPr marL="342900" lvl="0" indent="-139700" algn="just" rtl="0">
              <a:lnSpc>
                <a:spcPct val="100000"/>
              </a:lnSpc>
              <a:spcBef>
                <a:spcPts val="640"/>
              </a:spcBef>
              <a:spcAft>
                <a:spcPts val="0"/>
              </a:spcAft>
              <a:buClr>
                <a:schemeClr val="dk1"/>
              </a:buClr>
              <a:buSzPts val="3200"/>
              <a:buNone/>
            </a:pPr>
            <a:endParaRPr sz="1800" dirty="0">
              <a:solidFill>
                <a:schemeClr val="dk1"/>
              </a:solidFill>
              <a:latin typeface="Verdana"/>
              <a:ea typeface="Verdana"/>
              <a:cs typeface="Verdana"/>
              <a:sym typeface="Verdana"/>
            </a:endParaRPr>
          </a:p>
          <a:p>
            <a:pPr marL="342900" lvl="0" indent="-139700" algn="just" rtl="0">
              <a:lnSpc>
                <a:spcPct val="100000"/>
              </a:lnSpc>
              <a:spcBef>
                <a:spcPts val="640"/>
              </a:spcBef>
              <a:spcAft>
                <a:spcPts val="0"/>
              </a:spcAft>
              <a:buClr>
                <a:schemeClr val="dk1"/>
              </a:buClr>
              <a:buSzPts val="3200"/>
              <a:buNone/>
            </a:pPr>
            <a:endParaRPr sz="1800" dirty="0">
              <a:solidFill>
                <a:schemeClr val="dk1"/>
              </a:solidFill>
              <a:latin typeface="Verdana"/>
              <a:ea typeface="Verdana"/>
              <a:cs typeface="Verdana"/>
              <a:sym typeface="Verdana"/>
            </a:endParaRPr>
          </a:p>
          <a:p>
            <a:pPr marL="0" lvl="0" indent="0" algn="just" rtl="0">
              <a:lnSpc>
                <a:spcPct val="100000"/>
              </a:lnSpc>
              <a:spcBef>
                <a:spcPts val="0"/>
              </a:spcBef>
              <a:spcAft>
                <a:spcPts val="0"/>
              </a:spcAft>
              <a:buSzPts val="3200"/>
              <a:buNone/>
            </a:pPr>
            <a:endParaRPr sz="1800" dirty="0">
              <a:solidFill>
                <a:schemeClr val="dk1"/>
              </a:solidFill>
              <a:latin typeface="Verdana"/>
              <a:ea typeface="Verdana"/>
              <a:cs typeface="Verdana"/>
              <a:sym typeface="Verdana"/>
            </a:endParaRPr>
          </a:p>
        </p:txBody>
      </p:sp>
      <p:sp>
        <p:nvSpPr>
          <p:cNvPr id="183" name="Google Shape;183;p27"/>
          <p:cNvSpPr txBox="1">
            <a:spLocks noGrp="1"/>
          </p:cNvSpPr>
          <p:nvPr>
            <p:ph type="title"/>
          </p:nvPr>
        </p:nvSpPr>
        <p:spPr>
          <a:xfrm>
            <a:off x="1981200" y="33035"/>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dirty="0">
                <a:latin typeface="Times New Roman"/>
                <a:ea typeface="Times New Roman"/>
                <a:cs typeface="Times New Roman"/>
                <a:sym typeface="Times New Roman"/>
              </a:rPr>
              <a:t> Introduction    </a:t>
            </a:r>
            <a:endParaRPr dirty="0"/>
          </a:p>
        </p:txBody>
      </p:sp>
      <p:pic>
        <p:nvPicPr>
          <p:cNvPr id="184" name="Google Shape;184;p27"/>
          <p:cNvPicPr preferRelativeResize="0"/>
          <p:nvPr/>
        </p:nvPicPr>
        <p:blipFill rotWithShape="1">
          <a:blip r:embed="rId3">
            <a:alphaModFix/>
          </a:blip>
          <a:srcRect/>
          <a:stretch/>
        </p:blipFill>
        <p:spPr>
          <a:xfrm>
            <a:off x="353050" y="227028"/>
            <a:ext cx="2237740" cy="755015"/>
          </a:xfrm>
          <a:prstGeom prst="rect">
            <a:avLst/>
          </a:prstGeom>
          <a:noFill/>
          <a:ln>
            <a:noFill/>
          </a:ln>
        </p:spPr>
      </p:pic>
      <p:sp>
        <p:nvSpPr>
          <p:cNvPr id="185" name="Google Shape;18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a:t>26-8-2023</a:t>
            </a:r>
            <a:endParaRPr/>
          </a:p>
        </p:txBody>
      </p:sp>
      <p:sp>
        <p:nvSpPr>
          <p:cNvPr id="186" name="Google Shape;186;p27"/>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a:ea typeface="Times New Roman"/>
                <a:cs typeface="Times New Roman"/>
                <a:sym typeface="Times New Roman"/>
              </a:rPr>
              <a:t>A Comprehensive study of leaf disease identification on Tomato and Potato Plants.</a:t>
            </a:r>
            <a:endParaRPr dirty="0"/>
          </a:p>
        </p:txBody>
      </p:sp>
      <p:sp>
        <p:nvSpPr>
          <p:cNvPr id="187" name="Google Shape;187;p27"/>
          <p:cNvSpPr txBox="1">
            <a:spLocks noGrp="1"/>
          </p:cNvSpPr>
          <p:nvPr>
            <p:ph type="sldNum" idx="12"/>
          </p:nvPr>
        </p:nvSpPr>
        <p:spPr>
          <a:xfrm>
            <a:off x="9601200" y="6356363"/>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981200" y="165368"/>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ts val="4400"/>
              <a:buFont typeface="Calibri"/>
              <a:buNone/>
            </a:pPr>
            <a:r>
              <a:rPr lang="en-IN" dirty="0">
                <a:latin typeface="Times New Roman"/>
                <a:ea typeface="Times New Roman"/>
                <a:cs typeface="Times New Roman"/>
                <a:sym typeface="Times New Roman"/>
              </a:rPr>
              <a:t>Existing System</a:t>
            </a:r>
            <a:endParaRPr dirty="0"/>
          </a:p>
        </p:txBody>
      </p:sp>
      <p:pic>
        <p:nvPicPr>
          <p:cNvPr id="193" name="Google Shape;193;p28"/>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94" name="Google Shape;19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a:t>26-8-2023</a:t>
            </a:r>
            <a:endParaRPr/>
          </a:p>
        </p:txBody>
      </p:sp>
      <p:sp>
        <p:nvSpPr>
          <p:cNvPr id="195" name="Google Shape;195;p28"/>
          <p:cNvSpPr txBox="1">
            <a:spLocks noGrp="1"/>
          </p:cNvSpPr>
          <p:nvPr>
            <p:ph type="sldNum" idx="12"/>
          </p:nvPr>
        </p:nvSpPr>
        <p:spPr>
          <a:xfrm>
            <a:off x="85344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a:t>
            </a:fld>
            <a:endParaRPr/>
          </a:p>
        </p:txBody>
      </p:sp>
      <p:pic>
        <p:nvPicPr>
          <p:cNvPr id="196" name="Google Shape;196;p28"/>
          <p:cNvPicPr preferRelativeResize="0"/>
          <p:nvPr/>
        </p:nvPicPr>
        <p:blipFill rotWithShape="1">
          <a:blip r:embed="rId4">
            <a:alphaModFix/>
          </a:blip>
          <a:srcRect/>
          <a:stretch/>
        </p:blipFill>
        <p:spPr>
          <a:xfrm>
            <a:off x="1524000" y="2763560"/>
            <a:ext cx="9144001" cy="1330879"/>
          </a:xfrm>
          <a:prstGeom prst="rect">
            <a:avLst/>
          </a:prstGeom>
          <a:noFill/>
          <a:ln>
            <a:noFill/>
          </a:ln>
        </p:spPr>
      </p:pic>
      <p:sp>
        <p:nvSpPr>
          <p:cNvPr id="197" name="Google Shape;197;p28"/>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a:ea typeface="Times New Roman"/>
                <a:cs typeface="Times New Roman"/>
                <a:sym typeface="Times New Roman"/>
              </a:rPr>
              <a:t>A Comprehensive study of leaf disease identification on Tomato and Potato Plants.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b="0" i="0" u="none" strike="noStrike" cap="none">
                <a:solidFill>
                  <a:srgbClr val="000000"/>
                </a:solidFill>
                <a:latin typeface="Times New Roman"/>
                <a:ea typeface="Times New Roman"/>
                <a:cs typeface="Times New Roman"/>
                <a:sym typeface="Times New Roman"/>
              </a:rPr>
              <a:t>24 August 2023</a:t>
            </a:r>
            <a:endParaRPr sz="1200" b="0" i="0" u="none" strike="noStrike" cap="none">
              <a:solidFill>
                <a:srgbClr val="000000"/>
              </a:solidFill>
              <a:latin typeface="Times New Roman"/>
              <a:ea typeface="Times New Roman"/>
              <a:cs typeface="Times New Roman"/>
              <a:sym typeface="Times New Roman"/>
            </a:endParaRPr>
          </a:p>
        </p:txBody>
      </p:sp>
      <p:sp>
        <p:nvSpPr>
          <p:cNvPr id="224" name="Google Shape;224;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Times New Roman"/>
                <a:ea typeface="Times New Roman"/>
                <a:cs typeface="Times New Roman"/>
                <a:sym typeface="Times New Roman"/>
              </a:rPr>
              <a:t>5</a:t>
            </a:fld>
            <a:endParaRPr sz="1200" b="0" i="0" u="none" strike="noStrike" cap="none">
              <a:solidFill>
                <a:srgbClr val="000000"/>
              </a:solidFill>
              <a:latin typeface="Times New Roman"/>
              <a:ea typeface="Times New Roman"/>
              <a:cs typeface="Times New Roman"/>
              <a:sym typeface="Times New Roman"/>
            </a:endParaRPr>
          </a:p>
        </p:txBody>
      </p:sp>
      <p:graphicFrame>
        <p:nvGraphicFramePr>
          <p:cNvPr id="225" name="Google Shape;225;p31"/>
          <p:cNvGraphicFramePr/>
          <p:nvPr/>
        </p:nvGraphicFramePr>
        <p:xfrm>
          <a:off x="374090" y="669471"/>
          <a:ext cx="11443820" cy="6406628"/>
        </p:xfrm>
        <a:graphic>
          <a:graphicData uri="http://schemas.openxmlformats.org/drawingml/2006/table">
            <a:tbl>
              <a:tblPr firstRow="1" firstCol="1" bandRow="1">
                <a:tableStyleId>{F2DE63D5-997A-4646-A377-4702673A728D}</a:tableStyleId>
              </a:tblPr>
              <a:tblGrid>
                <a:gridCol w="696727">
                  <a:extLst>
                    <a:ext uri="{9D8B030D-6E8A-4147-A177-3AD203B41FA5}">
                      <a16:colId xmlns:a16="http://schemas.microsoft.com/office/drawing/2014/main" val="20000"/>
                    </a:ext>
                  </a:extLst>
                </a:gridCol>
                <a:gridCol w="943675">
                  <a:extLst>
                    <a:ext uri="{9D8B030D-6E8A-4147-A177-3AD203B41FA5}">
                      <a16:colId xmlns:a16="http://schemas.microsoft.com/office/drawing/2014/main" val="20001"/>
                    </a:ext>
                  </a:extLst>
                </a:gridCol>
                <a:gridCol w="2623121">
                  <a:extLst>
                    <a:ext uri="{9D8B030D-6E8A-4147-A177-3AD203B41FA5}">
                      <a16:colId xmlns:a16="http://schemas.microsoft.com/office/drawing/2014/main" val="20002"/>
                    </a:ext>
                  </a:extLst>
                </a:gridCol>
                <a:gridCol w="2608628">
                  <a:extLst>
                    <a:ext uri="{9D8B030D-6E8A-4147-A177-3AD203B41FA5}">
                      <a16:colId xmlns:a16="http://schemas.microsoft.com/office/drawing/2014/main" val="20003"/>
                    </a:ext>
                  </a:extLst>
                </a:gridCol>
                <a:gridCol w="2911911">
                  <a:extLst>
                    <a:ext uri="{9D8B030D-6E8A-4147-A177-3AD203B41FA5}">
                      <a16:colId xmlns:a16="http://schemas.microsoft.com/office/drawing/2014/main" val="20004"/>
                    </a:ext>
                  </a:extLst>
                </a:gridCol>
                <a:gridCol w="1659758">
                  <a:extLst>
                    <a:ext uri="{9D8B030D-6E8A-4147-A177-3AD203B41FA5}">
                      <a16:colId xmlns:a16="http://schemas.microsoft.com/office/drawing/2014/main" val="20005"/>
                    </a:ext>
                  </a:extLst>
                </a:gridCol>
              </a:tblGrid>
              <a:tr h="668785">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dirty="0" err="1">
                          <a:solidFill>
                            <a:schemeClr val="tx1"/>
                          </a:solidFill>
                          <a:latin typeface="Times New Roman" panose="02020603050405020304" pitchFamily="18" charset="0"/>
                          <a:cs typeface="Times New Roman" panose="02020603050405020304" pitchFamily="18" charset="0"/>
                        </a:rPr>
                        <a:t>S.No</a:t>
                      </a:r>
                      <a:r>
                        <a:rPr lang="en-IN" sz="1000" u="none" strike="noStrike" cap="none" dirty="0">
                          <a:solidFill>
                            <a:schemeClr val="tx1"/>
                          </a:solidFill>
                          <a:latin typeface="Times New Roman" panose="02020603050405020304" pitchFamily="18" charset="0"/>
                          <a:cs typeface="Times New Roman" panose="02020603050405020304" pitchFamily="18" charset="0"/>
                        </a:rPr>
                        <a:t>.</a:t>
                      </a:r>
                      <a:endParaRPr sz="10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Details of Author, Year</a:t>
                      </a:r>
                      <a:endParaRPr sz="10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Techniques /Title of Paper</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Contribution</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sym typeface="Times New Roman"/>
                        </a:rPr>
                        <a:t>Merits</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sym typeface="Times New Roman"/>
                        </a:rPr>
                        <a:t>Demerits</a:t>
                      </a:r>
                      <a:endParaRPr sz="100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0"/>
                  </a:ext>
                </a:extLst>
              </a:tr>
              <a:tr h="1336502">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1.</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err="1">
                          <a:solidFill>
                            <a:schemeClr val="tx1"/>
                          </a:solidFill>
                          <a:latin typeface="Times New Roman" panose="02020603050405020304" pitchFamily="18" charset="0"/>
                          <a:cs typeface="Times New Roman" panose="02020603050405020304" pitchFamily="18" charset="0"/>
                        </a:rPr>
                        <a:t>Pranesh</a:t>
                      </a:r>
                      <a:r>
                        <a:rPr lang="en-IN" sz="1000" u="none" strike="noStrike" cap="none" dirty="0">
                          <a:solidFill>
                            <a:schemeClr val="tx1"/>
                          </a:solidFill>
                          <a:latin typeface="Times New Roman" panose="02020603050405020304" pitchFamily="18" charset="0"/>
                          <a:cs typeface="Times New Roman" panose="02020603050405020304" pitchFamily="18" charset="0"/>
                        </a:rPr>
                        <a:t> Kulkarni, et Al</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Plant Disease Detection Using Image Processing and Machine Learning</a:t>
                      </a:r>
                      <a:endParaRPr sz="1000" b="1"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The proposed system is able to detect 20 different diseases of 5 common plants with 93% accuracy.</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just"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25 classes for experimentation</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just"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shape, texture and color features are extracted from the image</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just"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average 93% accuracy and 0.93 F1 score</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Random forest classifier has been used for classification or detection task</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prone to overfitting problems.</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computationally efficient</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extLst>
                  <a:ext uri="{0D108BD9-81ED-4DB2-BD59-A6C34878D82A}">
                    <a16:rowId xmlns:a16="http://schemas.microsoft.com/office/drawing/2014/main" val="10001"/>
                  </a:ext>
                </a:extLst>
              </a:tr>
              <a:tr h="891017">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2.</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Davinder Singh, et Al</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PlantDoc: A Dataset for Visual Plant Disease Detection</a:t>
                      </a:r>
                      <a:endParaRPr sz="1000" b="1" i="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Propose an entirely new dataset for plant disease detection called PlantDoc. </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MobileNet gives an mAP of 22 when evaluated on COCO dataset which has significantly more classes </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there are some images in the dataset which can potentially be wrongly classified</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2"/>
                  </a:ext>
                </a:extLst>
              </a:tr>
              <a:tr h="1113397">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3.</a:t>
                      </a:r>
                      <a:endParaRPr sz="1000" b="1" i="0" u="none" strike="noStrike" cap="none">
                        <a:solidFill>
                          <a:schemeClr val="tx1"/>
                        </a:solidFill>
                        <a:latin typeface="Times New Roman" panose="02020603050405020304" pitchFamily="18" charset="0"/>
                        <a:ea typeface="Calibri"/>
                        <a:cs typeface="Times New Roman" panose="02020603050405020304" pitchFamily="18" charset="0"/>
                        <a:sym typeface="Calibri"/>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WASSWA SHAFIK, et Al</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A Systematic Literature Review on Plant Disease Detection: Motivations, Classification Techniques, Datasets, Challenges, and Future Trends</a:t>
                      </a:r>
                      <a:endParaRPr sz="1000" b="1" i="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The study shows a complete data collection and preprocessing strategy for PDD used in academia and business</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There are a limited number of publicly accessible datasets on this topic.</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the bulk of DL models is created using data collected under laboratory circumstances, which may hinder their performance in real-time utilization</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100"/>
                        <a:buFont typeface="Arial"/>
                        <a:buNone/>
                      </a:pP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Times New Roman"/>
                        </a:rPr>
                        <a:t>- </a:t>
                      </a:r>
                      <a:r>
                        <a:rPr lang="en-IN" sz="1000" u="none" strike="noStrike" cap="none">
                          <a:solidFill>
                            <a:schemeClr val="tx1"/>
                          </a:solidFill>
                          <a:latin typeface="Times New Roman" panose="02020603050405020304" pitchFamily="18" charset="0"/>
                          <a:cs typeface="Times New Roman" panose="02020603050405020304" pitchFamily="18" charset="0"/>
                        </a:rPr>
                        <a:t>Most studies centered extensively around CNN-based disease detection systems for numerous crops, notably citrus, have been studied</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3"/>
                  </a:ext>
                </a:extLst>
              </a:tr>
              <a:tr h="891017">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4. </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Muhammad E. H. et Al</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Automatic and Reliable Leaf Disease Detection Using Deep Learning Techniques</a:t>
                      </a:r>
                      <a:endParaRPr sz="1000" b="1"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Different variants of U-net architecture are investigated to propose the best segmentation model by comparing the model predictions to the ground truth segmented images. </a:t>
                      </a: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171450" marR="0" lvl="0" indent="-171450" algn="l" rtl="0">
                        <a:lnSpc>
                          <a:spcPct val="100000"/>
                        </a:lnSpc>
                        <a:spcBef>
                          <a:spcPts val="0"/>
                        </a:spcBef>
                        <a:spcAft>
                          <a:spcPts val="0"/>
                        </a:spcAft>
                        <a:buClr>
                          <a:schemeClr val="dk1"/>
                        </a:buClr>
                        <a:buSzPts val="1100"/>
                        <a:buFont typeface="Calibri"/>
                        <a:buChar char="-"/>
                      </a:pPr>
                      <a:r>
                        <a:rPr lang="en-IN" sz="1000" u="none" strike="noStrike" cap="none">
                          <a:solidFill>
                            <a:schemeClr val="tx1"/>
                          </a:solidFill>
                          <a:latin typeface="Times New Roman" panose="02020603050405020304" pitchFamily="18" charset="0"/>
                          <a:cs typeface="Times New Roman" panose="02020603050405020304" pitchFamily="18" charset="0"/>
                        </a:rPr>
                        <a:t>The obtained results show that our model outperforms some recent deep learning techniques by using the most popular publicly available Plant Village dataset</a:t>
                      </a:r>
                      <a:endParaRPr sz="100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000" b="1"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4095" marR="44095" marT="0" marB="0"/>
                </a:tc>
                <a:extLst>
                  <a:ext uri="{0D108BD9-81ED-4DB2-BD59-A6C34878D82A}">
                    <a16:rowId xmlns:a16="http://schemas.microsoft.com/office/drawing/2014/main" val="10004"/>
                  </a:ext>
                </a:extLst>
              </a:tr>
              <a:tr h="1505910">
                <a:tc>
                  <a:txBody>
                    <a:bodyPr/>
                    <a:lstStyle/>
                    <a:p>
                      <a:pPr marL="0" marR="0" lvl="0" indent="0" algn="l" rtl="0">
                        <a:lnSpc>
                          <a:spcPct val="150000"/>
                        </a:lnSpc>
                        <a:spcBef>
                          <a:spcPts val="0"/>
                        </a:spcBef>
                        <a:spcAft>
                          <a:spcPts val="0"/>
                        </a:spcAft>
                        <a:buClr>
                          <a:srgbClr val="000000"/>
                        </a:buClr>
                        <a:buSzPts val="1100"/>
                        <a:buFont typeface="Arial"/>
                        <a:buNone/>
                      </a:pPr>
                      <a:r>
                        <a:rPr lang="en-IN" sz="1000" b="1" u="none" strike="noStrike" cap="none">
                          <a:solidFill>
                            <a:schemeClr val="tx1"/>
                          </a:solidFill>
                          <a:latin typeface="Times New Roman" panose="02020603050405020304" pitchFamily="18" charset="0"/>
                          <a:cs typeface="Times New Roman" panose="02020603050405020304" pitchFamily="18" charset="0"/>
                          <a:sym typeface="Calibri"/>
                        </a:rPr>
                        <a:t>5. </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44095" marR="44095" marT="0" marB="0"/>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Monika Lamba et Al</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Classification of plant diseases using machine and deep learning</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a:solidFill>
                            <a:schemeClr val="tx1"/>
                          </a:solidFill>
                          <a:latin typeface="Times New Roman" panose="02020603050405020304" pitchFamily="18" charset="0"/>
                          <a:cs typeface="Times New Roman" panose="02020603050405020304" pitchFamily="18" charset="0"/>
                        </a:rPr>
                        <a:t>This paper proposed a model comprising of Auto-Color Correlogram as image filter and DL as classifiers with different activation functions for plant disease</a:t>
                      </a:r>
                      <a:endParaRPr sz="1000" u="none" strike="noStrike" cap="none">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-obtaining 99.4% accuracy and 99.9% sensitivity for binary class and 99.2% accuracy for multiclass. It is proven that the proposed model outperforms other approaches, namely </a:t>
                      </a:r>
                      <a:r>
                        <a:rPr lang="en-IN" sz="1000" u="none" strike="noStrike" cap="none" dirty="0" err="1">
                          <a:solidFill>
                            <a:schemeClr val="tx1"/>
                          </a:solidFill>
                          <a:latin typeface="Times New Roman" panose="02020603050405020304" pitchFamily="18" charset="0"/>
                          <a:cs typeface="Times New Roman" panose="02020603050405020304" pitchFamily="18" charset="0"/>
                        </a:rPr>
                        <a:t>LibSVM</a:t>
                      </a:r>
                      <a:r>
                        <a:rPr lang="en-IN" sz="1000" u="none" strike="noStrike" cap="none" dirty="0">
                          <a:solidFill>
                            <a:schemeClr val="tx1"/>
                          </a:solidFill>
                          <a:latin typeface="Times New Roman" panose="02020603050405020304" pitchFamily="18" charset="0"/>
                          <a:cs typeface="Times New Roman" panose="02020603050405020304" pitchFamily="18" charset="0"/>
                        </a:rPr>
                        <a:t>, SMO and DL.</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86744" marR="86744" marT="86744" marB="86744"/>
                </a:tc>
                <a:tc>
                  <a:txBody>
                    <a:bodyPr/>
                    <a:lstStyle/>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-It is required to represent mediator representations of the data that other machine learning methods cannot easily do.</a:t>
                      </a:r>
                      <a:endParaRPr sz="1000" u="none" strike="noStrike" cap="none"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15000"/>
                        </a:lnSpc>
                        <a:spcBef>
                          <a:spcPts val="0"/>
                        </a:spcBef>
                        <a:spcAft>
                          <a:spcPts val="0"/>
                        </a:spcAft>
                        <a:buClr>
                          <a:srgbClr val="000000"/>
                        </a:buClr>
                        <a:buSzPts val="1100"/>
                        <a:buFont typeface="Arial"/>
                        <a:buNone/>
                      </a:pPr>
                      <a:r>
                        <a:rPr lang="en-IN" sz="1000" u="none" strike="noStrike" cap="none" dirty="0">
                          <a:solidFill>
                            <a:schemeClr val="tx1"/>
                          </a:solidFill>
                          <a:latin typeface="Times New Roman" panose="02020603050405020304" pitchFamily="18" charset="0"/>
                          <a:cs typeface="Times New Roman" panose="02020603050405020304" pitchFamily="18" charset="0"/>
                        </a:rPr>
                        <a:t>-</a:t>
                      </a:r>
                      <a:endParaRPr sz="1000" u="none" strike="noStrike" cap="none" dirty="0">
                        <a:solidFill>
                          <a:schemeClr val="tx1"/>
                        </a:solidFill>
                        <a:latin typeface="Times New Roman" panose="02020603050405020304" pitchFamily="18" charset="0"/>
                        <a:cs typeface="Times New Roman" panose="02020603050405020304" pitchFamily="18" charset="0"/>
                      </a:endParaRPr>
                    </a:p>
                  </a:txBody>
                  <a:tcPr marL="86744" marR="86744" marT="86744" marB="86744"/>
                </a:tc>
                <a:extLst>
                  <a:ext uri="{0D108BD9-81ED-4DB2-BD59-A6C34878D82A}">
                    <a16:rowId xmlns:a16="http://schemas.microsoft.com/office/drawing/2014/main" val="10005"/>
                  </a:ext>
                </a:extLst>
              </a:tr>
            </a:tbl>
          </a:graphicData>
        </a:graphic>
      </p:graphicFrame>
      <p:sp>
        <p:nvSpPr>
          <p:cNvPr id="226" name="Google Shape;226;p31"/>
          <p:cNvSpPr txBox="1"/>
          <p:nvPr/>
        </p:nvSpPr>
        <p:spPr>
          <a:xfrm>
            <a:off x="1347054" y="304142"/>
            <a:ext cx="11770800" cy="186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IN" sz="4400" dirty="0">
                <a:solidFill>
                  <a:schemeClr val="dk1"/>
                </a:solidFill>
                <a:latin typeface="Times New Roman"/>
                <a:cs typeface="Times New Roman"/>
                <a:sym typeface="Times New Roman"/>
              </a:rPr>
              <a:t>LITERATURE SURVEY</a:t>
            </a:r>
            <a:endParaRPr sz="4400" dirty="0">
              <a:solidFill>
                <a:schemeClr val="dk1"/>
              </a:solidFill>
              <a:latin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200" b="0" i="0" u="none" strike="noStrike" cap="none">
                <a:solidFill>
                  <a:srgbClr val="000000"/>
                </a:solidFill>
                <a:latin typeface="Times New Roman"/>
                <a:ea typeface="Times New Roman"/>
                <a:cs typeface="Times New Roman"/>
                <a:sym typeface="Times New Roman"/>
              </a:rPr>
              <a:t>24 August 2023</a:t>
            </a:r>
            <a:endParaRPr sz="1200" b="0" i="0" u="none" strike="noStrike" cap="none">
              <a:solidFill>
                <a:srgbClr val="000000"/>
              </a:solidFill>
              <a:latin typeface="Times New Roman"/>
              <a:ea typeface="Times New Roman"/>
              <a:cs typeface="Times New Roman"/>
              <a:sym typeface="Times New Roman"/>
            </a:endParaRPr>
          </a:p>
        </p:txBody>
      </p:sp>
      <p:sp>
        <p:nvSpPr>
          <p:cNvPr id="234" name="Google Shape;234;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Times New Roman"/>
                <a:ea typeface="Times New Roman"/>
                <a:cs typeface="Times New Roman"/>
                <a:sym typeface="Times New Roman"/>
              </a:rPr>
              <a:t>6</a:t>
            </a:fld>
            <a:endParaRPr sz="1200" b="0" i="0" u="none" strike="noStrike" cap="none">
              <a:solidFill>
                <a:srgbClr val="000000"/>
              </a:solidFill>
              <a:latin typeface="Times New Roman"/>
              <a:ea typeface="Times New Roman"/>
              <a:cs typeface="Times New Roman"/>
              <a:sym typeface="Times New Roman"/>
            </a:endParaRPr>
          </a:p>
        </p:txBody>
      </p:sp>
      <p:graphicFrame>
        <p:nvGraphicFramePr>
          <p:cNvPr id="235" name="Google Shape;235;p32"/>
          <p:cNvGraphicFramePr/>
          <p:nvPr/>
        </p:nvGraphicFramePr>
        <p:xfrm>
          <a:off x="309762" y="1153358"/>
          <a:ext cx="11770800" cy="7215230"/>
        </p:xfrm>
        <a:graphic>
          <a:graphicData uri="http://schemas.openxmlformats.org/drawingml/2006/table">
            <a:tbl>
              <a:tblPr firstRow="1" firstCol="1" bandRow="1">
                <a:tableStyleId>{F2DE63D5-997A-4646-A377-4702673A728D}</a:tableStyleId>
              </a:tblPr>
              <a:tblGrid>
                <a:gridCol w="716625">
                  <a:extLst>
                    <a:ext uri="{9D8B030D-6E8A-4147-A177-3AD203B41FA5}">
                      <a16:colId xmlns:a16="http://schemas.microsoft.com/office/drawing/2014/main" val="20000"/>
                    </a:ext>
                  </a:extLst>
                </a:gridCol>
                <a:gridCol w="970625">
                  <a:extLst>
                    <a:ext uri="{9D8B030D-6E8A-4147-A177-3AD203B41FA5}">
                      <a16:colId xmlns:a16="http://schemas.microsoft.com/office/drawing/2014/main" val="20001"/>
                    </a:ext>
                  </a:extLst>
                </a:gridCol>
                <a:gridCol w="2698075">
                  <a:extLst>
                    <a:ext uri="{9D8B030D-6E8A-4147-A177-3AD203B41FA5}">
                      <a16:colId xmlns:a16="http://schemas.microsoft.com/office/drawing/2014/main" val="20002"/>
                    </a:ext>
                  </a:extLst>
                </a:gridCol>
                <a:gridCol w="2683175">
                  <a:extLst>
                    <a:ext uri="{9D8B030D-6E8A-4147-A177-3AD203B41FA5}">
                      <a16:colId xmlns:a16="http://schemas.microsoft.com/office/drawing/2014/main" val="20003"/>
                    </a:ext>
                  </a:extLst>
                </a:gridCol>
                <a:gridCol w="2995100">
                  <a:extLst>
                    <a:ext uri="{9D8B030D-6E8A-4147-A177-3AD203B41FA5}">
                      <a16:colId xmlns:a16="http://schemas.microsoft.com/office/drawing/2014/main" val="20004"/>
                    </a:ext>
                  </a:extLst>
                </a:gridCol>
                <a:gridCol w="1707200">
                  <a:extLst>
                    <a:ext uri="{9D8B030D-6E8A-4147-A177-3AD203B41FA5}">
                      <a16:colId xmlns:a16="http://schemas.microsoft.com/office/drawing/2014/main" val="20005"/>
                    </a:ext>
                  </a:extLst>
                </a:gridCol>
              </a:tblGrid>
              <a:tr h="852550">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S.No.</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Details of Author, Year</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rPr>
                        <a:t>Techniques /Title of Paper</a:t>
                      </a:r>
                      <a:endParaRPr sz="11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Contribution</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Merits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50000"/>
                        </a:lnSpc>
                        <a:spcBef>
                          <a:spcPts val="0"/>
                        </a:spcBef>
                        <a:spcAft>
                          <a:spcPts val="0"/>
                        </a:spcAft>
                        <a:buClr>
                          <a:srgbClr val="000000"/>
                        </a:buClr>
                        <a:buSzPts val="12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Demerits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extLst>
                  <a:ext uri="{0D108BD9-81ED-4DB2-BD59-A6C34878D82A}">
                    <a16:rowId xmlns:a16="http://schemas.microsoft.com/office/drawing/2014/main" val="10000"/>
                  </a:ext>
                </a:extLst>
              </a:tr>
              <a:tr h="718075">
                <a:tc>
                  <a:txBody>
                    <a:bodyPr/>
                    <a:lstStyle/>
                    <a:p>
                      <a:pPr marL="0" marR="0" lvl="0" indent="0" algn="l" rtl="0">
                        <a:lnSpc>
                          <a:spcPct val="15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6</a:t>
                      </a:r>
                      <a:r>
                        <a:rPr lang="en-IN" sz="1100" b="0" u="none" strike="noStrike" cap="none">
                          <a:solidFill>
                            <a:schemeClr val="tx1"/>
                          </a:solidFill>
                          <a:latin typeface="Times New Roman" panose="02020603050405020304" pitchFamily="18" charset="0"/>
                          <a:cs typeface="Times New Roman" panose="02020603050405020304" pitchFamily="18" charset="0"/>
                          <a:sym typeface="Calibri"/>
                        </a:rPr>
                        <a:t>.</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Sharada P. Mohanty, et Al</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3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Using Deep Learning for Image-Based Plant Disease Detection</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 Using a public dataset of 54,306 images of diseased and healthy plant leaves collected under controlled conditions, we train a deep convolutional neural network to identify 14 crop species and 26 diseases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298450" algn="l"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the model correctly classifies crop and disease from 38 possible classes in 993 out of 1000 images</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298450" algn="l"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when tested on a set of images taken under conditions different from the images used for training, the model’s accuracy is reduced substantially, to just above 31%</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extLst>
                  <a:ext uri="{0D108BD9-81ED-4DB2-BD59-A6C34878D82A}">
                    <a16:rowId xmlns:a16="http://schemas.microsoft.com/office/drawing/2014/main" val="10001"/>
                  </a:ext>
                </a:extLst>
              </a:tr>
              <a:tr h="781350">
                <a:tc>
                  <a:txBody>
                    <a:bodyPr/>
                    <a:lstStyle/>
                    <a:p>
                      <a:pPr marL="0" marR="0" lvl="0" indent="0" algn="l" rtl="0">
                        <a:lnSpc>
                          <a:spcPct val="15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7</a:t>
                      </a:r>
                      <a:r>
                        <a:rPr lang="en-IN" sz="1100" b="0" u="none" strike="noStrike" cap="none">
                          <a:solidFill>
                            <a:schemeClr val="tx1"/>
                          </a:solidFill>
                          <a:latin typeface="Times New Roman" panose="02020603050405020304" pitchFamily="18" charset="0"/>
                          <a:cs typeface="Times New Roman" panose="02020603050405020304" pitchFamily="18" charset="0"/>
                          <a:sym typeface="Calibri"/>
                        </a:rPr>
                        <a:t>.</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Muhammad Shoaib, et Al</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dirty="0">
                          <a:solidFill>
                            <a:schemeClr val="tx1"/>
                          </a:solidFill>
                          <a:latin typeface="Times New Roman" panose="02020603050405020304" pitchFamily="18" charset="0"/>
                          <a:cs typeface="Times New Roman" panose="02020603050405020304" pitchFamily="18" charset="0"/>
                          <a:sym typeface="Times New Roman"/>
                        </a:rPr>
                        <a:t>An advanced deep learning models-based plant disease detection: A review of recent research</a:t>
                      </a:r>
                      <a:endParaRPr sz="11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This paper provides an overview of the current developments in the field of plant disease detection using ML and DL techniques. By covering research published between 2015 and 2022, it provides a comprehensive understanding of the state-of-the-art techniques and methodologies used in this field. </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298450" algn="just"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Accessible datasets for training and evaluation</a:t>
                      </a:r>
                      <a:endParaRPr sz="1100" b="0" u="none" strike="noStrike" cap="none">
                        <a:solidFill>
                          <a:schemeClr val="tx1"/>
                        </a:solidFill>
                        <a:latin typeface="Times New Roman" panose="02020603050405020304" pitchFamily="18" charset="0"/>
                        <a:cs typeface="Times New Roman" panose="02020603050405020304" pitchFamily="18" charset="0"/>
                        <a:sym typeface="Times New Roman"/>
                      </a:endParaRPr>
                    </a:p>
                    <a:p>
                      <a:pPr marL="457200" marR="0" lvl="0" indent="-298450" algn="just"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Development of generalizable models</a:t>
                      </a:r>
                      <a:endParaRPr sz="1100" b="0" u="none" strike="noStrike" cap="none">
                        <a:solidFill>
                          <a:schemeClr val="tx1"/>
                        </a:solidFill>
                        <a:latin typeface="Times New Roman" panose="02020603050405020304" pitchFamily="18" charset="0"/>
                        <a:cs typeface="Times New Roman" panose="02020603050405020304" pitchFamily="18" charset="0"/>
                        <a:sym typeface="Times New Roman"/>
                      </a:endParaRPr>
                    </a:p>
                    <a:p>
                      <a:pPr marL="457200" marR="0" lvl="0" indent="-298450" algn="just" rtl="0">
                        <a:lnSpc>
                          <a:spcPct val="100000"/>
                        </a:lnSpc>
                        <a:spcBef>
                          <a:spcPts val="0"/>
                        </a:spcBef>
                        <a:spcAft>
                          <a:spcPts val="0"/>
                        </a:spcAft>
                        <a:buClr>
                          <a:srgbClr val="002060"/>
                        </a:buClr>
                        <a:buSzPts val="1100"/>
                        <a:buFont typeface="Times New Roman"/>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Improved plant disease detection</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4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The study’s scope is confined to publications from 2015 to 2022, implying that recent developments in plant disease detection may not be covered. </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extLst>
                  <a:ext uri="{0D108BD9-81ED-4DB2-BD59-A6C34878D82A}">
                    <a16:rowId xmlns:a16="http://schemas.microsoft.com/office/drawing/2014/main" val="10002"/>
                  </a:ext>
                </a:extLst>
              </a:tr>
              <a:tr h="876275">
                <a:tc>
                  <a:txBody>
                    <a:bodyPr/>
                    <a:lstStyle/>
                    <a:p>
                      <a:pPr marL="0" marR="0" lvl="0" indent="0" algn="l" rtl="0">
                        <a:lnSpc>
                          <a:spcPct val="15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8</a:t>
                      </a:r>
                      <a:r>
                        <a:rPr lang="en-IN" sz="1100" b="0" u="none" strike="noStrike" cap="none">
                          <a:solidFill>
                            <a:schemeClr val="tx1"/>
                          </a:solidFill>
                          <a:latin typeface="Times New Roman" panose="02020603050405020304" pitchFamily="18" charset="0"/>
                          <a:cs typeface="Times New Roman" panose="02020603050405020304" pitchFamily="18" charset="0"/>
                          <a:sym typeface="Calibri"/>
                        </a:rPr>
                        <a:t>.</a:t>
                      </a:r>
                      <a:endParaRPr sz="1100" b="0" i="0" u="none" strike="noStrike" cap="none">
                        <a:solidFill>
                          <a:schemeClr val="tx1"/>
                        </a:solidFill>
                        <a:latin typeface="Times New Roman" panose="02020603050405020304" pitchFamily="18" charset="0"/>
                        <a:ea typeface="Calibri"/>
                        <a:cs typeface="Times New Roman" panose="02020603050405020304" pitchFamily="18" charset="0"/>
                        <a:sym typeface="Calibri"/>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M.Shobana, et Al</a:t>
                      </a: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sym typeface="Times New Roman"/>
                        </a:rPr>
                        <a:t>Plant Disease Detection Using Convolution Neural Network</a:t>
                      </a:r>
                      <a:endParaRPr sz="1100" b="0" i="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This paper contribution lies in the successful implementation of CNNs for plant disease detection and its focus on simplicity, practicality, and accessibility.</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457200" marR="0" lvl="0" indent="-317500" algn="l" rtl="0">
                        <a:lnSpc>
                          <a:spcPct val="100000"/>
                        </a:lnSpc>
                        <a:spcBef>
                          <a:spcPts val="0"/>
                        </a:spcBef>
                        <a:spcAft>
                          <a:spcPts val="0"/>
                        </a:spcAft>
                        <a:buClr>
                          <a:schemeClr val="dk1"/>
                        </a:buClr>
                        <a:buSzPts val="1400"/>
                        <a:buFont typeface="Arial"/>
                        <a:buChar char="-"/>
                      </a:pPr>
                      <a:r>
                        <a:rPr lang="en-IN" sz="1100" b="0" u="none" strike="noStrike" cap="none">
                          <a:solidFill>
                            <a:schemeClr val="tx1"/>
                          </a:solidFill>
                          <a:latin typeface="Times New Roman" panose="02020603050405020304" pitchFamily="18" charset="0"/>
                          <a:cs typeface="Times New Roman" panose="02020603050405020304" pitchFamily="18" charset="0"/>
                          <a:sym typeface="Roboto"/>
                        </a:rPr>
                        <a:t>focus on using CNNs for plant disease detection</a:t>
                      </a:r>
                      <a:endParaRPr sz="1100" b="0" u="none" strike="noStrike" cap="none">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100"/>
                        <a:buFont typeface="Arial"/>
                        <a:buNone/>
                      </a:pP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8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 lack of more detailed information about the datasets used</a:t>
                      </a:r>
                      <a:endParaRPr sz="1100" b="0" u="none" strike="noStrike" cap="none">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800"/>
                        <a:buFont typeface="Arial"/>
                        <a:buNone/>
                      </a:pPr>
                      <a:r>
                        <a:rPr lang="en-IN" sz="1100" b="0" u="none" strike="noStrike" cap="none">
                          <a:solidFill>
                            <a:schemeClr val="tx1"/>
                          </a:solidFill>
                          <a:latin typeface="Times New Roman" panose="02020603050405020304" pitchFamily="18" charset="0"/>
                          <a:cs typeface="Times New Roman" panose="02020603050405020304" pitchFamily="18" charset="0"/>
                        </a:rPr>
                        <a:t>- specific CNN architecture details</a:t>
                      </a: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extLst>
                  <a:ext uri="{0D108BD9-81ED-4DB2-BD59-A6C34878D82A}">
                    <a16:rowId xmlns:a16="http://schemas.microsoft.com/office/drawing/2014/main" val="10003"/>
                  </a:ext>
                </a:extLst>
              </a:tr>
              <a:tr h="792475">
                <a:tc>
                  <a:txBody>
                    <a:bodyPr/>
                    <a:lstStyle/>
                    <a:p>
                      <a:pPr marL="0" marR="0" lvl="0" indent="0" algn="l" rtl="0">
                        <a:lnSpc>
                          <a:spcPct val="150000"/>
                        </a:lnSpc>
                        <a:spcBef>
                          <a:spcPts val="0"/>
                        </a:spcBef>
                        <a:spcAft>
                          <a:spcPts val="0"/>
                        </a:spcAft>
                        <a:buClr>
                          <a:srgbClr val="000000"/>
                        </a:buClr>
                        <a:buSzPts val="1100"/>
                        <a:buFont typeface="Arial"/>
                        <a:buNone/>
                      </a:pPr>
                      <a:endParaRPr sz="1100" b="0" u="none" strike="noStrike" cap="none" dirty="0">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b="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300"/>
                        <a:buFont typeface="Arial"/>
                        <a:buNone/>
                      </a:pPr>
                      <a:endParaRPr sz="1100" b="0" u="none" strike="noStrike" cap="none" dirty="0">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457200" marR="0" lvl="0" indent="0" algn="l" rtl="0">
                        <a:lnSpc>
                          <a:spcPct val="100000"/>
                        </a:lnSpc>
                        <a:spcBef>
                          <a:spcPts val="0"/>
                        </a:spcBef>
                        <a:spcAft>
                          <a:spcPts val="0"/>
                        </a:spcAft>
                        <a:buClr>
                          <a:srgbClr val="000000"/>
                        </a:buClr>
                        <a:buSzPts val="1400"/>
                        <a:buFont typeface="Arial"/>
                        <a:buNone/>
                      </a:pPr>
                      <a:endParaRPr sz="1100" b="0" u="none" strike="noStrike" cap="none">
                        <a:solidFill>
                          <a:schemeClr val="tx1"/>
                        </a:solidFill>
                        <a:latin typeface="Times New Roman" panose="02020603050405020304" pitchFamily="18" charset="0"/>
                        <a:cs typeface="Times New Roman" panose="02020603050405020304" pitchFamily="18" charset="0"/>
                      </a:endParaRPr>
                    </a:p>
                    <a:p>
                      <a:pPr marL="171450" marR="0" lvl="0" indent="-101600" algn="l" rtl="0">
                        <a:lnSpc>
                          <a:spcPct val="100000"/>
                        </a:lnSpc>
                        <a:spcBef>
                          <a:spcPts val="0"/>
                        </a:spcBef>
                        <a:spcAft>
                          <a:spcPts val="0"/>
                        </a:spcAft>
                        <a:buClr>
                          <a:schemeClr val="dk1"/>
                        </a:buClr>
                        <a:buSzPts val="1100"/>
                        <a:buFont typeface="Calibri"/>
                        <a:buNone/>
                      </a:pP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tc>
                  <a:txBody>
                    <a:bodyPr/>
                    <a:lstStyle/>
                    <a:p>
                      <a:pPr marL="0" marR="0" lvl="0" indent="0" algn="l" rtl="0">
                        <a:lnSpc>
                          <a:spcPct val="100000"/>
                        </a:lnSpc>
                        <a:spcBef>
                          <a:spcPts val="0"/>
                        </a:spcBef>
                        <a:spcAft>
                          <a:spcPts val="0"/>
                        </a:spcAft>
                        <a:buClr>
                          <a:srgbClr val="000000"/>
                        </a:buClr>
                        <a:buSzPts val="1100"/>
                        <a:buFont typeface="Arial"/>
                        <a:buNone/>
                      </a:pPr>
                      <a:endParaRPr sz="1100" b="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46475" marR="46475" marT="0" marB="0"/>
                </a:tc>
                <a:extLst>
                  <a:ext uri="{0D108BD9-81ED-4DB2-BD59-A6C34878D82A}">
                    <a16:rowId xmlns:a16="http://schemas.microsoft.com/office/drawing/2014/main" val="10004"/>
                  </a:ext>
                </a:extLst>
              </a:tr>
              <a:tr h="1844050">
                <a:tc>
                  <a:txBody>
                    <a:bodyPr/>
                    <a:lstStyle/>
                    <a:p>
                      <a:pPr marL="0" marR="0" lvl="0" indent="0" algn="l" rtl="0">
                        <a:lnSpc>
                          <a:spcPct val="150000"/>
                        </a:lnSpc>
                        <a:spcBef>
                          <a:spcPts val="0"/>
                        </a:spcBef>
                        <a:spcAft>
                          <a:spcPts val="0"/>
                        </a:spcAft>
                        <a:buClr>
                          <a:srgbClr val="000000"/>
                        </a:buClr>
                        <a:buSzPts val="1100"/>
                        <a:buFont typeface="Arial"/>
                        <a:buNone/>
                      </a:pPr>
                      <a:endParaRPr sz="1100" b="0" u="none" strike="noStrike" cap="none" dirty="0">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400"/>
                        <a:buFont typeface="Arial"/>
                        <a:buNone/>
                      </a:pPr>
                      <a:endParaRPr sz="1100" b="0" u="none" strike="noStrike" cap="none" dirty="0">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400"/>
                        <a:buFont typeface="Arial"/>
                        <a:buNone/>
                      </a:pPr>
                      <a:endParaRPr sz="1100" b="0" u="none" strike="noStrike" cap="none" dirty="0">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400"/>
                        <a:buFont typeface="Arial"/>
                        <a:buNone/>
                      </a:pP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400"/>
                        <a:buFont typeface="Arial"/>
                        <a:buNone/>
                      </a:pPr>
                      <a:endParaRPr sz="1100" b="0" u="none" strike="noStrike" cap="none">
                        <a:solidFill>
                          <a:schemeClr val="tx1"/>
                        </a:solidFill>
                        <a:latin typeface="Times New Roman" panose="02020603050405020304" pitchFamily="18" charset="0"/>
                        <a:cs typeface="Times New Roman" panose="02020603050405020304" pitchFamily="18" charset="0"/>
                      </a:endParaRPr>
                    </a:p>
                  </a:txBody>
                  <a:tcPr marL="46475" marR="46475" marT="0" marB="0"/>
                </a:tc>
                <a:tc>
                  <a:txBody>
                    <a:bodyPr/>
                    <a:lstStyle/>
                    <a:p>
                      <a:pPr marL="0" marR="0" lvl="0" indent="0" algn="l" rtl="0">
                        <a:lnSpc>
                          <a:spcPct val="100000"/>
                        </a:lnSpc>
                        <a:spcBef>
                          <a:spcPts val="0"/>
                        </a:spcBef>
                        <a:spcAft>
                          <a:spcPts val="0"/>
                        </a:spcAft>
                        <a:buClr>
                          <a:srgbClr val="000000"/>
                        </a:buClr>
                        <a:buSzPts val="1400"/>
                        <a:buFont typeface="Arial"/>
                        <a:buNone/>
                      </a:pPr>
                      <a:endParaRPr sz="1100" b="0" u="none" strike="noStrike" cap="none" dirty="0">
                        <a:solidFill>
                          <a:schemeClr val="tx1"/>
                        </a:solidFill>
                        <a:latin typeface="Times New Roman" panose="02020603050405020304" pitchFamily="18" charset="0"/>
                        <a:cs typeface="Times New Roman" panose="02020603050405020304" pitchFamily="18" charset="0"/>
                      </a:endParaRPr>
                    </a:p>
                  </a:txBody>
                  <a:tcPr marL="46475" marR="46475" marT="0" marB="0"/>
                </a:tc>
                <a:extLst>
                  <a:ext uri="{0D108BD9-81ED-4DB2-BD59-A6C34878D82A}">
                    <a16:rowId xmlns:a16="http://schemas.microsoft.com/office/drawing/2014/main" val="10005"/>
                  </a:ext>
                </a:extLst>
              </a:tr>
            </a:tbl>
          </a:graphicData>
        </a:graphic>
      </p:graphicFrame>
      <p:sp>
        <p:nvSpPr>
          <p:cNvPr id="236" name="Google Shape;236;p32"/>
          <p:cNvSpPr txBox="1"/>
          <p:nvPr/>
        </p:nvSpPr>
        <p:spPr>
          <a:xfrm>
            <a:off x="421080" y="596783"/>
            <a:ext cx="11770800" cy="1869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300"/>
              <a:buFont typeface="Times New Roman"/>
              <a:buNone/>
            </a:pPr>
            <a:r>
              <a:rPr lang="en-IN" sz="4400" dirty="0">
                <a:solidFill>
                  <a:schemeClr val="dk1"/>
                </a:solidFill>
                <a:latin typeface="Times New Roman"/>
                <a:cs typeface="Times New Roman"/>
                <a:sym typeface="Times New Roman"/>
              </a:rPr>
              <a:t>LITERATURE SURVEY</a:t>
            </a:r>
            <a:endParaRPr sz="4400" dirty="0">
              <a:solidFill>
                <a:schemeClr val="dk1"/>
              </a:solidFill>
              <a:latin typeface="Times New Roman"/>
              <a:cs typeface="Times New Roman"/>
              <a:sym typeface="Times New Roman"/>
            </a:endParaRPr>
          </a:p>
        </p:txBody>
      </p:sp>
      <p:sp>
        <p:nvSpPr>
          <p:cNvPr id="237" name="Google Shape;237;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r>
              <a:rPr lang="en-IN" dirty="0">
                <a:latin typeface="Times New Roman"/>
                <a:ea typeface="Times New Roman"/>
                <a:cs typeface="Times New Roman"/>
                <a:sym typeface="Times New Roman"/>
              </a:rPr>
              <a:t>A Comprehensive study of leaf disease identification on Tomato and Potato Plants.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46585" y="297422"/>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0"/>
              </a:spcBef>
              <a:spcAft>
                <a:spcPts val="0"/>
              </a:spcAft>
              <a:buClr>
                <a:schemeClr val="dk1"/>
              </a:buClr>
              <a:buSzPct val="45454"/>
              <a:buNone/>
            </a:pPr>
            <a:r>
              <a:rPr lang="en-IN" dirty="0">
                <a:latin typeface="Times New Roman"/>
                <a:ea typeface="Times New Roman"/>
                <a:cs typeface="Times New Roman"/>
                <a:sym typeface="Times New Roman"/>
              </a:rPr>
              <a:t>Objective</a:t>
            </a:r>
            <a:endParaRPr dirty="0"/>
          </a:p>
        </p:txBody>
      </p:sp>
      <p:sp>
        <p:nvSpPr>
          <p:cNvPr id="203" name="Google Shape;203;p29"/>
          <p:cNvSpPr txBox="1">
            <a:spLocks noGrp="1"/>
          </p:cNvSpPr>
          <p:nvPr>
            <p:ph type="body" idx="1"/>
          </p:nvPr>
        </p:nvSpPr>
        <p:spPr>
          <a:xfrm>
            <a:off x="1981200" y="1456325"/>
            <a:ext cx="8229600" cy="45261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3200"/>
              <a:buNone/>
            </a:pPr>
            <a:endParaRPr sz="2800" b="0" i="0" u="none" strike="noStrike"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3200"/>
              <a:buNone/>
            </a:pPr>
            <a:endParaRPr sz="2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3200"/>
              <a:buNone/>
            </a:pPr>
            <a:r>
              <a:rPr lang="en-IN" sz="2800" b="0" i="0" u="none" strike="noStrike" dirty="0">
                <a:latin typeface="Times New Roman"/>
                <a:ea typeface="Times New Roman"/>
                <a:cs typeface="Times New Roman"/>
                <a:sym typeface="Times New Roman"/>
              </a:rPr>
              <a:t>The primary objective of our </a:t>
            </a:r>
            <a:r>
              <a:rPr lang="en-IN" sz="2800" dirty="0">
                <a:latin typeface="Times New Roman"/>
                <a:ea typeface="Times New Roman"/>
                <a:cs typeface="Times New Roman"/>
                <a:sym typeface="Times New Roman"/>
              </a:rPr>
              <a:t>leaf d</a:t>
            </a:r>
            <a:r>
              <a:rPr lang="en-IN" sz="2800" b="0" i="0" u="none" strike="noStrike" dirty="0">
                <a:latin typeface="Times New Roman"/>
                <a:ea typeface="Times New Roman"/>
                <a:cs typeface="Times New Roman"/>
                <a:sym typeface="Times New Roman"/>
              </a:rPr>
              <a:t>isease identiﬁcation is to develop a robust and  efﬁcient-AI-powered system that  </a:t>
            </a:r>
            <a:r>
              <a:rPr lang="en-IN" sz="2800" dirty="0">
                <a:latin typeface="Times New Roman"/>
                <a:ea typeface="Times New Roman"/>
                <a:cs typeface="Times New Roman"/>
                <a:sym typeface="Times New Roman"/>
              </a:rPr>
              <a:t>improves </a:t>
            </a:r>
            <a:r>
              <a:rPr lang="en-IN" sz="2800" b="0" i="0" u="none" strike="noStrike" dirty="0">
                <a:latin typeface="Times New Roman"/>
                <a:ea typeface="Times New Roman"/>
                <a:cs typeface="Times New Roman"/>
                <a:sym typeface="Times New Roman"/>
              </a:rPr>
              <a:t>the detection and management of </a:t>
            </a:r>
            <a:r>
              <a:rPr lang="en-IN" sz="2800" dirty="0">
                <a:latin typeface="Times New Roman"/>
                <a:ea typeface="Times New Roman"/>
                <a:cs typeface="Times New Roman"/>
                <a:sym typeface="Times New Roman"/>
              </a:rPr>
              <a:t>leaf</a:t>
            </a:r>
            <a:r>
              <a:rPr lang="en-IN" sz="2800" b="0" i="0" u="none" strike="noStrike" dirty="0">
                <a:latin typeface="Times New Roman"/>
                <a:ea typeface="Times New Roman"/>
                <a:cs typeface="Times New Roman"/>
                <a:sym typeface="Times New Roman"/>
              </a:rPr>
              <a:t> diseases.</a:t>
            </a:r>
            <a:endParaRPr sz="2800" b="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204" name="Google Shape;20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dirty="0"/>
              <a:t>07-09-2023</a:t>
            </a:r>
            <a:endParaRPr dirty="0"/>
          </a:p>
        </p:txBody>
      </p:sp>
      <p:sp>
        <p:nvSpPr>
          <p:cNvPr id="205" name="Google Shape;205;p29"/>
          <p:cNvSpPr txBox="1">
            <a:spLocks noGrp="1"/>
          </p:cNvSpPr>
          <p:nvPr>
            <p:ph type="sldNum" idx="12"/>
          </p:nvPr>
        </p:nvSpPr>
        <p:spPr>
          <a:xfrm>
            <a:off x="9942225" y="649290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a:t>
            </a:fld>
            <a:endParaRPr/>
          </a:p>
        </p:txBody>
      </p:sp>
      <p:pic>
        <p:nvPicPr>
          <p:cNvPr id="206" name="Google Shape;206;p29"/>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07" name="Google Shape;207;p29"/>
          <p:cNvSpPr txBox="1">
            <a:spLocks noGrp="1"/>
          </p:cNvSpPr>
          <p:nvPr>
            <p:ph type="ftr" idx="11"/>
          </p:nvPr>
        </p:nvSpPr>
        <p:spPr>
          <a:xfrm>
            <a:off x="4381500" y="6356363"/>
            <a:ext cx="34290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a:ea typeface="Times New Roman"/>
                <a:cs typeface="Times New Roman"/>
                <a:sym typeface="Times New Roman"/>
              </a:rPr>
              <a:t>A Comprehensive study of leaf disease identification on Tomato and Potato Plants.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a:t>      </a:t>
            </a:r>
            <a:r>
              <a:rPr lang="en-IN">
                <a:latin typeface="Times New Roman"/>
                <a:ea typeface="Times New Roman"/>
                <a:cs typeface="Times New Roman"/>
                <a:sym typeface="Times New Roman"/>
              </a:rPr>
              <a:t>Proposed System    </a:t>
            </a:r>
            <a:endParaRPr/>
          </a:p>
        </p:txBody>
      </p:sp>
      <p:sp>
        <p:nvSpPr>
          <p:cNvPr id="213" name="Google Shape;213;p30"/>
          <p:cNvSpPr txBox="1">
            <a:spLocks noGrp="1"/>
          </p:cNvSpPr>
          <p:nvPr>
            <p:ph type="body" idx="1"/>
          </p:nvPr>
        </p:nvSpPr>
        <p:spPr>
          <a:xfrm>
            <a:off x="457199" y="1600200"/>
            <a:ext cx="11008581" cy="3204300"/>
          </a:xfrm>
          <a:prstGeom prst="rect">
            <a:avLst/>
          </a:prstGeom>
          <a:noFill/>
          <a:ln>
            <a:noFill/>
          </a:ln>
        </p:spPr>
        <p:txBody>
          <a:bodyPr spcFirstLastPara="1" wrap="square" lIns="91425" tIns="45700" rIns="91425" bIns="45700" anchor="t" anchorCtr="0">
            <a:normAutofit fontScale="92500" lnSpcReduction="10000"/>
          </a:bodyPr>
          <a:lstStyle/>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a:ea typeface="Times New Roman"/>
                <a:cs typeface="Times New Roman"/>
                <a:sym typeface="Times New Roman"/>
              </a:rPr>
              <a:t>The analysis of the methodology of the proposed work has been presented using images.</a:t>
            </a:r>
          </a:p>
          <a:p>
            <a:pPr marL="342900" lvl="0" algn="just" rtl="0">
              <a:lnSpc>
                <a:spcPct val="100000"/>
              </a:lnSpc>
              <a:spcBef>
                <a:spcPts val="0"/>
              </a:spcBef>
              <a:spcAft>
                <a:spcPts val="0"/>
              </a:spcAft>
              <a:buClr>
                <a:schemeClr val="dk1"/>
              </a:buClr>
              <a:buSzPts val="3200"/>
              <a:buFont typeface="Wingdings" panose="05000000000000000000" pitchFamily="2" charset="2"/>
              <a:buChar char="§"/>
            </a:pPr>
            <a:endParaRPr lang="en-IN" sz="2400" dirty="0">
              <a:latin typeface="Times New Roman"/>
              <a:ea typeface="Times New Roman"/>
              <a:cs typeface="Times New Roman"/>
              <a:sym typeface="Times New Roman"/>
            </a:endParaRPr>
          </a:p>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a:ea typeface="Times New Roman"/>
                <a:cs typeface="Times New Roman"/>
                <a:sym typeface="Times New Roman"/>
              </a:rPr>
              <a:t>Image datasets are collected from the potato and tomato dataset and the Kaggle plant village dataset. </a:t>
            </a:r>
          </a:p>
          <a:p>
            <a:pPr marL="342900" lvl="0" algn="just" rtl="0">
              <a:lnSpc>
                <a:spcPct val="100000"/>
              </a:lnSpc>
              <a:spcBef>
                <a:spcPts val="0"/>
              </a:spcBef>
              <a:spcAft>
                <a:spcPts val="0"/>
              </a:spcAft>
              <a:buClr>
                <a:schemeClr val="dk1"/>
              </a:buClr>
              <a:buSzPts val="3200"/>
              <a:buFont typeface="Wingdings" panose="05000000000000000000" pitchFamily="2" charset="2"/>
              <a:buChar char="§"/>
            </a:pPr>
            <a:endParaRPr lang="en-IN" sz="2400" dirty="0">
              <a:latin typeface="Times New Roman"/>
              <a:ea typeface="Times New Roman"/>
              <a:cs typeface="Times New Roman"/>
              <a:sym typeface="Times New Roman"/>
            </a:endParaRPr>
          </a:p>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a:ea typeface="Times New Roman"/>
                <a:cs typeface="Times New Roman"/>
                <a:sym typeface="Times New Roman"/>
              </a:rPr>
              <a:t>These images go through pre-processing called filtering. After the pre-processing step, different texture and </a:t>
            </a:r>
            <a:r>
              <a:rPr lang="en-IN" sz="2400" dirty="0" err="1">
                <a:latin typeface="Times New Roman"/>
                <a:ea typeface="Times New Roman"/>
                <a:cs typeface="Times New Roman"/>
                <a:sym typeface="Times New Roman"/>
              </a:rPr>
              <a:t>color</a:t>
            </a:r>
            <a:r>
              <a:rPr lang="en-IN" sz="2400" dirty="0">
                <a:latin typeface="Times New Roman"/>
                <a:ea typeface="Times New Roman"/>
                <a:cs typeface="Times New Roman"/>
                <a:sym typeface="Times New Roman"/>
              </a:rPr>
              <a:t> features are collected. </a:t>
            </a:r>
          </a:p>
          <a:p>
            <a:pPr marL="342900" lvl="0" algn="just" rtl="0">
              <a:lnSpc>
                <a:spcPct val="100000"/>
              </a:lnSpc>
              <a:spcBef>
                <a:spcPts val="0"/>
              </a:spcBef>
              <a:spcAft>
                <a:spcPts val="0"/>
              </a:spcAft>
              <a:buClr>
                <a:schemeClr val="dk1"/>
              </a:buClr>
              <a:buSzPts val="3200"/>
              <a:buFont typeface="Wingdings" panose="05000000000000000000" pitchFamily="2" charset="2"/>
              <a:buChar char="§"/>
            </a:pPr>
            <a:endParaRPr lang="en-IN" sz="2400" dirty="0">
              <a:latin typeface="Times New Roman"/>
              <a:ea typeface="Times New Roman"/>
              <a:cs typeface="Times New Roman"/>
              <a:sym typeface="Times New Roman"/>
            </a:endParaRPr>
          </a:p>
          <a:p>
            <a:pPr marL="342900" lvl="0" algn="just" rtl="0">
              <a:lnSpc>
                <a:spcPct val="100000"/>
              </a:lnSpc>
              <a:spcBef>
                <a:spcPts val="0"/>
              </a:spcBef>
              <a:spcAft>
                <a:spcPts val="0"/>
              </a:spcAft>
              <a:buClr>
                <a:schemeClr val="dk1"/>
              </a:buClr>
              <a:buSzPts val="3200"/>
              <a:buFont typeface="Wingdings" panose="05000000000000000000" pitchFamily="2" charset="2"/>
              <a:buChar char="§"/>
            </a:pPr>
            <a:r>
              <a:rPr lang="en-IN" sz="2400" dirty="0">
                <a:latin typeface="Times New Roman"/>
                <a:ea typeface="Times New Roman"/>
                <a:cs typeface="Times New Roman"/>
                <a:sym typeface="Times New Roman"/>
              </a:rPr>
              <a:t>The features obtained are fed as an input in DL to correctly classify the disease of a given plant.</a:t>
            </a:r>
            <a:endParaRPr sz="2400" dirty="0">
              <a:latin typeface="Times New Roman"/>
              <a:ea typeface="Times New Roman"/>
              <a:cs typeface="Times New Roman"/>
              <a:sym typeface="Times New Roman"/>
            </a:endParaRPr>
          </a:p>
        </p:txBody>
      </p:sp>
      <p:pic>
        <p:nvPicPr>
          <p:cNvPr id="214" name="Google Shape;214;p3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15" name="Google Shape;21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a:t>26-8-2023</a:t>
            </a:r>
            <a:endParaRPr/>
          </a:p>
        </p:txBody>
      </p:sp>
      <p:sp>
        <p:nvSpPr>
          <p:cNvPr id="216" name="Google Shape;216;p30"/>
          <p:cNvSpPr txBox="1">
            <a:spLocks noGrp="1"/>
          </p:cNvSpPr>
          <p:nvPr>
            <p:ph type="ftr" idx="11"/>
          </p:nvPr>
        </p:nvSpPr>
        <p:spPr>
          <a:xfrm>
            <a:off x="4648200" y="6356349"/>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latin typeface="Times New Roman"/>
                <a:ea typeface="Times New Roman"/>
                <a:cs typeface="Times New Roman"/>
                <a:sym typeface="Times New Roman"/>
              </a:rPr>
              <a:t>A Comprehensive study of leaf disease identification on Tomato and Potato Plants.</a:t>
            </a:r>
            <a:endParaRPr dirty="0"/>
          </a:p>
        </p:txBody>
      </p:sp>
      <p:sp>
        <p:nvSpPr>
          <p:cNvPr id="217" name="Google Shape;217;p30"/>
          <p:cNvSpPr txBox="1">
            <a:spLocks noGrp="1"/>
          </p:cNvSpPr>
          <p:nvPr>
            <p:ph type="sldNum" idx="12"/>
          </p:nvPr>
        </p:nvSpPr>
        <p:spPr>
          <a:xfrm>
            <a:off x="9601200" y="6356348"/>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IN"/>
              <a:t>      </a:t>
            </a:r>
            <a:r>
              <a:rPr lang="en-IN">
                <a:latin typeface="Times New Roman"/>
                <a:ea typeface="Times New Roman"/>
                <a:cs typeface="Times New Roman"/>
                <a:sym typeface="Times New Roman"/>
              </a:rPr>
              <a:t>Proposed System    </a:t>
            </a:r>
            <a:endParaRPr/>
          </a:p>
        </p:txBody>
      </p:sp>
      <p:sp>
        <p:nvSpPr>
          <p:cNvPr id="243" name="Google Shape;243;p33"/>
          <p:cNvSpPr txBox="1">
            <a:spLocks noGrp="1"/>
          </p:cNvSpPr>
          <p:nvPr>
            <p:ph type="body" idx="1"/>
          </p:nvPr>
        </p:nvSpPr>
        <p:spPr>
          <a:xfrm>
            <a:off x="1524000" y="1422846"/>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3200"/>
              <a:buNone/>
            </a:pPr>
            <a:r>
              <a:rPr lang="en-IN" sz="2400" dirty="0">
                <a:latin typeface="Times New Roman"/>
                <a:ea typeface="Times New Roman"/>
                <a:cs typeface="Times New Roman"/>
                <a:sym typeface="Times New Roman"/>
              </a:rPr>
              <a:t>Potato Leaves:   </a:t>
            </a:r>
            <a:endParaRPr dirty="0"/>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2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r>
              <a:rPr lang="en-IN" sz="2400" dirty="0">
                <a:latin typeface="Times New Roman"/>
                <a:ea typeface="Times New Roman"/>
                <a:cs typeface="Times New Roman"/>
                <a:sym typeface="Times New Roman"/>
              </a:rPr>
              <a:t>Tomato Leaves:</a:t>
            </a:r>
            <a:endParaRPr dirty="0"/>
          </a:p>
        </p:txBody>
      </p:sp>
      <p:pic>
        <p:nvPicPr>
          <p:cNvPr id="244" name="Google Shape;244;p33"/>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245" name="Google Shape;24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b="1"/>
              <a:t>26-8-2023</a:t>
            </a:r>
            <a:endParaRPr/>
          </a:p>
        </p:txBody>
      </p:sp>
      <p:sp>
        <p:nvSpPr>
          <p:cNvPr id="246" name="Google Shape;24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47" name="Google Shape;24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9</a:t>
            </a:fld>
            <a:endParaRPr/>
          </a:p>
        </p:txBody>
      </p:sp>
      <p:pic>
        <p:nvPicPr>
          <p:cNvPr id="248" name="Google Shape;248;p33"/>
          <p:cNvPicPr preferRelativeResize="0"/>
          <p:nvPr/>
        </p:nvPicPr>
        <p:blipFill rotWithShape="1">
          <a:blip r:embed="rId4">
            <a:alphaModFix/>
          </a:blip>
          <a:srcRect t="1536"/>
          <a:stretch/>
        </p:blipFill>
        <p:spPr>
          <a:xfrm>
            <a:off x="3847052" y="1825179"/>
            <a:ext cx="4618120" cy="1508236"/>
          </a:xfrm>
          <a:prstGeom prst="rect">
            <a:avLst/>
          </a:prstGeom>
          <a:noFill/>
          <a:ln>
            <a:noFill/>
          </a:ln>
        </p:spPr>
      </p:pic>
      <p:pic>
        <p:nvPicPr>
          <p:cNvPr id="249" name="Google Shape;249;p33"/>
          <p:cNvPicPr preferRelativeResize="0"/>
          <p:nvPr/>
        </p:nvPicPr>
        <p:blipFill rotWithShape="1">
          <a:blip r:embed="rId5">
            <a:alphaModFix/>
          </a:blip>
          <a:srcRect t="1369"/>
          <a:stretch/>
        </p:blipFill>
        <p:spPr>
          <a:xfrm>
            <a:off x="3894760" y="4024097"/>
            <a:ext cx="4943051" cy="24193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1793</Words>
  <Application>Microsoft Office PowerPoint</Application>
  <PresentationFormat>Widescreen</PresentationFormat>
  <Paragraphs>196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Verdana</vt:lpstr>
      <vt:lpstr>Wingdings</vt:lpstr>
      <vt:lpstr>Arial</vt:lpstr>
      <vt:lpstr>Times New Roman</vt:lpstr>
      <vt:lpstr>Calibri</vt:lpstr>
      <vt:lpstr>Office Theme</vt:lpstr>
      <vt:lpstr>A Comprehensive study of leaf disease identification on Tomato and Potato Plants.</vt:lpstr>
      <vt:lpstr>Abstract  </vt:lpstr>
      <vt:lpstr> Introduction    </vt:lpstr>
      <vt:lpstr>Existing System</vt:lpstr>
      <vt:lpstr>PowerPoint Presentation</vt:lpstr>
      <vt:lpstr>PowerPoint Presentation</vt:lpstr>
      <vt:lpstr>Objective</vt:lpstr>
      <vt:lpstr>      Proposed System    </vt:lpstr>
      <vt:lpstr>      Proposed System    </vt:lpstr>
      <vt:lpstr>Block Diagram of proposed model</vt:lpstr>
      <vt:lpstr>References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study of leaf disease identification on Tomato and Potato Plants.</dc:title>
  <cp:lastModifiedBy>COOL BUDDY</cp:lastModifiedBy>
  <cp:revision>1</cp:revision>
  <dcterms:modified xsi:type="dcterms:W3CDTF">2023-09-07T17:50:59Z</dcterms:modified>
</cp:coreProperties>
</file>