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D74693-C279-4D8C-95A4-9FB16F35C971}">
  <a:tblStyle styleId="{EED74693-C279-4D8C-95A4-9FB16F35C97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8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93" name="Google Shape;9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9" name="Google Shape;9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05" name="Google Shape;10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11" name="Google Shape;111;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12" name="Google Shape;1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18" name="Google Shape;118;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19" name="Google Shape;119;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0" name="Google Shape;120;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21" name="Google Shape;12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36" name="Google Shape;136;p2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37" name="Google Shape;1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2"/>
          <p:cNvSpPr/>
          <p:nvPr>
            <p:ph idx="2" type="pic"/>
          </p:nvPr>
        </p:nvSpPr>
        <p:spPr>
          <a:xfrm>
            <a:off x="1792288" y="612775"/>
            <a:ext cx="5486400" cy="4114800"/>
          </a:xfrm>
          <a:prstGeom prst="rect">
            <a:avLst/>
          </a:prstGeom>
          <a:noFill/>
          <a:ln>
            <a:noFill/>
          </a:ln>
        </p:spPr>
      </p:sp>
      <p:sp>
        <p:nvSpPr>
          <p:cNvPr id="143" name="Google Shape;143;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44" name="Google Shape;14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0" name="Google Shape;15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6" name="Google Shape;15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1362301" y="2092000"/>
            <a:ext cx="9467400" cy="147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alibri"/>
              <a:buNone/>
            </a:pPr>
            <a:r>
              <a:rPr lang="en-IN">
                <a:latin typeface="Times New Roman"/>
                <a:ea typeface="Times New Roman"/>
                <a:cs typeface="Times New Roman"/>
                <a:sym typeface="Times New Roman"/>
              </a:rPr>
              <a:t>A Comprehensive study of leaf disease identification on Tomato and Potato Plants.</a:t>
            </a:r>
            <a:endParaRPr>
              <a:latin typeface="Times New Roman"/>
              <a:ea typeface="Times New Roman"/>
              <a:cs typeface="Times New Roman"/>
              <a:sym typeface="Times New Roman"/>
            </a:endParaRPr>
          </a:p>
        </p:txBody>
      </p:sp>
      <p:sp>
        <p:nvSpPr>
          <p:cNvPr id="164" name="Google Shape;164;p25"/>
          <p:cNvSpPr txBox="1"/>
          <p:nvPr>
            <p:ph idx="1" type="subTitle"/>
          </p:nvPr>
        </p:nvSpPr>
        <p:spPr>
          <a:xfrm>
            <a:off x="7315888" y="4636238"/>
            <a:ext cx="4605300" cy="19812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r">
              <a:lnSpc>
                <a:spcPct val="100000"/>
              </a:lnSpc>
              <a:spcBef>
                <a:spcPts val="0"/>
              </a:spcBef>
              <a:spcAft>
                <a:spcPts val="0"/>
              </a:spcAft>
              <a:buSzPct val="100000"/>
              <a:buNone/>
            </a:pPr>
            <a:r>
              <a:rPr lang="en-IN">
                <a:solidFill>
                  <a:schemeClr val="dk1"/>
                </a:solidFill>
                <a:highlight>
                  <a:srgbClr val="FFFF00"/>
                </a:highlight>
                <a:latin typeface="Times New Roman"/>
                <a:ea typeface="Times New Roman"/>
                <a:cs typeface="Times New Roman"/>
                <a:sym typeface="Times New Roman"/>
              </a:rPr>
              <a:t>Batch ID: 315</a:t>
            </a:r>
            <a:endParaRPr>
              <a:solidFill>
                <a:schemeClr val="dk1"/>
              </a:solidFill>
              <a:highlight>
                <a:srgbClr val="FFFF00"/>
              </a:highlight>
            </a:endParaRPr>
          </a:p>
          <a:p>
            <a:pPr indent="0" lvl="0" marL="0" rtl="0" algn="r">
              <a:lnSpc>
                <a:spcPct val="100000"/>
              </a:lnSpc>
              <a:spcBef>
                <a:spcPts val="0"/>
              </a:spcBef>
              <a:spcAft>
                <a:spcPts val="0"/>
              </a:spcAft>
              <a:buClr>
                <a:srgbClr val="888888"/>
              </a:buClr>
              <a:buSzPct val="100000"/>
              <a:buNone/>
            </a:pPr>
            <a:r>
              <a:t/>
            </a:r>
            <a:endParaRPr>
              <a:latin typeface="Times New Roman"/>
              <a:ea typeface="Times New Roman"/>
              <a:cs typeface="Times New Roman"/>
              <a:sym typeface="Times New Roman"/>
            </a:endParaRPr>
          </a:p>
          <a:p>
            <a:pPr indent="0" lvl="0" marL="0" rtl="0" algn="r">
              <a:lnSpc>
                <a:spcPct val="100000"/>
              </a:lnSpc>
              <a:spcBef>
                <a:spcPts val="0"/>
              </a:spcBef>
              <a:spcAft>
                <a:spcPts val="0"/>
              </a:spcAft>
              <a:buClr>
                <a:srgbClr val="888888"/>
              </a:buClr>
              <a:buSzPct val="100000"/>
              <a:buNone/>
            </a:pPr>
            <a:r>
              <a:rPr lang="en-IN">
                <a:latin typeface="Times New Roman"/>
                <a:ea typeface="Times New Roman"/>
                <a:cs typeface="Times New Roman"/>
                <a:sym typeface="Times New Roman"/>
              </a:rPr>
              <a:t>Student 1 Reg. No: RA2011003010525</a:t>
            </a:r>
            <a:endParaRPr>
              <a:latin typeface="Times New Roman"/>
              <a:ea typeface="Times New Roman"/>
              <a:cs typeface="Times New Roman"/>
              <a:sym typeface="Times New Roman"/>
            </a:endParaRPr>
          </a:p>
          <a:p>
            <a:pPr indent="0" lvl="0" marL="0" rtl="0" algn="r">
              <a:lnSpc>
                <a:spcPct val="100000"/>
              </a:lnSpc>
              <a:spcBef>
                <a:spcPts val="592"/>
              </a:spcBef>
              <a:spcAft>
                <a:spcPts val="0"/>
              </a:spcAft>
              <a:buSzPct val="100000"/>
              <a:buNone/>
            </a:pPr>
            <a:r>
              <a:rPr lang="en-IN">
                <a:latin typeface="Times New Roman"/>
                <a:ea typeface="Times New Roman"/>
                <a:cs typeface="Times New Roman"/>
                <a:sym typeface="Times New Roman"/>
              </a:rPr>
              <a:t>Student 1 Name: Aksh Kalyani</a:t>
            </a:r>
            <a:endParaRPr/>
          </a:p>
          <a:p>
            <a:pPr indent="0" lvl="0" marL="0" rtl="0" algn="r">
              <a:lnSpc>
                <a:spcPct val="100000"/>
              </a:lnSpc>
              <a:spcBef>
                <a:spcPts val="592"/>
              </a:spcBef>
              <a:spcAft>
                <a:spcPts val="0"/>
              </a:spcAft>
              <a:buClr>
                <a:srgbClr val="888888"/>
              </a:buClr>
              <a:buSzPct val="100000"/>
              <a:buNone/>
            </a:pPr>
            <a:r>
              <a:t/>
            </a:r>
            <a:endParaRPr>
              <a:latin typeface="Times New Roman"/>
              <a:ea typeface="Times New Roman"/>
              <a:cs typeface="Times New Roman"/>
              <a:sym typeface="Times New Roman"/>
            </a:endParaRPr>
          </a:p>
          <a:p>
            <a:pPr indent="0" lvl="0" marL="0" rtl="0" algn="r">
              <a:lnSpc>
                <a:spcPct val="100000"/>
              </a:lnSpc>
              <a:spcBef>
                <a:spcPts val="592"/>
              </a:spcBef>
              <a:spcAft>
                <a:spcPts val="0"/>
              </a:spcAft>
              <a:buClr>
                <a:srgbClr val="888888"/>
              </a:buClr>
              <a:buSzPct val="100000"/>
              <a:buNone/>
            </a:pPr>
            <a:r>
              <a:rPr lang="en-IN">
                <a:latin typeface="Times New Roman"/>
                <a:ea typeface="Times New Roman"/>
                <a:cs typeface="Times New Roman"/>
                <a:sym typeface="Times New Roman"/>
              </a:rPr>
              <a:t>Student 2 Reg. No: RA2011003010536</a:t>
            </a:r>
            <a:endParaRPr/>
          </a:p>
          <a:p>
            <a:pPr indent="0" lvl="0" marL="0" rtl="0" algn="r">
              <a:lnSpc>
                <a:spcPct val="100000"/>
              </a:lnSpc>
              <a:spcBef>
                <a:spcPts val="592"/>
              </a:spcBef>
              <a:spcAft>
                <a:spcPts val="0"/>
              </a:spcAft>
              <a:buSzPct val="100000"/>
              <a:buNone/>
            </a:pPr>
            <a:r>
              <a:rPr lang="en-IN">
                <a:latin typeface="Times New Roman"/>
                <a:ea typeface="Times New Roman"/>
                <a:cs typeface="Times New Roman"/>
                <a:sym typeface="Times New Roman"/>
              </a:rPr>
              <a:t>Student 2 Name: Nipun Chaurasia</a:t>
            </a:r>
            <a:endParaRPr>
              <a:latin typeface="Times New Roman"/>
              <a:ea typeface="Times New Roman"/>
              <a:cs typeface="Times New Roman"/>
              <a:sym typeface="Times New Roman"/>
            </a:endParaRPr>
          </a:p>
        </p:txBody>
      </p:sp>
      <p:pic>
        <p:nvPicPr>
          <p:cNvPr id="165" name="Google Shape;165;p25"/>
          <p:cNvPicPr preferRelativeResize="0"/>
          <p:nvPr/>
        </p:nvPicPr>
        <p:blipFill rotWithShape="1">
          <a:blip r:embed="rId3">
            <a:alphaModFix/>
          </a:blip>
          <a:srcRect b="0" l="0" r="0" t="0"/>
          <a:stretch/>
        </p:blipFill>
        <p:spPr>
          <a:xfrm>
            <a:off x="228600" y="192225"/>
            <a:ext cx="1869925" cy="755025"/>
          </a:xfrm>
          <a:prstGeom prst="rect">
            <a:avLst/>
          </a:prstGeom>
          <a:noFill/>
          <a:ln>
            <a:noFill/>
          </a:ln>
        </p:spPr>
      </p:pic>
      <p:sp>
        <p:nvSpPr>
          <p:cNvPr id="166" name="Google Shape;166;p25"/>
          <p:cNvSpPr/>
          <p:nvPr/>
        </p:nvSpPr>
        <p:spPr>
          <a:xfrm>
            <a:off x="3602843" y="192224"/>
            <a:ext cx="6172200" cy="147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imes New Roman"/>
                <a:ea typeface="Times New Roman"/>
                <a:cs typeface="Times New Roman"/>
                <a:sym typeface="Times New Roman"/>
              </a:rPr>
              <a:t>SRM INSTITUTE OF SCIENCE AND TECHNOLOGY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imes New Roman"/>
                <a:ea typeface="Times New Roman"/>
                <a:cs typeface="Times New Roman"/>
                <a:sym typeface="Times New Roman"/>
              </a:rPr>
              <a:t>SCHOOL OF COMPUTING</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imes New Roman"/>
                <a:ea typeface="Times New Roman"/>
                <a:cs typeface="Times New Roman"/>
                <a:sym typeface="Times New Roman"/>
              </a:rPr>
              <a:t>DEPARTMENT OF COMPUTING TECHNOLOGIES</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Times New Roman"/>
                <a:ea typeface="Times New Roman"/>
                <a:cs typeface="Times New Roman"/>
                <a:sym typeface="Times New Roman"/>
              </a:rPr>
              <a:t>18CSP107L / 18CSP108L - MINOR PROJECT / INTERNSHIP</a:t>
            </a:r>
            <a:endParaRPr b="0" i="0" sz="1800" u="none" cap="none" strike="noStrike">
              <a:solidFill>
                <a:schemeClr val="dk1"/>
              </a:solidFill>
              <a:latin typeface="Times New Roman"/>
              <a:ea typeface="Times New Roman"/>
              <a:cs typeface="Times New Roman"/>
              <a:sym typeface="Times New Roman"/>
            </a:endParaRPr>
          </a:p>
        </p:txBody>
      </p:sp>
      <p:sp>
        <p:nvSpPr>
          <p:cNvPr id="167" name="Google Shape;167;p25"/>
          <p:cNvSpPr txBox="1"/>
          <p:nvPr/>
        </p:nvSpPr>
        <p:spPr>
          <a:xfrm>
            <a:off x="228600" y="5243512"/>
            <a:ext cx="3471862" cy="1190625"/>
          </a:xfrm>
          <a:prstGeom prst="rect">
            <a:avLst/>
          </a:prstGeom>
          <a:noFill/>
          <a:ln>
            <a:noFill/>
          </a:ln>
        </p:spPr>
        <p:txBody>
          <a:bodyPr anchorCtr="0" anchor="t" bIns="45700" lIns="91425" spcFirstLastPara="1" rIns="91425" wrap="square" tIns="45700">
            <a:normAutofit fontScale="47500"/>
          </a:bodyPr>
          <a:lstStyle/>
          <a:p>
            <a:pPr indent="0" lvl="0" marL="0" marR="0" rtl="0" algn="l">
              <a:lnSpc>
                <a:spcPct val="170000"/>
              </a:lnSpc>
              <a:spcBef>
                <a:spcPts val="592"/>
              </a:spcBef>
              <a:spcAft>
                <a:spcPts val="0"/>
              </a:spcAft>
              <a:buClr>
                <a:srgbClr val="888888"/>
              </a:buClr>
              <a:buSzPct val="100000"/>
              <a:buFont typeface="Arial"/>
              <a:buNone/>
            </a:pPr>
            <a:r>
              <a:rPr b="0" i="0" lang="en-IN" sz="3200" u="none" cap="none" strike="noStrike">
                <a:solidFill>
                  <a:srgbClr val="888888"/>
                </a:solidFill>
                <a:latin typeface="Times New Roman"/>
                <a:ea typeface="Times New Roman"/>
                <a:cs typeface="Times New Roman"/>
                <a:sym typeface="Times New Roman"/>
              </a:rPr>
              <a:t>Guide name: Dr. S. Priya </a:t>
            </a:r>
            <a:endParaRPr/>
          </a:p>
          <a:p>
            <a:pPr indent="0" lvl="0" marL="0" marR="0" rtl="0" algn="l">
              <a:lnSpc>
                <a:spcPct val="170000"/>
              </a:lnSpc>
              <a:spcBef>
                <a:spcPts val="592"/>
              </a:spcBef>
              <a:spcAft>
                <a:spcPts val="0"/>
              </a:spcAft>
              <a:buClr>
                <a:srgbClr val="888888"/>
              </a:buClr>
              <a:buSzPct val="100000"/>
              <a:buFont typeface="Arial"/>
              <a:buNone/>
            </a:pPr>
            <a:r>
              <a:rPr b="0" i="0" lang="en-IN" sz="3200" u="none" cap="none" strike="noStrike">
                <a:solidFill>
                  <a:srgbClr val="888888"/>
                </a:solidFill>
                <a:latin typeface="Times New Roman"/>
                <a:ea typeface="Times New Roman"/>
                <a:cs typeface="Times New Roman"/>
                <a:sym typeface="Times New Roman"/>
              </a:rPr>
              <a:t>Designation: Assistant Professor</a:t>
            </a:r>
            <a:br>
              <a:rPr b="0" i="0" lang="en-IN" sz="3200" u="none" cap="none" strike="noStrike">
                <a:solidFill>
                  <a:srgbClr val="888888"/>
                </a:solidFill>
                <a:latin typeface="Times New Roman"/>
                <a:ea typeface="Times New Roman"/>
                <a:cs typeface="Times New Roman"/>
                <a:sym typeface="Times New Roman"/>
              </a:rPr>
            </a:br>
            <a:r>
              <a:rPr b="0" i="0" lang="en-IN" sz="3200" u="none" cap="none" strike="noStrike">
                <a:solidFill>
                  <a:srgbClr val="888888"/>
                </a:solidFill>
                <a:latin typeface="Times New Roman"/>
                <a:ea typeface="Times New Roman"/>
                <a:cs typeface="Times New Roman"/>
                <a:sym typeface="Times New Roman"/>
              </a:rPr>
              <a:t>Department: CTECH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3206800" y="227025"/>
            <a:ext cx="103698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n-IN" sz="4000">
                <a:latin typeface="Times New Roman"/>
                <a:ea typeface="Times New Roman"/>
                <a:cs typeface="Times New Roman"/>
                <a:sym typeface="Times New Roman"/>
              </a:rPr>
              <a:t>Block Diagram of proposed model</a:t>
            </a:r>
            <a:endParaRPr sz="4000"/>
          </a:p>
        </p:txBody>
      </p:sp>
      <p:sp>
        <p:nvSpPr>
          <p:cNvPr id="255" name="Google Shape;255;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1" marL="571500" rtl="0" algn="l">
              <a:lnSpc>
                <a:spcPct val="100000"/>
              </a:lnSpc>
              <a:spcBef>
                <a:spcPts val="360"/>
              </a:spcBef>
              <a:spcAft>
                <a:spcPts val="0"/>
              </a:spcAft>
              <a:buSzPts val="1800"/>
              <a:buNone/>
            </a:pPr>
            <a:r>
              <a:t/>
            </a:r>
            <a:endParaRPr>
              <a:latin typeface="Times New Roman"/>
              <a:ea typeface="Times New Roman"/>
              <a:cs typeface="Times New Roman"/>
              <a:sym typeface="Times New Roman"/>
            </a:endParaRPr>
          </a:p>
          <a:p>
            <a:pPr indent="0" lvl="1" marL="571500" rtl="0" algn="l">
              <a:lnSpc>
                <a:spcPct val="100000"/>
              </a:lnSpc>
              <a:spcBef>
                <a:spcPts val="360"/>
              </a:spcBef>
              <a:spcAft>
                <a:spcPts val="0"/>
              </a:spcAft>
              <a:buSzPts val="1800"/>
              <a:buNone/>
            </a:pPr>
            <a:r>
              <a:t/>
            </a:r>
            <a:endParaRPr>
              <a:latin typeface="Times New Roman"/>
              <a:ea typeface="Times New Roman"/>
              <a:cs typeface="Times New Roman"/>
              <a:sym typeface="Times New Roman"/>
            </a:endParaRPr>
          </a:p>
          <a:p>
            <a:pPr indent="0" lvl="1" marL="571500" rtl="0" algn="l">
              <a:lnSpc>
                <a:spcPct val="100000"/>
              </a:lnSpc>
              <a:spcBef>
                <a:spcPts val="360"/>
              </a:spcBef>
              <a:spcAft>
                <a:spcPts val="0"/>
              </a:spcAft>
              <a:buSzPts val="1800"/>
              <a:buNone/>
            </a:pPr>
            <a:r>
              <a:t/>
            </a:r>
            <a:endParaRPr>
              <a:latin typeface="Times New Roman"/>
              <a:ea typeface="Times New Roman"/>
              <a:cs typeface="Times New Roman"/>
              <a:sym typeface="Times New Roman"/>
            </a:endParaRPr>
          </a:p>
        </p:txBody>
      </p:sp>
      <p:sp>
        <p:nvSpPr>
          <p:cNvPr id="256" name="Google Shape;256;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a:t>26-8-2023</a:t>
            </a:r>
            <a:endParaRPr/>
          </a:p>
        </p:txBody>
      </p:sp>
      <p:sp>
        <p:nvSpPr>
          <p:cNvPr id="257" name="Google Shape;257;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58" name="Google Shape;258;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59" name="Google Shape;259;p34"/>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pic>
        <p:nvPicPr>
          <p:cNvPr id="260" name="Google Shape;260;p34"/>
          <p:cNvPicPr preferRelativeResize="0"/>
          <p:nvPr/>
        </p:nvPicPr>
        <p:blipFill rotWithShape="1">
          <a:blip r:embed="rId4">
            <a:alphaModFix/>
          </a:blip>
          <a:srcRect b="0" l="0" r="0" t="0"/>
          <a:stretch/>
        </p:blipFill>
        <p:spPr>
          <a:xfrm>
            <a:off x="4374561" y="1417650"/>
            <a:ext cx="3442878" cy="4525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1" marL="571500" rtl="0" algn="l">
              <a:lnSpc>
                <a:spcPct val="100000"/>
              </a:lnSpc>
              <a:spcBef>
                <a:spcPts val="360"/>
              </a:spcBef>
              <a:spcAft>
                <a:spcPts val="0"/>
              </a:spcAft>
              <a:buSzPts val="1800"/>
              <a:buNone/>
            </a:pPr>
            <a:r>
              <a:rPr lang="en-IN">
                <a:latin typeface="Times New Roman"/>
                <a:ea typeface="Times New Roman"/>
                <a:cs typeface="Times New Roman"/>
                <a:sym typeface="Times New Roman"/>
              </a:rPr>
              <a:t>Intermediate Results and Discussion</a:t>
            </a:r>
            <a:endParaRPr/>
          </a:p>
        </p:txBody>
      </p:sp>
      <p:pic>
        <p:nvPicPr>
          <p:cNvPr id="266" name="Google Shape;266;p35"/>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67" name="Google Shape;26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a:t>26-8-2023</a:t>
            </a:r>
            <a:endParaRPr/>
          </a:p>
        </p:txBody>
      </p:sp>
      <p:sp>
        <p:nvSpPr>
          <p:cNvPr id="268" name="Google Shape;26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69" name="Google Shape;26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5454"/>
              <a:buNone/>
            </a:pPr>
            <a:r>
              <a:rPr lang="en-IN">
                <a:latin typeface="Times New Roman"/>
                <a:ea typeface="Times New Roman"/>
                <a:cs typeface="Times New Roman"/>
                <a:sym typeface="Times New Roman"/>
              </a:rPr>
              <a:t>References</a:t>
            </a:r>
            <a:br>
              <a:rPr lang="en-IN">
                <a:latin typeface="Times New Roman"/>
                <a:ea typeface="Times New Roman"/>
                <a:cs typeface="Times New Roman"/>
                <a:sym typeface="Times New Roman"/>
              </a:rPr>
            </a:br>
            <a:endParaRPr/>
          </a:p>
        </p:txBody>
      </p:sp>
      <p:sp>
        <p:nvSpPr>
          <p:cNvPr id="275" name="Google Shape;275;p36"/>
          <p:cNvSpPr txBox="1"/>
          <p:nvPr>
            <p:ph idx="1" type="body"/>
          </p:nvPr>
        </p:nvSpPr>
        <p:spPr>
          <a:xfrm>
            <a:off x="457199" y="1093509"/>
            <a:ext cx="8305801" cy="5373279"/>
          </a:xfrm>
          <a:prstGeom prst="rect">
            <a:avLst/>
          </a:prstGeom>
          <a:noFill/>
          <a:ln>
            <a:noFill/>
          </a:ln>
        </p:spPr>
        <p:txBody>
          <a:bodyPr anchorCtr="0" anchor="t" bIns="45700" lIns="91425" spcFirstLastPara="1" rIns="91425" wrap="square" tIns="45700">
            <a:noAutofit/>
          </a:bodyPr>
          <a:lstStyle/>
          <a:p>
            <a:pPr indent="0" lvl="1" marL="571500" rtl="0" algn="l">
              <a:lnSpc>
                <a:spcPct val="100000"/>
              </a:lnSpc>
              <a:spcBef>
                <a:spcPts val="360"/>
              </a:spcBef>
              <a:spcAft>
                <a:spcPts val="0"/>
              </a:spcAft>
              <a:buSzPts val="1800"/>
              <a:buNone/>
            </a:pPr>
            <a:r>
              <a:t/>
            </a:r>
            <a:endParaRPr sz="1400"/>
          </a:p>
          <a:p>
            <a:pPr indent="-342900" lvl="1" marL="914400" rtl="0" algn="l">
              <a:lnSpc>
                <a:spcPct val="100000"/>
              </a:lnSpc>
              <a:spcBef>
                <a:spcPts val="360"/>
              </a:spcBef>
              <a:spcAft>
                <a:spcPts val="0"/>
              </a:spcAft>
              <a:buSzPts val="1800"/>
              <a:buFont typeface="Arial"/>
              <a:buAutoNum type="arabicPeriod"/>
            </a:pPr>
            <a:r>
              <a:rPr lang="en-IN" sz="1400"/>
              <a:t> WASSWA SHAFIK  , (Member, IEEE), ALI TUFAIL  , (Senior Member, IEEE), ABDALLAH NAMOUN  , (Member, IEEE), LIYANAGE CHANDRATILAK DE SILVA  , (Senior Member, IEEE), AND ROSYZIE ANNA AWG HAJI MOHD APONG “A Systematic Literature Review on Plant Disease Detection: Motivations, Classification Techniques, Datasets, Challenges, and Future Trends “</a:t>
            </a:r>
            <a:endParaRPr/>
          </a:p>
          <a:p>
            <a:pPr indent="-342900" lvl="1" marL="914400" rtl="0" algn="l">
              <a:lnSpc>
                <a:spcPct val="100000"/>
              </a:lnSpc>
              <a:spcBef>
                <a:spcPts val="360"/>
              </a:spcBef>
              <a:spcAft>
                <a:spcPts val="0"/>
              </a:spcAft>
              <a:buSzPts val="1800"/>
              <a:buFont typeface="Arial"/>
              <a:buAutoNum type="arabicPeriod"/>
            </a:pPr>
            <a:r>
              <a:rPr lang="en-IN" sz="1400"/>
              <a:t>Muhammad E. H. Chowdhury, Tawsifur Rahman, Amith Khandakar, Mohamed Arselene Ayari, Aftab Ullah Khan, Muhammad Salman Khan, Nasser Al-Emadi, Mamun Bin Ibne Reaz, Mohammad Tariqul Islam and Sawal Hamid Md Ali “Automatic and Reliable Leaf Disease Detection Using Deep Learning Techniques “</a:t>
            </a:r>
            <a:endParaRPr/>
          </a:p>
          <a:p>
            <a:pPr indent="-342900" lvl="1" marL="914400" rtl="0" algn="l">
              <a:lnSpc>
                <a:spcPct val="100000"/>
              </a:lnSpc>
              <a:spcBef>
                <a:spcPts val="360"/>
              </a:spcBef>
              <a:spcAft>
                <a:spcPts val="0"/>
              </a:spcAft>
              <a:buSzPts val="1800"/>
              <a:buFont typeface="Arial"/>
              <a:buAutoNum type="arabicPeriod"/>
            </a:pPr>
            <a:r>
              <a:rPr lang="en-IN" sz="1400"/>
              <a:t>Muhammad Shoaib, Babar Shah, Shaker EI-Sappagh, Akhtar Ali, Asad Ullah, Fayadh Alenezi, Tsanko Gechev, Tariq Hussain, and Farman Ali “An advanced deep learning models-based plant disease detection: A review of recent research ”</a:t>
            </a:r>
            <a:endParaRPr/>
          </a:p>
          <a:p>
            <a:pPr indent="-342900" lvl="1" marL="914400" rtl="0" algn="l">
              <a:lnSpc>
                <a:spcPct val="100000"/>
              </a:lnSpc>
              <a:spcBef>
                <a:spcPts val="360"/>
              </a:spcBef>
              <a:spcAft>
                <a:spcPts val="0"/>
              </a:spcAft>
              <a:buSzPts val="1800"/>
              <a:buFont typeface="Arial"/>
              <a:buAutoNum type="arabicPeriod"/>
            </a:pPr>
            <a:r>
              <a:rPr lang="en-IN" sz="1400"/>
              <a:t>Pranesh Kulkarni , Atharva Karwande , Tejas Kolhe , Soham Kamble , Akshay Joshi , Medha Wyawahare “Plant Disease Detection Using Image Processing and Machine Learning”</a:t>
            </a:r>
            <a:endParaRPr/>
          </a:p>
          <a:p>
            <a:pPr indent="-342900" lvl="1" marL="914400" rtl="0" algn="l">
              <a:lnSpc>
                <a:spcPct val="100000"/>
              </a:lnSpc>
              <a:spcBef>
                <a:spcPts val="360"/>
              </a:spcBef>
              <a:spcAft>
                <a:spcPts val="0"/>
              </a:spcAft>
              <a:buSzPts val="1800"/>
              <a:buFont typeface="Arial"/>
              <a:buAutoNum type="arabicPeriod"/>
            </a:pPr>
            <a:r>
              <a:rPr lang="en-IN" sz="1400"/>
              <a:t>Monika Lamba Yogita Gigras Anuradha Dhull “Classification of plant diseases using machine and deep learning”</a:t>
            </a:r>
            <a:endParaRPr/>
          </a:p>
          <a:p>
            <a:pPr indent="-342900" lvl="1" marL="914400" rtl="0" algn="l">
              <a:lnSpc>
                <a:spcPct val="100000"/>
              </a:lnSpc>
              <a:spcBef>
                <a:spcPts val="360"/>
              </a:spcBef>
              <a:spcAft>
                <a:spcPts val="0"/>
              </a:spcAft>
              <a:buSzPts val="1800"/>
              <a:buFont typeface="Arial"/>
              <a:buAutoNum type="arabicPeriod"/>
            </a:pPr>
            <a:r>
              <a:rPr lang="en-IN" sz="1400"/>
              <a:t>STEFANIA BARBURICEANU , SERBAN MEZA , (Member, IEEE), BOGDAN ORZA , RAUL MALUTAN, AND ROMULUS TEREBES, (Member, IEEE) “Convolutional Neural Networks for Texture Feature Extraction. Applications to Leaf Disease Classification in Precision Agriculture ”</a:t>
            </a:r>
            <a:endParaRPr/>
          </a:p>
          <a:p>
            <a:pPr indent="-342900" lvl="1" marL="914400" rtl="0" algn="l">
              <a:lnSpc>
                <a:spcPct val="100000"/>
              </a:lnSpc>
              <a:spcBef>
                <a:spcPts val="360"/>
              </a:spcBef>
              <a:spcAft>
                <a:spcPts val="0"/>
              </a:spcAft>
              <a:buSzPts val="1800"/>
              <a:buFont typeface="Arial"/>
              <a:buAutoNum type="arabicPeriod"/>
            </a:pPr>
            <a:r>
              <a:rPr lang="en-IN" sz="1400"/>
              <a:t>VIBHOR KUMAR VISHNOI  , (Member, IEEE), KRISHAN KUMAR  , BRAJESH KUMAR , (Senior Member, IEEE), SHASHANK MOHAN , AND ARFAT AHMAD KHAN “Detection of Apple Plant Diseases Using Leaf Images Through Convolutional Neural Network”</a:t>
            </a:r>
            <a:endParaRPr/>
          </a:p>
        </p:txBody>
      </p:sp>
      <p:sp>
        <p:nvSpPr>
          <p:cNvPr id="276" name="Google Shape;276;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a:t>26-8-2023</a:t>
            </a:r>
            <a:endParaRPr/>
          </a:p>
        </p:txBody>
      </p:sp>
      <p:sp>
        <p:nvSpPr>
          <p:cNvPr id="277" name="Google Shape;277;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78" name="Google Shape;27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79" name="Google Shape;279;p36"/>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45454"/>
              <a:buNone/>
            </a:pPr>
            <a:r>
              <a:rPr lang="en-IN">
                <a:latin typeface="Times New Roman"/>
                <a:ea typeface="Times New Roman"/>
                <a:cs typeface="Times New Roman"/>
                <a:sym typeface="Times New Roman"/>
              </a:rPr>
              <a:t>References</a:t>
            </a:r>
            <a:br>
              <a:rPr lang="en-IN">
                <a:latin typeface="Times New Roman"/>
                <a:ea typeface="Times New Roman"/>
                <a:cs typeface="Times New Roman"/>
                <a:sym typeface="Times New Roman"/>
              </a:rPr>
            </a:br>
            <a:endParaRPr/>
          </a:p>
        </p:txBody>
      </p:sp>
      <p:sp>
        <p:nvSpPr>
          <p:cNvPr id="285" name="Google Shape;285;p37"/>
          <p:cNvSpPr txBox="1"/>
          <p:nvPr>
            <p:ph idx="1" type="body"/>
          </p:nvPr>
        </p:nvSpPr>
        <p:spPr>
          <a:xfrm>
            <a:off x="457199" y="1093509"/>
            <a:ext cx="8394570" cy="6278252"/>
          </a:xfrm>
          <a:prstGeom prst="rect">
            <a:avLst/>
          </a:prstGeom>
          <a:noFill/>
          <a:ln>
            <a:noFill/>
          </a:ln>
        </p:spPr>
        <p:txBody>
          <a:bodyPr anchorCtr="0" anchor="t" bIns="45700" lIns="91425" spcFirstLastPara="1" rIns="91425" wrap="square" tIns="45700">
            <a:noAutofit/>
          </a:bodyPr>
          <a:lstStyle/>
          <a:p>
            <a:pPr indent="-228600" lvl="1" marL="914400" rtl="0" algn="l">
              <a:lnSpc>
                <a:spcPct val="100000"/>
              </a:lnSpc>
              <a:spcBef>
                <a:spcPts val="360"/>
              </a:spcBef>
              <a:spcAft>
                <a:spcPts val="0"/>
              </a:spcAft>
              <a:buSzPts val="1800"/>
              <a:buFont typeface="Arial"/>
              <a:buNone/>
            </a:pPr>
            <a:r>
              <a:t/>
            </a:r>
            <a:endParaRPr sz="1400"/>
          </a:p>
          <a:p>
            <a:pPr indent="-228600" lvl="1" marL="914400" rtl="0" algn="l">
              <a:lnSpc>
                <a:spcPct val="100000"/>
              </a:lnSpc>
              <a:spcBef>
                <a:spcPts val="360"/>
              </a:spcBef>
              <a:spcAft>
                <a:spcPts val="0"/>
              </a:spcAft>
              <a:buSzPts val="1800"/>
              <a:buFont typeface="Arial"/>
              <a:buNone/>
            </a:pPr>
            <a:r>
              <a:t/>
            </a:r>
            <a:endParaRPr sz="1400"/>
          </a:p>
          <a:p>
            <a:pPr indent="-342900" lvl="1" marL="914400" rtl="0" algn="l">
              <a:lnSpc>
                <a:spcPct val="100000"/>
              </a:lnSpc>
              <a:spcBef>
                <a:spcPts val="360"/>
              </a:spcBef>
              <a:spcAft>
                <a:spcPts val="0"/>
              </a:spcAft>
              <a:buSzPts val="1800"/>
              <a:buFont typeface="Arial"/>
              <a:buAutoNum type="arabicPeriod" startAt="8"/>
            </a:pPr>
            <a:r>
              <a:rPr lang="en-IN" sz="1400"/>
              <a:t>KYAMELIA ROY , SHELI SINHA CHAUDHURI , (Member, IEEE), JAROSLAV FRNDA  , (Senior Member, IEEE), SRIJITA BANDOPADHYAY , ISHAN JYOTI RAY , SOUMEN BANERJEE  , (Senior Member, IEEE), AND JAN NEDOMA  , (Senior Member, IEEE) “Detection of Tomato Leaf Diseases for Agro-Based Industries Using Novel PCA DeepNet”</a:t>
            </a:r>
            <a:endParaRPr/>
          </a:p>
          <a:p>
            <a:pPr indent="-342900" lvl="1" marL="914400" rtl="0" algn="l">
              <a:lnSpc>
                <a:spcPct val="100000"/>
              </a:lnSpc>
              <a:spcBef>
                <a:spcPts val="360"/>
              </a:spcBef>
              <a:spcAft>
                <a:spcPts val="0"/>
              </a:spcAft>
              <a:buSzPts val="1800"/>
              <a:buFont typeface="Arial"/>
              <a:buAutoNum type="arabicPeriod" startAt="8"/>
            </a:pPr>
            <a:r>
              <a:rPr lang="en-IN" sz="1400"/>
              <a:t>SABBIR AHMED , MD. BAKHTIAR HASAN , TASNIM AHMED, MD. REDWAN KARIM SONY, AND MD. HASANUL KABIR , (Member, IEEE) “Less Is More: Lighter and Faster Deep Neural Architecture for Tomato Leaf Disease Classification”</a:t>
            </a:r>
            <a:endParaRPr/>
          </a:p>
          <a:p>
            <a:pPr indent="-342900" lvl="1" marL="914400" rtl="0" algn="l">
              <a:lnSpc>
                <a:spcPct val="100000"/>
              </a:lnSpc>
              <a:spcBef>
                <a:spcPts val="360"/>
              </a:spcBef>
              <a:spcAft>
                <a:spcPts val="0"/>
              </a:spcAft>
              <a:buSzPts val="1800"/>
              <a:buFont typeface="Arial"/>
              <a:buAutoNum type="arabicPeriod" startAt="8"/>
            </a:pPr>
            <a:r>
              <a:rPr lang="en-IN" sz="1400"/>
              <a:t>K. P. ASHA RANI AND S. GOWRISHANKAR “Pathogen-Based Classification of Plant Diseases: A Deep Transfer Learning Approach for Intelligent Support Systems”</a:t>
            </a:r>
            <a:endParaRPr/>
          </a:p>
          <a:p>
            <a:pPr indent="-342900" lvl="1" marL="914400" rtl="0" algn="l">
              <a:lnSpc>
                <a:spcPct val="100000"/>
              </a:lnSpc>
              <a:spcBef>
                <a:spcPts val="360"/>
              </a:spcBef>
              <a:spcAft>
                <a:spcPts val="0"/>
              </a:spcAft>
              <a:buSzPts val="1800"/>
              <a:buFont typeface="Arial"/>
              <a:buAutoNum type="arabicPeriod" startAt="8"/>
            </a:pPr>
            <a:r>
              <a:rPr lang="en-IN" sz="1400"/>
              <a:t>LILI LI , SHUJUAN ZHANG  , AND BIN WANG “Plant Disease Detection and Classification by Deep Learning—A Review”</a:t>
            </a:r>
            <a:endParaRPr/>
          </a:p>
          <a:p>
            <a:pPr indent="-342900" lvl="1" marL="914400" rtl="0" algn="l">
              <a:lnSpc>
                <a:spcPct val="100000"/>
              </a:lnSpc>
              <a:spcBef>
                <a:spcPts val="360"/>
              </a:spcBef>
              <a:spcAft>
                <a:spcPts val="0"/>
              </a:spcAft>
              <a:buSzPts val="1800"/>
              <a:buFont typeface="Arial"/>
              <a:buAutoNum type="arabicPeriod" startAt="8"/>
            </a:pPr>
            <a:r>
              <a:rPr lang="en-IN" sz="1400"/>
              <a:t>Davinder Singh, Naman Jain, Pranjali Jain, Pratik Kayal Sudhakar Kumawat, Nipun Batra “PlantDoc: A Dataset for Visual Plant Disease Detection”</a:t>
            </a:r>
            <a:endParaRPr/>
          </a:p>
          <a:p>
            <a:pPr indent="-342900" lvl="1" marL="914400" rtl="0" algn="l">
              <a:lnSpc>
                <a:spcPct val="100000"/>
              </a:lnSpc>
              <a:spcBef>
                <a:spcPts val="360"/>
              </a:spcBef>
              <a:spcAft>
                <a:spcPts val="0"/>
              </a:spcAft>
              <a:buSzPts val="1800"/>
              <a:buFont typeface="Arial"/>
              <a:buAutoNum type="arabicPeriod" startAt="8"/>
            </a:pPr>
            <a:r>
              <a:rPr lang="en-IN" sz="1400"/>
              <a:t>M. Ishaq , M. Waqas “Early Detection of Late Blight Tomato Disease using Histogram Oriented Gradient based Support Vector Machine ”</a:t>
            </a:r>
            <a:endParaRPr/>
          </a:p>
          <a:p>
            <a:pPr indent="-342900" lvl="1" marL="914400" rtl="0" algn="l">
              <a:lnSpc>
                <a:spcPct val="100000"/>
              </a:lnSpc>
              <a:spcBef>
                <a:spcPts val="360"/>
              </a:spcBef>
              <a:spcAft>
                <a:spcPts val="0"/>
              </a:spcAft>
              <a:buSzPts val="1800"/>
              <a:buFont typeface="Arial"/>
              <a:buAutoNum type="arabicPeriod" startAt="8"/>
            </a:pPr>
            <a:r>
              <a:rPr lang="en-IN" sz="1400"/>
              <a:t>Sharada P. Mohanty , David P. Hughes and Marcel Salathé “Using Deep Learning for Image-Based Plant Disease Detection”</a:t>
            </a:r>
            <a:endParaRPr sz="1400"/>
          </a:p>
        </p:txBody>
      </p:sp>
      <p:sp>
        <p:nvSpPr>
          <p:cNvPr id="286" name="Google Shape;286;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a:t>26-8-2023</a:t>
            </a:r>
            <a:endParaRPr/>
          </a:p>
        </p:txBody>
      </p:sp>
      <p:sp>
        <p:nvSpPr>
          <p:cNvPr id="287" name="Google Shape;287;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88" name="Google Shape;28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89" name="Google Shape;289;p37"/>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200" u="none" cap="none" strike="noStrike">
                <a:solidFill>
                  <a:srgbClr val="000000"/>
                </a:solidFill>
                <a:latin typeface="Times New Roman"/>
                <a:ea typeface="Times New Roman"/>
                <a:cs typeface="Times New Roman"/>
                <a:sym typeface="Times New Roman"/>
              </a:rPr>
              <a:t>24 August 2023</a:t>
            </a:r>
            <a:endParaRPr b="0" i="0" sz="1200" u="none" cap="none" strike="noStrike">
              <a:solidFill>
                <a:srgbClr val="000000"/>
              </a:solidFill>
              <a:latin typeface="Times New Roman"/>
              <a:ea typeface="Times New Roman"/>
              <a:cs typeface="Times New Roman"/>
              <a:sym typeface="Times New Roman"/>
            </a:endParaRPr>
          </a:p>
        </p:txBody>
      </p:sp>
      <p:sp>
        <p:nvSpPr>
          <p:cNvPr id="296" name="Google Shape;296;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graphicFrame>
        <p:nvGraphicFramePr>
          <p:cNvPr id="297" name="Google Shape;297;p38"/>
          <p:cNvGraphicFramePr/>
          <p:nvPr/>
        </p:nvGraphicFramePr>
        <p:xfrm>
          <a:off x="145025" y="1145407"/>
          <a:ext cx="3000000" cy="3000000"/>
        </p:xfrm>
        <a:graphic>
          <a:graphicData uri="http://schemas.openxmlformats.org/drawingml/2006/table">
            <a:tbl>
              <a:tblPr bandRow="1" firstCol="1" firstRow="1">
                <a:noFill/>
                <a:tableStyleId>{EED74693-C279-4D8C-95A4-9FB16F35C971}</a:tableStyleId>
              </a:tblPr>
              <a:tblGrid>
                <a:gridCol w="724725"/>
                <a:gridCol w="981600"/>
                <a:gridCol w="2728600"/>
                <a:gridCol w="2713550"/>
                <a:gridCol w="3029025"/>
                <a:gridCol w="1726550"/>
              </a:tblGrid>
              <a:tr h="852550">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t>S.No.</a:t>
                      </a:r>
                      <a:endParaRPr sz="1200" u="none" cap="none" strike="noStrike">
                        <a:latin typeface="Times New Roman"/>
                        <a:ea typeface="Times New Roman"/>
                        <a:cs typeface="Times New Roman"/>
                        <a:sym typeface="Times New Roman"/>
                      </a:endParaRPr>
                    </a:p>
                  </a:txBody>
                  <a:tcPr marT="0" marB="0" marR="46475" marL="46475"/>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t>Details of Author, Year</a:t>
                      </a:r>
                      <a:endParaRPr sz="1200" u="none" cap="none" strike="noStrike">
                        <a:latin typeface="Times New Roman"/>
                        <a:ea typeface="Times New Roman"/>
                        <a:cs typeface="Times New Roman"/>
                        <a:sym typeface="Times New Roman"/>
                      </a:endParaRPr>
                    </a:p>
                  </a:txBody>
                  <a:tcPr marT="0" marB="0" marR="46475" marL="46475">
                    <a:lnB cap="flat" cmpd="sng" w="12700">
                      <a:solidFill>
                        <a:schemeClr val="lt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t>Techniques /Title of Paper</a:t>
                      </a:r>
                      <a:endParaRPr sz="1200" u="none" cap="none" strike="noStrike">
                        <a:latin typeface="Times New Roman"/>
                        <a:ea typeface="Times New Roman"/>
                        <a:cs typeface="Times New Roman"/>
                        <a:sym typeface="Times New Roman"/>
                      </a:endParaRPr>
                    </a:p>
                  </a:txBody>
                  <a:tcPr marT="0" marB="0" marR="46475" marL="46475">
                    <a:lnB cap="flat" cmpd="sng" w="12700">
                      <a:solidFill>
                        <a:schemeClr val="lt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t>Contribution</a:t>
                      </a:r>
                      <a:endParaRPr sz="1200" u="none" cap="none" strike="noStrike">
                        <a:latin typeface="Times New Roman"/>
                        <a:ea typeface="Times New Roman"/>
                        <a:cs typeface="Times New Roman"/>
                        <a:sym typeface="Times New Roman"/>
                      </a:endParaRPr>
                    </a:p>
                  </a:txBody>
                  <a:tcPr marT="0" marB="0" marR="46475" marL="46475"/>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Merits</a:t>
                      </a:r>
                      <a:endParaRPr sz="1200" u="none" cap="none" strike="noStrike">
                        <a:latin typeface="Times New Roman"/>
                        <a:ea typeface="Times New Roman"/>
                        <a:cs typeface="Times New Roman"/>
                        <a:sym typeface="Times New Roman"/>
                      </a:endParaRPr>
                    </a:p>
                  </a:txBody>
                  <a:tcPr marT="0" marB="0" marR="46475" marL="46475"/>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Demerits</a:t>
                      </a:r>
                      <a:endParaRPr sz="1200" u="none" cap="none" strike="noStrike">
                        <a:latin typeface="Times New Roman"/>
                        <a:ea typeface="Times New Roman"/>
                        <a:cs typeface="Times New Roman"/>
                        <a:sym typeface="Times New Roman"/>
                      </a:endParaRPr>
                    </a:p>
                  </a:txBody>
                  <a:tcPr marT="0" marB="0" marR="46475" marL="46475"/>
                </a:tc>
              </a:tr>
              <a:tr h="1821850">
                <a:tc>
                  <a:txBody>
                    <a:bodyPr/>
                    <a:lstStyle/>
                    <a:p>
                      <a:pPr indent="0" lvl="0" marL="0" marR="0" rtl="0" algn="l">
                        <a:lnSpc>
                          <a:spcPct val="150000"/>
                        </a:lnSpc>
                        <a:spcBef>
                          <a:spcPts val="0"/>
                        </a:spcBef>
                        <a:spcAft>
                          <a:spcPts val="0"/>
                        </a:spcAft>
                        <a:buClr>
                          <a:srgbClr val="000000"/>
                        </a:buClr>
                        <a:buSzPts val="1100"/>
                        <a:buFont typeface="Arial"/>
                        <a:buNone/>
                      </a:pPr>
                      <a:r>
                        <a:rPr lang="en-IN" sz="1100" u="none" cap="none" strike="noStrike"/>
                        <a:t>11</a:t>
                      </a:r>
                      <a:r>
                        <a:rPr b="1" i="0" lang="en-IN" sz="1100" u="none" cap="none" strike="noStrike">
                          <a:solidFill>
                            <a:schemeClr val="lt1"/>
                          </a:solidFill>
                          <a:latin typeface="Calibri"/>
                          <a:ea typeface="Calibri"/>
                          <a:cs typeface="Calibri"/>
                          <a:sym typeface="Calibri"/>
                        </a:rPr>
                        <a:t>.</a:t>
                      </a:r>
                      <a:endParaRPr sz="1400" u="none" cap="none" strike="noStrike"/>
                    </a:p>
                  </a:txBody>
                  <a:tcPr marT="0" marB="0" marR="46475" marL="46475">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latin typeface="Times New Roman"/>
                          <a:ea typeface="Times New Roman"/>
                          <a:cs typeface="Times New Roman"/>
                          <a:sym typeface="Times New Roman"/>
                        </a:rPr>
                        <a:t>M. Ishaq, et Al</a:t>
                      </a:r>
                      <a:endParaRPr b="1" sz="1100" u="none" cap="none" strike="noStrike">
                        <a:solidFill>
                          <a:srgbClr val="002060"/>
                        </a:solidFill>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latin typeface="Times New Roman"/>
                          <a:ea typeface="Times New Roman"/>
                          <a:cs typeface="Times New Roman"/>
                          <a:sym typeface="Times New Roman"/>
                        </a:rPr>
                        <a:t>Early Detection of Late Blight Tomato Disease using Histogram Oriented Gradient based Support Vector Machine</a:t>
                      </a:r>
                      <a:endParaRPr b="1" i="0" sz="1100" u="none" cap="none" strike="noStrike">
                        <a:solidFill>
                          <a:srgbClr val="C00000"/>
                        </a:solidFill>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46475" marL="46475">
                    <a:lnL cap="flat" cmpd="sng" w="12700">
                      <a:solidFill>
                        <a:schemeClr val="lt1"/>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46475" marL="464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46475" marL="46475"/>
                </a:tc>
              </a:tr>
              <a:tr h="781350">
                <a:tc>
                  <a:txBody>
                    <a:bodyPr/>
                    <a:lstStyle/>
                    <a:p>
                      <a:pPr indent="0" lvl="0" marL="0" marR="0" rtl="0" algn="l">
                        <a:lnSpc>
                          <a:spcPct val="150000"/>
                        </a:lnSpc>
                        <a:spcBef>
                          <a:spcPts val="0"/>
                        </a:spcBef>
                        <a:spcAft>
                          <a:spcPts val="0"/>
                        </a:spcAft>
                        <a:buClr>
                          <a:srgbClr val="000000"/>
                        </a:buClr>
                        <a:buSzPts val="1100"/>
                        <a:buFont typeface="Arial"/>
                        <a:buNone/>
                      </a:pPr>
                      <a:r>
                        <a:rPr lang="en-IN" sz="1100" u="none" cap="none" strike="noStrike"/>
                        <a:t>12</a:t>
                      </a:r>
                      <a:r>
                        <a:rPr b="1" i="0" lang="en-IN" sz="1100" u="none" cap="none" strike="noStrike">
                          <a:solidFill>
                            <a:schemeClr val="lt1"/>
                          </a:solidFill>
                          <a:latin typeface="Calibri"/>
                          <a:ea typeface="Calibri"/>
                          <a:cs typeface="Calibri"/>
                          <a:sym typeface="Calibri"/>
                        </a:rPr>
                        <a:t>.</a:t>
                      </a:r>
                      <a:endParaRPr sz="1400" u="none" cap="none" strike="noStrike"/>
                    </a:p>
                  </a:txBody>
                  <a:tcPr marT="0" marB="0" marR="46475" marL="46475">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latin typeface="Times New Roman"/>
                          <a:ea typeface="Times New Roman"/>
                          <a:cs typeface="Times New Roman"/>
                          <a:sym typeface="Times New Roman"/>
                        </a:rPr>
                        <a:t>Lili Li, et Al</a:t>
                      </a:r>
                      <a:endParaRPr b="1" sz="1100" u="none" cap="none" strike="noStrike">
                        <a:solidFill>
                          <a:srgbClr val="002060"/>
                        </a:solidFill>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latin typeface="Times New Roman"/>
                          <a:ea typeface="Times New Roman"/>
                          <a:cs typeface="Times New Roman"/>
                          <a:sym typeface="Times New Roman"/>
                        </a:rPr>
                        <a:t>Plant Disease Detection and Classification by Deep Learning</a:t>
                      </a:r>
                      <a:endParaRPr b="1" i="0" sz="1300" u="none" cap="none" strike="noStrike">
                        <a:solidFill>
                          <a:srgbClr val="C00000"/>
                        </a:solidFill>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tcPr>
                </a:tc>
                <a:tc>
                  <a:txBody>
                    <a:bodyPr/>
                    <a:lstStyle/>
                    <a:p>
                      <a:pPr indent="0" lvl="0" marL="69850" marR="0" rtl="0" algn="l">
                        <a:lnSpc>
                          <a:spcPct val="100000"/>
                        </a:lnSpc>
                        <a:spcBef>
                          <a:spcPts val="0"/>
                        </a:spcBef>
                        <a:spcAft>
                          <a:spcPts val="0"/>
                        </a:spcAft>
                        <a:buClr>
                          <a:schemeClr val="dk1"/>
                        </a:buClr>
                        <a:buSzPts val="1100"/>
                        <a:buFont typeface="Calibri"/>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p>
                    <a:p>
                      <a:pPr indent="-101600" lvl="0" marL="171450" marR="0" rtl="0" algn="l">
                        <a:lnSpc>
                          <a:spcPct val="100000"/>
                        </a:lnSpc>
                        <a:spcBef>
                          <a:spcPts val="0"/>
                        </a:spcBef>
                        <a:spcAft>
                          <a:spcPts val="0"/>
                        </a:spcAft>
                        <a:buClr>
                          <a:schemeClr val="dk1"/>
                        </a:buClr>
                        <a:buSzPts val="1100"/>
                        <a:buFont typeface="Calibri"/>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r>
              <a:tr h="876275">
                <a:tc>
                  <a:txBody>
                    <a:bodyPr/>
                    <a:lstStyle/>
                    <a:p>
                      <a:pPr indent="0" lvl="0" marL="0" marR="0" rtl="0" algn="l">
                        <a:lnSpc>
                          <a:spcPct val="150000"/>
                        </a:lnSpc>
                        <a:spcBef>
                          <a:spcPts val="0"/>
                        </a:spcBef>
                        <a:spcAft>
                          <a:spcPts val="0"/>
                        </a:spcAft>
                        <a:buClr>
                          <a:srgbClr val="000000"/>
                        </a:buClr>
                        <a:buSzPts val="1100"/>
                        <a:buFont typeface="Arial"/>
                        <a:buNone/>
                      </a:pPr>
                      <a:r>
                        <a:rPr lang="en-IN" sz="1100" u="none" cap="none" strike="noStrike"/>
                        <a:t>13</a:t>
                      </a:r>
                      <a:r>
                        <a:rPr b="1" i="0" lang="en-IN" sz="1100" u="none" cap="none" strike="noStrike">
                          <a:solidFill>
                            <a:schemeClr val="lt1"/>
                          </a:solidFill>
                          <a:latin typeface="Calibri"/>
                          <a:ea typeface="Calibri"/>
                          <a:cs typeface="Calibri"/>
                          <a:sym typeface="Calibri"/>
                        </a:rPr>
                        <a:t>.</a:t>
                      </a:r>
                      <a:endParaRPr b="1" i="0" sz="1100" u="none" cap="none" strike="noStrike">
                        <a:solidFill>
                          <a:schemeClr val="lt1"/>
                        </a:solidFill>
                        <a:latin typeface="Calibri"/>
                        <a:ea typeface="Calibri"/>
                        <a:cs typeface="Calibri"/>
                        <a:sym typeface="Calibri"/>
                      </a:endParaRPr>
                    </a:p>
                  </a:txBody>
                  <a:tcPr marT="0" marB="0" marR="46475" marL="46475">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tcPr>
                </a:tc>
                <a:tc>
                  <a:txBody>
                    <a:bodyPr/>
                    <a:lstStyle/>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r>
              <a:tr h="756650">
                <a:tc>
                  <a:txBody>
                    <a:bodyPr/>
                    <a:lstStyle/>
                    <a:p>
                      <a:pPr indent="0" lvl="0" marL="0" marR="0" rtl="0" algn="l">
                        <a:lnSpc>
                          <a:spcPct val="150000"/>
                        </a:lnSpc>
                        <a:spcBef>
                          <a:spcPts val="0"/>
                        </a:spcBef>
                        <a:spcAft>
                          <a:spcPts val="0"/>
                        </a:spcAft>
                        <a:buClr>
                          <a:srgbClr val="000000"/>
                        </a:buClr>
                        <a:buSzPts val="1100"/>
                        <a:buFont typeface="Arial"/>
                        <a:buNone/>
                      </a:pPr>
                      <a:r>
                        <a:rPr lang="en-IN" sz="1100" u="none" cap="none" strike="noStrike"/>
                        <a:t>14</a:t>
                      </a:r>
                      <a:r>
                        <a:rPr b="1" i="0" lang="en-IN" sz="1100" u="none" cap="none" strike="noStrike">
                          <a:solidFill>
                            <a:schemeClr val="lt1"/>
                          </a:solidFill>
                          <a:latin typeface="Calibri"/>
                          <a:ea typeface="Calibri"/>
                          <a:cs typeface="Calibri"/>
                          <a:sym typeface="Calibri"/>
                        </a:rPr>
                        <a:t>. </a:t>
                      </a:r>
                      <a:endParaRPr sz="1400" u="none" cap="none" strike="noStrike"/>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lnT cap="flat" cmpd="sng" w="12700">
                      <a:solidFill>
                        <a:schemeClr val="lt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b="1" sz="1300" u="none" cap="none" strike="noStrike">
                        <a:solidFill>
                          <a:srgbClr val="C00000"/>
                        </a:solidFill>
                      </a:endParaRPr>
                    </a:p>
                  </a:txBody>
                  <a:tcPr marT="0" marB="0" marR="46475" marL="46475">
                    <a:lnT cap="flat" cmpd="sng" w="12700">
                      <a:solidFill>
                        <a:schemeClr val="lt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p>
                    <a:p>
                      <a:pPr indent="-101600" lvl="0" marL="171450" marR="0" rtl="0" algn="l">
                        <a:lnSpc>
                          <a:spcPct val="100000"/>
                        </a:lnSpc>
                        <a:spcBef>
                          <a:spcPts val="0"/>
                        </a:spcBef>
                        <a:spcAft>
                          <a:spcPts val="0"/>
                        </a:spcAft>
                        <a:buClr>
                          <a:schemeClr val="dk1"/>
                        </a:buClr>
                        <a:buSzPts val="1100"/>
                        <a:buFont typeface="Calibri"/>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r>
              <a:tr h="1018550">
                <a:tc>
                  <a:txBody>
                    <a:bodyPr/>
                    <a:lstStyle/>
                    <a:p>
                      <a:pPr indent="0" lvl="0" marL="0" marR="0" rtl="0" algn="l">
                        <a:lnSpc>
                          <a:spcPct val="150000"/>
                        </a:lnSpc>
                        <a:spcBef>
                          <a:spcPts val="0"/>
                        </a:spcBef>
                        <a:spcAft>
                          <a:spcPts val="0"/>
                        </a:spcAft>
                        <a:buClr>
                          <a:srgbClr val="000000"/>
                        </a:buClr>
                        <a:buSzPts val="1100"/>
                        <a:buFont typeface="Arial"/>
                        <a:buNone/>
                      </a:pPr>
                      <a:r>
                        <a:rPr lang="en-IN" sz="1100" u="none" cap="none" strike="noStrike"/>
                        <a:t>15</a:t>
                      </a:r>
                      <a:r>
                        <a:rPr b="1" i="0" lang="en-IN" sz="1100" u="none" cap="none" strike="noStrike">
                          <a:solidFill>
                            <a:schemeClr val="lt1"/>
                          </a:solidFill>
                          <a:latin typeface="Calibri"/>
                          <a:ea typeface="Calibri"/>
                          <a:cs typeface="Calibri"/>
                          <a:sym typeface="Calibri"/>
                        </a:rPr>
                        <a:t>. </a:t>
                      </a:r>
                      <a:endParaRPr sz="1400" u="none" cap="none" strike="noStrike"/>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r>
            </a:tbl>
          </a:graphicData>
        </a:graphic>
      </p:graphicFrame>
      <p:sp>
        <p:nvSpPr>
          <p:cNvPr id="298" name="Google Shape;298;p38"/>
          <p:cNvSpPr txBox="1"/>
          <p:nvPr/>
        </p:nvSpPr>
        <p:spPr>
          <a:xfrm>
            <a:off x="421080" y="596783"/>
            <a:ext cx="11770800" cy="1869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300"/>
              <a:buFont typeface="Times New Roman"/>
              <a:buNone/>
            </a:pPr>
            <a:r>
              <a:rPr b="1" i="0" lang="en-IN" sz="3300" u="none" cap="none" strike="noStrike">
                <a:solidFill>
                  <a:srgbClr val="0064C8"/>
                </a:solidFill>
                <a:latin typeface="Times New Roman"/>
                <a:ea typeface="Times New Roman"/>
                <a:cs typeface="Times New Roman"/>
                <a:sym typeface="Times New Roman"/>
              </a:rPr>
              <a:t>LITERATURE SURVEY</a:t>
            </a:r>
            <a:endParaRPr b="1" i="0" sz="3300" u="none" cap="none" strike="noStrike">
              <a:solidFill>
                <a:srgbClr val="0064C8"/>
              </a:solidFill>
              <a:latin typeface="Times New Roman"/>
              <a:ea typeface="Times New Roman"/>
              <a:cs typeface="Times New Roman"/>
              <a:sym typeface="Times New Roman"/>
            </a:endParaRPr>
          </a:p>
        </p:txBody>
      </p:sp>
      <p:sp>
        <p:nvSpPr>
          <p:cNvPr id="299" name="Google Shape;299;p3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Ph.D Viva Voce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2362200" y="294925"/>
            <a:ext cx="8229600" cy="1160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latin typeface="Times New Roman"/>
                <a:ea typeface="Times New Roman"/>
                <a:cs typeface="Times New Roman"/>
                <a:sym typeface="Times New Roman"/>
              </a:rPr>
              <a:t>Abstract  </a:t>
            </a:r>
            <a:endParaRPr/>
          </a:p>
        </p:txBody>
      </p:sp>
      <p:sp>
        <p:nvSpPr>
          <p:cNvPr id="173" name="Google Shape;173;p26"/>
          <p:cNvSpPr txBox="1"/>
          <p:nvPr>
            <p:ph idx="1" type="body"/>
          </p:nvPr>
        </p:nvSpPr>
        <p:spPr>
          <a:xfrm>
            <a:off x="1981200" y="1440088"/>
            <a:ext cx="8229600" cy="45261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Verdana"/>
              <a:buChar char="•"/>
            </a:pPr>
            <a:r>
              <a:rPr i="0" lang="en-IN" sz="1800">
                <a:solidFill>
                  <a:schemeClr val="dk1"/>
                </a:solidFill>
                <a:latin typeface="Verdana"/>
                <a:ea typeface="Verdana"/>
                <a:cs typeface="Verdana"/>
                <a:sym typeface="Verdana"/>
              </a:rPr>
              <a:t>India experiences 35% annual crop yield loss due to plant diseases.</a:t>
            </a:r>
            <a:endParaRPr sz="1800">
              <a:latin typeface="Verdana"/>
              <a:ea typeface="Verdana"/>
              <a:cs typeface="Verdana"/>
              <a:sym typeface="Verdana"/>
            </a:endParaRPr>
          </a:p>
          <a:p>
            <a:pPr indent="0" lvl="0" marL="114300" rtl="0" algn="l">
              <a:lnSpc>
                <a:spcPct val="100000"/>
              </a:lnSpc>
              <a:spcBef>
                <a:spcPts val="360"/>
              </a:spcBef>
              <a:spcAft>
                <a:spcPts val="0"/>
              </a:spcAft>
              <a:buSzPts val="1800"/>
              <a:buNone/>
            </a:pPr>
            <a:r>
              <a:t/>
            </a:r>
            <a:endParaRPr i="0" sz="1800">
              <a:solidFill>
                <a:schemeClr val="dk1"/>
              </a:solidFill>
              <a:latin typeface="Verdana"/>
              <a:ea typeface="Verdana"/>
              <a:cs typeface="Verdana"/>
              <a:sym typeface="Verdana"/>
            </a:endParaRPr>
          </a:p>
          <a:p>
            <a:pPr indent="-342900" lvl="0" marL="457200" rtl="0" algn="l">
              <a:lnSpc>
                <a:spcPct val="100000"/>
              </a:lnSpc>
              <a:spcBef>
                <a:spcPts val="360"/>
              </a:spcBef>
              <a:spcAft>
                <a:spcPts val="0"/>
              </a:spcAft>
              <a:buSzPts val="1800"/>
              <a:buFont typeface="Verdana"/>
              <a:buChar char="•"/>
            </a:pPr>
            <a:r>
              <a:rPr i="0" lang="en-IN" sz="1800">
                <a:solidFill>
                  <a:schemeClr val="dk1"/>
                </a:solidFill>
                <a:latin typeface="Verdana"/>
                <a:ea typeface="Verdana"/>
                <a:cs typeface="Verdana"/>
                <a:sym typeface="Verdana"/>
              </a:rPr>
              <a:t>Early detection of diseases is</a:t>
            </a:r>
            <a:r>
              <a:rPr lang="en-IN" sz="1800">
                <a:latin typeface="Verdana"/>
                <a:ea typeface="Verdana"/>
                <a:cs typeface="Verdana"/>
                <a:sym typeface="Verdana"/>
              </a:rPr>
              <a:t> </a:t>
            </a:r>
            <a:r>
              <a:rPr i="0" lang="en-IN" sz="1800">
                <a:solidFill>
                  <a:schemeClr val="dk1"/>
                </a:solidFill>
                <a:latin typeface="Verdana"/>
                <a:ea typeface="Verdana"/>
                <a:cs typeface="Verdana"/>
                <a:sym typeface="Verdana"/>
              </a:rPr>
              <a:t>challenging due to limited lab infrastructure and expertise .</a:t>
            </a:r>
            <a:r>
              <a:rPr lang="en-IN" sz="1800">
                <a:latin typeface="Verdana"/>
                <a:ea typeface="Verdana"/>
                <a:cs typeface="Verdana"/>
                <a:sym typeface="Verdana"/>
              </a:rPr>
              <a:t>It requires huge time as well as skilled labor. </a:t>
            </a:r>
            <a:endParaRPr sz="1800">
              <a:latin typeface="Verdana"/>
              <a:ea typeface="Verdana"/>
              <a:cs typeface="Verdana"/>
              <a:sym typeface="Verdana"/>
            </a:endParaRPr>
          </a:p>
          <a:p>
            <a:pPr indent="0" lvl="0" marL="457200" rtl="0" algn="l">
              <a:lnSpc>
                <a:spcPct val="100000"/>
              </a:lnSpc>
              <a:spcBef>
                <a:spcPts val="360"/>
              </a:spcBef>
              <a:spcAft>
                <a:spcPts val="0"/>
              </a:spcAft>
              <a:buNone/>
            </a:pPr>
            <a:r>
              <a:t/>
            </a:r>
            <a:endParaRPr sz="1800">
              <a:latin typeface="Verdana"/>
              <a:ea typeface="Verdana"/>
              <a:cs typeface="Verdana"/>
              <a:sym typeface="Verdana"/>
            </a:endParaRPr>
          </a:p>
          <a:p>
            <a:pPr indent="-342900" lvl="0" marL="457200" rtl="0" algn="l">
              <a:lnSpc>
                <a:spcPct val="100000"/>
              </a:lnSpc>
              <a:spcBef>
                <a:spcPts val="360"/>
              </a:spcBef>
              <a:spcAft>
                <a:spcPts val="0"/>
              </a:spcAft>
              <a:buSzPts val="1800"/>
              <a:buFont typeface="Verdana"/>
              <a:buChar char="•"/>
            </a:pPr>
            <a:r>
              <a:rPr i="0" lang="en-IN" sz="1800">
                <a:solidFill>
                  <a:schemeClr val="dk1"/>
                </a:solidFill>
                <a:latin typeface="Verdana"/>
                <a:ea typeface="Verdana"/>
                <a:cs typeface="Verdana"/>
                <a:sym typeface="Verdana"/>
              </a:rPr>
              <a:t>Exploration of computer vision </a:t>
            </a:r>
            <a:r>
              <a:rPr lang="en-IN" sz="1800">
                <a:latin typeface="Verdana"/>
                <a:ea typeface="Verdana"/>
                <a:cs typeface="Verdana"/>
                <a:sym typeface="Verdana"/>
              </a:rPr>
              <a:t>and machine learning techniques</a:t>
            </a:r>
            <a:r>
              <a:rPr i="0" lang="en-IN" sz="1800">
                <a:solidFill>
                  <a:schemeClr val="dk1"/>
                </a:solidFill>
                <a:latin typeface="Verdana"/>
                <a:ea typeface="Verdana"/>
                <a:cs typeface="Verdana"/>
                <a:sym typeface="Verdana"/>
              </a:rPr>
              <a:t> for scalable and early disease detection</a:t>
            </a:r>
            <a:r>
              <a:rPr lang="en-IN" sz="1800">
                <a:latin typeface="Verdana"/>
                <a:ea typeface="Verdana"/>
                <a:cs typeface="Verdana"/>
                <a:sym typeface="Verdana"/>
              </a:rPr>
              <a:t>.</a:t>
            </a:r>
            <a:endParaRPr sz="1800">
              <a:latin typeface="Verdana"/>
              <a:ea typeface="Verdana"/>
              <a:cs typeface="Verdana"/>
              <a:sym typeface="Verdana"/>
            </a:endParaRPr>
          </a:p>
          <a:p>
            <a:pPr indent="0" lvl="0" marL="457200" rtl="0" algn="l">
              <a:lnSpc>
                <a:spcPct val="100000"/>
              </a:lnSpc>
              <a:spcBef>
                <a:spcPts val="360"/>
              </a:spcBef>
              <a:spcAft>
                <a:spcPts val="0"/>
              </a:spcAft>
              <a:buNone/>
            </a:pPr>
            <a:r>
              <a:t/>
            </a:r>
            <a:endParaRPr sz="1800">
              <a:latin typeface="Verdana"/>
              <a:ea typeface="Verdana"/>
              <a:cs typeface="Verdana"/>
              <a:sym typeface="Verdana"/>
            </a:endParaRPr>
          </a:p>
          <a:p>
            <a:pPr indent="-342900" lvl="0" marL="457200" rtl="0" algn="l">
              <a:lnSpc>
                <a:spcPct val="100000"/>
              </a:lnSpc>
              <a:spcBef>
                <a:spcPts val="360"/>
              </a:spcBef>
              <a:spcAft>
                <a:spcPts val="0"/>
              </a:spcAft>
              <a:buSzPts val="1800"/>
              <a:buFont typeface="Verdana"/>
              <a:buChar char="•"/>
            </a:pPr>
            <a:r>
              <a:rPr lang="en-IN" sz="1800">
                <a:latin typeface="Verdana"/>
                <a:ea typeface="Verdana"/>
                <a:cs typeface="Verdana"/>
                <a:sym typeface="Verdana"/>
              </a:rPr>
              <a:t>This paper proposes a smart and efficient technique for detection of crop disease which uses computer vision and machine learning techniques to detect diseases on 3 major plants.</a:t>
            </a:r>
            <a:endParaRPr sz="1800">
              <a:latin typeface="Verdana"/>
              <a:ea typeface="Verdana"/>
              <a:cs typeface="Verdana"/>
              <a:sym typeface="Verdana"/>
            </a:endParaRPr>
          </a:p>
        </p:txBody>
      </p:sp>
      <p:pic>
        <p:nvPicPr>
          <p:cNvPr id="174" name="Google Shape;174;p26"/>
          <p:cNvPicPr preferRelativeResize="0"/>
          <p:nvPr/>
        </p:nvPicPr>
        <p:blipFill rotWithShape="1">
          <a:blip r:embed="rId3">
            <a:alphaModFix/>
          </a:blip>
          <a:srcRect b="0" l="0" r="0" t="0"/>
          <a:stretch/>
        </p:blipFill>
        <p:spPr>
          <a:xfrm>
            <a:off x="211975" y="294928"/>
            <a:ext cx="2237740" cy="755015"/>
          </a:xfrm>
          <a:prstGeom prst="rect">
            <a:avLst/>
          </a:prstGeom>
          <a:noFill/>
          <a:ln>
            <a:noFill/>
          </a:ln>
        </p:spPr>
      </p:pic>
      <p:sp>
        <p:nvSpPr>
          <p:cNvPr id="175" name="Google Shape;17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a:t>26-8-2023</a:t>
            </a:r>
            <a:endParaRPr/>
          </a:p>
        </p:txBody>
      </p:sp>
      <p:sp>
        <p:nvSpPr>
          <p:cNvPr id="176" name="Google Shape;176;p26"/>
          <p:cNvSpPr txBox="1"/>
          <p:nvPr>
            <p:ph idx="11" type="ftr"/>
          </p:nvPr>
        </p:nvSpPr>
        <p:spPr>
          <a:xfrm>
            <a:off x="4381500" y="6356350"/>
            <a:ext cx="3429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r>
              <a:rPr lang="en-IN"/>
              <a:t>Leaf Disease identification a comprehensive study to identify diseases on Tomato and Potato Plants.</a:t>
            </a:r>
            <a:endParaRPr/>
          </a:p>
        </p:txBody>
      </p:sp>
      <p:sp>
        <p:nvSpPr>
          <p:cNvPr id="177" name="Google Shape;177;p26"/>
          <p:cNvSpPr txBox="1"/>
          <p:nvPr>
            <p:ph idx="12" type="sldNum"/>
          </p:nvPr>
        </p:nvSpPr>
        <p:spPr>
          <a:xfrm>
            <a:off x="93987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27"/>
          <p:cNvSpPr txBox="1"/>
          <p:nvPr>
            <p:ph idx="1" type="body"/>
          </p:nvPr>
        </p:nvSpPr>
        <p:spPr>
          <a:xfrm>
            <a:off x="2120900" y="1472300"/>
            <a:ext cx="8229600" cy="45261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Clr>
                <a:schemeClr val="dk1"/>
              </a:buClr>
              <a:buSzPts val="1800"/>
              <a:buFont typeface="Verdana"/>
              <a:buChar char="•"/>
            </a:pPr>
            <a:r>
              <a:rPr lang="en-IN" sz="1800">
                <a:latin typeface="Verdana"/>
                <a:ea typeface="Verdana"/>
                <a:cs typeface="Verdana"/>
                <a:sym typeface="Verdana"/>
              </a:rPr>
              <a:t>In India about 70% of the populace relies on agriculture. Identification of the plant diseases is important in order to prevent the losses within the yield.</a:t>
            </a:r>
            <a:endParaRPr sz="1800">
              <a:latin typeface="Verdana"/>
              <a:ea typeface="Verdana"/>
              <a:cs typeface="Verdana"/>
              <a:sym typeface="Verdana"/>
            </a:endParaRPr>
          </a:p>
          <a:p>
            <a:pPr indent="0" lvl="0" marL="457200" rtl="0" algn="l">
              <a:lnSpc>
                <a:spcPct val="100000"/>
              </a:lnSpc>
              <a:spcBef>
                <a:spcPts val="360"/>
              </a:spcBef>
              <a:spcAft>
                <a:spcPts val="0"/>
              </a:spcAft>
              <a:buNone/>
            </a:pPr>
            <a:r>
              <a:t/>
            </a:r>
            <a:endParaRPr sz="1800">
              <a:latin typeface="Verdana"/>
              <a:ea typeface="Verdana"/>
              <a:cs typeface="Verdana"/>
              <a:sym typeface="Verdana"/>
            </a:endParaRPr>
          </a:p>
          <a:p>
            <a:pPr indent="-342900" lvl="0" marL="457200" rtl="0" algn="l">
              <a:lnSpc>
                <a:spcPct val="100000"/>
              </a:lnSpc>
              <a:spcBef>
                <a:spcPts val="360"/>
              </a:spcBef>
              <a:spcAft>
                <a:spcPts val="0"/>
              </a:spcAft>
              <a:buClr>
                <a:schemeClr val="dk1"/>
              </a:buClr>
              <a:buSzPts val="1800"/>
              <a:buFont typeface="Verdana"/>
              <a:buChar char="•"/>
            </a:pPr>
            <a:r>
              <a:rPr lang="en-IN" sz="1800">
                <a:latin typeface="Verdana"/>
                <a:ea typeface="Verdana"/>
                <a:cs typeface="Verdana"/>
                <a:sym typeface="Verdana"/>
              </a:rPr>
              <a:t>It's terribly troublesome to observe the plant diseases manually. </a:t>
            </a:r>
            <a:endParaRPr sz="1800">
              <a:latin typeface="Verdana"/>
              <a:ea typeface="Verdana"/>
              <a:cs typeface="Verdana"/>
              <a:sym typeface="Verdana"/>
            </a:endParaRPr>
          </a:p>
          <a:p>
            <a:pPr indent="0" lvl="0" marL="457200" rtl="0" algn="l">
              <a:lnSpc>
                <a:spcPct val="100000"/>
              </a:lnSpc>
              <a:spcBef>
                <a:spcPts val="360"/>
              </a:spcBef>
              <a:spcAft>
                <a:spcPts val="0"/>
              </a:spcAft>
              <a:buNone/>
            </a:pPr>
            <a:r>
              <a:t/>
            </a:r>
            <a:endParaRPr sz="1800">
              <a:latin typeface="Verdana"/>
              <a:ea typeface="Verdana"/>
              <a:cs typeface="Verdana"/>
              <a:sym typeface="Verdana"/>
            </a:endParaRPr>
          </a:p>
          <a:p>
            <a:pPr indent="-342900" lvl="0" marL="457200" rtl="0" algn="l">
              <a:lnSpc>
                <a:spcPct val="100000"/>
              </a:lnSpc>
              <a:spcBef>
                <a:spcPts val="360"/>
              </a:spcBef>
              <a:spcAft>
                <a:spcPts val="0"/>
              </a:spcAft>
              <a:buClr>
                <a:schemeClr val="dk1"/>
              </a:buClr>
              <a:buSzPts val="1800"/>
              <a:buFont typeface="Verdana"/>
              <a:buChar char="•"/>
            </a:pPr>
            <a:r>
              <a:rPr lang="en-IN" sz="1800">
                <a:latin typeface="Verdana"/>
                <a:ea typeface="Verdana"/>
                <a:cs typeface="Verdana"/>
                <a:sym typeface="Verdana"/>
              </a:rPr>
              <a:t>It needs tremendous quantity of labor, expertize within the plant diseases, and conjointly need the excessive time interval.</a:t>
            </a:r>
            <a:endParaRPr sz="1800">
              <a:latin typeface="Verdana"/>
              <a:ea typeface="Verdana"/>
              <a:cs typeface="Verdana"/>
              <a:sym typeface="Verdana"/>
            </a:endParaRPr>
          </a:p>
          <a:p>
            <a:pPr indent="0" lvl="0" marL="457200" rtl="0" algn="l">
              <a:lnSpc>
                <a:spcPct val="100000"/>
              </a:lnSpc>
              <a:spcBef>
                <a:spcPts val="360"/>
              </a:spcBef>
              <a:spcAft>
                <a:spcPts val="0"/>
              </a:spcAft>
              <a:buNone/>
            </a:pPr>
            <a:r>
              <a:t/>
            </a:r>
            <a:endParaRPr sz="1800">
              <a:latin typeface="Verdana"/>
              <a:ea typeface="Verdana"/>
              <a:cs typeface="Verdana"/>
              <a:sym typeface="Verdana"/>
            </a:endParaRPr>
          </a:p>
          <a:p>
            <a:pPr indent="-342900" lvl="0" marL="457200" rtl="0" algn="l">
              <a:lnSpc>
                <a:spcPct val="100000"/>
              </a:lnSpc>
              <a:spcBef>
                <a:spcPts val="360"/>
              </a:spcBef>
              <a:spcAft>
                <a:spcPts val="0"/>
              </a:spcAft>
              <a:buClr>
                <a:schemeClr val="dk1"/>
              </a:buClr>
              <a:buSzPts val="1800"/>
              <a:buFont typeface="Verdana"/>
              <a:buChar char="•"/>
            </a:pPr>
            <a:r>
              <a:rPr lang="en-IN" sz="1800">
                <a:latin typeface="Verdana"/>
                <a:ea typeface="Verdana"/>
                <a:cs typeface="Verdana"/>
                <a:sym typeface="Verdana"/>
              </a:rPr>
              <a:t>Hence, image processing and machine learning models can be employed for the detection of plant diseases</a:t>
            </a:r>
            <a:r>
              <a:rPr lang="en-IN" sz="1800">
                <a:solidFill>
                  <a:schemeClr val="dk1"/>
                </a:solidFill>
                <a:latin typeface="Verdana"/>
                <a:ea typeface="Verdana"/>
                <a:cs typeface="Verdana"/>
                <a:sym typeface="Verdana"/>
              </a:rPr>
              <a:t>                   </a:t>
            </a:r>
            <a:endParaRPr sz="1800">
              <a:latin typeface="Verdana"/>
              <a:ea typeface="Verdana"/>
              <a:cs typeface="Verdana"/>
              <a:sym typeface="Verdana"/>
            </a:endParaRPr>
          </a:p>
          <a:p>
            <a:pPr indent="-139700" lvl="0" marL="342900" rtl="0" algn="l">
              <a:lnSpc>
                <a:spcPct val="100000"/>
              </a:lnSpc>
              <a:spcBef>
                <a:spcPts val="640"/>
              </a:spcBef>
              <a:spcAft>
                <a:spcPts val="0"/>
              </a:spcAft>
              <a:buClr>
                <a:schemeClr val="dk1"/>
              </a:buClr>
              <a:buSzPts val="3200"/>
              <a:buNone/>
            </a:pPr>
            <a:r>
              <a:t/>
            </a:r>
            <a:endParaRPr sz="1800">
              <a:solidFill>
                <a:schemeClr val="dk1"/>
              </a:solidFill>
              <a:latin typeface="Verdana"/>
              <a:ea typeface="Verdana"/>
              <a:cs typeface="Verdana"/>
              <a:sym typeface="Verdana"/>
            </a:endParaRPr>
          </a:p>
          <a:p>
            <a:pPr indent="-139700" lvl="0" marL="342900" rtl="0" algn="l">
              <a:lnSpc>
                <a:spcPct val="100000"/>
              </a:lnSpc>
              <a:spcBef>
                <a:spcPts val="640"/>
              </a:spcBef>
              <a:spcAft>
                <a:spcPts val="0"/>
              </a:spcAft>
              <a:buClr>
                <a:schemeClr val="dk1"/>
              </a:buClr>
              <a:buSzPts val="3200"/>
              <a:buNone/>
            </a:pPr>
            <a:r>
              <a:t/>
            </a:r>
            <a:endParaRPr sz="1800">
              <a:solidFill>
                <a:schemeClr val="dk1"/>
              </a:solidFill>
              <a:latin typeface="Verdana"/>
              <a:ea typeface="Verdana"/>
              <a:cs typeface="Verdana"/>
              <a:sym typeface="Verdana"/>
            </a:endParaRPr>
          </a:p>
          <a:p>
            <a:pPr indent="0" lvl="0" marL="0" rtl="0" algn="l">
              <a:lnSpc>
                <a:spcPct val="100000"/>
              </a:lnSpc>
              <a:spcBef>
                <a:spcPts val="0"/>
              </a:spcBef>
              <a:spcAft>
                <a:spcPts val="0"/>
              </a:spcAft>
              <a:buSzPts val="3200"/>
              <a:buNone/>
            </a:pPr>
            <a:r>
              <a:t/>
            </a:r>
            <a:endParaRPr sz="1800">
              <a:solidFill>
                <a:schemeClr val="dk1"/>
              </a:solidFill>
              <a:latin typeface="Verdana"/>
              <a:ea typeface="Verdana"/>
              <a:cs typeface="Verdana"/>
              <a:sym typeface="Verdana"/>
            </a:endParaRPr>
          </a:p>
        </p:txBody>
      </p:sp>
      <p:sp>
        <p:nvSpPr>
          <p:cNvPr id="183" name="Google Shape;183;p27"/>
          <p:cNvSpPr txBox="1"/>
          <p:nvPr>
            <p:ph type="title"/>
          </p:nvPr>
        </p:nvSpPr>
        <p:spPr>
          <a:xfrm>
            <a:off x="2120900" y="227013"/>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latin typeface="Times New Roman"/>
                <a:ea typeface="Times New Roman"/>
                <a:cs typeface="Times New Roman"/>
                <a:sym typeface="Times New Roman"/>
              </a:rPr>
              <a:t> Introduction    </a:t>
            </a:r>
            <a:endParaRPr/>
          </a:p>
        </p:txBody>
      </p:sp>
      <p:pic>
        <p:nvPicPr>
          <p:cNvPr id="184" name="Google Shape;184;p27"/>
          <p:cNvPicPr preferRelativeResize="0"/>
          <p:nvPr/>
        </p:nvPicPr>
        <p:blipFill rotWithShape="1">
          <a:blip r:embed="rId3">
            <a:alphaModFix/>
          </a:blip>
          <a:srcRect b="0" l="0" r="0" t="0"/>
          <a:stretch/>
        </p:blipFill>
        <p:spPr>
          <a:xfrm>
            <a:off x="353050" y="227028"/>
            <a:ext cx="2237740" cy="755015"/>
          </a:xfrm>
          <a:prstGeom prst="rect">
            <a:avLst/>
          </a:prstGeom>
          <a:noFill/>
          <a:ln>
            <a:noFill/>
          </a:ln>
        </p:spPr>
      </p:pic>
      <p:sp>
        <p:nvSpPr>
          <p:cNvPr id="185" name="Google Shape;18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a:t>26-8-2023</a:t>
            </a:r>
            <a:endParaRPr/>
          </a:p>
        </p:txBody>
      </p:sp>
      <p:sp>
        <p:nvSpPr>
          <p:cNvPr id="186" name="Google Shape;186;p27"/>
          <p:cNvSpPr txBox="1"/>
          <p:nvPr>
            <p:ph idx="11" type="ftr"/>
          </p:nvPr>
        </p:nvSpPr>
        <p:spPr>
          <a:xfrm>
            <a:off x="4381500" y="6356363"/>
            <a:ext cx="3429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Leaf Disease identification a comprehensive study to identify diseases on Tomato and Potato Plants.</a:t>
            </a:r>
            <a:endParaRPr/>
          </a:p>
        </p:txBody>
      </p:sp>
      <p:sp>
        <p:nvSpPr>
          <p:cNvPr id="187" name="Google Shape;187;p27"/>
          <p:cNvSpPr txBox="1"/>
          <p:nvPr>
            <p:ph idx="12" type="sldNum"/>
          </p:nvPr>
        </p:nvSpPr>
        <p:spPr>
          <a:xfrm>
            <a:off x="9601200" y="6356363"/>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2171700" y="35935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latin typeface="Times New Roman"/>
                <a:ea typeface="Times New Roman"/>
                <a:cs typeface="Times New Roman"/>
                <a:sym typeface="Times New Roman"/>
              </a:rPr>
              <a:t>      Existing System</a:t>
            </a:r>
            <a:endParaRPr/>
          </a:p>
        </p:txBody>
      </p:sp>
      <p:pic>
        <p:nvPicPr>
          <p:cNvPr id="193" name="Google Shape;193;p28"/>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94" name="Google Shape;19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a:t>26-8-2023</a:t>
            </a:r>
            <a:endParaRPr/>
          </a:p>
        </p:txBody>
      </p:sp>
      <p:sp>
        <p:nvSpPr>
          <p:cNvPr id="195" name="Google Shape;195;p28"/>
          <p:cNvSpPr txBox="1"/>
          <p:nvPr>
            <p:ph idx="12" type="sldNum"/>
          </p:nvPr>
        </p:nvSpPr>
        <p:spPr>
          <a:xfrm>
            <a:off x="85344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196" name="Google Shape;196;p28"/>
          <p:cNvPicPr preferRelativeResize="0"/>
          <p:nvPr/>
        </p:nvPicPr>
        <p:blipFill rotWithShape="1">
          <a:blip r:embed="rId4">
            <a:alphaModFix/>
          </a:blip>
          <a:srcRect b="0" l="0" r="0" t="0"/>
          <a:stretch/>
        </p:blipFill>
        <p:spPr>
          <a:xfrm>
            <a:off x="1524000" y="2763560"/>
            <a:ext cx="9144001" cy="1330879"/>
          </a:xfrm>
          <a:prstGeom prst="rect">
            <a:avLst/>
          </a:prstGeom>
          <a:noFill/>
          <a:ln>
            <a:noFill/>
          </a:ln>
        </p:spPr>
      </p:pic>
      <p:sp>
        <p:nvSpPr>
          <p:cNvPr id="197" name="Google Shape;197;p28"/>
          <p:cNvSpPr txBox="1"/>
          <p:nvPr>
            <p:ph idx="11" type="ftr"/>
          </p:nvPr>
        </p:nvSpPr>
        <p:spPr>
          <a:xfrm>
            <a:off x="4381500" y="6356363"/>
            <a:ext cx="3429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Leaf Disease identification a comprehensive study to identify diseases on Tomato and Potato Plants.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2695225" y="69213"/>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45454"/>
              <a:buNone/>
            </a:pPr>
            <a:r>
              <a:rPr lang="en-IN">
                <a:latin typeface="Times New Roman"/>
                <a:ea typeface="Times New Roman"/>
                <a:cs typeface="Times New Roman"/>
                <a:sym typeface="Times New Roman"/>
              </a:rPr>
              <a:t>             Problem statement Objectives </a:t>
            </a:r>
            <a:endParaRPr/>
          </a:p>
        </p:txBody>
      </p:sp>
      <p:sp>
        <p:nvSpPr>
          <p:cNvPr id="203" name="Google Shape;203;p29"/>
          <p:cNvSpPr txBox="1"/>
          <p:nvPr>
            <p:ph idx="1" type="body"/>
          </p:nvPr>
        </p:nvSpPr>
        <p:spPr>
          <a:xfrm>
            <a:off x="1981200" y="1456325"/>
            <a:ext cx="8229600" cy="45261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3200"/>
              <a:buNone/>
            </a:pPr>
            <a:r>
              <a:t/>
            </a:r>
            <a:endParaRPr b="0" i="0" sz="2800" u="none" strike="noStrike">
              <a:latin typeface="Times New Roman"/>
              <a:ea typeface="Times New Roman"/>
              <a:cs typeface="Times New Roman"/>
              <a:sym typeface="Times New Roman"/>
            </a:endParaRPr>
          </a:p>
          <a:p>
            <a:pPr indent="0" lvl="0" marL="0" rtl="0" algn="ctr">
              <a:lnSpc>
                <a:spcPct val="100000"/>
              </a:lnSpc>
              <a:spcBef>
                <a:spcPts val="0"/>
              </a:spcBef>
              <a:spcAft>
                <a:spcPts val="0"/>
              </a:spcAft>
              <a:buSzPts val="3200"/>
              <a:buNone/>
            </a:pPr>
            <a:r>
              <a:t/>
            </a:r>
            <a:endParaRPr sz="2800">
              <a:latin typeface="Times New Roman"/>
              <a:ea typeface="Times New Roman"/>
              <a:cs typeface="Times New Roman"/>
              <a:sym typeface="Times New Roman"/>
            </a:endParaRPr>
          </a:p>
          <a:p>
            <a:pPr indent="0" lvl="0" marL="0" rtl="0" algn="ctr">
              <a:lnSpc>
                <a:spcPct val="100000"/>
              </a:lnSpc>
              <a:spcBef>
                <a:spcPts val="0"/>
              </a:spcBef>
              <a:spcAft>
                <a:spcPts val="0"/>
              </a:spcAft>
              <a:buSzPts val="3200"/>
              <a:buNone/>
            </a:pPr>
            <a:r>
              <a:rPr b="0" i="0" lang="en-IN" sz="2800" u="none" strike="noStrike">
                <a:latin typeface="Times New Roman"/>
                <a:ea typeface="Times New Roman"/>
                <a:cs typeface="Times New Roman"/>
                <a:sym typeface="Times New Roman"/>
              </a:rPr>
              <a:t>The primary objective of our Plant Disease  Identiﬁcation project is to develop a robust and  efﬁcient-AI-powered system that  </a:t>
            </a:r>
            <a:r>
              <a:rPr lang="en-IN" sz="2800">
                <a:latin typeface="Times New Roman"/>
                <a:ea typeface="Times New Roman"/>
                <a:cs typeface="Times New Roman"/>
                <a:sym typeface="Times New Roman"/>
              </a:rPr>
              <a:t>improves </a:t>
            </a:r>
            <a:r>
              <a:rPr b="0" i="0" lang="en-IN" sz="2800" u="none" strike="noStrike">
                <a:latin typeface="Times New Roman"/>
                <a:ea typeface="Times New Roman"/>
                <a:cs typeface="Times New Roman"/>
                <a:sym typeface="Times New Roman"/>
              </a:rPr>
              <a:t>the detection and management of plant diseases.</a:t>
            </a:r>
            <a:endParaRPr b="0" sz="2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3200"/>
              <a:buNone/>
            </a:pPr>
            <a:r>
              <a:t/>
            </a:r>
            <a:endParaRPr>
              <a:latin typeface="Times New Roman"/>
              <a:ea typeface="Times New Roman"/>
              <a:cs typeface="Times New Roman"/>
              <a:sym typeface="Times New Roman"/>
            </a:endParaRPr>
          </a:p>
        </p:txBody>
      </p:sp>
      <p:sp>
        <p:nvSpPr>
          <p:cNvPr id="204" name="Google Shape;20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a:t>26-8-2023</a:t>
            </a:r>
            <a:endParaRPr/>
          </a:p>
        </p:txBody>
      </p:sp>
      <p:sp>
        <p:nvSpPr>
          <p:cNvPr id="205" name="Google Shape;205;p29"/>
          <p:cNvSpPr txBox="1"/>
          <p:nvPr>
            <p:ph idx="12" type="sldNum"/>
          </p:nvPr>
        </p:nvSpPr>
        <p:spPr>
          <a:xfrm>
            <a:off x="9942225" y="649290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06" name="Google Shape;206;p29"/>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207" name="Google Shape;207;p29"/>
          <p:cNvSpPr txBox="1"/>
          <p:nvPr>
            <p:ph idx="11" type="ftr"/>
          </p:nvPr>
        </p:nvSpPr>
        <p:spPr>
          <a:xfrm>
            <a:off x="4381500" y="6356363"/>
            <a:ext cx="34290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Leaf Disease identification a comprehensive study to identify diseases on Tomato and Potato Plants.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      </a:t>
            </a:r>
            <a:r>
              <a:rPr lang="en-IN">
                <a:latin typeface="Times New Roman"/>
                <a:ea typeface="Times New Roman"/>
                <a:cs typeface="Times New Roman"/>
                <a:sym typeface="Times New Roman"/>
              </a:rPr>
              <a:t>Proposed System    </a:t>
            </a:r>
            <a:endParaRPr/>
          </a:p>
        </p:txBody>
      </p:sp>
      <p:sp>
        <p:nvSpPr>
          <p:cNvPr id="213" name="Google Shape;213;p30"/>
          <p:cNvSpPr txBox="1"/>
          <p:nvPr>
            <p:ph idx="1" type="body"/>
          </p:nvPr>
        </p:nvSpPr>
        <p:spPr>
          <a:xfrm>
            <a:off x="457200" y="1600200"/>
            <a:ext cx="8229600" cy="32043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3200"/>
              <a:buNone/>
            </a:pPr>
            <a:r>
              <a:rPr lang="en-IN" sz="2400">
                <a:latin typeface="Times New Roman"/>
                <a:ea typeface="Times New Roman"/>
                <a:cs typeface="Times New Roman"/>
                <a:sym typeface="Times New Roman"/>
              </a:rPr>
              <a:t>The analysis of the methodology of the proposed work has been presented using images in Figure. Image datasets are collected from the potato and tomato dataset and the Kaggle plant village dataset. These images go through pre-processing called filtering. After the pre-processing step, different texture and color features are collected. The features obtained are fed as an input in DL to correctly classify the disease of a given plant.</a:t>
            </a:r>
            <a:endParaRPr sz="2400">
              <a:latin typeface="Times New Roman"/>
              <a:ea typeface="Times New Roman"/>
              <a:cs typeface="Times New Roman"/>
              <a:sym typeface="Times New Roman"/>
            </a:endParaRPr>
          </a:p>
        </p:txBody>
      </p:sp>
      <p:pic>
        <p:nvPicPr>
          <p:cNvPr id="214" name="Google Shape;214;p30"/>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15" name="Google Shape;21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a:t>26-8-2023</a:t>
            </a:r>
            <a:endParaRPr/>
          </a:p>
        </p:txBody>
      </p:sp>
      <p:sp>
        <p:nvSpPr>
          <p:cNvPr id="216" name="Google Shape;21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17" name="Google Shape;21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200" u="none" cap="none" strike="noStrike">
                <a:solidFill>
                  <a:srgbClr val="000000"/>
                </a:solidFill>
                <a:latin typeface="Times New Roman"/>
                <a:ea typeface="Times New Roman"/>
                <a:cs typeface="Times New Roman"/>
                <a:sym typeface="Times New Roman"/>
              </a:rPr>
              <a:t>24 August 2023</a:t>
            </a:r>
            <a:endParaRPr b="0" i="0" sz="1200" u="none" cap="none" strike="noStrike">
              <a:solidFill>
                <a:srgbClr val="000000"/>
              </a:solidFill>
              <a:latin typeface="Times New Roman"/>
              <a:ea typeface="Times New Roman"/>
              <a:cs typeface="Times New Roman"/>
              <a:sym typeface="Times New Roman"/>
            </a:endParaRPr>
          </a:p>
        </p:txBody>
      </p:sp>
      <p:sp>
        <p:nvSpPr>
          <p:cNvPr id="224" name="Google Shape;224;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graphicFrame>
        <p:nvGraphicFramePr>
          <p:cNvPr id="225" name="Google Shape;225;p31"/>
          <p:cNvGraphicFramePr/>
          <p:nvPr/>
        </p:nvGraphicFramePr>
        <p:xfrm>
          <a:off x="130500" y="952393"/>
          <a:ext cx="3000000" cy="3000000"/>
        </p:xfrm>
        <a:graphic>
          <a:graphicData uri="http://schemas.openxmlformats.org/drawingml/2006/table">
            <a:tbl>
              <a:tblPr bandRow="1" firstCol="1" firstRow="1">
                <a:noFill/>
                <a:tableStyleId>{EED74693-C279-4D8C-95A4-9FB16F35C971}</a:tableStyleId>
              </a:tblPr>
              <a:tblGrid>
                <a:gridCol w="734325"/>
                <a:gridCol w="994600"/>
                <a:gridCol w="2764675"/>
                <a:gridCol w="2749400"/>
                <a:gridCol w="3069050"/>
                <a:gridCol w="1749325"/>
              </a:tblGrid>
              <a:tr h="704875">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t>S.No.</a:t>
                      </a:r>
                      <a:endParaRPr sz="1200" u="none" cap="none" strike="noStrike">
                        <a:latin typeface="Times New Roman"/>
                        <a:ea typeface="Times New Roman"/>
                        <a:cs typeface="Times New Roman"/>
                        <a:sym typeface="Times New Roman"/>
                      </a:endParaRPr>
                    </a:p>
                  </a:txBody>
                  <a:tcPr marT="0" marB="0" marR="46475" marL="46475"/>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t>Details of Author, Year</a:t>
                      </a:r>
                      <a:endParaRPr sz="1200" u="none" cap="none" strike="noStrike">
                        <a:latin typeface="Times New Roman"/>
                        <a:ea typeface="Times New Roman"/>
                        <a:cs typeface="Times New Roman"/>
                        <a:sym typeface="Times New Roman"/>
                      </a:endParaRPr>
                    </a:p>
                  </a:txBody>
                  <a:tcPr marT="0" marB="0" marR="46475" marL="46475"/>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t>Techniques /Title of Paper</a:t>
                      </a:r>
                      <a:endParaRPr sz="1200" u="none" cap="none" strike="noStrike">
                        <a:latin typeface="Times New Roman"/>
                        <a:ea typeface="Times New Roman"/>
                        <a:cs typeface="Times New Roman"/>
                        <a:sym typeface="Times New Roman"/>
                      </a:endParaRPr>
                    </a:p>
                  </a:txBody>
                  <a:tcPr marT="0" marB="0" marR="46475" marL="46475"/>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t>Contribution</a:t>
                      </a:r>
                      <a:endParaRPr sz="1200" u="none" cap="none" strike="noStrike">
                        <a:latin typeface="Times New Roman"/>
                        <a:ea typeface="Times New Roman"/>
                        <a:cs typeface="Times New Roman"/>
                        <a:sym typeface="Times New Roman"/>
                      </a:endParaRPr>
                    </a:p>
                  </a:txBody>
                  <a:tcPr marT="0" marB="0" marR="46475" marL="46475"/>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Merits</a:t>
                      </a:r>
                      <a:endParaRPr sz="1200" u="none" cap="none" strike="noStrike">
                        <a:latin typeface="Times New Roman"/>
                        <a:ea typeface="Times New Roman"/>
                        <a:cs typeface="Times New Roman"/>
                        <a:sym typeface="Times New Roman"/>
                      </a:endParaRPr>
                    </a:p>
                  </a:txBody>
                  <a:tcPr marT="0" marB="0" marR="46475" marL="46475"/>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Demerits</a:t>
                      </a:r>
                      <a:endParaRPr sz="1200" u="none" cap="none" strike="noStrike">
                        <a:latin typeface="Times New Roman"/>
                        <a:ea typeface="Times New Roman"/>
                        <a:cs typeface="Times New Roman"/>
                        <a:sym typeface="Times New Roman"/>
                      </a:endParaRPr>
                    </a:p>
                  </a:txBody>
                  <a:tcPr marT="0" marB="0" marR="46475" marL="46475"/>
                </a:tc>
              </a:tr>
              <a:tr h="1408625">
                <a:tc>
                  <a:txBody>
                    <a:bodyPr/>
                    <a:lstStyle/>
                    <a:p>
                      <a:pPr indent="0" lvl="0" marL="0" marR="0" rtl="0" algn="l">
                        <a:lnSpc>
                          <a:spcPct val="150000"/>
                        </a:lnSpc>
                        <a:spcBef>
                          <a:spcPts val="0"/>
                        </a:spcBef>
                        <a:spcAft>
                          <a:spcPts val="0"/>
                        </a:spcAft>
                        <a:buClr>
                          <a:srgbClr val="000000"/>
                        </a:buClr>
                        <a:buSzPts val="1100"/>
                        <a:buFont typeface="Arial"/>
                        <a:buNone/>
                      </a:pPr>
                      <a:r>
                        <a:rPr b="1" i="0" lang="en-IN" sz="1100" u="none" cap="none" strike="noStrike">
                          <a:solidFill>
                            <a:schemeClr val="lt1"/>
                          </a:solidFill>
                          <a:latin typeface="Calibri"/>
                          <a:ea typeface="Calibri"/>
                          <a:cs typeface="Calibri"/>
                          <a:sym typeface="Calibri"/>
                        </a:rPr>
                        <a:t>1.</a:t>
                      </a:r>
                      <a:endParaRPr sz="1400" u="none" cap="none" strike="noStrike"/>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Pranesh Kulkarni, et Al</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Plant Disease Detection Using Image Processing and Machine Learning</a:t>
                      </a:r>
                      <a:endParaRPr b="1" sz="1100" u="none" cap="none" strike="noStrike">
                        <a:solidFill>
                          <a:srgbClr val="C0000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The proposed system is able to detect 20 different diseases of 5 common plants with 93% accuracy.</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171450" lvl="0" marL="171450" marR="0" rtl="0" algn="just">
                        <a:lnSpc>
                          <a:spcPct val="100000"/>
                        </a:lnSpc>
                        <a:spcBef>
                          <a:spcPts val="0"/>
                        </a:spcBef>
                        <a:spcAft>
                          <a:spcPts val="0"/>
                        </a:spcAft>
                        <a:buClr>
                          <a:schemeClr val="dk1"/>
                        </a:buClr>
                        <a:buSzPts val="1100"/>
                        <a:buFont typeface="Calibri"/>
                        <a:buChar char="-"/>
                      </a:pPr>
                      <a:r>
                        <a:rPr lang="en-IN" sz="1100" u="none" cap="none" strike="noStrike"/>
                        <a:t>25 classes for experimentation</a:t>
                      </a:r>
                      <a:endParaRPr sz="1400" u="none" cap="none" strike="noStrike"/>
                    </a:p>
                    <a:p>
                      <a:pPr indent="-171450" lvl="0" marL="171450" marR="0" rtl="0" algn="just">
                        <a:lnSpc>
                          <a:spcPct val="100000"/>
                        </a:lnSpc>
                        <a:spcBef>
                          <a:spcPts val="0"/>
                        </a:spcBef>
                        <a:spcAft>
                          <a:spcPts val="0"/>
                        </a:spcAft>
                        <a:buClr>
                          <a:schemeClr val="dk1"/>
                        </a:buClr>
                        <a:buSzPts val="1100"/>
                        <a:buFont typeface="Calibri"/>
                        <a:buChar char="-"/>
                      </a:pPr>
                      <a:r>
                        <a:rPr lang="en-IN" sz="1100" u="none" cap="none" strike="noStrike"/>
                        <a:t>shape, texture and color features are extracted from the image</a:t>
                      </a:r>
                      <a:endParaRPr sz="1400" u="none" cap="none" strike="noStrike"/>
                    </a:p>
                    <a:p>
                      <a:pPr indent="-171450" lvl="0" marL="171450" marR="0" rtl="0" algn="just">
                        <a:lnSpc>
                          <a:spcPct val="100000"/>
                        </a:lnSpc>
                        <a:spcBef>
                          <a:spcPts val="0"/>
                        </a:spcBef>
                        <a:spcAft>
                          <a:spcPts val="0"/>
                        </a:spcAft>
                        <a:buClr>
                          <a:schemeClr val="dk1"/>
                        </a:buClr>
                        <a:buSzPts val="1100"/>
                        <a:buFont typeface="Calibri"/>
                        <a:buChar char="-"/>
                      </a:pPr>
                      <a:r>
                        <a:rPr lang="en-IN" sz="1100" u="none" cap="none" strike="noStrike"/>
                        <a:t>average 93% accuracy and 0.93 F1 score</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171450" lvl="0" marL="171450" marR="0" rtl="0" algn="l">
                        <a:lnSpc>
                          <a:spcPct val="100000"/>
                        </a:lnSpc>
                        <a:spcBef>
                          <a:spcPts val="0"/>
                        </a:spcBef>
                        <a:spcAft>
                          <a:spcPts val="0"/>
                        </a:spcAft>
                        <a:buClr>
                          <a:schemeClr val="dk1"/>
                        </a:buClr>
                        <a:buSzPts val="1100"/>
                        <a:buFont typeface="Calibri"/>
                        <a:buChar char="-"/>
                      </a:pPr>
                      <a:r>
                        <a:rPr lang="en-IN" sz="1100" u="none" cap="none" strike="noStrike"/>
                        <a:t>Random forest classifier has been used for classification or detection task</a:t>
                      </a:r>
                      <a:endParaRPr sz="1400" u="none" cap="none" strike="noStrike"/>
                    </a:p>
                    <a:p>
                      <a:pPr indent="-171450" lvl="0" marL="171450" marR="0" rtl="0" algn="l">
                        <a:lnSpc>
                          <a:spcPct val="100000"/>
                        </a:lnSpc>
                        <a:spcBef>
                          <a:spcPts val="0"/>
                        </a:spcBef>
                        <a:spcAft>
                          <a:spcPts val="0"/>
                        </a:spcAft>
                        <a:buClr>
                          <a:schemeClr val="dk1"/>
                        </a:buClr>
                        <a:buSzPts val="1100"/>
                        <a:buFont typeface="Calibri"/>
                        <a:buChar char="-"/>
                      </a:pPr>
                      <a:r>
                        <a:rPr lang="en-IN" sz="1100" u="none" cap="none" strike="noStrike"/>
                        <a:t>prone to overfitting problems.</a:t>
                      </a:r>
                      <a:endParaRPr sz="1400" u="none" cap="none" strike="noStrike"/>
                    </a:p>
                    <a:p>
                      <a:pPr indent="-171450" lvl="0" marL="171450" marR="0" rtl="0" algn="l">
                        <a:lnSpc>
                          <a:spcPct val="100000"/>
                        </a:lnSpc>
                        <a:spcBef>
                          <a:spcPts val="0"/>
                        </a:spcBef>
                        <a:spcAft>
                          <a:spcPts val="0"/>
                        </a:spcAft>
                        <a:buClr>
                          <a:schemeClr val="dk1"/>
                        </a:buClr>
                        <a:buSzPts val="1100"/>
                        <a:buFont typeface="Calibri"/>
                        <a:buChar char="-"/>
                      </a:pPr>
                      <a:r>
                        <a:rPr lang="en-IN" sz="1100" u="none" cap="none" strike="noStrike"/>
                        <a:t>computationally efficient</a:t>
                      </a:r>
                      <a:endParaRPr sz="1400" u="none" cap="none" strike="noStrike"/>
                    </a:p>
                  </a:txBody>
                  <a:tcPr marT="0" marB="0" marR="46475" marL="46475"/>
                </a:tc>
              </a:tr>
              <a:tr h="939100">
                <a:tc>
                  <a:txBody>
                    <a:bodyPr/>
                    <a:lstStyle/>
                    <a:p>
                      <a:pPr indent="0" lvl="0" marL="0" marR="0" rtl="0" algn="l">
                        <a:lnSpc>
                          <a:spcPct val="150000"/>
                        </a:lnSpc>
                        <a:spcBef>
                          <a:spcPts val="0"/>
                        </a:spcBef>
                        <a:spcAft>
                          <a:spcPts val="0"/>
                        </a:spcAft>
                        <a:buClr>
                          <a:srgbClr val="000000"/>
                        </a:buClr>
                        <a:buSzPts val="1100"/>
                        <a:buFont typeface="Arial"/>
                        <a:buNone/>
                      </a:pPr>
                      <a:r>
                        <a:rPr b="1" i="0" lang="en-IN" sz="1100" u="none" cap="none" strike="noStrike">
                          <a:solidFill>
                            <a:schemeClr val="lt1"/>
                          </a:solidFill>
                          <a:latin typeface="Calibri"/>
                          <a:ea typeface="Calibri"/>
                          <a:cs typeface="Calibri"/>
                          <a:sym typeface="Calibri"/>
                        </a:rPr>
                        <a:t>2.</a:t>
                      </a:r>
                      <a:endParaRPr sz="1400" u="none" cap="none" strike="noStrike"/>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Davinder Singh, et Al</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PlantDoc: A Dataset for Visual Plant Disease Detection</a:t>
                      </a:r>
                      <a:endParaRPr b="1" i="0" sz="1300" u="none" cap="none" strike="noStrike">
                        <a:solidFill>
                          <a:srgbClr val="C0000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Propose an entirely new dataset for plant disease detection called PlantDoc.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171450" lvl="0" marL="171450" marR="0" rtl="0" algn="l">
                        <a:lnSpc>
                          <a:spcPct val="100000"/>
                        </a:lnSpc>
                        <a:spcBef>
                          <a:spcPts val="0"/>
                        </a:spcBef>
                        <a:spcAft>
                          <a:spcPts val="0"/>
                        </a:spcAft>
                        <a:buClr>
                          <a:schemeClr val="dk1"/>
                        </a:buClr>
                        <a:buSzPts val="1100"/>
                        <a:buFont typeface="Calibri"/>
                        <a:buChar char="-"/>
                      </a:pPr>
                      <a:r>
                        <a:rPr lang="en-IN" sz="1100" u="none" cap="none" strike="noStrike"/>
                        <a:t>MobileNet gives an mAP of 22 when evaluated on COCO dataset which has significantly more classes </a:t>
                      </a:r>
                      <a:endParaRPr sz="1400" u="none" cap="none" strike="noStrike"/>
                    </a:p>
                    <a:p>
                      <a:pPr indent="-101600" lvl="0" marL="171450" marR="0" rtl="0" algn="l">
                        <a:lnSpc>
                          <a:spcPct val="100000"/>
                        </a:lnSpc>
                        <a:spcBef>
                          <a:spcPts val="0"/>
                        </a:spcBef>
                        <a:spcAft>
                          <a:spcPts val="0"/>
                        </a:spcAft>
                        <a:buClr>
                          <a:schemeClr val="dk1"/>
                        </a:buClr>
                        <a:buSzPts val="1100"/>
                        <a:buFont typeface="Calibri"/>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171450" lvl="0" marL="171450" marR="0" rtl="0" algn="l">
                        <a:lnSpc>
                          <a:spcPct val="100000"/>
                        </a:lnSpc>
                        <a:spcBef>
                          <a:spcPts val="0"/>
                        </a:spcBef>
                        <a:spcAft>
                          <a:spcPts val="0"/>
                        </a:spcAft>
                        <a:buClr>
                          <a:schemeClr val="dk1"/>
                        </a:buClr>
                        <a:buSzPts val="1100"/>
                        <a:buFont typeface="Calibri"/>
                        <a:buChar char="-"/>
                      </a:pPr>
                      <a:r>
                        <a:rPr lang="en-IN" sz="1100" u="none" cap="none" strike="noStrike"/>
                        <a:t>there are some images in the dataset which can potentially be wrongly classified</a:t>
                      </a:r>
                      <a:endParaRPr sz="1400" u="none" cap="none" strike="noStrike"/>
                    </a:p>
                    <a:p>
                      <a:pPr indent="-101600" lvl="0" marL="171450" marR="0" rtl="0" algn="l">
                        <a:lnSpc>
                          <a:spcPct val="100000"/>
                        </a:lnSpc>
                        <a:spcBef>
                          <a:spcPts val="0"/>
                        </a:spcBef>
                        <a:spcAft>
                          <a:spcPts val="0"/>
                        </a:spcAft>
                        <a:buClr>
                          <a:schemeClr val="dk1"/>
                        </a:buClr>
                        <a:buSzPts val="1100"/>
                        <a:buFont typeface="Calibri"/>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r>
              <a:tr h="1095600">
                <a:tc>
                  <a:txBody>
                    <a:bodyPr/>
                    <a:lstStyle/>
                    <a:p>
                      <a:pPr indent="0" lvl="0" marL="0" marR="0" rtl="0" algn="l">
                        <a:lnSpc>
                          <a:spcPct val="150000"/>
                        </a:lnSpc>
                        <a:spcBef>
                          <a:spcPts val="0"/>
                        </a:spcBef>
                        <a:spcAft>
                          <a:spcPts val="0"/>
                        </a:spcAft>
                        <a:buClr>
                          <a:srgbClr val="000000"/>
                        </a:buClr>
                        <a:buSzPts val="1100"/>
                        <a:buFont typeface="Arial"/>
                        <a:buNone/>
                      </a:pPr>
                      <a:r>
                        <a:rPr b="1" i="0" lang="en-IN" sz="1100" u="none" cap="none" strike="noStrike">
                          <a:solidFill>
                            <a:schemeClr val="lt1"/>
                          </a:solidFill>
                          <a:latin typeface="Calibri"/>
                          <a:ea typeface="Calibri"/>
                          <a:cs typeface="Calibri"/>
                          <a:sym typeface="Calibri"/>
                        </a:rPr>
                        <a:t>3.</a:t>
                      </a:r>
                      <a:endParaRPr b="1" i="0" sz="1100" u="none" cap="none" strike="noStrike">
                        <a:solidFill>
                          <a:schemeClr val="lt1"/>
                        </a:solidFill>
                        <a:latin typeface="Calibri"/>
                        <a:ea typeface="Calibri"/>
                        <a:cs typeface="Calibri"/>
                        <a:sym typeface="Calibri"/>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WASSWA SHAFIK, et Al</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A Systematic Literature Review on Plant Disease Detection: Motivations, Classification Techniques, Datasets, Challenges, and Future Trends</a:t>
                      </a:r>
                      <a:endParaRPr b="1" i="0" sz="1100" u="none" cap="none" strike="noStrike">
                        <a:solidFill>
                          <a:srgbClr val="C0000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The study shows a complete data collection and preprocessing strategy for PDD used in academia and business</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171450" lvl="0" marL="171450" marR="0" rtl="0" algn="l">
                        <a:lnSpc>
                          <a:spcPct val="100000"/>
                        </a:lnSpc>
                        <a:spcBef>
                          <a:spcPts val="0"/>
                        </a:spcBef>
                        <a:spcAft>
                          <a:spcPts val="0"/>
                        </a:spcAft>
                        <a:buClr>
                          <a:schemeClr val="dk1"/>
                        </a:buClr>
                        <a:buSzPts val="1100"/>
                        <a:buFont typeface="Calibri"/>
                        <a:buChar char="-"/>
                      </a:pPr>
                      <a:r>
                        <a:rPr lang="en-IN" sz="1100" u="none" cap="none" strike="noStrike"/>
                        <a:t>There are a limited number of publicly accessible datasets on this topic.</a:t>
                      </a:r>
                      <a:endParaRPr sz="1400" u="none" cap="none" strike="noStrike"/>
                    </a:p>
                    <a:p>
                      <a:pPr indent="-171450" lvl="0" marL="171450" marR="0" rtl="0" algn="l">
                        <a:lnSpc>
                          <a:spcPct val="100000"/>
                        </a:lnSpc>
                        <a:spcBef>
                          <a:spcPts val="0"/>
                        </a:spcBef>
                        <a:spcAft>
                          <a:spcPts val="0"/>
                        </a:spcAft>
                        <a:buClr>
                          <a:schemeClr val="dk1"/>
                        </a:buClr>
                        <a:buSzPts val="1100"/>
                        <a:buFont typeface="Calibri"/>
                        <a:buChar char="-"/>
                      </a:pPr>
                      <a:r>
                        <a:rPr lang="en-IN" sz="1100" u="none" cap="none" strike="noStrike"/>
                        <a:t>the bulk of DL models is created using data collected under laboratory circumstances, which may hinder their performance in real-time utilization</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rPr b="1" lang="en-IN" sz="1100" u="none" cap="none" strike="noStrike">
                          <a:solidFill>
                            <a:srgbClr val="002060"/>
                          </a:solidFill>
                          <a:latin typeface="Times New Roman"/>
                          <a:ea typeface="Times New Roman"/>
                          <a:cs typeface="Times New Roman"/>
                          <a:sym typeface="Times New Roman"/>
                        </a:rPr>
                        <a:t>- </a:t>
                      </a:r>
                      <a:r>
                        <a:rPr lang="en-IN" sz="1100" u="none" cap="none" strike="noStrike"/>
                        <a:t>Most studies centered extensively around CNN-based disease detection systems for numerous crops, notably citrus, have been studied</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r>
              <a:tr h="939100">
                <a:tc>
                  <a:txBody>
                    <a:bodyPr/>
                    <a:lstStyle/>
                    <a:p>
                      <a:pPr indent="0" lvl="0" marL="0" marR="0" rtl="0" algn="l">
                        <a:lnSpc>
                          <a:spcPct val="150000"/>
                        </a:lnSpc>
                        <a:spcBef>
                          <a:spcPts val="0"/>
                        </a:spcBef>
                        <a:spcAft>
                          <a:spcPts val="0"/>
                        </a:spcAft>
                        <a:buClr>
                          <a:srgbClr val="000000"/>
                        </a:buClr>
                        <a:buSzPts val="1100"/>
                        <a:buFont typeface="Arial"/>
                        <a:buNone/>
                      </a:pPr>
                      <a:r>
                        <a:rPr b="1" i="0" lang="en-IN" sz="1100" u="none" cap="none" strike="noStrike">
                          <a:solidFill>
                            <a:schemeClr val="lt1"/>
                          </a:solidFill>
                          <a:latin typeface="Calibri"/>
                          <a:ea typeface="Calibri"/>
                          <a:cs typeface="Calibri"/>
                          <a:sym typeface="Calibri"/>
                        </a:rPr>
                        <a:t>4. </a:t>
                      </a:r>
                      <a:endParaRPr sz="1400" u="none" cap="none" strike="noStrike"/>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Muhammad E. H. et Al</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Automatic and Reliable Leaf Disease Detection Using Deep Learning Techniques</a:t>
                      </a:r>
                      <a:endParaRPr b="1" sz="1300" u="none" cap="none" strike="noStrike">
                        <a:solidFill>
                          <a:srgbClr val="C00000"/>
                        </a:solidFill>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Different variants of U-net architecture are investigated to propose the best segmentation model by comparing the model predictions to the ground truth segmented images.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171450" lvl="0" marL="171450" marR="0" rtl="0" algn="l">
                        <a:lnSpc>
                          <a:spcPct val="100000"/>
                        </a:lnSpc>
                        <a:spcBef>
                          <a:spcPts val="0"/>
                        </a:spcBef>
                        <a:spcAft>
                          <a:spcPts val="0"/>
                        </a:spcAft>
                        <a:buClr>
                          <a:schemeClr val="dk1"/>
                        </a:buClr>
                        <a:buSzPts val="1100"/>
                        <a:buFont typeface="Calibri"/>
                        <a:buChar char="-"/>
                      </a:pPr>
                      <a:r>
                        <a:rPr lang="en-IN" sz="1100" u="none" cap="none" strike="noStrike"/>
                        <a:t>The obtained results show that our model outperforms some recent deep learning techniques by using the most popular publicly available Plant Village dataset</a:t>
                      </a:r>
                      <a:endParaRPr sz="1400" u="none" cap="none" strike="noStrike"/>
                    </a:p>
                    <a:p>
                      <a:pPr indent="-101600" lvl="0" marL="171450" marR="0" rtl="0" algn="l">
                        <a:lnSpc>
                          <a:spcPct val="100000"/>
                        </a:lnSpc>
                        <a:spcBef>
                          <a:spcPts val="0"/>
                        </a:spcBef>
                        <a:spcAft>
                          <a:spcPts val="0"/>
                        </a:spcAft>
                        <a:buClr>
                          <a:schemeClr val="dk1"/>
                        </a:buClr>
                        <a:buSzPts val="1100"/>
                        <a:buFont typeface="Calibri"/>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r>
              <a:tr h="1587175">
                <a:tc>
                  <a:txBody>
                    <a:bodyPr/>
                    <a:lstStyle/>
                    <a:p>
                      <a:pPr indent="0" lvl="0" marL="0" marR="0" rtl="0" algn="l">
                        <a:lnSpc>
                          <a:spcPct val="150000"/>
                        </a:lnSpc>
                        <a:spcBef>
                          <a:spcPts val="0"/>
                        </a:spcBef>
                        <a:spcAft>
                          <a:spcPts val="0"/>
                        </a:spcAft>
                        <a:buClr>
                          <a:srgbClr val="000000"/>
                        </a:buClr>
                        <a:buSzPts val="1100"/>
                        <a:buFont typeface="Arial"/>
                        <a:buNone/>
                      </a:pPr>
                      <a:r>
                        <a:rPr b="1" i="0" lang="en-IN" sz="1100" u="none" cap="none" strike="noStrike">
                          <a:solidFill>
                            <a:schemeClr val="lt1"/>
                          </a:solidFill>
                          <a:latin typeface="Calibri"/>
                          <a:ea typeface="Calibri"/>
                          <a:cs typeface="Calibri"/>
                          <a:sym typeface="Calibri"/>
                        </a:rPr>
                        <a:t>5. </a:t>
                      </a:r>
                      <a:endParaRPr sz="1400" u="none" cap="none" strike="noStrike"/>
                    </a:p>
                  </a:txBody>
                  <a:tcPr marT="0" marB="0" marR="46475" marL="46475"/>
                </a:tc>
                <a:tc>
                  <a:txBody>
                    <a:bodyPr/>
                    <a:lstStyle/>
                    <a:p>
                      <a:pPr indent="0" lvl="0" marL="0" marR="0" rtl="0" algn="l">
                        <a:lnSpc>
                          <a:spcPct val="115000"/>
                        </a:lnSpc>
                        <a:spcBef>
                          <a:spcPts val="0"/>
                        </a:spcBef>
                        <a:spcAft>
                          <a:spcPts val="0"/>
                        </a:spcAft>
                        <a:buClr>
                          <a:srgbClr val="000000"/>
                        </a:buClr>
                        <a:buSzPts val="1100"/>
                        <a:buFont typeface="Arial"/>
                        <a:buNone/>
                      </a:pPr>
                      <a:r>
                        <a:rPr lang="en-IN" sz="1100" u="none" cap="none" strike="noStrike"/>
                        <a:t>Monika Lamba et Al</a:t>
                      </a:r>
                      <a:endParaRPr sz="11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IN" sz="1100" u="none" cap="none" strike="noStrike"/>
                        <a:t>Classification of plant diseases using machine and deep learning</a:t>
                      </a:r>
                      <a:endParaRPr sz="11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IN" sz="1100" u="none" cap="none" strike="noStrike"/>
                        <a:t>This paper proposed a model comprising of Auto-Color Correlogram as image filter and DL as classifiers with different activation functions for plant disease</a:t>
                      </a:r>
                      <a:endParaRPr sz="11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IN" sz="1100" u="none" cap="none" strike="noStrike"/>
                        <a:t>-obtaining 99.4% accuracy and 99.9% sensitivity for binary class and 99.2% accuracy for multiclass. It is proven that the proposed model outperforms other approaches, namely LibSVM, SMO and DL.</a:t>
                      </a:r>
                      <a:endParaRPr sz="1100" u="none" cap="none" strike="noStrike"/>
                    </a:p>
                    <a:p>
                      <a:pPr indent="0" lvl="0" marL="0" marR="0" rtl="0" algn="l">
                        <a:lnSpc>
                          <a:spcPct val="115000"/>
                        </a:lnSpc>
                        <a:spcBef>
                          <a:spcPts val="0"/>
                        </a:spcBef>
                        <a:spcAft>
                          <a:spcPts val="0"/>
                        </a:spcAft>
                        <a:buClr>
                          <a:srgbClr val="000000"/>
                        </a:buClr>
                        <a:buSzPts val="1100"/>
                        <a:buFont typeface="Arial"/>
                        <a:buNone/>
                      </a:pPr>
                      <a:r>
                        <a:rPr lang="en-IN" sz="1100" u="none" cap="none" strike="noStrike"/>
                        <a:t>-</a:t>
                      </a:r>
                      <a:endParaRPr sz="11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IN" sz="1100" u="none" cap="none" strike="noStrike"/>
                        <a:t>-It is required to represent mediator representations of the data that other machine learning methods cannot easily do.</a:t>
                      </a:r>
                      <a:endParaRPr sz="1100" u="none" cap="none" strike="noStrike"/>
                    </a:p>
                    <a:p>
                      <a:pPr indent="0" lvl="0" marL="0" marR="0" rtl="0" algn="l">
                        <a:lnSpc>
                          <a:spcPct val="115000"/>
                        </a:lnSpc>
                        <a:spcBef>
                          <a:spcPts val="0"/>
                        </a:spcBef>
                        <a:spcAft>
                          <a:spcPts val="0"/>
                        </a:spcAft>
                        <a:buClr>
                          <a:srgbClr val="000000"/>
                        </a:buClr>
                        <a:buSzPts val="1100"/>
                        <a:buFont typeface="Arial"/>
                        <a:buNone/>
                      </a:pPr>
                      <a:r>
                        <a:rPr lang="en-IN" sz="1100" u="none" cap="none" strike="noStrike"/>
                        <a:t>-</a:t>
                      </a:r>
                      <a:endParaRPr sz="1100" u="none" cap="none" strike="noStrike"/>
                    </a:p>
                  </a:txBody>
                  <a:tcPr marT="91425" marB="91425" marR="91425" marL="91425"/>
                </a:tc>
              </a:tr>
            </a:tbl>
          </a:graphicData>
        </a:graphic>
      </p:graphicFrame>
      <p:sp>
        <p:nvSpPr>
          <p:cNvPr id="226" name="Google Shape;226;p31"/>
          <p:cNvSpPr txBox="1"/>
          <p:nvPr/>
        </p:nvSpPr>
        <p:spPr>
          <a:xfrm>
            <a:off x="130505" y="97408"/>
            <a:ext cx="11770800" cy="1869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300"/>
              <a:buFont typeface="Times New Roman"/>
              <a:buNone/>
            </a:pPr>
            <a:r>
              <a:rPr b="1" i="0" lang="en-IN" sz="3300" u="none" cap="none" strike="noStrike">
                <a:solidFill>
                  <a:srgbClr val="0064C8"/>
                </a:solidFill>
                <a:latin typeface="Times New Roman"/>
                <a:ea typeface="Times New Roman"/>
                <a:cs typeface="Times New Roman"/>
                <a:sym typeface="Times New Roman"/>
              </a:rPr>
              <a:t>LITERATURE SURVEY</a:t>
            </a:r>
            <a:endParaRPr b="1" i="0" sz="3300" u="none" cap="none" strike="noStrike">
              <a:solidFill>
                <a:srgbClr val="0064C8"/>
              </a:solidFill>
              <a:latin typeface="Times New Roman"/>
              <a:ea typeface="Times New Roman"/>
              <a:cs typeface="Times New Roman"/>
              <a:sym typeface="Times New Roman"/>
            </a:endParaRPr>
          </a:p>
        </p:txBody>
      </p:sp>
      <p:sp>
        <p:nvSpPr>
          <p:cNvPr id="227" name="Google Shape;227;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Ph.D Viva Voce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IN" sz="1200" u="none" cap="none" strike="noStrike">
                <a:solidFill>
                  <a:srgbClr val="000000"/>
                </a:solidFill>
                <a:latin typeface="Times New Roman"/>
                <a:ea typeface="Times New Roman"/>
                <a:cs typeface="Times New Roman"/>
                <a:sym typeface="Times New Roman"/>
              </a:rPr>
              <a:t>24 August 2023</a:t>
            </a:r>
            <a:endParaRPr b="0" i="0" sz="1200" u="none" cap="none" strike="noStrike">
              <a:solidFill>
                <a:srgbClr val="000000"/>
              </a:solidFill>
              <a:latin typeface="Times New Roman"/>
              <a:ea typeface="Times New Roman"/>
              <a:cs typeface="Times New Roman"/>
              <a:sym typeface="Times New Roman"/>
            </a:endParaRPr>
          </a:p>
        </p:txBody>
      </p:sp>
      <p:sp>
        <p:nvSpPr>
          <p:cNvPr id="234" name="Google Shape;234;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graphicFrame>
        <p:nvGraphicFramePr>
          <p:cNvPr id="235" name="Google Shape;235;p32"/>
          <p:cNvGraphicFramePr/>
          <p:nvPr/>
        </p:nvGraphicFramePr>
        <p:xfrm>
          <a:off x="431800" y="1145407"/>
          <a:ext cx="3000000" cy="3000000"/>
        </p:xfrm>
        <a:graphic>
          <a:graphicData uri="http://schemas.openxmlformats.org/drawingml/2006/table">
            <a:tbl>
              <a:tblPr bandRow="1" firstCol="1" firstRow="1">
                <a:noFill/>
                <a:tableStyleId>{EED74693-C279-4D8C-95A4-9FB16F35C971}</a:tableStyleId>
              </a:tblPr>
              <a:tblGrid>
                <a:gridCol w="716625"/>
                <a:gridCol w="970625"/>
                <a:gridCol w="2698075"/>
                <a:gridCol w="2683175"/>
                <a:gridCol w="2995100"/>
                <a:gridCol w="1707200"/>
              </a:tblGrid>
              <a:tr h="852550">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t>S.No.</a:t>
                      </a:r>
                      <a:endParaRPr sz="1200" u="none" cap="none" strike="noStrike">
                        <a:latin typeface="Times New Roman"/>
                        <a:ea typeface="Times New Roman"/>
                        <a:cs typeface="Times New Roman"/>
                        <a:sym typeface="Times New Roman"/>
                      </a:endParaRPr>
                    </a:p>
                  </a:txBody>
                  <a:tcPr marT="0" marB="0" marR="46475" marL="46475"/>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t>Details of Author, Year</a:t>
                      </a:r>
                      <a:endParaRPr sz="1200" u="none" cap="none" strike="noStrike">
                        <a:latin typeface="Times New Roman"/>
                        <a:ea typeface="Times New Roman"/>
                        <a:cs typeface="Times New Roman"/>
                        <a:sym typeface="Times New Roman"/>
                      </a:endParaRPr>
                    </a:p>
                  </a:txBody>
                  <a:tcPr marT="0" marB="0" marR="46475" marL="46475">
                    <a:lnB cap="flat" cmpd="sng" w="12700">
                      <a:solidFill>
                        <a:schemeClr val="lt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t>Techniques /Title of Paper</a:t>
                      </a:r>
                      <a:endParaRPr sz="1200" u="none" cap="none" strike="noStrike">
                        <a:latin typeface="Times New Roman"/>
                        <a:ea typeface="Times New Roman"/>
                        <a:cs typeface="Times New Roman"/>
                        <a:sym typeface="Times New Roman"/>
                      </a:endParaRPr>
                    </a:p>
                  </a:txBody>
                  <a:tcPr marT="0" marB="0" marR="46475" marL="46475">
                    <a:lnB cap="flat" cmpd="sng" w="12700">
                      <a:solidFill>
                        <a:schemeClr val="lt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t>Contribution</a:t>
                      </a:r>
                      <a:endParaRPr sz="1200" u="none" cap="none" strike="noStrike">
                        <a:latin typeface="Times New Roman"/>
                        <a:ea typeface="Times New Roman"/>
                        <a:cs typeface="Times New Roman"/>
                        <a:sym typeface="Times New Roman"/>
                      </a:endParaRPr>
                    </a:p>
                  </a:txBody>
                  <a:tcPr marT="0" marB="0" marR="46475" marL="46475">
                    <a:lnB cap="flat" cmpd="sng" w="12700">
                      <a:solidFill>
                        <a:schemeClr val="lt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Merits</a:t>
                      </a:r>
                      <a:endParaRPr sz="1200" u="none" cap="none" strike="noStrike">
                        <a:latin typeface="Times New Roman"/>
                        <a:ea typeface="Times New Roman"/>
                        <a:cs typeface="Times New Roman"/>
                        <a:sym typeface="Times New Roman"/>
                      </a:endParaRPr>
                    </a:p>
                  </a:txBody>
                  <a:tcPr marT="0" marB="0" marR="46475" marL="46475">
                    <a:lnB cap="flat" cmpd="sng" w="12700">
                      <a:solidFill>
                        <a:schemeClr val="lt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1200"/>
                        <a:buFont typeface="Arial"/>
                        <a:buNone/>
                      </a:pPr>
                      <a:r>
                        <a:rPr lang="en-IN" sz="1200" u="none" cap="none" strike="noStrike">
                          <a:latin typeface="Times New Roman"/>
                          <a:ea typeface="Times New Roman"/>
                          <a:cs typeface="Times New Roman"/>
                          <a:sym typeface="Times New Roman"/>
                        </a:rPr>
                        <a:t>Demerits</a:t>
                      </a:r>
                      <a:endParaRPr sz="1200" u="none" cap="none" strike="noStrike">
                        <a:latin typeface="Times New Roman"/>
                        <a:ea typeface="Times New Roman"/>
                        <a:cs typeface="Times New Roman"/>
                        <a:sym typeface="Times New Roman"/>
                      </a:endParaRPr>
                    </a:p>
                  </a:txBody>
                  <a:tcPr marT="0" marB="0" marR="46475" marL="46475">
                    <a:lnB cap="flat" cmpd="sng" w="12700">
                      <a:solidFill>
                        <a:schemeClr val="lt1"/>
                      </a:solidFill>
                      <a:prstDash val="solid"/>
                      <a:round/>
                      <a:headEnd len="sm" w="sm" type="none"/>
                      <a:tailEnd len="sm" w="sm" type="none"/>
                    </a:lnB>
                  </a:tcPr>
                </a:tc>
              </a:tr>
              <a:tr h="718075">
                <a:tc>
                  <a:txBody>
                    <a:bodyPr/>
                    <a:lstStyle/>
                    <a:p>
                      <a:pPr indent="0" lvl="0" marL="0" marR="0" rtl="0" algn="l">
                        <a:lnSpc>
                          <a:spcPct val="150000"/>
                        </a:lnSpc>
                        <a:spcBef>
                          <a:spcPts val="0"/>
                        </a:spcBef>
                        <a:spcAft>
                          <a:spcPts val="0"/>
                        </a:spcAft>
                        <a:buClr>
                          <a:srgbClr val="000000"/>
                        </a:buClr>
                        <a:buSzPts val="1100"/>
                        <a:buFont typeface="Arial"/>
                        <a:buNone/>
                      </a:pPr>
                      <a:r>
                        <a:rPr lang="en-IN" sz="1100" u="none" cap="none" strike="noStrike"/>
                        <a:t>6</a:t>
                      </a:r>
                      <a:r>
                        <a:rPr b="1" i="0" lang="en-IN" sz="1100" u="none" cap="none" strike="noStrike">
                          <a:solidFill>
                            <a:schemeClr val="lt1"/>
                          </a:solidFill>
                          <a:latin typeface="Calibri"/>
                          <a:ea typeface="Calibri"/>
                          <a:cs typeface="Calibri"/>
                          <a:sym typeface="Calibri"/>
                        </a:rPr>
                        <a:t>.</a:t>
                      </a:r>
                      <a:endParaRPr sz="1400" u="none" cap="none" strike="noStrike"/>
                    </a:p>
                  </a:txBody>
                  <a:tcPr marT="0" marB="0" marR="46475" marL="46475">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solidFill>
                            <a:srgbClr val="002060"/>
                          </a:solidFill>
                          <a:latin typeface="Times New Roman"/>
                          <a:ea typeface="Times New Roman"/>
                          <a:cs typeface="Times New Roman"/>
                          <a:sym typeface="Times New Roman"/>
                        </a:rPr>
                        <a:t>Sharada P. Mohanty, et Al</a:t>
                      </a:r>
                      <a:endParaRPr sz="1100" u="none" cap="none" strike="noStrike">
                        <a:solidFill>
                          <a:srgbClr val="002060"/>
                        </a:solidFill>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rPr lang="en-IN" sz="1300" u="none" cap="none" strike="noStrike"/>
                        <a:t>Using Deep Learning for Image-Based Plant Disease Detection</a:t>
                      </a:r>
                      <a:endParaRPr sz="1300" u="none" cap="none" strike="noStrike"/>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IN" sz="1100" u="none" cap="none" strike="noStrike">
                          <a:solidFill>
                            <a:srgbClr val="002060"/>
                          </a:solidFill>
                          <a:latin typeface="Times New Roman"/>
                          <a:ea typeface="Times New Roman"/>
                          <a:cs typeface="Times New Roman"/>
                          <a:sym typeface="Times New Roman"/>
                        </a:rPr>
                        <a:t> Using a public dataset of 54,306 images of diseased and healthy plant leaves collected under controlled conditions, we train a deep convolutional neural network to identify 14 crop species and 26 diseases</a:t>
                      </a:r>
                      <a:endParaRPr b="1" sz="1100" u="none" cap="none" strike="noStrike">
                        <a:solidFill>
                          <a:srgbClr val="002060"/>
                        </a:solidFill>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298450" lvl="0" marL="457200" marR="0" rtl="0" algn="l">
                        <a:lnSpc>
                          <a:spcPct val="100000"/>
                        </a:lnSpc>
                        <a:spcBef>
                          <a:spcPts val="0"/>
                        </a:spcBef>
                        <a:spcAft>
                          <a:spcPts val="0"/>
                        </a:spcAft>
                        <a:buClr>
                          <a:srgbClr val="002060"/>
                        </a:buClr>
                        <a:buSzPts val="1100"/>
                        <a:buFont typeface="Times New Roman"/>
                        <a:buChar char="-"/>
                      </a:pPr>
                      <a:r>
                        <a:rPr b="1" lang="en-IN" sz="1100" u="none" cap="none" strike="noStrike">
                          <a:solidFill>
                            <a:srgbClr val="002060"/>
                          </a:solidFill>
                          <a:latin typeface="Times New Roman"/>
                          <a:ea typeface="Times New Roman"/>
                          <a:cs typeface="Times New Roman"/>
                          <a:sym typeface="Times New Roman"/>
                        </a:rPr>
                        <a:t>the model correctly classifies crop and disease from 38 possible classes in 993 out of 1000 images</a:t>
                      </a:r>
                      <a:endParaRPr b="1" sz="1100" u="none" cap="none" strike="noStrike">
                        <a:solidFill>
                          <a:srgbClr val="002060"/>
                        </a:solidFill>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298450" lvl="0" marL="457200" marR="0" rtl="0" algn="l">
                        <a:lnSpc>
                          <a:spcPct val="100000"/>
                        </a:lnSpc>
                        <a:spcBef>
                          <a:spcPts val="0"/>
                        </a:spcBef>
                        <a:spcAft>
                          <a:spcPts val="0"/>
                        </a:spcAft>
                        <a:buClr>
                          <a:srgbClr val="002060"/>
                        </a:buClr>
                        <a:buSzPts val="1100"/>
                        <a:buFont typeface="Times New Roman"/>
                        <a:buChar char="-"/>
                      </a:pPr>
                      <a:r>
                        <a:rPr b="1" lang="en-IN" sz="1100" u="none" cap="none" strike="noStrike">
                          <a:solidFill>
                            <a:srgbClr val="002060"/>
                          </a:solidFill>
                          <a:latin typeface="Times New Roman"/>
                          <a:ea typeface="Times New Roman"/>
                          <a:cs typeface="Times New Roman"/>
                          <a:sym typeface="Times New Roman"/>
                        </a:rPr>
                        <a:t>when tested on a set of images taken under conditions different from the images used for training, the model’s accuracy is reduced substantially, to just above 31%</a:t>
                      </a:r>
                      <a:endParaRPr b="1" sz="1100" u="none" cap="none" strike="noStrike">
                        <a:solidFill>
                          <a:srgbClr val="002060"/>
                        </a:solidFill>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81350">
                <a:tc>
                  <a:txBody>
                    <a:bodyPr/>
                    <a:lstStyle/>
                    <a:p>
                      <a:pPr indent="0" lvl="0" marL="0" marR="0" rtl="0" algn="l">
                        <a:lnSpc>
                          <a:spcPct val="150000"/>
                        </a:lnSpc>
                        <a:spcBef>
                          <a:spcPts val="0"/>
                        </a:spcBef>
                        <a:spcAft>
                          <a:spcPts val="0"/>
                        </a:spcAft>
                        <a:buClr>
                          <a:srgbClr val="000000"/>
                        </a:buClr>
                        <a:buSzPts val="1100"/>
                        <a:buFont typeface="Arial"/>
                        <a:buNone/>
                      </a:pPr>
                      <a:r>
                        <a:rPr lang="en-IN" sz="1100" u="none" cap="none" strike="noStrike"/>
                        <a:t>7</a:t>
                      </a:r>
                      <a:r>
                        <a:rPr b="1" i="0" lang="en-IN" sz="1100" u="none" cap="none" strike="noStrike">
                          <a:solidFill>
                            <a:schemeClr val="lt1"/>
                          </a:solidFill>
                          <a:latin typeface="Calibri"/>
                          <a:ea typeface="Calibri"/>
                          <a:cs typeface="Calibri"/>
                          <a:sym typeface="Calibri"/>
                        </a:rPr>
                        <a:t>.</a:t>
                      </a:r>
                      <a:endParaRPr sz="1400" u="none" cap="none" strike="noStrike"/>
                    </a:p>
                  </a:txBody>
                  <a:tcPr marT="0" marB="0" marR="46475" marL="46475">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lang="en-IN" sz="1100" u="none" cap="none" strike="noStrike">
                          <a:solidFill>
                            <a:srgbClr val="002060"/>
                          </a:solidFill>
                          <a:latin typeface="Times New Roman"/>
                          <a:ea typeface="Times New Roman"/>
                          <a:cs typeface="Times New Roman"/>
                          <a:sym typeface="Times New Roman"/>
                        </a:rPr>
                        <a:t>Muhammad Shoaib, et Al</a:t>
                      </a:r>
                      <a:endParaRPr b="1" sz="1100" u="none" cap="none" strike="noStrike">
                        <a:solidFill>
                          <a:srgbClr val="002060"/>
                        </a:solidFill>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IN" sz="1100" u="none" cap="none" strike="noStrike">
                          <a:latin typeface="Times New Roman"/>
                          <a:ea typeface="Times New Roman"/>
                          <a:cs typeface="Times New Roman"/>
                          <a:sym typeface="Times New Roman"/>
                        </a:rPr>
                        <a:t>An advanced deep learning models-based plant disease detection: A review of recent research</a:t>
                      </a:r>
                      <a:endParaRPr b="1" sz="1100" u="none" cap="none" strike="noStrike">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IN" sz="1100" u="none" cap="none" strike="noStrike">
                          <a:solidFill>
                            <a:srgbClr val="002060"/>
                          </a:solidFill>
                          <a:latin typeface="Times New Roman"/>
                          <a:ea typeface="Times New Roman"/>
                          <a:cs typeface="Times New Roman"/>
                          <a:sym typeface="Times New Roman"/>
                        </a:rPr>
                        <a:t>This paper provides an overview of the current developments in the field of plant disease detection using ML and DL techniques. By covering research published between 2015 and 2022, it provides a comprehensive understanding of the state-of-the-art techniques and methodologies used in this field. </a:t>
                      </a:r>
                      <a:endParaRPr b="1" sz="1100" u="none" cap="none" strike="noStrike">
                        <a:solidFill>
                          <a:srgbClr val="002060"/>
                        </a:solidFill>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298450" lvl="0" marL="457200" marR="0" rtl="0" algn="just">
                        <a:lnSpc>
                          <a:spcPct val="100000"/>
                        </a:lnSpc>
                        <a:spcBef>
                          <a:spcPts val="0"/>
                        </a:spcBef>
                        <a:spcAft>
                          <a:spcPts val="0"/>
                        </a:spcAft>
                        <a:buClr>
                          <a:srgbClr val="002060"/>
                        </a:buClr>
                        <a:buSzPts val="1100"/>
                        <a:buFont typeface="Times New Roman"/>
                        <a:buChar char="-"/>
                      </a:pPr>
                      <a:r>
                        <a:rPr b="1" lang="en-IN" sz="1100" u="none" cap="none" strike="noStrike">
                          <a:solidFill>
                            <a:srgbClr val="002060"/>
                          </a:solidFill>
                          <a:latin typeface="Times New Roman"/>
                          <a:ea typeface="Times New Roman"/>
                          <a:cs typeface="Times New Roman"/>
                          <a:sym typeface="Times New Roman"/>
                        </a:rPr>
                        <a:t>Accessible datasets for training and evaluation</a:t>
                      </a:r>
                      <a:endParaRPr b="1" sz="1100" u="none" cap="none" strike="noStrike">
                        <a:solidFill>
                          <a:srgbClr val="002060"/>
                        </a:solidFill>
                        <a:latin typeface="Times New Roman"/>
                        <a:ea typeface="Times New Roman"/>
                        <a:cs typeface="Times New Roman"/>
                        <a:sym typeface="Times New Roman"/>
                      </a:endParaRPr>
                    </a:p>
                    <a:p>
                      <a:pPr indent="-298450" lvl="0" marL="457200" marR="0" rtl="0" algn="just">
                        <a:lnSpc>
                          <a:spcPct val="100000"/>
                        </a:lnSpc>
                        <a:spcBef>
                          <a:spcPts val="0"/>
                        </a:spcBef>
                        <a:spcAft>
                          <a:spcPts val="0"/>
                        </a:spcAft>
                        <a:buClr>
                          <a:srgbClr val="002060"/>
                        </a:buClr>
                        <a:buSzPts val="1100"/>
                        <a:buFont typeface="Times New Roman"/>
                        <a:buChar char="-"/>
                      </a:pPr>
                      <a:r>
                        <a:rPr b="1" lang="en-IN" sz="1100" u="none" cap="none" strike="noStrike">
                          <a:solidFill>
                            <a:srgbClr val="002060"/>
                          </a:solidFill>
                          <a:latin typeface="Times New Roman"/>
                          <a:ea typeface="Times New Roman"/>
                          <a:cs typeface="Times New Roman"/>
                          <a:sym typeface="Times New Roman"/>
                        </a:rPr>
                        <a:t>Development of generalizable models</a:t>
                      </a:r>
                      <a:endParaRPr b="1" sz="1100" u="none" cap="none" strike="noStrike">
                        <a:solidFill>
                          <a:srgbClr val="002060"/>
                        </a:solidFill>
                        <a:latin typeface="Times New Roman"/>
                        <a:ea typeface="Times New Roman"/>
                        <a:cs typeface="Times New Roman"/>
                        <a:sym typeface="Times New Roman"/>
                      </a:endParaRPr>
                    </a:p>
                    <a:p>
                      <a:pPr indent="-298450" lvl="0" marL="457200" marR="0" rtl="0" algn="just">
                        <a:lnSpc>
                          <a:spcPct val="100000"/>
                        </a:lnSpc>
                        <a:spcBef>
                          <a:spcPts val="0"/>
                        </a:spcBef>
                        <a:spcAft>
                          <a:spcPts val="0"/>
                        </a:spcAft>
                        <a:buClr>
                          <a:srgbClr val="002060"/>
                        </a:buClr>
                        <a:buSzPts val="1100"/>
                        <a:buFont typeface="Times New Roman"/>
                        <a:buChar char="-"/>
                      </a:pPr>
                      <a:r>
                        <a:rPr b="1" lang="en-IN" sz="1100" u="none" cap="none" strike="noStrike">
                          <a:solidFill>
                            <a:srgbClr val="002060"/>
                          </a:solidFill>
                          <a:latin typeface="Times New Roman"/>
                          <a:ea typeface="Times New Roman"/>
                          <a:cs typeface="Times New Roman"/>
                          <a:sym typeface="Times New Roman"/>
                        </a:rPr>
                        <a:t>Improved plant disease detection</a:t>
                      </a:r>
                      <a:endParaRPr b="1" sz="1100" u="none" cap="none" strike="noStrike">
                        <a:solidFill>
                          <a:srgbClr val="002060"/>
                        </a:solidFill>
                        <a:latin typeface="Times New Roman"/>
                        <a:ea typeface="Times New Roman"/>
                        <a:cs typeface="Times New Roman"/>
                        <a:sym typeface="Times New Roman"/>
                      </a:endParaRPr>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The study’s scope is confined to publications from 2015 to 2022, implying that recent developments in plant disease detection may not be covered. </a:t>
                      </a:r>
                      <a:endParaRPr sz="1400" u="none" cap="none" strike="noStrike"/>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876275">
                <a:tc>
                  <a:txBody>
                    <a:bodyPr/>
                    <a:lstStyle/>
                    <a:p>
                      <a:pPr indent="0" lvl="0" marL="0" marR="0" rtl="0" algn="l">
                        <a:lnSpc>
                          <a:spcPct val="150000"/>
                        </a:lnSpc>
                        <a:spcBef>
                          <a:spcPts val="0"/>
                        </a:spcBef>
                        <a:spcAft>
                          <a:spcPts val="0"/>
                        </a:spcAft>
                        <a:buClr>
                          <a:srgbClr val="000000"/>
                        </a:buClr>
                        <a:buSzPts val="1100"/>
                        <a:buFont typeface="Arial"/>
                        <a:buNone/>
                      </a:pPr>
                      <a:r>
                        <a:rPr lang="en-IN" sz="1100" u="none" cap="none" strike="noStrike"/>
                        <a:t>8</a:t>
                      </a:r>
                      <a:r>
                        <a:rPr b="1" i="0" lang="en-IN" sz="1100" u="none" cap="none" strike="noStrike">
                          <a:solidFill>
                            <a:schemeClr val="lt1"/>
                          </a:solidFill>
                          <a:latin typeface="Calibri"/>
                          <a:ea typeface="Calibri"/>
                          <a:cs typeface="Calibri"/>
                          <a:sym typeface="Calibri"/>
                        </a:rPr>
                        <a:t>.</a:t>
                      </a:r>
                      <a:endParaRPr b="1" i="0" sz="1100" u="none" cap="none" strike="noStrike">
                        <a:solidFill>
                          <a:schemeClr val="lt1"/>
                        </a:solidFill>
                        <a:latin typeface="Calibri"/>
                        <a:ea typeface="Calibri"/>
                        <a:cs typeface="Calibri"/>
                        <a:sym typeface="Calibri"/>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latin typeface="Times New Roman"/>
                          <a:ea typeface="Times New Roman"/>
                          <a:cs typeface="Times New Roman"/>
                          <a:sym typeface="Times New Roman"/>
                        </a:rPr>
                        <a:t>M.Shobana, et Al</a:t>
                      </a:r>
                      <a:endParaRPr sz="1100" u="none" cap="none" strike="noStrike">
                        <a:latin typeface="Times New Roman"/>
                        <a:ea typeface="Times New Roman"/>
                        <a:cs typeface="Times New Roman"/>
                        <a:sym typeface="Times New Roman"/>
                      </a:endParaRPr>
                    </a:p>
                  </a:txBody>
                  <a:tcPr marT="0" marB="0" marR="46475" marL="46475">
                    <a:lnT cap="flat" cmpd="sng" w="12700">
                      <a:solidFill>
                        <a:schemeClr val="lt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latin typeface="Times New Roman"/>
                          <a:ea typeface="Times New Roman"/>
                          <a:cs typeface="Times New Roman"/>
                          <a:sym typeface="Times New Roman"/>
                        </a:rPr>
                        <a:t>Plant Disease Detection Using Convolution Neural Network</a:t>
                      </a:r>
                      <a:endParaRPr i="0" sz="1100" u="none" cap="none" strike="noStrike">
                        <a:latin typeface="Times New Roman"/>
                        <a:ea typeface="Times New Roman"/>
                        <a:cs typeface="Times New Roman"/>
                        <a:sym typeface="Times New Roman"/>
                      </a:endParaRPr>
                    </a:p>
                  </a:txBody>
                  <a:tcPr marT="0" marB="0" marR="46475" marL="46475">
                    <a:lnT cap="flat" cmpd="sng" w="12700">
                      <a:solidFill>
                        <a:schemeClr val="lt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100"/>
                        <a:buFont typeface="Arial"/>
                        <a:buNone/>
                      </a:pPr>
                      <a:r>
                        <a:rPr lang="en-IN" sz="1100" u="none" cap="none" strike="noStrike"/>
                        <a:t>This paper </a:t>
                      </a:r>
                      <a:r>
                        <a:rPr lang="en-IN" sz="1200" u="none" cap="none" strike="noStrike"/>
                        <a:t>contribution lies in the successful implementation of CNNs for plant disease detection and its focus on simplicity, practicality, and accessibility.</a:t>
                      </a:r>
                      <a:endParaRPr sz="1100" u="none" cap="none" strike="noStrike"/>
                    </a:p>
                  </a:txBody>
                  <a:tcPr marT="0" marB="0" marR="46475" marL="46475">
                    <a:lnT cap="flat" cmpd="sng" w="38100">
                      <a:solidFill>
                        <a:schemeClr val="lt1"/>
                      </a:solidFill>
                      <a:prstDash val="solid"/>
                      <a:round/>
                      <a:headEnd len="sm" w="sm" type="none"/>
                      <a:tailEnd len="sm" w="sm" type="none"/>
                    </a:lnT>
                  </a:tcPr>
                </a:tc>
                <a:tc>
                  <a:txBody>
                    <a:bodyPr/>
                    <a:lstStyle/>
                    <a:p>
                      <a:pPr indent="-317500" lvl="0" marL="457200" marR="0" rtl="0" algn="l">
                        <a:lnSpc>
                          <a:spcPct val="100000"/>
                        </a:lnSpc>
                        <a:spcBef>
                          <a:spcPts val="0"/>
                        </a:spcBef>
                        <a:spcAft>
                          <a:spcPts val="0"/>
                        </a:spcAft>
                        <a:buClr>
                          <a:schemeClr val="dk1"/>
                        </a:buClr>
                        <a:buSzPts val="1400"/>
                        <a:buFont typeface="Arial"/>
                        <a:buChar char="-"/>
                      </a:pPr>
                      <a:r>
                        <a:rPr lang="en-IN" sz="1200" u="none" cap="none" strike="noStrike">
                          <a:latin typeface="Roboto"/>
                          <a:ea typeface="Roboto"/>
                          <a:cs typeface="Roboto"/>
                          <a:sym typeface="Roboto"/>
                        </a:rPr>
                        <a:t>focus on using CNNs for plant disease detection</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latin typeface="Times New Roman"/>
                        <a:ea typeface="Times New Roman"/>
                        <a:cs typeface="Times New Roman"/>
                        <a:sym typeface="Times New Roman"/>
                      </a:endParaRPr>
                    </a:p>
                  </a:txBody>
                  <a:tcPr marT="0" marB="0" marR="46475" marL="46475">
                    <a:lnT cap="flat" cmpd="sng" w="38100">
                      <a:solidFill>
                        <a:schemeClr val="lt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800"/>
                        <a:buFont typeface="Arial"/>
                        <a:buNone/>
                      </a:pPr>
                      <a:r>
                        <a:rPr lang="en-IN" sz="800" u="none" cap="none" strike="noStrike"/>
                        <a:t>- lack of more detailed information about the datasets used</a:t>
                      </a:r>
                      <a:endParaRPr sz="800" u="none" cap="none" strike="noStrike"/>
                    </a:p>
                    <a:p>
                      <a:pPr indent="0" lvl="0" marL="0" marR="0" rtl="0" algn="l">
                        <a:lnSpc>
                          <a:spcPct val="100000"/>
                        </a:lnSpc>
                        <a:spcBef>
                          <a:spcPts val="0"/>
                        </a:spcBef>
                        <a:spcAft>
                          <a:spcPts val="0"/>
                        </a:spcAft>
                        <a:buClr>
                          <a:srgbClr val="000000"/>
                        </a:buClr>
                        <a:buSzPts val="800"/>
                        <a:buFont typeface="Arial"/>
                        <a:buNone/>
                      </a:pPr>
                      <a:r>
                        <a:rPr lang="en-IN" sz="800" u="none" cap="none" strike="noStrike"/>
                        <a:t>- </a:t>
                      </a:r>
                      <a:r>
                        <a:rPr lang="en-IN" sz="900" u="none" cap="none" strike="noStrike"/>
                        <a:t>specific CNN architecture details</a:t>
                      </a:r>
                      <a:endParaRPr sz="500" u="none" cap="none" strike="noStrike"/>
                    </a:p>
                  </a:txBody>
                  <a:tcPr marT="0" marB="0" marR="46475" marL="46475">
                    <a:lnT cap="flat" cmpd="sng" w="38100">
                      <a:solidFill>
                        <a:schemeClr val="lt1"/>
                      </a:solidFill>
                      <a:prstDash val="solid"/>
                      <a:round/>
                      <a:headEnd len="sm" w="sm" type="none"/>
                      <a:tailEnd len="sm" w="sm" type="none"/>
                    </a:lnT>
                  </a:tcPr>
                </a:tc>
              </a:tr>
              <a:tr h="792475">
                <a:tc>
                  <a:txBody>
                    <a:bodyPr/>
                    <a:lstStyle/>
                    <a:p>
                      <a:pPr indent="0" lvl="0" marL="0" marR="0" rtl="0" algn="l">
                        <a:lnSpc>
                          <a:spcPct val="150000"/>
                        </a:lnSpc>
                        <a:spcBef>
                          <a:spcPts val="0"/>
                        </a:spcBef>
                        <a:spcAft>
                          <a:spcPts val="0"/>
                        </a:spcAft>
                        <a:buClr>
                          <a:srgbClr val="000000"/>
                        </a:buClr>
                        <a:buSzPts val="1100"/>
                        <a:buFont typeface="Arial"/>
                        <a:buNone/>
                      </a:pPr>
                      <a:r>
                        <a:rPr lang="en-IN" sz="1100" u="none" cap="none" strike="noStrike"/>
                        <a:t>9</a:t>
                      </a:r>
                      <a:r>
                        <a:rPr b="1" i="0" lang="en-IN" sz="1100" u="none" cap="none" strike="noStrike">
                          <a:solidFill>
                            <a:schemeClr val="lt1"/>
                          </a:solidFill>
                          <a:latin typeface="Calibri"/>
                          <a:ea typeface="Calibri"/>
                          <a:cs typeface="Calibri"/>
                          <a:sym typeface="Calibri"/>
                        </a:rPr>
                        <a:t>. </a:t>
                      </a:r>
                      <a:endParaRPr sz="1400" u="none" cap="none" strike="noStrike"/>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txBody>
                  <a:tcPr marT="0" marB="0" marR="46475" marL="46475">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p>
                  </a:txBody>
                  <a:tcPr marT="0" marB="0" marR="46475" marL="46475">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p>
                    <a:p>
                      <a:pPr indent="-101600" lvl="0" marL="171450" marR="0" rtl="0" algn="l">
                        <a:lnSpc>
                          <a:spcPct val="100000"/>
                        </a:lnSpc>
                        <a:spcBef>
                          <a:spcPts val="0"/>
                        </a:spcBef>
                        <a:spcAft>
                          <a:spcPts val="0"/>
                        </a:spcAft>
                        <a:buClr>
                          <a:schemeClr val="dk1"/>
                        </a:buClr>
                        <a:buSzPts val="1100"/>
                        <a:buFont typeface="Calibri"/>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c>
                  <a:txBody>
                    <a:bodyPr/>
                    <a:lstStyle/>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solidFill>
                          <a:srgbClr val="002060"/>
                        </a:solidFill>
                        <a:latin typeface="Times New Roman"/>
                        <a:ea typeface="Times New Roman"/>
                        <a:cs typeface="Times New Roman"/>
                        <a:sym typeface="Times New Roman"/>
                      </a:endParaRPr>
                    </a:p>
                  </a:txBody>
                  <a:tcPr marT="0" marB="0" marR="46475" marL="46475"/>
                </a:tc>
              </a:tr>
              <a:tr h="1844050">
                <a:tc>
                  <a:txBody>
                    <a:bodyPr/>
                    <a:lstStyle/>
                    <a:p>
                      <a:pPr indent="0" lvl="0" marL="0" marR="0" rtl="0" algn="l">
                        <a:lnSpc>
                          <a:spcPct val="150000"/>
                        </a:lnSpc>
                        <a:spcBef>
                          <a:spcPts val="0"/>
                        </a:spcBef>
                        <a:spcAft>
                          <a:spcPts val="0"/>
                        </a:spcAft>
                        <a:buClr>
                          <a:srgbClr val="000000"/>
                        </a:buClr>
                        <a:buSzPts val="1100"/>
                        <a:buFont typeface="Arial"/>
                        <a:buNone/>
                      </a:pPr>
                      <a:r>
                        <a:rPr lang="en-IN" sz="1100" u="none" cap="none" strike="noStrike"/>
                        <a:t>10</a:t>
                      </a:r>
                      <a:r>
                        <a:rPr b="1" i="0" lang="en-IN" sz="1100" u="none" cap="none" strike="noStrike">
                          <a:solidFill>
                            <a:schemeClr val="lt1"/>
                          </a:solidFill>
                          <a:latin typeface="Calibri"/>
                          <a:ea typeface="Calibri"/>
                          <a:cs typeface="Calibri"/>
                          <a:sym typeface="Calibri"/>
                        </a:rPr>
                        <a:t>. </a:t>
                      </a:r>
                      <a:endParaRPr sz="1400" u="none" cap="none" strike="noStrike"/>
                    </a:p>
                  </a:txBody>
                  <a:tcPr marT="0" marB="0" marR="46475" marL="46475">
                    <a:lnR cap="flat" cmpd="sng" w="12700">
                      <a:solidFill>
                        <a:schemeClr val="lt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46475" marL="464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46475" marL="46475">
                    <a:lnL cap="flat" cmpd="sng" w="12700">
                      <a:solidFill>
                        <a:schemeClr val="lt1"/>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46475" marL="464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0" marB="0" marR="46475" marL="46475"/>
                </a:tc>
              </a:tr>
            </a:tbl>
          </a:graphicData>
        </a:graphic>
      </p:graphicFrame>
      <p:sp>
        <p:nvSpPr>
          <p:cNvPr id="236" name="Google Shape;236;p32"/>
          <p:cNvSpPr txBox="1"/>
          <p:nvPr/>
        </p:nvSpPr>
        <p:spPr>
          <a:xfrm>
            <a:off x="421080" y="596783"/>
            <a:ext cx="11770800" cy="1869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3300"/>
              <a:buFont typeface="Times New Roman"/>
              <a:buNone/>
            </a:pPr>
            <a:r>
              <a:rPr b="1" i="0" lang="en-IN" sz="3300" u="none" cap="none" strike="noStrike">
                <a:solidFill>
                  <a:srgbClr val="0064C8"/>
                </a:solidFill>
                <a:latin typeface="Times New Roman"/>
                <a:ea typeface="Times New Roman"/>
                <a:cs typeface="Times New Roman"/>
                <a:sym typeface="Times New Roman"/>
              </a:rPr>
              <a:t>LITERATURE SURVEY</a:t>
            </a:r>
            <a:endParaRPr b="1" i="0" sz="3300" u="none" cap="none" strike="noStrike">
              <a:solidFill>
                <a:srgbClr val="0064C8"/>
              </a:solidFill>
              <a:latin typeface="Times New Roman"/>
              <a:ea typeface="Times New Roman"/>
              <a:cs typeface="Times New Roman"/>
              <a:sym typeface="Times New Roman"/>
            </a:endParaRPr>
          </a:p>
        </p:txBody>
      </p:sp>
      <p:sp>
        <p:nvSpPr>
          <p:cNvPr id="237" name="Google Shape;237;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IN"/>
              <a:t>Ph.D Viva Voce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      </a:t>
            </a:r>
            <a:r>
              <a:rPr lang="en-IN">
                <a:latin typeface="Times New Roman"/>
                <a:ea typeface="Times New Roman"/>
                <a:cs typeface="Times New Roman"/>
                <a:sym typeface="Times New Roman"/>
              </a:rPr>
              <a:t>Proposed System    </a:t>
            </a:r>
            <a:endParaRPr/>
          </a:p>
        </p:txBody>
      </p:sp>
      <p:sp>
        <p:nvSpPr>
          <p:cNvPr id="243" name="Google Shape;243;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3200"/>
              <a:buNone/>
            </a:pPr>
            <a:r>
              <a:rPr lang="en-IN" sz="2400">
                <a:latin typeface="Times New Roman"/>
                <a:ea typeface="Times New Roman"/>
                <a:cs typeface="Times New Roman"/>
                <a:sym typeface="Times New Roman"/>
              </a:rPr>
              <a:t>Potato Leaves:   </a:t>
            </a:r>
            <a:endParaRPr/>
          </a:p>
          <a:p>
            <a:pPr indent="0" lvl="0" marL="0" rtl="0" algn="just">
              <a:lnSpc>
                <a:spcPct val="100000"/>
              </a:lnSpc>
              <a:spcBef>
                <a:spcPts val="0"/>
              </a:spcBef>
              <a:spcAft>
                <a:spcPts val="0"/>
              </a:spcAft>
              <a:buClr>
                <a:schemeClr val="dk1"/>
              </a:buClr>
              <a:buSzPts val="3200"/>
              <a:buNone/>
            </a:pPr>
            <a:r>
              <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3200"/>
              <a:buNone/>
            </a:pPr>
            <a:r>
              <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3200"/>
              <a:buNone/>
            </a:pPr>
            <a:r>
              <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3200"/>
              <a:buNone/>
            </a:pPr>
            <a:r>
              <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3200"/>
              <a:buNone/>
            </a:pPr>
            <a:r>
              <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3200"/>
              <a:buNone/>
            </a:pPr>
            <a:r>
              <a:t/>
            </a:r>
            <a:endParaRPr sz="24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3200"/>
              <a:buNone/>
            </a:pPr>
            <a:r>
              <a:rPr lang="en-IN" sz="2400">
                <a:latin typeface="Times New Roman"/>
                <a:ea typeface="Times New Roman"/>
                <a:cs typeface="Times New Roman"/>
                <a:sym typeface="Times New Roman"/>
              </a:rPr>
              <a:t>Tomato Leaves:</a:t>
            </a:r>
            <a:endParaRPr/>
          </a:p>
        </p:txBody>
      </p:sp>
      <p:pic>
        <p:nvPicPr>
          <p:cNvPr id="244" name="Google Shape;244;p33"/>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45" name="Google Shape;24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IN"/>
              <a:t>26-8-2023</a:t>
            </a:r>
            <a:endParaRPr/>
          </a:p>
        </p:txBody>
      </p:sp>
      <p:sp>
        <p:nvSpPr>
          <p:cNvPr id="246" name="Google Shape;24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
        <p:nvSpPr>
          <p:cNvPr id="247" name="Google Shape;24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248" name="Google Shape;248;p33"/>
          <p:cNvPicPr preferRelativeResize="0"/>
          <p:nvPr/>
        </p:nvPicPr>
        <p:blipFill rotWithShape="1">
          <a:blip r:embed="rId4">
            <a:alphaModFix/>
          </a:blip>
          <a:srcRect b="0" l="0" r="0" t="1536"/>
          <a:stretch/>
        </p:blipFill>
        <p:spPr>
          <a:xfrm>
            <a:off x="2376061" y="2177592"/>
            <a:ext cx="4618120" cy="1508236"/>
          </a:xfrm>
          <a:prstGeom prst="rect">
            <a:avLst/>
          </a:prstGeom>
          <a:noFill/>
          <a:ln>
            <a:noFill/>
          </a:ln>
        </p:spPr>
      </p:pic>
      <p:pic>
        <p:nvPicPr>
          <p:cNvPr id="249" name="Google Shape;249;p33"/>
          <p:cNvPicPr preferRelativeResize="0"/>
          <p:nvPr/>
        </p:nvPicPr>
        <p:blipFill rotWithShape="1">
          <a:blip r:embed="rId5">
            <a:alphaModFix/>
          </a:blip>
          <a:srcRect b="0" l="0" r="0" t="1369"/>
          <a:stretch/>
        </p:blipFill>
        <p:spPr>
          <a:xfrm>
            <a:off x="2768075" y="4119513"/>
            <a:ext cx="4943051" cy="2419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