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70" r:id="rId2"/>
    <p:sldId id="271" r:id="rId3"/>
    <p:sldId id="272" r:id="rId4"/>
    <p:sldId id="283" r:id="rId5"/>
    <p:sldId id="274" r:id="rId6"/>
    <p:sldId id="275" r:id="rId7"/>
    <p:sldId id="273" r:id="rId8"/>
    <p:sldId id="289" r:id="rId9"/>
    <p:sldId id="276" r:id="rId10"/>
    <p:sldId id="284" r:id="rId11"/>
    <p:sldId id="277" r:id="rId12"/>
    <p:sldId id="290" r:id="rId13"/>
    <p:sldId id="279" r:id="rId14"/>
    <p:sldId id="278" r:id="rId15"/>
    <p:sldId id="287" r:id="rId16"/>
    <p:sldId id="286" r:id="rId17"/>
    <p:sldId id="288" r:id="rId18"/>
    <p:sldId id="280" r:id="rId19"/>
    <p:sldId id="281" r:id="rId20"/>
    <p:sldId id="28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D74693-C279-4D8C-95A4-9FB16F35C971}">
  <a:tblStyle styleId="{EED74693-C279-4D8C-95A4-9FB16F35C97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339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221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331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156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1273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93" name="Google Shape;9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9" name="Google Shape;9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5" name="Google Shape;10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1" name="Google Shape;111;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2" name="Google Shape;1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8" name="Google Shape;118;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9" name="Google Shape;119;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20" name="Google Shape;120;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21" name="Google Shape;12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a:spLocks noGrp="1"/>
          </p:cNvSpPr>
          <p:nvPr>
            <p:ph type="pic" idx="2"/>
          </p:nvPr>
        </p:nvSpPr>
        <p:spPr>
          <a:xfrm>
            <a:off x="1792288" y="612775"/>
            <a:ext cx="5486400" cy="4114800"/>
          </a:xfrm>
          <a:prstGeom prst="rect">
            <a:avLst/>
          </a:prstGeom>
          <a:noFill/>
          <a:ln>
            <a:noFill/>
          </a:ln>
        </p:spPr>
      </p:sp>
      <p:sp>
        <p:nvSpPr>
          <p:cNvPr id="143" name="Google Shape;143;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4" name="Google Shape;14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1362301" y="2092000"/>
            <a:ext cx="9467400" cy="1470000"/>
          </a:xfrm>
          <a:prstGeom prst="rect">
            <a:avLst/>
          </a:prstGeom>
          <a:noFill/>
          <a:ln>
            <a:noFill/>
          </a:ln>
        </p:spPr>
        <p:txBody>
          <a:bodyPr spcFirstLastPara="1" wrap="square" lIns="91425" tIns="45700" rIns="91425" bIns="45700" anchor="ctr" anchorCtr="0">
            <a:normAutofit fontScale="90000"/>
          </a:bodyPr>
          <a:lstStyle/>
          <a:p>
            <a:pPr marL="0" lvl="0" indent="0" algn="just" rtl="0">
              <a:lnSpc>
                <a:spcPct val="100000"/>
              </a:lnSpc>
              <a:spcBef>
                <a:spcPts val="0"/>
              </a:spcBef>
              <a:spcAft>
                <a:spcPts val="0"/>
              </a:spcAft>
              <a:buClr>
                <a:schemeClr val="dk1"/>
              </a:buClr>
              <a:buSzPct val="1000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64" name="Google Shape;164;p25"/>
          <p:cNvSpPr txBox="1">
            <a:spLocks noGrp="1"/>
          </p:cNvSpPr>
          <p:nvPr>
            <p:ph type="subTitle" idx="1"/>
          </p:nvPr>
        </p:nvSpPr>
        <p:spPr>
          <a:xfrm>
            <a:off x="7315888" y="4636238"/>
            <a:ext cx="4605300" cy="1981200"/>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00000"/>
              </a:lnSpc>
              <a:spcBef>
                <a:spcPts val="0"/>
              </a:spcBef>
              <a:spcAft>
                <a:spcPts val="0"/>
              </a:spcAft>
              <a:buSzPct val="100000"/>
              <a:buNone/>
            </a:pPr>
            <a:r>
              <a:rPr lang="en-IN" dirty="0">
                <a:solidFill>
                  <a:schemeClr val="dk1"/>
                </a:solidFill>
                <a:highlight>
                  <a:srgbClr val="FFFF00"/>
                </a:highlight>
                <a:latin typeface="Times New Roman" panose="02020603050405020304" pitchFamily="18" charset="0"/>
                <a:ea typeface="Times New Roman"/>
                <a:cs typeface="Times New Roman" panose="02020603050405020304" pitchFamily="18" charset="0"/>
                <a:sym typeface="Times New Roman"/>
              </a:rPr>
              <a:t>Batch ID: 315</a:t>
            </a:r>
            <a:endParaRPr dirty="0">
              <a:solidFill>
                <a:schemeClr val="dk1"/>
              </a:solidFill>
              <a:highlight>
                <a:srgbClr val="FFFF00"/>
              </a:highlight>
              <a:latin typeface="Times New Roman" panose="02020603050405020304" pitchFamily="18" charset="0"/>
              <a:cs typeface="Times New Roman" panose="02020603050405020304" pitchFamily="18" charset="0"/>
            </a:endParaRPr>
          </a:p>
          <a:p>
            <a:pPr marL="0" lvl="0" indent="0" algn="r" rtl="0">
              <a:lnSpc>
                <a:spcPct val="100000"/>
              </a:lnSpc>
              <a:spcBef>
                <a:spcPts val="0"/>
              </a:spcBef>
              <a:spcAft>
                <a:spcPts val="0"/>
              </a:spcAft>
              <a:buClr>
                <a:srgbClr val="888888"/>
              </a:buClr>
              <a:buSzPct val="100000"/>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r" rtl="0">
              <a:lnSpc>
                <a:spcPct val="100000"/>
              </a:lnSpc>
              <a:spcBef>
                <a:spcPts val="0"/>
              </a:spcBef>
              <a:spcAft>
                <a:spcPts val="0"/>
              </a:spcAft>
              <a:buClr>
                <a:srgbClr val="888888"/>
              </a:buClr>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1 Reg. No: RA2011003010525</a:t>
            </a:r>
          </a:p>
          <a:p>
            <a:pPr marL="0" lvl="0" indent="0" algn="r" rtl="0">
              <a:lnSpc>
                <a:spcPct val="100000"/>
              </a:lnSpc>
              <a:spcBef>
                <a:spcPts val="0"/>
              </a:spcBef>
              <a:spcAft>
                <a:spcPts val="0"/>
              </a:spcAft>
              <a:buClr>
                <a:srgbClr val="888888"/>
              </a:buClr>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1 Name: Aksh Kalyani</a:t>
            </a:r>
            <a:endParaRPr dirty="0">
              <a:latin typeface="Times New Roman" panose="02020603050405020304" pitchFamily="18" charset="0"/>
              <a:cs typeface="Times New Roman" panose="02020603050405020304" pitchFamily="18" charset="0"/>
            </a:endParaRPr>
          </a:p>
          <a:p>
            <a:pPr marL="0" lvl="0" indent="0" algn="r" rtl="0">
              <a:lnSpc>
                <a:spcPct val="100000"/>
              </a:lnSpc>
              <a:spcBef>
                <a:spcPts val="592"/>
              </a:spcBef>
              <a:spcAft>
                <a:spcPts val="0"/>
              </a:spcAft>
              <a:buClr>
                <a:srgbClr val="888888"/>
              </a:buClr>
              <a:buSzPct val="100000"/>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r" rtl="0">
              <a:lnSpc>
                <a:spcPct val="100000"/>
              </a:lnSpc>
              <a:spcBef>
                <a:spcPts val="592"/>
              </a:spcBef>
              <a:spcAft>
                <a:spcPts val="0"/>
              </a:spcAft>
              <a:buClr>
                <a:srgbClr val="888888"/>
              </a:buClr>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2 Reg. No: RA2011003010536</a:t>
            </a:r>
            <a:endParaRPr dirty="0">
              <a:latin typeface="Times New Roman" panose="02020603050405020304" pitchFamily="18" charset="0"/>
              <a:cs typeface="Times New Roman" panose="02020603050405020304" pitchFamily="18" charset="0"/>
            </a:endParaRPr>
          </a:p>
          <a:p>
            <a:pPr marL="0" lvl="0" indent="0" algn="r" rtl="0">
              <a:lnSpc>
                <a:spcPct val="100000"/>
              </a:lnSpc>
              <a:spcBef>
                <a:spcPts val="592"/>
              </a:spcBef>
              <a:spcAft>
                <a:spcPts val="0"/>
              </a:spcAft>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2 Name: </a:t>
            </a:r>
            <a:r>
              <a:rPr lang="en-IN" dirty="0" err="1">
                <a:latin typeface="Times New Roman" panose="02020603050405020304" pitchFamily="18" charset="0"/>
                <a:ea typeface="Times New Roman"/>
                <a:cs typeface="Times New Roman" panose="02020603050405020304" pitchFamily="18" charset="0"/>
                <a:sym typeface="Times New Roman"/>
              </a:rPr>
              <a:t>Nipun</a:t>
            </a:r>
            <a:r>
              <a:rPr lang="en-IN" dirty="0">
                <a:latin typeface="Times New Roman" panose="02020603050405020304" pitchFamily="18" charset="0"/>
                <a:ea typeface="Times New Roman"/>
                <a:cs typeface="Times New Roman" panose="02020603050405020304" pitchFamily="18" charset="0"/>
                <a:sym typeface="Times New Roman"/>
              </a:rPr>
              <a:t> </a:t>
            </a:r>
            <a:r>
              <a:rPr lang="en-IN" dirty="0" err="1">
                <a:latin typeface="Times New Roman" panose="02020603050405020304" pitchFamily="18" charset="0"/>
                <a:ea typeface="Times New Roman"/>
                <a:cs typeface="Times New Roman" panose="02020603050405020304" pitchFamily="18" charset="0"/>
                <a:sym typeface="Times New Roman"/>
              </a:rPr>
              <a:t>Chaurasia</a:t>
            </a:r>
            <a:endParaRPr dirty="0">
              <a:latin typeface="Times New Roman" panose="02020603050405020304" pitchFamily="18" charset="0"/>
              <a:ea typeface="Times New Roman"/>
              <a:cs typeface="Times New Roman" panose="02020603050405020304" pitchFamily="18" charset="0"/>
              <a:sym typeface="Times New Roman"/>
            </a:endParaRPr>
          </a:p>
        </p:txBody>
      </p:sp>
      <p:pic>
        <p:nvPicPr>
          <p:cNvPr id="165" name="Google Shape;165;p25"/>
          <p:cNvPicPr preferRelativeResize="0"/>
          <p:nvPr/>
        </p:nvPicPr>
        <p:blipFill rotWithShape="1">
          <a:blip r:embed="rId3">
            <a:alphaModFix/>
          </a:blip>
          <a:srcRect/>
          <a:stretch/>
        </p:blipFill>
        <p:spPr>
          <a:xfrm>
            <a:off x="228600" y="192225"/>
            <a:ext cx="1869925" cy="755025"/>
          </a:xfrm>
          <a:prstGeom prst="rect">
            <a:avLst/>
          </a:prstGeom>
          <a:noFill/>
          <a:ln>
            <a:noFill/>
          </a:ln>
        </p:spPr>
      </p:pic>
      <p:sp>
        <p:nvSpPr>
          <p:cNvPr id="166" name="Google Shape;166;p25"/>
          <p:cNvSpPr/>
          <p:nvPr/>
        </p:nvSpPr>
        <p:spPr>
          <a:xfrm>
            <a:off x="3009900" y="208650"/>
            <a:ext cx="6172200" cy="147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SRM INSTITUTE OF SCIENCE AND TECHNOLOGY </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SCHOOL OF COMPUTING</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COMPUTING TECHNOLOGIES</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18CSP107L / 18CSP108L - MINOR PROJECT / INTERNSHIP</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25"/>
          <p:cNvSpPr txBox="1"/>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l" rtl="0">
              <a:lnSpc>
                <a:spcPct val="170000"/>
              </a:lnSpc>
              <a:spcBef>
                <a:spcPts val="592"/>
              </a:spcBef>
              <a:spcAft>
                <a:spcPts val="0"/>
              </a:spcAft>
              <a:buClr>
                <a:srgbClr val="888888"/>
              </a:buClr>
              <a:buSzPct val="100000"/>
              <a:buFont typeface="Arial"/>
              <a:buNone/>
            </a:pPr>
            <a: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t>Guide name: Dr. S. Priya </a:t>
            </a:r>
            <a:endParaRPr>
              <a:latin typeface="Times New Roman" panose="02020603050405020304" pitchFamily="18" charset="0"/>
              <a:cs typeface="Times New Roman" panose="02020603050405020304" pitchFamily="18" charset="0"/>
            </a:endParaRPr>
          </a:p>
          <a:p>
            <a:pPr marL="0" marR="0" lvl="0" indent="0" algn="l" rtl="0">
              <a:lnSpc>
                <a:spcPct val="170000"/>
              </a:lnSpc>
              <a:spcBef>
                <a:spcPts val="592"/>
              </a:spcBef>
              <a:spcAft>
                <a:spcPts val="0"/>
              </a:spcAft>
              <a:buClr>
                <a:srgbClr val="888888"/>
              </a:buClr>
              <a:buSzPct val="100000"/>
              <a:buFont typeface="Arial"/>
              <a:buNone/>
            </a:pPr>
            <a: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t>Designation: Assistant Professor</a:t>
            </a:r>
            <a:b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br>
            <a: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t>Department: CTECH</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46585" y="297422"/>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ct val="45454"/>
              <a:buNone/>
            </a:pPr>
            <a:r>
              <a:rPr lang="en-US" dirty="0">
                <a:latin typeface="Times New Roman" panose="02020603050405020304" pitchFamily="18" charset="0"/>
                <a:cs typeface="Times New Roman" panose="02020603050405020304" pitchFamily="18" charset="0"/>
              </a:rPr>
              <a:t>Scope</a:t>
            </a:r>
            <a:endParaRPr dirty="0">
              <a:latin typeface="Times New Roman" panose="02020603050405020304" pitchFamily="18" charset="0"/>
              <a:cs typeface="Times New Roman" panose="02020603050405020304" pitchFamily="18" charset="0"/>
            </a:endParaRPr>
          </a:p>
        </p:txBody>
      </p:sp>
      <p:sp>
        <p:nvSpPr>
          <p:cNvPr id="203" name="Google Shape;203;p29"/>
          <p:cNvSpPr txBox="1">
            <a:spLocks noGrp="1"/>
          </p:cNvSpPr>
          <p:nvPr>
            <p:ph type="body" idx="1"/>
          </p:nvPr>
        </p:nvSpPr>
        <p:spPr>
          <a:xfrm>
            <a:off x="1981200" y="1456325"/>
            <a:ext cx="8229600" cy="4526100"/>
          </a:xfrm>
          <a:prstGeom prst="rect">
            <a:avLst/>
          </a:prstGeom>
          <a:noFill/>
          <a:ln>
            <a:noFill/>
          </a:ln>
        </p:spPr>
        <p:txBody>
          <a:bodyPr spcFirstLastPara="1" wrap="square" lIns="91425" tIns="45700" rIns="91425" bIns="45700" anchor="t" anchorCtr="0">
            <a:normAutofit/>
          </a:bodyPr>
          <a:lstStyle/>
          <a:p>
            <a:pPr marL="804863" indent="-804863" algn="just">
              <a:buFont typeface="Wingdings" panose="05000000000000000000" pitchFamily="2" charset="2"/>
              <a:buChar char="v"/>
            </a:pPr>
            <a:r>
              <a:rPr lang="en-US" sz="2800" b="0" i="0" u="none" strike="noStrike" dirty="0">
                <a:effectLst/>
                <a:latin typeface="Times New Roman" panose="02020603050405020304" pitchFamily="18" charset="0"/>
                <a:cs typeface="Times New Roman" panose="02020603050405020304" pitchFamily="18" charset="0"/>
              </a:rPr>
              <a:t>Data Collection and Annotation</a:t>
            </a:r>
          </a:p>
          <a:p>
            <a:pPr marL="0" indent="0" algn="just">
              <a:buNone/>
            </a:pPr>
            <a:endParaRPr lang="en-US" sz="2800" b="0" i="0" u="none" strike="noStrike" dirty="0">
              <a:effectLst/>
              <a:latin typeface="Times New Roman" panose="02020603050405020304" pitchFamily="18" charset="0"/>
              <a:cs typeface="Times New Roman" panose="02020603050405020304" pitchFamily="18" charset="0"/>
            </a:endParaRPr>
          </a:p>
          <a:p>
            <a:pPr marL="804863" indent="-804863" algn="just">
              <a:buFont typeface="Wingdings" panose="05000000000000000000" pitchFamily="2" charset="2"/>
              <a:buChar char="v"/>
            </a:pPr>
            <a:r>
              <a:rPr lang="en-US" sz="2800" b="0" i="0" u="none" strike="noStrike" dirty="0">
                <a:effectLst/>
                <a:latin typeface="Times New Roman" panose="02020603050405020304" pitchFamily="18" charset="0"/>
                <a:cs typeface="Times New Roman" panose="02020603050405020304" pitchFamily="18" charset="0"/>
              </a:rPr>
              <a:t>Disease Detection</a:t>
            </a:r>
          </a:p>
          <a:p>
            <a:pPr marL="804863" indent="-804863"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804863" indent="-804863" algn="just">
              <a:buFont typeface="Wingdings" panose="05000000000000000000" pitchFamily="2" charset="2"/>
              <a:buChar char="v"/>
            </a:pPr>
            <a:r>
              <a:rPr lang="en-US" sz="2800" b="0" i="0" u="none" strike="noStrike" dirty="0">
                <a:effectLst/>
                <a:latin typeface="Times New Roman" panose="02020603050405020304" pitchFamily="18" charset="0"/>
                <a:cs typeface="Times New Roman" panose="02020603050405020304" pitchFamily="18" charset="0"/>
              </a:rPr>
              <a:t>Model Training and Validation</a:t>
            </a:r>
          </a:p>
        </p:txBody>
      </p:sp>
      <p:sp>
        <p:nvSpPr>
          <p:cNvPr id="204" name="Google Shape;20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05" name="Google Shape;205;p29"/>
          <p:cNvSpPr txBox="1">
            <a:spLocks noGrp="1"/>
          </p:cNvSpPr>
          <p:nvPr>
            <p:ph type="sldNum" idx="12"/>
          </p:nvPr>
        </p:nvSpPr>
        <p:spPr>
          <a:xfrm>
            <a:off x="9942225"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pic>
        <p:nvPicPr>
          <p:cNvPr id="206" name="Google Shape;206;p2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7" name="Google Shape;207;p29"/>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37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981200" y="35936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a:cs typeface="Times New Roman" panose="02020603050405020304" pitchFamily="18" charset="0"/>
                <a:sym typeface="Times New Roman"/>
              </a:rPr>
              <a:t>Proposed System    </a:t>
            </a:r>
            <a:endParaRPr dirty="0">
              <a:latin typeface="Times New Roman" panose="02020603050405020304" pitchFamily="18" charset="0"/>
              <a:cs typeface="Times New Roman" panose="02020603050405020304" pitchFamily="18" charset="0"/>
            </a:endParaRPr>
          </a:p>
        </p:txBody>
      </p:sp>
      <p:sp>
        <p:nvSpPr>
          <p:cNvPr id="213" name="Google Shape;213;p30"/>
          <p:cNvSpPr txBox="1">
            <a:spLocks noGrp="1"/>
          </p:cNvSpPr>
          <p:nvPr>
            <p:ph type="body" idx="1"/>
          </p:nvPr>
        </p:nvSpPr>
        <p:spPr>
          <a:xfrm>
            <a:off x="457199" y="1600200"/>
            <a:ext cx="11008581" cy="3204300"/>
          </a:xfrm>
          <a:prstGeom prst="rect">
            <a:avLst/>
          </a:prstGeom>
          <a:noFill/>
          <a:ln>
            <a:noFill/>
          </a:ln>
        </p:spPr>
        <p:txBody>
          <a:bodyPr spcFirstLastPara="1" wrap="square" lIns="91425" tIns="45700" rIns="91425" bIns="45700" anchor="t" anchorCtr="0">
            <a:normAutofit fontScale="92500" lnSpcReduction="10000"/>
          </a:bodyPr>
          <a:lstStyle/>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The analysis of the methodology of the proposed work has been presented using images.</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Image datasets are collected from the potato and tomato dataset and the Kaggle plant village dataset. </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These images go through pre-processing called filtering. After the pre-processing step, different texture and </a:t>
            </a:r>
            <a:r>
              <a:rPr lang="en-IN" sz="2400" dirty="0" err="1">
                <a:latin typeface="Times New Roman" panose="02020603050405020304" pitchFamily="18" charset="0"/>
                <a:ea typeface="Times New Roman"/>
                <a:cs typeface="Times New Roman" panose="02020603050405020304" pitchFamily="18" charset="0"/>
                <a:sym typeface="Times New Roman"/>
              </a:rPr>
              <a:t>color</a:t>
            </a:r>
            <a:r>
              <a:rPr lang="en-IN" sz="2400" dirty="0">
                <a:latin typeface="Times New Roman" panose="02020603050405020304" pitchFamily="18" charset="0"/>
                <a:ea typeface="Times New Roman"/>
                <a:cs typeface="Times New Roman" panose="02020603050405020304" pitchFamily="18" charset="0"/>
                <a:sym typeface="Times New Roman"/>
              </a:rPr>
              <a:t> features are collected. </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The features obtained are fed as an input in DL to correctly classify the disease of a given plant.</a:t>
            </a:r>
            <a:endParaRPr sz="2400" dirty="0">
              <a:latin typeface="Times New Roman" panose="02020603050405020304" pitchFamily="18" charset="0"/>
              <a:ea typeface="Times New Roman"/>
              <a:cs typeface="Times New Roman" panose="02020603050405020304" pitchFamily="18" charset="0"/>
              <a:sym typeface="Times New Roman"/>
            </a:endParaRPr>
          </a:p>
        </p:txBody>
      </p:sp>
      <p:pic>
        <p:nvPicPr>
          <p:cNvPr id="214" name="Google Shape;214;p3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15" name="Google Shape;21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16" name="Google Shape;216;p30"/>
          <p:cNvSpPr txBox="1">
            <a:spLocks noGrp="1"/>
          </p:cNvSpPr>
          <p:nvPr>
            <p:ph type="ftr" idx="11"/>
          </p:nvPr>
        </p:nvSpPr>
        <p:spPr>
          <a:xfrm>
            <a:off x="4648200" y="6356349"/>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17" name="Google Shape;217;p30"/>
          <p:cNvSpPr txBox="1">
            <a:spLocks noGrp="1"/>
          </p:cNvSpPr>
          <p:nvPr>
            <p:ph type="sldNum" idx="12"/>
          </p:nvPr>
        </p:nvSpPr>
        <p:spPr>
          <a:xfrm>
            <a:off x="9601200" y="6356348"/>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Architecture Diagram</a:t>
            </a:r>
            <a:endParaRPr sz="4000" dirty="0">
              <a:latin typeface="Times New Roman" panose="02020603050405020304" pitchFamily="18" charset="0"/>
              <a:cs typeface="Times New Roman" panose="02020603050405020304" pitchFamily="18" charset="0"/>
            </a:endParaRPr>
          </a:p>
        </p:txBody>
      </p:sp>
      <p:sp>
        <p:nvSpPr>
          <p:cNvPr id="255" name="Google Shape;255;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56" name="Google Shape;25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dirty="0">
              <a:latin typeface="Times New Roman" panose="02020603050405020304" pitchFamily="18" charset="0"/>
              <a:cs typeface="Times New Roman" panose="02020603050405020304" pitchFamily="18" charset="0"/>
            </a:endParaRPr>
          </a:p>
        </p:txBody>
      </p:sp>
      <p:sp>
        <p:nvSpPr>
          <p:cNvPr id="257" name="Google Shape;257;p34"/>
          <p:cNvSpPr txBox="1">
            <a:spLocks noGrp="1"/>
          </p:cNvSpPr>
          <p:nvPr>
            <p:ph type="ftr" idx="11"/>
          </p:nvPr>
        </p:nvSpPr>
        <p:spPr>
          <a:xfrm>
            <a:off x="4648200" y="62658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58" name="Google Shape;258;p34"/>
          <p:cNvSpPr txBox="1">
            <a:spLocks noGrp="1"/>
          </p:cNvSpPr>
          <p:nvPr>
            <p:ph type="sldNum" idx="12"/>
          </p:nvPr>
        </p:nvSpPr>
        <p:spPr>
          <a:xfrm>
            <a:off x="9601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12</a:t>
            </a:fld>
            <a:endParaRPr dirty="0">
              <a:latin typeface="Times New Roman" panose="02020603050405020304" pitchFamily="18" charset="0"/>
              <a:cs typeface="Times New Roman" panose="02020603050405020304" pitchFamily="18" charset="0"/>
            </a:endParaRPr>
          </a:p>
        </p:txBody>
      </p:sp>
      <p:pic>
        <p:nvPicPr>
          <p:cNvPr id="259" name="Google Shape;259;p34"/>
          <p:cNvPicPr preferRelativeResize="0"/>
          <p:nvPr/>
        </p:nvPicPr>
        <p:blipFill rotWithShape="1">
          <a:blip r:embed="rId3">
            <a:alphaModFix/>
          </a:blip>
          <a:srcRect/>
          <a:stretch/>
        </p:blipFill>
        <p:spPr>
          <a:xfrm>
            <a:off x="381000" y="457200"/>
            <a:ext cx="2237740" cy="755015"/>
          </a:xfrm>
          <a:prstGeom prst="rect">
            <a:avLst/>
          </a:prstGeom>
          <a:noFill/>
          <a:ln>
            <a:noFill/>
          </a:ln>
        </p:spPr>
      </p:pic>
      <p:pic>
        <p:nvPicPr>
          <p:cNvPr id="3" name="Picture 2">
            <a:extLst>
              <a:ext uri="{FF2B5EF4-FFF2-40B4-BE49-F238E27FC236}">
                <a16:creationId xmlns:a16="http://schemas.microsoft.com/office/drawing/2014/main" id="{ACB3004E-9838-4C4B-92B4-101FA7A93957}"/>
              </a:ext>
            </a:extLst>
          </p:cNvPr>
          <p:cNvPicPr>
            <a:picLocks noChangeAspect="1"/>
          </p:cNvPicPr>
          <p:nvPr/>
        </p:nvPicPr>
        <p:blipFill>
          <a:blip r:embed="rId4"/>
          <a:stretch>
            <a:fillRect/>
          </a:stretch>
        </p:blipFill>
        <p:spPr>
          <a:xfrm>
            <a:off x="2618740" y="2001363"/>
            <a:ext cx="6953996" cy="3723636"/>
          </a:xfrm>
          <a:prstGeom prst="rect">
            <a:avLst/>
          </a:prstGeom>
        </p:spPr>
      </p:pic>
    </p:spTree>
    <p:extLst>
      <p:ext uri="{BB962C8B-B14F-4D97-AF65-F5344CB8AC3E}">
        <p14:creationId xmlns:p14="http://schemas.microsoft.com/office/powerpoint/2010/main" val="405691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Data </a:t>
            </a:r>
            <a:r>
              <a:rPr lang="en-IN" sz="4000" dirty="0" err="1">
                <a:latin typeface="Times New Roman" panose="02020603050405020304" pitchFamily="18" charset="0"/>
                <a:ea typeface="Times New Roman"/>
                <a:cs typeface="Times New Roman" panose="02020603050405020304" pitchFamily="18" charset="0"/>
                <a:sym typeface="Times New Roman"/>
              </a:rPr>
              <a:t>Preprocessing</a:t>
            </a:r>
            <a:endParaRPr sz="4000" dirty="0">
              <a:latin typeface="Times New Roman" panose="02020603050405020304" pitchFamily="18" charset="0"/>
              <a:cs typeface="Times New Roman" panose="02020603050405020304" pitchFamily="18" charset="0"/>
            </a:endParaRPr>
          </a:p>
        </p:txBody>
      </p:sp>
      <p:sp>
        <p:nvSpPr>
          <p:cNvPr id="255" name="Google Shape;255;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56" name="Google Shape;25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dirty="0">
              <a:latin typeface="Times New Roman" panose="02020603050405020304" pitchFamily="18" charset="0"/>
              <a:cs typeface="Times New Roman" panose="02020603050405020304" pitchFamily="18" charset="0"/>
            </a:endParaRPr>
          </a:p>
        </p:txBody>
      </p:sp>
      <p:sp>
        <p:nvSpPr>
          <p:cNvPr id="257" name="Google Shape;257;p34"/>
          <p:cNvSpPr txBox="1">
            <a:spLocks noGrp="1"/>
          </p:cNvSpPr>
          <p:nvPr>
            <p:ph type="ftr" idx="11"/>
          </p:nvPr>
        </p:nvSpPr>
        <p:spPr>
          <a:xfrm>
            <a:off x="4648200" y="62658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58" name="Google Shape;258;p34"/>
          <p:cNvSpPr txBox="1">
            <a:spLocks noGrp="1"/>
          </p:cNvSpPr>
          <p:nvPr>
            <p:ph type="sldNum" idx="12"/>
          </p:nvPr>
        </p:nvSpPr>
        <p:spPr>
          <a:xfrm>
            <a:off x="9601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13</a:t>
            </a:fld>
            <a:endParaRPr dirty="0">
              <a:latin typeface="Times New Roman" panose="02020603050405020304" pitchFamily="18" charset="0"/>
              <a:cs typeface="Times New Roman" panose="02020603050405020304" pitchFamily="18" charset="0"/>
            </a:endParaRPr>
          </a:p>
        </p:txBody>
      </p:sp>
      <p:pic>
        <p:nvPicPr>
          <p:cNvPr id="259" name="Google Shape;259;p34"/>
          <p:cNvPicPr preferRelativeResize="0"/>
          <p:nvPr/>
        </p:nvPicPr>
        <p:blipFill rotWithShape="1">
          <a:blip r:embed="rId3">
            <a:alphaModFix/>
          </a:blip>
          <a:srcRect/>
          <a:stretch/>
        </p:blipFill>
        <p:spPr>
          <a:xfrm>
            <a:off x="381000" y="457200"/>
            <a:ext cx="2237740" cy="755015"/>
          </a:xfrm>
          <a:prstGeom prst="rect">
            <a:avLst/>
          </a:prstGeom>
          <a:noFill/>
          <a:ln>
            <a:noFill/>
          </a:ln>
        </p:spPr>
      </p:pic>
      <p:pic>
        <p:nvPicPr>
          <p:cNvPr id="260" name="Google Shape;260;p34"/>
          <p:cNvPicPr preferRelativeResize="0"/>
          <p:nvPr/>
        </p:nvPicPr>
        <p:blipFill rotWithShape="1">
          <a:blip r:embed="rId4">
            <a:alphaModFix/>
          </a:blip>
          <a:srcRect/>
          <a:stretch/>
        </p:blipFill>
        <p:spPr>
          <a:xfrm>
            <a:off x="4374561" y="1417650"/>
            <a:ext cx="3442878" cy="4525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1981200" y="35665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t>      </a:t>
            </a:r>
            <a:r>
              <a:rPr lang="en-IN" dirty="0">
                <a:latin typeface="Times New Roman"/>
                <a:ea typeface="Times New Roman"/>
                <a:cs typeface="Times New Roman"/>
                <a:sym typeface="Times New Roman"/>
              </a:rPr>
              <a:t>Proposed System    </a:t>
            </a:r>
            <a:endParaRPr dirty="0"/>
          </a:p>
        </p:txBody>
      </p:sp>
      <p:sp>
        <p:nvSpPr>
          <p:cNvPr id="243" name="Google Shape;243;p33"/>
          <p:cNvSpPr txBox="1">
            <a:spLocks noGrp="1"/>
          </p:cNvSpPr>
          <p:nvPr>
            <p:ph type="body" idx="1"/>
          </p:nvPr>
        </p:nvSpPr>
        <p:spPr>
          <a:xfrm>
            <a:off x="1524000" y="1422846"/>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Potato Leaves:   </a:t>
            </a:r>
            <a:endParaRPr dirty="0"/>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Tomato Leaves:</a:t>
            </a:r>
            <a:endParaRPr dirty="0"/>
          </a:p>
        </p:txBody>
      </p:sp>
      <p:pic>
        <p:nvPicPr>
          <p:cNvPr id="244" name="Google Shape;244;p3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45" name="Google Shape;24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46" name="Google Shape;24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47" name="Google Shape;24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14</a:t>
            </a:fld>
            <a:endParaRPr/>
          </a:p>
        </p:txBody>
      </p:sp>
      <p:pic>
        <p:nvPicPr>
          <p:cNvPr id="248" name="Google Shape;248;p33"/>
          <p:cNvPicPr preferRelativeResize="0"/>
          <p:nvPr/>
        </p:nvPicPr>
        <p:blipFill rotWithShape="1">
          <a:blip r:embed="rId4">
            <a:alphaModFix/>
          </a:blip>
          <a:srcRect t="1536"/>
          <a:stretch/>
        </p:blipFill>
        <p:spPr>
          <a:xfrm>
            <a:off x="3847052" y="1825179"/>
            <a:ext cx="4618120" cy="1508236"/>
          </a:xfrm>
          <a:prstGeom prst="rect">
            <a:avLst/>
          </a:prstGeom>
          <a:noFill/>
          <a:ln>
            <a:noFill/>
          </a:ln>
        </p:spPr>
      </p:pic>
      <p:pic>
        <p:nvPicPr>
          <p:cNvPr id="249" name="Google Shape;249;p33"/>
          <p:cNvPicPr preferRelativeResize="0"/>
          <p:nvPr/>
        </p:nvPicPr>
        <p:blipFill rotWithShape="1">
          <a:blip r:embed="rId5">
            <a:alphaModFix/>
          </a:blip>
          <a:srcRect t="1369"/>
          <a:stretch/>
        </p:blipFill>
        <p:spPr>
          <a:xfrm>
            <a:off x="3894760" y="4024097"/>
            <a:ext cx="4943051" cy="2419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4;p34">
            <a:extLst>
              <a:ext uri="{FF2B5EF4-FFF2-40B4-BE49-F238E27FC236}">
                <a16:creationId xmlns:a16="http://schemas.microsoft.com/office/drawing/2014/main" id="{A7E8DA16-F234-4116-A771-7E06B50AC18A}"/>
              </a:ext>
            </a:extLst>
          </p:cNvPr>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Output</a:t>
            </a:r>
            <a:endParaRPr sz="4000" dirty="0">
              <a:latin typeface="Times New Roman" panose="02020603050405020304" pitchFamily="18" charset="0"/>
              <a:cs typeface="Times New Roman" panose="02020603050405020304" pitchFamily="18" charset="0"/>
            </a:endParaRPr>
          </a:p>
        </p:txBody>
      </p:sp>
      <p:pic>
        <p:nvPicPr>
          <p:cNvPr id="6" name="Google Shape;259;p34">
            <a:extLst>
              <a:ext uri="{FF2B5EF4-FFF2-40B4-BE49-F238E27FC236}">
                <a16:creationId xmlns:a16="http://schemas.microsoft.com/office/drawing/2014/main" id="{1ACF09B2-E806-49EF-BE16-6DF7704E6059}"/>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
        <p:nvSpPr>
          <p:cNvPr id="2" name="TextBox 1">
            <a:extLst>
              <a:ext uri="{FF2B5EF4-FFF2-40B4-BE49-F238E27FC236}">
                <a16:creationId xmlns:a16="http://schemas.microsoft.com/office/drawing/2014/main" id="{C47583FA-FB97-4827-84EE-983618E13D55}"/>
              </a:ext>
            </a:extLst>
          </p:cNvPr>
          <p:cNvSpPr txBox="1"/>
          <p:nvPr/>
        </p:nvSpPr>
        <p:spPr>
          <a:xfrm>
            <a:off x="822960" y="1600200"/>
            <a:ext cx="1842171"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 Reading Image Data</a:t>
            </a:r>
          </a:p>
        </p:txBody>
      </p:sp>
      <p:pic>
        <p:nvPicPr>
          <p:cNvPr id="8" name="Picture 7">
            <a:extLst>
              <a:ext uri="{FF2B5EF4-FFF2-40B4-BE49-F238E27FC236}">
                <a16:creationId xmlns:a16="http://schemas.microsoft.com/office/drawing/2014/main" id="{80F45A14-B13F-45D7-BDC1-8BA9B7F7AD58}"/>
              </a:ext>
            </a:extLst>
          </p:cNvPr>
          <p:cNvPicPr>
            <a:picLocks noChangeAspect="1"/>
          </p:cNvPicPr>
          <p:nvPr/>
        </p:nvPicPr>
        <p:blipFill>
          <a:blip r:embed="rId3"/>
          <a:stretch>
            <a:fillRect/>
          </a:stretch>
        </p:blipFill>
        <p:spPr>
          <a:xfrm>
            <a:off x="715814" y="1977264"/>
            <a:ext cx="10760372" cy="2903472"/>
          </a:xfrm>
          <a:prstGeom prst="rect">
            <a:avLst/>
          </a:prstGeom>
        </p:spPr>
      </p:pic>
      <p:pic>
        <p:nvPicPr>
          <p:cNvPr id="20" name="Picture 19">
            <a:extLst>
              <a:ext uri="{FF2B5EF4-FFF2-40B4-BE49-F238E27FC236}">
                <a16:creationId xmlns:a16="http://schemas.microsoft.com/office/drawing/2014/main" id="{D3877FE6-8CF0-4FE9-ACBE-3C0A44B02416}"/>
              </a:ext>
            </a:extLst>
          </p:cNvPr>
          <p:cNvPicPr>
            <a:picLocks noChangeAspect="1"/>
          </p:cNvPicPr>
          <p:nvPr/>
        </p:nvPicPr>
        <p:blipFill>
          <a:blip r:embed="rId4"/>
          <a:stretch>
            <a:fillRect/>
          </a:stretch>
        </p:blipFill>
        <p:spPr>
          <a:xfrm>
            <a:off x="715814" y="5341587"/>
            <a:ext cx="8466554" cy="762066"/>
          </a:xfrm>
          <a:prstGeom prst="rect">
            <a:avLst/>
          </a:prstGeom>
        </p:spPr>
      </p:pic>
    </p:spTree>
    <p:extLst>
      <p:ext uri="{BB962C8B-B14F-4D97-AF65-F5344CB8AC3E}">
        <p14:creationId xmlns:p14="http://schemas.microsoft.com/office/powerpoint/2010/main" val="217456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E751B-C7C3-40D5-AA61-8E9D80C4FC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latin typeface="Times New Roman" panose="02020603050405020304" pitchFamily="18" charset="0"/>
                <a:cs typeface="Times New Roman" panose="02020603050405020304" pitchFamily="18" charset="0"/>
              </a:rPr>
              <a:t>16</a:t>
            </a:fld>
            <a:endParaRPr lang="en-IN">
              <a:latin typeface="Times New Roman" panose="02020603050405020304" pitchFamily="18" charset="0"/>
              <a:cs typeface="Times New Roman" panose="02020603050405020304" pitchFamily="18" charset="0"/>
            </a:endParaRPr>
          </a:p>
        </p:txBody>
      </p:sp>
      <p:sp>
        <p:nvSpPr>
          <p:cNvPr id="5" name="Google Shape;254;p34">
            <a:extLst>
              <a:ext uri="{FF2B5EF4-FFF2-40B4-BE49-F238E27FC236}">
                <a16:creationId xmlns:a16="http://schemas.microsoft.com/office/drawing/2014/main" id="{A7E8DA16-F234-4116-A771-7E06B50AC18A}"/>
              </a:ext>
            </a:extLst>
          </p:cNvPr>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Output</a:t>
            </a:r>
            <a:endParaRPr sz="4000" dirty="0">
              <a:latin typeface="Times New Roman" panose="02020603050405020304" pitchFamily="18" charset="0"/>
              <a:cs typeface="Times New Roman" panose="02020603050405020304" pitchFamily="18" charset="0"/>
            </a:endParaRPr>
          </a:p>
        </p:txBody>
      </p:sp>
      <p:pic>
        <p:nvPicPr>
          <p:cNvPr id="6" name="Google Shape;259;p34">
            <a:extLst>
              <a:ext uri="{FF2B5EF4-FFF2-40B4-BE49-F238E27FC236}">
                <a16:creationId xmlns:a16="http://schemas.microsoft.com/office/drawing/2014/main" id="{1ACF09B2-E806-49EF-BE16-6DF7704E6059}"/>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2050" name="Picture 2">
            <a:extLst>
              <a:ext uri="{FF2B5EF4-FFF2-40B4-BE49-F238E27FC236}">
                <a16:creationId xmlns:a16="http://schemas.microsoft.com/office/drawing/2014/main" id="{D5B13145-CC5B-426F-9BCF-B6694514A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90" y="1726163"/>
            <a:ext cx="4795010" cy="42878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FCEADEF-0B63-4AED-9725-5F93498CCFEB}"/>
              </a:ext>
            </a:extLst>
          </p:cNvPr>
          <p:cNvSpPr txBox="1"/>
          <p:nvPr/>
        </p:nvSpPr>
        <p:spPr>
          <a:xfrm>
            <a:off x="5131837" y="6356350"/>
            <a:ext cx="1527982"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Data Visualization</a:t>
            </a:r>
          </a:p>
        </p:txBody>
      </p:sp>
      <p:sp>
        <p:nvSpPr>
          <p:cNvPr id="8" name="TextBox 7">
            <a:extLst>
              <a:ext uri="{FF2B5EF4-FFF2-40B4-BE49-F238E27FC236}">
                <a16:creationId xmlns:a16="http://schemas.microsoft.com/office/drawing/2014/main" id="{5EC0048B-923F-4B5F-BE30-012A0A6AC14E}"/>
              </a:ext>
            </a:extLst>
          </p:cNvPr>
          <p:cNvSpPr txBox="1"/>
          <p:nvPr/>
        </p:nvSpPr>
        <p:spPr>
          <a:xfrm>
            <a:off x="822960" y="1600200"/>
            <a:ext cx="1697901"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 Data Visualisation</a:t>
            </a:r>
          </a:p>
        </p:txBody>
      </p:sp>
    </p:spTree>
    <p:extLst>
      <p:ext uri="{BB962C8B-B14F-4D97-AF65-F5344CB8AC3E}">
        <p14:creationId xmlns:p14="http://schemas.microsoft.com/office/powerpoint/2010/main" val="16226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4;p34">
            <a:extLst>
              <a:ext uri="{FF2B5EF4-FFF2-40B4-BE49-F238E27FC236}">
                <a16:creationId xmlns:a16="http://schemas.microsoft.com/office/drawing/2014/main" id="{A7E8DA16-F234-4116-A771-7E06B50AC18A}"/>
              </a:ext>
            </a:extLst>
          </p:cNvPr>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Output</a:t>
            </a:r>
            <a:endParaRPr sz="4000" dirty="0">
              <a:latin typeface="Times New Roman" panose="02020603050405020304" pitchFamily="18" charset="0"/>
              <a:cs typeface="Times New Roman" panose="02020603050405020304" pitchFamily="18" charset="0"/>
            </a:endParaRPr>
          </a:p>
        </p:txBody>
      </p:sp>
      <p:pic>
        <p:nvPicPr>
          <p:cNvPr id="6" name="Google Shape;259;p34">
            <a:extLst>
              <a:ext uri="{FF2B5EF4-FFF2-40B4-BE49-F238E27FC236}">
                <a16:creationId xmlns:a16="http://schemas.microsoft.com/office/drawing/2014/main" id="{1ACF09B2-E806-49EF-BE16-6DF7704E6059}"/>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
        <p:nvSpPr>
          <p:cNvPr id="2" name="TextBox 1">
            <a:extLst>
              <a:ext uri="{FF2B5EF4-FFF2-40B4-BE49-F238E27FC236}">
                <a16:creationId xmlns:a16="http://schemas.microsoft.com/office/drawing/2014/main" id="{C47583FA-FB97-4827-84EE-983618E13D55}"/>
              </a:ext>
            </a:extLst>
          </p:cNvPr>
          <p:cNvSpPr txBox="1"/>
          <p:nvPr/>
        </p:nvSpPr>
        <p:spPr>
          <a:xfrm>
            <a:off x="822960" y="1600200"/>
            <a:ext cx="893193"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3. Epochs</a:t>
            </a:r>
          </a:p>
        </p:txBody>
      </p:sp>
      <p:pic>
        <p:nvPicPr>
          <p:cNvPr id="1026" name="Picture 2">
            <a:extLst>
              <a:ext uri="{FF2B5EF4-FFF2-40B4-BE49-F238E27FC236}">
                <a16:creationId xmlns:a16="http://schemas.microsoft.com/office/drawing/2014/main" id="{B77B7CD2-C817-4B24-BA0B-B6C7B8E15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2" y="1673543"/>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7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1981199" y="26320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45454"/>
              <a:buNone/>
            </a:pPr>
            <a:r>
              <a:rPr lang="en-IN" dirty="0">
                <a:latin typeface="Times New Roman" panose="02020603050405020304" pitchFamily="18" charset="0"/>
                <a:ea typeface="Times New Roman"/>
                <a:cs typeface="Times New Roman" panose="02020603050405020304" pitchFamily="18" charset="0"/>
                <a:sym typeface="Times New Roman"/>
              </a:rPr>
              <a:t>References</a:t>
            </a:r>
            <a:endParaRPr dirty="0">
              <a:latin typeface="Times New Roman" panose="02020603050405020304" pitchFamily="18" charset="0"/>
              <a:cs typeface="Times New Roman" panose="02020603050405020304" pitchFamily="18" charset="0"/>
            </a:endParaRPr>
          </a:p>
        </p:txBody>
      </p:sp>
      <p:sp>
        <p:nvSpPr>
          <p:cNvPr id="275" name="Google Shape;275;p36"/>
          <p:cNvSpPr txBox="1">
            <a:spLocks noGrp="1"/>
          </p:cNvSpPr>
          <p:nvPr>
            <p:ph type="body" idx="1"/>
          </p:nvPr>
        </p:nvSpPr>
        <p:spPr>
          <a:xfrm>
            <a:off x="1943099" y="1027521"/>
            <a:ext cx="8305801" cy="5373279"/>
          </a:xfrm>
          <a:prstGeom prst="rect">
            <a:avLst/>
          </a:prstGeom>
          <a:noFill/>
          <a:ln>
            <a:noFill/>
          </a:ln>
        </p:spPr>
        <p:txBody>
          <a:bodyPr spcFirstLastPara="1" wrap="square" lIns="91425" tIns="45700" rIns="91425" bIns="45700" anchor="t" anchorCtr="0">
            <a:noAutofit/>
          </a:bodyPr>
          <a:lstStyle/>
          <a:p>
            <a:pPr marL="571500" lvl="1" indent="0" algn="just" rtl="0">
              <a:lnSpc>
                <a:spcPct val="100000"/>
              </a:lnSpc>
              <a:spcBef>
                <a:spcPts val="360"/>
              </a:spcBef>
              <a:spcAft>
                <a:spcPts val="0"/>
              </a:spcAft>
              <a:buSzPts val="1800"/>
              <a:buNone/>
            </a:pP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 WASSWA SHAFIK  , (Member, IEEE), ALI TUFAIL  , (Senior Member, IEEE), ABDALLAH NAMOUN  , (Member, IEEE), LIYANAGE CHANDRATILAK DE SILVA  , (Senior Member, IEEE), AND ROSYZIE ANNA AWG HAJI MOHD APONG “A Systematic Literature Review on Plant Disease Detection: Motivations, Classification Techniques, Datasets, Challenges, and Future Trends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Muhammad E. H. Chowdhury, </a:t>
            </a:r>
            <a:r>
              <a:rPr lang="en-IN" sz="1400" dirty="0" err="1">
                <a:latin typeface="Times New Roman" panose="02020603050405020304" pitchFamily="18" charset="0"/>
                <a:cs typeface="Times New Roman" panose="02020603050405020304" pitchFamily="18" charset="0"/>
              </a:rPr>
              <a:t>Tawsifur</a:t>
            </a:r>
            <a:r>
              <a:rPr lang="en-IN" sz="1400" dirty="0">
                <a:latin typeface="Times New Roman" panose="02020603050405020304" pitchFamily="18" charset="0"/>
                <a:cs typeface="Times New Roman" panose="02020603050405020304" pitchFamily="18" charset="0"/>
              </a:rPr>
              <a:t> Rahman, </a:t>
            </a:r>
            <a:r>
              <a:rPr lang="en-IN" sz="1400" dirty="0" err="1">
                <a:latin typeface="Times New Roman" panose="02020603050405020304" pitchFamily="18" charset="0"/>
                <a:cs typeface="Times New Roman" panose="02020603050405020304" pitchFamily="18" charset="0"/>
              </a:rPr>
              <a:t>Amith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Khandakar</a:t>
            </a:r>
            <a:r>
              <a:rPr lang="en-IN" sz="1400" dirty="0">
                <a:latin typeface="Times New Roman" panose="02020603050405020304" pitchFamily="18" charset="0"/>
                <a:cs typeface="Times New Roman" panose="02020603050405020304" pitchFamily="18" charset="0"/>
              </a:rPr>
              <a:t>, Mohamed </a:t>
            </a:r>
            <a:r>
              <a:rPr lang="en-IN" sz="1400" dirty="0" err="1">
                <a:latin typeface="Times New Roman" panose="02020603050405020304" pitchFamily="18" charset="0"/>
                <a:cs typeface="Times New Roman" panose="02020603050405020304" pitchFamily="18" charset="0"/>
              </a:rPr>
              <a:t>Arselene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Ayari</a:t>
            </a:r>
            <a:r>
              <a:rPr lang="en-IN" sz="1400" dirty="0">
                <a:latin typeface="Times New Roman" panose="02020603050405020304" pitchFamily="18" charset="0"/>
                <a:cs typeface="Times New Roman" panose="02020603050405020304" pitchFamily="18" charset="0"/>
              </a:rPr>
              <a:t>, Aftab Ullah Khan, Muhammad Salman Khan, Nasser Al-</a:t>
            </a:r>
            <a:r>
              <a:rPr lang="en-IN" sz="1400" dirty="0" err="1">
                <a:latin typeface="Times New Roman" panose="02020603050405020304" pitchFamily="18" charset="0"/>
                <a:cs typeface="Times New Roman" panose="02020603050405020304" pitchFamily="18" charset="0"/>
              </a:rPr>
              <a:t>Emadi</a:t>
            </a:r>
            <a:r>
              <a:rPr lang="en-IN" sz="1400" dirty="0">
                <a:latin typeface="Times New Roman" panose="02020603050405020304" pitchFamily="18" charset="0"/>
                <a:cs typeface="Times New Roman" panose="02020603050405020304" pitchFamily="18" charset="0"/>
              </a:rPr>
              <a:t>, Mamun Bin </a:t>
            </a:r>
            <a:r>
              <a:rPr lang="en-IN" sz="1400" dirty="0" err="1">
                <a:latin typeface="Times New Roman" panose="02020603050405020304" pitchFamily="18" charset="0"/>
                <a:cs typeface="Times New Roman" panose="02020603050405020304" pitchFamily="18" charset="0"/>
              </a:rPr>
              <a:t>Ibne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Reaz</a:t>
            </a:r>
            <a:r>
              <a:rPr lang="en-IN" sz="1400" dirty="0">
                <a:latin typeface="Times New Roman" panose="02020603050405020304" pitchFamily="18" charset="0"/>
                <a:cs typeface="Times New Roman" panose="02020603050405020304" pitchFamily="18" charset="0"/>
              </a:rPr>
              <a:t>, Mohammad Tariqul Islam and </a:t>
            </a:r>
            <a:r>
              <a:rPr lang="en-IN" sz="1400" dirty="0" err="1">
                <a:latin typeface="Times New Roman" panose="02020603050405020304" pitchFamily="18" charset="0"/>
                <a:cs typeface="Times New Roman" panose="02020603050405020304" pitchFamily="18" charset="0"/>
              </a:rPr>
              <a:t>Sawal</a:t>
            </a:r>
            <a:r>
              <a:rPr lang="en-IN" sz="1400" dirty="0">
                <a:latin typeface="Times New Roman" panose="02020603050405020304" pitchFamily="18" charset="0"/>
                <a:cs typeface="Times New Roman" panose="02020603050405020304" pitchFamily="18" charset="0"/>
              </a:rPr>
              <a:t> Hamid Md Ali “Automatic and Reliable Leaf Disease Detection Using Deep Learning Techniques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Muhammad Shoaib, Babar Shah, Shaker EI-</a:t>
            </a:r>
            <a:r>
              <a:rPr lang="en-IN" sz="1400" dirty="0" err="1">
                <a:latin typeface="Times New Roman" panose="02020603050405020304" pitchFamily="18" charset="0"/>
                <a:cs typeface="Times New Roman" panose="02020603050405020304" pitchFamily="18" charset="0"/>
              </a:rPr>
              <a:t>Sappagh</a:t>
            </a:r>
            <a:r>
              <a:rPr lang="en-IN" sz="1400" dirty="0">
                <a:latin typeface="Times New Roman" panose="02020603050405020304" pitchFamily="18" charset="0"/>
                <a:cs typeface="Times New Roman" panose="02020603050405020304" pitchFamily="18" charset="0"/>
              </a:rPr>
              <a:t>, Akhtar Ali, </a:t>
            </a:r>
            <a:r>
              <a:rPr lang="en-IN" sz="1400" dirty="0" err="1">
                <a:latin typeface="Times New Roman" panose="02020603050405020304" pitchFamily="18" charset="0"/>
                <a:cs typeface="Times New Roman" panose="02020603050405020304" pitchFamily="18" charset="0"/>
              </a:rPr>
              <a:t>Asad</a:t>
            </a:r>
            <a:r>
              <a:rPr lang="en-IN" sz="1400" dirty="0">
                <a:latin typeface="Times New Roman" panose="02020603050405020304" pitchFamily="18" charset="0"/>
                <a:cs typeface="Times New Roman" panose="02020603050405020304" pitchFamily="18" charset="0"/>
              </a:rPr>
              <a:t> Ullah, </a:t>
            </a:r>
            <a:r>
              <a:rPr lang="en-IN" sz="1400" dirty="0" err="1">
                <a:latin typeface="Times New Roman" panose="02020603050405020304" pitchFamily="18" charset="0"/>
                <a:cs typeface="Times New Roman" panose="02020603050405020304" pitchFamily="18" charset="0"/>
              </a:rPr>
              <a:t>Fayadh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Alenezi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Tsanko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Gechev</a:t>
            </a:r>
            <a:r>
              <a:rPr lang="en-IN" sz="1400" dirty="0">
                <a:latin typeface="Times New Roman" panose="02020603050405020304" pitchFamily="18" charset="0"/>
                <a:cs typeface="Times New Roman" panose="02020603050405020304" pitchFamily="18" charset="0"/>
              </a:rPr>
              <a:t>, Tariq Hussain, and Farman Ali “An advanced deep learning models-based plant disease detection: A review of recent research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err="1">
                <a:latin typeface="Times New Roman" panose="02020603050405020304" pitchFamily="18" charset="0"/>
                <a:cs typeface="Times New Roman" panose="02020603050405020304" pitchFamily="18" charset="0"/>
              </a:rPr>
              <a:t>Pranesh</a:t>
            </a:r>
            <a:r>
              <a:rPr lang="en-IN" sz="1400" dirty="0">
                <a:latin typeface="Times New Roman" panose="02020603050405020304" pitchFamily="18" charset="0"/>
                <a:cs typeface="Times New Roman" panose="02020603050405020304" pitchFamily="18" charset="0"/>
              </a:rPr>
              <a:t> Kulkarni , Atharva </a:t>
            </a:r>
            <a:r>
              <a:rPr lang="en-IN" sz="1400" dirty="0" err="1">
                <a:latin typeface="Times New Roman" panose="02020603050405020304" pitchFamily="18" charset="0"/>
                <a:cs typeface="Times New Roman" panose="02020603050405020304" pitchFamily="18" charset="0"/>
              </a:rPr>
              <a:t>Karwande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Tejas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Kolhe</a:t>
            </a:r>
            <a:r>
              <a:rPr lang="en-IN" sz="1400" dirty="0">
                <a:latin typeface="Times New Roman" panose="02020603050405020304" pitchFamily="18" charset="0"/>
                <a:cs typeface="Times New Roman" panose="02020603050405020304" pitchFamily="18" charset="0"/>
              </a:rPr>
              <a:t> , Soham </a:t>
            </a:r>
            <a:r>
              <a:rPr lang="en-IN" sz="1400" dirty="0" err="1">
                <a:latin typeface="Times New Roman" panose="02020603050405020304" pitchFamily="18" charset="0"/>
                <a:cs typeface="Times New Roman" panose="02020603050405020304" pitchFamily="18" charset="0"/>
              </a:rPr>
              <a:t>Kamble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Akshay</a:t>
            </a:r>
            <a:r>
              <a:rPr lang="en-IN" sz="1400" dirty="0">
                <a:latin typeface="Times New Roman" panose="02020603050405020304" pitchFamily="18" charset="0"/>
                <a:cs typeface="Times New Roman" panose="02020603050405020304" pitchFamily="18" charset="0"/>
              </a:rPr>
              <a:t> Joshi , </a:t>
            </a:r>
            <a:r>
              <a:rPr lang="en-IN" sz="1400" dirty="0" err="1">
                <a:latin typeface="Times New Roman" panose="02020603050405020304" pitchFamily="18" charset="0"/>
                <a:cs typeface="Times New Roman" panose="02020603050405020304" pitchFamily="18" charset="0"/>
              </a:rPr>
              <a:t>Medha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Wyawahare</a:t>
            </a:r>
            <a:r>
              <a:rPr lang="en-IN" sz="1400" dirty="0">
                <a:latin typeface="Times New Roman" panose="02020603050405020304" pitchFamily="18" charset="0"/>
                <a:cs typeface="Times New Roman" panose="02020603050405020304" pitchFamily="18" charset="0"/>
              </a:rPr>
              <a:t> “Plant Disease Detection Using Image Processing and Machine Learning”</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Monika Lamba Yogita </a:t>
            </a:r>
            <a:r>
              <a:rPr lang="en-IN" sz="1400" dirty="0" err="1">
                <a:latin typeface="Times New Roman" panose="02020603050405020304" pitchFamily="18" charset="0"/>
                <a:cs typeface="Times New Roman" panose="02020603050405020304" pitchFamily="18" charset="0"/>
              </a:rPr>
              <a:t>Gigras</a:t>
            </a:r>
            <a:r>
              <a:rPr lang="en-IN" sz="1400" dirty="0">
                <a:latin typeface="Times New Roman" panose="02020603050405020304" pitchFamily="18" charset="0"/>
                <a:cs typeface="Times New Roman" panose="02020603050405020304" pitchFamily="18" charset="0"/>
              </a:rPr>
              <a:t> Anuradha </a:t>
            </a:r>
            <a:r>
              <a:rPr lang="en-IN" sz="1400" dirty="0" err="1">
                <a:latin typeface="Times New Roman" panose="02020603050405020304" pitchFamily="18" charset="0"/>
                <a:cs typeface="Times New Roman" panose="02020603050405020304" pitchFamily="18" charset="0"/>
              </a:rPr>
              <a:t>Dhull</a:t>
            </a:r>
            <a:r>
              <a:rPr lang="en-IN" sz="1400" dirty="0">
                <a:latin typeface="Times New Roman" panose="02020603050405020304" pitchFamily="18" charset="0"/>
                <a:cs typeface="Times New Roman" panose="02020603050405020304" pitchFamily="18" charset="0"/>
              </a:rPr>
              <a:t> “Classification of plant diseases using machine and deep learning”</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STEFANIA BARBURICEANU , SERBAN MEZA , (Member, IEEE), BOGDAN ORZA , RAUL MALUTAN, AND ROMULUS TEREBES, (Member, IEEE) “Convolutional Neural Networks for Texture Feature Extraction. Applications to Leaf Disease Classification in Precision Agriculture ”</a:t>
            </a:r>
            <a:endParaRPr sz="1400" dirty="0">
              <a:latin typeface="Times New Roman" panose="02020603050405020304" pitchFamily="18" charset="0"/>
              <a:cs typeface="Times New Roman" panose="02020603050405020304" pitchFamily="18" charset="0"/>
            </a:endParaRPr>
          </a:p>
        </p:txBody>
      </p:sp>
      <p:sp>
        <p:nvSpPr>
          <p:cNvPr id="276" name="Google Shape;276;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77" name="Google Shape;277;p36"/>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78" name="Google Shape;278;p36"/>
          <p:cNvSpPr txBox="1">
            <a:spLocks noGrp="1"/>
          </p:cNvSpPr>
          <p:nvPr>
            <p:ph type="sldNum" idx="12"/>
          </p:nvPr>
        </p:nvSpPr>
        <p:spPr>
          <a:xfrm>
            <a:off x="9601200" y="635634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18</a:t>
            </a:fld>
            <a:endParaRPr dirty="0">
              <a:latin typeface="Times New Roman" panose="02020603050405020304" pitchFamily="18" charset="0"/>
              <a:cs typeface="Times New Roman" panose="02020603050405020304" pitchFamily="18" charset="0"/>
            </a:endParaRPr>
          </a:p>
        </p:txBody>
      </p:sp>
      <p:pic>
        <p:nvPicPr>
          <p:cNvPr id="279" name="Google Shape;279;p36"/>
          <p:cNvPicPr preferRelativeResize="0"/>
          <p:nvPr/>
        </p:nvPicPr>
        <p:blipFill rotWithShape="1">
          <a:blip r:embed="rId3">
            <a:alphaModFix/>
          </a:blip>
          <a:srcRect/>
          <a:stretch/>
        </p:blipFill>
        <p:spPr>
          <a:xfrm>
            <a:off x="381000" y="457200"/>
            <a:ext cx="2237740" cy="755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1987485" y="26320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45454"/>
              <a:buNone/>
            </a:pPr>
            <a:r>
              <a:rPr lang="en-IN" dirty="0">
                <a:latin typeface="Times New Roman" panose="02020603050405020304" pitchFamily="18" charset="0"/>
                <a:ea typeface="Times New Roman"/>
                <a:cs typeface="Times New Roman" panose="02020603050405020304" pitchFamily="18" charset="0"/>
                <a:sym typeface="Times New Roman"/>
              </a:rPr>
              <a:t>References</a:t>
            </a:r>
            <a:endParaRPr dirty="0">
              <a:latin typeface="Times New Roman" panose="02020603050405020304" pitchFamily="18" charset="0"/>
              <a:cs typeface="Times New Roman" panose="02020603050405020304" pitchFamily="18" charset="0"/>
            </a:endParaRPr>
          </a:p>
        </p:txBody>
      </p:sp>
      <p:sp>
        <p:nvSpPr>
          <p:cNvPr id="285" name="Google Shape;285;p37"/>
          <p:cNvSpPr txBox="1">
            <a:spLocks noGrp="1"/>
          </p:cNvSpPr>
          <p:nvPr>
            <p:ph type="body" idx="1"/>
          </p:nvPr>
        </p:nvSpPr>
        <p:spPr>
          <a:xfrm>
            <a:off x="1418655" y="1042488"/>
            <a:ext cx="8394570" cy="6278252"/>
          </a:xfrm>
          <a:prstGeom prst="rect">
            <a:avLst/>
          </a:prstGeom>
          <a:noFill/>
          <a:ln>
            <a:noFill/>
          </a:ln>
        </p:spPr>
        <p:txBody>
          <a:bodyPr spcFirstLastPara="1" wrap="square" lIns="91425" tIns="45700" rIns="91425" bIns="45700" anchor="t" anchorCtr="0">
            <a:noAutofit/>
          </a:bodyPr>
          <a:lstStyle/>
          <a:p>
            <a:pPr marL="571500" lvl="1" indent="0" algn="just" rtl="0">
              <a:lnSpc>
                <a:spcPct val="100000"/>
              </a:lnSpc>
              <a:spcBef>
                <a:spcPts val="360"/>
              </a:spcBef>
              <a:spcAft>
                <a:spcPts val="0"/>
              </a:spcAft>
              <a:buSzPts val="1800"/>
              <a:buNone/>
            </a:pPr>
            <a:endParaRPr lang="en-IN"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mj-lt"/>
              <a:buAutoNum type="arabicPeriod" startAt="7"/>
            </a:pPr>
            <a:r>
              <a:rPr lang="en-IN" sz="1400" dirty="0">
                <a:latin typeface="Times New Roman" panose="02020603050405020304" pitchFamily="18" charset="0"/>
                <a:cs typeface="Times New Roman" panose="02020603050405020304" pitchFamily="18" charset="0"/>
              </a:rPr>
              <a:t>VIBHOR KUMAR VISHNOI  , (Member, IEEE), KRISHAN KUMAR  , BRAJESH KUMAR , (Senior Member, IEEE), SHASHANK MOHAN , AND ARFAT AHMAD KHAN “Detection of Apple Plant Diseases Using Leaf Images Through Convolutional Neural Network”</a:t>
            </a: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KYAMELIA ROY , SHELI SINHA CHAUDHURI , (Member, IEEE), JAROSLAV FRNDA  , (Senior Member, IEEE), SRIJITA BANDOPADHYAY , ISHAN JYOTI RAY , SOUMEN BANERJEE  , (Senior Member, IEEE), AND JAN NEDOMA  , (Senior Member, IEEE) “Detection of Tomato Leaf Diseases for </a:t>
            </a:r>
            <a:r>
              <a:rPr lang="en-IN" sz="1400" dirty="0" err="1">
                <a:latin typeface="Times New Roman" panose="02020603050405020304" pitchFamily="18" charset="0"/>
                <a:cs typeface="Times New Roman" panose="02020603050405020304" pitchFamily="18" charset="0"/>
              </a:rPr>
              <a:t>Agro</a:t>
            </a:r>
            <a:r>
              <a:rPr lang="en-IN" sz="1400" dirty="0">
                <a:latin typeface="Times New Roman" panose="02020603050405020304" pitchFamily="18" charset="0"/>
                <a:cs typeface="Times New Roman" panose="02020603050405020304" pitchFamily="18" charset="0"/>
              </a:rPr>
              <a:t>-Based Industries Using Novel PCA </a:t>
            </a:r>
            <a:r>
              <a:rPr lang="en-IN" sz="1400" dirty="0" err="1">
                <a:latin typeface="Times New Roman" panose="02020603050405020304" pitchFamily="18" charset="0"/>
                <a:cs typeface="Times New Roman" panose="02020603050405020304" pitchFamily="18" charset="0"/>
              </a:rPr>
              <a:t>DeepNet</a:t>
            </a:r>
            <a:r>
              <a:rPr lang="en-IN"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SABBIR AHMED , MD. BAKHTIAR HASAN , TASNIM AHMED, MD. REDWAN KARIM SONY, AND MD. HASANUL KABIR , (Member, IEEE) “Less Is More: Lighter and Faster Deep Neural Architecture for Tomato Leaf Disease Classification”</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K. P. ASHA RANI AND S. GOWRISHANKAR “Pathogen-Based Classification of Plant Diseases: A Deep Transfer Learning Approach for Intelligent Support Systems”</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LILI LI , SHUJUAN ZHANG  , AND BIN WANG “Plant Disease Detection and Classification by Deep Learning—A Review”</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Davinder Singh, Naman Jain, </a:t>
            </a:r>
            <a:r>
              <a:rPr lang="en-IN" sz="1400" dirty="0" err="1">
                <a:latin typeface="Times New Roman" panose="02020603050405020304" pitchFamily="18" charset="0"/>
                <a:cs typeface="Times New Roman" panose="02020603050405020304" pitchFamily="18" charset="0"/>
              </a:rPr>
              <a:t>Pranjali</a:t>
            </a:r>
            <a:r>
              <a:rPr lang="en-IN" sz="1400" dirty="0">
                <a:latin typeface="Times New Roman" panose="02020603050405020304" pitchFamily="18" charset="0"/>
                <a:cs typeface="Times New Roman" panose="02020603050405020304" pitchFamily="18" charset="0"/>
              </a:rPr>
              <a:t> Jain, Pratik </a:t>
            </a:r>
            <a:r>
              <a:rPr lang="en-IN" sz="1400" dirty="0" err="1">
                <a:latin typeface="Times New Roman" panose="02020603050405020304" pitchFamily="18" charset="0"/>
                <a:cs typeface="Times New Roman" panose="02020603050405020304" pitchFamily="18" charset="0"/>
              </a:rPr>
              <a:t>Kayal</a:t>
            </a:r>
            <a:r>
              <a:rPr lang="en-IN" sz="1400" dirty="0">
                <a:latin typeface="Times New Roman" panose="02020603050405020304" pitchFamily="18" charset="0"/>
                <a:cs typeface="Times New Roman" panose="02020603050405020304" pitchFamily="18" charset="0"/>
              </a:rPr>
              <a:t> Sudhakar </a:t>
            </a:r>
            <a:r>
              <a:rPr lang="en-IN" sz="1400" dirty="0" err="1">
                <a:latin typeface="Times New Roman" panose="02020603050405020304" pitchFamily="18" charset="0"/>
                <a:cs typeface="Times New Roman" panose="02020603050405020304" pitchFamily="18" charset="0"/>
              </a:rPr>
              <a:t>Kumawat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Nipun</a:t>
            </a:r>
            <a:r>
              <a:rPr lang="en-IN" sz="1400" dirty="0">
                <a:latin typeface="Times New Roman" panose="02020603050405020304" pitchFamily="18" charset="0"/>
                <a:cs typeface="Times New Roman" panose="02020603050405020304" pitchFamily="18" charset="0"/>
              </a:rPr>
              <a:t> Batra “</a:t>
            </a:r>
            <a:r>
              <a:rPr lang="en-IN" sz="1400" dirty="0" err="1">
                <a:latin typeface="Times New Roman" panose="02020603050405020304" pitchFamily="18" charset="0"/>
                <a:cs typeface="Times New Roman" panose="02020603050405020304" pitchFamily="18" charset="0"/>
              </a:rPr>
              <a:t>PlantDoc</a:t>
            </a:r>
            <a:r>
              <a:rPr lang="en-IN" sz="1400" dirty="0">
                <a:latin typeface="Times New Roman" panose="02020603050405020304" pitchFamily="18" charset="0"/>
                <a:cs typeface="Times New Roman" panose="02020603050405020304" pitchFamily="18" charset="0"/>
              </a:rPr>
              <a:t>: A Dataset for Visual Plant Disease Detection”</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M. </a:t>
            </a:r>
            <a:r>
              <a:rPr lang="en-IN" sz="1400" dirty="0" err="1">
                <a:latin typeface="Times New Roman" panose="02020603050405020304" pitchFamily="18" charset="0"/>
                <a:cs typeface="Times New Roman" panose="02020603050405020304" pitchFamily="18" charset="0"/>
              </a:rPr>
              <a:t>Ishaq</a:t>
            </a:r>
            <a:r>
              <a:rPr lang="en-IN" sz="1400" dirty="0">
                <a:latin typeface="Times New Roman" panose="02020603050405020304" pitchFamily="18" charset="0"/>
                <a:cs typeface="Times New Roman" panose="02020603050405020304" pitchFamily="18" charset="0"/>
              </a:rPr>
              <a:t> , M. Waqas “Early Detection of Late Blight Tomato Disease using Histogram Oriented Gradient based Support Vector Machine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Sharada P. Mohanty , David P. Hughes and Marcel </a:t>
            </a:r>
            <a:r>
              <a:rPr lang="en-IN" sz="1400" dirty="0" err="1">
                <a:latin typeface="Times New Roman" panose="02020603050405020304" pitchFamily="18" charset="0"/>
                <a:cs typeface="Times New Roman" panose="02020603050405020304" pitchFamily="18" charset="0"/>
              </a:rPr>
              <a:t>Salathé</a:t>
            </a:r>
            <a:r>
              <a:rPr lang="en-IN" sz="1400" dirty="0">
                <a:latin typeface="Times New Roman" panose="02020603050405020304" pitchFamily="18" charset="0"/>
                <a:cs typeface="Times New Roman" panose="02020603050405020304" pitchFamily="18" charset="0"/>
              </a:rPr>
              <a:t> “Using Deep Learning for Image-Based Plant Disease Detection”</a:t>
            </a:r>
            <a:endParaRPr sz="1400" dirty="0">
              <a:latin typeface="Times New Roman" panose="02020603050405020304" pitchFamily="18" charset="0"/>
              <a:cs typeface="Times New Roman" panose="02020603050405020304" pitchFamily="18" charset="0"/>
            </a:endParaRPr>
          </a:p>
        </p:txBody>
      </p:sp>
      <p:sp>
        <p:nvSpPr>
          <p:cNvPr id="286" name="Google Shape;286;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87" name="Google Shape;287;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endParaRPr>
          </a:p>
        </p:txBody>
      </p:sp>
      <p:sp>
        <p:nvSpPr>
          <p:cNvPr id="288" name="Google Shape;288;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pic>
        <p:nvPicPr>
          <p:cNvPr id="289" name="Google Shape;289;p37"/>
          <p:cNvPicPr preferRelativeResize="0"/>
          <p:nvPr/>
        </p:nvPicPr>
        <p:blipFill rotWithShape="1">
          <a:blip r:embed="rId3">
            <a:alphaModFix/>
          </a:blip>
          <a:srcRect/>
          <a:stretch/>
        </p:blipFill>
        <p:spPr>
          <a:xfrm>
            <a:off x="381000" y="457200"/>
            <a:ext cx="2237740" cy="755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981200" y="0"/>
            <a:ext cx="8229600" cy="11607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Abstract  </a:t>
            </a:r>
            <a:endParaRPr dirty="0">
              <a:latin typeface="Times New Roman" panose="02020603050405020304" pitchFamily="18" charset="0"/>
              <a:cs typeface="Times New Roman" panose="02020603050405020304" pitchFamily="18" charset="0"/>
            </a:endParaRPr>
          </a:p>
        </p:txBody>
      </p:sp>
      <p:sp>
        <p:nvSpPr>
          <p:cNvPr id="173" name="Google Shape;173;p26"/>
          <p:cNvSpPr txBox="1">
            <a:spLocks noGrp="1"/>
          </p:cNvSpPr>
          <p:nvPr>
            <p:ph type="body" idx="1"/>
          </p:nvPr>
        </p:nvSpPr>
        <p:spPr>
          <a:xfrm>
            <a:off x="1981200" y="1440088"/>
            <a:ext cx="8229600" cy="45261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India experiences 35% annual crop yield loss due to plant diseases.</a:t>
            </a:r>
            <a:endParaRPr sz="1800" dirty="0">
              <a:latin typeface="Times New Roman" panose="02020603050405020304" pitchFamily="18" charset="0"/>
              <a:ea typeface="Verdana"/>
              <a:cs typeface="Times New Roman" panose="02020603050405020304" pitchFamily="18" charset="0"/>
              <a:sym typeface="Verdana"/>
            </a:endParaRPr>
          </a:p>
          <a:p>
            <a:pPr marL="114300" lvl="0" indent="0" algn="just" rtl="0">
              <a:lnSpc>
                <a:spcPct val="100000"/>
              </a:lnSpc>
              <a:spcBef>
                <a:spcPts val="360"/>
              </a:spcBef>
              <a:spcAft>
                <a:spcPts val="0"/>
              </a:spcAft>
              <a:buSzPts val="1800"/>
              <a:buNone/>
            </a:pPr>
            <a:endParaRPr sz="1800" i="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Early detection of diseases is</a:t>
            </a:r>
            <a:r>
              <a:rPr lang="en-IN" sz="1800" dirty="0">
                <a:latin typeface="Times New Roman" panose="02020603050405020304" pitchFamily="18" charset="0"/>
                <a:ea typeface="Verdana"/>
                <a:cs typeface="Times New Roman" panose="02020603050405020304" pitchFamily="18" charset="0"/>
                <a:sym typeface="Verdana"/>
              </a:rPr>
              <a:t> </a:t>
            </a: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challenging due to limited lab infrastructure and expertise. </a:t>
            </a:r>
            <a:r>
              <a:rPr lang="en-IN" sz="1800" dirty="0">
                <a:latin typeface="Times New Roman" panose="02020603050405020304" pitchFamily="18" charset="0"/>
                <a:ea typeface="Verdana"/>
                <a:cs typeface="Times New Roman" panose="02020603050405020304" pitchFamily="18" charset="0"/>
                <a:sym typeface="Verdana"/>
              </a:rPr>
              <a:t>It requires huge time as well as skilled labour. </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Exploration of computer vision </a:t>
            </a:r>
            <a:r>
              <a:rPr lang="en-IN" sz="1800" dirty="0">
                <a:latin typeface="Times New Roman" panose="02020603050405020304" pitchFamily="18" charset="0"/>
                <a:ea typeface="Verdana"/>
                <a:cs typeface="Times New Roman" panose="02020603050405020304" pitchFamily="18" charset="0"/>
                <a:sym typeface="Verdana"/>
              </a:rPr>
              <a:t>and machine learning techniques</a:t>
            </a: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 for scalable and early disease detection</a:t>
            </a:r>
            <a:r>
              <a:rPr lang="en-IN" sz="1800" dirty="0">
                <a:latin typeface="Times New Roman" panose="02020603050405020304" pitchFamily="18" charset="0"/>
                <a:ea typeface="Verdana"/>
                <a:cs typeface="Times New Roman" panose="02020603050405020304" pitchFamily="18" charset="0"/>
                <a:sym typeface="Verdana"/>
              </a:rPr>
              <a:t>.</a:t>
            </a:r>
          </a:p>
          <a:p>
            <a:pPr marL="457200" lvl="0" indent="-342900" algn="just" rtl="0">
              <a:lnSpc>
                <a:spcPct val="100000"/>
              </a:lnSpc>
              <a:spcBef>
                <a:spcPts val="360"/>
              </a:spcBef>
              <a:spcAft>
                <a:spcPts val="0"/>
              </a:spcAft>
              <a:buSzPts val="1800"/>
              <a:buFont typeface="Verdana"/>
              <a:buChar char="•"/>
            </a:pPr>
            <a:endParaRPr lang="en-IN"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A smart and efficient technique for detection of crop disease is proposed, which uses computer vision and machine learning techniques to detect diseases on 3 major plants.</a:t>
            </a:r>
            <a:endParaRPr sz="1800" dirty="0">
              <a:latin typeface="Times New Roman" panose="02020603050405020304" pitchFamily="18" charset="0"/>
              <a:ea typeface="Verdana"/>
              <a:cs typeface="Times New Roman" panose="02020603050405020304" pitchFamily="18" charset="0"/>
              <a:sym typeface="Verdana"/>
            </a:endParaRPr>
          </a:p>
        </p:txBody>
      </p:sp>
      <p:pic>
        <p:nvPicPr>
          <p:cNvPr id="174" name="Google Shape;174;p26"/>
          <p:cNvPicPr preferRelativeResize="0"/>
          <p:nvPr/>
        </p:nvPicPr>
        <p:blipFill rotWithShape="1">
          <a:blip r:embed="rId3">
            <a:alphaModFix/>
          </a:blip>
          <a:srcRect/>
          <a:stretch/>
        </p:blipFill>
        <p:spPr>
          <a:xfrm>
            <a:off x="211975" y="294928"/>
            <a:ext cx="2237740" cy="755015"/>
          </a:xfrm>
          <a:prstGeom prst="rect">
            <a:avLst/>
          </a:prstGeom>
          <a:noFill/>
          <a:ln>
            <a:noFill/>
          </a:ln>
        </p:spPr>
      </p:pic>
      <p:sp>
        <p:nvSpPr>
          <p:cNvPr id="175" name="Google Shape;1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latin typeface="Times New Roman" panose="02020603050405020304" pitchFamily="18" charset="0"/>
                <a:cs typeface="Times New Roman" panose="02020603050405020304" pitchFamily="18" charset="0"/>
              </a:rPr>
              <a:t>26-8-2023</a:t>
            </a:r>
            <a:endParaRPr>
              <a:latin typeface="Times New Roman" panose="02020603050405020304" pitchFamily="18" charset="0"/>
              <a:cs typeface="Times New Roman" panose="02020603050405020304" pitchFamily="18" charset="0"/>
            </a:endParaRPr>
          </a:p>
        </p:txBody>
      </p:sp>
      <p:sp>
        <p:nvSpPr>
          <p:cNvPr id="176" name="Google Shape;176;p26"/>
          <p:cNvSpPr txBox="1">
            <a:spLocks noGrp="1"/>
          </p:cNvSpPr>
          <p:nvPr>
            <p:ph type="ftr" idx="11"/>
          </p:nvPr>
        </p:nvSpPr>
        <p:spPr>
          <a:xfrm>
            <a:off x="4381500" y="6356350"/>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400"/>
              <a:buFont typeface="Arial"/>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sldNum" idx="12"/>
          </p:nvPr>
        </p:nvSpPr>
        <p:spPr>
          <a:xfrm>
            <a:off x="93987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981200" y="35936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a:cs typeface="Times New Roman" panose="02020603050405020304" pitchFamily="18" charset="0"/>
                <a:sym typeface="Times New Roman"/>
              </a:rPr>
              <a:t>Architecture of Model</a:t>
            </a:r>
            <a:endParaRPr dirty="0">
              <a:latin typeface="Times New Roman" panose="02020603050405020304" pitchFamily="18" charset="0"/>
              <a:cs typeface="Times New Roman" panose="02020603050405020304" pitchFamily="18" charset="0"/>
            </a:endParaRPr>
          </a:p>
        </p:txBody>
      </p:sp>
      <p:pic>
        <p:nvPicPr>
          <p:cNvPr id="214" name="Google Shape;214;p3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15" name="Google Shape;21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16" name="Google Shape;216;p30"/>
          <p:cNvSpPr txBox="1">
            <a:spLocks noGrp="1"/>
          </p:cNvSpPr>
          <p:nvPr>
            <p:ph type="ftr" idx="11"/>
          </p:nvPr>
        </p:nvSpPr>
        <p:spPr>
          <a:xfrm>
            <a:off x="4648200" y="6356349"/>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17" name="Google Shape;217;p30"/>
          <p:cNvSpPr txBox="1">
            <a:spLocks noGrp="1"/>
          </p:cNvSpPr>
          <p:nvPr>
            <p:ph type="sldNum" idx="12"/>
          </p:nvPr>
        </p:nvSpPr>
        <p:spPr>
          <a:xfrm>
            <a:off x="9601200" y="6356348"/>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20</a:t>
            </a:fld>
            <a:endParaRPr>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0D0A6EF-B4E5-49E3-9004-44F433B5E8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5" t="-27625" r="-235" b="46177"/>
          <a:stretch/>
        </p:blipFill>
        <p:spPr bwMode="auto">
          <a:xfrm>
            <a:off x="1524000" y="0"/>
            <a:ext cx="4241071" cy="5612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C82540C-0AA8-4FB3-A367-AF1664643C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5315"/>
          <a:stretch/>
        </p:blipFill>
        <p:spPr bwMode="auto">
          <a:xfrm>
            <a:off x="6096000" y="1861720"/>
            <a:ext cx="4221163" cy="375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0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body" idx="1"/>
          </p:nvPr>
        </p:nvSpPr>
        <p:spPr>
          <a:xfrm>
            <a:off x="2120900" y="1472300"/>
            <a:ext cx="8229600" cy="45261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In India about 70% of the populace relies on agriculture. Identification of the plant diseases is important in order to prevent the losses within the yield.</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It's terribly troublesome to observe the plant diseases manually. </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It needs tremendous quantity of </a:t>
            </a:r>
            <a:r>
              <a:rPr lang="en-IN" sz="1800" dirty="0" err="1">
                <a:latin typeface="Times New Roman" panose="02020603050405020304" pitchFamily="18" charset="0"/>
                <a:ea typeface="Verdana"/>
                <a:cs typeface="Times New Roman" panose="02020603050405020304" pitchFamily="18" charset="0"/>
                <a:sym typeface="Verdana"/>
              </a:rPr>
              <a:t>labor</a:t>
            </a:r>
            <a:r>
              <a:rPr lang="en-IN" sz="1800" dirty="0">
                <a:latin typeface="Times New Roman" panose="02020603050405020304" pitchFamily="18" charset="0"/>
                <a:ea typeface="Verdana"/>
                <a:cs typeface="Times New Roman" panose="02020603050405020304" pitchFamily="18" charset="0"/>
                <a:sym typeface="Verdana"/>
              </a:rPr>
              <a:t>, </a:t>
            </a:r>
            <a:r>
              <a:rPr lang="en-IN" sz="1800" dirty="0" err="1">
                <a:latin typeface="Times New Roman" panose="02020603050405020304" pitchFamily="18" charset="0"/>
                <a:ea typeface="Verdana"/>
                <a:cs typeface="Times New Roman" panose="02020603050405020304" pitchFamily="18" charset="0"/>
                <a:sym typeface="Verdana"/>
              </a:rPr>
              <a:t>expertize</a:t>
            </a:r>
            <a:r>
              <a:rPr lang="en-IN" sz="1800" dirty="0">
                <a:latin typeface="Times New Roman" panose="02020603050405020304" pitchFamily="18" charset="0"/>
                <a:ea typeface="Verdana"/>
                <a:cs typeface="Times New Roman" panose="02020603050405020304" pitchFamily="18" charset="0"/>
                <a:sym typeface="Verdana"/>
              </a:rPr>
              <a:t> within the plant diseases, and conjointly need the excessive time interval.</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Hence, image processing and machine learning models can be employed for the detection of plant diseases</a:t>
            </a:r>
            <a:r>
              <a:rPr lang="en-IN"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latin typeface="Times New Roman" panose="02020603050405020304" pitchFamily="18" charset="0"/>
              <a:ea typeface="Verdana"/>
              <a:cs typeface="Times New Roman" panose="02020603050405020304" pitchFamily="18" charset="0"/>
              <a:sym typeface="Verdana"/>
            </a:endParaRPr>
          </a:p>
          <a:p>
            <a:pPr marL="342900" lvl="0" indent="-139700" algn="just" rtl="0">
              <a:lnSpc>
                <a:spcPct val="100000"/>
              </a:lnSpc>
              <a:spcBef>
                <a:spcPts val="640"/>
              </a:spcBef>
              <a:spcAft>
                <a:spcPts val="0"/>
              </a:spcAft>
              <a:buClr>
                <a:schemeClr val="dk1"/>
              </a:buClr>
              <a:buSzPts val="3200"/>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342900" lvl="0" indent="-139700" algn="just" rtl="0">
              <a:lnSpc>
                <a:spcPct val="100000"/>
              </a:lnSpc>
              <a:spcBef>
                <a:spcPts val="640"/>
              </a:spcBef>
              <a:spcAft>
                <a:spcPts val="0"/>
              </a:spcAft>
              <a:buClr>
                <a:schemeClr val="dk1"/>
              </a:buClr>
              <a:buSzPts val="3200"/>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lnSpc>
                <a:spcPct val="100000"/>
              </a:lnSpc>
              <a:spcBef>
                <a:spcPts val="0"/>
              </a:spcBef>
              <a:spcAft>
                <a:spcPts val="0"/>
              </a:spcAft>
              <a:buSzPts val="3200"/>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183" name="Google Shape;183;p27"/>
          <p:cNvSpPr txBox="1">
            <a:spLocks noGrp="1"/>
          </p:cNvSpPr>
          <p:nvPr>
            <p:ph type="title"/>
          </p:nvPr>
        </p:nvSpPr>
        <p:spPr>
          <a:xfrm>
            <a:off x="1981200" y="3303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 Introduction    </a:t>
            </a:r>
            <a:endParaRPr dirty="0">
              <a:latin typeface="Times New Roman" panose="02020603050405020304" pitchFamily="18" charset="0"/>
              <a:cs typeface="Times New Roman" panose="02020603050405020304" pitchFamily="18" charset="0"/>
            </a:endParaRPr>
          </a:p>
        </p:txBody>
      </p:sp>
      <p:pic>
        <p:nvPicPr>
          <p:cNvPr id="184" name="Google Shape;184;p27"/>
          <p:cNvPicPr preferRelativeResize="0"/>
          <p:nvPr/>
        </p:nvPicPr>
        <p:blipFill rotWithShape="1">
          <a:blip r:embed="rId3">
            <a:alphaModFix/>
          </a:blip>
          <a:srcRect/>
          <a:stretch/>
        </p:blipFill>
        <p:spPr>
          <a:xfrm>
            <a:off x="353050" y="227028"/>
            <a:ext cx="2237740" cy="755015"/>
          </a:xfrm>
          <a:prstGeom prst="rect">
            <a:avLst/>
          </a:prstGeom>
          <a:noFill/>
          <a:ln>
            <a:noFill/>
          </a:ln>
        </p:spPr>
      </p:pic>
      <p:sp>
        <p:nvSpPr>
          <p:cNvPr id="185" name="Google Shape;18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dirty="0">
              <a:latin typeface="Times New Roman" panose="02020603050405020304" pitchFamily="18" charset="0"/>
              <a:cs typeface="Times New Roman" panose="02020603050405020304" pitchFamily="18" charset="0"/>
            </a:endParaRPr>
          </a:p>
        </p:txBody>
      </p:sp>
      <p:sp>
        <p:nvSpPr>
          <p:cNvPr id="186" name="Google Shape;186;p27"/>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187" name="Google Shape;187;p27"/>
          <p:cNvSpPr txBox="1">
            <a:spLocks noGrp="1"/>
          </p:cNvSpPr>
          <p:nvPr>
            <p:ph type="sldNum" idx="12"/>
          </p:nvPr>
        </p:nvSpPr>
        <p:spPr>
          <a:xfrm>
            <a:off x="9601200" y="6356363"/>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46585" y="297422"/>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ct val="45454"/>
              <a:buNone/>
            </a:pPr>
            <a:r>
              <a:rPr lang="en-IN" dirty="0">
                <a:latin typeface="Times New Roman" panose="02020603050405020304" pitchFamily="18" charset="0"/>
                <a:cs typeface="Times New Roman" panose="02020603050405020304" pitchFamily="18" charset="0"/>
                <a:sym typeface="Times New Roman"/>
              </a:rPr>
              <a:t>Motivation</a:t>
            </a:r>
            <a:endParaRPr dirty="0">
              <a:latin typeface="Times New Roman" panose="02020603050405020304" pitchFamily="18" charset="0"/>
              <a:cs typeface="Times New Roman" panose="02020603050405020304" pitchFamily="18" charset="0"/>
            </a:endParaRPr>
          </a:p>
        </p:txBody>
      </p:sp>
      <p:sp>
        <p:nvSpPr>
          <p:cNvPr id="203" name="Google Shape;203;p29"/>
          <p:cNvSpPr txBox="1">
            <a:spLocks noGrp="1"/>
          </p:cNvSpPr>
          <p:nvPr>
            <p:ph type="body" idx="1"/>
          </p:nvPr>
        </p:nvSpPr>
        <p:spPr>
          <a:xfrm>
            <a:off x="1981200" y="1456325"/>
            <a:ext cx="8229600" cy="4526100"/>
          </a:xfrm>
          <a:prstGeom prst="rect">
            <a:avLst/>
          </a:prstGeom>
          <a:noFill/>
          <a:ln>
            <a:noFill/>
          </a:ln>
        </p:spPr>
        <p:txBody>
          <a:bodyPr spcFirstLastPara="1" wrap="square" lIns="91425" tIns="45700" rIns="91425" bIns="45700" anchor="t" anchorCtr="0">
            <a:normAutofit/>
          </a:bodyPr>
          <a:lstStyle/>
          <a:p>
            <a:pPr marL="660400" indent="-457200" algn="just">
              <a:spcBef>
                <a:spcPts val="640"/>
              </a:spcBef>
              <a:buSzPts val="3200"/>
            </a:pPr>
            <a:r>
              <a:rPr lang="en-US" sz="1800" b="0" i="0" u="none" strike="noStrike" dirty="0">
                <a:effectLst/>
                <a:latin typeface="Times New Roman" panose="02020603050405020304" pitchFamily="18" charset="0"/>
                <a:cs typeface="Times New Roman" panose="02020603050405020304" pitchFamily="18" charset="0"/>
              </a:rPr>
              <a:t>  In the diverse and vibrant landscapes  of India, agriculture has been the  backbone of the nation's economy for  centuries. </a:t>
            </a:r>
          </a:p>
          <a:p>
            <a:pPr marL="203200" indent="0" algn="just">
              <a:spcBef>
                <a:spcPts val="640"/>
              </a:spcBef>
              <a:buSzPts val="3200"/>
              <a:buNone/>
            </a:pPr>
            <a:endParaRPr lang="en-US" sz="1800" b="0" i="0" u="none" strike="noStrike" dirty="0">
              <a:effectLst/>
              <a:latin typeface="Times New Roman" panose="02020603050405020304" pitchFamily="18" charset="0"/>
              <a:cs typeface="Times New Roman" panose="02020603050405020304" pitchFamily="18" charset="0"/>
            </a:endParaRPr>
          </a:p>
          <a:p>
            <a:pPr marL="660400" indent="-457200" algn="just">
              <a:spcBef>
                <a:spcPts val="640"/>
              </a:spcBef>
              <a:buSzPts val="3200"/>
            </a:pPr>
            <a:r>
              <a:rPr lang="en-US" sz="1800" b="0" i="0" u="none" strike="noStrike" dirty="0">
                <a:effectLst/>
                <a:latin typeface="Times New Roman" panose="02020603050405020304" pitchFamily="18" charset="0"/>
                <a:cs typeface="Times New Roman" panose="02020603050405020304" pitchFamily="18" charset="0"/>
              </a:rPr>
              <a:t>However, the persistent  threat of plant diseases continues to  challenge the livelihoods of millions of  farmers across the country. </a:t>
            </a:r>
          </a:p>
          <a:p>
            <a:pPr marL="203200" indent="0" algn="just">
              <a:spcBef>
                <a:spcPts val="640"/>
              </a:spcBef>
              <a:buSzPts val="3200"/>
              <a:buNone/>
            </a:pPr>
            <a:endParaRPr lang="en-US" sz="1800" b="0" i="0" u="none" strike="noStrike" dirty="0">
              <a:effectLst/>
              <a:latin typeface="Times New Roman" panose="02020603050405020304" pitchFamily="18" charset="0"/>
              <a:cs typeface="Times New Roman" panose="02020603050405020304" pitchFamily="18" charset="0"/>
            </a:endParaRPr>
          </a:p>
          <a:p>
            <a:pPr marL="660400" indent="-457200" algn="just">
              <a:spcBef>
                <a:spcPts val="640"/>
              </a:spcBef>
              <a:buSzPts val="3200"/>
            </a:pPr>
            <a:r>
              <a:rPr lang="en-US" sz="1800" b="0" i="0" u="none" strike="noStrike" dirty="0">
                <a:effectLst/>
                <a:latin typeface="Times New Roman" panose="02020603050405020304" pitchFamily="18" charset="0"/>
                <a:cs typeface="Times New Roman" panose="02020603050405020304" pitchFamily="18" charset="0"/>
              </a:rPr>
              <a:t>It is in this  context that our project, focused on  Plant Disease Identiﬁcation using  Machine Learning (ML) and Deep  Learning, takes center stage.</a:t>
            </a:r>
            <a:endParaRPr lang="en-US" sz="1800" b="0" dirty="0">
              <a:effectLst/>
              <a:latin typeface="Times New Roman" panose="02020603050405020304" pitchFamily="18" charset="0"/>
              <a:cs typeface="Times New Roman" panose="02020603050405020304" pitchFamily="18" charset="0"/>
            </a:endParaRPr>
          </a:p>
        </p:txBody>
      </p:sp>
      <p:sp>
        <p:nvSpPr>
          <p:cNvPr id="204" name="Google Shape;20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05" name="Google Shape;205;p29"/>
          <p:cNvSpPr txBox="1">
            <a:spLocks noGrp="1"/>
          </p:cNvSpPr>
          <p:nvPr>
            <p:ph type="sldNum" idx="12"/>
          </p:nvPr>
        </p:nvSpPr>
        <p:spPr>
          <a:xfrm>
            <a:off x="9942225"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pic>
        <p:nvPicPr>
          <p:cNvPr id="206" name="Google Shape;206;p2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7" name="Google Shape;207;p29"/>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3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b="0" i="0" u="none" strike="noStrike" cap="none">
                <a:solidFill>
                  <a:srgbClr val="000000"/>
                </a:solidFill>
                <a:latin typeface="Times New Roman"/>
                <a:ea typeface="Times New Roman"/>
                <a:cs typeface="Times New Roman"/>
                <a:sym typeface="Times New Roman"/>
              </a:rPr>
              <a:t>24 August 2023</a:t>
            </a:r>
            <a:endParaRPr sz="1200" b="0" i="0" u="none" strike="noStrike" cap="none">
              <a:solidFill>
                <a:srgbClr val="000000"/>
              </a:solidFill>
              <a:latin typeface="Times New Roman"/>
              <a:ea typeface="Times New Roman"/>
              <a:cs typeface="Times New Roman"/>
              <a:sym typeface="Times New Roman"/>
            </a:endParaRPr>
          </a:p>
        </p:txBody>
      </p:sp>
      <p:sp>
        <p:nvSpPr>
          <p:cNvPr id="224" name="Google Shape;224;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t>5</a:t>
            </a:fld>
            <a:endParaRPr sz="1200" b="0" i="0" u="none" strike="noStrike" cap="none">
              <a:solidFill>
                <a:srgbClr val="000000"/>
              </a:solidFill>
              <a:latin typeface="Times New Roman"/>
              <a:ea typeface="Times New Roman"/>
              <a:cs typeface="Times New Roman"/>
              <a:sym typeface="Times New Roman"/>
            </a:endParaRPr>
          </a:p>
        </p:txBody>
      </p:sp>
      <p:graphicFrame>
        <p:nvGraphicFramePr>
          <p:cNvPr id="225" name="Google Shape;225;p31"/>
          <p:cNvGraphicFramePr/>
          <p:nvPr/>
        </p:nvGraphicFramePr>
        <p:xfrm>
          <a:off x="374090" y="669471"/>
          <a:ext cx="11443820" cy="6406628"/>
        </p:xfrm>
        <a:graphic>
          <a:graphicData uri="http://schemas.openxmlformats.org/drawingml/2006/table">
            <a:tbl>
              <a:tblPr firstRow="1" firstCol="1" bandRow="1">
                <a:tableStyleId>{F2DE63D5-997A-4646-A377-4702673A728D}</a:tableStyleId>
              </a:tblPr>
              <a:tblGrid>
                <a:gridCol w="696727">
                  <a:extLst>
                    <a:ext uri="{9D8B030D-6E8A-4147-A177-3AD203B41FA5}">
                      <a16:colId xmlns:a16="http://schemas.microsoft.com/office/drawing/2014/main" val="20000"/>
                    </a:ext>
                  </a:extLst>
                </a:gridCol>
                <a:gridCol w="943675">
                  <a:extLst>
                    <a:ext uri="{9D8B030D-6E8A-4147-A177-3AD203B41FA5}">
                      <a16:colId xmlns:a16="http://schemas.microsoft.com/office/drawing/2014/main" val="20001"/>
                    </a:ext>
                  </a:extLst>
                </a:gridCol>
                <a:gridCol w="2623121">
                  <a:extLst>
                    <a:ext uri="{9D8B030D-6E8A-4147-A177-3AD203B41FA5}">
                      <a16:colId xmlns:a16="http://schemas.microsoft.com/office/drawing/2014/main" val="20002"/>
                    </a:ext>
                  </a:extLst>
                </a:gridCol>
                <a:gridCol w="2608628">
                  <a:extLst>
                    <a:ext uri="{9D8B030D-6E8A-4147-A177-3AD203B41FA5}">
                      <a16:colId xmlns:a16="http://schemas.microsoft.com/office/drawing/2014/main" val="20003"/>
                    </a:ext>
                  </a:extLst>
                </a:gridCol>
                <a:gridCol w="2911911">
                  <a:extLst>
                    <a:ext uri="{9D8B030D-6E8A-4147-A177-3AD203B41FA5}">
                      <a16:colId xmlns:a16="http://schemas.microsoft.com/office/drawing/2014/main" val="20004"/>
                    </a:ext>
                  </a:extLst>
                </a:gridCol>
                <a:gridCol w="1659758">
                  <a:extLst>
                    <a:ext uri="{9D8B030D-6E8A-4147-A177-3AD203B41FA5}">
                      <a16:colId xmlns:a16="http://schemas.microsoft.com/office/drawing/2014/main" val="20005"/>
                    </a:ext>
                  </a:extLst>
                </a:gridCol>
              </a:tblGrid>
              <a:tr h="668785">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S.No</a:t>
                      </a: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Details of Author, Year</a:t>
                      </a:r>
                      <a:endParaRPr sz="10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Techniques /Title of Paper</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Contribution</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sym typeface="Times New Roman"/>
                        </a:rPr>
                        <a:t>Merits</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sym typeface="Times New Roman"/>
                        </a:rPr>
                        <a:t>Demerits</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0"/>
                  </a:ext>
                </a:extLst>
              </a:tr>
              <a:tr h="1336502">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dirty="0">
                          <a:solidFill>
                            <a:schemeClr val="tx1"/>
                          </a:solidFill>
                          <a:latin typeface="Times New Roman" panose="02020603050405020304" pitchFamily="18" charset="0"/>
                          <a:cs typeface="Times New Roman" panose="02020603050405020304" pitchFamily="18" charset="0"/>
                          <a:sym typeface="Calibri"/>
                        </a:rPr>
                        <a:t>1.</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Pranesh</a:t>
                      </a:r>
                      <a:r>
                        <a:rPr lang="en-IN" sz="1000" u="none" strike="noStrike" cap="none" dirty="0">
                          <a:solidFill>
                            <a:schemeClr val="tx1"/>
                          </a:solidFill>
                          <a:latin typeface="Times New Roman" panose="02020603050405020304" pitchFamily="18" charset="0"/>
                          <a:cs typeface="Times New Roman" panose="02020603050405020304" pitchFamily="18" charset="0"/>
                        </a:rPr>
                        <a:t> Kulkarni, et Al</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Plant Disease Detection Using Image Processing and Machine Learning</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The proposed system is able to detect 20 different diseases of 5 common plants with 93% accuracy.</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25 classes for experimentation</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shape, texture and color features are extracted from the image</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average 93% accuracy and 0.93 F1 score</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Random forest classifier has been used for classification or detection task</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prone to overfitting problems.</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computationally efficient</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extLst>
                  <a:ext uri="{0D108BD9-81ED-4DB2-BD59-A6C34878D82A}">
                    <a16:rowId xmlns:a16="http://schemas.microsoft.com/office/drawing/2014/main" val="10001"/>
                  </a:ext>
                </a:extLst>
              </a:tr>
              <a:tr h="89101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2.</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Davinder Singh,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PlantDoc</a:t>
                      </a:r>
                      <a:r>
                        <a:rPr lang="en-IN" sz="1000" u="none" strike="noStrike" cap="none" dirty="0">
                          <a:solidFill>
                            <a:schemeClr val="tx1"/>
                          </a:solidFill>
                          <a:latin typeface="Times New Roman" panose="02020603050405020304" pitchFamily="18" charset="0"/>
                          <a:cs typeface="Times New Roman" panose="02020603050405020304" pitchFamily="18" charset="0"/>
                        </a:rPr>
                        <a:t>: A Dataset for Visual Plant Disease Detection</a:t>
                      </a:r>
                      <a:endParaRPr sz="1000" b="1"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Propose an entirely new dataset for plant disease detection called </a:t>
                      </a:r>
                      <a:r>
                        <a:rPr lang="en-IN" sz="1000" u="none" strike="noStrike" cap="none" dirty="0" err="1">
                          <a:solidFill>
                            <a:schemeClr val="tx1"/>
                          </a:solidFill>
                          <a:latin typeface="Times New Roman" panose="02020603050405020304" pitchFamily="18" charset="0"/>
                          <a:cs typeface="Times New Roman" panose="02020603050405020304" pitchFamily="18" charset="0"/>
                        </a:rPr>
                        <a:t>PlantDoc</a:t>
                      </a:r>
                      <a:r>
                        <a:rPr lang="en-IN" sz="1000" u="none" strike="noStrike" cap="none" dirty="0">
                          <a:solidFill>
                            <a:schemeClr val="tx1"/>
                          </a:solidFill>
                          <a:latin typeface="Times New Roman" panose="02020603050405020304" pitchFamily="18" charset="0"/>
                          <a:cs typeface="Times New Roman" panose="02020603050405020304" pitchFamily="18" charset="0"/>
                        </a:rPr>
                        <a:t>. </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err="1">
                          <a:solidFill>
                            <a:schemeClr val="tx1"/>
                          </a:solidFill>
                          <a:latin typeface="Times New Roman" panose="02020603050405020304" pitchFamily="18" charset="0"/>
                          <a:cs typeface="Times New Roman" panose="02020603050405020304" pitchFamily="18" charset="0"/>
                        </a:rPr>
                        <a:t>MobileNet</a:t>
                      </a:r>
                      <a:r>
                        <a:rPr lang="en-IN" sz="1000" u="none" strike="noStrike" cap="none" dirty="0">
                          <a:solidFill>
                            <a:schemeClr val="tx1"/>
                          </a:solidFill>
                          <a:latin typeface="Times New Roman" panose="02020603050405020304" pitchFamily="18" charset="0"/>
                          <a:cs typeface="Times New Roman" panose="02020603050405020304" pitchFamily="18" charset="0"/>
                        </a:rPr>
                        <a:t> gives an </a:t>
                      </a:r>
                      <a:r>
                        <a:rPr lang="en-IN" sz="1000" u="none" strike="noStrike" cap="none" dirty="0" err="1">
                          <a:solidFill>
                            <a:schemeClr val="tx1"/>
                          </a:solidFill>
                          <a:latin typeface="Times New Roman" panose="02020603050405020304" pitchFamily="18" charset="0"/>
                          <a:cs typeface="Times New Roman" panose="02020603050405020304" pitchFamily="18" charset="0"/>
                        </a:rPr>
                        <a:t>mAP</a:t>
                      </a:r>
                      <a:r>
                        <a:rPr lang="en-IN" sz="1000" u="none" strike="noStrike" cap="none" dirty="0">
                          <a:solidFill>
                            <a:schemeClr val="tx1"/>
                          </a:solidFill>
                          <a:latin typeface="Times New Roman" panose="02020603050405020304" pitchFamily="18" charset="0"/>
                          <a:cs typeface="Times New Roman" panose="02020603050405020304" pitchFamily="18" charset="0"/>
                        </a:rPr>
                        <a:t> of 22 when evaluated on COCO dataset which has significantly more classes </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a:solidFill>
                            <a:schemeClr val="tx1"/>
                          </a:solidFill>
                          <a:latin typeface="Times New Roman" panose="02020603050405020304" pitchFamily="18" charset="0"/>
                          <a:cs typeface="Times New Roman" panose="02020603050405020304" pitchFamily="18" charset="0"/>
                        </a:rPr>
                        <a:t>there are some images in the dataset which can potentially be wrongly classified</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2"/>
                  </a:ext>
                </a:extLst>
              </a:tr>
              <a:tr h="111339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3.</a:t>
                      </a:r>
                      <a:endParaRPr sz="1000" b="1" i="0" u="none" strike="noStrike" cap="none">
                        <a:solidFill>
                          <a:schemeClr val="tx1"/>
                        </a:solidFill>
                        <a:latin typeface="Times New Roman" panose="02020603050405020304" pitchFamily="18" charset="0"/>
                        <a:ea typeface="Calibri"/>
                        <a:cs typeface="Times New Roman" panose="02020603050405020304" pitchFamily="18" charset="0"/>
                        <a:sym typeface="Calibri"/>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WASSWA SHAFIK,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A Systematic Literature Review on Plant Disease Detection: Motivations, Classification Techniques, Datasets, Challenges, and Future Trends</a:t>
                      </a:r>
                      <a:endParaRPr sz="1000" b="1" i="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The study shows a complete data collection and </a:t>
                      </a:r>
                      <a:r>
                        <a:rPr lang="en-IN" sz="1000" u="none" strike="noStrike" cap="none" dirty="0" err="1">
                          <a:solidFill>
                            <a:schemeClr val="tx1"/>
                          </a:solidFill>
                          <a:latin typeface="Times New Roman" panose="02020603050405020304" pitchFamily="18" charset="0"/>
                          <a:cs typeface="Times New Roman" panose="02020603050405020304" pitchFamily="18" charset="0"/>
                        </a:rPr>
                        <a:t>preprocessing</a:t>
                      </a:r>
                      <a:r>
                        <a:rPr lang="en-IN" sz="1000" u="none" strike="noStrike" cap="none" dirty="0">
                          <a:solidFill>
                            <a:schemeClr val="tx1"/>
                          </a:solidFill>
                          <a:latin typeface="Times New Roman" panose="02020603050405020304" pitchFamily="18" charset="0"/>
                          <a:cs typeface="Times New Roman" panose="02020603050405020304" pitchFamily="18" charset="0"/>
                        </a:rPr>
                        <a:t> strategy for PDD used in academia and business</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a:solidFill>
                            <a:schemeClr val="tx1"/>
                          </a:solidFill>
                          <a:latin typeface="Times New Roman" panose="02020603050405020304" pitchFamily="18" charset="0"/>
                          <a:cs typeface="Times New Roman" panose="02020603050405020304" pitchFamily="18" charset="0"/>
                        </a:rPr>
                        <a:t>There are a limited number of publicly accessible datasets on this topic.</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a:solidFill>
                            <a:schemeClr val="tx1"/>
                          </a:solidFill>
                          <a:latin typeface="Times New Roman" panose="02020603050405020304" pitchFamily="18" charset="0"/>
                          <a:cs typeface="Times New Roman" panose="02020603050405020304" pitchFamily="18" charset="0"/>
                        </a:rPr>
                        <a:t>the bulk of DL models is created using data collected under laboratory circumstances, which may hinder their performance in real-time utilization</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100"/>
                        <a:buFont typeface="Arial"/>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b="1" u="none" strike="noStrike" cap="none" dirty="0">
                          <a:solidFill>
                            <a:schemeClr val="tx1"/>
                          </a:solidFill>
                          <a:latin typeface="Times New Roman" panose="02020603050405020304" pitchFamily="18" charset="0"/>
                          <a:cs typeface="Times New Roman" panose="02020603050405020304" pitchFamily="18" charset="0"/>
                          <a:sym typeface="Times New Roman"/>
                        </a:rPr>
                        <a:t>- </a:t>
                      </a:r>
                      <a:r>
                        <a:rPr lang="en-IN" sz="1000" u="none" strike="noStrike" cap="none" dirty="0">
                          <a:solidFill>
                            <a:schemeClr val="tx1"/>
                          </a:solidFill>
                          <a:latin typeface="Times New Roman" panose="02020603050405020304" pitchFamily="18" charset="0"/>
                          <a:cs typeface="Times New Roman" panose="02020603050405020304" pitchFamily="18" charset="0"/>
                        </a:rPr>
                        <a:t>Most studies </a:t>
                      </a:r>
                      <a:r>
                        <a:rPr lang="en-IN" sz="1000" u="none" strike="noStrike" cap="none" dirty="0" err="1">
                          <a:solidFill>
                            <a:schemeClr val="tx1"/>
                          </a:solidFill>
                          <a:latin typeface="Times New Roman" panose="02020603050405020304" pitchFamily="18" charset="0"/>
                          <a:cs typeface="Times New Roman" panose="02020603050405020304" pitchFamily="18" charset="0"/>
                        </a:rPr>
                        <a:t>centered</a:t>
                      </a:r>
                      <a:r>
                        <a:rPr lang="en-IN" sz="1000" u="none" strike="noStrike" cap="none" dirty="0">
                          <a:solidFill>
                            <a:schemeClr val="tx1"/>
                          </a:solidFill>
                          <a:latin typeface="Times New Roman" panose="02020603050405020304" pitchFamily="18" charset="0"/>
                          <a:cs typeface="Times New Roman" panose="02020603050405020304" pitchFamily="18" charset="0"/>
                        </a:rPr>
                        <a:t> extensively around CNN-based disease detection systems for numerous crops, notably citrus, have been studied</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3"/>
                  </a:ext>
                </a:extLst>
              </a:tr>
              <a:tr h="89101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4. </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Muhammad E. H.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Automatic and Reliable Leaf Disease Detection Using Deep Learning Techniques</a:t>
                      </a:r>
                      <a:endParaRPr sz="1000" b="1"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Different variants of U-net architecture are investigated to propose the best segmentation model by comparing the model predictions to the ground truth segmented images. </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The obtained results show that our model outperforms some recent deep learning techniques by using the most popular publicly available Plant Village dataset</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4"/>
                  </a:ext>
                </a:extLst>
              </a:tr>
              <a:tr h="1505910">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dirty="0">
                          <a:solidFill>
                            <a:schemeClr val="tx1"/>
                          </a:solidFill>
                          <a:latin typeface="Times New Roman" panose="02020603050405020304" pitchFamily="18" charset="0"/>
                          <a:cs typeface="Times New Roman" panose="02020603050405020304" pitchFamily="18" charset="0"/>
                          <a:sym typeface="Calibri"/>
                        </a:rPr>
                        <a:t>5. </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Monika Lamba et Al</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Classification of plant diseases using machine and deep learning</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This paper proposed a model comprising of Auto-Color Correlogram as image filter and DL as classifiers with different activation functions for plant disease</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-obtaining 99.4% accuracy and 99.9% sensitivity for binary class and 99.2% accuracy for multiclass. It is proven that the proposed model outperforms other approaches, namely </a:t>
                      </a:r>
                      <a:r>
                        <a:rPr lang="en-IN" sz="1000" u="none" strike="noStrike" cap="none" dirty="0" err="1">
                          <a:solidFill>
                            <a:schemeClr val="tx1"/>
                          </a:solidFill>
                          <a:latin typeface="Times New Roman" panose="02020603050405020304" pitchFamily="18" charset="0"/>
                          <a:cs typeface="Times New Roman" panose="02020603050405020304" pitchFamily="18" charset="0"/>
                        </a:rPr>
                        <a:t>LibSVM</a:t>
                      </a:r>
                      <a:r>
                        <a:rPr lang="en-IN" sz="1000" u="none" strike="noStrike" cap="none" dirty="0">
                          <a:solidFill>
                            <a:schemeClr val="tx1"/>
                          </a:solidFill>
                          <a:latin typeface="Times New Roman" panose="02020603050405020304" pitchFamily="18" charset="0"/>
                          <a:cs typeface="Times New Roman" panose="02020603050405020304" pitchFamily="18" charset="0"/>
                        </a:rPr>
                        <a:t>, SMO and DL.</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-It is required to represent mediator representations of the data that other machine learning methods cannot easily do.</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86744" marR="86744" marT="86744" marB="86744"/>
                </a:tc>
                <a:extLst>
                  <a:ext uri="{0D108BD9-81ED-4DB2-BD59-A6C34878D82A}">
                    <a16:rowId xmlns:a16="http://schemas.microsoft.com/office/drawing/2014/main" val="10005"/>
                  </a:ext>
                </a:extLst>
              </a:tr>
            </a:tbl>
          </a:graphicData>
        </a:graphic>
      </p:graphicFrame>
      <p:sp>
        <p:nvSpPr>
          <p:cNvPr id="226" name="Google Shape;226;p31"/>
          <p:cNvSpPr txBox="1"/>
          <p:nvPr/>
        </p:nvSpPr>
        <p:spPr>
          <a:xfrm>
            <a:off x="1347054" y="304142"/>
            <a:ext cx="11770800" cy="186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IN" sz="4400" dirty="0">
                <a:solidFill>
                  <a:schemeClr val="dk1"/>
                </a:solidFill>
                <a:latin typeface="Times New Roman"/>
                <a:cs typeface="Times New Roman"/>
                <a:sym typeface="Times New Roman"/>
              </a:rPr>
              <a:t>LITERATURE SURVEY</a:t>
            </a:r>
            <a:endParaRPr sz="4400" dirty="0">
              <a:solidFill>
                <a:schemeClr val="dk1"/>
              </a:solidFill>
              <a:latin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b="0" i="0" u="none" strike="noStrike" cap="none">
                <a:solidFill>
                  <a:srgbClr val="000000"/>
                </a:solidFill>
                <a:latin typeface="Times New Roman"/>
                <a:ea typeface="Times New Roman"/>
                <a:cs typeface="Times New Roman"/>
                <a:sym typeface="Times New Roman"/>
              </a:rPr>
              <a:t>24 August 2023</a:t>
            </a:r>
            <a:endParaRPr sz="1200" b="0" i="0" u="none" strike="noStrike" cap="none">
              <a:solidFill>
                <a:srgbClr val="000000"/>
              </a:solidFill>
              <a:latin typeface="Times New Roman"/>
              <a:ea typeface="Times New Roman"/>
              <a:cs typeface="Times New Roman"/>
              <a:sym typeface="Times New Roman"/>
            </a:endParaRPr>
          </a:p>
        </p:txBody>
      </p:sp>
      <p:sp>
        <p:nvSpPr>
          <p:cNvPr id="234" name="Google Shape;234;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t>6</a:t>
            </a:fld>
            <a:endParaRPr sz="1200" b="0" i="0" u="none" strike="noStrike" cap="none">
              <a:solidFill>
                <a:srgbClr val="000000"/>
              </a:solidFill>
              <a:latin typeface="Times New Roman"/>
              <a:ea typeface="Times New Roman"/>
              <a:cs typeface="Times New Roman"/>
              <a:sym typeface="Times New Roman"/>
            </a:endParaRPr>
          </a:p>
        </p:txBody>
      </p:sp>
      <p:graphicFrame>
        <p:nvGraphicFramePr>
          <p:cNvPr id="235" name="Google Shape;235;p32"/>
          <p:cNvGraphicFramePr/>
          <p:nvPr>
            <p:extLst>
              <p:ext uri="{D42A27DB-BD31-4B8C-83A1-F6EECF244321}">
                <p14:modId xmlns:p14="http://schemas.microsoft.com/office/powerpoint/2010/main" val="3240302276"/>
              </p:ext>
            </p:extLst>
          </p:nvPr>
        </p:nvGraphicFramePr>
        <p:xfrm>
          <a:off x="210600" y="1167720"/>
          <a:ext cx="11770800" cy="4578705"/>
        </p:xfrm>
        <a:graphic>
          <a:graphicData uri="http://schemas.openxmlformats.org/drawingml/2006/table">
            <a:tbl>
              <a:tblPr firstRow="1" firstCol="1" bandRow="1">
                <a:tableStyleId>{F2DE63D5-997A-4646-A377-4702673A728D}</a:tableStyleId>
              </a:tblPr>
              <a:tblGrid>
                <a:gridCol w="716625">
                  <a:extLst>
                    <a:ext uri="{9D8B030D-6E8A-4147-A177-3AD203B41FA5}">
                      <a16:colId xmlns:a16="http://schemas.microsoft.com/office/drawing/2014/main" val="20000"/>
                    </a:ext>
                  </a:extLst>
                </a:gridCol>
                <a:gridCol w="970625">
                  <a:extLst>
                    <a:ext uri="{9D8B030D-6E8A-4147-A177-3AD203B41FA5}">
                      <a16:colId xmlns:a16="http://schemas.microsoft.com/office/drawing/2014/main" val="20001"/>
                    </a:ext>
                  </a:extLst>
                </a:gridCol>
                <a:gridCol w="2698075">
                  <a:extLst>
                    <a:ext uri="{9D8B030D-6E8A-4147-A177-3AD203B41FA5}">
                      <a16:colId xmlns:a16="http://schemas.microsoft.com/office/drawing/2014/main" val="20002"/>
                    </a:ext>
                  </a:extLst>
                </a:gridCol>
                <a:gridCol w="2683175">
                  <a:extLst>
                    <a:ext uri="{9D8B030D-6E8A-4147-A177-3AD203B41FA5}">
                      <a16:colId xmlns:a16="http://schemas.microsoft.com/office/drawing/2014/main" val="20003"/>
                    </a:ext>
                  </a:extLst>
                </a:gridCol>
                <a:gridCol w="2995100">
                  <a:extLst>
                    <a:ext uri="{9D8B030D-6E8A-4147-A177-3AD203B41FA5}">
                      <a16:colId xmlns:a16="http://schemas.microsoft.com/office/drawing/2014/main" val="20004"/>
                    </a:ext>
                  </a:extLst>
                </a:gridCol>
                <a:gridCol w="1707200">
                  <a:extLst>
                    <a:ext uri="{9D8B030D-6E8A-4147-A177-3AD203B41FA5}">
                      <a16:colId xmlns:a16="http://schemas.microsoft.com/office/drawing/2014/main" val="20005"/>
                    </a:ext>
                  </a:extLst>
                </a:gridCol>
              </a:tblGrid>
              <a:tr h="852550">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S.No.</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Details of Author, Year</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rPr>
                        <a:t>Techniques /Title of Paper</a:t>
                      </a:r>
                      <a:endParaRPr sz="11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Contribution</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Merits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Demerits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extLst>
                  <a:ext uri="{0D108BD9-81ED-4DB2-BD59-A6C34878D82A}">
                    <a16:rowId xmlns:a16="http://schemas.microsoft.com/office/drawing/2014/main" val="10000"/>
                  </a:ext>
                </a:extLst>
              </a:tr>
              <a:tr h="718075">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6</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Sharada P. Mohanty,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3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Using Deep Learning for Image-Based Plant Disease Detection</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 Using a public dataset of 54,306 images of diseased and healthy plant leaves collected under controlled conditions, we train a deep convolutional neural network to identify 14 crop species and 26 diseases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l"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the model correctly classifies crop and disease from 38 possible classes in 993 out of 1000 images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l"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when tested on a set of images taken under conditions different from the images used for training, the model’s accuracy is reduced substantially, to just above 31%</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extLst>
                  <a:ext uri="{0D108BD9-81ED-4DB2-BD59-A6C34878D82A}">
                    <a16:rowId xmlns:a16="http://schemas.microsoft.com/office/drawing/2014/main" val="10001"/>
                  </a:ext>
                </a:extLst>
              </a:tr>
              <a:tr h="781350">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7</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Muhammad Shoaib,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sym typeface="Times New Roman"/>
                        </a:rPr>
                        <a:t>An advanced deep learning models-based plant disease detection: A review of recent research</a:t>
                      </a:r>
                      <a:endParaRPr sz="11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This paper provides an overview of the current developments in the field of plant disease detection using ML and DL techniques. By covering research published between 2015 and 2022, it provides a comprehensive understanding of the state-of-the-art techniques and methodologies used in this field. </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Accessible datasets for training and evaluation</a:t>
                      </a:r>
                      <a:endParaRPr sz="1100" b="0" u="none" strike="noStrike" cap="none">
                        <a:solidFill>
                          <a:schemeClr val="tx1"/>
                        </a:solidFill>
                        <a:latin typeface="Times New Roman" panose="02020603050405020304" pitchFamily="18" charset="0"/>
                        <a:cs typeface="Times New Roman" panose="02020603050405020304" pitchFamily="18" charset="0"/>
                        <a:sym typeface="Times New Roman"/>
                      </a:endParaRPr>
                    </a:p>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Development of generalizable models</a:t>
                      </a:r>
                      <a:endParaRPr sz="1100" b="0" u="none" strike="noStrike" cap="none">
                        <a:solidFill>
                          <a:schemeClr val="tx1"/>
                        </a:solidFill>
                        <a:latin typeface="Times New Roman" panose="02020603050405020304" pitchFamily="18" charset="0"/>
                        <a:cs typeface="Times New Roman" panose="02020603050405020304" pitchFamily="18" charset="0"/>
                        <a:sym typeface="Times New Roman"/>
                      </a:endParaRPr>
                    </a:p>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Improved plant disease detection</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The study’s scope is confined to publications from 2015 to 2022, implying that recent developments in plant disease detection may not be covered. </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extLst>
                  <a:ext uri="{0D108BD9-81ED-4DB2-BD59-A6C34878D82A}">
                    <a16:rowId xmlns:a16="http://schemas.microsoft.com/office/drawing/2014/main" val="10002"/>
                  </a:ext>
                </a:extLst>
              </a:tr>
              <a:tr h="876275">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8</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i="0" u="none" strike="noStrike" cap="none">
                        <a:solidFill>
                          <a:schemeClr val="tx1"/>
                        </a:solidFill>
                        <a:latin typeface="Times New Roman" panose="02020603050405020304" pitchFamily="18" charset="0"/>
                        <a:ea typeface="Calibri"/>
                        <a:cs typeface="Times New Roman" panose="02020603050405020304" pitchFamily="18" charset="0"/>
                        <a:sym typeface="Calibri"/>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M.Shobana,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sym typeface="Times New Roman"/>
                        </a:rPr>
                        <a:t>Plant Disease Detection Using Convolution Neural Network</a:t>
                      </a:r>
                      <a:endParaRPr sz="11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This paper contribution lies in the successful implementation of CNNs for plant disease detection and its focus on simplicity, practicality, and accessibility.</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457200" marR="0" lvl="0" indent="-317500" algn="l" rtl="0">
                        <a:lnSpc>
                          <a:spcPct val="100000"/>
                        </a:lnSpc>
                        <a:spcBef>
                          <a:spcPts val="0"/>
                        </a:spcBef>
                        <a:spcAft>
                          <a:spcPts val="0"/>
                        </a:spcAft>
                        <a:buClr>
                          <a:schemeClr val="dk1"/>
                        </a:buClr>
                        <a:buSzPts val="1400"/>
                        <a:buFont typeface="Arial"/>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Roboto"/>
                        </a:rPr>
                        <a:t>focus on using CNNs for plant disease detection</a:t>
                      </a:r>
                      <a:endParaRPr sz="1100" b="0" u="none" strike="noStrike" cap="none">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100"/>
                        <a:buFont typeface="Arial"/>
                        <a:buNone/>
                      </a:pP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8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rPr>
                        <a:t>- lack of more detailed information about the datasets used</a:t>
                      </a:r>
                      <a:endParaRPr sz="1100" b="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8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rPr>
                        <a:t>- specific CNN architecture details</a:t>
                      </a: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extLst>
                  <a:ext uri="{0D108BD9-81ED-4DB2-BD59-A6C34878D82A}">
                    <a16:rowId xmlns:a16="http://schemas.microsoft.com/office/drawing/2014/main" val="10003"/>
                  </a:ext>
                </a:extLst>
              </a:tr>
            </a:tbl>
          </a:graphicData>
        </a:graphic>
      </p:graphicFrame>
      <p:sp>
        <p:nvSpPr>
          <p:cNvPr id="236" name="Google Shape;236;p32"/>
          <p:cNvSpPr txBox="1"/>
          <p:nvPr/>
        </p:nvSpPr>
        <p:spPr>
          <a:xfrm>
            <a:off x="421080" y="596783"/>
            <a:ext cx="11770800" cy="186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IN" sz="4400" dirty="0">
                <a:solidFill>
                  <a:schemeClr val="dk1"/>
                </a:solidFill>
                <a:latin typeface="Times New Roman"/>
                <a:cs typeface="Times New Roman"/>
                <a:sym typeface="Times New Roman"/>
              </a:rPr>
              <a:t>LITERATURE SURVEY</a:t>
            </a:r>
            <a:endParaRPr sz="4400" dirty="0">
              <a:solidFill>
                <a:schemeClr val="dk1"/>
              </a:solidFill>
              <a:latin typeface="Times New Roman"/>
              <a:cs typeface="Times New Roman"/>
              <a:sym typeface="Times New Roman"/>
            </a:endParaRPr>
          </a:p>
        </p:txBody>
      </p:sp>
      <p:sp>
        <p:nvSpPr>
          <p:cNvPr id="237" name="Google Shape;237;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r>
              <a:rPr lang="en-IN" dirty="0">
                <a:latin typeface="Times New Roman"/>
                <a:ea typeface="Times New Roman"/>
                <a:cs typeface="Times New Roman"/>
                <a:sym typeface="Times New Roman"/>
              </a:rPr>
              <a:t>A Comprehensive study of leaf disease identification on Tomato and Potato Plants.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981200" y="165368"/>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Existing System</a:t>
            </a:r>
            <a:endParaRPr dirty="0">
              <a:latin typeface="Times New Roman" panose="02020603050405020304" pitchFamily="18" charset="0"/>
              <a:cs typeface="Times New Roman" panose="02020603050405020304" pitchFamily="18" charset="0"/>
            </a:endParaRPr>
          </a:p>
        </p:txBody>
      </p:sp>
      <p:pic>
        <p:nvPicPr>
          <p:cNvPr id="193" name="Google Shape;193;p2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94" name="Google Shape;19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195" name="Google Shape;195;p28"/>
          <p:cNvSpPr txBox="1">
            <a:spLocks noGrp="1"/>
          </p:cNvSpPr>
          <p:nvPr>
            <p:ph type="sldNum" idx="12"/>
          </p:nvPr>
        </p:nvSpPr>
        <p:spPr>
          <a:xfrm>
            <a:off x="85344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pic>
        <p:nvPicPr>
          <p:cNvPr id="196" name="Google Shape;196;p28"/>
          <p:cNvPicPr preferRelativeResize="0"/>
          <p:nvPr/>
        </p:nvPicPr>
        <p:blipFill rotWithShape="1">
          <a:blip r:embed="rId4">
            <a:alphaModFix/>
          </a:blip>
          <a:srcRect/>
          <a:stretch/>
        </p:blipFill>
        <p:spPr>
          <a:xfrm>
            <a:off x="1524000" y="2763560"/>
            <a:ext cx="9144001" cy="1330879"/>
          </a:xfrm>
          <a:prstGeom prst="rect">
            <a:avLst/>
          </a:prstGeom>
          <a:noFill/>
          <a:ln>
            <a:noFill/>
          </a:ln>
        </p:spPr>
      </p:pic>
      <p:sp>
        <p:nvSpPr>
          <p:cNvPr id="197" name="Google Shape;197;p28"/>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981200" y="165368"/>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Comparison Analysis</a:t>
            </a:r>
            <a:endParaRPr dirty="0">
              <a:latin typeface="Times New Roman" panose="02020603050405020304" pitchFamily="18" charset="0"/>
              <a:cs typeface="Times New Roman" panose="02020603050405020304" pitchFamily="18" charset="0"/>
            </a:endParaRPr>
          </a:p>
        </p:txBody>
      </p:sp>
      <p:pic>
        <p:nvPicPr>
          <p:cNvPr id="193" name="Google Shape;193;p2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94" name="Google Shape;19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195" name="Google Shape;195;p28"/>
          <p:cNvSpPr txBox="1">
            <a:spLocks noGrp="1"/>
          </p:cNvSpPr>
          <p:nvPr>
            <p:ph type="sldNum" idx="12"/>
          </p:nvPr>
        </p:nvSpPr>
        <p:spPr>
          <a:xfrm>
            <a:off x="85344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
        <p:nvSpPr>
          <p:cNvPr id="197" name="Google Shape;197;p28"/>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2178A7-C1AC-45EF-B2DB-A5D7E5986DE0}"/>
              </a:ext>
            </a:extLst>
          </p:cNvPr>
          <p:cNvPicPr>
            <a:picLocks noChangeAspect="1"/>
          </p:cNvPicPr>
          <p:nvPr/>
        </p:nvPicPr>
        <p:blipFill>
          <a:blip r:embed="rId4"/>
          <a:stretch>
            <a:fillRect/>
          </a:stretch>
        </p:blipFill>
        <p:spPr>
          <a:xfrm>
            <a:off x="2567773" y="1489875"/>
            <a:ext cx="7056453" cy="3878249"/>
          </a:xfrm>
          <a:prstGeom prst="rect">
            <a:avLst/>
          </a:prstGeom>
        </p:spPr>
      </p:pic>
    </p:spTree>
    <p:extLst>
      <p:ext uri="{BB962C8B-B14F-4D97-AF65-F5344CB8AC3E}">
        <p14:creationId xmlns:p14="http://schemas.microsoft.com/office/powerpoint/2010/main" val="98180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46585" y="297422"/>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ct val="45454"/>
              <a:buNone/>
            </a:pPr>
            <a:r>
              <a:rPr lang="en-IN" dirty="0">
                <a:latin typeface="Times New Roman" panose="02020603050405020304" pitchFamily="18" charset="0"/>
                <a:ea typeface="Times New Roman"/>
                <a:cs typeface="Times New Roman" panose="02020603050405020304" pitchFamily="18" charset="0"/>
                <a:sym typeface="Times New Roman"/>
              </a:rPr>
              <a:t>Objective</a:t>
            </a:r>
            <a:endParaRPr dirty="0">
              <a:latin typeface="Times New Roman" panose="02020603050405020304" pitchFamily="18" charset="0"/>
              <a:cs typeface="Times New Roman" panose="02020603050405020304" pitchFamily="18" charset="0"/>
            </a:endParaRPr>
          </a:p>
        </p:txBody>
      </p:sp>
      <p:sp>
        <p:nvSpPr>
          <p:cNvPr id="203" name="Google Shape;203;p29"/>
          <p:cNvSpPr txBox="1">
            <a:spLocks noGrp="1"/>
          </p:cNvSpPr>
          <p:nvPr>
            <p:ph type="body" idx="1"/>
          </p:nvPr>
        </p:nvSpPr>
        <p:spPr>
          <a:xfrm>
            <a:off x="1981200" y="1456325"/>
            <a:ext cx="8229600" cy="45261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endParaRPr sz="2800" b="0" i="0" u="none" strike="noStrike"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SzPts val="3200"/>
              <a:buNone/>
            </a:pPr>
            <a:endParaRPr sz="2800"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SzPts val="3200"/>
              <a:buNone/>
            </a:pP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The primary objective of our </a:t>
            </a:r>
            <a:r>
              <a:rPr lang="en-IN" sz="2800" dirty="0">
                <a:latin typeface="Times New Roman" panose="02020603050405020304" pitchFamily="18" charset="0"/>
                <a:ea typeface="Times New Roman"/>
                <a:cs typeface="Times New Roman" panose="02020603050405020304" pitchFamily="18" charset="0"/>
                <a:sym typeface="Times New Roman"/>
              </a:rPr>
              <a:t>leaf d</a:t>
            </a: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isease identiﬁcation is to develop a robust and  efﬁcient-AI-powered system that  </a:t>
            </a:r>
            <a:r>
              <a:rPr lang="en-IN" sz="2800" dirty="0">
                <a:latin typeface="Times New Roman" panose="02020603050405020304" pitchFamily="18" charset="0"/>
                <a:ea typeface="Times New Roman"/>
                <a:cs typeface="Times New Roman" panose="02020603050405020304" pitchFamily="18" charset="0"/>
                <a:sym typeface="Times New Roman"/>
              </a:rPr>
              <a:t>improves </a:t>
            </a: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the detection and management of </a:t>
            </a:r>
            <a:r>
              <a:rPr lang="en-IN" sz="2800" dirty="0">
                <a:latin typeface="Times New Roman" panose="02020603050405020304" pitchFamily="18" charset="0"/>
                <a:ea typeface="Times New Roman"/>
                <a:cs typeface="Times New Roman" panose="02020603050405020304" pitchFamily="18" charset="0"/>
                <a:sym typeface="Times New Roman"/>
              </a:rPr>
              <a:t>leaf</a:t>
            </a: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 diseases.</a:t>
            </a:r>
            <a:endParaRPr sz="2800" b="0"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chemeClr val="dk1"/>
              </a:buClr>
              <a:buSzPts val="32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04" name="Google Shape;20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14-10-2023</a:t>
            </a:r>
            <a:endParaRPr lang="en-IN" dirty="0">
              <a:latin typeface="Times New Roman" panose="02020603050405020304" pitchFamily="18" charset="0"/>
              <a:cs typeface="Times New Roman" panose="02020603050405020304" pitchFamily="18" charset="0"/>
            </a:endParaRPr>
          </a:p>
        </p:txBody>
      </p:sp>
      <p:sp>
        <p:nvSpPr>
          <p:cNvPr id="205" name="Google Shape;205;p29"/>
          <p:cNvSpPr txBox="1">
            <a:spLocks noGrp="1"/>
          </p:cNvSpPr>
          <p:nvPr>
            <p:ph type="sldNum" idx="12"/>
          </p:nvPr>
        </p:nvSpPr>
        <p:spPr>
          <a:xfrm>
            <a:off x="9942225"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pic>
        <p:nvPicPr>
          <p:cNvPr id="206" name="Google Shape;206;p2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7" name="Google Shape;207;p29"/>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2123</TotalTime>
  <Words>1900</Words>
  <Application>Microsoft Office PowerPoint</Application>
  <PresentationFormat>Widescreen</PresentationFormat>
  <Paragraphs>215</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Verdana</vt:lpstr>
      <vt:lpstr>Wingdings</vt:lpstr>
      <vt:lpstr>Arial</vt:lpstr>
      <vt:lpstr>Times New Roman</vt:lpstr>
      <vt:lpstr>Office Theme</vt:lpstr>
      <vt:lpstr>A Comprehensive study of leaf disease identification on Tomato and Potato Plants.</vt:lpstr>
      <vt:lpstr>Abstract  </vt:lpstr>
      <vt:lpstr> Introduction    </vt:lpstr>
      <vt:lpstr>Motivation</vt:lpstr>
      <vt:lpstr>PowerPoint Presentation</vt:lpstr>
      <vt:lpstr>PowerPoint Presentation</vt:lpstr>
      <vt:lpstr>Existing System</vt:lpstr>
      <vt:lpstr>Comparison Analysis</vt:lpstr>
      <vt:lpstr>Objective</vt:lpstr>
      <vt:lpstr>Scope</vt:lpstr>
      <vt:lpstr>      Proposed System    </vt:lpstr>
      <vt:lpstr>Architecture Diagram</vt:lpstr>
      <vt:lpstr>Data Preprocessing</vt:lpstr>
      <vt:lpstr>      Proposed System    </vt:lpstr>
      <vt:lpstr>Output</vt:lpstr>
      <vt:lpstr>Output</vt:lpstr>
      <vt:lpstr>Output</vt:lpstr>
      <vt:lpstr>References</vt:lpstr>
      <vt:lpstr>References</vt:lpstr>
      <vt:lpstr>      Architecture of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study of leaf disease identification on Tomato and Potato Plants.</dc:title>
  <cp:lastModifiedBy>COOL BUDDY</cp:lastModifiedBy>
  <cp:revision>14</cp:revision>
  <dcterms:modified xsi:type="dcterms:W3CDTF">2023-10-15T13:11:21Z</dcterms:modified>
</cp:coreProperties>
</file>