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0" r:id="rId4"/>
    <p:sldId id="272" r:id="rId5"/>
    <p:sldId id="273" r:id="rId6"/>
    <p:sldId id="274" r:id="rId7"/>
    <p:sldId id="275" r:id="rId8"/>
    <p:sldId id="267" r:id="rId9"/>
    <p:sldId id="276" r:id="rId10"/>
    <p:sldId id="277" r:id="rId11"/>
    <p:sldId id="268" r:id="rId12"/>
    <p:sldId id="271" r:id="rId13"/>
    <p:sldId id="278" r:id="rId14"/>
    <p:sldId id="279" r:id="rId15"/>
    <p:sldId id="280" r:id="rId16"/>
    <p:sldId id="286" r:id="rId17"/>
    <p:sldId id="291" r:id="rId18"/>
    <p:sldId id="292" r:id="rId19"/>
    <p:sldId id="293" r:id="rId20"/>
    <p:sldId id="294" r:id="rId21"/>
    <p:sldId id="281" r:id="rId22"/>
    <p:sldId id="282" r:id="rId23"/>
    <p:sldId id="295"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0CD0D-3119-4424-AD72-C7BFCFF0C0F8}" type="datetimeFigureOut">
              <a:rPr lang="en-IN" smtClean="0"/>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1A7F4-77E5-41DC-BFE3-C14E5A151BC2}" type="slidenum">
              <a:rPr lang="en-IN" smtClean="0"/>
              <a:t>‹#›</a:t>
            </a:fld>
            <a:endParaRPr lang="en-IN"/>
          </a:p>
        </p:txBody>
      </p:sp>
    </p:spTree>
    <p:extLst>
      <p:ext uri="{BB962C8B-B14F-4D97-AF65-F5344CB8AC3E}">
        <p14:creationId xmlns:p14="http://schemas.microsoft.com/office/powerpoint/2010/main" val="3697709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32858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41195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3159873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61855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39391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657837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2299901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405899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60561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423034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78647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223298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1985202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429115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139241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2049117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272590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40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40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340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340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376974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2fdce5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4482fdce5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44482fdce5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245807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00B4-534B-4114-FC26-DA7954161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DC6894-6A0F-A8A5-2AAE-AF0DC0F2C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BD691A-E62A-A5C0-7356-3094F77DC320}"/>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1E6F4630-64F0-6F76-4E89-6978FBAD3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93D2E-1397-14DB-E42F-01140B0C0B97}"/>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314224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1AD5-F17B-5DA1-87CA-35C97C5118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F8606-5066-A994-1A56-D9B7BA926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3CCAD-F120-B10A-675A-7ABA9A81D0E2}"/>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1C4BBD61-51B7-EF19-7D71-DAD344007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486A8-D7DE-4578-A244-31BDEF8AAA8B}"/>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384980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5907C-FC54-7FCD-EC51-941521E49C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B17CA8-6FF6-0CCB-878A-7C72E7DB9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694B5-AE20-A2C3-117C-DE9574192026}"/>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A11EC6E3-7F0A-2AC8-FCEC-2280ECF70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C6BE2F-E350-5E25-9818-E263EBF6B4D5}"/>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411967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C016-4090-EEEB-CB16-90490E891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975156-4002-263A-C7E4-7BB465AF5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7C8E4-4B6B-E1F9-5BB2-115ADFCE7A36}"/>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3A209F91-2FB8-42CD-4964-467E79E243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C10B1-D215-3CE0-0DE1-752A2937B15C}"/>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202008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083-BCF4-70FD-9F20-0F7BB4699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0AD61-87F9-0E2D-BB0B-7B8EA4711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3ADA00-A37D-CF06-BEB7-8F7476B1F989}"/>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0E355617-F865-2684-775A-65B41DD38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043C4-7157-95C2-83CE-BC488DC51507}"/>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318825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0BD9-6B90-9099-87BC-2EE8461B84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9F185-FC97-51C3-EC7F-531436637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2EBDE9-C6C0-52C9-4FDD-D0E818A46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A4640D-8C35-5B22-3BF0-3C22FCF40D5A}"/>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6" name="Footer Placeholder 5">
            <a:extLst>
              <a:ext uri="{FF2B5EF4-FFF2-40B4-BE49-F238E27FC236}">
                <a16:creationId xmlns:a16="http://schemas.microsoft.com/office/drawing/2014/main" id="{9CDF3348-893D-C4A9-C08A-BD6F7DDFC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C72504-8138-D10B-F2D8-493DD93E3572}"/>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295163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0396-C8B4-CF66-E2B4-E45F0B185B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04FF49-E28B-50CC-0784-4E9F793AC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7CBE1-BC43-9F0F-E783-ED48111CE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42622C-E772-23A2-0BFE-6FFE8D732D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B7BD0-0B9A-3080-7ECF-C8A24CDC14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98EA02-8BED-ADB4-894D-5F8CF5E94316}"/>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8" name="Footer Placeholder 7">
            <a:extLst>
              <a:ext uri="{FF2B5EF4-FFF2-40B4-BE49-F238E27FC236}">
                <a16:creationId xmlns:a16="http://schemas.microsoft.com/office/drawing/2014/main" id="{FA64E8FF-B15F-CE52-6FFC-221FBB3BA5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B5A4B-2088-E516-1D1E-E7581FEDF0E9}"/>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14137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BE9E-F84F-FB80-9E63-48612F2F90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7311CE-9BA7-F268-7A2B-BB9DB8F24ACF}"/>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4" name="Footer Placeholder 3">
            <a:extLst>
              <a:ext uri="{FF2B5EF4-FFF2-40B4-BE49-F238E27FC236}">
                <a16:creationId xmlns:a16="http://schemas.microsoft.com/office/drawing/2014/main" id="{AC99C571-F0BE-4621-EA37-9277C60FA8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1D37D6-F278-03D0-B8CC-820D1052D2C8}"/>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25249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0C6A7-C6A6-DFED-33A7-A15B5A2D4D28}"/>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3" name="Footer Placeholder 2">
            <a:extLst>
              <a:ext uri="{FF2B5EF4-FFF2-40B4-BE49-F238E27FC236}">
                <a16:creationId xmlns:a16="http://schemas.microsoft.com/office/drawing/2014/main" id="{F36E5202-D4C1-A8F7-8B70-CC5E1C6AB6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D749D6-9824-4EDC-53A1-0EB64DBF0690}"/>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358162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E71-C003-11F5-467D-8E7E53F60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A2AB50-BD91-40EE-1A62-27EC3CD96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ECD634-8FA8-ED90-CC25-7BA181786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20921-A3B3-8939-699E-3B60B55A3CE5}"/>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6" name="Footer Placeholder 5">
            <a:extLst>
              <a:ext uri="{FF2B5EF4-FFF2-40B4-BE49-F238E27FC236}">
                <a16:creationId xmlns:a16="http://schemas.microsoft.com/office/drawing/2014/main" id="{AFCBE50C-C1E5-469C-FE4D-A8B40D8DE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A54C3-FE21-3037-2F5C-06506C437794}"/>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258447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2E0DB-7B27-63AB-D410-B03B2EA6F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93B0E-152A-3FEF-974A-2A6A6F431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CDF2CC-BBB5-6A61-4603-988E2028F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C74B2-36A3-95CE-5B4A-CA85CAB4A4A9}"/>
              </a:ext>
            </a:extLst>
          </p:cNvPr>
          <p:cNvSpPr>
            <a:spLocks noGrp="1"/>
          </p:cNvSpPr>
          <p:nvPr>
            <p:ph type="dt" sz="half" idx="10"/>
          </p:nvPr>
        </p:nvSpPr>
        <p:spPr/>
        <p:txBody>
          <a:bodyPr/>
          <a:lstStyle/>
          <a:p>
            <a:fld id="{C588C8DA-6020-4870-AB52-3FFEDEA0E371}" type="datetimeFigureOut">
              <a:rPr lang="en-IN" smtClean="0"/>
              <a:t>17-05-2023</a:t>
            </a:fld>
            <a:endParaRPr lang="en-IN"/>
          </a:p>
        </p:txBody>
      </p:sp>
      <p:sp>
        <p:nvSpPr>
          <p:cNvPr id="6" name="Footer Placeholder 5">
            <a:extLst>
              <a:ext uri="{FF2B5EF4-FFF2-40B4-BE49-F238E27FC236}">
                <a16:creationId xmlns:a16="http://schemas.microsoft.com/office/drawing/2014/main" id="{1EFF66F0-1701-65CE-0AAE-5635D80C4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569B1-B36E-10D2-2E7F-8C05F34DF9BC}"/>
              </a:ext>
            </a:extLst>
          </p:cNvPr>
          <p:cNvSpPr>
            <a:spLocks noGrp="1"/>
          </p:cNvSpPr>
          <p:nvPr>
            <p:ph type="sldNum" sz="quarter" idx="12"/>
          </p:nvPr>
        </p:nvSpPr>
        <p:spPr/>
        <p:txBody>
          <a:bodyPr/>
          <a:lstStyle/>
          <a:p>
            <a:fld id="{9743B37B-3595-447A-B435-2F0DCEB2DE00}" type="slidenum">
              <a:rPr lang="en-IN" smtClean="0"/>
              <a:t>‹#›</a:t>
            </a:fld>
            <a:endParaRPr lang="en-IN"/>
          </a:p>
        </p:txBody>
      </p:sp>
    </p:spTree>
    <p:extLst>
      <p:ext uri="{BB962C8B-B14F-4D97-AF65-F5344CB8AC3E}">
        <p14:creationId xmlns:p14="http://schemas.microsoft.com/office/powerpoint/2010/main" val="401448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EF8C3-6CD1-06EA-F9A1-AA7557FA61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6F135A-70F6-5BB4-9E5E-ED94CAF0F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B5640-A4AA-00CF-747C-EC261C518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8C8DA-6020-4870-AB52-3FFEDEA0E371}" type="datetimeFigureOut">
              <a:rPr lang="en-IN" smtClean="0"/>
              <a:t>17-05-2023</a:t>
            </a:fld>
            <a:endParaRPr lang="en-IN"/>
          </a:p>
        </p:txBody>
      </p:sp>
      <p:sp>
        <p:nvSpPr>
          <p:cNvPr id="5" name="Footer Placeholder 4">
            <a:extLst>
              <a:ext uri="{FF2B5EF4-FFF2-40B4-BE49-F238E27FC236}">
                <a16:creationId xmlns:a16="http://schemas.microsoft.com/office/drawing/2014/main" id="{81AE919E-7C03-2121-F608-D46E75451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5DC94D-D868-85B8-FBB1-9914DF3CE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3B37B-3595-447A-B435-2F0DCEB2DE00}" type="slidenum">
              <a:rPr lang="en-IN" smtClean="0"/>
              <a:t>‹#›</a:t>
            </a:fld>
            <a:endParaRPr lang="en-IN"/>
          </a:p>
        </p:txBody>
      </p:sp>
    </p:spTree>
    <p:extLst>
      <p:ext uri="{BB962C8B-B14F-4D97-AF65-F5344CB8AC3E}">
        <p14:creationId xmlns:p14="http://schemas.microsoft.com/office/powerpoint/2010/main" val="63602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209800" y="2408234"/>
            <a:ext cx="7772400" cy="1470000"/>
          </a:xfrm>
          <a:prstGeom prst="rect">
            <a:avLst/>
          </a:prstGeom>
          <a:noFill/>
          <a:ln>
            <a:noFill/>
          </a:ln>
        </p:spPr>
        <p:txBody>
          <a:bodyPr spcFirstLastPara="1" vert="horz" wrap="square" lIns="91425" tIns="45700" rIns="91425" bIns="45700" rtlCol="0" anchor="ctr" anchorCtr="0">
            <a:normAutofit fontScale="90000"/>
          </a:bodyPr>
          <a:lstStyle/>
          <a:p>
            <a:pPr>
              <a:lnSpc>
                <a:spcPct val="100000"/>
              </a:lnSpc>
              <a:spcBef>
                <a:spcPts val="0"/>
              </a:spcBef>
              <a:buClr>
                <a:schemeClr val="dk1"/>
              </a:buClr>
              <a:buSzPts val="4400"/>
            </a:pPr>
            <a:r>
              <a:rPr lang="en-US" dirty="0"/>
              <a:t>PREDICTING CUSTOMER CHURN USING MACHINE LEARNING</a:t>
            </a:r>
            <a:endParaRPr dirty="0"/>
          </a:p>
        </p:txBody>
      </p:sp>
      <p:sp>
        <p:nvSpPr>
          <p:cNvPr id="89" name="Google Shape;89;p13"/>
          <p:cNvSpPr txBox="1">
            <a:spLocks noGrp="1"/>
          </p:cNvSpPr>
          <p:nvPr>
            <p:ph type="subTitle" idx="1"/>
          </p:nvPr>
        </p:nvSpPr>
        <p:spPr>
          <a:xfrm>
            <a:off x="5910264" y="4586288"/>
            <a:ext cx="4605337" cy="1981200"/>
          </a:xfrm>
          <a:prstGeom prst="rect">
            <a:avLst/>
          </a:prstGeom>
          <a:noFill/>
          <a:ln>
            <a:noFill/>
          </a:ln>
        </p:spPr>
        <p:txBody>
          <a:bodyPr spcFirstLastPara="1" vert="horz" wrap="square" lIns="91425" tIns="45700" rIns="91425" bIns="45700" rtlCol="0" anchor="t" anchorCtr="0">
            <a:normAutofit/>
          </a:bodyPr>
          <a:lstStyle/>
          <a:p>
            <a:pPr>
              <a:lnSpc>
                <a:spcPct val="100000"/>
              </a:lnSpc>
              <a:spcBef>
                <a:spcPts val="0"/>
              </a:spcBef>
              <a:buSzPct val="100000"/>
            </a:pPr>
            <a:endParaRPr dirty="0"/>
          </a:p>
          <a:p>
            <a:pPr>
              <a:lnSpc>
                <a:spcPct val="100000"/>
              </a:lnSpc>
              <a:spcBef>
                <a:spcPts val="0"/>
              </a:spcBef>
              <a:buClr>
                <a:srgbClr val="888888"/>
              </a:buClr>
              <a:buSzPct val="100000"/>
            </a:pPr>
            <a:endParaRPr dirty="0"/>
          </a:p>
          <a:p>
            <a:pPr>
              <a:lnSpc>
                <a:spcPct val="100000"/>
              </a:lnSpc>
              <a:spcBef>
                <a:spcPts val="0"/>
              </a:spcBef>
              <a:buClr>
                <a:srgbClr val="888888"/>
              </a:buClr>
              <a:buSzPct val="100000"/>
            </a:pPr>
            <a:r>
              <a:rPr lang="en-US" dirty="0"/>
              <a:t> </a:t>
            </a:r>
            <a:r>
              <a:rPr lang="en-US" dirty="0" err="1"/>
              <a:t>Reg.No</a:t>
            </a:r>
            <a:r>
              <a:rPr lang="en-US" dirty="0"/>
              <a:t>: RA1911003010391</a:t>
            </a:r>
            <a:endParaRPr dirty="0"/>
          </a:p>
          <a:p>
            <a:pPr>
              <a:lnSpc>
                <a:spcPct val="100000"/>
              </a:lnSpc>
              <a:spcBef>
                <a:spcPts val="0"/>
              </a:spcBef>
              <a:buClr>
                <a:srgbClr val="888888"/>
              </a:buClr>
              <a:buSzPct val="100000"/>
            </a:pPr>
            <a:r>
              <a:rPr lang="en-US" dirty="0"/>
              <a:t>Name: Samiksha Upadhyay</a:t>
            </a:r>
            <a:endParaRPr dirty="0"/>
          </a:p>
          <a:p>
            <a:pPr>
              <a:lnSpc>
                <a:spcPct val="100000"/>
              </a:lnSpc>
              <a:spcBef>
                <a:spcPts val="590"/>
              </a:spcBef>
              <a:buClr>
                <a:srgbClr val="888888"/>
              </a:buClr>
              <a:buSzPct val="100000"/>
            </a:pPr>
            <a:endParaRPr dirty="0"/>
          </a:p>
        </p:txBody>
      </p:sp>
      <p:pic>
        <p:nvPicPr>
          <p:cNvPr id="90" name="Google Shape;90;p13"/>
          <p:cNvPicPr preferRelativeResize="0"/>
          <p:nvPr/>
        </p:nvPicPr>
        <p:blipFill rotWithShape="1">
          <a:blip r:embed="rId3">
            <a:alphaModFix/>
          </a:blip>
          <a:srcRect/>
          <a:stretch/>
        </p:blipFill>
        <p:spPr>
          <a:xfrm>
            <a:off x="1752600" y="553354"/>
            <a:ext cx="2237740" cy="755015"/>
          </a:xfrm>
          <a:prstGeom prst="rect">
            <a:avLst/>
          </a:prstGeom>
          <a:noFill/>
          <a:ln>
            <a:noFill/>
          </a:ln>
        </p:spPr>
      </p:pic>
      <p:sp>
        <p:nvSpPr>
          <p:cNvPr id="91" name="Google Shape;91;p13"/>
          <p:cNvSpPr/>
          <p:nvPr/>
        </p:nvSpPr>
        <p:spPr>
          <a:xfrm>
            <a:off x="4343400" y="457200"/>
            <a:ext cx="6172200" cy="1197610"/>
          </a:xfrm>
          <a:prstGeom prst="rect">
            <a:avLst/>
          </a:prstGeom>
          <a:noFill/>
          <a:ln>
            <a:noFill/>
          </a:ln>
        </p:spPr>
        <p:txBody>
          <a:bodyPr spcFirstLastPara="1" wrap="square" lIns="91425" tIns="45700" rIns="91425" bIns="45700" anchor="t" anchorCtr="0">
            <a:noAutofit/>
          </a:bodyPr>
          <a:lstStyle/>
          <a:p>
            <a:pPr algn="ctr">
              <a:buClr>
                <a:srgbClr val="000000"/>
              </a:buClr>
              <a:buSzPts val="1800"/>
            </a:pPr>
            <a:r>
              <a:rPr lang="en-US" b="1" dirty="0">
                <a:solidFill>
                  <a:schemeClr val="dk1"/>
                </a:solidFill>
                <a:latin typeface="Calibri"/>
                <a:ea typeface="Calibri"/>
                <a:cs typeface="Calibri"/>
                <a:sym typeface="Calibri"/>
              </a:rPr>
              <a:t>SRM INSTITUTE OF SCIENCE AND TECHNOLOGY </a:t>
            </a:r>
            <a:endParaRPr dirty="0">
              <a:solidFill>
                <a:schemeClr val="dk1"/>
              </a:solidFill>
              <a:latin typeface="Calibri"/>
              <a:ea typeface="Calibri"/>
              <a:cs typeface="Calibri"/>
              <a:sym typeface="Calibri"/>
            </a:endParaRPr>
          </a:p>
          <a:p>
            <a:pPr algn="ctr">
              <a:buClr>
                <a:srgbClr val="000000"/>
              </a:buClr>
              <a:buSzPts val="1800"/>
            </a:pPr>
            <a:r>
              <a:rPr lang="en-US" b="1" dirty="0">
                <a:solidFill>
                  <a:schemeClr val="dk1"/>
                </a:solidFill>
                <a:latin typeface="Calibri"/>
                <a:ea typeface="Calibri"/>
                <a:cs typeface="Calibri"/>
                <a:sym typeface="Calibri"/>
              </a:rPr>
              <a:t>SCHOOL OF COMPUTING</a:t>
            </a:r>
            <a:endParaRPr dirty="0">
              <a:solidFill>
                <a:schemeClr val="dk1"/>
              </a:solidFill>
              <a:latin typeface="Calibri"/>
              <a:ea typeface="Calibri"/>
              <a:cs typeface="Calibri"/>
              <a:sym typeface="Calibri"/>
            </a:endParaRPr>
          </a:p>
          <a:p>
            <a:pPr algn="ctr">
              <a:buClr>
                <a:srgbClr val="000000"/>
              </a:buClr>
              <a:buSzPts val="1800"/>
            </a:pPr>
            <a:r>
              <a:rPr lang="en-US" b="1" dirty="0">
                <a:solidFill>
                  <a:schemeClr val="dk1"/>
                </a:solidFill>
                <a:latin typeface="Calibri"/>
                <a:ea typeface="Calibri"/>
                <a:cs typeface="Calibri"/>
                <a:sym typeface="Calibri"/>
              </a:rPr>
              <a:t>DEPARTMENT OF COMPUTING TECHNOLOGIES</a:t>
            </a:r>
            <a:endParaRPr dirty="0">
              <a:solidFill>
                <a:schemeClr val="dk1"/>
              </a:solidFill>
              <a:latin typeface="Calibri"/>
              <a:ea typeface="Calibri"/>
              <a:cs typeface="Calibri"/>
              <a:sym typeface="Calibri"/>
            </a:endParaRPr>
          </a:p>
          <a:p>
            <a:pPr algn="ctr">
              <a:buClr>
                <a:srgbClr val="000000"/>
              </a:buClr>
              <a:buSzPts val="1800"/>
            </a:pPr>
            <a:r>
              <a:rPr lang="en-US" b="1" dirty="0">
                <a:solidFill>
                  <a:schemeClr val="dk1"/>
                </a:solidFill>
                <a:latin typeface="Calibri"/>
                <a:ea typeface="Calibri"/>
                <a:cs typeface="Calibri"/>
                <a:sym typeface="Calibri"/>
              </a:rPr>
              <a:t>18CSP111L - MAJORR PROJECT </a:t>
            </a:r>
            <a:endParaRPr dirty="0">
              <a:solidFill>
                <a:schemeClr val="dk1"/>
              </a:solidFill>
              <a:latin typeface="Calibri"/>
              <a:ea typeface="Calibri"/>
              <a:cs typeface="Calibri"/>
              <a:sym typeface="Calibri"/>
            </a:endParaRPr>
          </a:p>
        </p:txBody>
      </p:sp>
      <p:sp>
        <p:nvSpPr>
          <p:cNvPr id="92" name="Google Shape;92;p13"/>
          <p:cNvSpPr txBox="1"/>
          <p:nvPr/>
        </p:nvSpPr>
        <p:spPr>
          <a:xfrm>
            <a:off x="1752600" y="4978100"/>
            <a:ext cx="3471900" cy="1197600"/>
          </a:xfrm>
          <a:prstGeom prst="rect">
            <a:avLst/>
          </a:prstGeom>
          <a:noFill/>
          <a:ln>
            <a:noFill/>
          </a:ln>
        </p:spPr>
        <p:txBody>
          <a:bodyPr spcFirstLastPara="1" wrap="square" lIns="91425" tIns="45700" rIns="91425" bIns="45700" anchor="t" anchorCtr="0">
            <a:noAutofit/>
          </a:bodyPr>
          <a:lstStyle/>
          <a:p>
            <a:pPr algn="ctr">
              <a:lnSpc>
                <a:spcPct val="150000"/>
              </a:lnSpc>
              <a:spcBef>
                <a:spcPts val="590"/>
              </a:spcBef>
              <a:buClr>
                <a:srgbClr val="888888"/>
              </a:buClr>
              <a:buSzPts val="1280"/>
            </a:pPr>
            <a:r>
              <a:rPr lang="en-US" sz="1879" dirty="0">
                <a:latin typeface="Calibri"/>
                <a:ea typeface="Calibri"/>
                <a:cs typeface="Calibri"/>
                <a:sym typeface="Calibri"/>
              </a:rPr>
              <a:t>Guide name: Ms. </a:t>
            </a:r>
            <a:r>
              <a:rPr lang="en-US" sz="1879" dirty="0" err="1">
                <a:latin typeface="Calibri"/>
                <a:ea typeface="Calibri"/>
                <a:cs typeface="Calibri"/>
                <a:sym typeface="Calibri"/>
              </a:rPr>
              <a:t>M.Rajalakshmi</a:t>
            </a:r>
            <a:endParaRPr sz="1879" dirty="0">
              <a:latin typeface="Calibri"/>
              <a:ea typeface="Calibri"/>
              <a:cs typeface="Calibri"/>
              <a:sym typeface="Calibri"/>
            </a:endParaRPr>
          </a:p>
          <a:p>
            <a:pPr algn="ctr">
              <a:lnSpc>
                <a:spcPct val="150000"/>
              </a:lnSpc>
              <a:spcBef>
                <a:spcPts val="590"/>
              </a:spcBef>
              <a:buClr>
                <a:srgbClr val="888888"/>
              </a:buClr>
              <a:buSzPts val="1280"/>
            </a:pPr>
            <a:r>
              <a:rPr lang="en-US" sz="1879" dirty="0">
                <a:latin typeface="Calibri"/>
                <a:ea typeface="Calibri"/>
                <a:cs typeface="Calibri"/>
                <a:sym typeface="Calibri"/>
              </a:rPr>
              <a:t>Designation: Assistant Professor</a:t>
            </a:r>
            <a:br>
              <a:rPr lang="en-US" sz="1879" dirty="0">
                <a:latin typeface="Calibri"/>
                <a:ea typeface="Calibri"/>
                <a:cs typeface="Calibri"/>
                <a:sym typeface="Calibri"/>
              </a:rPr>
            </a:br>
            <a:r>
              <a:rPr lang="en-US" sz="1879" dirty="0">
                <a:latin typeface="Calibri"/>
                <a:ea typeface="Calibri"/>
                <a:cs typeface="Calibri"/>
                <a:sym typeface="Calibri"/>
              </a:rPr>
              <a:t>Department: C-Tech</a:t>
            </a:r>
            <a:endParaRPr sz="11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10</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Problem Identification and Description</a:t>
            </a:r>
            <a:r>
              <a:rPr lang="en-US" sz="3500" dirty="0"/>
              <a:t> </a:t>
            </a:r>
            <a:r>
              <a:rPr lang="en-US" sz="4000" dirty="0"/>
              <a:t>   </a:t>
            </a:r>
            <a:endParaRPr sz="4000" dirty="0"/>
          </a:p>
          <a:p>
            <a:pPr marL="457200" indent="0">
              <a:lnSpc>
                <a:spcPct val="100000"/>
              </a:lnSpc>
              <a:spcBef>
                <a:spcPts val="0"/>
              </a:spcBef>
              <a:buNone/>
            </a:pPr>
            <a:r>
              <a:rPr lang="en-US" dirty="0"/>
              <a:t> </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Customer turnover is an important aspect for a Business’ revenue. Retaining older customer is cheaper and more cost efficient then gaining new ones every year. </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It is important for a company to find out what features of theirs is contributing towards customer churn.</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In this project we will try to make a predictive model which will help  the company in figuring out the right features, using the most accurate machine </a:t>
            </a:r>
            <a:r>
              <a:rPr lang="en-US" sz="2000">
                <a:solidFill>
                  <a:srgbClr val="000000"/>
                </a:solidFill>
                <a:latin typeface="Arial" panose="020B0604020202020204" pitchFamily="34" charset="0"/>
              </a:rPr>
              <a:t>learning model.</a:t>
            </a: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10</a:t>
            </a:fld>
            <a:endParaRPr/>
          </a:p>
        </p:txBody>
      </p:sp>
    </p:spTree>
    <p:extLst>
      <p:ext uri="{BB962C8B-B14F-4D97-AF65-F5344CB8AC3E}">
        <p14:creationId xmlns:p14="http://schemas.microsoft.com/office/powerpoint/2010/main" val="214886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11</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Scope</a:t>
            </a:r>
          </a:p>
          <a:p>
            <a:pPr marL="457200" indent="0">
              <a:lnSpc>
                <a:spcPct val="100000"/>
              </a:lnSpc>
              <a:spcBef>
                <a:spcPts val="0"/>
              </a:spcBef>
              <a:buNone/>
            </a:pPr>
            <a:r>
              <a:rPr lang="en-US" dirty="0"/>
              <a:t> </a:t>
            </a:r>
            <a:endParaRPr dirty="0"/>
          </a:p>
          <a:p>
            <a:pPr marL="457200" rtl="0" fontAlgn="base">
              <a:spcBef>
                <a:spcPts val="0"/>
              </a:spcBef>
              <a:spcAft>
                <a:spcPts val="0"/>
              </a:spcAft>
              <a:buFont typeface="Arial" panose="020B0604020202020204" pitchFamily="34" charset="0"/>
              <a:buChar char="•"/>
            </a:pPr>
            <a:r>
              <a:rPr lang="en-US" sz="1800" dirty="0">
                <a:solidFill>
                  <a:srgbClr val="000000"/>
                </a:solidFill>
                <a:latin typeface="Arial" panose="020B0604020202020204" pitchFamily="34" charset="0"/>
              </a:rPr>
              <a:t>C</a:t>
            </a:r>
            <a:r>
              <a:rPr lang="en-US" sz="1800" b="0" i="0" u="none" strike="noStrike" dirty="0">
                <a:solidFill>
                  <a:srgbClr val="000000"/>
                </a:solidFill>
                <a:effectLst/>
                <a:latin typeface="Arial" panose="020B0604020202020204" pitchFamily="34" charset="0"/>
              </a:rPr>
              <a:t>an apply to many different industries and business models. Some examples of industries that commonly use churn prediction include telecommunications, e-commerce, software as a service (SaaS), and financial services.</a:t>
            </a:r>
            <a:endParaRPr lang="en-US" sz="1800" dirty="0">
              <a:solidFill>
                <a:srgbClr val="000000"/>
              </a:solidFill>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Machine learning algorithms can analyze large amounts of data to identify patterns and trends in customer behavior that may indicate a customer is likely to churn.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Machine learning models can be trained on historical data to predict which customers are most likely to churn in the future. </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11</a:t>
            </a:fld>
            <a:endParaRPr/>
          </a:p>
        </p:txBody>
      </p:sp>
    </p:spTree>
    <p:extLst>
      <p:ext uri="{BB962C8B-B14F-4D97-AF65-F5344CB8AC3E}">
        <p14:creationId xmlns:p14="http://schemas.microsoft.com/office/powerpoint/2010/main" val="222159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12</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Challenges </a:t>
            </a:r>
            <a:r>
              <a:rPr lang="en-US" sz="3500" dirty="0"/>
              <a:t> </a:t>
            </a:r>
            <a:r>
              <a:rPr lang="en-US" sz="4000" dirty="0"/>
              <a:t>   </a:t>
            </a:r>
            <a:endParaRPr sz="4000" dirty="0"/>
          </a:p>
          <a:p>
            <a:pPr marL="457200" indent="0">
              <a:lnSpc>
                <a:spcPct val="100000"/>
              </a:lnSpc>
              <a:spcBef>
                <a:spcPts val="0"/>
              </a:spcBef>
              <a:buNone/>
            </a:pPr>
            <a:r>
              <a:rPr lang="en-US" dirty="0"/>
              <a:t> </a:t>
            </a:r>
            <a:endParaRPr dirty="0"/>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Data quality: Machine learning algorithms require high-quality data to produce accurate predictions.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Feature selection: Choosing the right features to include in the model can be challenging. If the wrong features are selected, the model may not accurate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Model complexity: Machine learning models can be complex, making it difficult to understand how they arrived at their predictions.</a:t>
            </a:r>
            <a:endParaRPr lang="en-US" sz="1800" dirty="0">
              <a:solidFill>
                <a:srgbClr val="000000"/>
              </a:solidFill>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Implementation challenges: Implementing a churn prediction system can be challenging, as it requires significant investment in data infrastructure, software development, and training.</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Ethical concerns: There are ethical concerns surrounding the use of machine learning for churn prediction, particularly around issues of privacy and data security.</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12</a:t>
            </a:fld>
            <a:endParaRPr/>
          </a:p>
        </p:txBody>
      </p:sp>
    </p:spTree>
    <p:extLst>
      <p:ext uri="{BB962C8B-B14F-4D97-AF65-F5344CB8AC3E}">
        <p14:creationId xmlns:p14="http://schemas.microsoft.com/office/powerpoint/2010/main" val="48516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13</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System Architecture and Design</a:t>
            </a:r>
            <a:r>
              <a:rPr lang="en-US" sz="4000" dirty="0"/>
              <a:t>  </a:t>
            </a:r>
            <a:endParaRPr sz="4000" dirty="0"/>
          </a:p>
          <a:p>
            <a:pPr indent="0" rtl="0" fontAlgn="base">
              <a:spcBef>
                <a:spcPts val="0"/>
              </a:spcBef>
              <a:spcAft>
                <a:spcPts val="0"/>
              </a:spcAft>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13</a:t>
            </a:fld>
            <a:endParaRPr/>
          </a:p>
        </p:txBody>
      </p:sp>
      <p:pic>
        <p:nvPicPr>
          <p:cNvPr id="2" name="image87.jpg" descr="Diagram&#10;&#10;Description automatically generated">
            <a:extLst>
              <a:ext uri="{FF2B5EF4-FFF2-40B4-BE49-F238E27FC236}">
                <a16:creationId xmlns:a16="http://schemas.microsoft.com/office/drawing/2014/main" id="{6B1BFB94-A856-AE9A-85D4-23BE1CBCB547}"/>
              </a:ext>
            </a:extLst>
          </p:cNvPr>
          <p:cNvPicPr/>
          <p:nvPr/>
        </p:nvPicPr>
        <p:blipFill>
          <a:blip r:embed="rId4"/>
          <a:srcRect b="10881"/>
          <a:stretch>
            <a:fillRect/>
          </a:stretch>
        </p:blipFill>
        <p:spPr>
          <a:xfrm>
            <a:off x="3155674" y="2706921"/>
            <a:ext cx="6242768" cy="2930553"/>
          </a:xfrm>
          <a:prstGeom prst="rect">
            <a:avLst/>
          </a:prstGeom>
          <a:ln/>
        </p:spPr>
      </p:pic>
    </p:spTree>
    <p:extLst>
      <p:ext uri="{BB962C8B-B14F-4D97-AF65-F5344CB8AC3E}">
        <p14:creationId xmlns:p14="http://schemas.microsoft.com/office/powerpoint/2010/main" val="356656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14</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System Architecture and Design</a:t>
            </a:r>
            <a:r>
              <a:rPr lang="en-US" sz="4000" dirty="0"/>
              <a:t>  </a:t>
            </a:r>
          </a:p>
          <a:p>
            <a:pPr marL="457200" indent="0">
              <a:lnSpc>
                <a:spcPct val="100000"/>
              </a:lnSpc>
              <a:spcBef>
                <a:spcPts val="0"/>
              </a:spcBef>
              <a:buNone/>
            </a:pPr>
            <a:r>
              <a:rPr lang="en-US" sz="3500" b="1" dirty="0"/>
              <a:t>  </a:t>
            </a:r>
            <a:r>
              <a:rPr lang="en-US" sz="3500" dirty="0"/>
              <a:t> </a:t>
            </a:r>
            <a:r>
              <a:rPr lang="en-US" sz="4000" dirty="0"/>
              <a:t>   </a:t>
            </a:r>
            <a:endParaRPr sz="4000" dirty="0"/>
          </a:p>
          <a:p>
            <a:pPr indent="0" rtl="0" fontAlgn="base">
              <a:spcBef>
                <a:spcPts val="0"/>
              </a:spcBef>
              <a:spcAft>
                <a:spcPts val="0"/>
              </a:spcAft>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14</a:t>
            </a:fld>
            <a:endParaRPr/>
          </a:p>
        </p:txBody>
      </p:sp>
      <p:pic>
        <p:nvPicPr>
          <p:cNvPr id="5" name="Picture 4">
            <a:extLst>
              <a:ext uri="{FF2B5EF4-FFF2-40B4-BE49-F238E27FC236}">
                <a16:creationId xmlns:a16="http://schemas.microsoft.com/office/drawing/2014/main" id="{D4E753B0-9C23-A379-5C35-C5BB903DCC2F}"/>
              </a:ext>
            </a:extLst>
          </p:cNvPr>
          <p:cNvPicPr>
            <a:picLocks noChangeAspect="1"/>
          </p:cNvPicPr>
          <p:nvPr/>
        </p:nvPicPr>
        <p:blipFill>
          <a:blip r:embed="rId4"/>
          <a:stretch>
            <a:fillRect/>
          </a:stretch>
        </p:blipFill>
        <p:spPr>
          <a:xfrm>
            <a:off x="4244912" y="2287397"/>
            <a:ext cx="3954912" cy="3867325"/>
          </a:xfrm>
          <a:prstGeom prst="rect">
            <a:avLst/>
          </a:prstGeom>
        </p:spPr>
      </p:pic>
    </p:spTree>
    <p:extLst>
      <p:ext uri="{BB962C8B-B14F-4D97-AF65-F5344CB8AC3E}">
        <p14:creationId xmlns:p14="http://schemas.microsoft.com/office/powerpoint/2010/main" val="165177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15</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Module Description</a:t>
            </a:r>
            <a:r>
              <a:rPr lang="en-US" sz="3500" dirty="0"/>
              <a:t> </a:t>
            </a:r>
            <a:r>
              <a:rPr lang="en-US" sz="4000" dirty="0"/>
              <a:t>   </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Data Preprocessing</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Data Evaluation</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Model Selection</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Model Evaluation</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Model Improvement</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Future Predictions</a:t>
            </a:r>
          </a:p>
          <a:p>
            <a:pPr indent="0" rtl="0" fontAlgn="base">
              <a:spcBef>
                <a:spcPts val="0"/>
              </a:spcBef>
              <a:spcAft>
                <a:spcPts val="0"/>
              </a:spcAft>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15</a:t>
            </a:fld>
            <a:endParaRPr/>
          </a:p>
        </p:txBody>
      </p:sp>
    </p:spTree>
    <p:extLst>
      <p:ext uri="{BB962C8B-B14F-4D97-AF65-F5344CB8AC3E}">
        <p14:creationId xmlns:p14="http://schemas.microsoft.com/office/powerpoint/2010/main" val="1067319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16</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1. Data Preprocessing</a:t>
            </a:r>
            <a:r>
              <a:rPr lang="en-US" sz="4000" dirty="0"/>
              <a:t>   </a:t>
            </a:r>
            <a:endParaRPr lang="en-IN" sz="4000" dirty="0"/>
          </a:p>
          <a:p>
            <a:pPr marL="457200" indent="0">
              <a:lnSpc>
                <a:spcPct val="100000"/>
              </a:lnSpc>
              <a:spcBef>
                <a:spcPts val="0"/>
              </a:spcBef>
              <a:buNone/>
            </a:pPr>
            <a:r>
              <a:rPr lang="en-US" dirty="0"/>
              <a:t> </a:t>
            </a:r>
          </a:p>
          <a:p>
            <a:pPr indent="0" rtl="0" fontAlgn="base">
              <a:spcBef>
                <a:spcPts val="0"/>
              </a:spcBef>
              <a:spcAft>
                <a:spcPts val="0"/>
              </a:spcAft>
              <a:buNone/>
            </a:pPr>
            <a:r>
              <a:rPr lang="en-US" sz="2000" dirty="0">
                <a:solidFill>
                  <a:srgbClr val="000000"/>
                </a:solidFill>
                <a:latin typeface="Arial" panose="020B0604020202020204" pitchFamily="34" charset="0"/>
              </a:rPr>
              <a:t>Steps in data preprocessing include: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Importing Libraries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Import dataset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Evaluate the structure of data</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Clean the dataset</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Label Encoding Binary Data</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16</a:t>
            </a:fld>
            <a:endParaRPr/>
          </a:p>
        </p:txBody>
      </p:sp>
    </p:spTree>
    <p:extLst>
      <p:ext uri="{BB962C8B-B14F-4D97-AF65-F5344CB8AC3E}">
        <p14:creationId xmlns:p14="http://schemas.microsoft.com/office/powerpoint/2010/main" val="353785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17</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2. Exploratory Data Analysis</a:t>
            </a:r>
            <a:endParaRPr lang="en-IN" sz="4000" dirty="0"/>
          </a:p>
          <a:p>
            <a:pPr marL="457200" indent="0">
              <a:lnSpc>
                <a:spcPct val="100000"/>
              </a:lnSpc>
              <a:spcBef>
                <a:spcPts val="0"/>
              </a:spcBef>
              <a:buNone/>
            </a:pPr>
            <a:r>
              <a:rPr lang="en-US" dirty="0"/>
              <a:t> </a:t>
            </a:r>
          </a:p>
          <a:p>
            <a:pPr indent="0" rtl="0" fontAlgn="base">
              <a:spcBef>
                <a:spcPts val="0"/>
              </a:spcBef>
              <a:spcAft>
                <a:spcPts val="0"/>
              </a:spcAft>
              <a:buNone/>
            </a:pPr>
            <a:r>
              <a:rPr lang="en-US" sz="2000" dirty="0">
                <a:solidFill>
                  <a:srgbClr val="000000"/>
                </a:solidFill>
                <a:latin typeface="Arial" panose="020B0604020202020204" pitchFamily="34" charset="0"/>
              </a:rPr>
              <a:t>Steps in data preprocessing include: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Plotting Histogram</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Analyze the distribution of Categorical Variables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Analyze the Churn Rate by Categorical Variables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Plot positive and Negative Correlations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Label Encoding Binary Data</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17</a:t>
            </a:fld>
            <a:endParaRPr/>
          </a:p>
        </p:txBody>
      </p:sp>
    </p:spTree>
    <p:extLst>
      <p:ext uri="{BB962C8B-B14F-4D97-AF65-F5344CB8AC3E}">
        <p14:creationId xmlns:p14="http://schemas.microsoft.com/office/powerpoint/2010/main" val="3855246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18</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IN" sz="3500" b="1" dirty="0"/>
              <a:t>3. Model Selection</a:t>
            </a:r>
            <a:endParaRPr lang="en-IN" sz="4000" dirty="0"/>
          </a:p>
          <a:p>
            <a:pPr marL="457200" indent="0">
              <a:lnSpc>
                <a:spcPct val="100000"/>
              </a:lnSpc>
              <a:spcBef>
                <a:spcPts val="0"/>
              </a:spcBef>
              <a:buNone/>
            </a:pPr>
            <a:r>
              <a:rPr lang="en-US" dirty="0"/>
              <a:t> </a:t>
            </a:r>
          </a:p>
          <a:p>
            <a:pPr indent="0" rtl="0" fontAlgn="base">
              <a:spcBef>
                <a:spcPts val="0"/>
              </a:spcBef>
              <a:spcAft>
                <a:spcPts val="0"/>
              </a:spcAft>
              <a:buNone/>
            </a:pPr>
            <a:r>
              <a:rPr lang="en-US" sz="2000" dirty="0">
                <a:solidFill>
                  <a:srgbClr val="000000"/>
                </a:solidFill>
                <a:latin typeface="Arial" panose="020B0604020202020204" pitchFamily="34" charset="0"/>
              </a:rPr>
              <a:t>Steps in data preprocessing include: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Compare Classification Algorithms (2 Iterations)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Run Each Algorithms by finding the optimal parameters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Analyze the Churn Rate by Categorical Variables</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Plot positive and Negative Correlations</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18</a:t>
            </a:fld>
            <a:endParaRPr/>
          </a:p>
        </p:txBody>
      </p:sp>
    </p:spTree>
    <p:extLst>
      <p:ext uri="{BB962C8B-B14F-4D97-AF65-F5344CB8AC3E}">
        <p14:creationId xmlns:p14="http://schemas.microsoft.com/office/powerpoint/2010/main" val="35910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19</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IN" sz="3500" b="1" dirty="0"/>
              <a:t>4. Model Evaluation</a:t>
            </a:r>
            <a:endParaRPr lang="en-IN" sz="4000" dirty="0"/>
          </a:p>
          <a:p>
            <a:pPr marL="457200" indent="0">
              <a:lnSpc>
                <a:spcPct val="100000"/>
              </a:lnSpc>
              <a:spcBef>
                <a:spcPts val="0"/>
              </a:spcBef>
              <a:buNone/>
            </a:pPr>
            <a:r>
              <a:rPr lang="en-US" dirty="0"/>
              <a:t> </a:t>
            </a:r>
          </a:p>
          <a:p>
            <a:pPr indent="0" rtl="0" fontAlgn="base">
              <a:spcBef>
                <a:spcPts val="0"/>
              </a:spcBef>
              <a:spcAft>
                <a:spcPts val="0"/>
              </a:spcAft>
              <a:buNone/>
            </a:pPr>
            <a:r>
              <a:rPr lang="en-US" sz="2000" dirty="0">
                <a:solidFill>
                  <a:srgbClr val="000000"/>
                </a:solidFill>
                <a:latin typeface="Arial" panose="020B0604020202020204" pitchFamily="34" charset="0"/>
              </a:rPr>
              <a:t>Steps in data preprocessing include: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Train and Evaluate Chosen Model</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Predict Feature Importance</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19</a:t>
            </a:fld>
            <a:endParaRPr/>
          </a:p>
        </p:txBody>
      </p:sp>
    </p:spTree>
    <p:extLst>
      <p:ext uri="{BB962C8B-B14F-4D97-AF65-F5344CB8AC3E}">
        <p14:creationId xmlns:p14="http://schemas.microsoft.com/office/powerpoint/2010/main" val="146638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a:t>
            </a:r>
            <a:br>
              <a:rPr lang="en-US" dirty="0"/>
            </a:br>
            <a:endParaRPr dirty="0"/>
          </a:p>
        </p:txBody>
      </p:sp>
      <p:sp>
        <p:nvSpPr>
          <p:cNvPr id="98" name="Google Shape;98;p14"/>
          <p:cNvSpPr txBox="1">
            <a:spLocks noGrp="1"/>
          </p:cNvSpPr>
          <p:nvPr>
            <p:ph type="body" idx="1"/>
          </p:nvPr>
        </p:nvSpPr>
        <p:spPr>
          <a:xfrm>
            <a:off x="1981200" y="1600200"/>
            <a:ext cx="8229600" cy="4526100"/>
          </a:xfrm>
          <a:prstGeom prst="rect">
            <a:avLst/>
          </a:prstGeom>
          <a:noFill/>
          <a:ln>
            <a:noFill/>
          </a:ln>
        </p:spPr>
        <p:txBody>
          <a:bodyPr spcFirstLastPara="1" vert="horz" wrap="square" lIns="91425" tIns="45700" rIns="91425" bIns="45700" rtlCol="0" anchor="t" anchorCtr="0">
            <a:normAutofit/>
          </a:bodyPr>
          <a:lstStyle/>
          <a:p>
            <a:pPr marL="0" indent="0">
              <a:lnSpc>
                <a:spcPct val="100000"/>
              </a:lnSpc>
              <a:spcBef>
                <a:spcPts val="0"/>
              </a:spcBef>
              <a:buClr>
                <a:schemeClr val="dk1"/>
              </a:buClr>
              <a:buSzPts val="3200"/>
              <a:buNone/>
            </a:pPr>
            <a:r>
              <a:rPr lang="en-US" dirty="0"/>
              <a:t> </a:t>
            </a:r>
            <a:r>
              <a:rPr lang="en-US" b="1" dirty="0"/>
              <a:t> </a:t>
            </a:r>
            <a:r>
              <a:rPr lang="en-US" sz="3200" b="1" dirty="0"/>
              <a:t>Introduction</a:t>
            </a:r>
            <a:r>
              <a:rPr lang="en-US" b="1" dirty="0"/>
              <a:t> </a:t>
            </a:r>
            <a:r>
              <a:rPr lang="en-US" dirty="0"/>
              <a:t>                  </a:t>
            </a:r>
            <a:endParaRPr dirty="0"/>
          </a:p>
          <a:p>
            <a:pPr marL="457200" indent="-342900">
              <a:lnSpc>
                <a:spcPct val="100000"/>
              </a:lnSpc>
              <a:spcBef>
                <a:spcPts val="640"/>
              </a:spcBef>
              <a:buSzPts val="1800"/>
              <a:buChar char="●"/>
            </a:pPr>
            <a:r>
              <a:rPr lang="en-US" dirty="0"/>
              <a:t>Customer Churn is when a customer decides to stop using services, contents or products from a company</a:t>
            </a:r>
          </a:p>
          <a:p>
            <a:pPr marL="457200" indent="-342900">
              <a:lnSpc>
                <a:spcPct val="100000"/>
              </a:lnSpc>
              <a:spcBef>
                <a:spcPts val="640"/>
              </a:spcBef>
              <a:buSzPts val="1800"/>
              <a:buChar char="●"/>
            </a:pPr>
            <a:r>
              <a:rPr lang="en-US" b="0" i="0" dirty="0">
                <a:solidFill>
                  <a:srgbClr val="292929"/>
                </a:solidFill>
                <a:effectLst/>
                <a:latin typeface="source-serif-pro"/>
              </a:rPr>
              <a:t>Reasons for customer churn poor customer service, not enough value in a product or service, lack of customer loyalty and lack of communication, etc.</a:t>
            </a:r>
            <a:endParaRPr lang="en-US" dirty="0"/>
          </a:p>
          <a:p>
            <a:pPr marL="457200" indent="-342900">
              <a:lnSpc>
                <a:spcPct val="100000"/>
              </a:lnSpc>
              <a:spcBef>
                <a:spcPts val="640"/>
              </a:spcBef>
              <a:buSzPts val="1800"/>
              <a:buChar char="●"/>
            </a:pPr>
            <a:r>
              <a:rPr lang="en-US" dirty="0"/>
              <a:t>The customer retention is important to a company as it is less expensive than acquiring new customers</a:t>
            </a:r>
          </a:p>
          <a:p>
            <a:pPr marL="457200" indent="-342900">
              <a:lnSpc>
                <a:spcPct val="100000"/>
              </a:lnSpc>
              <a:spcBef>
                <a:spcPts val="640"/>
              </a:spcBef>
              <a:buSzPts val="1800"/>
              <a:buChar char="●"/>
            </a:pPr>
            <a:endParaRPr lang="en-US" dirty="0"/>
          </a:p>
        </p:txBody>
      </p:sp>
      <p:pic>
        <p:nvPicPr>
          <p:cNvPr id="99" name="Google Shape;99;p14"/>
          <p:cNvPicPr preferRelativeResize="0"/>
          <p:nvPr/>
        </p:nvPicPr>
        <p:blipFill rotWithShape="1">
          <a:blip r:embed="rId3">
            <a:alphaModFix/>
          </a:blip>
          <a:srcRect/>
          <a:stretch/>
        </p:blipFill>
        <p:spPr>
          <a:xfrm>
            <a:off x="1752600" y="553354"/>
            <a:ext cx="2237740" cy="755015"/>
          </a:xfrm>
          <a:prstGeom prst="rect">
            <a:avLst/>
          </a:prstGeom>
          <a:noFill/>
          <a:ln>
            <a:noFill/>
          </a:ln>
        </p:spPr>
      </p:pic>
      <p:sp>
        <p:nvSpPr>
          <p:cNvPr id="100" name="Google Shape;100;p14"/>
          <p:cNvSpPr txBox="1">
            <a:spLocks noGrp="1"/>
          </p:cNvSpPr>
          <p:nvPr>
            <p:ph type="sldNum" idx="12"/>
          </p:nvPr>
        </p:nvSpPr>
        <p:spPr>
          <a:xfrm>
            <a:off x="8077200" y="635635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20</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IN" sz="3500" b="1" dirty="0"/>
              <a:t>5. Model Improvement and Future Prediction</a:t>
            </a:r>
            <a:endParaRPr lang="en-IN" sz="4000" dirty="0"/>
          </a:p>
          <a:p>
            <a:pPr marL="457200" indent="0">
              <a:lnSpc>
                <a:spcPct val="100000"/>
              </a:lnSpc>
              <a:spcBef>
                <a:spcPts val="0"/>
              </a:spcBef>
              <a:buNone/>
            </a:pPr>
            <a:r>
              <a:rPr lang="en-US" dirty="0"/>
              <a:t> </a:t>
            </a:r>
          </a:p>
          <a:p>
            <a:pPr indent="0" rtl="0" fontAlgn="base">
              <a:spcBef>
                <a:spcPts val="0"/>
              </a:spcBef>
              <a:spcAft>
                <a:spcPts val="0"/>
              </a:spcAft>
              <a:buNone/>
            </a:pPr>
            <a:r>
              <a:rPr lang="en-US" sz="2000" dirty="0">
                <a:solidFill>
                  <a:srgbClr val="000000"/>
                </a:solidFill>
                <a:latin typeface="Arial" panose="020B0604020202020204" pitchFamily="34" charset="0"/>
              </a:rPr>
              <a:t>Steps in data preprocessing include: </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Hyperparameter Tuning</a:t>
            </a:r>
          </a:p>
          <a:p>
            <a:pPr marL="571500" indent="-342900" rtl="0" fontAlgn="base">
              <a:spcBef>
                <a:spcPts val="0"/>
              </a:spcBef>
              <a:spcAft>
                <a:spcPts val="0"/>
              </a:spcAft>
              <a:buFontTx/>
              <a:buChar char="-"/>
            </a:pPr>
            <a:r>
              <a:rPr lang="en-US" sz="2000" dirty="0">
                <a:solidFill>
                  <a:srgbClr val="000000"/>
                </a:solidFill>
                <a:latin typeface="Arial" panose="020B0604020202020204" pitchFamily="34" charset="0"/>
              </a:rPr>
              <a:t>Formatting Final Results – thereby giving the each customer’s probability to churn </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20</a:t>
            </a:fld>
            <a:endParaRPr/>
          </a:p>
        </p:txBody>
      </p:sp>
    </p:spTree>
    <p:extLst>
      <p:ext uri="{BB962C8B-B14F-4D97-AF65-F5344CB8AC3E}">
        <p14:creationId xmlns:p14="http://schemas.microsoft.com/office/powerpoint/2010/main" val="200594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21</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Result and Analysis</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From the comparisons between the various classification algorithms, we have derived to the conclusion that Logistic regression has proven to be the most accurate and efficient algorithm. After First Iteration: </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21</a:t>
            </a:fld>
            <a:endParaRPr/>
          </a:p>
        </p:txBody>
      </p:sp>
      <p:pic>
        <p:nvPicPr>
          <p:cNvPr id="3" name="Picture 2">
            <a:extLst>
              <a:ext uri="{FF2B5EF4-FFF2-40B4-BE49-F238E27FC236}">
                <a16:creationId xmlns:a16="http://schemas.microsoft.com/office/drawing/2014/main" id="{190BBE98-E505-DC88-858D-FB130E675096}"/>
              </a:ext>
            </a:extLst>
          </p:cNvPr>
          <p:cNvPicPr>
            <a:picLocks noChangeAspect="1"/>
          </p:cNvPicPr>
          <p:nvPr/>
        </p:nvPicPr>
        <p:blipFill>
          <a:blip r:embed="rId4"/>
          <a:stretch>
            <a:fillRect/>
          </a:stretch>
        </p:blipFill>
        <p:spPr>
          <a:xfrm>
            <a:off x="3458817" y="3738541"/>
            <a:ext cx="5641319" cy="2263050"/>
          </a:xfrm>
          <a:prstGeom prst="rect">
            <a:avLst/>
          </a:prstGeom>
        </p:spPr>
      </p:pic>
    </p:spTree>
    <p:extLst>
      <p:ext uri="{BB962C8B-B14F-4D97-AF65-F5344CB8AC3E}">
        <p14:creationId xmlns:p14="http://schemas.microsoft.com/office/powerpoint/2010/main" val="3364941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22</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Result and Analysis</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After Second Iteration (Using Confusion Matrix):  </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22</a:t>
            </a:fld>
            <a:endParaRPr/>
          </a:p>
        </p:txBody>
      </p:sp>
      <p:pic>
        <p:nvPicPr>
          <p:cNvPr id="3" name="Picture 2">
            <a:extLst>
              <a:ext uri="{FF2B5EF4-FFF2-40B4-BE49-F238E27FC236}">
                <a16:creationId xmlns:a16="http://schemas.microsoft.com/office/drawing/2014/main" id="{0155686B-AFC5-07DB-9257-E7BE09747D1A}"/>
              </a:ext>
            </a:extLst>
          </p:cNvPr>
          <p:cNvPicPr>
            <a:picLocks noChangeAspect="1"/>
          </p:cNvPicPr>
          <p:nvPr/>
        </p:nvPicPr>
        <p:blipFill>
          <a:blip r:embed="rId4"/>
          <a:stretch>
            <a:fillRect/>
          </a:stretch>
        </p:blipFill>
        <p:spPr>
          <a:xfrm>
            <a:off x="3975652" y="3041399"/>
            <a:ext cx="3565332" cy="2810471"/>
          </a:xfrm>
          <a:prstGeom prst="rect">
            <a:avLst/>
          </a:prstGeom>
        </p:spPr>
      </p:pic>
    </p:spTree>
    <p:extLst>
      <p:ext uri="{BB962C8B-B14F-4D97-AF65-F5344CB8AC3E}">
        <p14:creationId xmlns:p14="http://schemas.microsoft.com/office/powerpoint/2010/main" val="2988724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23</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Result and Analysis</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After Second Iteration (Using Confusion Matrix):  </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23</a:t>
            </a:fld>
            <a:endParaRPr/>
          </a:p>
        </p:txBody>
      </p:sp>
      <p:pic>
        <p:nvPicPr>
          <p:cNvPr id="4" name="Picture 3">
            <a:extLst>
              <a:ext uri="{FF2B5EF4-FFF2-40B4-BE49-F238E27FC236}">
                <a16:creationId xmlns:a16="http://schemas.microsoft.com/office/drawing/2014/main" id="{A0E9030F-DDF7-053D-C111-A43B4977BE10}"/>
              </a:ext>
            </a:extLst>
          </p:cNvPr>
          <p:cNvPicPr>
            <a:picLocks noChangeAspect="1"/>
          </p:cNvPicPr>
          <p:nvPr/>
        </p:nvPicPr>
        <p:blipFill>
          <a:blip r:embed="rId4"/>
          <a:stretch>
            <a:fillRect/>
          </a:stretch>
        </p:blipFill>
        <p:spPr>
          <a:xfrm>
            <a:off x="2369489" y="3276603"/>
            <a:ext cx="8510546" cy="2162654"/>
          </a:xfrm>
          <a:prstGeom prst="rect">
            <a:avLst/>
          </a:prstGeom>
        </p:spPr>
      </p:pic>
    </p:spTree>
    <p:extLst>
      <p:ext uri="{BB962C8B-B14F-4D97-AF65-F5344CB8AC3E}">
        <p14:creationId xmlns:p14="http://schemas.microsoft.com/office/powerpoint/2010/main" val="3301865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24</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Result and Analysis</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Features with their Positive and Negative Correlation</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24</a:t>
            </a:fld>
            <a:endParaRPr/>
          </a:p>
        </p:txBody>
      </p:sp>
      <p:pic>
        <p:nvPicPr>
          <p:cNvPr id="3" name="Picture 2">
            <a:extLst>
              <a:ext uri="{FF2B5EF4-FFF2-40B4-BE49-F238E27FC236}">
                <a16:creationId xmlns:a16="http://schemas.microsoft.com/office/drawing/2014/main" id="{0DBB3395-6889-68A5-7FAC-8C57CDB64180}"/>
              </a:ext>
            </a:extLst>
          </p:cNvPr>
          <p:cNvPicPr>
            <a:picLocks noChangeAspect="1"/>
          </p:cNvPicPr>
          <p:nvPr/>
        </p:nvPicPr>
        <p:blipFill>
          <a:blip r:embed="rId4"/>
          <a:stretch>
            <a:fillRect/>
          </a:stretch>
        </p:blipFill>
        <p:spPr>
          <a:xfrm>
            <a:off x="3989815" y="2920270"/>
            <a:ext cx="4212370" cy="3367030"/>
          </a:xfrm>
          <a:prstGeom prst="rect">
            <a:avLst/>
          </a:prstGeom>
        </p:spPr>
      </p:pic>
    </p:spTree>
    <p:extLst>
      <p:ext uri="{BB962C8B-B14F-4D97-AF65-F5344CB8AC3E}">
        <p14:creationId xmlns:p14="http://schemas.microsoft.com/office/powerpoint/2010/main" val="3055819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25</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sz="3500" b="1" dirty="0"/>
              <a:t>Result and Analysis</a:t>
            </a:r>
            <a:endParaRPr sz="4000" dirty="0"/>
          </a:p>
          <a:p>
            <a:pPr marL="457200" indent="0">
              <a:lnSpc>
                <a:spcPct val="100000"/>
              </a:lnSpc>
              <a:spcBef>
                <a:spcPts val="0"/>
              </a:spcBef>
              <a:buNone/>
            </a:pPr>
            <a:r>
              <a:rPr lang="en-US" dirty="0"/>
              <a:t> </a:t>
            </a:r>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Percentage of Customers expected to Churn </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25</a:t>
            </a:fld>
            <a:endParaRPr/>
          </a:p>
        </p:txBody>
      </p:sp>
      <p:pic>
        <p:nvPicPr>
          <p:cNvPr id="4" name="Picture 3">
            <a:extLst>
              <a:ext uri="{FF2B5EF4-FFF2-40B4-BE49-F238E27FC236}">
                <a16:creationId xmlns:a16="http://schemas.microsoft.com/office/drawing/2014/main" id="{EB95E308-2CB1-0122-D85B-3785EE704AFC}"/>
              </a:ext>
            </a:extLst>
          </p:cNvPr>
          <p:cNvPicPr>
            <a:picLocks noChangeAspect="1"/>
          </p:cNvPicPr>
          <p:nvPr/>
        </p:nvPicPr>
        <p:blipFill>
          <a:blip r:embed="rId4"/>
          <a:stretch>
            <a:fillRect/>
          </a:stretch>
        </p:blipFill>
        <p:spPr>
          <a:xfrm>
            <a:off x="2760051" y="2984472"/>
            <a:ext cx="6896100" cy="2686050"/>
          </a:xfrm>
          <a:prstGeom prst="rect">
            <a:avLst/>
          </a:prstGeom>
        </p:spPr>
      </p:pic>
    </p:spTree>
    <p:extLst>
      <p:ext uri="{BB962C8B-B14F-4D97-AF65-F5344CB8AC3E}">
        <p14:creationId xmlns:p14="http://schemas.microsoft.com/office/powerpoint/2010/main" val="420860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26</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49"/>
            <a:ext cx="8638852" cy="4996871"/>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IN" sz="3500" b="1" dirty="0"/>
              <a:t>Publication Details</a:t>
            </a:r>
          </a:p>
          <a:p>
            <a:pPr marL="457200" indent="0">
              <a:lnSpc>
                <a:spcPct val="100000"/>
              </a:lnSpc>
              <a:spcBef>
                <a:spcPts val="0"/>
              </a:spcBef>
              <a:buNone/>
            </a:pPr>
            <a:endParaRPr lang="en-US" sz="1000" dirty="0"/>
          </a:p>
          <a:p>
            <a:pPr marL="457200" indent="-429430">
              <a:lnSpc>
                <a:spcPct val="100000"/>
              </a:lnSpc>
              <a:spcBef>
                <a:spcPts val="0"/>
              </a:spcBef>
              <a:buClr>
                <a:srgbClr val="292929"/>
              </a:buClr>
              <a:buSzPct val="100000"/>
            </a:pPr>
            <a:r>
              <a:rPr lang="en-US" sz="2000" dirty="0">
                <a:latin typeface="Arial" panose="020B0604020202020204" pitchFamily="34" charset="0"/>
                <a:cs typeface="Arial" panose="020B0604020202020204" pitchFamily="34" charset="0"/>
              </a:rPr>
              <a:t>The paper has been accepted in the ICCET 2023 conference </a:t>
            </a: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a:p>
            <a:pPr marL="27770" indent="0">
              <a:lnSpc>
                <a:spcPct val="100000"/>
              </a:lnSpc>
              <a:spcBef>
                <a:spcPts val="0"/>
              </a:spcBef>
              <a:buClr>
                <a:srgbClr val="292929"/>
              </a:buClr>
              <a:buSzPct val="100000"/>
              <a:buNone/>
            </a:pPr>
            <a:endParaRPr lang="en-US" sz="2000" dirty="0">
              <a:solidFill>
                <a:srgbClr val="000000"/>
              </a:solidFill>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26</a:t>
            </a:fld>
            <a:endParaRPr/>
          </a:p>
        </p:txBody>
      </p:sp>
      <p:pic>
        <p:nvPicPr>
          <p:cNvPr id="3" name="Picture 2">
            <a:extLst>
              <a:ext uri="{FF2B5EF4-FFF2-40B4-BE49-F238E27FC236}">
                <a16:creationId xmlns:a16="http://schemas.microsoft.com/office/drawing/2014/main" id="{857B96D3-7325-21FC-F903-31E2D55E42AA}"/>
              </a:ext>
            </a:extLst>
          </p:cNvPr>
          <p:cNvPicPr>
            <a:picLocks noChangeAspect="1"/>
          </p:cNvPicPr>
          <p:nvPr/>
        </p:nvPicPr>
        <p:blipFill>
          <a:blip r:embed="rId4"/>
          <a:stretch>
            <a:fillRect/>
          </a:stretch>
        </p:blipFill>
        <p:spPr>
          <a:xfrm>
            <a:off x="3097424" y="2614746"/>
            <a:ext cx="6981427" cy="3548174"/>
          </a:xfrm>
          <a:prstGeom prst="rect">
            <a:avLst/>
          </a:prstGeom>
        </p:spPr>
      </p:pic>
    </p:spTree>
    <p:extLst>
      <p:ext uri="{BB962C8B-B14F-4D97-AF65-F5344CB8AC3E}">
        <p14:creationId xmlns:p14="http://schemas.microsoft.com/office/powerpoint/2010/main" val="59866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06" name="Google Shape;106;p1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0" indent="0">
              <a:lnSpc>
                <a:spcPct val="100000"/>
              </a:lnSpc>
              <a:spcBef>
                <a:spcPts val="0"/>
              </a:spcBef>
              <a:buClr>
                <a:schemeClr val="dk1"/>
              </a:buClr>
              <a:buSzPts val="3200"/>
              <a:buNone/>
            </a:pPr>
            <a:r>
              <a:rPr lang="en-US" dirty="0"/>
              <a:t> </a:t>
            </a:r>
            <a:r>
              <a:rPr lang="en-US" sz="4000" dirty="0"/>
              <a:t> </a:t>
            </a:r>
            <a:r>
              <a:rPr lang="en-US" sz="3600" b="1" dirty="0"/>
              <a:t>Abstract </a:t>
            </a:r>
            <a:r>
              <a:rPr lang="en-US" sz="4000" dirty="0"/>
              <a:t>    </a:t>
            </a:r>
            <a:r>
              <a:rPr lang="en-US" dirty="0"/>
              <a:t> </a:t>
            </a:r>
            <a:endParaRPr dirty="0"/>
          </a:p>
          <a:p>
            <a:pPr marL="0" indent="0">
              <a:lnSpc>
                <a:spcPct val="100000"/>
              </a:lnSpc>
              <a:spcBef>
                <a:spcPts val="0"/>
              </a:spcBef>
              <a:buClr>
                <a:schemeClr val="dk1"/>
              </a:buClr>
              <a:buSzPts val="3200"/>
              <a:buNone/>
            </a:pPr>
            <a:r>
              <a:rPr lang="en-US" dirty="0"/>
              <a:t>  </a:t>
            </a:r>
            <a:endParaRPr dirty="0"/>
          </a:p>
          <a:p>
            <a:pPr marL="457200" indent="-342900">
              <a:lnSpc>
                <a:spcPct val="100000"/>
              </a:lnSpc>
              <a:spcBef>
                <a:spcPts val="0"/>
              </a:spcBef>
              <a:buSzPts val="1800"/>
              <a:buChar char="●"/>
            </a:pPr>
            <a:r>
              <a:rPr lang="en-US" dirty="0"/>
              <a:t>The project aims to figure the customer churn of the year </a:t>
            </a:r>
          </a:p>
          <a:p>
            <a:pPr marL="457200" indent="-342900">
              <a:lnSpc>
                <a:spcPct val="100000"/>
              </a:lnSpc>
              <a:spcBef>
                <a:spcPts val="0"/>
              </a:spcBef>
              <a:buSzPts val="1800"/>
              <a:buChar char="●"/>
            </a:pPr>
            <a:r>
              <a:rPr lang="en-US" dirty="0"/>
              <a:t>Predicts the customer churn based on many features of the company and also derive conclusions on how the features affect the company</a:t>
            </a:r>
          </a:p>
          <a:p>
            <a:pPr marL="457200" indent="-342900">
              <a:lnSpc>
                <a:spcPct val="100000"/>
              </a:lnSpc>
              <a:spcBef>
                <a:spcPts val="0"/>
              </a:spcBef>
              <a:buSzPts val="1800"/>
              <a:buChar char="●"/>
            </a:pPr>
            <a:r>
              <a:rPr lang="en-US" dirty="0"/>
              <a:t>Data set : Telco Customer Churn taken from Kaggle</a:t>
            </a:r>
          </a:p>
          <a:p>
            <a:pPr marL="457200" indent="-342900">
              <a:lnSpc>
                <a:spcPct val="100000"/>
              </a:lnSpc>
              <a:spcBef>
                <a:spcPts val="0"/>
              </a:spcBef>
              <a:buSzPts val="1800"/>
              <a:buChar char="●"/>
            </a:pPr>
            <a:endParaRPr dirty="0"/>
          </a:p>
          <a:p>
            <a:pPr marL="342900" indent="-139700">
              <a:lnSpc>
                <a:spcPct val="100000"/>
              </a:lnSpc>
              <a:spcBef>
                <a:spcPts val="640"/>
              </a:spcBef>
              <a:buClr>
                <a:schemeClr val="dk1"/>
              </a:buClr>
              <a:buSzPts val="3200"/>
              <a:buNone/>
            </a:pPr>
            <a:endParaRPr dirty="0"/>
          </a:p>
          <a:p>
            <a:pPr marL="342900" indent="-139700">
              <a:lnSpc>
                <a:spcPct val="100000"/>
              </a:lnSpc>
              <a:spcBef>
                <a:spcPts val="640"/>
              </a:spcBef>
              <a:buClr>
                <a:schemeClr val="dk1"/>
              </a:buClr>
              <a:buSzPts val="3200"/>
              <a:buNone/>
            </a:pPr>
            <a:endParaRPr dirty="0"/>
          </a:p>
        </p:txBody>
      </p:sp>
      <p:pic>
        <p:nvPicPr>
          <p:cNvPr id="107" name="Google Shape;107;p15"/>
          <p:cNvPicPr preferRelativeResize="0"/>
          <p:nvPr/>
        </p:nvPicPr>
        <p:blipFill rotWithShape="1">
          <a:blip r:embed="rId3">
            <a:alphaModFix/>
          </a:blip>
          <a:srcRect/>
          <a:stretch/>
        </p:blipFill>
        <p:spPr>
          <a:xfrm>
            <a:off x="1752600" y="553354"/>
            <a:ext cx="2237740" cy="755015"/>
          </a:xfrm>
          <a:prstGeom prst="rect">
            <a:avLst/>
          </a:prstGeom>
          <a:noFill/>
          <a:ln>
            <a:noFill/>
          </a:ln>
        </p:spPr>
      </p:pic>
      <p:sp>
        <p:nvSpPr>
          <p:cNvPr id="108" name="Google Shape;108;p1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4</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Literature Survey </a:t>
            </a:r>
            <a:r>
              <a:rPr lang="en-US" dirty="0"/>
              <a:t> </a:t>
            </a:r>
          </a:p>
          <a:p>
            <a:pPr marL="457200" indent="0">
              <a:lnSpc>
                <a:spcPct val="100000"/>
              </a:lnSpc>
              <a:spcBef>
                <a:spcPts val="0"/>
              </a:spcBef>
              <a:buNone/>
            </a:pPr>
            <a:endParaRPr dirty="0"/>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4</a:t>
            </a:fld>
            <a:endParaRPr/>
          </a:p>
        </p:txBody>
      </p:sp>
      <p:pic>
        <p:nvPicPr>
          <p:cNvPr id="3" name="Picture 2">
            <a:extLst>
              <a:ext uri="{FF2B5EF4-FFF2-40B4-BE49-F238E27FC236}">
                <a16:creationId xmlns:a16="http://schemas.microsoft.com/office/drawing/2014/main" id="{3047AF03-0792-E880-60A2-482D037029BE}"/>
              </a:ext>
            </a:extLst>
          </p:cNvPr>
          <p:cNvPicPr>
            <a:picLocks noChangeAspect="1"/>
          </p:cNvPicPr>
          <p:nvPr/>
        </p:nvPicPr>
        <p:blipFill>
          <a:blip r:embed="rId4"/>
          <a:stretch>
            <a:fillRect/>
          </a:stretch>
        </p:blipFill>
        <p:spPr>
          <a:xfrm>
            <a:off x="3419061" y="2101918"/>
            <a:ext cx="5602274" cy="4185382"/>
          </a:xfrm>
          <a:prstGeom prst="rect">
            <a:avLst/>
          </a:prstGeom>
        </p:spPr>
      </p:pic>
    </p:spTree>
    <p:extLst>
      <p:ext uri="{BB962C8B-B14F-4D97-AF65-F5344CB8AC3E}">
        <p14:creationId xmlns:p14="http://schemas.microsoft.com/office/powerpoint/2010/main" val="20954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5</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Literature Survey </a:t>
            </a:r>
            <a:r>
              <a:rPr lang="en-US" dirty="0"/>
              <a:t> </a:t>
            </a:r>
          </a:p>
          <a:p>
            <a:pPr marL="457200" indent="0">
              <a:lnSpc>
                <a:spcPct val="100000"/>
              </a:lnSpc>
              <a:spcBef>
                <a:spcPts val="0"/>
              </a:spcBef>
              <a:buNone/>
            </a:pPr>
            <a:endParaRPr dirty="0"/>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5</a:t>
            </a:fld>
            <a:endParaRPr/>
          </a:p>
        </p:txBody>
      </p:sp>
      <p:pic>
        <p:nvPicPr>
          <p:cNvPr id="4" name="Picture 3">
            <a:extLst>
              <a:ext uri="{FF2B5EF4-FFF2-40B4-BE49-F238E27FC236}">
                <a16:creationId xmlns:a16="http://schemas.microsoft.com/office/drawing/2014/main" id="{DA09BFFD-4D65-89EA-4FB7-17C533C35C91}"/>
              </a:ext>
            </a:extLst>
          </p:cNvPr>
          <p:cNvPicPr>
            <a:picLocks noChangeAspect="1"/>
          </p:cNvPicPr>
          <p:nvPr/>
        </p:nvPicPr>
        <p:blipFill>
          <a:blip r:embed="rId4"/>
          <a:stretch>
            <a:fillRect/>
          </a:stretch>
        </p:blipFill>
        <p:spPr>
          <a:xfrm>
            <a:off x="2838616" y="2124457"/>
            <a:ext cx="6886252" cy="4115355"/>
          </a:xfrm>
          <a:prstGeom prst="rect">
            <a:avLst/>
          </a:prstGeom>
        </p:spPr>
      </p:pic>
    </p:spTree>
    <p:extLst>
      <p:ext uri="{BB962C8B-B14F-4D97-AF65-F5344CB8AC3E}">
        <p14:creationId xmlns:p14="http://schemas.microsoft.com/office/powerpoint/2010/main" val="164365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6</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Literature Survey </a:t>
            </a:r>
            <a:r>
              <a:rPr lang="en-US" dirty="0"/>
              <a:t> </a:t>
            </a:r>
          </a:p>
          <a:p>
            <a:pPr marL="457200" indent="0">
              <a:lnSpc>
                <a:spcPct val="100000"/>
              </a:lnSpc>
              <a:spcBef>
                <a:spcPts val="0"/>
              </a:spcBef>
              <a:buNone/>
            </a:pPr>
            <a:endParaRPr dirty="0"/>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6</a:t>
            </a:fld>
            <a:endParaRPr/>
          </a:p>
        </p:txBody>
      </p:sp>
      <p:pic>
        <p:nvPicPr>
          <p:cNvPr id="4" name="Picture 3">
            <a:extLst>
              <a:ext uri="{FF2B5EF4-FFF2-40B4-BE49-F238E27FC236}">
                <a16:creationId xmlns:a16="http://schemas.microsoft.com/office/drawing/2014/main" id="{ED980D9F-A6D0-C9B3-2911-94ABDA22C9BC}"/>
              </a:ext>
            </a:extLst>
          </p:cNvPr>
          <p:cNvPicPr>
            <a:picLocks noChangeAspect="1"/>
          </p:cNvPicPr>
          <p:nvPr/>
        </p:nvPicPr>
        <p:blipFill>
          <a:blip r:embed="rId4"/>
          <a:stretch>
            <a:fillRect/>
          </a:stretch>
        </p:blipFill>
        <p:spPr>
          <a:xfrm>
            <a:off x="3764101" y="2188167"/>
            <a:ext cx="4270982" cy="4051645"/>
          </a:xfrm>
          <a:prstGeom prst="rect">
            <a:avLst/>
          </a:prstGeom>
        </p:spPr>
      </p:pic>
    </p:spTree>
    <p:extLst>
      <p:ext uri="{BB962C8B-B14F-4D97-AF65-F5344CB8AC3E}">
        <p14:creationId xmlns:p14="http://schemas.microsoft.com/office/powerpoint/2010/main" val="10139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7</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Literature Survey </a:t>
            </a:r>
            <a:r>
              <a:rPr lang="en-US" dirty="0"/>
              <a:t> </a:t>
            </a:r>
          </a:p>
          <a:p>
            <a:pPr marL="457200" indent="0">
              <a:lnSpc>
                <a:spcPct val="100000"/>
              </a:lnSpc>
              <a:spcBef>
                <a:spcPts val="0"/>
              </a:spcBef>
              <a:buNone/>
            </a:pPr>
            <a:endParaRPr dirty="0"/>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7</a:t>
            </a:fld>
            <a:endParaRPr/>
          </a:p>
        </p:txBody>
      </p:sp>
      <p:pic>
        <p:nvPicPr>
          <p:cNvPr id="6" name="Picture 5">
            <a:extLst>
              <a:ext uri="{FF2B5EF4-FFF2-40B4-BE49-F238E27FC236}">
                <a16:creationId xmlns:a16="http://schemas.microsoft.com/office/drawing/2014/main" id="{A1BA49B8-C292-56BC-F9DC-F3D0FFEC66E2}"/>
              </a:ext>
            </a:extLst>
          </p:cNvPr>
          <p:cNvPicPr>
            <a:picLocks noChangeAspect="1"/>
          </p:cNvPicPr>
          <p:nvPr/>
        </p:nvPicPr>
        <p:blipFill>
          <a:blip r:embed="rId4"/>
          <a:stretch>
            <a:fillRect/>
          </a:stretch>
        </p:blipFill>
        <p:spPr>
          <a:xfrm>
            <a:off x="4126420" y="2183961"/>
            <a:ext cx="4051438" cy="3988314"/>
          </a:xfrm>
          <a:prstGeom prst="rect">
            <a:avLst/>
          </a:prstGeom>
        </p:spPr>
      </p:pic>
    </p:spTree>
    <p:extLst>
      <p:ext uri="{BB962C8B-B14F-4D97-AF65-F5344CB8AC3E}">
        <p14:creationId xmlns:p14="http://schemas.microsoft.com/office/powerpoint/2010/main" val="81490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8</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Existing Methodology</a:t>
            </a:r>
            <a:r>
              <a:rPr lang="en-US" sz="3500" dirty="0"/>
              <a:t> </a:t>
            </a:r>
            <a:r>
              <a:rPr lang="en-US" sz="4000" dirty="0"/>
              <a:t>   </a:t>
            </a:r>
            <a:endParaRPr sz="4000" dirty="0"/>
          </a:p>
          <a:p>
            <a:pPr marL="457200" indent="0">
              <a:lnSpc>
                <a:spcPct val="100000"/>
              </a:lnSpc>
              <a:spcBef>
                <a:spcPts val="0"/>
              </a:spcBef>
              <a:buNone/>
            </a:pPr>
            <a:r>
              <a:rPr lang="en-US" dirty="0"/>
              <a:t> </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O</a:t>
            </a:r>
            <a:r>
              <a:rPr lang="en-US" sz="2000" b="0" i="0" u="none" strike="noStrike" dirty="0">
                <a:solidFill>
                  <a:srgbClr val="000000"/>
                </a:solidFill>
                <a:effectLst/>
                <a:latin typeface="Arial" panose="020B0604020202020204" pitchFamily="34" charset="0"/>
              </a:rPr>
              <a:t>rganizations have a traditional approach to churn prediction, which involves manual data analysis, a small number of features, and simple statistical models. </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L</a:t>
            </a:r>
            <a:r>
              <a:rPr lang="en-US" sz="2000" b="0" i="0" u="none" strike="noStrike" dirty="0">
                <a:solidFill>
                  <a:srgbClr val="000000"/>
                </a:solidFill>
                <a:effectLst/>
                <a:latin typeface="Arial" panose="020B0604020202020204" pitchFamily="34" charset="0"/>
              </a:rPr>
              <a:t>ack accuracy and efficiency, leading to poor business decisions and customer retention strategies.</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Businesses gather relevant data from various sources, such as customer interactions, transaction history, and demographic information. This data is stored and organized in databases or data warehouses and most of this is done manually</a:t>
            </a:r>
            <a:r>
              <a:rPr lang="en-US" sz="2000" dirty="0">
                <a:solidFill>
                  <a:srgbClr val="000000"/>
                </a:solidFill>
                <a:latin typeface="Arial" panose="020B0604020202020204" pitchFamily="34" charset="0"/>
              </a:rPr>
              <a:t>.</a:t>
            </a:r>
            <a:endParaRPr lang="en-US" sz="2000" b="0" i="0" u="none" strike="noStrike" dirty="0">
              <a:solidFill>
                <a:srgbClr val="000000"/>
              </a:solidFill>
              <a:effectLst/>
              <a:latin typeface="Arial" panose="020B0604020202020204" pitchFamily="34" charset="0"/>
            </a:endParaRP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8</a:t>
            </a:fld>
            <a:endParaRPr/>
          </a:p>
        </p:txBody>
      </p:sp>
    </p:spTree>
    <p:extLst>
      <p:ext uri="{BB962C8B-B14F-4D97-AF65-F5344CB8AC3E}">
        <p14:creationId xmlns:p14="http://schemas.microsoft.com/office/powerpoint/2010/main" val="409677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4936675" y="6287300"/>
            <a:ext cx="2133600" cy="365100"/>
          </a:xfrm>
          <a:prstGeom prst="rect">
            <a:avLst/>
          </a:prstGeom>
        </p:spPr>
        <p:txBody>
          <a:bodyPr spcFirstLastPara="1" vert="horz" wrap="square" lIns="91425" tIns="45700" rIns="91425" bIns="45700" rtlCol="0" anchor="ctr" anchorCtr="0">
            <a:noAutofit/>
          </a:bodyPr>
          <a:lstStyle/>
          <a:p>
            <a:pPr>
              <a:buClr>
                <a:srgbClr val="000000"/>
              </a:buClr>
              <a:buSzPts val="1200"/>
            </a:pPr>
            <a:fld id="{00000000-1234-1234-1234-123412341234}" type="slidenum">
              <a:rPr lang="en-US"/>
              <a:pPr>
                <a:buClr>
                  <a:srgbClr val="000000"/>
                </a:buClr>
                <a:buSzPts val="1200"/>
              </a:pPr>
              <a:t>9</a:t>
            </a:fld>
            <a:endParaRPr/>
          </a:p>
        </p:txBody>
      </p:sp>
      <p:sp>
        <p:nvSpPr>
          <p:cNvPr id="115" name="Google Shape;115;p16"/>
          <p:cNvSpPr txBox="1">
            <a:spLocks noGrp="1"/>
          </p:cNvSpPr>
          <p:nvPr>
            <p:ph type="title" idx="4294967295"/>
          </p:nvPr>
        </p:nvSpPr>
        <p:spPr>
          <a:xfrm>
            <a:off x="1888675" y="20558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ct val="111111"/>
            </a:pPr>
            <a:r>
              <a:rPr lang="en-US" dirty="0"/>
              <a:t>                    </a:t>
            </a:r>
            <a:endParaRPr dirty="0"/>
          </a:p>
          <a:p>
            <a:pPr algn="ctr">
              <a:lnSpc>
                <a:spcPct val="100000"/>
              </a:lnSpc>
              <a:spcBef>
                <a:spcPts val="0"/>
              </a:spcBef>
              <a:buClr>
                <a:schemeClr val="dk1"/>
              </a:buClr>
              <a:buSzPct val="111111"/>
            </a:pPr>
            <a:r>
              <a:rPr lang="en-US" dirty="0"/>
              <a:t>                  Predicting Customer Churn </a:t>
            </a:r>
            <a:br>
              <a:rPr lang="en-US" dirty="0"/>
            </a:br>
            <a:endParaRPr dirty="0"/>
          </a:p>
        </p:txBody>
      </p:sp>
      <p:sp>
        <p:nvSpPr>
          <p:cNvPr id="116" name="Google Shape;116;p16"/>
          <p:cNvSpPr txBox="1">
            <a:spLocks noGrp="1"/>
          </p:cNvSpPr>
          <p:nvPr>
            <p:ph type="body" idx="4294967295"/>
          </p:nvPr>
        </p:nvSpPr>
        <p:spPr>
          <a:xfrm>
            <a:off x="1888675" y="1531150"/>
            <a:ext cx="8229600" cy="4526100"/>
          </a:xfrm>
          <a:prstGeom prst="rect">
            <a:avLst/>
          </a:prstGeom>
          <a:noFill/>
          <a:ln>
            <a:noFill/>
          </a:ln>
        </p:spPr>
        <p:txBody>
          <a:bodyPr spcFirstLastPara="1" vert="horz" wrap="square" lIns="91425" tIns="45700" rIns="91425" bIns="45700" rtlCol="0" anchor="t" anchorCtr="0">
            <a:normAutofit/>
          </a:bodyPr>
          <a:lstStyle/>
          <a:p>
            <a:pPr marL="457200" indent="0">
              <a:lnSpc>
                <a:spcPct val="100000"/>
              </a:lnSpc>
              <a:spcBef>
                <a:spcPts val="0"/>
              </a:spcBef>
              <a:buNone/>
            </a:pPr>
            <a:r>
              <a:rPr lang="en-US" dirty="0"/>
              <a:t> </a:t>
            </a:r>
            <a:r>
              <a:rPr lang="en-US" sz="3500" b="1" dirty="0"/>
              <a:t>Proposed Methodology</a:t>
            </a:r>
            <a:r>
              <a:rPr lang="en-US" sz="3500" dirty="0"/>
              <a:t> </a:t>
            </a:r>
            <a:r>
              <a:rPr lang="en-US" sz="4000" dirty="0"/>
              <a:t>   </a:t>
            </a:r>
            <a:endParaRPr sz="4000" dirty="0"/>
          </a:p>
          <a:p>
            <a:pPr marL="457200" indent="0">
              <a:lnSpc>
                <a:spcPct val="100000"/>
              </a:lnSpc>
              <a:spcBef>
                <a:spcPts val="0"/>
              </a:spcBef>
              <a:buNone/>
            </a:pPr>
            <a:r>
              <a:rPr lang="en-US" dirty="0"/>
              <a:t> </a:t>
            </a:r>
          </a:p>
          <a:p>
            <a:pPr marL="457200" rtl="0" fontAlgn="base">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We are prepared to construct many models in search of the optimum fit.</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Forecasting customer turnover is a problem of binary classification since clients can leave or stay for a predetermined amount of time.</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We’ll be testing :</a:t>
            </a:r>
            <a:endParaRPr lang="en-US" sz="2000" dirty="0">
              <a:solidFill>
                <a:srgbClr val="000000"/>
              </a:solidFill>
              <a:latin typeface="Arial" panose="020B0604020202020204" pitchFamily="34" charset="0"/>
            </a:endParaRPr>
          </a:p>
          <a:p>
            <a:pPr indent="0" rtl="0" fontAlgn="base">
              <a:spcBef>
                <a:spcPts val="0"/>
              </a:spcBef>
              <a:spcAft>
                <a:spcPts val="0"/>
              </a:spcAft>
              <a:buNone/>
            </a:pPr>
            <a:r>
              <a:rPr lang="en-US" sz="2000" dirty="0">
                <a:solidFill>
                  <a:srgbClr val="000000"/>
                </a:solidFill>
                <a:latin typeface="Arial" panose="020B0604020202020204" pitchFamily="34" charset="0"/>
              </a:rPr>
              <a:t>            -  Logistic Regression</a:t>
            </a:r>
          </a:p>
          <a:p>
            <a:pPr indent="0" rtl="0" fontAlgn="base">
              <a:spcBef>
                <a:spcPts val="0"/>
              </a:spcBef>
              <a:spcAft>
                <a:spcPts val="0"/>
              </a:spcAft>
              <a:buNone/>
            </a:pPr>
            <a:r>
              <a:rPr lang="en-US" sz="2000" dirty="0">
                <a:solidFill>
                  <a:srgbClr val="000000"/>
                </a:solidFill>
                <a:latin typeface="Arial" panose="020B0604020202020204" pitchFamily="34" charset="0"/>
              </a:rPr>
              <a:t>	  -  Naïve Bayes</a:t>
            </a:r>
          </a:p>
          <a:p>
            <a:pPr indent="0" rtl="0" fontAlgn="base">
              <a:spcBef>
                <a:spcPts val="0"/>
              </a:spcBef>
              <a:spcAft>
                <a:spcPts val="0"/>
              </a:spcAft>
              <a:buNone/>
            </a:pPr>
            <a:r>
              <a:rPr lang="en-US" sz="2000" dirty="0">
                <a:solidFill>
                  <a:srgbClr val="000000"/>
                </a:solidFill>
                <a:latin typeface="Arial" panose="020B0604020202020204" pitchFamily="34" charset="0"/>
              </a:rPr>
              <a:t>	  -  Decision Tree</a:t>
            </a:r>
          </a:p>
          <a:p>
            <a:pPr indent="0" rtl="0" fontAlgn="base">
              <a:spcBef>
                <a:spcPts val="0"/>
              </a:spcBef>
              <a:spcAft>
                <a:spcPts val="0"/>
              </a:spcAft>
              <a:buNone/>
            </a:pPr>
            <a:r>
              <a:rPr lang="en-US" sz="2000" dirty="0">
                <a:solidFill>
                  <a:srgbClr val="000000"/>
                </a:solidFill>
                <a:latin typeface="Arial" panose="020B0604020202020204" pitchFamily="34" charset="0"/>
              </a:rPr>
              <a:t>	  -  SVM</a:t>
            </a:r>
          </a:p>
          <a:p>
            <a:pPr indent="0" rtl="0" fontAlgn="base">
              <a:spcBef>
                <a:spcPts val="0"/>
              </a:spcBef>
              <a:spcAft>
                <a:spcPts val="0"/>
              </a:spcAft>
              <a:buNone/>
            </a:pPr>
            <a:r>
              <a:rPr lang="en-US" sz="2000" dirty="0">
                <a:solidFill>
                  <a:srgbClr val="000000"/>
                </a:solidFill>
                <a:latin typeface="Arial" panose="020B0604020202020204" pitchFamily="34" charset="0"/>
              </a:rPr>
              <a:t>	  </a:t>
            </a:r>
          </a:p>
        </p:txBody>
      </p:sp>
      <p:pic>
        <p:nvPicPr>
          <p:cNvPr id="117" name="Google Shape;117;p16"/>
          <p:cNvPicPr preferRelativeResize="0"/>
          <p:nvPr/>
        </p:nvPicPr>
        <p:blipFill rotWithShape="1">
          <a:blip r:embed="rId3">
            <a:alphaModFix/>
          </a:blip>
          <a:srcRect/>
          <a:stretch/>
        </p:blipFill>
        <p:spPr>
          <a:xfrm>
            <a:off x="1888680" y="527854"/>
            <a:ext cx="2237740" cy="755015"/>
          </a:xfrm>
          <a:prstGeom prst="rect">
            <a:avLst/>
          </a:prstGeom>
          <a:noFill/>
          <a:ln>
            <a:noFill/>
          </a:ln>
        </p:spPr>
      </p:pic>
      <p:sp>
        <p:nvSpPr>
          <p:cNvPr id="118" name="Google Shape;118;p16"/>
          <p:cNvSpPr txBox="1">
            <a:spLocks noGrp="1"/>
          </p:cNvSpPr>
          <p:nvPr>
            <p:ph type="sldNum" idx="12"/>
          </p:nvPr>
        </p:nvSpPr>
        <p:spPr>
          <a:xfrm>
            <a:off x="4936675" y="6287300"/>
            <a:ext cx="2133600" cy="365100"/>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9</a:t>
            </a:fld>
            <a:endParaRPr/>
          </a:p>
        </p:txBody>
      </p:sp>
    </p:spTree>
    <p:extLst>
      <p:ext uri="{BB962C8B-B14F-4D97-AF65-F5344CB8AC3E}">
        <p14:creationId xmlns:p14="http://schemas.microsoft.com/office/powerpoint/2010/main" val="424482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1096</Words>
  <Application>Microsoft Office PowerPoint</Application>
  <PresentationFormat>Widescreen</PresentationFormat>
  <Paragraphs>282</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source-serif-pro</vt:lpstr>
      <vt:lpstr>Office Theme</vt:lpstr>
      <vt:lpstr>PREDICTING CUSTOMER CHURN USING MACHINE LEARNING</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lpstr>                                       Predicting Customer Churn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Samiksha Upadhyay</dc:creator>
  <cp:lastModifiedBy>Samiksha Upadhyay</cp:lastModifiedBy>
  <cp:revision>10</cp:revision>
  <dcterms:created xsi:type="dcterms:W3CDTF">2023-05-17T04:48:21Z</dcterms:created>
  <dcterms:modified xsi:type="dcterms:W3CDTF">2023-05-17T08:11:18Z</dcterms:modified>
</cp:coreProperties>
</file>