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1"/>
  </p:notesMasterIdLst>
  <p:sldIdLst>
    <p:sldId id="270" r:id="rId2"/>
    <p:sldId id="271" r:id="rId3"/>
    <p:sldId id="272" r:id="rId4"/>
    <p:sldId id="283" r:id="rId5"/>
    <p:sldId id="274" r:id="rId6"/>
    <p:sldId id="275" r:id="rId7"/>
    <p:sldId id="273" r:id="rId8"/>
    <p:sldId id="289" r:id="rId9"/>
    <p:sldId id="276" r:id="rId10"/>
    <p:sldId id="284" r:id="rId11"/>
    <p:sldId id="277" r:id="rId12"/>
    <p:sldId id="290" r:id="rId13"/>
    <p:sldId id="279" r:id="rId14"/>
    <p:sldId id="278" r:id="rId15"/>
    <p:sldId id="287" r:id="rId16"/>
    <p:sldId id="286" r:id="rId17"/>
    <p:sldId id="288" r:id="rId18"/>
    <p:sldId id="280" r:id="rId19"/>
    <p:sldId id="281"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Verdana" panose="020B060403050404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D74693-C279-4D8C-95A4-9FB16F35C971}">
  <a:tblStyle styleId="{EED74693-C279-4D8C-95A4-9FB16F35C97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3395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2213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1566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800"/>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800"/>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1273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93" name="Google Shape;93;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2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0" name="Google Shape;15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2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6" name="Google Shape;156;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9" name="Google Shape;9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05" name="Google Shape;10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11" name="Google Shape;111;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12" name="Google Shape;11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18" name="Google Shape;118;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19" name="Google Shape;119;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20" name="Google Shape;120;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21" name="Google Shape;12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6" name="Google Shape;136;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7" name="Google Shape;13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2"/>
          <p:cNvSpPr>
            <a:spLocks noGrp="1"/>
          </p:cNvSpPr>
          <p:nvPr>
            <p:ph type="pic" idx="2"/>
          </p:nvPr>
        </p:nvSpPr>
        <p:spPr>
          <a:xfrm>
            <a:off x="1792288" y="612775"/>
            <a:ext cx="5486400" cy="4114800"/>
          </a:xfrm>
          <a:prstGeom prst="rect">
            <a:avLst/>
          </a:prstGeom>
          <a:noFill/>
          <a:ln>
            <a:noFill/>
          </a:ln>
        </p:spPr>
      </p:sp>
      <p:sp>
        <p:nvSpPr>
          <p:cNvPr id="143" name="Google Shape;143;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44" name="Google Shape;144;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Google Shape;86;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ctrTitle"/>
          </p:nvPr>
        </p:nvSpPr>
        <p:spPr>
          <a:xfrm>
            <a:off x="1362301" y="2092000"/>
            <a:ext cx="9467400" cy="1470000"/>
          </a:xfrm>
          <a:prstGeom prst="rect">
            <a:avLst/>
          </a:prstGeom>
          <a:noFill/>
          <a:ln>
            <a:noFill/>
          </a:ln>
        </p:spPr>
        <p:txBody>
          <a:bodyPr spcFirstLastPara="1" wrap="square" lIns="91425" tIns="45700" rIns="91425" bIns="45700" anchor="ctr" anchorCtr="0">
            <a:normAutofit fontScale="90000"/>
          </a:bodyPr>
          <a:lstStyle/>
          <a:p>
            <a:pPr marL="0" lvl="0" indent="0" algn="just" rtl="0">
              <a:lnSpc>
                <a:spcPct val="100000"/>
              </a:lnSpc>
              <a:spcBef>
                <a:spcPts val="0"/>
              </a:spcBef>
              <a:spcAft>
                <a:spcPts val="0"/>
              </a:spcAft>
              <a:buClr>
                <a:schemeClr val="dk1"/>
              </a:buClr>
              <a:buSzPct val="100000"/>
              <a:buFont typeface="Calibri"/>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164" name="Google Shape;164;p25"/>
          <p:cNvSpPr txBox="1">
            <a:spLocks noGrp="1"/>
          </p:cNvSpPr>
          <p:nvPr>
            <p:ph type="subTitle" idx="1"/>
          </p:nvPr>
        </p:nvSpPr>
        <p:spPr>
          <a:xfrm>
            <a:off x="7315888" y="4636238"/>
            <a:ext cx="4605300" cy="1981200"/>
          </a:xfrm>
          <a:prstGeom prst="rect">
            <a:avLst/>
          </a:prstGeom>
          <a:noFill/>
          <a:ln>
            <a:noFill/>
          </a:ln>
        </p:spPr>
        <p:txBody>
          <a:bodyPr spcFirstLastPara="1" wrap="square" lIns="91425" tIns="45700" rIns="91425" bIns="45700" anchor="t" anchorCtr="0">
            <a:normAutofit fontScale="55000" lnSpcReduction="20000"/>
          </a:bodyPr>
          <a:lstStyle/>
          <a:p>
            <a:pPr marL="0" lvl="0" indent="0" algn="r" rtl="0">
              <a:lnSpc>
                <a:spcPct val="100000"/>
              </a:lnSpc>
              <a:spcBef>
                <a:spcPts val="0"/>
              </a:spcBef>
              <a:spcAft>
                <a:spcPts val="0"/>
              </a:spcAft>
              <a:buSzPct val="100000"/>
              <a:buNone/>
            </a:pPr>
            <a:r>
              <a:rPr lang="en-IN" dirty="0">
                <a:solidFill>
                  <a:schemeClr val="dk1"/>
                </a:solidFill>
                <a:highlight>
                  <a:srgbClr val="FFFF00"/>
                </a:highlight>
                <a:latin typeface="Times New Roman" panose="02020603050405020304" pitchFamily="18" charset="0"/>
                <a:ea typeface="Times New Roman"/>
                <a:cs typeface="Times New Roman" panose="02020603050405020304" pitchFamily="18" charset="0"/>
                <a:sym typeface="Times New Roman"/>
              </a:rPr>
              <a:t>Batch ID: 315</a:t>
            </a:r>
            <a:endParaRPr dirty="0">
              <a:solidFill>
                <a:schemeClr val="dk1"/>
              </a:solidFill>
              <a:highlight>
                <a:srgbClr val="FFFF00"/>
              </a:highlight>
              <a:latin typeface="Times New Roman" panose="02020603050405020304" pitchFamily="18" charset="0"/>
              <a:cs typeface="Times New Roman" panose="02020603050405020304" pitchFamily="18" charset="0"/>
            </a:endParaRPr>
          </a:p>
          <a:p>
            <a:pPr marL="0" lvl="0" indent="0" algn="r" rtl="0">
              <a:lnSpc>
                <a:spcPct val="100000"/>
              </a:lnSpc>
              <a:spcBef>
                <a:spcPts val="0"/>
              </a:spcBef>
              <a:spcAft>
                <a:spcPts val="0"/>
              </a:spcAft>
              <a:buClr>
                <a:srgbClr val="888888"/>
              </a:buClr>
              <a:buSzPct val="100000"/>
              <a:buNone/>
            </a:pP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r" rtl="0">
              <a:lnSpc>
                <a:spcPct val="100000"/>
              </a:lnSpc>
              <a:spcBef>
                <a:spcPts val="0"/>
              </a:spcBef>
              <a:spcAft>
                <a:spcPts val="0"/>
              </a:spcAft>
              <a:buClr>
                <a:srgbClr val="888888"/>
              </a:buClr>
              <a:buSzPct val="100000"/>
              <a:buNone/>
            </a:pPr>
            <a:r>
              <a:rPr lang="en-IN" dirty="0">
                <a:latin typeface="Times New Roman" panose="02020603050405020304" pitchFamily="18" charset="0"/>
                <a:ea typeface="Times New Roman"/>
                <a:cs typeface="Times New Roman" panose="02020603050405020304" pitchFamily="18" charset="0"/>
                <a:sym typeface="Times New Roman"/>
              </a:rPr>
              <a:t>Student 1 Reg. No: RA2011003010525</a:t>
            </a:r>
          </a:p>
          <a:p>
            <a:pPr marL="0" lvl="0" indent="0" algn="r" rtl="0">
              <a:lnSpc>
                <a:spcPct val="100000"/>
              </a:lnSpc>
              <a:spcBef>
                <a:spcPts val="0"/>
              </a:spcBef>
              <a:spcAft>
                <a:spcPts val="0"/>
              </a:spcAft>
              <a:buClr>
                <a:srgbClr val="888888"/>
              </a:buClr>
              <a:buSzPct val="100000"/>
              <a:buNone/>
            </a:pPr>
            <a:r>
              <a:rPr lang="en-IN" dirty="0">
                <a:latin typeface="Times New Roman" panose="02020603050405020304" pitchFamily="18" charset="0"/>
                <a:ea typeface="Times New Roman"/>
                <a:cs typeface="Times New Roman" panose="02020603050405020304" pitchFamily="18" charset="0"/>
                <a:sym typeface="Times New Roman"/>
              </a:rPr>
              <a:t>Student 1 Name: Aksh Kalyani</a:t>
            </a:r>
            <a:endParaRPr dirty="0">
              <a:latin typeface="Times New Roman" panose="02020603050405020304" pitchFamily="18" charset="0"/>
              <a:cs typeface="Times New Roman" panose="02020603050405020304" pitchFamily="18" charset="0"/>
            </a:endParaRPr>
          </a:p>
          <a:p>
            <a:pPr marL="0" lvl="0" indent="0" algn="r" rtl="0">
              <a:lnSpc>
                <a:spcPct val="100000"/>
              </a:lnSpc>
              <a:spcBef>
                <a:spcPts val="592"/>
              </a:spcBef>
              <a:spcAft>
                <a:spcPts val="0"/>
              </a:spcAft>
              <a:buClr>
                <a:srgbClr val="888888"/>
              </a:buClr>
              <a:buSzPct val="100000"/>
              <a:buNone/>
            </a:pP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r" rtl="0">
              <a:lnSpc>
                <a:spcPct val="100000"/>
              </a:lnSpc>
              <a:spcBef>
                <a:spcPts val="592"/>
              </a:spcBef>
              <a:spcAft>
                <a:spcPts val="0"/>
              </a:spcAft>
              <a:buClr>
                <a:srgbClr val="888888"/>
              </a:buClr>
              <a:buSzPct val="100000"/>
              <a:buNone/>
            </a:pPr>
            <a:r>
              <a:rPr lang="en-IN" dirty="0">
                <a:latin typeface="Times New Roman" panose="02020603050405020304" pitchFamily="18" charset="0"/>
                <a:ea typeface="Times New Roman"/>
                <a:cs typeface="Times New Roman" panose="02020603050405020304" pitchFamily="18" charset="0"/>
                <a:sym typeface="Times New Roman"/>
              </a:rPr>
              <a:t>Student 2 Reg. No: RA2011003010536</a:t>
            </a:r>
            <a:endParaRPr dirty="0">
              <a:latin typeface="Times New Roman" panose="02020603050405020304" pitchFamily="18" charset="0"/>
              <a:cs typeface="Times New Roman" panose="02020603050405020304" pitchFamily="18" charset="0"/>
            </a:endParaRPr>
          </a:p>
          <a:p>
            <a:pPr marL="0" lvl="0" indent="0" algn="r" rtl="0">
              <a:lnSpc>
                <a:spcPct val="100000"/>
              </a:lnSpc>
              <a:spcBef>
                <a:spcPts val="592"/>
              </a:spcBef>
              <a:spcAft>
                <a:spcPts val="0"/>
              </a:spcAft>
              <a:buSzPct val="100000"/>
              <a:buNone/>
            </a:pPr>
            <a:r>
              <a:rPr lang="en-IN" dirty="0">
                <a:latin typeface="Times New Roman" panose="02020603050405020304" pitchFamily="18" charset="0"/>
                <a:ea typeface="Times New Roman"/>
                <a:cs typeface="Times New Roman" panose="02020603050405020304" pitchFamily="18" charset="0"/>
                <a:sym typeface="Times New Roman"/>
              </a:rPr>
              <a:t>Student 2 Name: </a:t>
            </a:r>
            <a:r>
              <a:rPr lang="en-IN" dirty="0" err="1">
                <a:latin typeface="Times New Roman" panose="02020603050405020304" pitchFamily="18" charset="0"/>
                <a:ea typeface="Times New Roman"/>
                <a:cs typeface="Times New Roman" panose="02020603050405020304" pitchFamily="18" charset="0"/>
                <a:sym typeface="Times New Roman"/>
              </a:rPr>
              <a:t>Nipun</a:t>
            </a:r>
            <a:r>
              <a:rPr lang="en-IN" dirty="0">
                <a:latin typeface="Times New Roman" panose="02020603050405020304" pitchFamily="18" charset="0"/>
                <a:ea typeface="Times New Roman"/>
                <a:cs typeface="Times New Roman" panose="02020603050405020304" pitchFamily="18" charset="0"/>
                <a:sym typeface="Times New Roman"/>
              </a:rPr>
              <a:t> </a:t>
            </a:r>
            <a:r>
              <a:rPr lang="en-IN" dirty="0" err="1">
                <a:latin typeface="Times New Roman" panose="02020603050405020304" pitchFamily="18" charset="0"/>
                <a:ea typeface="Times New Roman"/>
                <a:cs typeface="Times New Roman" panose="02020603050405020304" pitchFamily="18" charset="0"/>
                <a:sym typeface="Times New Roman"/>
              </a:rPr>
              <a:t>Chaurasia</a:t>
            </a:r>
            <a:endParaRPr dirty="0">
              <a:latin typeface="Times New Roman" panose="02020603050405020304" pitchFamily="18" charset="0"/>
              <a:ea typeface="Times New Roman"/>
              <a:cs typeface="Times New Roman" panose="02020603050405020304" pitchFamily="18" charset="0"/>
              <a:sym typeface="Times New Roman"/>
            </a:endParaRPr>
          </a:p>
        </p:txBody>
      </p:sp>
      <p:pic>
        <p:nvPicPr>
          <p:cNvPr id="165" name="Google Shape;165;p25"/>
          <p:cNvPicPr preferRelativeResize="0"/>
          <p:nvPr/>
        </p:nvPicPr>
        <p:blipFill rotWithShape="1">
          <a:blip r:embed="rId3">
            <a:alphaModFix/>
          </a:blip>
          <a:srcRect/>
          <a:stretch/>
        </p:blipFill>
        <p:spPr>
          <a:xfrm>
            <a:off x="228600" y="192225"/>
            <a:ext cx="1869925" cy="755025"/>
          </a:xfrm>
          <a:prstGeom prst="rect">
            <a:avLst/>
          </a:prstGeom>
          <a:noFill/>
          <a:ln>
            <a:noFill/>
          </a:ln>
        </p:spPr>
      </p:pic>
      <p:sp>
        <p:nvSpPr>
          <p:cNvPr id="166" name="Google Shape;166;p25"/>
          <p:cNvSpPr/>
          <p:nvPr/>
        </p:nvSpPr>
        <p:spPr>
          <a:xfrm>
            <a:off x="3009900" y="208650"/>
            <a:ext cx="6172200" cy="147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SRM INSTITUTE OF SCIENCE AND TECHNOLOGY </a:t>
            </a: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SCHOOL OF COMPUTING</a:t>
            </a: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DEPARTMENT OF COMPUTING TECHNOLOGIES</a:t>
            </a: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18CSP107L / 18CSP108L - MINOR PROJECT / INTERNSHIP</a:t>
            </a: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67" name="Google Shape;167;p25"/>
          <p:cNvSpPr txBox="1"/>
          <p:nvPr/>
        </p:nvSpPr>
        <p:spPr>
          <a:xfrm>
            <a:off x="228600" y="5243512"/>
            <a:ext cx="3471862" cy="1190625"/>
          </a:xfrm>
          <a:prstGeom prst="rect">
            <a:avLst/>
          </a:prstGeom>
          <a:noFill/>
          <a:ln>
            <a:noFill/>
          </a:ln>
        </p:spPr>
        <p:txBody>
          <a:bodyPr spcFirstLastPara="1" wrap="square" lIns="91425" tIns="45700" rIns="91425" bIns="45700" anchor="t" anchorCtr="0">
            <a:normAutofit fontScale="40000" lnSpcReduction="20000"/>
          </a:bodyPr>
          <a:lstStyle/>
          <a:p>
            <a:pPr marL="0" marR="0" lvl="0" indent="0" algn="l" rtl="0">
              <a:lnSpc>
                <a:spcPct val="170000"/>
              </a:lnSpc>
              <a:spcBef>
                <a:spcPts val="592"/>
              </a:spcBef>
              <a:spcAft>
                <a:spcPts val="0"/>
              </a:spcAft>
              <a:buClr>
                <a:srgbClr val="888888"/>
              </a:buClr>
              <a:buSzPct val="100000"/>
              <a:buFont typeface="Arial"/>
              <a:buNone/>
            </a:pPr>
            <a:r>
              <a:rPr lang="en-IN" sz="3200" b="0" i="0" u="none" strike="noStrike" cap="none">
                <a:solidFill>
                  <a:srgbClr val="888888"/>
                </a:solidFill>
                <a:latin typeface="Times New Roman" panose="02020603050405020304" pitchFamily="18" charset="0"/>
                <a:ea typeface="Times New Roman"/>
                <a:cs typeface="Times New Roman" panose="02020603050405020304" pitchFamily="18" charset="0"/>
                <a:sym typeface="Times New Roman"/>
              </a:rPr>
              <a:t>Guide name: Dr. S. Priya </a:t>
            </a:r>
            <a:endParaRPr>
              <a:latin typeface="Times New Roman" panose="02020603050405020304" pitchFamily="18" charset="0"/>
              <a:cs typeface="Times New Roman" panose="02020603050405020304" pitchFamily="18" charset="0"/>
            </a:endParaRPr>
          </a:p>
          <a:p>
            <a:pPr marL="0" marR="0" lvl="0" indent="0" algn="l" rtl="0">
              <a:lnSpc>
                <a:spcPct val="170000"/>
              </a:lnSpc>
              <a:spcBef>
                <a:spcPts val="592"/>
              </a:spcBef>
              <a:spcAft>
                <a:spcPts val="0"/>
              </a:spcAft>
              <a:buClr>
                <a:srgbClr val="888888"/>
              </a:buClr>
              <a:buSzPct val="100000"/>
              <a:buFont typeface="Arial"/>
              <a:buNone/>
            </a:pPr>
            <a:r>
              <a:rPr lang="en-IN" sz="3200" b="0" i="0" u="none" strike="noStrike" cap="none">
                <a:solidFill>
                  <a:srgbClr val="888888"/>
                </a:solidFill>
                <a:latin typeface="Times New Roman" panose="02020603050405020304" pitchFamily="18" charset="0"/>
                <a:ea typeface="Times New Roman"/>
                <a:cs typeface="Times New Roman" panose="02020603050405020304" pitchFamily="18" charset="0"/>
                <a:sym typeface="Times New Roman"/>
              </a:rPr>
              <a:t>Designation: Assistant Professor</a:t>
            </a:r>
            <a:br>
              <a:rPr lang="en-IN" sz="3200" b="0" i="0" u="none" strike="noStrike" cap="none">
                <a:solidFill>
                  <a:srgbClr val="888888"/>
                </a:solidFill>
                <a:latin typeface="Times New Roman" panose="02020603050405020304" pitchFamily="18" charset="0"/>
                <a:ea typeface="Times New Roman"/>
                <a:cs typeface="Times New Roman" panose="02020603050405020304" pitchFamily="18" charset="0"/>
                <a:sym typeface="Times New Roman"/>
              </a:rPr>
            </a:br>
            <a:r>
              <a:rPr lang="en-IN" sz="3200" b="0" i="0" u="none" strike="noStrike" cap="none">
                <a:solidFill>
                  <a:srgbClr val="888888"/>
                </a:solidFill>
                <a:latin typeface="Times New Roman" panose="02020603050405020304" pitchFamily="18" charset="0"/>
                <a:ea typeface="Times New Roman"/>
                <a:cs typeface="Times New Roman" panose="02020603050405020304" pitchFamily="18" charset="0"/>
                <a:sym typeface="Times New Roman"/>
              </a:rPr>
              <a:t>Department: CTECH</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2146585" y="297422"/>
            <a:ext cx="82296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ct val="45454"/>
              <a:buNone/>
            </a:pPr>
            <a:r>
              <a:rPr lang="en-US" dirty="0">
                <a:latin typeface="Times New Roman" panose="02020603050405020304" pitchFamily="18" charset="0"/>
                <a:cs typeface="Times New Roman" panose="02020603050405020304" pitchFamily="18" charset="0"/>
              </a:rPr>
              <a:t>Scope</a:t>
            </a:r>
            <a:endParaRPr dirty="0">
              <a:latin typeface="Times New Roman" panose="02020603050405020304" pitchFamily="18" charset="0"/>
              <a:cs typeface="Times New Roman" panose="02020603050405020304" pitchFamily="18" charset="0"/>
            </a:endParaRPr>
          </a:p>
        </p:txBody>
      </p:sp>
      <p:sp>
        <p:nvSpPr>
          <p:cNvPr id="203" name="Google Shape;203;p29"/>
          <p:cNvSpPr txBox="1">
            <a:spLocks noGrp="1"/>
          </p:cNvSpPr>
          <p:nvPr>
            <p:ph type="body" idx="1"/>
          </p:nvPr>
        </p:nvSpPr>
        <p:spPr>
          <a:xfrm>
            <a:off x="1981200" y="1456325"/>
            <a:ext cx="8229600" cy="4526100"/>
          </a:xfrm>
          <a:prstGeom prst="rect">
            <a:avLst/>
          </a:prstGeom>
          <a:noFill/>
          <a:ln>
            <a:noFill/>
          </a:ln>
        </p:spPr>
        <p:txBody>
          <a:bodyPr spcFirstLastPara="1" wrap="square" lIns="91425" tIns="45700" rIns="91425" bIns="45700" anchor="t" anchorCtr="0">
            <a:normAutofit/>
          </a:bodyPr>
          <a:lstStyle/>
          <a:p>
            <a:pPr marL="804863" indent="-804863" algn="just">
              <a:buFont typeface="Wingdings" panose="05000000000000000000" pitchFamily="2" charset="2"/>
              <a:buChar char="v"/>
            </a:pPr>
            <a:r>
              <a:rPr lang="en-US" sz="2800" b="0" i="0" u="none" strike="noStrike" dirty="0">
                <a:effectLst/>
                <a:latin typeface="Times New Roman" panose="02020603050405020304" pitchFamily="18" charset="0"/>
                <a:cs typeface="Times New Roman" panose="02020603050405020304" pitchFamily="18" charset="0"/>
              </a:rPr>
              <a:t>Data Collection and Annotation</a:t>
            </a:r>
          </a:p>
          <a:p>
            <a:pPr marL="0" indent="0" algn="just">
              <a:buNone/>
            </a:pPr>
            <a:endParaRPr lang="en-US" sz="2800" b="0" i="0" u="none" strike="noStrike" dirty="0">
              <a:effectLst/>
              <a:latin typeface="Times New Roman" panose="02020603050405020304" pitchFamily="18" charset="0"/>
              <a:cs typeface="Times New Roman" panose="02020603050405020304" pitchFamily="18" charset="0"/>
            </a:endParaRPr>
          </a:p>
          <a:p>
            <a:pPr marL="804863" indent="-804863" algn="just">
              <a:buFont typeface="Wingdings" panose="05000000000000000000" pitchFamily="2" charset="2"/>
              <a:buChar char="v"/>
            </a:pPr>
            <a:r>
              <a:rPr lang="en-US" sz="2800" b="0" i="0" u="none" strike="noStrike" dirty="0">
                <a:effectLst/>
                <a:latin typeface="Times New Roman" panose="02020603050405020304" pitchFamily="18" charset="0"/>
                <a:cs typeface="Times New Roman" panose="02020603050405020304" pitchFamily="18" charset="0"/>
              </a:rPr>
              <a:t>Disease Detection</a:t>
            </a:r>
          </a:p>
          <a:p>
            <a:pPr marL="804863" indent="-804863" algn="just">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804863" indent="-804863" algn="just">
              <a:buFont typeface="Wingdings" panose="05000000000000000000" pitchFamily="2" charset="2"/>
              <a:buChar char="v"/>
            </a:pPr>
            <a:r>
              <a:rPr lang="en-US" sz="2800" b="0" i="0" u="none" strike="noStrike" dirty="0">
                <a:effectLst/>
                <a:latin typeface="Times New Roman" panose="02020603050405020304" pitchFamily="18" charset="0"/>
                <a:cs typeface="Times New Roman" panose="02020603050405020304" pitchFamily="18" charset="0"/>
              </a:rPr>
              <a:t>Model Training and Validation</a:t>
            </a:r>
          </a:p>
        </p:txBody>
      </p:sp>
      <p:sp>
        <p:nvSpPr>
          <p:cNvPr id="204" name="Google Shape;204;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latin typeface="Times New Roman" panose="02020603050405020304" pitchFamily="18" charset="0"/>
                <a:cs typeface="Times New Roman" panose="02020603050405020304" pitchFamily="18" charset="0"/>
              </a:rPr>
              <a:t>04-11-2023</a:t>
            </a:r>
          </a:p>
        </p:txBody>
      </p:sp>
      <p:sp>
        <p:nvSpPr>
          <p:cNvPr id="205" name="Google Shape;205;p29"/>
          <p:cNvSpPr txBox="1">
            <a:spLocks noGrp="1"/>
          </p:cNvSpPr>
          <p:nvPr>
            <p:ph type="sldNum" idx="12"/>
          </p:nvPr>
        </p:nvSpPr>
        <p:spPr>
          <a:xfrm>
            <a:off x="9942225" y="649290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10</a:t>
            </a:fld>
            <a:endParaRPr>
              <a:latin typeface="Times New Roman" panose="02020603050405020304" pitchFamily="18" charset="0"/>
              <a:cs typeface="Times New Roman" panose="02020603050405020304" pitchFamily="18" charset="0"/>
            </a:endParaRPr>
          </a:p>
        </p:txBody>
      </p:sp>
      <p:pic>
        <p:nvPicPr>
          <p:cNvPr id="206" name="Google Shape;206;p29"/>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07" name="Google Shape;207;p29"/>
          <p:cNvSpPr txBox="1">
            <a:spLocks noGrp="1"/>
          </p:cNvSpPr>
          <p:nvPr>
            <p:ph type="ftr" idx="11"/>
          </p:nvPr>
        </p:nvSpPr>
        <p:spPr>
          <a:xfrm>
            <a:off x="4381500" y="6356363"/>
            <a:ext cx="3429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374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1981200" y="35936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ea typeface="Times New Roman"/>
                <a:cs typeface="Times New Roman" panose="02020603050405020304" pitchFamily="18" charset="0"/>
                <a:sym typeface="Times New Roman"/>
              </a:rPr>
              <a:t>Proposed System    </a:t>
            </a:r>
            <a:endParaRPr dirty="0">
              <a:latin typeface="Times New Roman" panose="02020603050405020304" pitchFamily="18" charset="0"/>
              <a:cs typeface="Times New Roman" panose="02020603050405020304" pitchFamily="18" charset="0"/>
            </a:endParaRPr>
          </a:p>
        </p:txBody>
      </p:sp>
      <p:sp>
        <p:nvSpPr>
          <p:cNvPr id="213" name="Google Shape;213;p30"/>
          <p:cNvSpPr txBox="1">
            <a:spLocks noGrp="1"/>
          </p:cNvSpPr>
          <p:nvPr>
            <p:ph type="body" idx="1"/>
          </p:nvPr>
        </p:nvSpPr>
        <p:spPr>
          <a:xfrm>
            <a:off x="457199" y="1600200"/>
            <a:ext cx="11008581" cy="3204300"/>
          </a:xfrm>
          <a:prstGeom prst="rect">
            <a:avLst/>
          </a:prstGeom>
          <a:noFill/>
          <a:ln>
            <a:noFill/>
          </a:ln>
        </p:spPr>
        <p:txBody>
          <a:bodyPr spcFirstLastPara="1" wrap="square" lIns="91425" tIns="45700" rIns="91425" bIns="45700" anchor="t" anchorCtr="0">
            <a:normAutofit fontScale="92500" lnSpcReduction="10000"/>
          </a:bodyPr>
          <a:lstStyle/>
          <a:p>
            <a:pPr marL="342900" lvl="0" algn="just" rtl="0">
              <a:lnSpc>
                <a:spcPct val="100000"/>
              </a:lnSpc>
              <a:spcBef>
                <a:spcPts val="0"/>
              </a:spcBef>
              <a:spcAft>
                <a:spcPts val="0"/>
              </a:spcAft>
              <a:buClr>
                <a:schemeClr val="dk1"/>
              </a:buClr>
              <a:buSzPts val="3200"/>
              <a:buFont typeface="Wingdings" panose="05000000000000000000" pitchFamily="2" charset="2"/>
              <a:buChar char="§"/>
            </a:pPr>
            <a:r>
              <a:rPr lang="en-IN" sz="2400" dirty="0">
                <a:latin typeface="Times New Roman" panose="02020603050405020304" pitchFamily="18" charset="0"/>
                <a:ea typeface="Times New Roman"/>
                <a:cs typeface="Times New Roman" panose="02020603050405020304" pitchFamily="18" charset="0"/>
                <a:sym typeface="Times New Roman"/>
              </a:rPr>
              <a:t>The analysis of the methodology of the proposed work has been presented using images.</a:t>
            </a:r>
          </a:p>
          <a:p>
            <a:pPr marL="342900" lvl="0" algn="just" rtl="0">
              <a:lnSpc>
                <a:spcPct val="100000"/>
              </a:lnSpc>
              <a:spcBef>
                <a:spcPts val="0"/>
              </a:spcBef>
              <a:spcAft>
                <a:spcPts val="0"/>
              </a:spcAft>
              <a:buClr>
                <a:schemeClr val="dk1"/>
              </a:buClr>
              <a:buSzPts val="3200"/>
              <a:buFont typeface="Wingdings" panose="05000000000000000000" pitchFamily="2" charset="2"/>
              <a:buChar char="§"/>
            </a:pPr>
            <a:endParaRPr lang="en-IN" sz="2400" dirty="0">
              <a:latin typeface="Times New Roman" panose="02020603050405020304" pitchFamily="18" charset="0"/>
              <a:ea typeface="Times New Roman"/>
              <a:cs typeface="Times New Roman" panose="02020603050405020304" pitchFamily="18" charset="0"/>
              <a:sym typeface="Times New Roman"/>
            </a:endParaRPr>
          </a:p>
          <a:p>
            <a:pPr marL="342900" lvl="0" algn="just" rtl="0">
              <a:lnSpc>
                <a:spcPct val="100000"/>
              </a:lnSpc>
              <a:spcBef>
                <a:spcPts val="0"/>
              </a:spcBef>
              <a:spcAft>
                <a:spcPts val="0"/>
              </a:spcAft>
              <a:buClr>
                <a:schemeClr val="dk1"/>
              </a:buClr>
              <a:buSzPts val="3200"/>
              <a:buFont typeface="Wingdings" panose="05000000000000000000" pitchFamily="2" charset="2"/>
              <a:buChar char="§"/>
            </a:pPr>
            <a:r>
              <a:rPr lang="en-IN" sz="2400" dirty="0">
                <a:latin typeface="Times New Roman" panose="02020603050405020304" pitchFamily="18" charset="0"/>
                <a:ea typeface="Times New Roman"/>
                <a:cs typeface="Times New Roman" panose="02020603050405020304" pitchFamily="18" charset="0"/>
                <a:sym typeface="Times New Roman"/>
              </a:rPr>
              <a:t>Image datasets are collected from the potato and tomato dataset and the Kaggle plant village dataset. </a:t>
            </a:r>
          </a:p>
          <a:p>
            <a:pPr marL="342900" lvl="0" algn="just" rtl="0">
              <a:lnSpc>
                <a:spcPct val="100000"/>
              </a:lnSpc>
              <a:spcBef>
                <a:spcPts val="0"/>
              </a:spcBef>
              <a:spcAft>
                <a:spcPts val="0"/>
              </a:spcAft>
              <a:buClr>
                <a:schemeClr val="dk1"/>
              </a:buClr>
              <a:buSzPts val="3200"/>
              <a:buFont typeface="Wingdings" panose="05000000000000000000" pitchFamily="2" charset="2"/>
              <a:buChar char="§"/>
            </a:pPr>
            <a:endParaRPr lang="en-IN" sz="2400" dirty="0">
              <a:latin typeface="Times New Roman" panose="02020603050405020304" pitchFamily="18" charset="0"/>
              <a:ea typeface="Times New Roman"/>
              <a:cs typeface="Times New Roman" panose="02020603050405020304" pitchFamily="18" charset="0"/>
              <a:sym typeface="Times New Roman"/>
            </a:endParaRPr>
          </a:p>
          <a:p>
            <a:pPr marL="342900" lvl="0" algn="just" rtl="0">
              <a:lnSpc>
                <a:spcPct val="100000"/>
              </a:lnSpc>
              <a:spcBef>
                <a:spcPts val="0"/>
              </a:spcBef>
              <a:spcAft>
                <a:spcPts val="0"/>
              </a:spcAft>
              <a:buClr>
                <a:schemeClr val="dk1"/>
              </a:buClr>
              <a:buSzPts val="3200"/>
              <a:buFont typeface="Wingdings" panose="05000000000000000000" pitchFamily="2" charset="2"/>
              <a:buChar char="§"/>
            </a:pPr>
            <a:r>
              <a:rPr lang="en-IN" sz="2400" dirty="0">
                <a:latin typeface="Times New Roman" panose="02020603050405020304" pitchFamily="18" charset="0"/>
                <a:ea typeface="Times New Roman"/>
                <a:cs typeface="Times New Roman" panose="02020603050405020304" pitchFamily="18" charset="0"/>
                <a:sym typeface="Times New Roman"/>
              </a:rPr>
              <a:t>These images go through pre-processing called filtering. After the pre-processing step, different texture and </a:t>
            </a:r>
            <a:r>
              <a:rPr lang="en-IN" sz="2400" dirty="0" err="1">
                <a:latin typeface="Times New Roman" panose="02020603050405020304" pitchFamily="18" charset="0"/>
                <a:ea typeface="Times New Roman"/>
                <a:cs typeface="Times New Roman" panose="02020603050405020304" pitchFamily="18" charset="0"/>
                <a:sym typeface="Times New Roman"/>
              </a:rPr>
              <a:t>color</a:t>
            </a:r>
            <a:r>
              <a:rPr lang="en-IN" sz="2400" dirty="0">
                <a:latin typeface="Times New Roman" panose="02020603050405020304" pitchFamily="18" charset="0"/>
                <a:ea typeface="Times New Roman"/>
                <a:cs typeface="Times New Roman" panose="02020603050405020304" pitchFamily="18" charset="0"/>
                <a:sym typeface="Times New Roman"/>
              </a:rPr>
              <a:t> features are collected. </a:t>
            </a:r>
          </a:p>
          <a:p>
            <a:pPr marL="342900" lvl="0" algn="just" rtl="0">
              <a:lnSpc>
                <a:spcPct val="100000"/>
              </a:lnSpc>
              <a:spcBef>
                <a:spcPts val="0"/>
              </a:spcBef>
              <a:spcAft>
                <a:spcPts val="0"/>
              </a:spcAft>
              <a:buClr>
                <a:schemeClr val="dk1"/>
              </a:buClr>
              <a:buSzPts val="3200"/>
              <a:buFont typeface="Wingdings" panose="05000000000000000000" pitchFamily="2" charset="2"/>
              <a:buChar char="§"/>
            </a:pPr>
            <a:endParaRPr lang="en-IN" sz="2400" dirty="0">
              <a:latin typeface="Times New Roman" panose="02020603050405020304" pitchFamily="18" charset="0"/>
              <a:ea typeface="Times New Roman"/>
              <a:cs typeface="Times New Roman" panose="02020603050405020304" pitchFamily="18" charset="0"/>
              <a:sym typeface="Times New Roman"/>
            </a:endParaRPr>
          </a:p>
          <a:p>
            <a:pPr marL="342900" lvl="0" algn="just" rtl="0">
              <a:lnSpc>
                <a:spcPct val="100000"/>
              </a:lnSpc>
              <a:spcBef>
                <a:spcPts val="0"/>
              </a:spcBef>
              <a:spcAft>
                <a:spcPts val="0"/>
              </a:spcAft>
              <a:buClr>
                <a:schemeClr val="dk1"/>
              </a:buClr>
              <a:buSzPts val="3200"/>
              <a:buFont typeface="Wingdings" panose="05000000000000000000" pitchFamily="2" charset="2"/>
              <a:buChar char="§"/>
            </a:pPr>
            <a:r>
              <a:rPr lang="en-IN" sz="2400" dirty="0">
                <a:latin typeface="Times New Roman" panose="02020603050405020304" pitchFamily="18" charset="0"/>
                <a:ea typeface="Times New Roman"/>
                <a:cs typeface="Times New Roman" panose="02020603050405020304" pitchFamily="18" charset="0"/>
                <a:sym typeface="Times New Roman"/>
              </a:rPr>
              <a:t>The features obtained are fed as an input in DL to correctly classify the disease of a given plant.</a:t>
            </a:r>
            <a:endParaRPr sz="2400" dirty="0">
              <a:latin typeface="Times New Roman" panose="02020603050405020304" pitchFamily="18" charset="0"/>
              <a:ea typeface="Times New Roman"/>
              <a:cs typeface="Times New Roman" panose="02020603050405020304" pitchFamily="18" charset="0"/>
              <a:sym typeface="Times New Roman"/>
            </a:endParaRPr>
          </a:p>
        </p:txBody>
      </p:sp>
      <p:pic>
        <p:nvPicPr>
          <p:cNvPr id="214" name="Google Shape;214;p30"/>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215" name="Google Shape;215;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latin typeface="Times New Roman" panose="02020603050405020304" pitchFamily="18" charset="0"/>
                <a:cs typeface="Times New Roman" panose="02020603050405020304" pitchFamily="18" charset="0"/>
              </a:rPr>
              <a:t>04-11-2023</a:t>
            </a:r>
          </a:p>
        </p:txBody>
      </p:sp>
      <p:sp>
        <p:nvSpPr>
          <p:cNvPr id="216" name="Google Shape;216;p30"/>
          <p:cNvSpPr txBox="1">
            <a:spLocks noGrp="1"/>
          </p:cNvSpPr>
          <p:nvPr>
            <p:ph type="ftr" idx="11"/>
          </p:nvPr>
        </p:nvSpPr>
        <p:spPr>
          <a:xfrm>
            <a:off x="4648200" y="6356349"/>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
        <p:nvSpPr>
          <p:cNvPr id="217" name="Google Shape;217;p30"/>
          <p:cNvSpPr txBox="1">
            <a:spLocks noGrp="1"/>
          </p:cNvSpPr>
          <p:nvPr>
            <p:ph type="sldNum" idx="12"/>
          </p:nvPr>
        </p:nvSpPr>
        <p:spPr>
          <a:xfrm>
            <a:off x="9601200" y="6356348"/>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11</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1365000" y="263207"/>
            <a:ext cx="103698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2000"/>
              <a:buNone/>
            </a:pPr>
            <a:r>
              <a:rPr lang="en-IN" sz="4000" dirty="0">
                <a:latin typeface="Times New Roman" panose="02020603050405020304" pitchFamily="18" charset="0"/>
                <a:ea typeface="Times New Roman"/>
                <a:cs typeface="Times New Roman" panose="02020603050405020304" pitchFamily="18" charset="0"/>
                <a:sym typeface="Times New Roman"/>
              </a:rPr>
              <a:t>Architecture Diagram</a:t>
            </a:r>
            <a:endParaRPr sz="4000" dirty="0">
              <a:latin typeface="Times New Roman" panose="02020603050405020304" pitchFamily="18" charset="0"/>
              <a:cs typeface="Times New Roman" panose="02020603050405020304" pitchFamily="18" charset="0"/>
            </a:endParaRPr>
          </a:p>
        </p:txBody>
      </p:sp>
      <p:sp>
        <p:nvSpPr>
          <p:cNvPr id="255" name="Google Shape;255;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71500" lvl="1" indent="0" algn="l" rtl="0">
              <a:lnSpc>
                <a:spcPct val="100000"/>
              </a:lnSpc>
              <a:spcBef>
                <a:spcPts val="360"/>
              </a:spcBef>
              <a:spcAft>
                <a:spcPts val="0"/>
              </a:spcAft>
              <a:buSzPts val="1800"/>
              <a:buNone/>
            </a:pPr>
            <a:endParaRPr dirty="0">
              <a:latin typeface="Times New Roman" panose="02020603050405020304" pitchFamily="18" charset="0"/>
              <a:ea typeface="Times New Roman"/>
              <a:cs typeface="Times New Roman" panose="02020603050405020304" pitchFamily="18" charset="0"/>
              <a:sym typeface="Times New Roman"/>
            </a:endParaRPr>
          </a:p>
          <a:p>
            <a:pPr marL="571500" lvl="1" indent="0" algn="l" rtl="0">
              <a:lnSpc>
                <a:spcPct val="100000"/>
              </a:lnSpc>
              <a:spcBef>
                <a:spcPts val="360"/>
              </a:spcBef>
              <a:spcAft>
                <a:spcPts val="0"/>
              </a:spcAft>
              <a:buSzPts val="1800"/>
              <a:buNone/>
            </a:pPr>
            <a:endParaRPr dirty="0">
              <a:latin typeface="Times New Roman" panose="02020603050405020304" pitchFamily="18" charset="0"/>
              <a:ea typeface="Times New Roman"/>
              <a:cs typeface="Times New Roman" panose="02020603050405020304" pitchFamily="18" charset="0"/>
              <a:sym typeface="Times New Roman"/>
            </a:endParaRPr>
          </a:p>
          <a:p>
            <a:pPr marL="571500" lvl="1" indent="0" algn="l" rtl="0">
              <a:lnSpc>
                <a:spcPct val="100000"/>
              </a:lnSpc>
              <a:spcBef>
                <a:spcPts val="360"/>
              </a:spcBef>
              <a:spcAft>
                <a:spcPts val="0"/>
              </a:spcAft>
              <a:buSzPts val="1800"/>
              <a:buNone/>
            </a:pP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256" name="Google Shape;256;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latin typeface="Times New Roman" panose="02020603050405020304" pitchFamily="18" charset="0"/>
                <a:cs typeface="Times New Roman" panose="02020603050405020304" pitchFamily="18" charset="0"/>
              </a:rPr>
              <a:t>04-11-2023</a:t>
            </a:r>
            <a:endParaRPr dirty="0">
              <a:latin typeface="Times New Roman" panose="02020603050405020304" pitchFamily="18" charset="0"/>
              <a:cs typeface="Times New Roman" panose="02020603050405020304" pitchFamily="18" charset="0"/>
            </a:endParaRPr>
          </a:p>
        </p:txBody>
      </p:sp>
      <p:sp>
        <p:nvSpPr>
          <p:cNvPr id="257" name="Google Shape;257;p34"/>
          <p:cNvSpPr txBox="1">
            <a:spLocks noGrp="1"/>
          </p:cNvSpPr>
          <p:nvPr>
            <p:ph type="ftr" idx="11"/>
          </p:nvPr>
        </p:nvSpPr>
        <p:spPr>
          <a:xfrm>
            <a:off x="4648200" y="62658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
        <p:nvSpPr>
          <p:cNvPr id="258" name="Google Shape;258;p34"/>
          <p:cNvSpPr txBox="1">
            <a:spLocks noGrp="1"/>
          </p:cNvSpPr>
          <p:nvPr>
            <p:ph type="sldNum" idx="12"/>
          </p:nvPr>
        </p:nvSpPr>
        <p:spPr>
          <a:xfrm>
            <a:off x="9601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12</a:t>
            </a:fld>
            <a:endParaRPr dirty="0">
              <a:latin typeface="Times New Roman" panose="02020603050405020304" pitchFamily="18" charset="0"/>
              <a:cs typeface="Times New Roman" panose="02020603050405020304" pitchFamily="18" charset="0"/>
            </a:endParaRPr>
          </a:p>
        </p:txBody>
      </p:sp>
      <p:pic>
        <p:nvPicPr>
          <p:cNvPr id="259" name="Google Shape;259;p34"/>
          <p:cNvPicPr preferRelativeResize="0"/>
          <p:nvPr/>
        </p:nvPicPr>
        <p:blipFill rotWithShape="1">
          <a:blip r:embed="rId3">
            <a:alphaModFix/>
          </a:blip>
          <a:srcRect/>
          <a:stretch/>
        </p:blipFill>
        <p:spPr>
          <a:xfrm>
            <a:off x="381000" y="457200"/>
            <a:ext cx="2237740" cy="755015"/>
          </a:xfrm>
          <a:prstGeom prst="rect">
            <a:avLst/>
          </a:prstGeom>
          <a:noFill/>
          <a:ln>
            <a:noFill/>
          </a:ln>
        </p:spPr>
      </p:pic>
      <p:pic>
        <p:nvPicPr>
          <p:cNvPr id="3" name="Picture 2">
            <a:extLst>
              <a:ext uri="{FF2B5EF4-FFF2-40B4-BE49-F238E27FC236}">
                <a16:creationId xmlns:a16="http://schemas.microsoft.com/office/drawing/2014/main" id="{ACB3004E-9838-4C4B-92B4-101FA7A93957}"/>
              </a:ext>
            </a:extLst>
          </p:cNvPr>
          <p:cNvPicPr>
            <a:picLocks noChangeAspect="1"/>
          </p:cNvPicPr>
          <p:nvPr/>
        </p:nvPicPr>
        <p:blipFill>
          <a:blip r:embed="rId4"/>
          <a:stretch>
            <a:fillRect/>
          </a:stretch>
        </p:blipFill>
        <p:spPr>
          <a:xfrm>
            <a:off x="2618740" y="2001363"/>
            <a:ext cx="6953996" cy="3723636"/>
          </a:xfrm>
          <a:prstGeom prst="rect">
            <a:avLst/>
          </a:prstGeom>
        </p:spPr>
      </p:pic>
    </p:spTree>
    <p:extLst>
      <p:ext uri="{BB962C8B-B14F-4D97-AF65-F5344CB8AC3E}">
        <p14:creationId xmlns:p14="http://schemas.microsoft.com/office/powerpoint/2010/main" val="4056913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1365000" y="263207"/>
            <a:ext cx="103698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2000"/>
              <a:buNone/>
            </a:pPr>
            <a:r>
              <a:rPr lang="en-IN" sz="4000" dirty="0">
                <a:latin typeface="Times New Roman" panose="02020603050405020304" pitchFamily="18" charset="0"/>
                <a:ea typeface="Times New Roman"/>
                <a:cs typeface="Times New Roman" panose="02020603050405020304" pitchFamily="18" charset="0"/>
                <a:sym typeface="Times New Roman"/>
              </a:rPr>
              <a:t>Data </a:t>
            </a:r>
            <a:r>
              <a:rPr lang="en-IN" sz="4000" dirty="0" err="1">
                <a:latin typeface="Times New Roman" panose="02020603050405020304" pitchFamily="18" charset="0"/>
                <a:ea typeface="Times New Roman"/>
                <a:cs typeface="Times New Roman" panose="02020603050405020304" pitchFamily="18" charset="0"/>
                <a:sym typeface="Times New Roman"/>
              </a:rPr>
              <a:t>Preprocessing</a:t>
            </a:r>
            <a:endParaRPr sz="4000" dirty="0">
              <a:latin typeface="Times New Roman" panose="02020603050405020304" pitchFamily="18" charset="0"/>
              <a:cs typeface="Times New Roman" panose="02020603050405020304" pitchFamily="18" charset="0"/>
            </a:endParaRPr>
          </a:p>
        </p:txBody>
      </p:sp>
      <p:sp>
        <p:nvSpPr>
          <p:cNvPr id="255" name="Google Shape;255;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71500" lvl="1" indent="0" algn="l" rtl="0">
              <a:lnSpc>
                <a:spcPct val="100000"/>
              </a:lnSpc>
              <a:spcBef>
                <a:spcPts val="360"/>
              </a:spcBef>
              <a:spcAft>
                <a:spcPts val="0"/>
              </a:spcAft>
              <a:buSzPts val="1800"/>
              <a:buNone/>
            </a:pPr>
            <a:endParaRPr dirty="0">
              <a:latin typeface="Times New Roman" panose="02020603050405020304" pitchFamily="18" charset="0"/>
              <a:ea typeface="Times New Roman"/>
              <a:cs typeface="Times New Roman" panose="02020603050405020304" pitchFamily="18" charset="0"/>
              <a:sym typeface="Times New Roman"/>
            </a:endParaRPr>
          </a:p>
          <a:p>
            <a:pPr marL="571500" lvl="1" indent="0" algn="l" rtl="0">
              <a:lnSpc>
                <a:spcPct val="100000"/>
              </a:lnSpc>
              <a:spcBef>
                <a:spcPts val="360"/>
              </a:spcBef>
              <a:spcAft>
                <a:spcPts val="0"/>
              </a:spcAft>
              <a:buSzPts val="1800"/>
              <a:buNone/>
            </a:pPr>
            <a:endParaRPr dirty="0">
              <a:latin typeface="Times New Roman" panose="02020603050405020304" pitchFamily="18" charset="0"/>
              <a:ea typeface="Times New Roman"/>
              <a:cs typeface="Times New Roman" panose="02020603050405020304" pitchFamily="18" charset="0"/>
              <a:sym typeface="Times New Roman"/>
            </a:endParaRPr>
          </a:p>
          <a:p>
            <a:pPr marL="571500" lvl="1" indent="0" algn="l" rtl="0">
              <a:lnSpc>
                <a:spcPct val="100000"/>
              </a:lnSpc>
              <a:spcBef>
                <a:spcPts val="360"/>
              </a:spcBef>
              <a:spcAft>
                <a:spcPts val="0"/>
              </a:spcAft>
              <a:buSzPts val="1800"/>
              <a:buNone/>
            </a:pP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256" name="Google Shape;256;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latin typeface="Times New Roman" panose="02020603050405020304" pitchFamily="18" charset="0"/>
                <a:cs typeface="Times New Roman" panose="02020603050405020304" pitchFamily="18" charset="0"/>
              </a:rPr>
              <a:t>04-11-2023</a:t>
            </a:r>
            <a:endParaRPr dirty="0">
              <a:latin typeface="Times New Roman" panose="02020603050405020304" pitchFamily="18" charset="0"/>
              <a:cs typeface="Times New Roman" panose="02020603050405020304" pitchFamily="18" charset="0"/>
            </a:endParaRPr>
          </a:p>
        </p:txBody>
      </p:sp>
      <p:sp>
        <p:nvSpPr>
          <p:cNvPr id="257" name="Google Shape;257;p34"/>
          <p:cNvSpPr txBox="1">
            <a:spLocks noGrp="1"/>
          </p:cNvSpPr>
          <p:nvPr>
            <p:ph type="ftr" idx="11"/>
          </p:nvPr>
        </p:nvSpPr>
        <p:spPr>
          <a:xfrm>
            <a:off x="4648200" y="62658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
        <p:nvSpPr>
          <p:cNvPr id="258" name="Google Shape;258;p34"/>
          <p:cNvSpPr txBox="1">
            <a:spLocks noGrp="1"/>
          </p:cNvSpPr>
          <p:nvPr>
            <p:ph type="sldNum" idx="12"/>
          </p:nvPr>
        </p:nvSpPr>
        <p:spPr>
          <a:xfrm>
            <a:off x="9601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13</a:t>
            </a:fld>
            <a:endParaRPr dirty="0">
              <a:latin typeface="Times New Roman" panose="02020603050405020304" pitchFamily="18" charset="0"/>
              <a:cs typeface="Times New Roman" panose="02020603050405020304" pitchFamily="18" charset="0"/>
            </a:endParaRPr>
          </a:p>
        </p:txBody>
      </p:sp>
      <p:pic>
        <p:nvPicPr>
          <p:cNvPr id="259" name="Google Shape;259;p34"/>
          <p:cNvPicPr preferRelativeResize="0"/>
          <p:nvPr/>
        </p:nvPicPr>
        <p:blipFill rotWithShape="1">
          <a:blip r:embed="rId3">
            <a:alphaModFix/>
          </a:blip>
          <a:srcRect/>
          <a:stretch/>
        </p:blipFill>
        <p:spPr>
          <a:xfrm>
            <a:off x="381000" y="457200"/>
            <a:ext cx="2237740" cy="755015"/>
          </a:xfrm>
          <a:prstGeom prst="rect">
            <a:avLst/>
          </a:prstGeom>
          <a:noFill/>
          <a:ln>
            <a:noFill/>
          </a:ln>
        </p:spPr>
      </p:pic>
      <p:pic>
        <p:nvPicPr>
          <p:cNvPr id="260" name="Google Shape;260;p34"/>
          <p:cNvPicPr preferRelativeResize="0"/>
          <p:nvPr/>
        </p:nvPicPr>
        <p:blipFill rotWithShape="1">
          <a:blip r:embed="rId4">
            <a:alphaModFix/>
          </a:blip>
          <a:srcRect/>
          <a:stretch/>
        </p:blipFill>
        <p:spPr>
          <a:xfrm>
            <a:off x="4374561" y="1417650"/>
            <a:ext cx="3442878" cy="45259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title"/>
          </p:nvPr>
        </p:nvSpPr>
        <p:spPr>
          <a:xfrm>
            <a:off x="1981200" y="356659"/>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dirty="0"/>
              <a:t>      </a:t>
            </a:r>
            <a:r>
              <a:rPr lang="en-IN" dirty="0">
                <a:latin typeface="Times New Roman"/>
                <a:ea typeface="Times New Roman"/>
                <a:cs typeface="Times New Roman"/>
                <a:sym typeface="Times New Roman"/>
              </a:rPr>
              <a:t>Proposed System    </a:t>
            </a:r>
            <a:endParaRPr dirty="0"/>
          </a:p>
        </p:txBody>
      </p:sp>
      <p:sp>
        <p:nvSpPr>
          <p:cNvPr id="243" name="Google Shape;243;p33"/>
          <p:cNvSpPr txBox="1">
            <a:spLocks noGrp="1"/>
          </p:cNvSpPr>
          <p:nvPr>
            <p:ph type="body" idx="1"/>
          </p:nvPr>
        </p:nvSpPr>
        <p:spPr>
          <a:xfrm>
            <a:off x="1524000" y="1422846"/>
            <a:ext cx="8229600" cy="4525963"/>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3200"/>
              <a:buNone/>
            </a:pPr>
            <a:r>
              <a:rPr lang="en-IN" sz="2400" dirty="0">
                <a:latin typeface="Times New Roman"/>
                <a:ea typeface="Times New Roman"/>
                <a:cs typeface="Times New Roman"/>
                <a:sym typeface="Times New Roman"/>
              </a:rPr>
              <a:t>Potato Leaves:   </a:t>
            </a:r>
            <a:endParaRPr dirty="0"/>
          </a:p>
          <a:p>
            <a:pPr marL="0" lvl="0" indent="0" algn="just" rtl="0">
              <a:lnSpc>
                <a:spcPct val="100000"/>
              </a:lnSpc>
              <a:spcBef>
                <a:spcPts val="0"/>
              </a:spcBef>
              <a:spcAft>
                <a:spcPts val="0"/>
              </a:spcAft>
              <a:buClr>
                <a:schemeClr val="dk1"/>
              </a:buClr>
              <a:buSzPts val="3200"/>
              <a:buNone/>
            </a:pPr>
            <a:endParaRPr sz="24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endParaRPr sz="24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endParaRPr sz="24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endParaRPr sz="24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endParaRPr sz="24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endParaRPr sz="24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r>
              <a:rPr lang="en-IN" sz="2400" dirty="0">
                <a:latin typeface="Times New Roman"/>
                <a:ea typeface="Times New Roman"/>
                <a:cs typeface="Times New Roman"/>
                <a:sym typeface="Times New Roman"/>
              </a:rPr>
              <a:t>Tomato Leaves:</a:t>
            </a:r>
            <a:endParaRPr dirty="0"/>
          </a:p>
        </p:txBody>
      </p:sp>
      <p:pic>
        <p:nvPicPr>
          <p:cNvPr id="244" name="Google Shape;244;p33"/>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245" name="Google Shape;245;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latin typeface="Times New Roman" panose="02020603050405020304" pitchFamily="18" charset="0"/>
                <a:cs typeface="Times New Roman" panose="02020603050405020304" pitchFamily="18" charset="0"/>
              </a:rPr>
              <a:t>04-11-2023</a:t>
            </a:r>
          </a:p>
        </p:txBody>
      </p:sp>
      <p:sp>
        <p:nvSpPr>
          <p:cNvPr id="246" name="Google Shape;246;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247" name="Google Shape;247;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14</a:t>
            </a:fld>
            <a:endParaRPr/>
          </a:p>
        </p:txBody>
      </p:sp>
      <p:pic>
        <p:nvPicPr>
          <p:cNvPr id="248" name="Google Shape;248;p33"/>
          <p:cNvPicPr preferRelativeResize="0"/>
          <p:nvPr/>
        </p:nvPicPr>
        <p:blipFill rotWithShape="1">
          <a:blip r:embed="rId4">
            <a:alphaModFix/>
          </a:blip>
          <a:srcRect t="1536"/>
          <a:stretch/>
        </p:blipFill>
        <p:spPr>
          <a:xfrm>
            <a:off x="3847052" y="1825179"/>
            <a:ext cx="4618120" cy="1508236"/>
          </a:xfrm>
          <a:prstGeom prst="rect">
            <a:avLst/>
          </a:prstGeom>
          <a:noFill/>
          <a:ln>
            <a:noFill/>
          </a:ln>
        </p:spPr>
      </p:pic>
      <p:pic>
        <p:nvPicPr>
          <p:cNvPr id="249" name="Google Shape;249;p33"/>
          <p:cNvPicPr preferRelativeResize="0"/>
          <p:nvPr/>
        </p:nvPicPr>
        <p:blipFill rotWithShape="1">
          <a:blip r:embed="rId5">
            <a:alphaModFix/>
          </a:blip>
          <a:srcRect t="1369"/>
          <a:stretch/>
        </p:blipFill>
        <p:spPr>
          <a:xfrm>
            <a:off x="3894760" y="4024097"/>
            <a:ext cx="4943051" cy="2419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54;p34">
            <a:extLst>
              <a:ext uri="{FF2B5EF4-FFF2-40B4-BE49-F238E27FC236}">
                <a16:creationId xmlns:a16="http://schemas.microsoft.com/office/drawing/2014/main" id="{A7E8DA16-F234-4116-A771-7E06B50AC18A}"/>
              </a:ext>
            </a:extLst>
          </p:cNvPr>
          <p:cNvSpPr txBox="1">
            <a:spLocks noGrp="1"/>
          </p:cNvSpPr>
          <p:nvPr>
            <p:ph type="title"/>
          </p:nvPr>
        </p:nvSpPr>
        <p:spPr>
          <a:xfrm>
            <a:off x="1365000" y="263207"/>
            <a:ext cx="103698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2000"/>
              <a:buNone/>
            </a:pPr>
            <a:r>
              <a:rPr lang="en-IN" sz="4000" dirty="0">
                <a:latin typeface="Times New Roman" panose="02020603050405020304" pitchFamily="18" charset="0"/>
                <a:ea typeface="Times New Roman"/>
                <a:cs typeface="Times New Roman" panose="02020603050405020304" pitchFamily="18" charset="0"/>
                <a:sym typeface="Times New Roman"/>
              </a:rPr>
              <a:t>Output</a:t>
            </a:r>
            <a:endParaRPr sz="4000" dirty="0">
              <a:latin typeface="Times New Roman" panose="02020603050405020304" pitchFamily="18" charset="0"/>
              <a:cs typeface="Times New Roman" panose="02020603050405020304" pitchFamily="18" charset="0"/>
            </a:endParaRPr>
          </a:p>
        </p:txBody>
      </p:sp>
      <p:pic>
        <p:nvPicPr>
          <p:cNvPr id="6" name="Google Shape;259;p34">
            <a:extLst>
              <a:ext uri="{FF2B5EF4-FFF2-40B4-BE49-F238E27FC236}">
                <a16:creationId xmlns:a16="http://schemas.microsoft.com/office/drawing/2014/main" id="{1ACF09B2-E806-49EF-BE16-6DF7704E6059}"/>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sp>
        <p:nvSpPr>
          <p:cNvPr id="2" name="TextBox 1">
            <a:extLst>
              <a:ext uri="{FF2B5EF4-FFF2-40B4-BE49-F238E27FC236}">
                <a16:creationId xmlns:a16="http://schemas.microsoft.com/office/drawing/2014/main" id="{C47583FA-FB97-4827-84EE-983618E13D55}"/>
              </a:ext>
            </a:extLst>
          </p:cNvPr>
          <p:cNvSpPr txBox="1"/>
          <p:nvPr/>
        </p:nvSpPr>
        <p:spPr>
          <a:xfrm>
            <a:off x="822960" y="1600200"/>
            <a:ext cx="1842171" cy="307777"/>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1. Reading Image Data</a:t>
            </a:r>
          </a:p>
        </p:txBody>
      </p:sp>
      <p:pic>
        <p:nvPicPr>
          <p:cNvPr id="8" name="Picture 7">
            <a:extLst>
              <a:ext uri="{FF2B5EF4-FFF2-40B4-BE49-F238E27FC236}">
                <a16:creationId xmlns:a16="http://schemas.microsoft.com/office/drawing/2014/main" id="{80F45A14-B13F-45D7-BDC1-8BA9B7F7AD58}"/>
              </a:ext>
            </a:extLst>
          </p:cNvPr>
          <p:cNvPicPr>
            <a:picLocks noChangeAspect="1"/>
          </p:cNvPicPr>
          <p:nvPr/>
        </p:nvPicPr>
        <p:blipFill>
          <a:blip r:embed="rId3"/>
          <a:stretch>
            <a:fillRect/>
          </a:stretch>
        </p:blipFill>
        <p:spPr>
          <a:xfrm>
            <a:off x="715814" y="1977264"/>
            <a:ext cx="10760372" cy="2903472"/>
          </a:xfrm>
          <a:prstGeom prst="rect">
            <a:avLst/>
          </a:prstGeom>
        </p:spPr>
      </p:pic>
      <p:pic>
        <p:nvPicPr>
          <p:cNvPr id="20" name="Picture 19">
            <a:extLst>
              <a:ext uri="{FF2B5EF4-FFF2-40B4-BE49-F238E27FC236}">
                <a16:creationId xmlns:a16="http://schemas.microsoft.com/office/drawing/2014/main" id="{D3877FE6-8CF0-4FE9-ACBE-3C0A44B02416}"/>
              </a:ext>
            </a:extLst>
          </p:cNvPr>
          <p:cNvPicPr>
            <a:picLocks noChangeAspect="1"/>
          </p:cNvPicPr>
          <p:nvPr/>
        </p:nvPicPr>
        <p:blipFill>
          <a:blip r:embed="rId4"/>
          <a:stretch>
            <a:fillRect/>
          </a:stretch>
        </p:blipFill>
        <p:spPr>
          <a:xfrm>
            <a:off x="715814" y="5341587"/>
            <a:ext cx="8466554" cy="762066"/>
          </a:xfrm>
          <a:prstGeom prst="rect">
            <a:avLst/>
          </a:prstGeom>
        </p:spPr>
      </p:pic>
    </p:spTree>
    <p:extLst>
      <p:ext uri="{BB962C8B-B14F-4D97-AF65-F5344CB8AC3E}">
        <p14:creationId xmlns:p14="http://schemas.microsoft.com/office/powerpoint/2010/main" val="2174565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5E751B-C7C3-40D5-AA61-8E9D80C4FC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latin typeface="Times New Roman" panose="02020603050405020304" pitchFamily="18" charset="0"/>
                <a:cs typeface="Times New Roman" panose="02020603050405020304" pitchFamily="18" charset="0"/>
              </a:rPr>
              <a:t>16</a:t>
            </a:fld>
            <a:endParaRPr lang="en-IN">
              <a:latin typeface="Times New Roman" panose="02020603050405020304" pitchFamily="18" charset="0"/>
              <a:cs typeface="Times New Roman" panose="02020603050405020304" pitchFamily="18" charset="0"/>
            </a:endParaRPr>
          </a:p>
        </p:txBody>
      </p:sp>
      <p:sp>
        <p:nvSpPr>
          <p:cNvPr id="5" name="Google Shape;254;p34">
            <a:extLst>
              <a:ext uri="{FF2B5EF4-FFF2-40B4-BE49-F238E27FC236}">
                <a16:creationId xmlns:a16="http://schemas.microsoft.com/office/drawing/2014/main" id="{A7E8DA16-F234-4116-A771-7E06B50AC18A}"/>
              </a:ext>
            </a:extLst>
          </p:cNvPr>
          <p:cNvSpPr txBox="1">
            <a:spLocks noGrp="1"/>
          </p:cNvSpPr>
          <p:nvPr>
            <p:ph type="title"/>
          </p:nvPr>
        </p:nvSpPr>
        <p:spPr>
          <a:xfrm>
            <a:off x="1365000" y="263207"/>
            <a:ext cx="103698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2000"/>
              <a:buNone/>
            </a:pPr>
            <a:r>
              <a:rPr lang="en-IN" sz="4000" dirty="0">
                <a:latin typeface="Times New Roman" panose="02020603050405020304" pitchFamily="18" charset="0"/>
                <a:ea typeface="Times New Roman"/>
                <a:cs typeface="Times New Roman" panose="02020603050405020304" pitchFamily="18" charset="0"/>
                <a:sym typeface="Times New Roman"/>
              </a:rPr>
              <a:t>Output</a:t>
            </a:r>
            <a:endParaRPr sz="4000" dirty="0">
              <a:latin typeface="Times New Roman" panose="02020603050405020304" pitchFamily="18" charset="0"/>
              <a:cs typeface="Times New Roman" panose="02020603050405020304" pitchFamily="18" charset="0"/>
            </a:endParaRPr>
          </a:p>
        </p:txBody>
      </p:sp>
      <p:pic>
        <p:nvPicPr>
          <p:cNvPr id="6" name="Google Shape;259;p34">
            <a:extLst>
              <a:ext uri="{FF2B5EF4-FFF2-40B4-BE49-F238E27FC236}">
                <a16:creationId xmlns:a16="http://schemas.microsoft.com/office/drawing/2014/main" id="{1ACF09B2-E806-49EF-BE16-6DF7704E6059}"/>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pic>
        <p:nvPicPr>
          <p:cNvPr id="2050" name="Picture 2">
            <a:extLst>
              <a:ext uri="{FF2B5EF4-FFF2-40B4-BE49-F238E27FC236}">
                <a16:creationId xmlns:a16="http://schemas.microsoft.com/office/drawing/2014/main" id="{D5B13145-CC5B-426F-9BCF-B6694514A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1790" y="1726163"/>
            <a:ext cx="4795010" cy="42878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FCEADEF-0B63-4AED-9725-5F93498CCFEB}"/>
              </a:ext>
            </a:extLst>
          </p:cNvPr>
          <p:cNvSpPr txBox="1"/>
          <p:nvPr/>
        </p:nvSpPr>
        <p:spPr>
          <a:xfrm>
            <a:off x="5131837" y="6356350"/>
            <a:ext cx="1527982" cy="307777"/>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Data Visualization</a:t>
            </a:r>
          </a:p>
        </p:txBody>
      </p:sp>
      <p:sp>
        <p:nvSpPr>
          <p:cNvPr id="8" name="TextBox 7">
            <a:extLst>
              <a:ext uri="{FF2B5EF4-FFF2-40B4-BE49-F238E27FC236}">
                <a16:creationId xmlns:a16="http://schemas.microsoft.com/office/drawing/2014/main" id="{5EC0048B-923F-4B5F-BE30-012A0A6AC14E}"/>
              </a:ext>
            </a:extLst>
          </p:cNvPr>
          <p:cNvSpPr txBox="1"/>
          <p:nvPr/>
        </p:nvSpPr>
        <p:spPr>
          <a:xfrm>
            <a:off x="822960" y="1600200"/>
            <a:ext cx="1697901" cy="307777"/>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2. Data Visualisation</a:t>
            </a:r>
          </a:p>
        </p:txBody>
      </p:sp>
    </p:spTree>
    <p:extLst>
      <p:ext uri="{BB962C8B-B14F-4D97-AF65-F5344CB8AC3E}">
        <p14:creationId xmlns:p14="http://schemas.microsoft.com/office/powerpoint/2010/main" val="162264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54;p34">
            <a:extLst>
              <a:ext uri="{FF2B5EF4-FFF2-40B4-BE49-F238E27FC236}">
                <a16:creationId xmlns:a16="http://schemas.microsoft.com/office/drawing/2014/main" id="{A7E8DA16-F234-4116-A771-7E06B50AC18A}"/>
              </a:ext>
            </a:extLst>
          </p:cNvPr>
          <p:cNvSpPr txBox="1">
            <a:spLocks noGrp="1"/>
          </p:cNvSpPr>
          <p:nvPr>
            <p:ph type="title"/>
          </p:nvPr>
        </p:nvSpPr>
        <p:spPr>
          <a:xfrm>
            <a:off x="1365000" y="263207"/>
            <a:ext cx="103698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2000"/>
              <a:buNone/>
            </a:pPr>
            <a:r>
              <a:rPr lang="en-IN" sz="4000" dirty="0">
                <a:latin typeface="Times New Roman" panose="02020603050405020304" pitchFamily="18" charset="0"/>
                <a:ea typeface="Times New Roman"/>
                <a:cs typeface="Times New Roman" panose="02020603050405020304" pitchFamily="18" charset="0"/>
                <a:sym typeface="Times New Roman"/>
              </a:rPr>
              <a:t>Output</a:t>
            </a:r>
            <a:endParaRPr sz="4000" dirty="0">
              <a:latin typeface="Times New Roman" panose="02020603050405020304" pitchFamily="18" charset="0"/>
              <a:cs typeface="Times New Roman" panose="02020603050405020304" pitchFamily="18" charset="0"/>
            </a:endParaRPr>
          </a:p>
        </p:txBody>
      </p:sp>
      <p:pic>
        <p:nvPicPr>
          <p:cNvPr id="6" name="Google Shape;259;p34">
            <a:extLst>
              <a:ext uri="{FF2B5EF4-FFF2-40B4-BE49-F238E27FC236}">
                <a16:creationId xmlns:a16="http://schemas.microsoft.com/office/drawing/2014/main" id="{1ACF09B2-E806-49EF-BE16-6DF7704E6059}"/>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sp>
        <p:nvSpPr>
          <p:cNvPr id="2" name="TextBox 1">
            <a:extLst>
              <a:ext uri="{FF2B5EF4-FFF2-40B4-BE49-F238E27FC236}">
                <a16:creationId xmlns:a16="http://schemas.microsoft.com/office/drawing/2014/main" id="{C47583FA-FB97-4827-84EE-983618E13D55}"/>
              </a:ext>
            </a:extLst>
          </p:cNvPr>
          <p:cNvSpPr txBox="1"/>
          <p:nvPr/>
        </p:nvSpPr>
        <p:spPr>
          <a:xfrm>
            <a:off x="822960" y="1600200"/>
            <a:ext cx="1483098" cy="307777"/>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3. Loss vs Epochs</a:t>
            </a:r>
          </a:p>
        </p:txBody>
      </p:sp>
      <p:pic>
        <p:nvPicPr>
          <p:cNvPr id="1026" name="Picture 2">
            <a:extLst>
              <a:ext uri="{FF2B5EF4-FFF2-40B4-BE49-F238E27FC236}">
                <a16:creationId xmlns:a16="http://schemas.microsoft.com/office/drawing/2014/main" id="{B77B7CD2-C817-4B24-BA0B-B6C7B8E15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62" y="1673543"/>
            <a:ext cx="54006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577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1981199" y="26320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ct val="45454"/>
              <a:buNone/>
            </a:pPr>
            <a:r>
              <a:rPr lang="en-IN" dirty="0">
                <a:latin typeface="Times New Roman" panose="02020603050405020304" pitchFamily="18" charset="0"/>
                <a:ea typeface="Times New Roman"/>
                <a:cs typeface="Times New Roman" panose="02020603050405020304" pitchFamily="18" charset="0"/>
                <a:sym typeface="Times New Roman"/>
              </a:rPr>
              <a:t>References</a:t>
            </a:r>
            <a:endParaRPr dirty="0">
              <a:latin typeface="Times New Roman" panose="02020603050405020304" pitchFamily="18" charset="0"/>
              <a:cs typeface="Times New Roman" panose="02020603050405020304" pitchFamily="18" charset="0"/>
            </a:endParaRPr>
          </a:p>
        </p:txBody>
      </p:sp>
      <p:sp>
        <p:nvSpPr>
          <p:cNvPr id="275" name="Google Shape;275;p36"/>
          <p:cNvSpPr txBox="1">
            <a:spLocks noGrp="1"/>
          </p:cNvSpPr>
          <p:nvPr>
            <p:ph type="body" idx="1"/>
          </p:nvPr>
        </p:nvSpPr>
        <p:spPr>
          <a:xfrm>
            <a:off x="1943099" y="1027521"/>
            <a:ext cx="8305801" cy="5373279"/>
          </a:xfrm>
          <a:prstGeom prst="rect">
            <a:avLst/>
          </a:prstGeom>
          <a:noFill/>
          <a:ln>
            <a:noFill/>
          </a:ln>
        </p:spPr>
        <p:txBody>
          <a:bodyPr spcFirstLastPara="1" wrap="square" lIns="91425" tIns="45700" rIns="91425" bIns="45700" anchor="t" anchorCtr="0">
            <a:noAutofit/>
          </a:bodyPr>
          <a:lstStyle/>
          <a:p>
            <a:pPr marL="571500" lvl="1" indent="0" algn="just" rtl="0">
              <a:lnSpc>
                <a:spcPct val="100000"/>
              </a:lnSpc>
              <a:spcBef>
                <a:spcPts val="360"/>
              </a:spcBef>
              <a:spcAft>
                <a:spcPts val="0"/>
              </a:spcAft>
              <a:buSzPts val="1800"/>
              <a:buNone/>
            </a:pP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a:pPr>
            <a:r>
              <a:rPr lang="en-IN" sz="1400" dirty="0">
                <a:latin typeface="Times New Roman" panose="02020603050405020304" pitchFamily="18" charset="0"/>
                <a:cs typeface="Times New Roman" panose="02020603050405020304" pitchFamily="18" charset="0"/>
              </a:rPr>
              <a:t> WASSWA SHAFIK  , (Member, IEEE), ALI TUFAIL  , (Senior Member, IEEE), ABDALLAH NAMOUN  , (Member, IEEE), LIYANAGE CHANDRATILAK DE SILVA  , (Senior Member, IEEE), AND ROSYZIE ANNA AWG HAJI MOHD APONG “A Systematic Literature Review on Plant Disease Detection: Motivations, Classification Techniques, Datasets, Challenges, and Future Trends “</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a:pPr>
            <a:r>
              <a:rPr lang="en-IN" sz="1400" dirty="0">
                <a:latin typeface="Times New Roman" panose="02020603050405020304" pitchFamily="18" charset="0"/>
                <a:cs typeface="Times New Roman" panose="02020603050405020304" pitchFamily="18" charset="0"/>
              </a:rPr>
              <a:t>Muhammad E. H. Chowdhury, </a:t>
            </a:r>
            <a:r>
              <a:rPr lang="en-IN" sz="1400" dirty="0" err="1">
                <a:latin typeface="Times New Roman" panose="02020603050405020304" pitchFamily="18" charset="0"/>
                <a:cs typeface="Times New Roman" panose="02020603050405020304" pitchFamily="18" charset="0"/>
              </a:rPr>
              <a:t>Tawsifur</a:t>
            </a:r>
            <a:r>
              <a:rPr lang="en-IN" sz="1400" dirty="0">
                <a:latin typeface="Times New Roman" panose="02020603050405020304" pitchFamily="18" charset="0"/>
                <a:cs typeface="Times New Roman" panose="02020603050405020304" pitchFamily="18" charset="0"/>
              </a:rPr>
              <a:t> Rahman, </a:t>
            </a:r>
            <a:r>
              <a:rPr lang="en-IN" sz="1400" dirty="0" err="1">
                <a:latin typeface="Times New Roman" panose="02020603050405020304" pitchFamily="18" charset="0"/>
                <a:cs typeface="Times New Roman" panose="02020603050405020304" pitchFamily="18" charset="0"/>
              </a:rPr>
              <a:t>Amith</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Khandakar</a:t>
            </a:r>
            <a:r>
              <a:rPr lang="en-IN" sz="1400" dirty="0">
                <a:latin typeface="Times New Roman" panose="02020603050405020304" pitchFamily="18" charset="0"/>
                <a:cs typeface="Times New Roman" panose="02020603050405020304" pitchFamily="18" charset="0"/>
              </a:rPr>
              <a:t>, Mohamed </a:t>
            </a:r>
            <a:r>
              <a:rPr lang="en-IN" sz="1400" dirty="0" err="1">
                <a:latin typeface="Times New Roman" panose="02020603050405020304" pitchFamily="18" charset="0"/>
                <a:cs typeface="Times New Roman" panose="02020603050405020304" pitchFamily="18" charset="0"/>
              </a:rPr>
              <a:t>Arselene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Ayari</a:t>
            </a:r>
            <a:r>
              <a:rPr lang="en-IN" sz="1400" dirty="0">
                <a:latin typeface="Times New Roman" panose="02020603050405020304" pitchFamily="18" charset="0"/>
                <a:cs typeface="Times New Roman" panose="02020603050405020304" pitchFamily="18" charset="0"/>
              </a:rPr>
              <a:t>, Aftab Ullah Khan, Muhammad Salman Khan, Nasser Al-</a:t>
            </a:r>
            <a:r>
              <a:rPr lang="en-IN" sz="1400" dirty="0" err="1">
                <a:latin typeface="Times New Roman" panose="02020603050405020304" pitchFamily="18" charset="0"/>
                <a:cs typeface="Times New Roman" panose="02020603050405020304" pitchFamily="18" charset="0"/>
              </a:rPr>
              <a:t>Emadi</a:t>
            </a:r>
            <a:r>
              <a:rPr lang="en-IN" sz="1400" dirty="0">
                <a:latin typeface="Times New Roman" panose="02020603050405020304" pitchFamily="18" charset="0"/>
                <a:cs typeface="Times New Roman" panose="02020603050405020304" pitchFamily="18" charset="0"/>
              </a:rPr>
              <a:t>, Mamun Bin </a:t>
            </a:r>
            <a:r>
              <a:rPr lang="en-IN" sz="1400" dirty="0" err="1">
                <a:latin typeface="Times New Roman" panose="02020603050405020304" pitchFamily="18" charset="0"/>
                <a:cs typeface="Times New Roman" panose="02020603050405020304" pitchFamily="18" charset="0"/>
              </a:rPr>
              <a:t>Ibne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Reaz</a:t>
            </a:r>
            <a:r>
              <a:rPr lang="en-IN" sz="1400" dirty="0">
                <a:latin typeface="Times New Roman" panose="02020603050405020304" pitchFamily="18" charset="0"/>
                <a:cs typeface="Times New Roman" panose="02020603050405020304" pitchFamily="18" charset="0"/>
              </a:rPr>
              <a:t>, Mohammad Tariqul Islam and </a:t>
            </a:r>
            <a:r>
              <a:rPr lang="en-IN" sz="1400" dirty="0" err="1">
                <a:latin typeface="Times New Roman" panose="02020603050405020304" pitchFamily="18" charset="0"/>
                <a:cs typeface="Times New Roman" panose="02020603050405020304" pitchFamily="18" charset="0"/>
              </a:rPr>
              <a:t>Sawal</a:t>
            </a:r>
            <a:r>
              <a:rPr lang="en-IN" sz="1400" dirty="0">
                <a:latin typeface="Times New Roman" panose="02020603050405020304" pitchFamily="18" charset="0"/>
                <a:cs typeface="Times New Roman" panose="02020603050405020304" pitchFamily="18" charset="0"/>
              </a:rPr>
              <a:t> Hamid Md Ali “Automatic and Reliable Leaf Disease Detection Using Deep Learning Techniques “</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a:pPr>
            <a:r>
              <a:rPr lang="en-IN" sz="1400" dirty="0">
                <a:latin typeface="Times New Roman" panose="02020603050405020304" pitchFamily="18" charset="0"/>
                <a:cs typeface="Times New Roman" panose="02020603050405020304" pitchFamily="18" charset="0"/>
              </a:rPr>
              <a:t>Muhammad Shoaib, Babar Shah, Shaker EI-</a:t>
            </a:r>
            <a:r>
              <a:rPr lang="en-IN" sz="1400" dirty="0" err="1">
                <a:latin typeface="Times New Roman" panose="02020603050405020304" pitchFamily="18" charset="0"/>
                <a:cs typeface="Times New Roman" panose="02020603050405020304" pitchFamily="18" charset="0"/>
              </a:rPr>
              <a:t>Sappagh</a:t>
            </a:r>
            <a:r>
              <a:rPr lang="en-IN" sz="1400" dirty="0">
                <a:latin typeface="Times New Roman" panose="02020603050405020304" pitchFamily="18" charset="0"/>
                <a:cs typeface="Times New Roman" panose="02020603050405020304" pitchFamily="18" charset="0"/>
              </a:rPr>
              <a:t>, Akhtar Ali, </a:t>
            </a:r>
            <a:r>
              <a:rPr lang="en-IN" sz="1400" dirty="0" err="1">
                <a:latin typeface="Times New Roman" panose="02020603050405020304" pitchFamily="18" charset="0"/>
                <a:cs typeface="Times New Roman" panose="02020603050405020304" pitchFamily="18" charset="0"/>
              </a:rPr>
              <a:t>Asad</a:t>
            </a:r>
            <a:r>
              <a:rPr lang="en-IN" sz="1400" dirty="0">
                <a:latin typeface="Times New Roman" panose="02020603050405020304" pitchFamily="18" charset="0"/>
                <a:cs typeface="Times New Roman" panose="02020603050405020304" pitchFamily="18" charset="0"/>
              </a:rPr>
              <a:t> Ullah, </a:t>
            </a:r>
            <a:r>
              <a:rPr lang="en-IN" sz="1400" dirty="0" err="1">
                <a:latin typeface="Times New Roman" panose="02020603050405020304" pitchFamily="18" charset="0"/>
                <a:cs typeface="Times New Roman" panose="02020603050405020304" pitchFamily="18" charset="0"/>
              </a:rPr>
              <a:t>Fayadh</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Alenezi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Tsanko</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Gechev</a:t>
            </a:r>
            <a:r>
              <a:rPr lang="en-IN" sz="1400" dirty="0">
                <a:latin typeface="Times New Roman" panose="02020603050405020304" pitchFamily="18" charset="0"/>
                <a:cs typeface="Times New Roman" panose="02020603050405020304" pitchFamily="18" charset="0"/>
              </a:rPr>
              <a:t>, Tariq Hussain, and Farman Ali “An advanced deep learning models-based plant disease detection: A review of recent research ”</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a:pPr>
            <a:r>
              <a:rPr lang="en-IN" sz="1400" dirty="0" err="1">
                <a:latin typeface="Times New Roman" panose="02020603050405020304" pitchFamily="18" charset="0"/>
                <a:cs typeface="Times New Roman" panose="02020603050405020304" pitchFamily="18" charset="0"/>
              </a:rPr>
              <a:t>Pranesh</a:t>
            </a:r>
            <a:r>
              <a:rPr lang="en-IN" sz="1400" dirty="0">
                <a:latin typeface="Times New Roman" panose="02020603050405020304" pitchFamily="18" charset="0"/>
                <a:cs typeface="Times New Roman" panose="02020603050405020304" pitchFamily="18" charset="0"/>
              </a:rPr>
              <a:t> Kulkarni , Atharva </a:t>
            </a:r>
            <a:r>
              <a:rPr lang="en-IN" sz="1400" dirty="0" err="1">
                <a:latin typeface="Times New Roman" panose="02020603050405020304" pitchFamily="18" charset="0"/>
                <a:cs typeface="Times New Roman" panose="02020603050405020304" pitchFamily="18" charset="0"/>
              </a:rPr>
              <a:t>Karwande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Tejas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Kolhe</a:t>
            </a:r>
            <a:r>
              <a:rPr lang="en-IN" sz="1400" dirty="0">
                <a:latin typeface="Times New Roman" panose="02020603050405020304" pitchFamily="18" charset="0"/>
                <a:cs typeface="Times New Roman" panose="02020603050405020304" pitchFamily="18" charset="0"/>
              </a:rPr>
              <a:t> , Soham </a:t>
            </a:r>
            <a:r>
              <a:rPr lang="en-IN" sz="1400" dirty="0" err="1">
                <a:latin typeface="Times New Roman" panose="02020603050405020304" pitchFamily="18" charset="0"/>
                <a:cs typeface="Times New Roman" panose="02020603050405020304" pitchFamily="18" charset="0"/>
              </a:rPr>
              <a:t>Kamble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Akshay</a:t>
            </a:r>
            <a:r>
              <a:rPr lang="en-IN" sz="1400" dirty="0">
                <a:latin typeface="Times New Roman" panose="02020603050405020304" pitchFamily="18" charset="0"/>
                <a:cs typeface="Times New Roman" panose="02020603050405020304" pitchFamily="18" charset="0"/>
              </a:rPr>
              <a:t> Joshi , </a:t>
            </a:r>
            <a:r>
              <a:rPr lang="en-IN" sz="1400" dirty="0" err="1">
                <a:latin typeface="Times New Roman" panose="02020603050405020304" pitchFamily="18" charset="0"/>
                <a:cs typeface="Times New Roman" panose="02020603050405020304" pitchFamily="18" charset="0"/>
              </a:rPr>
              <a:t>Medha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Wyawahare</a:t>
            </a:r>
            <a:r>
              <a:rPr lang="en-IN" sz="1400" dirty="0">
                <a:latin typeface="Times New Roman" panose="02020603050405020304" pitchFamily="18" charset="0"/>
                <a:cs typeface="Times New Roman" panose="02020603050405020304" pitchFamily="18" charset="0"/>
              </a:rPr>
              <a:t> “Plant Disease Detection Using Image Processing and Machine Learning”</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a:pPr>
            <a:r>
              <a:rPr lang="en-IN" sz="1400" dirty="0">
                <a:latin typeface="Times New Roman" panose="02020603050405020304" pitchFamily="18" charset="0"/>
                <a:cs typeface="Times New Roman" panose="02020603050405020304" pitchFamily="18" charset="0"/>
              </a:rPr>
              <a:t>Monika Lamba Yogita </a:t>
            </a:r>
            <a:r>
              <a:rPr lang="en-IN" sz="1400" dirty="0" err="1">
                <a:latin typeface="Times New Roman" panose="02020603050405020304" pitchFamily="18" charset="0"/>
                <a:cs typeface="Times New Roman" panose="02020603050405020304" pitchFamily="18" charset="0"/>
              </a:rPr>
              <a:t>Gigras</a:t>
            </a:r>
            <a:r>
              <a:rPr lang="en-IN" sz="1400" dirty="0">
                <a:latin typeface="Times New Roman" panose="02020603050405020304" pitchFamily="18" charset="0"/>
                <a:cs typeface="Times New Roman" panose="02020603050405020304" pitchFamily="18" charset="0"/>
              </a:rPr>
              <a:t> Anuradha </a:t>
            </a:r>
            <a:r>
              <a:rPr lang="en-IN" sz="1400" dirty="0" err="1">
                <a:latin typeface="Times New Roman" panose="02020603050405020304" pitchFamily="18" charset="0"/>
                <a:cs typeface="Times New Roman" panose="02020603050405020304" pitchFamily="18" charset="0"/>
              </a:rPr>
              <a:t>Dhull</a:t>
            </a:r>
            <a:r>
              <a:rPr lang="en-IN" sz="1400" dirty="0">
                <a:latin typeface="Times New Roman" panose="02020603050405020304" pitchFamily="18" charset="0"/>
                <a:cs typeface="Times New Roman" panose="02020603050405020304" pitchFamily="18" charset="0"/>
              </a:rPr>
              <a:t> “Classification of plant diseases using machine and deep learning”</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a:pPr>
            <a:r>
              <a:rPr lang="en-IN" sz="1400" dirty="0">
                <a:latin typeface="Times New Roman" panose="02020603050405020304" pitchFamily="18" charset="0"/>
                <a:cs typeface="Times New Roman" panose="02020603050405020304" pitchFamily="18" charset="0"/>
              </a:rPr>
              <a:t>STEFANIA BARBURICEANU , SERBAN MEZA , (Member, IEEE), BOGDAN ORZA , RAUL MALUTAN, AND ROMULUS TEREBES, (Member, IEEE) “Convolutional Neural Networks for Texture Feature Extraction. Applications to Leaf Disease Classification in Precision Agriculture ”</a:t>
            </a:r>
            <a:endParaRPr sz="1400" dirty="0">
              <a:latin typeface="Times New Roman" panose="02020603050405020304" pitchFamily="18" charset="0"/>
              <a:cs typeface="Times New Roman" panose="02020603050405020304" pitchFamily="18" charset="0"/>
            </a:endParaRPr>
          </a:p>
        </p:txBody>
      </p:sp>
      <p:sp>
        <p:nvSpPr>
          <p:cNvPr id="276" name="Google Shape;276;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latin typeface="Times New Roman" panose="02020603050405020304" pitchFamily="18" charset="0"/>
                <a:cs typeface="Times New Roman" panose="02020603050405020304" pitchFamily="18" charset="0"/>
              </a:rPr>
              <a:t>04-11-2023</a:t>
            </a:r>
          </a:p>
        </p:txBody>
      </p:sp>
      <p:sp>
        <p:nvSpPr>
          <p:cNvPr id="277" name="Google Shape;277;p36"/>
          <p:cNvSpPr txBox="1">
            <a:spLocks noGrp="1"/>
          </p:cNvSpPr>
          <p:nvPr>
            <p:ph type="ftr" idx="11"/>
          </p:nvPr>
        </p:nvSpPr>
        <p:spPr>
          <a:xfrm>
            <a:off x="4648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cs typeface="Times New Roman" panose="02020603050405020304" pitchFamily="18" charset="0"/>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
        <p:nvSpPr>
          <p:cNvPr id="278" name="Google Shape;278;p36"/>
          <p:cNvSpPr txBox="1">
            <a:spLocks noGrp="1"/>
          </p:cNvSpPr>
          <p:nvPr>
            <p:ph type="sldNum" idx="12"/>
          </p:nvPr>
        </p:nvSpPr>
        <p:spPr>
          <a:xfrm>
            <a:off x="9601200" y="6356349"/>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18</a:t>
            </a:fld>
            <a:endParaRPr dirty="0">
              <a:latin typeface="Times New Roman" panose="02020603050405020304" pitchFamily="18" charset="0"/>
              <a:cs typeface="Times New Roman" panose="02020603050405020304" pitchFamily="18" charset="0"/>
            </a:endParaRPr>
          </a:p>
        </p:txBody>
      </p:sp>
      <p:pic>
        <p:nvPicPr>
          <p:cNvPr id="279" name="Google Shape;279;p36"/>
          <p:cNvPicPr preferRelativeResize="0"/>
          <p:nvPr/>
        </p:nvPicPr>
        <p:blipFill rotWithShape="1">
          <a:blip r:embed="rId3">
            <a:alphaModFix/>
          </a:blip>
          <a:srcRect/>
          <a:stretch/>
        </p:blipFill>
        <p:spPr>
          <a:xfrm>
            <a:off x="381000" y="457200"/>
            <a:ext cx="2237740" cy="7550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txBox="1">
            <a:spLocks noGrp="1"/>
          </p:cNvSpPr>
          <p:nvPr>
            <p:ph type="title"/>
          </p:nvPr>
        </p:nvSpPr>
        <p:spPr>
          <a:xfrm>
            <a:off x="1987485" y="26320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ct val="45454"/>
              <a:buNone/>
            </a:pPr>
            <a:r>
              <a:rPr lang="en-IN" dirty="0">
                <a:latin typeface="Times New Roman" panose="02020603050405020304" pitchFamily="18" charset="0"/>
                <a:ea typeface="Times New Roman"/>
                <a:cs typeface="Times New Roman" panose="02020603050405020304" pitchFamily="18" charset="0"/>
                <a:sym typeface="Times New Roman"/>
              </a:rPr>
              <a:t>References</a:t>
            </a:r>
            <a:endParaRPr dirty="0">
              <a:latin typeface="Times New Roman" panose="02020603050405020304" pitchFamily="18" charset="0"/>
              <a:cs typeface="Times New Roman" panose="02020603050405020304" pitchFamily="18" charset="0"/>
            </a:endParaRPr>
          </a:p>
        </p:txBody>
      </p:sp>
      <p:sp>
        <p:nvSpPr>
          <p:cNvPr id="285" name="Google Shape;285;p37"/>
          <p:cNvSpPr txBox="1">
            <a:spLocks noGrp="1"/>
          </p:cNvSpPr>
          <p:nvPr>
            <p:ph type="body" idx="1"/>
          </p:nvPr>
        </p:nvSpPr>
        <p:spPr>
          <a:xfrm>
            <a:off x="1418655" y="1042488"/>
            <a:ext cx="8394570" cy="6278252"/>
          </a:xfrm>
          <a:prstGeom prst="rect">
            <a:avLst/>
          </a:prstGeom>
          <a:noFill/>
          <a:ln>
            <a:noFill/>
          </a:ln>
        </p:spPr>
        <p:txBody>
          <a:bodyPr spcFirstLastPara="1" wrap="square" lIns="91425" tIns="45700" rIns="91425" bIns="45700" anchor="t" anchorCtr="0">
            <a:noAutofit/>
          </a:bodyPr>
          <a:lstStyle/>
          <a:p>
            <a:pPr marL="571500" lvl="1" indent="0" algn="just" rtl="0">
              <a:lnSpc>
                <a:spcPct val="100000"/>
              </a:lnSpc>
              <a:spcBef>
                <a:spcPts val="360"/>
              </a:spcBef>
              <a:spcAft>
                <a:spcPts val="0"/>
              </a:spcAft>
              <a:buSzPts val="1800"/>
              <a:buNone/>
            </a:pPr>
            <a:endParaRPr lang="en-IN"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mj-lt"/>
              <a:buAutoNum type="arabicPeriod" startAt="7"/>
            </a:pPr>
            <a:r>
              <a:rPr lang="en-IN" sz="1400" dirty="0">
                <a:latin typeface="Times New Roman" panose="02020603050405020304" pitchFamily="18" charset="0"/>
                <a:cs typeface="Times New Roman" panose="02020603050405020304" pitchFamily="18" charset="0"/>
              </a:rPr>
              <a:t>VIBHOR KUMAR VISHNOI  , (Member, IEEE), KRISHAN KUMAR  , BRAJESH KUMAR , (Senior Member, IEEE), SHASHANK MOHAN , AND ARFAT AHMAD KHAN “Detection of Apple Plant Diseases Using Leaf Images Through Convolutional Neural Network”</a:t>
            </a:r>
          </a:p>
          <a:p>
            <a:pPr marL="914400" lvl="1" indent="-342900" algn="just" rtl="0">
              <a:lnSpc>
                <a:spcPct val="100000"/>
              </a:lnSpc>
              <a:spcBef>
                <a:spcPts val="360"/>
              </a:spcBef>
              <a:spcAft>
                <a:spcPts val="0"/>
              </a:spcAft>
              <a:buSzPts val="1800"/>
              <a:buFont typeface="Arial"/>
              <a:buAutoNum type="arabicPeriod" startAt="8"/>
            </a:pPr>
            <a:r>
              <a:rPr lang="en-IN" sz="1400" dirty="0">
                <a:latin typeface="Times New Roman" panose="02020603050405020304" pitchFamily="18" charset="0"/>
                <a:cs typeface="Times New Roman" panose="02020603050405020304" pitchFamily="18" charset="0"/>
              </a:rPr>
              <a:t>KYAMELIA ROY , SHELI SINHA CHAUDHURI , (Member, IEEE), JAROSLAV FRNDA  , (Senior Member, IEEE), SRIJITA BANDOPADHYAY , ISHAN JYOTI RAY , SOUMEN BANERJEE  , (Senior Member, IEEE), AND JAN NEDOMA  , (Senior Member, IEEE) “Detection of Tomato Leaf Diseases for </a:t>
            </a:r>
            <a:r>
              <a:rPr lang="en-IN" sz="1400" dirty="0" err="1">
                <a:latin typeface="Times New Roman" panose="02020603050405020304" pitchFamily="18" charset="0"/>
                <a:cs typeface="Times New Roman" panose="02020603050405020304" pitchFamily="18" charset="0"/>
              </a:rPr>
              <a:t>Agro</a:t>
            </a:r>
            <a:r>
              <a:rPr lang="en-IN" sz="1400" dirty="0">
                <a:latin typeface="Times New Roman" panose="02020603050405020304" pitchFamily="18" charset="0"/>
                <a:cs typeface="Times New Roman" panose="02020603050405020304" pitchFamily="18" charset="0"/>
              </a:rPr>
              <a:t>-Based Industries Using Novel PCA </a:t>
            </a:r>
            <a:r>
              <a:rPr lang="en-IN" sz="1400" dirty="0" err="1">
                <a:latin typeface="Times New Roman" panose="02020603050405020304" pitchFamily="18" charset="0"/>
                <a:cs typeface="Times New Roman" panose="02020603050405020304" pitchFamily="18" charset="0"/>
              </a:rPr>
              <a:t>DeepNet</a:t>
            </a:r>
            <a:r>
              <a:rPr lang="en-IN" sz="1400"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startAt="8"/>
            </a:pPr>
            <a:r>
              <a:rPr lang="en-IN" sz="1400" dirty="0">
                <a:latin typeface="Times New Roman" panose="02020603050405020304" pitchFamily="18" charset="0"/>
                <a:cs typeface="Times New Roman" panose="02020603050405020304" pitchFamily="18" charset="0"/>
              </a:rPr>
              <a:t>SABBIR AHMED , MD. BAKHTIAR HASAN , TASNIM AHMED, MD. REDWAN KARIM SONY, AND MD. HASANUL KABIR , (Member, IEEE) “Less Is More: Lighter and Faster Deep Neural Architecture for Tomato Leaf Disease Classification”</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startAt="8"/>
            </a:pPr>
            <a:r>
              <a:rPr lang="en-IN" sz="1400" dirty="0">
                <a:latin typeface="Times New Roman" panose="02020603050405020304" pitchFamily="18" charset="0"/>
                <a:cs typeface="Times New Roman" panose="02020603050405020304" pitchFamily="18" charset="0"/>
              </a:rPr>
              <a:t>K. P. ASHA RANI AND S. GOWRISHANKAR “Pathogen-Based Classification of Plant Diseases: A Deep Transfer Learning Approach for Intelligent Support Systems”</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startAt="8"/>
            </a:pPr>
            <a:r>
              <a:rPr lang="en-IN" sz="1400" dirty="0">
                <a:latin typeface="Times New Roman" panose="02020603050405020304" pitchFamily="18" charset="0"/>
                <a:cs typeface="Times New Roman" panose="02020603050405020304" pitchFamily="18" charset="0"/>
              </a:rPr>
              <a:t>LILI LI , SHUJUAN ZHANG  , AND BIN WANG “Plant Disease Detection and Classification by Deep Learning—A Review”</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startAt="8"/>
            </a:pPr>
            <a:r>
              <a:rPr lang="en-IN" sz="1400" dirty="0">
                <a:latin typeface="Times New Roman" panose="02020603050405020304" pitchFamily="18" charset="0"/>
                <a:cs typeface="Times New Roman" panose="02020603050405020304" pitchFamily="18" charset="0"/>
              </a:rPr>
              <a:t>Davinder Singh, Naman Jain, </a:t>
            </a:r>
            <a:r>
              <a:rPr lang="en-IN" sz="1400" dirty="0" err="1">
                <a:latin typeface="Times New Roman" panose="02020603050405020304" pitchFamily="18" charset="0"/>
                <a:cs typeface="Times New Roman" panose="02020603050405020304" pitchFamily="18" charset="0"/>
              </a:rPr>
              <a:t>Pranjali</a:t>
            </a:r>
            <a:r>
              <a:rPr lang="en-IN" sz="1400" dirty="0">
                <a:latin typeface="Times New Roman" panose="02020603050405020304" pitchFamily="18" charset="0"/>
                <a:cs typeface="Times New Roman" panose="02020603050405020304" pitchFamily="18" charset="0"/>
              </a:rPr>
              <a:t> Jain, Pratik </a:t>
            </a:r>
            <a:r>
              <a:rPr lang="en-IN" sz="1400" dirty="0" err="1">
                <a:latin typeface="Times New Roman" panose="02020603050405020304" pitchFamily="18" charset="0"/>
                <a:cs typeface="Times New Roman" panose="02020603050405020304" pitchFamily="18" charset="0"/>
              </a:rPr>
              <a:t>Kayal</a:t>
            </a:r>
            <a:r>
              <a:rPr lang="en-IN" sz="1400" dirty="0">
                <a:latin typeface="Times New Roman" panose="02020603050405020304" pitchFamily="18" charset="0"/>
                <a:cs typeface="Times New Roman" panose="02020603050405020304" pitchFamily="18" charset="0"/>
              </a:rPr>
              <a:t> Sudhakar </a:t>
            </a:r>
            <a:r>
              <a:rPr lang="en-IN" sz="1400" dirty="0" err="1">
                <a:latin typeface="Times New Roman" panose="02020603050405020304" pitchFamily="18" charset="0"/>
                <a:cs typeface="Times New Roman" panose="02020603050405020304" pitchFamily="18" charset="0"/>
              </a:rPr>
              <a:t>Kumawat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Nipun</a:t>
            </a:r>
            <a:r>
              <a:rPr lang="en-IN" sz="1400" dirty="0">
                <a:latin typeface="Times New Roman" panose="02020603050405020304" pitchFamily="18" charset="0"/>
                <a:cs typeface="Times New Roman" panose="02020603050405020304" pitchFamily="18" charset="0"/>
              </a:rPr>
              <a:t> Batra “</a:t>
            </a:r>
            <a:r>
              <a:rPr lang="en-IN" sz="1400" dirty="0" err="1">
                <a:latin typeface="Times New Roman" panose="02020603050405020304" pitchFamily="18" charset="0"/>
                <a:cs typeface="Times New Roman" panose="02020603050405020304" pitchFamily="18" charset="0"/>
              </a:rPr>
              <a:t>PlantDoc</a:t>
            </a:r>
            <a:r>
              <a:rPr lang="en-IN" sz="1400" dirty="0">
                <a:latin typeface="Times New Roman" panose="02020603050405020304" pitchFamily="18" charset="0"/>
                <a:cs typeface="Times New Roman" panose="02020603050405020304" pitchFamily="18" charset="0"/>
              </a:rPr>
              <a:t>: A Dataset for Visual Plant Disease Detection”</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startAt="8"/>
            </a:pPr>
            <a:r>
              <a:rPr lang="en-IN" sz="1400" dirty="0">
                <a:latin typeface="Times New Roman" panose="02020603050405020304" pitchFamily="18" charset="0"/>
                <a:cs typeface="Times New Roman" panose="02020603050405020304" pitchFamily="18" charset="0"/>
              </a:rPr>
              <a:t>M. </a:t>
            </a:r>
            <a:r>
              <a:rPr lang="en-IN" sz="1400" dirty="0" err="1">
                <a:latin typeface="Times New Roman" panose="02020603050405020304" pitchFamily="18" charset="0"/>
                <a:cs typeface="Times New Roman" panose="02020603050405020304" pitchFamily="18" charset="0"/>
              </a:rPr>
              <a:t>Ishaq</a:t>
            </a:r>
            <a:r>
              <a:rPr lang="en-IN" sz="1400" dirty="0">
                <a:latin typeface="Times New Roman" panose="02020603050405020304" pitchFamily="18" charset="0"/>
                <a:cs typeface="Times New Roman" panose="02020603050405020304" pitchFamily="18" charset="0"/>
              </a:rPr>
              <a:t> , M. Waqas “Early Detection of Late Blight Tomato Disease using Histogram Oriented Gradient based Support Vector Machine ”</a:t>
            </a:r>
            <a:endParaRPr sz="14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startAt="8"/>
            </a:pPr>
            <a:r>
              <a:rPr lang="en-IN" sz="1400" dirty="0">
                <a:latin typeface="Times New Roman" panose="02020603050405020304" pitchFamily="18" charset="0"/>
                <a:cs typeface="Times New Roman" panose="02020603050405020304" pitchFamily="18" charset="0"/>
              </a:rPr>
              <a:t>Sharada P. Mohanty , David P. Hughes and Marcel </a:t>
            </a:r>
            <a:r>
              <a:rPr lang="en-IN" sz="1400" dirty="0" err="1">
                <a:latin typeface="Times New Roman" panose="02020603050405020304" pitchFamily="18" charset="0"/>
                <a:cs typeface="Times New Roman" panose="02020603050405020304" pitchFamily="18" charset="0"/>
              </a:rPr>
              <a:t>Salathé</a:t>
            </a:r>
            <a:r>
              <a:rPr lang="en-IN" sz="1400" dirty="0">
                <a:latin typeface="Times New Roman" panose="02020603050405020304" pitchFamily="18" charset="0"/>
                <a:cs typeface="Times New Roman" panose="02020603050405020304" pitchFamily="18" charset="0"/>
              </a:rPr>
              <a:t> “Using Deep Learning for Image-Based Plant Disease Detection”</a:t>
            </a:r>
            <a:endParaRPr sz="1400" dirty="0">
              <a:latin typeface="Times New Roman" panose="02020603050405020304" pitchFamily="18" charset="0"/>
              <a:cs typeface="Times New Roman" panose="02020603050405020304" pitchFamily="18" charset="0"/>
            </a:endParaRPr>
          </a:p>
        </p:txBody>
      </p:sp>
      <p:sp>
        <p:nvSpPr>
          <p:cNvPr id="286" name="Google Shape;286;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latin typeface="Times New Roman" panose="02020603050405020304" pitchFamily="18" charset="0"/>
                <a:cs typeface="Times New Roman" panose="02020603050405020304" pitchFamily="18" charset="0"/>
              </a:rPr>
              <a:t>04-11-2023</a:t>
            </a:r>
          </a:p>
        </p:txBody>
      </p:sp>
      <p:sp>
        <p:nvSpPr>
          <p:cNvPr id="287" name="Google Shape;287;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latin typeface="Times New Roman" panose="02020603050405020304" pitchFamily="18" charset="0"/>
              <a:cs typeface="Times New Roman" panose="02020603050405020304" pitchFamily="18" charset="0"/>
            </a:endParaRPr>
          </a:p>
        </p:txBody>
      </p:sp>
      <p:sp>
        <p:nvSpPr>
          <p:cNvPr id="288" name="Google Shape;288;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19</a:t>
            </a:fld>
            <a:endParaRPr>
              <a:latin typeface="Times New Roman" panose="02020603050405020304" pitchFamily="18" charset="0"/>
              <a:cs typeface="Times New Roman" panose="02020603050405020304" pitchFamily="18" charset="0"/>
            </a:endParaRPr>
          </a:p>
        </p:txBody>
      </p:sp>
      <p:pic>
        <p:nvPicPr>
          <p:cNvPr id="289" name="Google Shape;289;p37"/>
          <p:cNvPicPr preferRelativeResize="0"/>
          <p:nvPr/>
        </p:nvPicPr>
        <p:blipFill rotWithShape="1">
          <a:blip r:embed="rId3">
            <a:alphaModFix/>
          </a:blip>
          <a:srcRect/>
          <a:stretch/>
        </p:blipFill>
        <p:spPr>
          <a:xfrm>
            <a:off x="381000" y="457200"/>
            <a:ext cx="2237740" cy="7550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1981200" y="0"/>
            <a:ext cx="8229600" cy="11607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4400"/>
              <a:buFont typeface="Calibri"/>
              <a:buNone/>
            </a:pPr>
            <a:r>
              <a:rPr lang="en-IN" dirty="0">
                <a:latin typeface="Times New Roman" panose="02020603050405020304" pitchFamily="18" charset="0"/>
                <a:ea typeface="Times New Roman"/>
                <a:cs typeface="Times New Roman" panose="02020603050405020304" pitchFamily="18" charset="0"/>
                <a:sym typeface="Times New Roman"/>
              </a:rPr>
              <a:t>Abstract  </a:t>
            </a:r>
            <a:endParaRPr dirty="0">
              <a:latin typeface="Times New Roman" panose="02020603050405020304" pitchFamily="18" charset="0"/>
              <a:cs typeface="Times New Roman" panose="02020603050405020304" pitchFamily="18" charset="0"/>
            </a:endParaRPr>
          </a:p>
        </p:txBody>
      </p:sp>
      <p:sp>
        <p:nvSpPr>
          <p:cNvPr id="173" name="Google Shape;173;p26"/>
          <p:cNvSpPr txBox="1">
            <a:spLocks noGrp="1"/>
          </p:cNvSpPr>
          <p:nvPr>
            <p:ph type="body" idx="1"/>
          </p:nvPr>
        </p:nvSpPr>
        <p:spPr>
          <a:xfrm>
            <a:off x="1981200" y="1440088"/>
            <a:ext cx="8229600" cy="45261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360"/>
              </a:spcBef>
              <a:spcAft>
                <a:spcPts val="0"/>
              </a:spcAft>
              <a:buSzPts val="1800"/>
              <a:buFont typeface="Verdana"/>
              <a:buChar char="•"/>
            </a:pPr>
            <a:r>
              <a:rPr lang="en-IN" sz="1800" i="0" dirty="0">
                <a:solidFill>
                  <a:schemeClr val="dk1"/>
                </a:solidFill>
                <a:latin typeface="Times New Roman" panose="02020603050405020304" pitchFamily="18" charset="0"/>
                <a:ea typeface="Verdana"/>
                <a:cs typeface="Times New Roman" panose="02020603050405020304" pitchFamily="18" charset="0"/>
                <a:sym typeface="Verdana"/>
              </a:rPr>
              <a:t>India experiences 35% annual crop yield loss due to plant diseases.</a:t>
            </a:r>
            <a:endParaRPr sz="1800" dirty="0">
              <a:latin typeface="Times New Roman" panose="02020603050405020304" pitchFamily="18" charset="0"/>
              <a:ea typeface="Verdana"/>
              <a:cs typeface="Times New Roman" panose="02020603050405020304" pitchFamily="18" charset="0"/>
              <a:sym typeface="Verdana"/>
            </a:endParaRPr>
          </a:p>
          <a:p>
            <a:pPr marL="114300" lvl="0" indent="0" algn="just" rtl="0">
              <a:lnSpc>
                <a:spcPct val="100000"/>
              </a:lnSpc>
              <a:spcBef>
                <a:spcPts val="360"/>
              </a:spcBef>
              <a:spcAft>
                <a:spcPts val="0"/>
              </a:spcAft>
              <a:buSzPts val="1800"/>
              <a:buNone/>
            </a:pPr>
            <a:endParaRPr sz="1800" i="0" dirty="0">
              <a:solidFill>
                <a:schemeClr val="dk1"/>
              </a:solidFill>
              <a:latin typeface="Times New Roman" panose="02020603050405020304" pitchFamily="18" charset="0"/>
              <a:ea typeface="Verdana"/>
              <a:cs typeface="Times New Roman" panose="02020603050405020304" pitchFamily="18" charset="0"/>
              <a:sym typeface="Verdana"/>
            </a:endParaRPr>
          </a:p>
          <a:p>
            <a:pPr marL="457200" lvl="0" indent="-342900" algn="just" rtl="0">
              <a:lnSpc>
                <a:spcPct val="100000"/>
              </a:lnSpc>
              <a:spcBef>
                <a:spcPts val="360"/>
              </a:spcBef>
              <a:spcAft>
                <a:spcPts val="0"/>
              </a:spcAft>
              <a:buSzPts val="1800"/>
              <a:buFont typeface="Verdana"/>
              <a:buChar char="•"/>
            </a:pPr>
            <a:r>
              <a:rPr lang="en-IN" sz="1800" i="0" dirty="0">
                <a:solidFill>
                  <a:schemeClr val="dk1"/>
                </a:solidFill>
                <a:latin typeface="Times New Roman" panose="02020603050405020304" pitchFamily="18" charset="0"/>
                <a:ea typeface="Verdana"/>
                <a:cs typeface="Times New Roman" panose="02020603050405020304" pitchFamily="18" charset="0"/>
                <a:sym typeface="Verdana"/>
              </a:rPr>
              <a:t>Early detection of diseases is</a:t>
            </a:r>
            <a:r>
              <a:rPr lang="en-IN" sz="1800" dirty="0">
                <a:latin typeface="Times New Roman" panose="02020603050405020304" pitchFamily="18" charset="0"/>
                <a:ea typeface="Verdana"/>
                <a:cs typeface="Times New Roman" panose="02020603050405020304" pitchFamily="18" charset="0"/>
                <a:sym typeface="Verdana"/>
              </a:rPr>
              <a:t> </a:t>
            </a:r>
            <a:r>
              <a:rPr lang="en-IN" sz="1800" i="0" dirty="0">
                <a:solidFill>
                  <a:schemeClr val="dk1"/>
                </a:solidFill>
                <a:latin typeface="Times New Roman" panose="02020603050405020304" pitchFamily="18" charset="0"/>
                <a:ea typeface="Verdana"/>
                <a:cs typeface="Times New Roman" panose="02020603050405020304" pitchFamily="18" charset="0"/>
                <a:sym typeface="Verdana"/>
              </a:rPr>
              <a:t>challenging due to limited lab infrastructure and expertise. </a:t>
            </a:r>
            <a:r>
              <a:rPr lang="en-IN" sz="1800" dirty="0">
                <a:latin typeface="Times New Roman" panose="02020603050405020304" pitchFamily="18" charset="0"/>
                <a:ea typeface="Verdana"/>
                <a:cs typeface="Times New Roman" panose="02020603050405020304" pitchFamily="18" charset="0"/>
                <a:sym typeface="Verdana"/>
              </a:rPr>
              <a:t>It requires huge time as well as skilled labour. </a:t>
            </a:r>
            <a:endParaRPr sz="1800" dirty="0">
              <a:latin typeface="Times New Roman" panose="02020603050405020304" pitchFamily="18" charset="0"/>
              <a:ea typeface="Verdana"/>
              <a:cs typeface="Times New Roman" panose="02020603050405020304" pitchFamily="18" charset="0"/>
              <a:sym typeface="Verdana"/>
            </a:endParaRPr>
          </a:p>
          <a:p>
            <a:pPr marL="457200" lvl="0" indent="0" algn="just" rtl="0">
              <a:lnSpc>
                <a:spcPct val="100000"/>
              </a:lnSpc>
              <a:spcBef>
                <a:spcPts val="36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457200" lvl="0" indent="-342900" algn="just" rtl="0">
              <a:lnSpc>
                <a:spcPct val="100000"/>
              </a:lnSpc>
              <a:spcBef>
                <a:spcPts val="360"/>
              </a:spcBef>
              <a:spcAft>
                <a:spcPts val="0"/>
              </a:spcAft>
              <a:buSzPts val="1800"/>
              <a:buFont typeface="Verdana"/>
              <a:buChar char="•"/>
            </a:pPr>
            <a:r>
              <a:rPr lang="en-IN" sz="1800" i="0" dirty="0">
                <a:solidFill>
                  <a:schemeClr val="dk1"/>
                </a:solidFill>
                <a:latin typeface="Times New Roman" panose="02020603050405020304" pitchFamily="18" charset="0"/>
                <a:ea typeface="Verdana"/>
                <a:cs typeface="Times New Roman" panose="02020603050405020304" pitchFamily="18" charset="0"/>
                <a:sym typeface="Verdana"/>
              </a:rPr>
              <a:t>Exploration of computer vision </a:t>
            </a:r>
            <a:r>
              <a:rPr lang="en-IN" sz="1800" dirty="0">
                <a:latin typeface="Times New Roman" panose="02020603050405020304" pitchFamily="18" charset="0"/>
                <a:ea typeface="Verdana"/>
                <a:cs typeface="Times New Roman" panose="02020603050405020304" pitchFamily="18" charset="0"/>
                <a:sym typeface="Verdana"/>
              </a:rPr>
              <a:t>and machine learning techniques</a:t>
            </a:r>
            <a:r>
              <a:rPr lang="en-IN" sz="1800" i="0" dirty="0">
                <a:solidFill>
                  <a:schemeClr val="dk1"/>
                </a:solidFill>
                <a:latin typeface="Times New Roman" panose="02020603050405020304" pitchFamily="18" charset="0"/>
                <a:ea typeface="Verdana"/>
                <a:cs typeface="Times New Roman" panose="02020603050405020304" pitchFamily="18" charset="0"/>
                <a:sym typeface="Verdana"/>
              </a:rPr>
              <a:t> for scalable and early disease detection</a:t>
            </a:r>
            <a:r>
              <a:rPr lang="en-IN" sz="1800" dirty="0">
                <a:latin typeface="Times New Roman" panose="02020603050405020304" pitchFamily="18" charset="0"/>
                <a:ea typeface="Verdana"/>
                <a:cs typeface="Times New Roman" panose="02020603050405020304" pitchFamily="18" charset="0"/>
                <a:sym typeface="Verdana"/>
              </a:rPr>
              <a:t>.</a:t>
            </a:r>
          </a:p>
          <a:p>
            <a:pPr marL="457200" lvl="0" indent="-342900" algn="just" rtl="0">
              <a:lnSpc>
                <a:spcPct val="100000"/>
              </a:lnSpc>
              <a:spcBef>
                <a:spcPts val="360"/>
              </a:spcBef>
              <a:spcAft>
                <a:spcPts val="0"/>
              </a:spcAft>
              <a:buSzPts val="1800"/>
              <a:buFont typeface="Verdana"/>
              <a:buChar char="•"/>
            </a:pPr>
            <a:endParaRPr lang="en-IN" sz="1800" dirty="0">
              <a:latin typeface="Times New Roman" panose="02020603050405020304" pitchFamily="18" charset="0"/>
              <a:ea typeface="Verdana"/>
              <a:cs typeface="Times New Roman" panose="02020603050405020304" pitchFamily="18" charset="0"/>
              <a:sym typeface="Verdana"/>
            </a:endParaRPr>
          </a:p>
          <a:p>
            <a:pPr marL="457200" lvl="0" indent="-342900" algn="just" rtl="0">
              <a:lnSpc>
                <a:spcPct val="100000"/>
              </a:lnSpc>
              <a:spcBef>
                <a:spcPts val="360"/>
              </a:spcBef>
              <a:spcAft>
                <a:spcPts val="0"/>
              </a:spcAft>
              <a:buSzPts val="1800"/>
              <a:buFont typeface="Verdana"/>
              <a:buChar char="•"/>
            </a:pPr>
            <a:r>
              <a:rPr lang="en-IN" sz="1800" dirty="0">
                <a:latin typeface="Times New Roman" panose="02020603050405020304" pitchFamily="18" charset="0"/>
                <a:ea typeface="Verdana"/>
                <a:cs typeface="Times New Roman" panose="02020603050405020304" pitchFamily="18" charset="0"/>
                <a:sym typeface="Verdana"/>
              </a:rPr>
              <a:t>A smart and efficient technique for detection of crop disease is proposed, which uses computer vision and machine learning techniques to detect diseases on potato and tomato plants.</a:t>
            </a:r>
            <a:endParaRPr sz="1800" dirty="0">
              <a:latin typeface="Times New Roman" panose="02020603050405020304" pitchFamily="18" charset="0"/>
              <a:ea typeface="Verdana"/>
              <a:cs typeface="Times New Roman" panose="02020603050405020304" pitchFamily="18" charset="0"/>
              <a:sym typeface="Verdana"/>
            </a:endParaRPr>
          </a:p>
        </p:txBody>
      </p:sp>
      <p:pic>
        <p:nvPicPr>
          <p:cNvPr id="174" name="Google Shape;174;p26"/>
          <p:cNvPicPr preferRelativeResize="0"/>
          <p:nvPr/>
        </p:nvPicPr>
        <p:blipFill rotWithShape="1">
          <a:blip r:embed="rId3">
            <a:alphaModFix/>
          </a:blip>
          <a:srcRect/>
          <a:stretch/>
        </p:blipFill>
        <p:spPr>
          <a:xfrm>
            <a:off x="211975" y="294928"/>
            <a:ext cx="2237740" cy="755015"/>
          </a:xfrm>
          <a:prstGeom prst="rect">
            <a:avLst/>
          </a:prstGeom>
          <a:noFill/>
          <a:ln>
            <a:noFill/>
          </a:ln>
        </p:spPr>
      </p:pic>
      <p:sp>
        <p:nvSpPr>
          <p:cNvPr id="175" name="Google Shape;17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latin typeface="Times New Roman" panose="02020603050405020304" pitchFamily="18" charset="0"/>
                <a:cs typeface="Times New Roman" panose="02020603050405020304" pitchFamily="18" charset="0"/>
              </a:rPr>
              <a:t>04-11-2023</a:t>
            </a:r>
            <a:endParaRPr dirty="0">
              <a:latin typeface="Times New Roman" panose="02020603050405020304" pitchFamily="18" charset="0"/>
              <a:cs typeface="Times New Roman" panose="02020603050405020304" pitchFamily="18" charset="0"/>
            </a:endParaRPr>
          </a:p>
        </p:txBody>
      </p:sp>
      <p:sp>
        <p:nvSpPr>
          <p:cNvPr id="176" name="Google Shape;176;p26"/>
          <p:cNvSpPr txBox="1">
            <a:spLocks noGrp="1"/>
          </p:cNvSpPr>
          <p:nvPr>
            <p:ph type="ftr" idx="11"/>
          </p:nvPr>
        </p:nvSpPr>
        <p:spPr>
          <a:xfrm>
            <a:off x="4381500" y="6356350"/>
            <a:ext cx="3429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400"/>
              <a:buFont typeface="Arial"/>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
        <p:nvSpPr>
          <p:cNvPr id="177" name="Google Shape;177;p26"/>
          <p:cNvSpPr txBox="1">
            <a:spLocks noGrp="1"/>
          </p:cNvSpPr>
          <p:nvPr>
            <p:ph type="sldNum" idx="12"/>
          </p:nvPr>
        </p:nvSpPr>
        <p:spPr>
          <a:xfrm>
            <a:off x="93987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2</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body" idx="1"/>
          </p:nvPr>
        </p:nvSpPr>
        <p:spPr>
          <a:xfrm>
            <a:off x="2120900" y="1472300"/>
            <a:ext cx="8229600" cy="45261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360"/>
              </a:spcBef>
              <a:spcAft>
                <a:spcPts val="0"/>
              </a:spcAft>
              <a:buClr>
                <a:schemeClr val="dk1"/>
              </a:buClr>
              <a:buSzPts val="1800"/>
              <a:buFont typeface="Verdana"/>
              <a:buChar char="•"/>
            </a:pPr>
            <a:r>
              <a:rPr lang="en-IN" sz="1800" dirty="0">
                <a:latin typeface="Times New Roman" panose="02020603050405020304" pitchFamily="18" charset="0"/>
                <a:ea typeface="Verdana"/>
                <a:cs typeface="Times New Roman" panose="02020603050405020304" pitchFamily="18" charset="0"/>
                <a:sym typeface="Verdana"/>
              </a:rPr>
              <a:t>In India about 70% of the populace relies on agriculture. Identification of the plant diseases is important in order to prevent the losses within the yield.</a:t>
            </a:r>
            <a:endParaRPr sz="1800" dirty="0">
              <a:latin typeface="Times New Roman" panose="02020603050405020304" pitchFamily="18" charset="0"/>
              <a:ea typeface="Verdana"/>
              <a:cs typeface="Times New Roman" panose="02020603050405020304" pitchFamily="18" charset="0"/>
              <a:sym typeface="Verdana"/>
            </a:endParaRPr>
          </a:p>
          <a:p>
            <a:pPr marL="457200" lvl="0" indent="0" algn="just" rtl="0">
              <a:lnSpc>
                <a:spcPct val="100000"/>
              </a:lnSpc>
              <a:spcBef>
                <a:spcPts val="36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457200" lvl="0" indent="-342900" algn="just" rtl="0">
              <a:lnSpc>
                <a:spcPct val="100000"/>
              </a:lnSpc>
              <a:spcBef>
                <a:spcPts val="360"/>
              </a:spcBef>
              <a:spcAft>
                <a:spcPts val="0"/>
              </a:spcAft>
              <a:buClr>
                <a:schemeClr val="dk1"/>
              </a:buClr>
              <a:buSzPts val="1800"/>
              <a:buFont typeface="Verdana"/>
              <a:buChar char="•"/>
            </a:pPr>
            <a:r>
              <a:rPr lang="en-IN" sz="1800" dirty="0">
                <a:latin typeface="Times New Roman" panose="02020603050405020304" pitchFamily="18" charset="0"/>
                <a:ea typeface="Verdana"/>
                <a:cs typeface="Times New Roman" panose="02020603050405020304" pitchFamily="18" charset="0"/>
                <a:sym typeface="Verdana"/>
              </a:rPr>
              <a:t>It's terribly troublesome to observe the plant diseases manually. </a:t>
            </a:r>
            <a:endParaRPr sz="1800" dirty="0">
              <a:latin typeface="Times New Roman" panose="02020603050405020304" pitchFamily="18" charset="0"/>
              <a:ea typeface="Verdana"/>
              <a:cs typeface="Times New Roman" panose="02020603050405020304" pitchFamily="18" charset="0"/>
              <a:sym typeface="Verdana"/>
            </a:endParaRPr>
          </a:p>
          <a:p>
            <a:pPr marL="457200" lvl="0" indent="0" algn="just" rtl="0">
              <a:lnSpc>
                <a:spcPct val="100000"/>
              </a:lnSpc>
              <a:spcBef>
                <a:spcPts val="36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457200" lvl="0" indent="-342900" algn="just" rtl="0">
              <a:lnSpc>
                <a:spcPct val="100000"/>
              </a:lnSpc>
              <a:spcBef>
                <a:spcPts val="360"/>
              </a:spcBef>
              <a:spcAft>
                <a:spcPts val="0"/>
              </a:spcAft>
              <a:buClr>
                <a:schemeClr val="dk1"/>
              </a:buClr>
              <a:buSzPts val="1800"/>
              <a:buFont typeface="Verdana"/>
              <a:buChar char="•"/>
            </a:pPr>
            <a:r>
              <a:rPr lang="en-IN" sz="1800" dirty="0">
                <a:latin typeface="Times New Roman" panose="02020603050405020304" pitchFamily="18" charset="0"/>
                <a:ea typeface="Verdana"/>
                <a:cs typeface="Times New Roman" panose="02020603050405020304" pitchFamily="18" charset="0"/>
                <a:sym typeface="Verdana"/>
              </a:rPr>
              <a:t>It needs tremendous quantity of </a:t>
            </a:r>
            <a:r>
              <a:rPr lang="en-IN" sz="1800" dirty="0" err="1">
                <a:latin typeface="Times New Roman" panose="02020603050405020304" pitchFamily="18" charset="0"/>
                <a:ea typeface="Verdana"/>
                <a:cs typeface="Times New Roman" panose="02020603050405020304" pitchFamily="18" charset="0"/>
                <a:sym typeface="Verdana"/>
              </a:rPr>
              <a:t>labor</a:t>
            </a:r>
            <a:r>
              <a:rPr lang="en-IN" sz="1800" dirty="0">
                <a:latin typeface="Times New Roman" panose="02020603050405020304" pitchFamily="18" charset="0"/>
                <a:ea typeface="Verdana"/>
                <a:cs typeface="Times New Roman" panose="02020603050405020304" pitchFamily="18" charset="0"/>
                <a:sym typeface="Verdana"/>
              </a:rPr>
              <a:t>, </a:t>
            </a:r>
            <a:r>
              <a:rPr lang="en-IN" sz="1800" dirty="0" err="1">
                <a:latin typeface="Times New Roman" panose="02020603050405020304" pitchFamily="18" charset="0"/>
                <a:ea typeface="Verdana"/>
                <a:cs typeface="Times New Roman" panose="02020603050405020304" pitchFamily="18" charset="0"/>
                <a:sym typeface="Verdana"/>
              </a:rPr>
              <a:t>expertize</a:t>
            </a:r>
            <a:r>
              <a:rPr lang="en-IN" sz="1800" dirty="0">
                <a:latin typeface="Times New Roman" panose="02020603050405020304" pitchFamily="18" charset="0"/>
                <a:ea typeface="Verdana"/>
                <a:cs typeface="Times New Roman" panose="02020603050405020304" pitchFamily="18" charset="0"/>
                <a:sym typeface="Verdana"/>
              </a:rPr>
              <a:t> within the plant diseases, and conjointly need the excessive time interval.</a:t>
            </a:r>
            <a:endParaRPr sz="1800" dirty="0">
              <a:latin typeface="Times New Roman" panose="02020603050405020304" pitchFamily="18" charset="0"/>
              <a:ea typeface="Verdana"/>
              <a:cs typeface="Times New Roman" panose="02020603050405020304" pitchFamily="18" charset="0"/>
              <a:sym typeface="Verdana"/>
            </a:endParaRPr>
          </a:p>
          <a:p>
            <a:pPr marL="457200" lvl="0" indent="0" algn="just" rtl="0">
              <a:lnSpc>
                <a:spcPct val="100000"/>
              </a:lnSpc>
              <a:spcBef>
                <a:spcPts val="360"/>
              </a:spcBef>
              <a:spcAft>
                <a:spcPts val="0"/>
              </a:spcAft>
              <a:buNone/>
            </a:pPr>
            <a:endParaRPr sz="1800" dirty="0">
              <a:latin typeface="Times New Roman" panose="02020603050405020304" pitchFamily="18" charset="0"/>
              <a:ea typeface="Verdana"/>
              <a:cs typeface="Times New Roman" panose="02020603050405020304" pitchFamily="18" charset="0"/>
              <a:sym typeface="Verdana"/>
            </a:endParaRPr>
          </a:p>
          <a:p>
            <a:pPr marL="457200" lvl="0" indent="-342900" algn="just" rtl="0">
              <a:lnSpc>
                <a:spcPct val="100000"/>
              </a:lnSpc>
              <a:spcBef>
                <a:spcPts val="360"/>
              </a:spcBef>
              <a:spcAft>
                <a:spcPts val="0"/>
              </a:spcAft>
              <a:buClr>
                <a:schemeClr val="dk1"/>
              </a:buClr>
              <a:buSzPts val="1800"/>
              <a:buFont typeface="Verdana"/>
              <a:buChar char="•"/>
            </a:pPr>
            <a:r>
              <a:rPr lang="en-IN" sz="1800" dirty="0">
                <a:latin typeface="Times New Roman" panose="02020603050405020304" pitchFamily="18" charset="0"/>
                <a:ea typeface="Verdana"/>
                <a:cs typeface="Times New Roman" panose="02020603050405020304" pitchFamily="18" charset="0"/>
                <a:sym typeface="Verdana"/>
              </a:rPr>
              <a:t>Hence, image processing and machine learning models can be employed for the detection of plant diseases</a:t>
            </a:r>
            <a:r>
              <a:rPr lang="en-IN" sz="1800" dirty="0">
                <a:solidFill>
                  <a:schemeClr val="dk1"/>
                </a:solidFill>
                <a:latin typeface="Times New Roman" panose="02020603050405020304" pitchFamily="18" charset="0"/>
                <a:ea typeface="Verdana"/>
                <a:cs typeface="Times New Roman" panose="02020603050405020304" pitchFamily="18" charset="0"/>
                <a:sym typeface="Verdana"/>
              </a:rPr>
              <a:t>                   </a:t>
            </a:r>
            <a:endParaRPr sz="1800" dirty="0">
              <a:latin typeface="Times New Roman" panose="02020603050405020304" pitchFamily="18" charset="0"/>
              <a:ea typeface="Verdana"/>
              <a:cs typeface="Times New Roman" panose="02020603050405020304" pitchFamily="18" charset="0"/>
              <a:sym typeface="Verdana"/>
            </a:endParaRPr>
          </a:p>
          <a:p>
            <a:pPr marL="342900" lvl="0" indent="-139700" algn="just" rtl="0">
              <a:lnSpc>
                <a:spcPct val="100000"/>
              </a:lnSpc>
              <a:spcBef>
                <a:spcPts val="640"/>
              </a:spcBef>
              <a:spcAft>
                <a:spcPts val="0"/>
              </a:spcAft>
              <a:buClr>
                <a:schemeClr val="dk1"/>
              </a:buClr>
              <a:buSzPts val="3200"/>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342900" lvl="0" indent="-139700" algn="just" rtl="0">
              <a:lnSpc>
                <a:spcPct val="100000"/>
              </a:lnSpc>
              <a:spcBef>
                <a:spcPts val="640"/>
              </a:spcBef>
              <a:spcAft>
                <a:spcPts val="0"/>
              </a:spcAft>
              <a:buClr>
                <a:schemeClr val="dk1"/>
              </a:buClr>
              <a:buSzPts val="3200"/>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a:p>
            <a:pPr marL="0" lvl="0" indent="0" algn="just" rtl="0">
              <a:lnSpc>
                <a:spcPct val="100000"/>
              </a:lnSpc>
              <a:spcBef>
                <a:spcPts val="0"/>
              </a:spcBef>
              <a:spcAft>
                <a:spcPts val="0"/>
              </a:spcAft>
              <a:buSzPts val="3200"/>
              <a:buNone/>
            </a:pPr>
            <a:endParaRPr sz="1800" dirty="0">
              <a:solidFill>
                <a:schemeClr val="dk1"/>
              </a:solidFill>
              <a:latin typeface="Times New Roman" panose="02020603050405020304" pitchFamily="18" charset="0"/>
              <a:ea typeface="Verdana"/>
              <a:cs typeface="Times New Roman" panose="02020603050405020304" pitchFamily="18" charset="0"/>
              <a:sym typeface="Verdana"/>
            </a:endParaRPr>
          </a:p>
        </p:txBody>
      </p:sp>
      <p:sp>
        <p:nvSpPr>
          <p:cNvPr id="183" name="Google Shape;183;p27"/>
          <p:cNvSpPr txBox="1">
            <a:spLocks noGrp="1"/>
          </p:cNvSpPr>
          <p:nvPr>
            <p:ph type="title"/>
          </p:nvPr>
        </p:nvSpPr>
        <p:spPr>
          <a:xfrm>
            <a:off x="1981200" y="33035"/>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dirty="0">
                <a:latin typeface="Times New Roman" panose="02020603050405020304" pitchFamily="18" charset="0"/>
                <a:ea typeface="Times New Roman"/>
                <a:cs typeface="Times New Roman" panose="02020603050405020304" pitchFamily="18" charset="0"/>
                <a:sym typeface="Times New Roman"/>
              </a:rPr>
              <a:t> Introduction    </a:t>
            </a:r>
            <a:endParaRPr dirty="0">
              <a:latin typeface="Times New Roman" panose="02020603050405020304" pitchFamily="18" charset="0"/>
              <a:cs typeface="Times New Roman" panose="02020603050405020304" pitchFamily="18" charset="0"/>
            </a:endParaRPr>
          </a:p>
        </p:txBody>
      </p:sp>
      <p:pic>
        <p:nvPicPr>
          <p:cNvPr id="184" name="Google Shape;184;p27"/>
          <p:cNvPicPr preferRelativeResize="0"/>
          <p:nvPr/>
        </p:nvPicPr>
        <p:blipFill rotWithShape="1">
          <a:blip r:embed="rId3">
            <a:alphaModFix/>
          </a:blip>
          <a:srcRect/>
          <a:stretch/>
        </p:blipFill>
        <p:spPr>
          <a:xfrm>
            <a:off x="353050" y="227028"/>
            <a:ext cx="2237740" cy="755015"/>
          </a:xfrm>
          <a:prstGeom prst="rect">
            <a:avLst/>
          </a:prstGeom>
          <a:noFill/>
          <a:ln>
            <a:noFill/>
          </a:ln>
        </p:spPr>
      </p:pic>
      <p:sp>
        <p:nvSpPr>
          <p:cNvPr id="185" name="Google Shape;185;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latin typeface="Times New Roman" panose="02020603050405020304" pitchFamily="18" charset="0"/>
                <a:cs typeface="Times New Roman" panose="02020603050405020304" pitchFamily="18" charset="0"/>
              </a:rPr>
              <a:t>04-11-2023</a:t>
            </a:r>
            <a:endParaRPr dirty="0">
              <a:latin typeface="Times New Roman" panose="02020603050405020304" pitchFamily="18" charset="0"/>
              <a:cs typeface="Times New Roman" panose="02020603050405020304" pitchFamily="18" charset="0"/>
            </a:endParaRPr>
          </a:p>
        </p:txBody>
      </p:sp>
      <p:sp>
        <p:nvSpPr>
          <p:cNvPr id="186" name="Google Shape;186;p27"/>
          <p:cNvSpPr txBox="1">
            <a:spLocks noGrp="1"/>
          </p:cNvSpPr>
          <p:nvPr>
            <p:ph type="ftr" idx="11"/>
          </p:nvPr>
        </p:nvSpPr>
        <p:spPr>
          <a:xfrm>
            <a:off x="4381500" y="6356363"/>
            <a:ext cx="3429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
        <p:nvSpPr>
          <p:cNvPr id="187" name="Google Shape;187;p27"/>
          <p:cNvSpPr txBox="1">
            <a:spLocks noGrp="1"/>
          </p:cNvSpPr>
          <p:nvPr>
            <p:ph type="sldNum" idx="12"/>
          </p:nvPr>
        </p:nvSpPr>
        <p:spPr>
          <a:xfrm>
            <a:off x="9601200" y="6356363"/>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3</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2146585" y="297422"/>
            <a:ext cx="82296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ct val="45454"/>
              <a:buNone/>
            </a:pPr>
            <a:r>
              <a:rPr lang="en-IN" dirty="0">
                <a:latin typeface="Times New Roman" panose="02020603050405020304" pitchFamily="18" charset="0"/>
                <a:cs typeface="Times New Roman" panose="02020603050405020304" pitchFamily="18" charset="0"/>
                <a:sym typeface="Times New Roman"/>
              </a:rPr>
              <a:t>Motivation</a:t>
            </a:r>
            <a:endParaRPr dirty="0">
              <a:latin typeface="Times New Roman" panose="02020603050405020304" pitchFamily="18" charset="0"/>
              <a:cs typeface="Times New Roman" panose="02020603050405020304" pitchFamily="18" charset="0"/>
            </a:endParaRPr>
          </a:p>
        </p:txBody>
      </p:sp>
      <p:sp>
        <p:nvSpPr>
          <p:cNvPr id="203" name="Google Shape;203;p29"/>
          <p:cNvSpPr txBox="1">
            <a:spLocks noGrp="1"/>
          </p:cNvSpPr>
          <p:nvPr>
            <p:ph type="body" idx="1"/>
          </p:nvPr>
        </p:nvSpPr>
        <p:spPr>
          <a:xfrm>
            <a:off x="1981200" y="1456325"/>
            <a:ext cx="8229600" cy="4526100"/>
          </a:xfrm>
          <a:prstGeom prst="rect">
            <a:avLst/>
          </a:prstGeom>
          <a:noFill/>
          <a:ln>
            <a:noFill/>
          </a:ln>
        </p:spPr>
        <p:txBody>
          <a:bodyPr spcFirstLastPara="1" wrap="square" lIns="91425" tIns="45700" rIns="91425" bIns="45700" anchor="t" anchorCtr="0">
            <a:normAutofit/>
          </a:bodyPr>
          <a:lstStyle/>
          <a:p>
            <a:pPr marL="660400" indent="-457200" algn="just">
              <a:spcBef>
                <a:spcPts val="640"/>
              </a:spcBef>
              <a:buSzPts val="3200"/>
            </a:pPr>
            <a:r>
              <a:rPr lang="en-US" sz="1800" b="0" i="0" u="none" strike="noStrike" dirty="0">
                <a:effectLst/>
                <a:latin typeface="Times New Roman" panose="02020603050405020304" pitchFamily="18" charset="0"/>
                <a:cs typeface="Times New Roman" panose="02020603050405020304" pitchFamily="18" charset="0"/>
              </a:rPr>
              <a:t>  In the diverse and vibrant landscapes  of India, agriculture has been the  backbone of the nation's economy for  centuries. </a:t>
            </a:r>
          </a:p>
          <a:p>
            <a:pPr marL="203200" indent="0" algn="just">
              <a:spcBef>
                <a:spcPts val="640"/>
              </a:spcBef>
              <a:buSzPts val="3200"/>
              <a:buNone/>
            </a:pPr>
            <a:endParaRPr lang="en-US" sz="1800" b="0" i="0" u="none" strike="noStrike" dirty="0">
              <a:effectLst/>
              <a:latin typeface="Times New Roman" panose="02020603050405020304" pitchFamily="18" charset="0"/>
              <a:cs typeface="Times New Roman" panose="02020603050405020304" pitchFamily="18" charset="0"/>
            </a:endParaRPr>
          </a:p>
          <a:p>
            <a:pPr marL="660400" indent="-457200" algn="just">
              <a:spcBef>
                <a:spcPts val="640"/>
              </a:spcBef>
              <a:buSzPts val="3200"/>
            </a:pPr>
            <a:r>
              <a:rPr lang="en-US" sz="1800" b="0" i="0" u="none" strike="noStrike" dirty="0">
                <a:effectLst/>
                <a:latin typeface="Times New Roman" panose="02020603050405020304" pitchFamily="18" charset="0"/>
                <a:cs typeface="Times New Roman" panose="02020603050405020304" pitchFamily="18" charset="0"/>
              </a:rPr>
              <a:t>However, the persistent  threat of plant diseases continues to  challenge the livelihoods of millions of  farmers across the country. </a:t>
            </a:r>
          </a:p>
          <a:p>
            <a:pPr marL="203200" indent="0" algn="just">
              <a:spcBef>
                <a:spcPts val="640"/>
              </a:spcBef>
              <a:buSzPts val="3200"/>
              <a:buNone/>
            </a:pPr>
            <a:endParaRPr lang="en-US" sz="1800" b="0" i="0" u="none" strike="noStrike" dirty="0">
              <a:effectLst/>
              <a:latin typeface="Times New Roman" panose="02020603050405020304" pitchFamily="18" charset="0"/>
              <a:cs typeface="Times New Roman" panose="02020603050405020304" pitchFamily="18" charset="0"/>
            </a:endParaRPr>
          </a:p>
          <a:p>
            <a:pPr marL="660400" indent="-457200" algn="just">
              <a:spcBef>
                <a:spcPts val="640"/>
              </a:spcBef>
              <a:buSzPts val="3200"/>
            </a:pPr>
            <a:r>
              <a:rPr lang="en-US" sz="1800" b="0" i="0" u="none" strike="noStrike" dirty="0">
                <a:effectLst/>
                <a:latin typeface="Times New Roman" panose="02020603050405020304" pitchFamily="18" charset="0"/>
                <a:cs typeface="Times New Roman" panose="02020603050405020304" pitchFamily="18" charset="0"/>
              </a:rPr>
              <a:t>It is in this  context that our project, focused on  Plant Disease Identiﬁcation using  Machine Learning (ML) and Deep  Learning, takes center stage.</a:t>
            </a:r>
            <a:endParaRPr lang="en-US" sz="1800" b="0" dirty="0">
              <a:effectLst/>
              <a:latin typeface="Times New Roman" panose="02020603050405020304" pitchFamily="18" charset="0"/>
              <a:cs typeface="Times New Roman" panose="02020603050405020304" pitchFamily="18" charset="0"/>
            </a:endParaRPr>
          </a:p>
        </p:txBody>
      </p:sp>
      <p:sp>
        <p:nvSpPr>
          <p:cNvPr id="204" name="Google Shape;204;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latin typeface="Times New Roman" panose="02020603050405020304" pitchFamily="18" charset="0"/>
                <a:cs typeface="Times New Roman" panose="02020603050405020304" pitchFamily="18" charset="0"/>
              </a:rPr>
              <a:t>04-11-2023</a:t>
            </a:r>
          </a:p>
        </p:txBody>
      </p:sp>
      <p:sp>
        <p:nvSpPr>
          <p:cNvPr id="205" name="Google Shape;205;p29"/>
          <p:cNvSpPr txBox="1">
            <a:spLocks noGrp="1"/>
          </p:cNvSpPr>
          <p:nvPr>
            <p:ph type="sldNum" idx="12"/>
          </p:nvPr>
        </p:nvSpPr>
        <p:spPr>
          <a:xfrm>
            <a:off x="9942225" y="649290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4</a:t>
            </a:fld>
            <a:endParaRPr>
              <a:latin typeface="Times New Roman" panose="02020603050405020304" pitchFamily="18" charset="0"/>
              <a:cs typeface="Times New Roman" panose="02020603050405020304" pitchFamily="18" charset="0"/>
            </a:endParaRPr>
          </a:p>
        </p:txBody>
      </p:sp>
      <p:pic>
        <p:nvPicPr>
          <p:cNvPr id="206" name="Google Shape;206;p29"/>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07" name="Google Shape;207;p29"/>
          <p:cNvSpPr txBox="1">
            <a:spLocks noGrp="1"/>
          </p:cNvSpPr>
          <p:nvPr>
            <p:ph type="ftr" idx="11"/>
          </p:nvPr>
        </p:nvSpPr>
        <p:spPr>
          <a:xfrm>
            <a:off x="4381500" y="6356363"/>
            <a:ext cx="3429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638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200" b="0" i="0" u="none" strike="noStrike" cap="none">
                <a:solidFill>
                  <a:srgbClr val="000000"/>
                </a:solidFill>
                <a:latin typeface="Times New Roman"/>
                <a:ea typeface="Times New Roman"/>
                <a:cs typeface="Times New Roman"/>
                <a:sym typeface="Times New Roman"/>
              </a:rPr>
              <a:t>24 August 2023</a:t>
            </a:r>
            <a:endParaRPr sz="1200" b="0" i="0" u="none" strike="noStrike" cap="none">
              <a:solidFill>
                <a:srgbClr val="000000"/>
              </a:solidFill>
              <a:latin typeface="Times New Roman"/>
              <a:ea typeface="Times New Roman"/>
              <a:cs typeface="Times New Roman"/>
              <a:sym typeface="Times New Roman"/>
            </a:endParaRPr>
          </a:p>
        </p:txBody>
      </p:sp>
      <p:sp>
        <p:nvSpPr>
          <p:cNvPr id="224" name="Google Shape;224;p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Times New Roman"/>
                <a:ea typeface="Times New Roman"/>
                <a:cs typeface="Times New Roman"/>
                <a:sym typeface="Times New Roman"/>
              </a:rPr>
              <a:t>5</a:t>
            </a:fld>
            <a:endParaRPr sz="1200" b="0" i="0" u="none" strike="noStrike" cap="none">
              <a:solidFill>
                <a:srgbClr val="000000"/>
              </a:solidFill>
              <a:latin typeface="Times New Roman"/>
              <a:ea typeface="Times New Roman"/>
              <a:cs typeface="Times New Roman"/>
              <a:sym typeface="Times New Roman"/>
            </a:endParaRPr>
          </a:p>
        </p:txBody>
      </p:sp>
      <p:graphicFrame>
        <p:nvGraphicFramePr>
          <p:cNvPr id="225" name="Google Shape;225;p31"/>
          <p:cNvGraphicFramePr/>
          <p:nvPr/>
        </p:nvGraphicFramePr>
        <p:xfrm>
          <a:off x="374090" y="669471"/>
          <a:ext cx="11443820" cy="6406628"/>
        </p:xfrm>
        <a:graphic>
          <a:graphicData uri="http://schemas.openxmlformats.org/drawingml/2006/table">
            <a:tbl>
              <a:tblPr firstRow="1" firstCol="1" bandRow="1">
                <a:tableStyleId>{F2DE63D5-997A-4646-A377-4702673A728D}</a:tableStyleId>
              </a:tblPr>
              <a:tblGrid>
                <a:gridCol w="696727">
                  <a:extLst>
                    <a:ext uri="{9D8B030D-6E8A-4147-A177-3AD203B41FA5}">
                      <a16:colId xmlns:a16="http://schemas.microsoft.com/office/drawing/2014/main" val="20000"/>
                    </a:ext>
                  </a:extLst>
                </a:gridCol>
                <a:gridCol w="943675">
                  <a:extLst>
                    <a:ext uri="{9D8B030D-6E8A-4147-A177-3AD203B41FA5}">
                      <a16:colId xmlns:a16="http://schemas.microsoft.com/office/drawing/2014/main" val="20001"/>
                    </a:ext>
                  </a:extLst>
                </a:gridCol>
                <a:gridCol w="2623121">
                  <a:extLst>
                    <a:ext uri="{9D8B030D-6E8A-4147-A177-3AD203B41FA5}">
                      <a16:colId xmlns:a16="http://schemas.microsoft.com/office/drawing/2014/main" val="20002"/>
                    </a:ext>
                  </a:extLst>
                </a:gridCol>
                <a:gridCol w="2608628">
                  <a:extLst>
                    <a:ext uri="{9D8B030D-6E8A-4147-A177-3AD203B41FA5}">
                      <a16:colId xmlns:a16="http://schemas.microsoft.com/office/drawing/2014/main" val="20003"/>
                    </a:ext>
                  </a:extLst>
                </a:gridCol>
                <a:gridCol w="2911911">
                  <a:extLst>
                    <a:ext uri="{9D8B030D-6E8A-4147-A177-3AD203B41FA5}">
                      <a16:colId xmlns:a16="http://schemas.microsoft.com/office/drawing/2014/main" val="20004"/>
                    </a:ext>
                  </a:extLst>
                </a:gridCol>
                <a:gridCol w="1659758">
                  <a:extLst>
                    <a:ext uri="{9D8B030D-6E8A-4147-A177-3AD203B41FA5}">
                      <a16:colId xmlns:a16="http://schemas.microsoft.com/office/drawing/2014/main" val="20005"/>
                    </a:ext>
                  </a:extLst>
                </a:gridCol>
              </a:tblGrid>
              <a:tr h="668785">
                <a:tc>
                  <a:txBody>
                    <a:bodyPr/>
                    <a:lstStyle/>
                    <a:p>
                      <a:pPr marL="0" marR="0" lvl="0" indent="0" algn="l" rtl="0">
                        <a:lnSpc>
                          <a:spcPct val="150000"/>
                        </a:lnSpc>
                        <a:spcBef>
                          <a:spcPts val="0"/>
                        </a:spcBef>
                        <a:spcAft>
                          <a:spcPts val="0"/>
                        </a:spcAft>
                        <a:buClr>
                          <a:srgbClr val="000000"/>
                        </a:buClr>
                        <a:buSzPts val="1200"/>
                        <a:buFont typeface="Arial"/>
                        <a:buNone/>
                      </a:pPr>
                      <a:r>
                        <a:rPr lang="en-IN" sz="1000" u="none" strike="noStrike" cap="none" dirty="0" err="1">
                          <a:solidFill>
                            <a:schemeClr val="tx1"/>
                          </a:solidFill>
                          <a:latin typeface="Times New Roman" panose="02020603050405020304" pitchFamily="18" charset="0"/>
                          <a:cs typeface="Times New Roman" panose="02020603050405020304" pitchFamily="18" charset="0"/>
                        </a:rPr>
                        <a:t>S.No</a:t>
                      </a:r>
                      <a:r>
                        <a:rPr lang="en-IN" sz="1000" u="none" strike="noStrike" cap="none" dirty="0">
                          <a:solidFill>
                            <a:schemeClr val="tx1"/>
                          </a:solidFill>
                          <a:latin typeface="Times New Roman" panose="02020603050405020304" pitchFamily="18" charset="0"/>
                          <a:cs typeface="Times New Roman" panose="02020603050405020304" pitchFamily="18" charset="0"/>
                        </a:rPr>
                        <a:t>.</a:t>
                      </a:r>
                      <a:endParaRPr sz="10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Details of Author, Year</a:t>
                      </a:r>
                      <a:endParaRPr sz="10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Techniques /Title of Paper</a:t>
                      </a:r>
                      <a:endParaRPr sz="100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Contribution</a:t>
                      </a:r>
                      <a:endParaRPr sz="100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sym typeface="Times New Roman"/>
                        </a:rPr>
                        <a:t>Merits</a:t>
                      </a:r>
                      <a:endParaRPr sz="100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sym typeface="Times New Roman"/>
                        </a:rPr>
                        <a:t>Demerits</a:t>
                      </a:r>
                      <a:endParaRPr sz="100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extLst>
                  <a:ext uri="{0D108BD9-81ED-4DB2-BD59-A6C34878D82A}">
                    <a16:rowId xmlns:a16="http://schemas.microsoft.com/office/drawing/2014/main" val="10000"/>
                  </a:ext>
                </a:extLst>
              </a:tr>
              <a:tr h="1336502">
                <a:tc>
                  <a:txBody>
                    <a:bodyPr/>
                    <a:lstStyle/>
                    <a:p>
                      <a:pPr marL="0" marR="0" lvl="0" indent="0" algn="l" rtl="0">
                        <a:lnSpc>
                          <a:spcPct val="150000"/>
                        </a:lnSpc>
                        <a:spcBef>
                          <a:spcPts val="0"/>
                        </a:spcBef>
                        <a:spcAft>
                          <a:spcPts val="0"/>
                        </a:spcAft>
                        <a:buClr>
                          <a:srgbClr val="000000"/>
                        </a:buClr>
                        <a:buSzPts val="1100"/>
                        <a:buFont typeface="Arial"/>
                        <a:buNone/>
                      </a:pPr>
                      <a:r>
                        <a:rPr lang="en-IN" sz="1000" b="1" u="none" strike="noStrike" cap="none" dirty="0">
                          <a:solidFill>
                            <a:schemeClr val="tx1"/>
                          </a:solidFill>
                          <a:latin typeface="Times New Roman" panose="02020603050405020304" pitchFamily="18" charset="0"/>
                          <a:cs typeface="Times New Roman" panose="02020603050405020304" pitchFamily="18" charset="0"/>
                          <a:sym typeface="Calibri"/>
                        </a:rPr>
                        <a:t>1.</a:t>
                      </a:r>
                      <a:endParaRPr sz="1000" u="none" strike="noStrike" cap="none" dirty="0">
                        <a:solidFill>
                          <a:schemeClr val="tx1"/>
                        </a:solidFill>
                        <a:latin typeface="Times New Roman" panose="02020603050405020304" pitchFamily="18" charset="0"/>
                        <a:cs typeface="Times New Roman" panose="02020603050405020304" pitchFamily="18" charset="0"/>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dirty="0" err="1">
                          <a:solidFill>
                            <a:schemeClr val="tx1"/>
                          </a:solidFill>
                          <a:latin typeface="Times New Roman" panose="02020603050405020304" pitchFamily="18" charset="0"/>
                          <a:cs typeface="Times New Roman" panose="02020603050405020304" pitchFamily="18" charset="0"/>
                        </a:rPr>
                        <a:t>Pranesh</a:t>
                      </a:r>
                      <a:r>
                        <a:rPr lang="en-IN" sz="1000" u="none" strike="noStrike" cap="none" dirty="0">
                          <a:solidFill>
                            <a:schemeClr val="tx1"/>
                          </a:solidFill>
                          <a:latin typeface="Times New Roman" panose="02020603050405020304" pitchFamily="18" charset="0"/>
                          <a:cs typeface="Times New Roman" panose="02020603050405020304" pitchFamily="18" charset="0"/>
                        </a:rPr>
                        <a:t> Kulkarni, et Al</a:t>
                      </a: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Plant Disease Detection Using Image Processing and Machine Learning</a:t>
                      </a: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The proposed system is able to detect 20 different diseases of 5 common plants with 93% accuracy.</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171450" marR="0" lvl="0" indent="-171450" algn="just"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25 classes for experimentation</a:t>
                      </a:r>
                      <a:endParaRPr sz="1000" u="none" strike="noStrike" cap="none">
                        <a:solidFill>
                          <a:schemeClr val="tx1"/>
                        </a:solidFill>
                        <a:latin typeface="Times New Roman" panose="02020603050405020304" pitchFamily="18" charset="0"/>
                        <a:cs typeface="Times New Roman" panose="02020603050405020304" pitchFamily="18" charset="0"/>
                      </a:endParaRPr>
                    </a:p>
                    <a:p>
                      <a:pPr marL="171450" marR="0" lvl="0" indent="-171450" algn="just"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shape, texture and color features are extracted from the image</a:t>
                      </a:r>
                      <a:endParaRPr sz="1000" u="none" strike="noStrike" cap="none">
                        <a:solidFill>
                          <a:schemeClr val="tx1"/>
                        </a:solidFill>
                        <a:latin typeface="Times New Roman" panose="02020603050405020304" pitchFamily="18" charset="0"/>
                        <a:cs typeface="Times New Roman" panose="02020603050405020304" pitchFamily="18" charset="0"/>
                      </a:endParaRPr>
                    </a:p>
                    <a:p>
                      <a:pPr marL="171450" marR="0" lvl="0" indent="-171450" algn="just"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average 93% accuracy and 0.93 F1 score</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Random forest classifier has been used for classification or detection task</a:t>
                      </a:r>
                      <a:endParaRPr sz="1000" u="none" strike="noStrike" cap="none">
                        <a:solidFill>
                          <a:schemeClr val="tx1"/>
                        </a:solidFill>
                        <a:latin typeface="Times New Roman" panose="02020603050405020304" pitchFamily="18" charset="0"/>
                        <a:cs typeface="Times New Roman" panose="02020603050405020304" pitchFamily="18" charset="0"/>
                      </a:endParaRPr>
                    </a:p>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prone to overfitting problems.</a:t>
                      </a:r>
                      <a:endParaRPr sz="1000" u="none" strike="noStrike" cap="none">
                        <a:solidFill>
                          <a:schemeClr val="tx1"/>
                        </a:solidFill>
                        <a:latin typeface="Times New Roman" panose="02020603050405020304" pitchFamily="18" charset="0"/>
                        <a:cs typeface="Times New Roman" panose="02020603050405020304" pitchFamily="18" charset="0"/>
                      </a:endParaRPr>
                    </a:p>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computationally efficient</a:t>
                      </a:r>
                      <a:endParaRPr sz="1000" u="none" strike="noStrike" cap="none">
                        <a:solidFill>
                          <a:schemeClr val="tx1"/>
                        </a:solidFill>
                        <a:latin typeface="Times New Roman" panose="02020603050405020304" pitchFamily="18" charset="0"/>
                        <a:cs typeface="Times New Roman" panose="02020603050405020304" pitchFamily="18" charset="0"/>
                      </a:endParaRPr>
                    </a:p>
                  </a:txBody>
                  <a:tcPr marL="44095" marR="44095" marT="0" marB="0"/>
                </a:tc>
                <a:extLst>
                  <a:ext uri="{0D108BD9-81ED-4DB2-BD59-A6C34878D82A}">
                    <a16:rowId xmlns:a16="http://schemas.microsoft.com/office/drawing/2014/main" val="10001"/>
                  </a:ext>
                </a:extLst>
              </a:tr>
              <a:tr h="891017">
                <a:tc>
                  <a:txBody>
                    <a:bodyPr/>
                    <a:lstStyle/>
                    <a:p>
                      <a:pPr marL="0" marR="0" lvl="0" indent="0" algn="l" rtl="0">
                        <a:lnSpc>
                          <a:spcPct val="150000"/>
                        </a:lnSpc>
                        <a:spcBef>
                          <a:spcPts val="0"/>
                        </a:spcBef>
                        <a:spcAft>
                          <a:spcPts val="0"/>
                        </a:spcAft>
                        <a:buClr>
                          <a:srgbClr val="000000"/>
                        </a:buClr>
                        <a:buSzPts val="1100"/>
                        <a:buFont typeface="Arial"/>
                        <a:buNone/>
                      </a:pPr>
                      <a:r>
                        <a:rPr lang="en-IN" sz="1000" b="1" u="none" strike="noStrike" cap="none">
                          <a:solidFill>
                            <a:schemeClr val="tx1"/>
                          </a:solidFill>
                          <a:latin typeface="Times New Roman" panose="02020603050405020304" pitchFamily="18" charset="0"/>
                          <a:cs typeface="Times New Roman" panose="02020603050405020304" pitchFamily="18" charset="0"/>
                          <a:sym typeface="Calibri"/>
                        </a:rPr>
                        <a:t>2.</a:t>
                      </a:r>
                      <a:endParaRPr sz="1000" u="none" strike="noStrike" cap="none">
                        <a:solidFill>
                          <a:schemeClr val="tx1"/>
                        </a:solidFill>
                        <a:latin typeface="Times New Roman" panose="02020603050405020304" pitchFamily="18" charset="0"/>
                        <a:cs typeface="Times New Roman" panose="02020603050405020304" pitchFamily="18" charset="0"/>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Davinder Singh, et Al</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400"/>
                        <a:buFont typeface="Arial"/>
                        <a:buNone/>
                      </a:pPr>
                      <a:r>
                        <a:rPr lang="en-IN" sz="1000" u="none" strike="noStrike" cap="none" dirty="0" err="1">
                          <a:solidFill>
                            <a:schemeClr val="tx1"/>
                          </a:solidFill>
                          <a:latin typeface="Times New Roman" panose="02020603050405020304" pitchFamily="18" charset="0"/>
                          <a:cs typeface="Times New Roman" panose="02020603050405020304" pitchFamily="18" charset="0"/>
                        </a:rPr>
                        <a:t>PlantDoc</a:t>
                      </a:r>
                      <a:r>
                        <a:rPr lang="en-IN" sz="1000" u="none" strike="noStrike" cap="none" dirty="0">
                          <a:solidFill>
                            <a:schemeClr val="tx1"/>
                          </a:solidFill>
                          <a:latin typeface="Times New Roman" panose="02020603050405020304" pitchFamily="18" charset="0"/>
                          <a:cs typeface="Times New Roman" panose="02020603050405020304" pitchFamily="18" charset="0"/>
                        </a:rPr>
                        <a:t>: A Dataset for Visual Plant Disease Detection</a:t>
                      </a:r>
                      <a:endParaRPr sz="1000" b="1"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Propose an entirely new dataset for plant disease detection called </a:t>
                      </a:r>
                      <a:r>
                        <a:rPr lang="en-IN" sz="1000" u="none" strike="noStrike" cap="none" dirty="0" err="1">
                          <a:solidFill>
                            <a:schemeClr val="tx1"/>
                          </a:solidFill>
                          <a:latin typeface="Times New Roman" panose="02020603050405020304" pitchFamily="18" charset="0"/>
                          <a:cs typeface="Times New Roman" panose="02020603050405020304" pitchFamily="18" charset="0"/>
                        </a:rPr>
                        <a:t>PlantDoc</a:t>
                      </a:r>
                      <a:r>
                        <a:rPr lang="en-IN" sz="1000" u="none" strike="noStrike" cap="none" dirty="0">
                          <a:solidFill>
                            <a:schemeClr val="tx1"/>
                          </a:solidFill>
                          <a:latin typeface="Times New Roman" panose="02020603050405020304" pitchFamily="18" charset="0"/>
                          <a:cs typeface="Times New Roman" panose="02020603050405020304" pitchFamily="18" charset="0"/>
                        </a:rPr>
                        <a:t>. </a:t>
                      </a: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dirty="0" err="1">
                          <a:solidFill>
                            <a:schemeClr val="tx1"/>
                          </a:solidFill>
                          <a:latin typeface="Times New Roman" panose="02020603050405020304" pitchFamily="18" charset="0"/>
                          <a:cs typeface="Times New Roman" panose="02020603050405020304" pitchFamily="18" charset="0"/>
                        </a:rPr>
                        <a:t>MobileNet</a:t>
                      </a:r>
                      <a:r>
                        <a:rPr lang="en-IN" sz="1000" u="none" strike="noStrike" cap="none" dirty="0">
                          <a:solidFill>
                            <a:schemeClr val="tx1"/>
                          </a:solidFill>
                          <a:latin typeface="Times New Roman" panose="02020603050405020304" pitchFamily="18" charset="0"/>
                          <a:cs typeface="Times New Roman" panose="02020603050405020304" pitchFamily="18" charset="0"/>
                        </a:rPr>
                        <a:t> gives an </a:t>
                      </a:r>
                      <a:r>
                        <a:rPr lang="en-IN" sz="1000" u="none" strike="noStrike" cap="none" dirty="0" err="1">
                          <a:solidFill>
                            <a:schemeClr val="tx1"/>
                          </a:solidFill>
                          <a:latin typeface="Times New Roman" panose="02020603050405020304" pitchFamily="18" charset="0"/>
                          <a:cs typeface="Times New Roman" panose="02020603050405020304" pitchFamily="18" charset="0"/>
                        </a:rPr>
                        <a:t>mAP</a:t>
                      </a:r>
                      <a:r>
                        <a:rPr lang="en-IN" sz="1000" u="none" strike="noStrike" cap="none" dirty="0">
                          <a:solidFill>
                            <a:schemeClr val="tx1"/>
                          </a:solidFill>
                          <a:latin typeface="Times New Roman" panose="02020603050405020304" pitchFamily="18" charset="0"/>
                          <a:cs typeface="Times New Roman" panose="02020603050405020304" pitchFamily="18" charset="0"/>
                        </a:rPr>
                        <a:t> of 22 when evaluated on COCO dataset which has significantly more classes </a:t>
                      </a:r>
                      <a:endParaRPr sz="1000" u="none" strike="noStrike" cap="none" dirty="0">
                        <a:solidFill>
                          <a:schemeClr val="tx1"/>
                        </a:solidFill>
                        <a:latin typeface="Times New Roman" panose="02020603050405020304" pitchFamily="18" charset="0"/>
                        <a:cs typeface="Times New Roman" panose="02020603050405020304" pitchFamily="18" charset="0"/>
                      </a:endParaRPr>
                    </a:p>
                    <a:p>
                      <a:pPr marL="171450" marR="0" lvl="0" indent="-101600" algn="l" rtl="0">
                        <a:lnSpc>
                          <a:spcPct val="100000"/>
                        </a:lnSpc>
                        <a:spcBef>
                          <a:spcPts val="0"/>
                        </a:spcBef>
                        <a:spcAft>
                          <a:spcPts val="0"/>
                        </a:spcAft>
                        <a:buClr>
                          <a:schemeClr val="dk1"/>
                        </a:buClr>
                        <a:buSzPts val="1100"/>
                        <a:buFont typeface="Calibri"/>
                        <a:buNone/>
                      </a:pP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dirty="0">
                          <a:solidFill>
                            <a:schemeClr val="tx1"/>
                          </a:solidFill>
                          <a:latin typeface="Times New Roman" panose="02020603050405020304" pitchFamily="18" charset="0"/>
                          <a:cs typeface="Times New Roman" panose="02020603050405020304" pitchFamily="18" charset="0"/>
                        </a:rPr>
                        <a:t>there are some images in the dataset which can potentially be wrongly classified</a:t>
                      </a:r>
                      <a:endParaRPr sz="1000" u="none" strike="noStrike" cap="none" dirty="0">
                        <a:solidFill>
                          <a:schemeClr val="tx1"/>
                        </a:solidFill>
                        <a:latin typeface="Times New Roman" panose="02020603050405020304" pitchFamily="18" charset="0"/>
                        <a:cs typeface="Times New Roman" panose="02020603050405020304" pitchFamily="18" charset="0"/>
                      </a:endParaRPr>
                    </a:p>
                    <a:p>
                      <a:pPr marL="171450" marR="0" lvl="0" indent="-101600" algn="l" rtl="0">
                        <a:lnSpc>
                          <a:spcPct val="100000"/>
                        </a:lnSpc>
                        <a:spcBef>
                          <a:spcPts val="0"/>
                        </a:spcBef>
                        <a:spcAft>
                          <a:spcPts val="0"/>
                        </a:spcAft>
                        <a:buClr>
                          <a:schemeClr val="dk1"/>
                        </a:buClr>
                        <a:buSzPts val="1100"/>
                        <a:buFont typeface="Calibri"/>
                        <a:buNone/>
                      </a:pP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extLst>
                  <a:ext uri="{0D108BD9-81ED-4DB2-BD59-A6C34878D82A}">
                    <a16:rowId xmlns:a16="http://schemas.microsoft.com/office/drawing/2014/main" val="10002"/>
                  </a:ext>
                </a:extLst>
              </a:tr>
              <a:tr h="1113397">
                <a:tc>
                  <a:txBody>
                    <a:bodyPr/>
                    <a:lstStyle/>
                    <a:p>
                      <a:pPr marL="0" marR="0" lvl="0" indent="0" algn="l" rtl="0">
                        <a:lnSpc>
                          <a:spcPct val="150000"/>
                        </a:lnSpc>
                        <a:spcBef>
                          <a:spcPts val="0"/>
                        </a:spcBef>
                        <a:spcAft>
                          <a:spcPts val="0"/>
                        </a:spcAft>
                        <a:buClr>
                          <a:srgbClr val="000000"/>
                        </a:buClr>
                        <a:buSzPts val="1100"/>
                        <a:buFont typeface="Arial"/>
                        <a:buNone/>
                      </a:pPr>
                      <a:r>
                        <a:rPr lang="en-IN" sz="1000" b="1" u="none" strike="noStrike" cap="none">
                          <a:solidFill>
                            <a:schemeClr val="tx1"/>
                          </a:solidFill>
                          <a:latin typeface="Times New Roman" panose="02020603050405020304" pitchFamily="18" charset="0"/>
                          <a:cs typeface="Times New Roman" panose="02020603050405020304" pitchFamily="18" charset="0"/>
                          <a:sym typeface="Calibri"/>
                        </a:rPr>
                        <a:t>3.</a:t>
                      </a:r>
                      <a:endParaRPr sz="1000" b="1" i="0" u="none" strike="noStrike" cap="none">
                        <a:solidFill>
                          <a:schemeClr val="tx1"/>
                        </a:solidFill>
                        <a:latin typeface="Times New Roman" panose="02020603050405020304" pitchFamily="18" charset="0"/>
                        <a:ea typeface="Calibri"/>
                        <a:cs typeface="Times New Roman" panose="02020603050405020304" pitchFamily="18" charset="0"/>
                        <a:sym typeface="Calibri"/>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WASSWA SHAFIK, et Al</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A Systematic Literature Review on Plant Disease Detection: Motivations, Classification Techniques, Datasets, Challenges, and Future Trends</a:t>
                      </a:r>
                      <a:endParaRPr sz="1000" b="1" i="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The study shows a complete data collection and </a:t>
                      </a:r>
                      <a:r>
                        <a:rPr lang="en-IN" sz="1000" u="none" strike="noStrike" cap="none" dirty="0" err="1">
                          <a:solidFill>
                            <a:schemeClr val="tx1"/>
                          </a:solidFill>
                          <a:latin typeface="Times New Roman" panose="02020603050405020304" pitchFamily="18" charset="0"/>
                          <a:cs typeface="Times New Roman" panose="02020603050405020304" pitchFamily="18" charset="0"/>
                        </a:rPr>
                        <a:t>preprocessing</a:t>
                      </a:r>
                      <a:r>
                        <a:rPr lang="en-IN" sz="1000" u="none" strike="noStrike" cap="none" dirty="0">
                          <a:solidFill>
                            <a:schemeClr val="tx1"/>
                          </a:solidFill>
                          <a:latin typeface="Times New Roman" panose="02020603050405020304" pitchFamily="18" charset="0"/>
                          <a:cs typeface="Times New Roman" panose="02020603050405020304" pitchFamily="18" charset="0"/>
                        </a:rPr>
                        <a:t> strategy for PDD used in academia and business</a:t>
                      </a: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dirty="0">
                          <a:solidFill>
                            <a:schemeClr val="tx1"/>
                          </a:solidFill>
                          <a:latin typeface="Times New Roman" panose="02020603050405020304" pitchFamily="18" charset="0"/>
                          <a:cs typeface="Times New Roman" panose="02020603050405020304" pitchFamily="18" charset="0"/>
                        </a:rPr>
                        <a:t>There are a limited number of publicly accessible datasets on this topic.</a:t>
                      </a:r>
                      <a:endParaRPr sz="1000" u="none" strike="noStrike" cap="none" dirty="0">
                        <a:solidFill>
                          <a:schemeClr val="tx1"/>
                        </a:solidFill>
                        <a:latin typeface="Times New Roman" panose="02020603050405020304" pitchFamily="18" charset="0"/>
                        <a:cs typeface="Times New Roman" panose="02020603050405020304" pitchFamily="18" charset="0"/>
                      </a:endParaRPr>
                    </a:p>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dirty="0">
                          <a:solidFill>
                            <a:schemeClr val="tx1"/>
                          </a:solidFill>
                          <a:latin typeface="Times New Roman" panose="02020603050405020304" pitchFamily="18" charset="0"/>
                          <a:cs typeface="Times New Roman" panose="02020603050405020304" pitchFamily="18" charset="0"/>
                        </a:rPr>
                        <a:t>the bulk of DL models is created using data collected under laboratory circumstances, which may hinder their performance in real-time utilization</a:t>
                      </a:r>
                      <a:endParaRPr sz="1000" u="none" strike="noStrike" cap="none" dirty="0">
                        <a:solidFill>
                          <a:schemeClr val="tx1"/>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100"/>
                        <a:buFont typeface="Arial"/>
                        <a:buNone/>
                      </a:pP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b="1" u="none" strike="noStrike" cap="none" dirty="0">
                          <a:solidFill>
                            <a:schemeClr val="tx1"/>
                          </a:solidFill>
                          <a:latin typeface="Times New Roman" panose="02020603050405020304" pitchFamily="18" charset="0"/>
                          <a:cs typeface="Times New Roman" panose="02020603050405020304" pitchFamily="18" charset="0"/>
                          <a:sym typeface="Times New Roman"/>
                        </a:rPr>
                        <a:t>- </a:t>
                      </a:r>
                      <a:r>
                        <a:rPr lang="en-IN" sz="1000" u="none" strike="noStrike" cap="none" dirty="0">
                          <a:solidFill>
                            <a:schemeClr val="tx1"/>
                          </a:solidFill>
                          <a:latin typeface="Times New Roman" panose="02020603050405020304" pitchFamily="18" charset="0"/>
                          <a:cs typeface="Times New Roman" panose="02020603050405020304" pitchFamily="18" charset="0"/>
                        </a:rPr>
                        <a:t>Most studies </a:t>
                      </a:r>
                      <a:r>
                        <a:rPr lang="en-IN" sz="1000" u="none" strike="noStrike" cap="none" dirty="0" err="1">
                          <a:solidFill>
                            <a:schemeClr val="tx1"/>
                          </a:solidFill>
                          <a:latin typeface="Times New Roman" panose="02020603050405020304" pitchFamily="18" charset="0"/>
                          <a:cs typeface="Times New Roman" panose="02020603050405020304" pitchFamily="18" charset="0"/>
                        </a:rPr>
                        <a:t>centered</a:t>
                      </a:r>
                      <a:r>
                        <a:rPr lang="en-IN" sz="1000" u="none" strike="noStrike" cap="none" dirty="0">
                          <a:solidFill>
                            <a:schemeClr val="tx1"/>
                          </a:solidFill>
                          <a:latin typeface="Times New Roman" panose="02020603050405020304" pitchFamily="18" charset="0"/>
                          <a:cs typeface="Times New Roman" panose="02020603050405020304" pitchFamily="18" charset="0"/>
                        </a:rPr>
                        <a:t> extensively around CNN-based disease detection systems for numerous crops, notably citrus, have been studied</a:t>
                      </a: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extLst>
                  <a:ext uri="{0D108BD9-81ED-4DB2-BD59-A6C34878D82A}">
                    <a16:rowId xmlns:a16="http://schemas.microsoft.com/office/drawing/2014/main" val="10003"/>
                  </a:ext>
                </a:extLst>
              </a:tr>
              <a:tr h="891017">
                <a:tc>
                  <a:txBody>
                    <a:bodyPr/>
                    <a:lstStyle/>
                    <a:p>
                      <a:pPr marL="0" marR="0" lvl="0" indent="0" algn="l" rtl="0">
                        <a:lnSpc>
                          <a:spcPct val="150000"/>
                        </a:lnSpc>
                        <a:spcBef>
                          <a:spcPts val="0"/>
                        </a:spcBef>
                        <a:spcAft>
                          <a:spcPts val="0"/>
                        </a:spcAft>
                        <a:buClr>
                          <a:srgbClr val="000000"/>
                        </a:buClr>
                        <a:buSzPts val="1100"/>
                        <a:buFont typeface="Arial"/>
                        <a:buNone/>
                      </a:pPr>
                      <a:r>
                        <a:rPr lang="en-IN" sz="1000" b="1" u="none" strike="noStrike" cap="none">
                          <a:solidFill>
                            <a:schemeClr val="tx1"/>
                          </a:solidFill>
                          <a:latin typeface="Times New Roman" panose="02020603050405020304" pitchFamily="18" charset="0"/>
                          <a:cs typeface="Times New Roman" panose="02020603050405020304" pitchFamily="18" charset="0"/>
                          <a:sym typeface="Calibri"/>
                        </a:rPr>
                        <a:t>4. </a:t>
                      </a:r>
                      <a:endParaRPr sz="1000" u="none" strike="noStrike" cap="none">
                        <a:solidFill>
                          <a:schemeClr val="tx1"/>
                        </a:solidFill>
                        <a:latin typeface="Times New Roman" panose="02020603050405020304" pitchFamily="18" charset="0"/>
                        <a:cs typeface="Times New Roman" panose="02020603050405020304" pitchFamily="18" charset="0"/>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Muhammad E. H. et Al</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4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Automatic and Reliable Leaf Disease Detection Using Deep Learning Techniques</a:t>
                      </a:r>
                      <a:endParaRPr sz="1000" b="1" u="none" strike="noStrike" cap="none">
                        <a:solidFill>
                          <a:schemeClr val="tx1"/>
                        </a:solidFill>
                        <a:latin typeface="Times New Roman" panose="02020603050405020304" pitchFamily="18" charset="0"/>
                        <a:cs typeface="Times New Roman" panose="02020603050405020304" pitchFamily="18" charset="0"/>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Different variants of U-net architecture are investigated to propose the best segmentation model by comparing the model predictions to the ground truth segmented images. </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The obtained results show that our model outperforms some recent deep learning techniques by using the most popular publicly available Plant Village dataset</a:t>
                      </a:r>
                      <a:endParaRPr sz="1000" u="none" strike="noStrike" cap="none">
                        <a:solidFill>
                          <a:schemeClr val="tx1"/>
                        </a:solidFill>
                        <a:latin typeface="Times New Roman" panose="02020603050405020304" pitchFamily="18" charset="0"/>
                        <a:cs typeface="Times New Roman" panose="02020603050405020304" pitchFamily="18" charset="0"/>
                      </a:endParaRPr>
                    </a:p>
                    <a:p>
                      <a:pPr marL="171450" marR="0" lvl="0" indent="-101600" algn="l" rtl="0">
                        <a:lnSpc>
                          <a:spcPct val="100000"/>
                        </a:lnSpc>
                        <a:spcBef>
                          <a:spcPts val="0"/>
                        </a:spcBef>
                        <a:spcAft>
                          <a:spcPts val="0"/>
                        </a:spcAft>
                        <a:buClr>
                          <a:schemeClr val="dk1"/>
                        </a:buClr>
                        <a:buSzPts val="1100"/>
                        <a:buFont typeface="Calibri"/>
                        <a:buNone/>
                      </a:pP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extLst>
                  <a:ext uri="{0D108BD9-81ED-4DB2-BD59-A6C34878D82A}">
                    <a16:rowId xmlns:a16="http://schemas.microsoft.com/office/drawing/2014/main" val="10004"/>
                  </a:ext>
                </a:extLst>
              </a:tr>
              <a:tr h="1505910">
                <a:tc>
                  <a:txBody>
                    <a:bodyPr/>
                    <a:lstStyle/>
                    <a:p>
                      <a:pPr marL="0" marR="0" lvl="0" indent="0" algn="l" rtl="0">
                        <a:lnSpc>
                          <a:spcPct val="150000"/>
                        </a:lnSpc>
                        <a:spcBef>
                          <a:spcPts val="0"/>
                        </a:spcBef>
                        <a:spcAft>
                          <a:spcPts val="0"/>
                        </a:spcAft>
                        <a:buClr>
                          <a:srgbClr val="000000"/>
                        </a:buClr>
                        <a:buSzPts val="1100"/>
                        <a:buFont typeface="Arial"/>
                        <a:buNone/>
                      </a:pPr>
                      <a:r>
                        <a:rPr lang="en-IN" sz="1000" b="1" u="none" strike="noStrike" cap="none" dirty="0">
                          <a:solidFill>
                            <a:schemeClr val="tx1"/>
                          </a:solidFill>
                          <a:latin typeface="Times New Roman" panose="02020603050405020304" pitchFamily="18" charset="0"/>
                          <a:cs typeface="Times New Roman" panose="02020603050405020304" pitchFamily="18" charset="0"/>
                          <a:sym typeface="Calibri"/>
                        </a:rPr>
                        <a:t>5. </a:t>
                      </a:r>
                      <a:endParaRPr sz="1000" u="none" strike="noStrike" cap="none" dirty="0">
                        <a:solidFill>
                          <a:schemeClr val="tx1"/>
                        </a:solidFill>
                        <a:latin typeface="Times New Roman" panose="02020603050405020304" pitchFamily="18" charset="0"/>
                        <a:cs typeface="Times New Roman" panose="02020603050405020304" pitchFamily="18" charset="0"/>
                      </a:endParaRPr>
                    </a:p>
                  </a:txBody>
                  <a:tcPr marL="44095" marR="44095" marT="0" marB="0"/>
                </a:tc>
                <a:tc>
                  <a:txBody>
                    <a:bodyPr/>
                    <a:lstStyle/>
                    <a:p>
                      <a:pPr marL="0" marR="0" lvl="0" indent="0" algn="l" rtl="0">
                        <a:lnSpc>
                          <a:spcPct val="115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Monika Lamba et Al</a:t>
                      </a:r>
                      <a:endParaRPr sz="1000" u="none" strike="noStrike" cap="none" dirty="0">
                        <a:solidFill>
                          <a:schemeClr val="tx1"/>
                        </a:solidFill>
                        <a:latin typeface="Times New Roman" panose="02020603050405020304" pitchFamily="18" charset="0"/>
                        <a:cs typeface="Times New Roman" panose="02020603050405020304" pitchFamily="18" charset="0"/>
                      </a:endParaRPr>
                    </a:p>
                  </a:txBody>
                  <a:tcPr marL="86744" marR="86744" marT="86744" marB="86744"/>
                </a:tc>
                <a:tc>
                  <a:txBody>
                    <a:bodyPr/>
                    <a:lstStyle/>
                    <a:p>
                      <a:pPr marL="0" marR="0" lvl="0" indent="0" algn="l" rtl="0">
                        <a:lnSpc>
                          <a:spcPct val="115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Classification of plant diseases using machine and deep learning</a:t>
                      </a:r>
                      <a:endParaRPr sz="1000" u="none" strike="noStrike" cap="none">
                        <a:solidFill>
                          <a:schemeClr val="tx1"/>
                        </a:solidFill>
                        <a:latin typeface="Times New Roman" panose="02020603050405020304" pitchFamily="18" charset="0"/>
                        <a:cs typeface="Times New Roman" panose="02020603050405020304" pitchFamily="18" charset="0"/>
                      </a:endParaRPr>
                    </a:p>
                  </a:txBody>
                  <a:tcPr marL="86744" marR="86744" marT="86744" marB="86744"/>
                </a:tc>
                <a:tc>
                  <a:txBody>
                    <a:bodyPr/>
                    <a:lstStyle/>
                    <a:p>
                      <a:pPr marL="0" marR="0" lvl="0" indent="0" algn="l" rtl="0">
                        <a:lnSpc>
                          <a:spcPct val="115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This paper proposed a model comprising of Auto-Color Correlogram as image filter and DL as classifiers with different activation functions for plant disease</a:t>
                      </a:r>
                      <a:endParaRPr sz="1000" u="none" strike="noStrike" cap="none">
                        <a:solidFill>
                          <a:schemeClr val="tx1"/>
                        </a:solidFill>
                        <a:latin typeface="Times New Roman" panose="02020603050405020304" pitchFamily="18" charset="0"/>
                        <a:cs typeface="Times New Roman" panose="02020603050405020304" pitchFamily="18" charset="0"/>
                      </a:endParaRPr>
                    </a:p>
                  </a:txBody>
                  <a:tcPr marL="86744" marR="86744" marT="86744" marB="86744"/>
                </a:tc>
                <a:tc>
                  <a:txBody>
                    <a:bodyPr/>
                    <a:lstStyle/>
                    <a:p>
                      <a:pPr marL="0" marR="0" lvl="0" indent="0" algn="l" rtl="0">
                        <a:lnSpc>
                          <a:spcPct val="115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-obtaining 99.4% accuracy and 99.9% sensitivity for binary class and 99.2% accuracy for multiclass. It is proven that the proposed model outperforms other approaches, namely </a:t>
                      </a:r>
                      <a:r>
                        <a:rPr lang="en-IN" sz="1000" u="none" strike="noStrike" cap="none" dirty="0" err="1">
                          <a:solidFill>
                            <a:schemeClr val="tx1"/>
                          </a:solidFill>
                          <a:latin typeface="Times New Roman" panose="02020603050405020304" pitchFamily="18" charset="0"/>
                          <a:cs typeface="Times New Roman" panose="02020603050405020304" pitchFamily="18" charset="0"/>
                        </a:rPr>
                        <a:t>LibSVM</a:t>
                      </a:r>
                      <a:r>
                        <a:rPr lang="en-IN" sz="1000" u="none" strike="noStrike" cap="none" dirty="0">
                          <a:solidFill>
                            <a:schemeClr val="tx1"/>
                          </a:solidFill>
                          <a:latin typeface="Times New Roman" panose="02020603050405020304" pitchFamily="18" charset="0"/>
                          <a:cs typeface="Times New Roman" panose="02020603050405020304" pitchFamily="18" charset="0"/>
                        </a:rPr>
                        <a:t>, SMO and DL.</a:t>
                      </a:r>
                      <a:endParaRPr sz="1000" u="none" strike="noStrike" cap="none" dirty="0">
                        <a:solidFill>
                          <a:schemeClr val="tx1"/>
                        </a:solidFill>
                        <a:latin typeface="Times New Roman" panose="02020603050405020304" pitchFamily="18" charset="0"/>
                        <a:cs typeface="Times New Roman" panose="02020603050405020304" pitchFamily="18" charset="0"/>
                      </a:endParaRPr>
                    </a:p>
                    <a:p>
                      <a:pPr marL="0" marR="0" lvl="0" indent="0" algn="l" rtl="0">
                        <a:lnSpc>
                          <a:spcPct val="115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a:t>
                      </a:r>
                      <a:endParaRPr sz="1000" u="none" strike="noStrike" cap="none" dirty="0">
                        <a:solidFill>
                          <a:schemeClr val="tx1"/>
                        </a:solidFill>
                        <a:latin typeface="Times New Roman" panose="02020603050405020304" pitchFamily="18" charset="0"/>
                        <a:cs typeface="Times New Roman" panose="02020603050405020304" pitchFamily="18" charset="0"/>
                      </a:endParaRPr>
                    </a:p>
                  </a:txBody>
                  <a:tcPr marL="86744" marR="86744" marT="86744" marB="86744"/>
                </a:tc>
                <a:tc>
                  <a:txBody>
                    <a:bodyPr/>
                    <a:lstStyle/>
                    <a:p>
                      <a:pPr marL="0" marR="0" lvl="0" indent="0" algn="l" rtl="0">
                        <a:lnSpc>
                          <a:spcPct val="115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-It is required to represent mediator representations of the data that other machine learning methods cannot easily do.</a:t>
                      </a:r>
                      <a:endParaRPr sz="1000" u="none" strike="noStrike" cap="none" dirty="0">
                        <a:solidFill>
                          <a:schemeClr val="tx1"/>
                        </a:solidFill>
                        <a:latin typeface="Times New Roman" panose="02020603050405020304" pitchFamily="18" charset="0"/>
                        <a:cs typeface="Times New Roman" panose="02020603050405020304" pitchFamily="18" charset="0"/>
                      </a:endParaRPr>
                    </a:p>
                    <a:p>
                      <a:pPr marL="0" marR="0" lvl="0" indent="0" algn="l" rtl="0">
                        <a:lnSpc>
                          <a:spcPct val="115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a:t>
                      </a:r>
                      <a:endParaRPr sz="1000" u="none" strike="noStrike" cap="none" dirty="0">
                        <a:solidFill>
                          <a:schemeClr val="tx1"/>
                        </a:solidFill>
                        <a:latin typeface="Times New Roman" panose="02020603050405020304" pitchFamily="18" charset="0"/>
                        <a:cs typeface="Times New Roman" panose="02020603050405020304" pitchFamily="18" charset="0"/>
                      </a:endParaRPr>
                    </a:p>
                  </a:txBody>
                  <a:tcPr marL="86744" marR="86744" marT="86744" marB="86744"/>
                </a:tc>
                <a:extLst>
                  <a:ext uri="{0D108BD9-81ED-4DB2-BD59-A6C34878D82A}">
                    <a16:rowId xmlns:a16="http://schemas.microsoft.com/office/drawing/2014/main" val="10005"/>
                  </a:ext>
                </a:extLst>
              </a:tr>
            </a:tbl>
          </a:graphicData>
        </a:graphic>
      </p:graphicFrame>
      <p:sp>
        <p:nvSpPr>
          <p:cNvPr id="226" name="Google Shape;226;p31"/>
          <p:cNvSpPr txBox="1"/>
          <p:nvPr/>
        </p:nvSpPr>
        <p:spPr>
          <a:xfrm>
            <a:off x="1347054" y="304142"/>
            <a:ext cx="11770800" cy="1869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IN" sz="4400" dirty="0">
                <a:solidFill>
                  <a:schemeClr val="dk1"/>
                </a:solidFill>
                <a:latin typeface="Times New Roman"/>
                <a:cs typeface="Times New Roman"/>
                <a:sym typeface="Times New Roman"/>
              </a:rPr>
              <a:t>LITERATURE SURVEY</a:t>
            </a:r>
            <a:endParaRPr sz="4400" dirty="0">
              <a:solidFill>
                <a:schemeClr val="dk1"/>
              </a:solidFill>
              <a:latin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200" b="0" i="0" u="none" strike="noStrike" cap="none">
                <a:solidFill>
                  <a:srgbClr val="000000"/>
                </a:solidFill>
                <a:latin typeface="Times New Roman"/>
                <a:ea typeface="Times New Roman"/>
                <a:cs typeface="Times New Roman"/>
                <a:sym typeface="Times New Roman"/>
              </a:rPr>
              <a:t>24 August 2023</a:t>
            </a:r>
            <a:endParaRPr sz="1200" b="0" i="0" u="none" strike="noStrike" cap="none">
              <a:solidFill>
                <a:srgbClr val="000000"/>
              </a:solidFill>
              <a:latin typeface="Times New Roman"/>
              <a:ea typeface="Times New Roman"/>
              <a:cs typeface="Times New Roman"/>
              <a:sym typeface="Times New Roman"/>
            </a:endParaRPr>
          </a:p>
        </p:txBody>
      </p:sp>
      <p:sp>
        <p:nvSpPr>
          <p:cNvPr id="234" name="Google Shape;234;p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Times New Roman"/>
                <a:ea typeface="Times New Roman"/>
                <a:cs typeface="Times New Roman"/>
                <a:sym typeface="Times New Roman"/>
              </a:rPr>
              <a:t>6</a:t>
            </a:fld>
            <a:endParaRPr sz="1200" b="0" i="0" u="none" strike="noStrike" cap="none">
              <a:solidFill>
                <a:srgbClr val="000000"/>
              </a:solidFill>
              <a:latin typeface="Times New Roman"/>
              <a:ea typeface="Times New Roman"/>
              <a:cs typeface="Times New Roman"/>
              <a:sym typeface="Times New Roman"/>
            </a:endParaRPr>
          </a:p>
        </p:txBody>
      </p:sp>
      <p:graphicFrame>
        <p:nvGraphicFramePr>
          <p:cNvPr id="235" name="Google Shape;235;p32"/>
          <p:cNvGraphicFramePr/>
          <p:nvPr>
            <p:extLst>
              <p:ext uri="{D42A27DB-BD31-4B8C-83A1-F6EECF244321}">
                <p14:modId xmlns:p14="http://schemas.microsoft.com/office/powerpoint/2010/main" val="3240302276"/>
              </p:ext>
            </p:extLst>
          </p:nvPr>
        </p:nvGraphicFramePr>
        <p:xfrm>
          <a:off x="210600" y="1167720"/>
          <a:ext cx="11770800" cy="4578705"/>
        </p:xfrm>
        <a:graphic>
          <a:graphicData uri="http://schemas.openxmlformats.org/drawingml/2006/table">
            <a:tbl>
              <a:tblPr firstRow="1" firstCol="1" bandRow="1">
                <a:tableStyleId>{F2DE63D5-997A-4646-A377-4702673A728D}</a:tableStyleId>
              </a:tblPr>
              <a:tblGrid>
                <a:gridCol w="716625">
                  <a:extLst>
                    <a:ext uri="{9D8B030D-6E8A-4147-A177-3AD203B41FA5}">
                      <a16:colId xmlns:a16="http://schemas.microsoft.com/office/drawing/2014/main" val="20000"/>
                    </a:ext>
                  </a:extLst>
                </a:gridCol>
                <a:gridCol w="970625">
                  <a:extLst>
                    <a:ext uri="{9D8B030D-6E8A-4147-A177-3AD203B41FA5}">
                      <a16:colId xmlns:a16="http://schemas.microsoft.com/office/drawing/2014/main" val="20001"/>
                    </a:ext>
                  </a:extLst>
                </a:gridCol>
                <a:gridCol w="2698075">
                  <a:extLst>
                    <a:ext uri="{9D8B030D-6E8A-4147-A177-3AD203B41FA5}">
                      <a16:colId xmlns:a16="http://schemas.microsoft.com/office/drawing/2014/main" val="20002"/>
                    </a:ext>
                  </a:extLst>
                </a:gridCol>
                <a:gridCol w="2683175">
                  <a:extLst>
                    <a:ext uri="{9D8B030D-6E8A-4147-A177-3AD203B41FA5}">
                      <a16:colId xmlns:a16="http://schemas.microsoft.com/office/drawing/2014/main" val="20003"/>
                    </a:ext>
                  </a:extLst>
                </a:gridCol>
                <a:gridCol w="2995100">
                  <a:extLst>
                    <a:ext uri="{9D8B030D-6E8A-4147-A177-3AD203B41FA5}">
                      <a16:colId xmlns:a16="http://schemas.microsoft.com/office/drawing/2014/main" val="20004"/>
                    </a:ext>
                  </a:extLst>
                </a:gridCol>
                <a:gridCol w="1707200">
                  <a:extLst>
                    <a:ext uri="{9D8B030D-6E8A-4147-A177-3AD203B41FA5}">
                      <a16:colId xmlns:a16="http://schemas.microsoft.com/office/drawing/2014/main" val="20005"/>
                    </a:ext>
                  </a:extLst>
                </a:gridCol>
              </a:tblGrid>
              <a:tr h="852550">
                <a:tc>
                  <a:txBody>
                    <a:bodyPr/>
                    <a:lstStyle/>
                    <a:p>
                      <a:pPr marL="0" marR="0" lvl="0" indent="0" algn="l" rtl="0">
                        <a:lnSpc>
                          <a:spcPct val="150000"/>
                        </a:lnSpc>
                        <a:spcBef>
                          <a:spcPts val="0"/>
                        </a:spcBef>
                        <a:spcAft>
                          <a:spcPts val="0"/>
                        </a:spcAft>
                        <a:buClr>
                          <a:srgbClr val="000000"/>
                        </a:buClr>
                        <a:buSzPts val="12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S.No.</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Details of Author, Year</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100" b="0" u="none" strike="noStrike" cap="none" dirty="0">
                          <a:solidFill>
                            <a:schemeClr val="tx1"/>
                          </a:solidFill>
                          <a:latin typeface="Times New Roman" panose="02020603050405020304" pitchFamily="18" charset="0"/>
                          <a:cs typeface="Times New Roman" panose="02020603050405020304" pitchFamily="18" charset="0"/>
                        </a:rPr>
                        <a:t>Techniques /Title of Paper</a:t>
                      </a:r>
                      <a:endParaRPr sz="11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Contribution</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Merits</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Demerits</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extLst>
                  <a:ext uri="{0D108BD9-81ED-4DB2-BD59-A6C34878D82A}">
                    <a16:rowId xmlns:a16="http://schemas.microsoft.com/office/drawing/2014/main" val="10000"/>
                  </a:ext>
                </a:extLst>
              </a:tr>
              <a:tr h="718075">
                <a:tc>
                  <a:txBody>
                    <a:bodyPr/>
                    <a:lstStyle/>
                    <a:p>
                      <a:pPr marL="0" marR="0" lvl="0" indent="0" algn="l" rtl="0">
                        <a:lnSpc>
                          <a:spcPct val="15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6</a:t>
                      </a:r>
                      <a:r>
                        <a:rPr lang="en-IN" sz="1100" b="0" u="none" strike="noStrike" cap="none">
                          <a:solidFill>
                            <a:schemeClr val="tx1"/>
                          </a:solidFill>
                          <a:latin typeface="Times New Roman" panose="02020603050405020304" pitchFamily="18" charset="0"/>
                          <a:cs typeface="Times New Roman" panose="02020603050405020304" pitchFamily="18" charset="0"/>
                          <a:sym typeface="Calibri"/>
                        </a:rPr>
                        <a:t>.</a:t>
                      </a:r>
                      <a:endParaRPr sz="1100" b="0" u="none" strike="noStrike" cap="none">
                        <a:solidFill>
                          <a:schemeClr val="tx1"/>
                        </a:solidFill>
                        <a:latin typeface="Times New Roman" panose="02020603050405020304" pitchFamily="18" charset="0"/>
                        <a:cs typeface="Times New Roman" panose="02020603050405020304" pitchFamily="18" charset="0"/>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Sharada P. Mohanty, et Al</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3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Using Deep Learning for Image-Based Plant Disease Detection</a:t>
                      </a:r>
                      <a:endParaRPr sz="1100" b="0" u="none" strike="noStrike" cap="none">
                        <a:solidFill>
                          <a:schemeClr val="tx1"/>
                        </a:solidFill>
                        <a:latin typeface="Times New Roman" panose="02020603050405020304" pitchFamily="18" charset="0"/>
                        <a:cs typeface="Times New Roman" panose="02020603050405020304" pitchFamily="18" charset="0"/>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 Using a public dataset of 54,306 images of diseased and healthy plant leaves collected under controlled conditions, we train a deep convolutional neural network to identify 14 crop species and 26 diseases</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457200" marR="0" lvl="0" indent="-298450" algn="l" rtl="0">
                        <a:lnSpc>
                          <a:spcPct val="100000"/>
                        </a:lnSpc>
                        <a:spcBef>
                          <a:spcPts val="0"/>
                        </a:spcBef>
                        <a:spcAft>
                          <a:spcPts val="0"/>
                        </a:spcAft>
                        <a:buClr>
                          <a:srgbClr val="002060"/>
                        </a:buClr>
                        <a:buSzPts val="1100"/>
                        <a:buFont typeface="Times New Roman"/>
                        <a:buChar char="-"/>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the model correctly classifies crop and disease from 38 possible classes in 993 out of 1000 images</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457200" marR="0" lvl="0" indent="-298450" algn="l" rtl="0">
                        <a:lnSpc>
                          <a:spcPct val="100000"/>
                        </a:lnSpc>
                        <a:spcBef>
                          <a:spcPts val="0"/>
                        </a:spcBef>
                        <a:spcAft>
                          <a:spcPts val="0"/>
                        </a:spcAft>
                        <a:buClr>
                          <a:srgbClr val="002060"/>
                        </a:buClr>
                        <a:buSzPts val="1100"/>
                        <a:buFont typeface="Times New Roman"/>
                        <a:buChar char="-"/>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when tested on a set of images taken under conditions different from the images used for training, the model’s accuracy is reduced substantially, to just above 31%</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extLst>
                  <a:ext uri="{0D108BD9-81ED-4DB2-BD59-A6C34878D82A}">
                    <a16:rowId xmlns:a16="http://schemas.microsoft.com/office/drawing/2014/main" val="10001"/>
                  </a:ext>
                </a:extLst>
              </a:tr>
              <a:tr h="781350">
                <a:tc>
                  <a:txBody>
                    <a:bodyPr/>
                    <a:lstStyle/>
                    <a:p>
                      <a:pPr marL="0" marR="0" lvl="0" indent="0" algn="l" rtl="0">
                        <a:lnSpc>
                          <a:spcPct val="15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7</a:t>
                      </a:r>
                      <a:r>
                        <a:rPr lang="en-IN" sz="1100" b="0" u="none" strike="noStrike" cap="none">
                          <a:solidFill>
                            <a:schemeClr val="tx1"/>
                          </a:solidFill>
                          <a:latin typeface="Times New Roman" panose="02020603050405020304" pitchFamily="18" charset="0"/>
                          <a:cs typeface="Times New Roman" panose="02020603050405020304" pitchFamily="18" charset="0"/>
                          <a:sym typeface="Calibri"/>
                        </a:rPr>
                        <a:t>.</a:t>
                      </a:r>
                      <a:endParaRPr sz="1100" b="0" u="none" strike="noStrike" cap="none">
                        <a:solidFill>
                          <a:schemeClr val="tx1"/>
                        </a:solidFill>
                        <a:latin typeface="Times New Roman" panose="02020603050405020304" pitchFamily="18" charset="0"/>
                        <a:cs typeface="Times New Roman" panose="02020603050405020304" pitchFamily="18" charset="0"/>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Muhammad Shoaib, et Al</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dirty="0">
                          <a:solidFill>
                            <a:schemeClr val="tx1"/>
                          </a:solidFill>
                          <a:latin typeface="Times New Roman" panose="02020603050405020304" pitchFamily="18" charset="0"/>
                          <a:cs typeface="Times New Roman" panose="02020603050405020304" pitchFamily="18" charset="0"/>
                          <a:sym typeface="Times New Roman"/>
                        </a:rPr>
                        <a:t>An advanced deep learning models-based plant disease detection: A review of recent research</a:t>
                      </a:r>
                      <a:endParaRPr sz="11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This paper provides an overview of the current developments in the field of plant disease detection using ML and DL techniques. By covering research published between 2015 and 2022, it provides a comprehensive understanding of the state-of-the-art techniques and methodologies used in this field. </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457200" marR="0" lvl="0" indent="-298450" algn="just" rtl="0">
                        <a:lnSpc>
                          <a:spcPct val="100000"/>
                        </a:lnSpc>
                        <a:spcBef>
                          <a:spcPts val="0"/>
                        </a:spcBef>
                        <a:spcAft>
                          <a:spcPts val="0"/>
                        </a:spcAft>
                        <a:buClr>
                          <a:srgbClr val="002060"/>
                        </a:buClr>
                        <a:buSzPts val="1100"/>
                        <a:buFont typeface="Times New Roman"/>
                        <a:buChar char="-"/>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Accessible datasets for training and evaluation</a:t>
                      </a:r>
                      <a:endParaRPr sz="1100" b="0" u="none" strike="noStrike" cap="none">
                        <a:solidFill>
                          <a:schemeClr val="tx1"/>
                        </a:solidFill>
                        <a:latin typeface="Times New Roman" panose="02020603050405020304" pitchFamily="18" charset="0"/>
                        <a:cs typeface="Times New Roman" panose="02020603050405020304" pitchFamily="18" charset="0"/>
                        <a:sym typeface="Times New Roman"/>
                      </a:endParaRPr>
                    </a:p>
                    <a:p>
                      <a:pPr marL="457200" marR="0" lvl="0" indent="-298450" algn="just" rtl="0">
                        <a:lnSpc>
                          <a:spcPct val="100000"/>
                        </a:lnSpc>
                        <a:spcBef>
                          <a:spcPts val="0"/>
                        </a:spcBef>
                        <a:spcAft>
                          <a:spcPts val="0"/>
                        </a:spcAft>
                        <a:buClr>
                          <a:srgbClr val="002060"/>
                        </a:buClr>
                        <a:buSzPts val="1100"/>
                        <a:buFont typeface="Times New Roman"/>
                        <a:buChar char="-"/>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Development of generalizable models</a:t>
                      </a:r>
                      <a:endParaRPr sz="1100" b="0" u="none" strike="noStrike" cap="none">
                        <a:solidFill>
                          <a:schemeClr val="tx1"/>
                        </a:solidFill>
                        <a:latin typeface="Times New Roman" panose="02020603050405020304" pitchFamily="18" charset="0"/>
                        <a:cs typeface="Times New Roman" panose="02020603050405020304" pitchFamily="18" charset="0"/>
                        <a:sym typeface="Times New Roman"/>
                      </a:endParaRPr>
                    </a:p>
                    <a:p>
                      <a:pPr marL="457200" marR="0" lvl="0" indent="-298450" algn="just" rtl="0">
                        <a:lnSpc>
                          <a:spcPct val="100000"/>
                        </a:lnSpc>
                        <a:spcBef>
                          <a:spcPts val="0"/>
                        </a:spcBef>
                        <a:spcAft>
                          <a:spcPts val="0"/>
                        </a:spcAft>
                        <a:buClr>
                          <a:srgbClr val="002060"/>
                        </a:buClr>
                        <a:buSzPts val="1100"/>
                        <a:buFont typeface="Times New Roman"/>
                        <a:buChar char="-"/>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Improved plant disease detection</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4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The study’s scope is confined to publications from 2015 to 2022, implying that recent developments in plant disease detection may not be covered. </a:t>
                      </a:r>
                      <a:endParaRPr sz="1100" b="0" u="none" strike="noStrike" cap="none">
                        <a:solidFill>
                          <a:schemeClr val="tx1"/>
                        </a:solidFill>
                        <a:latin typeface="Times New Roman" panose="02020603050405020304" pitchFamily="18" charset="0"/>
                        <a:cs typeface="Times New Roman" panose="02020603050405020304" pitchFamily="18" charset="0"/>
                      </a:endParaRPr>
                    </a:p>
                  </a:txBody>
                  <a:tcPr marL="46475" marR="46475" marT="0" marB="0"/>
                </a:tc>
                <a:extLst>
                  <a:ext uri="{0D108BD9-81ED-4DB2-BD59-A6C34878D82A}">
                    <a16:rowId xmlns:a16="http://schemas.microsoft.com/office/drawing/2014/main" val="10002"/>
                  </a:ext>
                </a:extLst>
              </a:tr>
              <a:tr h="876275">
                <a:tc>
                  <a:txBody>
                    <a:bodyPr/>
                    <a:lstStyle/>
                    <a:p>
                      <a:pPr marL="0" marR="0" lvl="0" indent="0" algn="l" rtl="0">
                        <a:lnSpc>
                          <a:spcPct val="15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8</a:t>
                      </a:r>
                      <a:r>
                        <a:rPr lang="en-IN" sz="1100" b="0" u="none" strike="noStrike" cap="none">
                          <a:solidFill>
                            <a:schemeClr val="tx1"/>
                          </a:solidFill>
                          <a:latin typeface="Times New Roman" panose="02020603050405020304" pitchFamily="18" charset="0"/>
                          <a:cs typeface="Times New Roman" panose="02020603050405020304" pitchFamily="18" charset="0"/>
                          <a:sym typeface="Calibri"/>
                        </a:rPr>
                        <a:t>.</a:t>
                      </a:r>
                      <a:endParaRPr sz="1100" b="0" i="0" u="none" strike="noStrike" cap="none">
                        <a:solidFill>
                          <a:schemeClr val="tx1"/>
                        </a:solidFill>
                        <a:latin typeface="Times New Roman" panose="02020603050405020304" pitchFamily="18" charset="0"/>
                        <a:ea typeface="Calibri"/>
                        <a:cs typeface="Times New Roman" panose="02020603050405020304" pitchFamily="18" charset="0"/>
                        <a:sym typeface="Calibri"/>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M.Shobana, et Al</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dirty="0">
                          <a:solidFill>
                            <a:schemeClr val="tx1"/>
                          </a:solidFill>
                          <a:latin typeface="Times New Roman" panose="02020603050405020304" pitchFamily="18" charset="0"/>
                          <a:cs typeface="Times New Roman" panose="02020603050405020304" pitchFamily="18" charset="0"/>
                          <a:sym typeface="Times New Roman"/>
                        </a:rPr>
                        <a:t>Plant Disease Detection Using Convolution Neural Network</a:t>
                      </a:r>
                      <a:endParaRPr sz="11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This paper contribution lies in the successful implementation of CNNs for plant disease detection and its focus on simplicity, practicality, and accessibility.</a:t>
                      </a:r>
                      <a:endParaRPr sz="1100" b="0" u="none" strike="noStrike" cap="none">
                        <a:solidFill>
                          <a:schemeClr val="tx1"/>
                        </a:solidFill>
                        <a:latin typeface="Times New Roman" panose="02020603050405020304" pitchFamily="18" charset="0"/>
                        <a:cs typeface="Times New Roman" panose="02020603050405020304" pitchFamily="18" charset="0"/>
                      </a:endParaRPr>
                    </a:p>
                  </a:txBody>
                  <a:tcPr marL="46475" marR="46475" marT="0" marB="0"/>
                </a:tc>
                <a:tc>
                  <a:txBody>
                    <a:bodyPr/>
                    <a:lstStyle/>
                    <a:p>
                      <a:pPr marL="457200" marR="0" lvl="0" indent="-317500" algn="l" rtl="0">
                        <a:lnSpc>
                          <a:spcPct val="100000"/>
                        </a:lnSpc>
                        <a:spcBef>
                          <a:spcPts val="0"/>
                        </a:spcBef>
                        <a:spcAft>
                          <a:spcPts val="0"/>
                        </a:spcAft>
                        <a:buClr>
                          <a:schemeClr val="dk1"/>
                        </a:buClr>
                        <a:buSzPts val="1400"/>
                        <a:buFont typeface="Arial"/>
                        <a:buChar char="-"/>
                      </a:pPr>
                      <a:r>
                        <a:rPr lang="en-IN" sz="1100" b="0" u="none" strike="noStrike" cap="none">
                          <a:solidFill>
                            <a:schemeClr val="tx1"/>
                          </a:solidFill>
                          <a:latin typeface="Times New Roman" panose="02020603050405020304" pitchFamily="18" charset="0"/>
                          <a:cs typeface="Times New Roman" panose="02020603050405020304" pitchFamily="18" charset="0"/>
                          <a:sym typeface="Roboto"/>
                        </a:rPr>
                        <a:t>focus on using CNNs for plant disease detection</a:t>
                      </a:r>
                      <a:endParaRPr sz="1100" b="0" u="none" strike="noStrike" cap="none">
                        <a:solidFill>
                          <a:schemeClr val="tx1"/>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100"/>
                        <a:buFont typeface="Arial"/>
                        <a:buNone/>
                      </a:pP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800"/>
                        <a:buFont typeface="Arial"/>
                        <a:buNone/>
                      </a:pPr>
                      <a:r>
                        <a:rPr lang="en-IN" sz="1100" b="0" u="none" strike="noStrike" cap="none" dirty="0">
                          <a:solidFill>
                            <a:schemeClr val="tx1"/>
                          </a:solidFill>
                          <a:latin typeface="Times New Roman" panose="02020603050405020304" pitchFamily="18" charset="0"/>
                          <a:cs typeface="Times New Roman" panose="02020603050405020304" pitchFamily="18" charset="0"/>
                        </a:rPr>
                        <a:t>- lack of more detailed information about the datasets used</a:t>
                      </a:r>
                      <a:endParaRPr sz="1100" b="0" u="none" strike="noStrike" cap="none" dirty="0">
                        <a:solidFill>
                          <a:schemeClr val="tx1"/>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800"/>
                        <a:buFont typeface="Arial"/>
                        <a:buNone/>
                      </a:pPr>
                      <a:r>
                        <a:rPr lang="en-IN" sz="1100" b="0" u="none" strike="noStrike" cap="none" dirty="0">
                          <a:solidFill>
                            <a:schemeClr val="tx1"/>
                          </a:solidFill>
                          <a:latin typeface="Times New Roman" panose="02020603050405020304" pitchFamily="18" charset="0"/>
                          <a:cs typeface="Times New Roman" panose="02020603050405020304" pitchFamily="18" charset="0"/>
                        </a:rPr>
                        <a:t>- specific CNN architecture details</a:t>
                      </a:r>
                      <a:endParaRPr sz="1100" b="0" u="none" strike="noStrike" cap="none" dirty="0">
                        <a:solidFill>
                          <a:schemeClr val="tx1"/>
                        </a:solidFill>
                        <a:latin typeface="Times New Roman" panose="02020603050405020304" pitchFamily="18" charset="0"/>
                        <a:cs typeface="Times New Roman" panose="02020603050405020304" pitchFamily="18" charset="0"/>
                      </a:endParaRPr>
                    </a:p>
                  </a:txBody>
                  <a:tcPr marL="46475" marR="46475" marT="0" marB="0"/>
                </a:tc>
                <a:extLst>
                  <a:ext uri="{0D108BD9-81ED-4DB2-BD59-A6C34878D82A}">
                    <a16:rowId xmlns:a16="http://schemas.microsoft.com/office/drawing/2014/main" val="10003"/>
                  </a:ext>
                </a:extLst>
              </a:tr>
            </a:tbl>
          </a:graphicData>
        </a:graphic>
      </p:graphicFrame>
      <p:sp>
        <p:nvSpPr>
          <p:cNvPr id="236" name="Google Shape;236;p32"/>
          <p:cNvSpPr txBox="1"/>
          <p:nvPr/>
        </p:nvSpPr>
        <p:spPr>
          <a:xfrm>
            <a:off x="421080" y="596783"/>
            <a:ext cx="11770800" cy="1869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IN" sz="4400" dirty="0">
                <a:solidFill>
                  <a:schemeClr val="dk1"/>
                </a:solidFill>
                <a:latin typeface="Times New Roman"/>
                <a:cs typeface="Times New Roman"/>
                <a:sym typeface="Times New Roman"/>
              </a:rPr>
              <a:t>LITERATURE SURVEY</a:t>
            </a:r>
            <a:endParaRPr sz="4400" dirty="0">
              <a:solidFill>
                <a:schemeClr val="dk1"/>
              </a:solidFill>
              <a:latin typeface="Times New Roman"/>
              <a:cs typeface="Times New Roman"/>
              <a:sym typeface="Times New Roman"/>
            </a:endParaRPr>
          </a:p>
        </p:txBody>
      </p:sp>
      <p:sp>
        <p:nvSpPr>
          <p:cNvPr id="237" name="Google Shape;237;p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r>
              <a:rPr lang="en-IN" dirty="0">
                <a:latin typeface="Times New Roman"/>
                <a:ea typeface="Times New Roman"/>
                <a:cs typeface="Times New Roman"/>
                <a:sym typeface="Times New Roman"/>
              </a:rPr>
              <a:t>A Comprehensive study of leaf disease identification on Tomato and Potato Plants.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1981200" y="165368"/>
            <a:ext cx="82296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4400"/>
              <a:buFont typeface="Calibri"/>
              <a:buNone/>
            </a:pPr>
            <a:r>
              <a:rPr lang="en-IN" dirty="0">
                <a:latin typeface="Times New Roman" panose="02020603050405020304" pitchFamily="18" charset="0"/>
                <a:ea typeface="Times New Roman"/>
                <a:cs typeface="Times New Roman" panose="02020603050405020304" pitchFamily="18" charset="0"/>
                <a:sym typeface="Times New Roman"/>
              </a:rPr>
              <a:t>Existing System</a:t>
            </a:r>
            <a:endParaRPr dirty="0">
              <a:latin typeface="Times New Roman" panose="02020603050405020304" pitchFamily="18" charset="0"/>
              <a:cs typeface="Times New Roman" panose="02020603050405020304" pitchFamily="18" charset="0"/>
            </a:endParaRPr>
          </a:p>
        </p:txBody>
      </p:sp>
      <p:pic>
        <p:nvPicPr>
          <p:cNvPr id="193" name="Google Shape;193;p28"/>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94" name="Google Shape;194;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latin typeface="Times New Roman" panose="02020603050405020304" pitchFamily="18" charset="0"/>
                <a:cs typeface="Times New Roman" panose="02020603050405020304" pitchFamily="18" charset="0"/>
              </a:rPr>
              <a:t>04-11-2023</a:t>
            </a:r>
          </a:p>
        </p:txBody>
      </p:sp>
      <p:sp>
        <p:nvSpPr>
          <p:cNvPr id="195" name="Google Shape;195;p28"/>
          <p:cNvSpPr txBox="1">
            <a:spLocks noGrp="1"/>
          </p:cNvSpPr>
          <p:nvPr>
            <p:ph type="sldNum" idx="12"/>
          </p:nvPr>
        </p:nvSpPr>
        <p:spPr>
          <a:xfrm>
            <a:off x="85344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7</a:t>
            </a:fld>
            <a:endParaRPr>
              <a:latin typeface="Times New Roman" panose="02020603050405020304" pitchFamily="18" charset="0"/>
              <a:cs typeface="Times New Roman" panose="02020603050405020304" pitchFamily="18" charset="0"/>
            </a:endParaRPr>
          </a:p>
        </p:txBody>
      </p:sp>
      <p:pic>
        <p:nvPicPr>
          <p:cNvPr id="196" name="Google Shape;196;p28"/>
          <p:cNvPicPr preferRelativeResize="0"/>
          <p:nvPr/>
        </p:nvPicPr>
        <p:blipFill rotWithShape="1">
          <a:blip r:embed="rId4">
            <a:alphaModFix/>
          </a:blip>
          <a:srcRect/>
          <a:stretch/>
        </p:blipFill>
        <p:spPr>
          <a:xfrm>
            <a:off x="1524000" y="2763560"/>
            <a:ext cx="9144001" cy="1330879"/>
          </a:xfrm>
          <a:prstGeom prst="rect">
            <a:avLst/>
          </a:prstGeom>
          <a:noFill/>
          <a:ln>
            <a:noFill/>
          </a:ln>
        </p:spPr>
      </p:pic>
      <p:sp>
        <p:nvSpPr>
          <p:cNvPr id="197" name="Google Shape;197;p28"/>
          <p:cNvSpPr txBox="1">
            <a:spLocks noGrp="1"/>
          </p:cNvSpPr>
          <p:nvPr>
            <p:ph type="ftr" idx="11"/>
          </p:nvPr>
        </p:nvSpPr>
        <p:spPr>
          <a:xfrm>
            <a:off x="4381500" y="6356363"/>
            <a:ext cx="3429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1981200" y="165368"/>
            <a:ext cx="82296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4400"/>
              <a:buFont typeface="Calibri"/>
              <a:buNone/>
            </a:pPr>
            <a:r>
              <a:rPr lang="en-IN" dirty="0">
                <a:latin typeface="Times New Roman" panose="02020603050405020304" pitchFamily="18" charset="0"/>
                <a:ea typeface="Times New Roman"/>
                <a:cs typeface="Times New Roman" panose="02020603050405020304" pitchFamily="18" charset="0"/>
                <a:sym typeface="Times New Roman"/>
              </a:rPr>
              <a:t>Comparison Analysis</a:t>
            </a:r>
            <a:endParaRPr dirty="0">
              <a:latin typeface="Times New Roman" panose="02020603050405020304" pitchFamily="18" charset="0"/>
              <a:cs typeface="Times New Roman" panose="02020603050405020304" pitchFamily="18" charset="0"/>
            </a:endParaRPr>
          </a:p>
        </p:txBody>
      </p:sp>
      <p:pic>
        <p:nvPicPr>
          <p:cNvPr id="193" name="Google Shape;193;p28"/>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94" name="Google Shape;194;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dirty="0">
                <a:latin typeface="Times New Roman" panose="02020603050405020304" pitchFamily="18" charset="0"/>
                <a:cs typeface="Times New Roman" panose="02020603050405020304" pitchFamily="18" charset="0"/>
              </a:rPr>
              <a:t>04-11-2023</a:t>
            </a:r>
          </a:p>
        </p:txBody>
      </p:sp>
      <p:sp>
        <p:nvSpPr>
          <p:cNvPr id="195" name="Google Shape;195;p28"/>
          <p:cNvSpPr txBox="1">
            <a:spLocks noGrp="1"/>
          </p:cNvSpPr>
          <p:nvPr>
            <p:ph type="sldNum" idx="12"/>
          </p:nvPr>
        </p:nvSpPr>
        <p:spPr>
          <a:xfrm>
            <a:off x="85344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8</a:t>
            </a:fld>
            <a:endParaRPr>
              <a:latin typeface="Times New Roman" panose="02020603050405020304" pitchFamily="18" charset="0"/>
              <a:cs typeface="Times New Roman" panose="02020603050405020304" pitchFamily="18" charset="0"/>
            </a:endParaRPr>
          </a:p>
        </p:txBody>
      </p:sp>
      <p:sp>
        <p:nvSpPr>
          <p:cNvPr id="197" name="Google Shape;197;p28"/>
          <p:cNvSpPr txBox="1">
            <a:spLocks noGrp="1"/>
          </p:cNvSpPr>
          <p:nvPr>
            <p:ph type="ftr" idx="11"/>
          </p:nvPr>
        </p:nvSpPr>
        <p:spPr>
          <a:xfrm>
            <a:off x="4381500" y="6356363"/>
            <a:ext cx="3429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B2178A7-C1AC-45EF-B2DB-A5D7E5986DE0}"/>
              </a:ext>
            </a:extLst>
          </p:cNvPr>
          <p:cNvPicPr>
            <a:picLocks noChangeAspect="1"/>
          </p:cNvPicPr>
          <p:nvPr/>
        </p:nvPicPr>
        <p:blipFill>
          <a:blip r:embed="rId4"/>
          <a:stretch>
            <a:fillRect/>
          </a:stretch>
        </p:blipFill>
        <p:spPr>
          <a:xfrm>
            <a:off x="2567773" y="1489875"/>
            <a:ext cx="7056453" cy="3878249"/>
          </a:xfrm>
          <a:prstGeom prst="rect">
            <a:avLst/>
          </a:prstGeom>
        </p:spPr>
      </p:pic>
    </p:spTree>
    <p:extLst>
      <p:ext uri="{BB962C8B-B14F-4D97-AF65-F5344CB8AC3E}">
        <p14:creationId xmlns:p14="http://schemas.microsoft.com/office/powerpoint/2010/main" val="981807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2146585" y="297422"/>
            <a:ext cx="82296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ct val="45454"/>
              <a:buNone/>
            </a:pPr>
            <a:r>
              <a:rPr lang="en-IN" dirty="0">
                <a:latin typeface="Times New Roman" panose="02020603050405020304" pitchFamily="18" charset="0"/>
                <a:ea typeface="Times New Roman"/>
                <a:cs typeface="Times New Roman" panose="02020603050405020304" pitchFamily="18" charset="0"/>
                <a:sym typeface="Times New Roman"/>
              </a:rPr>
              <a:t>Objective</a:t>
            </a:r>
            <a:endParaRPr dirty="0">
              <a:latin typeface="Times New Roman" panose="02020603050405020304" pitchFamily="18" charset="0"/>
              <a:cs typeface="Times New Roman" panose="02020603050405020304" pitchFamily="18" charset="0"/>
            </a:endParaRPr>
          </a:p>
        </p:txBody>
      </p:sp>
      <p:sp>
        <p:nvSpPr>
          <p:cNvPr id="203" name="Google Shape;203;p29"/>
          <p:cNvSpPr txBox="1">
            <a:spLocks noGrp="1"/>
          </p:cNvSpPr>
          <p:nvPr>
            <p:ph type="body" idx="1"/>
          </p:nvPr>
        </p:nvSpPr>
        <p:spPr>
          <a:xfrm>
            <a:off x="1981200" y="1456325"/>
            <a:ext cx="8229600" cy="45261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3200"/>
              <a:buNone/>
            </a:pPr>
            <a:endParaRPr sz="2800" b="0" i="0" u="none" strike="noStrike"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SzPts val="3200"/>
              <a:buNone/>
            </a:pPr>
            <a:endParaRPr sz="2800"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SzPts val="3200"/>
              <a:buNone/>
            </a:pPr>
            <a:r>
              <a:rPr lang="en-IN" sz="2800" b="0" i="0" u="none" strike="noStrike" dirty="0">
                <a:latin typeface="Times New Roman" panose="02020603050405020304" pitchFamily="18" charset="0"/>
                <a:ea typeface="Times New Roman"/>
                <a:cs typeface="Times New Roman" panose="02020603050405020304" pitchFamily="18" charset="0"/>
                <a:sym typeface="Times New Roman"/>
              </a:rPr>
              <a:t>The primary objective of our </a:t>
            </a:r>
            <a:r>
              <a:rPr lang="en-IN" sz="2800" dirty="0">
                <a:latin typeface="Times New Roman" panose="02020603050405020304" pitchFamily="18" charset="0"/>
                <a:ea typeface="Times New Roman"/>
                <a:cs typeface="Times New Roman" panose="02020603050405020304" pitchFamily="18" charset="0"/>
                <a:sym typeface="Times New Roman"/>
              </a:rPr>
              <a:t>leaf d</a:t>
            </a:r>
            <a:r>
              <a:rPr lang="en-IN" sz="2800" b="0" i="0" u="none" strike="noStrike" dirty="0">
                <a:latin typeface="Times New Roman" panose="02020603050405020304" pitchFamily="18" charset="0"/>
                <a:ea typeface="Times New Roman"/>
                <a:cs typeface="Times New Roman" panose="02020603050405020304" pitchFamily="18" charset="0"/>
                <a:sym typeface="Times New Roman"/>
              </a:rPr>
              <a:t>isease identiﬁcation is to develop a robust and  efﬁcient-AI-powered system that  </a:t>
            </a:r>
            <a:r>
              <a:rPr lang="en-IN" sz="2800" dirty="0">
                <a:latin typeface="Times New Roman" panose="02020603050405020304" pitchFamily="18" charset="0"/>
                <a:ea typeface="Times New Roman"/>
                <a:cs typeface="Times New Roman" panose="02020603050405020304" pitchFamily="18" charset="0"/>
                <a:sym typeface="Times New Roman"/>
              </a:rPr>
              <a:t>improves </a:t>
            </a:r>
            <a:r>
              <a:rPr lang="en-IN" sz="2800" b="0" i="0" u="none" strike="noStrike" dirty="0">
                <a:latin typeface="Times New Roman" panose="02020603050405020304" pitchFamily="18" charset="0"/>
                <a:ea typeface="Times New Roman"/>
                <a:cs typeface="Times New Roman" panose="02020603050405020304" pitchFamily="18" charset="0"/>
                <a:sym typeface="Times New Roman"/>
              </a:rPr>
              <a:t>the detection and management of </a:t>
            </a:r>
            <a:r>
              <a:rPr lang="en-IN" sz="2800" dirty="0">
                <a:latin typeface="Times New Roman" panose="02020603050405020304" pitchFamily="18" charset="0"/>
                <a:ea typeface="Times New Roman"/>
                <a:cs typeface="Times New Roman" panose="02020603050405020304" pitchFamily="18" charset="0"/>
                <a:sym typeface="Times New Roman"/>
              </a:rPr>
              <a:t>leaf</a:t>
            </a:r>
            <a:r>
              <a:rPr lang="en-IN" sz="2800" b="0" i="0" u="none" strike="noStrike" dirty="0">
                <a:latin typeface="Times New Roman" panose="02020603050405020304" pitchFamily="18" charset="0"/>
                <a:ea typeface="Times New Roman"/>
                <a:cs typeface="Times New Roman" panose="02020603050405020304" pitchFamily="18" charset="0"/>
                <a:sym typeface="Times New Roman"/>
              </a:rPr>
              <a:t> diseases.</a:t>
            </a:r>
            <a:endParaRPr sz="2800" b="0"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Clr>
                <a:schemeClr val="dk1"/>
              </a:buClr>
              <a:buSzPts val="3200"/>
              <a:buNone/>
            </a:pP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204" name="Google Shape;204;p29"/>
          <p:cNvSpPr txBox="1">
            <a:spLocks noGrp="1"/>
          </p:cNvSpPr>
          <p:nvPr>
            <p:ph type="dt" idx="10"/>
          </p:nvPr>
        </p:nvSpPr>
        <p:spPr>
          <a:xfrm>
            <a:off x="43307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dirty="0">
                <a:latin typeface="Times New Roman" panose="02020603050405020304" pitchFamily="18" charset="0"/>
                <a:cs typeface="Times New Roman" panose="02020603050405020304" pitchFamily="18" charset="0"/>
              </a:rPr>
              <a:t>04-11-2023</a:t>
            </a:r>
            <a:endParaRPr lang="en-IN" dirty="0">
              <a:latin typeface="Times New Roman" panose="02020603050405020304" pitchFamily="18" charset="0"/>
              <a:cs typeface="Times New Roman" panose="02020603050405020304" pitchFamily="18" charset="0"/>
            </a:endParaRPr>
          </a:p>
        </p:txBody>
      </p:sp>
      <p:sp>
        <p:nvSpPr>
          <p:cNvPr id="205" name="Google Shape;205;p29"/>
          <p:cNvSpPr txBox="1">
            <a:spLocks noGrp="1"/>
          </p:cNvSpPr>
          <p:nvPr>
            <p:ph type="sldNum" idx="12"/>
          </p:nvPr>
        </p:nvSpPr>
        <p:spPr>
          <a:xfrm>
            <a:off x="9942225" y="649290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Times New Roman" panose="02020603050405020304" pitchFamily="18" charset="0"/>
                <a:cs typeface="Times New Roman" panose="02020603050405020304" pitchFamily="18" charset="0"/>
              </a:rPr>
              <a:t>9</a:t>
            </a:fld>
            <a:endParaRPr>
              <a:latin typeface="Times New Roman" panose="02020603050405020304" pitchFamily="18" charset="0"/>
              <a:cs typeface="Times New Roman" panose="02020603050405020304" pitchFamily="18" charset="0"/>
            </a:endParaRPr>
          </a:p>
        </p:txBody>
      </p:sp>
      <p:pic>
        <p:nvPicPr>
          <p:cNvPr id="206" name="Google Shape;206;p29"/>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07" name="Google Shape;207;p29"/>
          <p:cNvSpPr txBox="1">
            <a:spLocks noGrp="1"/>
          </p:cNvSpPr>
          <p:nvPr>
            <p:ph type="ftr" idx="11"/>
          </p:nvPr>
        </p:nvSpPr>
        <p:spPr>
          <a:xfrm>
            <a:off x="4381500" y="6356363"/>
            <a:ext cx="3429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panose="02020603050405020304" pitchFamily="18" charset="0"/>
                <a:ea typeface="Times New Roman"/>
                <a:cs typeface="Times New Roman" panose="02020603050405020304" pitchFamily="18" charset="0"/>
                <a:sym typeface="Times New Roman"/>
              </a:rPr>
              <a:t>A Comprehensive study of leaf disease identification on Tomato and Potato Plants.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2155</TotalTime>
  <Words>1884</Words>
  <Application>Microsoft Office PowerPoint</Application>
  <PresentationFormat>Widescreen</PresentationFormat>
  <Paragraphs>211</Paragraphs>
  <Slides>19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Verdana</vt:lpstr>
      <vt:lpstr>Wingdings</vt:lpstr>
      <vt:lpstr>Arial</vt:lpstr>
      <vt:lpstr>Times New Roman</vt:lpstr>
      <vt:lpstr>Office Theme</vt:lpstr>
      <vt:lpstr>A Comprehensive study of leaf disease identification on Tomato and Potato Plants.</vt:lpstr>
      <vt:lpstr>Abstract  </vt:lpstr>
      <vt:lpstr> Introduction    </vt:lpstr>
      <vt:lpstr>Motivation</vt:lpstr>
      <vt:lpstr>PowerPoint Presentation</vt:lpstr>
      <vt:lpstr>PowerPoint Presentation</vt:lpstr>
      <vt:lpstr>Existing System</vt:lpstr>
      <vt:lpstr>Comparison Analysis</vt:lpstr>
      <vt:lpstr>Objective</vt:lpstr>
      <vt:lpstr>Scope</vt:lpstr>
      <vt:lpstr>      Proposed System    </vt:lpstr>
      <vt:lpstr>Architecture Diagram</vt:lpstr>
      <vt:lpstr>Data Preprocessing</vt:lpstr>
      <vt:lpstr>      Proposed System    </vt:lpstr>
      <vt:lpstr>Output</vt:lpstr>
      <vt:lpstr>Output</vt:lpstr>
      <vt:lpstr>Output</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Comprehensive study of leaf disease identification on Tomato and Potato Plants.</dc:title>
  <cp:lastModifiedBy>COOL BUDDY</cp:lastModifiedBy>
  <cp:revision>17</cp:revision>
  <dcterms:modified xsi:type="dcterms:W3CDTF">2023-11-04T06:12:49Z</dcterms:modified>
</cp:coreProperties>
</file>