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VPC concepts</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Akshat Gupta</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4CBC-843D-4A79-A7EF-09D727817929}"/>
              </a:ext>
            </a:extLst>
          </p:cNvPr>
          <p:cNvSpPr>
            <a:spLocks noGrp="1"/>
          </p:cNvSpPr>
          <p:nvPr>
            <p:ph type="title"/>
          </p:nvPr>
        </p:nvSpPr>
        <p:spPr/>
        <p:txBody>
          <a:bodyPr/>
          <a:lstStyle/>
          <a:p>
            <a:r>
              <a:rPr lang="en-US" b="0" i="0" u="none" strike="noStrike" dirty="0">
                <a:solidFill>
                  <a:srgbClr val="16191F"/>
                </a:solidFill>
                <a:effectLst/>
                <a:latin typeface="Amazon Ember"/>
              </a:rPr>
              <a:t>Amazon VPC concepts</a:t>
            </a:r>
            <a:br>
              <a:rPr lang="en-US" b="0" i="0" u="none" strike="noStrike" dirty="0">
                <a:solidFill>
                  <a:srgbClr val="16191F"/>
                </a:solidFill>
                <a:effectLst/>
                <a:latin typeface="Amazon Ember"/>
              </a:rPr>
            </a:br>
            <a:endParaRPr lang="en-US" dirty="0"/>
          </a:p>
        </p:txBody>
      </p:sp>
      <p:sp>
        <p:nvSpPr>
          <p:cNvPr id="3" name="Content Placeholder 2">
            <a:extLst>
              <a:ext uri="{FF2B5EF4-FFF2-40B4-BE49-F238E27FC236}">
                <a16:creationId xmlns:a16="http://schemas.microsoft.com/office/drawing/2014/main" id="{5F035146-10D0-4725-B04D-4B34073D1F75}"/>
              </a:ext>
            </a:extLst>
          </p:cNvPr>
          <p:cNvSpPr>
            <a:spLocks noGrp="1"/>
          </p:cNvSpPr>
          <p:nvPr>
            <p:ph idx="1"/>
          </p:nvPr>
        </p:nvSpPr>
        <p:spPr/>
        <p:txBody>
          <a:bodyPr>
            <a:normAutofit fontScale="92500" lnSpcReduction="10000"/>
          </a:bodyPr>
          <a:lstStyle/>
          <a:p>
            <a:r>
              <a:rPr lang="en-US" b="1" i="0" u="none" strike="noStrike" dirty="0">
                <a:solidFill>
                  <a:srgbClr val="16191F"/>
                </a:solidFill>
                <a:effectLst/>
                <a:latin typeface="inherit"/>
              </a:rPr>
              <a:t>Virtual private cloud (VPC)</a:t>
            </a:r>
            <a:r>
              <a:rPr lang="en-US" b="0" i="0" u="none" strike="noStrike" dirty="0">
                <a:solidFill>
                  <a:srgbClr val="16191F"/>
                </a:solidFill>
                <a:effectLst/>
                <a:latin typeface="inherit"/>
              </a:rPr>
              <a:t> — A virtual network dedicated to your AWS account.</a:t>
            </a:r>
          </a:p>
          <a:p>
            <a:pPr algn="l">
              <a:buFont typeface="Arial" panose="020B0604020202020204" pitchFamily="34" charset="0"/>
              <a:buChar char="•"/>
            </a:pPr>
            <a:r>
              <a:rPr lang="en-US" b="1" i="0" u="none" strike="noStrike" dirty="0">
                <a:solidFill>
                  <a:srgbClr val="16191F"/>
                </a:solidFill>
                <a:effectLst/>
                <a:latin typeface="inherit"/>
              </a:rPr>
              <a:t>Subnet</a:t>
            </a:r>
            <a:r>
              <a:rPr lang="en-US" b="0" i="0" u="none" strike="noStrike" dirty="0">
                <a:solidFill>
                  <a:srgbClr val="16191F"/>
                </a:solidFill>
                <a:effectLst/>
                <a:latin typeface="inherit"/>
              </a:rPr>
              <a:t> — A range of IP addresses in your VPC.</a:t>
            </a:r>
          </a:p>
          <a:p>
            <a:pPr algn="l">
              <a:buFont typeface="Arial" panose="020B0604020202020204" pitchFamily="34" charset="0"/>
              <a:buChar char="•"/>
            </a:pPr>
            <a:r>
              <a:rPr lang="en-US" b="1" i="0" u="none" strike="noStrike" dirty="0">
                <a:solidFill>
                  <a:srgbClr val="16191F"/>
                </a:solidFill>
                <a:effectLst/>
                <a:latin typeface="inherit"/>
              </a:rPr>
              <a:t>Route table</a:t>
            </a:r>
            <a:r>
              <a:rPr lang="en-US" b="0" i="0" u="none" strike="noStrike" dirty="0">
                <a:solidFill>
                  <a:srgbClr val="16191F"/>
                </a:solidFill>
                <a:effectLst/>
                <a:latin typeface="inherit"/>
              </a:rPr>
              <a:t> — A set of rules, called routes, that are used to determine where network traffic is directed.</a:t>
            </a:r>
          </a:p>
          <a:p>
            <a:pPr algn="l">
              <a:buFont typeface="Arial" panose="020B0604020202020204" pitchFamily="34" charset="0"/>
              <a:buChar char="•"/>
            </a:pPr>
            <a:r>
              <a:rPr lang="en-US" b="1" i="0" u="none" strike="noStrike" dirty="0">
                <a:solidFill>
                  <a:srgbClr val="16191F"/>
                </a:solidFill>
                <a:effectLst/>
                <a:latin typeface="inherit"/>
              </a:rPr>
              <a:t>Internet gateway</a:t>
            </a:r>
            <a:r>
              <a:rPr lang="en-US" b="0" i="0" u="none" strike="noStrike" dirty="0">
                <a:solidFill>
                  <a:srgbClr val="16191F"/>
                </a:solidFill>
                <a:effectLst/>
                <a:latin typeface="inherit"/>
              </a:rPr>
              <a:t> — A gateway that you attach to your VPC to enable communication between resources in your VPC and the internet.</a:t>
            </a:r>
          </a:p>
          <a:p>
            <a:pPr algn="l">
              <a:buFont typeface="Arial" panose="020B0604020202020204" pitchFamily="34" charset="0"/>
              <a:buChar char="•"/>
            </a:pPr>
            <a:r>
              <a:rPr lang="en-US" b="1" i="0" u="none" strike="noStrike" dirty="0">
                <a:solidFill>
                  <a:srgbClr val="16191F"/>
                </a:solidFill>
                <a:effectLst/>
                <a:latin typeface="inherit"/>
              </a:rPr>
              <a:t>VPC endpoint</a:t>
            </a:r>
            <a:r>
              <a:rPr lang="en-US" b="0" i="0" u="none" strike="noStrike" dirty="0">
                <a:solidFill>
                  <a:srgbClr val="16191F"/>
                </a:solidFill>
                <a:effectLst/>
                <a:latin typeface="inherit"/>
              </a:rPr>
              <a:t> — Enables you to privately connect your VPC to supported AWS services and VPC endpoint services powered by </a:t>
            </a:r>
            <a:r>
              <a:rPr lang="en-US" b="0" i="0" u="none" strike="noStrike" dirty="0" err="1">
                <a:solidFill>
                  <a:srgbClr val="16191F"/>
                </a:solidFill>
                <a:effectLst/>
                <a:latin typeface="inherit"/>
              </a:rPr>
              <a:t>PrivateLink</a:t>
            </a:r>
            <a:r>
              <a:rPr lang="en-US" b="0" i="0" u="none" strike="noStrike" dirty="0">
                <a:solidFill>
                  <a:srgbClr val="16191F"/>
                </a:solidFill>
                <a:effectLst/>
                <a:latin typeface="inherit"/>
              </a:rPr>
              <a:t> without requiring an internet gateway, NAT device, VPN connection, or AWS Direct Connect connection. Instances in your VPC do not require public IP addresses to communicate with resources in the service. Traffic between your VPC and the other service does not leave the Amazon network</a:t>
            </a:r>
          </a:p>
          <a:p>
            <a:endParaRPr lang="en-US" dirty="0"/>
          </a:p>
        </p:txBody>
      </p:sp>
    </p:spTree>
    <p:extLst>
      <p:ext uri="{BB962C8B-B14F-4D97-AF65-F5344CB8AC3E}">
        <p14:creationId xmlns:p14="http://schemas.microsoft.com/office/powerpoint/2010/main" val="275050107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{1BF434E9-EB21-4B91-809A-CAA0437744D4}tf33845126_win32</Template>
  <TotalTime>1</TotalTime>
  <Words>151</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Amazon Ember</vt:lpstr>
      <vt:lpstr>Arial</vt:lpstr>
      <vt:lpstr>Bookman Old Style</vt:lpstr>
      <vt:lpstr>Calibri</vt:lpstr>
      <vt:lpstr>Franklin Gothic Book</vt:lpstr>
      <vt:lpstr>inherit</vt:lpstr>
      <vt:lpstr>1_RetrospectVTI</vt:lpstr>
      <vt:lpstr>VPC concepts</vt:lpstr>
      <vt:lpstr>Amazon VPC concepts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concepts</dc:title>
  <dc:creator>akshat20791@outlook.com</dc:creator>
  <cp:lastModifiedBy>akshat20791@outlook.com</cp:lastModifiedBy>
  <cp:revision>1</cp:revision>
  <dcterms:created xsi:type="dcterms:W3CDTF">2021-06-04T04:23:25Z</dcterms:created>
  <dcterms:modified xsi:type="dcterms:W3CDTF">2021-06-04T04:24:54Z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