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4" r:id="rId6"/>
    <p:sldId id="295" r:id="rId7"/>
    <p:sldId id="296" r:id="rId8"/>
    <p:sldId id="297" r:id="rId9"/>
    <p:sldId id="298" r:id="rId10"/>
    <p:sldId id="299" r:id="rId11"/>
    <p:sldId id="300" r:id="rId12"/>
    <p:sldId id="301" r:id="rId13"/>
    <p:sldId id="302" r:id="rId14"/>
    <p:sldId id="30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6/4/2021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6/4/2021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6/4/2021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6/4/2021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6/4/2021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aws.amazon.com/autoscaling/ec2/userguide/GettingStartedTutorial.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Autoscaling</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Akshat </a:t>
            </a:r>
            <a:r>
              <a:rPr lang="en-US" dirty="0" err="1">
                <a:solidFill>
                  <a:schemeClr val="tx1"/>
                </a:solidFill>
              </a:rPr>
              <a:t>gupta</a:t>
            </a:r>
            <a:endParaRPr lang="en-US" dirty="0">
              <a:solidFill>
                <a:schemeClr val="tx1"/>
              </a:solidFill>
            </a:endParaRP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0C731-3A69-4FE1-B430-FB0546EAC250}"/>
              </a:ext>
            </a:extLst>
          </p:cNvPr>
          <p:cNvSpPr>
            <a:spLocks noGrp="1"/>
          </p:cNvSpPr>
          <p:nvPr>
            <p:ph type="title"/>
          </p:nvPr>
        </p:nvSpPr>
        <p:spPr>
          <a:xfrm>
            <a:off x="638175" y="2566644"/>
            <a:ext cx="10058400" cy="1371600"/>
          </a:xfrm>
        </p:spPr>
        <p:txBody>
          <a:bodyPr/>
          <a:lstStyle/>
          <a:p>
            <a:r>
              <a:rPr lang="en-US" dirty="0"/>
              <a:t>Lets check the LAB</a:t>
            </a:r>
          </a:p>
        </p:txBody>
      </p:sp>
    </p:spTree>
    <p:extLst>
      <p:ext uri="{BB962C8B-B14F-4D97-AF65-F5344CB8AC3E}">
        <p14:creationId xmlns:p14="http://schemas.microsoft.com/office/powerpoint/2010/main" val="3765900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13FEE-59AA-4A05-952D-E586B26AA2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8C30F2-E5C2-4B69-8596-409E0EFD10C7}"/>
              </a:ext>
            </a:extLst>
          </p:cNvPr>
          <p:cNvSpPr>
            <a:spLocks noGrp="1"/>
          </p:cNvSpPr>
          <p:nvPr>
            <p:ph idx="1"/>
          </p:nvPr>
        </p:nvSpPr>
        <p:spPr/>
        <p:txBody>
          <a:bodyPr/>
          <a:lstStyle/>
          <a:p>
            <a:pPr marL="0" indent="0">
              <a:buNone/>
            </a:pPr>
            <a:r>
              <a:rPr lang="en-US" dirty="0"/>
              <a:t>Check the </a:t>
            </a:r>
            <a:r>
              <a:rPr lang="en-US" dirty="0" err="1"/>
              <a:t>userguide</a:t>
            </a:r>
            <a:r>
              <a:rPr lang="en-US" dirty="0"/>
              <a:t> :</a:t>
            </a:r>
          </a:p>
          <a:p>
            <a:pPr marL="0" indent="0">
              <a:buNone/>
            </a:pPr>
            <a:endParaRPr lang="en-US" dirty="0"/>
          </a:p>
          <a:p>
            <a:pPr marL="0" indent="0">
              <a:buNone/>
            </a:pPr>
            <a:r>
              <a:rPr lang="en-US" dirty="0">
                <a:hlinkClick r:id="rId2"/>
              </a:rPr>
              <a:t>https://docs.aws.amazon.com/autoscaling/ec2/userguide/GettingStartedTutorial.html</a:t>
            </a:r>
            <a:endParaRPr lang="en-US" dirty="0"/>
          </a:p>
          <a:p>
            <a:pPr marL="0" indent="0">
              <a:buNone/>
            </a:pPr>
            <a:endParaRPr lang="en-US" dirty="0"/>
          </a:p>
          <a:p>
            <a:pPr marL="0" indent="0">
              <a:buNone/>
            </a:pPr>
            <a:r>
              <a:rPr lang="en-US" dirty="0"/>
              <a:t>Lets check </a:t>
            </a:r>
            <a:r>
              <a:rPr lang="en-US"/>
              <a:t>this practically on the lab</a:t>
            </a:r>
            <a:endParaRPr lang="en-US" dirty="0"/>
          </a:p>
        </p:txBody>
      </p:sp>
    </p:spTree>
    <p:extLst>
      <p:ext uri="{BB962C8B-B14F-4D97-AF65-F5344CB8AC3E}">
        <p14:creationId xmlns:p14="http://schemas.microsoft.com/office/powerpoint/2010/main" val="222379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00791-A397-49CB-B526-14223D3EA13D}"/>
              </a:ext>
            </a:extLst>
          </p:cNvPr>
          <p:cNvSpPr>
            <a:spLocks noGrp="1"/>
          </p:cNvSpPr>
          <p:nvPr>
            <p:ph type="title"/>
          </p:nvPr>
        </p:nvSpPr>
        <p:spPr/>
        <p:txBody>
          <a:bodyPr/>
          <a:lstStyle/>
          <a:p>
            <a:r>
              <a:rPr lang="en-US" dirty="0" err="1"/>
              <a:t>AutoScaling</a:t>
            </a:r>
            <a:r>
              <a:rPr lang="en-US" dirty="0"/>
              <a:t> in AWS</a:t>
            </a:r>
          </a:p>
        </p:txBody>
      </p:sp>
      <p:sp>
        <p:nvSpPr>
          <p:cNvPr id="3" name="Content Placeholder 2">
            <a:extLst>
              <a:ext uri="{FF2B5EF4-FFF2-40B4-BE49-F238E27FC236}">
                <a16:creationId xmlns:a16="http://schemas.microsoft.com/office/drawing/2014/main" id="{A75F6363-8B99-4F93-9C5F-A35F44AB507E}"/>
              </a:ext>
            </a:extLst>
          </p:cNvPr>
          <p:cNvSpPr>
            <a:spLocks noGrp="1"/>
          </p:cNvSpPr>
          <p:nvPr>
            <p:ph idx="1"/>
          </p:nvPr>
        </p:nvSpPr>
        <p:spPr/>
        <p:txBody>
          <a:bodyPr/>
          <a:lstStyle/>
          <a:p>
            <a:r>
              <a:rPr lang="en-US" b="0" i="0">
                <a:solidFill>
                  <a:srgbClr val="232F3E"/>
                </a:solidFill>
                <a:effectLst/>
                <a:latin typeface="AmazonEmberLight"/>
              </a:rPr>
              <a:t>AWS Auto Scaling monitors your applications and automatically adjusts capacity to maintain steady, predictable performance at the lowest possible cost. Using AWS Auto Scaling, it’s easy to setup application scaling for multiple resources across multiple services in minutes.</a:t>
            </a:r>
            <a:endParaRPr lang="en-US"/>
          </a:p>
        </p:txBody>
      </p:sp>
    </p:spTree>
    <p:extLst>
      <p:ext uri="{BB962C8B-B14F-4D97-AF65-F5344CB8AC3E}">
        <p14:creationId xmlns:p14="http://schemas.microsoft.com/office/powerpoint/2010/main" val="518699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57A85-BC82-4382-8906-F7034A8BB366}"/>
              </a:ext>
            </a:extLst>
          </p:cNvPr>
          <p:cNvSpPr>
            <a:spLocks noGrp="1"/>
          </p:cNvSpPr>
          <p:nvPr>
            <p:ph type="title"/>
          </p:nvPr>
        </p:nvSpPr>
        <p:spPr/>
        <p:txBody>
          <a:bodyPr/>
          <a:lstStyle/>
          <a:p>
            <a:r>
              <a:rPr lang="en-US" b="0" i="0" dirty="0">
                <a:solidFill>
                  <a:srgbClr val="272C37"/>
                </a:solidFill>
                <a:effectLst/>
                <a:latin typeface="Roboto" panose="02000000000000000000" pitchFamily="2" charset="0"/>
              </a:rPr>
              <a:t>Benefits of Auto Scaling</a:t>
            </a:r>
            <a:br>
              <a:rPr lang="en-US" b="0" i="0" dirty="0">
                <a:solidFill>
                  <a:srgbClr val="272C37"/>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77DB0A9A-888E-4B47-B97D-E85323996597}"/>
              </a:ext>
            </a:extLst>
          </p:cNvPr>
          <p:cNvSpPr>
            <a:spLocks noGrp="1"/>
          </p:cNvSpPr>
          <p:nvPr>
            <p:ph idx="1"/>
          </p:nvPr>
        </p:nvSpPr>
        <p:spPr/>
        <p:txBody>
          <a:bodyPr/>
          <a:lstStyle/>
          <a:p>
            <a:pPr algn="l"/>
            <a:r>
              <a:rPr lang="en-US" b="0" i="0" dirty="0">
                <a:solidFill>
                  <a:srgbClr val="51565E"/>
                </a:solidFill>
                <a:effectLst/>
                <a:latin typeface="Roboto" panose="02000000000000000000" pitchFamily="2" charset="0"/>
              </a:rPr>
              <a:t>Auto Scaling your application leads to the following benefits:</a:t>
            </a:r>
          </a:p>
          <a:p>
            <a:pPr algn="l">
              <a:buFont typeface="Arial" panose="020B0604020202020204" pitchFamily="34" charset="0"/>
              <a:buChar char="•"/>
            </a:pPr>
            <a:r>
              <a:rPr lang="en-US" b="0" i="0" dirty="0">
                <a:solidFill>
                  <a:srgbClr val="51565E"/>
                </a:solidFill>
                <a:effectLst/>
                <a:latin typeface="Roboto" panose="02000000000000000000" pitchFamily="2" charset="0"/>
              </a:rPr>
              <a:t>Better fault tolerance</a:t>
            </a:r>
          </a:p>
          <a:p>
            <a:pPr algn="l">
              <a:buFont typeface="Arial" panose="020B0604020202020204" pitchFamily="34" charset="0"/>
              <a:buChar char="•"/>
            </a:pPr>
            <a:r>
              <a:rPr lang="en-US" b="0" i="0" dirty="0">
                <a:solidFill>
                  <a:srgbClr val="51565E"/>
                </a:solidFill>
                <a:effectLst/>
                <a:latin typeface="Roboto" panose="02000000000000000000" pitchFamily="2" charset="0"/>
              </a:rPr>
              <a:t>High availability of resources</a:t>
            </a:r>
          </a:p>
          <a:p>
            <a:pPr algn="l">
              <a:buFont typeface="Arial" panose="020B0604020202020204" pitchFamily="34" charset="0"/>
              <a:buChar char="•"/>
            </a:pPr>
            <a:r>
              <a:rPr lang="en-US" b="0" i="0" dirty="0">
                <a:solidFill>
                  <a:srgbClr val="51565E"/>
                </a:solidFill>
                <a:effectLst/>
                <a:latin typeface="Roboto" panose="02000000000000000000" pitchFamily="2" charset="0"/>
              </a:rPr>
              <a:t>Better cost management</a:t>
            </a:r>
          </a:p>
          <a:p>
            <a:pPr algn="l">
              <a:buFont typeface="Arial" panose="020B0604020202020204" pitchFamily="34" charset="0"/>
              <a:buChar char="•"/>
            </a:pPr>
            <a:r>
              <a:rPr lang="en-US" b="0" i="0" dirty="0">
                <a:solidFill>
                  <a:srgbClr val="51565E"/>
                </a:solidFill>
                <a:effectLst/>
                <a:latin typeface="Roboto" panose="02000000000000000000" pitchFamily="2" charset="0"/>
              </a:rPr>
              <a:t>High reliability of resources</a:t>
            </a:r>
          </a:p>
          <a:p>
            <a:pPr algn="l">
              <a:buFont typeface="Arial" panose="020B0604020202020204" pitchFamily="34" charset="0"/>
              <a:buChar char="•"/>
            </a:pPr>
            <a:r>
              <a:rPr lang="en-US" b="0" i="0" dirty="0">
                <a:solidFill>
                  <a:srgbClr val="51565E"/>
                </a:solidFill>
                <a:effectLst/>
                <a:latin typeface="Roboto" panose="02000000000000000000" pitchFamily="2" charset="0"/>
              </a:rPr>
              <a:t>The high flexibility of resources</a:t>
            </a:r>
          </a:p>
          <a:p>
            <a:endParaRPr lang="en-US" dirty="0"/>
          </a:p>
        </p:txBody>
      </p:sp>
    </p:spTree>
    <p:extLst>
      <p:ext uri="{BB962C8B-B14F-4D97-AF65-F5344CB8AC3E}">
        <p14:creationId xmlns:p14="http://schemas.microsoft.com/office/powerpoint/2010/main" val="3892358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03EF0-3333-40E3-949E-DBAF21A13BD2}"/>
              </a:ext>
            </a:extLst>
          </p:cNvPr>
          <p:cNvSpPr>
            <a:spLocks noGrp="1"/>
          </p:cNvSpPr>
          <p:nvPr>
            <p:ph type="title"/>
          </p:nvPr>
        </p:nvSpPr>
        <p:spPr/>
        <p:txBody>
          <a:bodyPr/>
          <a:lstStyle/>
          <a:p>
            <a:r>
              <a:rPr lang="en-US" b="0" i="0" dirty="0">
                <a:solidFill>
                  <a:srgbClr val="272C37"/>
                </a:solidFill>
                <a:effectLst/>
                <a:latin typeface="Roboto" panose="02000000000000000000" pitchFamily="2" charset="0"/>
              </a:rPr>
              <a:t>Snapshots vs. AMI</a:t>
            </a:r>
            <a:br>
              <a:rPr lang="en-US" b="0" i="0" dirty="0">
                <a:solidFill>
                  <a:srgbClr val="272C37"/>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EEAC89AC-807C-47D4-BE40-E3F598D9F9AD}"/>
              </a:ext>
            </a:extLst>
          </p:cNvPr>
          <p:cNvSpPr>
            <a:spLocks noGrp="1"/>
          </p:cNvSpPr>
          <p:nvPr>
            <p:ph idx="1"/>
          </p:nvPr>
        </p:nvSpPr>
        <p:spPr/>
        <p:txBody>
          <a:bodyPr/>
          <a:lstStyle/>
          <a:p>
            <a:r>
              <a:rPr lang="en-US" dirty="0"/>
              <a:t>AWS provides a data storage service along with the Amazon EC2 instance, namely, Elastic Block Store (EBS)</a:t>
            </a:r>
          </a:p>
          <a:p>
            <a:endParaRPr lang="en-US" dirty="0"/>
          </a:p>
          <a:p>
            <a:r>
              <a:rPr lang="en-US" b="0" i="0" dirty="0">
                <a:solidFill>
                  <a:srgbClr val="51565E"/>
                </a:solidFill>
                <a:effectLst/>
                <a:latin typeface="Roboto" panose="02000000000000000000" pitchFamily="2" charset="0"/>
              </a:rPr>
              <a:t>EBS has Snapshots for data storage, whereas AMI is primarily associated with </a:t>
            </a:r>
            <a:r>
              <a:rPr lang="en-US" b="0" i="0" dirty="0" err="1">
                <a:solidFill>
                  <a:srgbClr val="51565E"/>
                </a:solidFill>
                <a:effectLst/>
                <a:latin typeface="Roboto" panose="02000000000000000000" pitchFamily="2" charset="0"/>
              </a:rPr>
              <a:t>aws</a:t>
            </a:r>
            <a:r>
              <a:rPr lang="en-US" b="0" i="0" dirty="0">
                <a:solidFill>
                  <a:srgbClr val="51565E"/>
                </a:solidFill>
                <a:effectLst/>
                <a:latin typeface="Roboto" panose="02000000000000000000" pitchFamily="2" charset="0"/>
              </a:rPr>
              <a:t> ec2. Now, let’s take a look at the following table to understand how snapshots are different from AMIs.</a:t>
            </a:r>
            <a:endParaRPr lang="en-US" dirty="0"/>
          </a:p>
        </p:txBody>
      </p:sp>
    </p:spTree>
    <p:extLst>
      <p:ext uri="{BB962C8B-B14F-4D97-AF65-F5344CB8AC3E}">
        <p14:creationId xmlns:p14="http://schemas.microsoft.com/office/powerpoint/2010/main" val="3235586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7CC6A-EA7C-424D-AD4C-A157DC4B8D9B}"/>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93AC6EC9-FB42-46BE-BF01-AFE222581D9A}"/>
              </a:ext>
            </a:extLst>
          </p:cNvPr>
          <p:cNvGraphicFramePr>
            <a:graphicFrameLocks noGrp="1"/>
          </p:cNvGraphicFramePr>
          <p:nvPr>
            <p:ph idx="1"/>
            <p:extLst>
              <p:ext uri="{D42A27DB-BD31-4B8C-83A1-F6EECF244321}">
                <p14:modId xmlns:p14="http://schemas.microsoft.com/office/powerpoint/2010/main" val="2719959069"/>
              </p:ext>
            </p:extLst>
          </p:nvPr>
        </p:nvGraphicFramePr>
        <p:xfrm>
          <a:off x="2819401" y="642595"/>
          <a:ext cx="6381750" cy="5360081"/>
        </p:xfrm>
        <a:graphic>
          <a:graphicData uri="http://schemas.openxmlformats.org/drawingml/2006/table">
            <a:tbl>
              <a:tblPr/>
              <a:tblGrid>
                <a:gridCol w="3960439">
                  <a:extLst>
                    <a:ext uri="{9D8B030D-6E8A-4147-A177-3AD203B41FA5}">
                      <a16:colId xmlns:a16="http://schemas.microsoft.com/office/drawing/2014/main" val="3789659808"/>
                    </a:ext>
                  </a:extLst>
                </a:gridCol>
                <a:gridCol w="2421311">
                  <a:extLst>
                    <a:ext uri="{9D8B030D-6E8A-4147-A177-3AD203B41FA5}">
                      <a16:colId xmlns:a16="http://schemas.microsoft.com/office/drawing/2014/main" val="265760507"/>
                    </a:ext>
                  </a:extLst>
                </a:gridCol>
              </a:tblGrid>
              <a:tr h="426588">
                <a:tc>
                  <a:txBody>
                    <a:bodyPr/>
                    <a:lstStyle/>
                    <a:p>
                      <a:pPr algn="ctr"/>
                      <a:r>
                        <a:rPr lang="en-US" sz="1200" b="0" i="0">
                          <a:solidFill>
                            <a:srgbClr val="51565E"/>
                          </a:solidFill>
                          <a:effectLst/>
                          <a:latin typeface="Roboto" panose="02000000000000000000" pitchFamily="2" charset="0"/>
                        </a:rPr>
                        <a:t>Snapshots</a:t>
                      </a:r>
                    </a:p>
                  </a:txBody>
                  <a:tcPr marL="49271" marR="49271" marT="65694" marB="65694"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tc>
                  <a:txBody>
                    <a:bodyPr/>
                    <a:lstStyle/>
                    <a:p>
                      <a:pPr algn="ctr"/>
                      <a:r>
                        <a:rPr lang="en-US" sz="1200" b="0" i="0">
                          <a:solidFill>
                            <a:srgbClr val="51565E"/>
                          </a:solidFill>
                          <a:effectLst/>
                          <a:latin typeface="Roboto" panose="02000000000000000000" pitchFamily="2" charset="0"/>
                        </a:rPr>
                        <a:t>AMI</a:t>
                      </a:r>
                    </a:p>
                  </a:txBody>
                  <a:tcPr marL="49271" marR="49271" marT="65694" marB="65694"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extLst>
                  <a:ext uri="{0D108BD9-81ED-4DB2-BD59-A6C34878D82A}">
                    <a16:rowId xmlns:a16="http://schemas.microsoft.com/office/drawing/2014/main" val="3310267014"/>
                  </a:ext>
                </a:extLst>
              </a:tr>
              <a:tr h="1171313">
                <a:tc>
                  <a:txBody>
                    <a:bodyPr/>
                    <a:lstStyle/>
                    <a:p>
                      <a:pPr algn="ctr"/>
                      <a:r>
                        <a:rPr lang="en-US" sz="1200" b="0" i="0">
                          <a:solidFill>
                            <a:srgbClr val="51565E"/>
                          </a:solidFill>
                          <a:effectLst/>
                          <a:latin typeface="Roboto" panose="02000000000000000000" pitchFamily="2" charset="0"/>
                        </a:rPr>
                        <a:t>It is used as a backup of a single EBS volume attached to the EC2 instance</a:t>
                      </a:r>
                    </a:p>
                  </a:txBody>
                  <a:tcPr marL="49271" marR="49271" marT="65694" marB="65694"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tc>
                  <a:txBody>
                    <a:bodyPr/>
                    <a:lstStyle/>
                    <a:p>
                      <a:pPr algn="ctr"/>
                      <a:r>
                        <a:rPr lang="en-US" sz="1200" b="0" i="0">
                          <a:solidFill>
                            <a:srgbClr val="51565E"/>
                          </a:solidFill>
                          <a:effectLst/>
                          <a:latin typeface="Roboto" panose="02000000000000000000" pitchFamily="2" charset="0"/>
                        </a:rPr>
                        <a:t>It is used as a backup of an EC2 instance</a:t>
                      </a:r>
                    </a:p>
                  </a:txBody>
                  <a:tcPr marL="49271" marR="49271" marT="65694" marB="65694"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extLst>
                  <a:ext uri="{0D108BD9-81ED-4DB2-BD59-A6C34878D82A}">
                    <a16:rowId xmlns:a16="http://schemas.microsoft.com/office/drawing/2014/main" val="1832739028"/>
                  </a:ext>
                </a:extLst>
              </a:tr>
              <a:tr h="1419554">
                <a:tc>
                  <a:txBody>
                    <a:bodyPr/>
                    <a:lstStyle/>
                    <a:p>
                      <a:pPr algn="ctr"/>
                      <a:r>
                        <a:rPr lang="en-US" sz="1200" b="0" i="0">
                          <a:solidFill>
                            <a:srgbClr val="51565E"/>
                          </a:solidFill>
                          <a:effectLst/>
                          <a:latin typeface="Roboto" panose="02000000000000000000" pitchFamily="2" charset="0"/>
                        </a:rPr>
                        <a:t>Opt for this when the instance contains multiple static EBS volumes</a:t>
                      </a:r>
                    </a:p>
                  </a:txBody>
                  <a:tcPr marL="49271" marR="49271" marT="65694" marB="65694"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tc>
                  <a:txBody>
                    <a:bodyPr/>
                    <a:lstStyle/>
                    <a:p>
                      <a:pPr algn="ctr"/>
                      <a:r>
                        <a:rPr lang="en-US" sz="1200" b="0" i="0">
                          <a:solidFill>
                            <a:srgbClr val="51565E"/>
                          </a:solidFill>
                          <a:effectLst/>
                          <a:latin typeface="Roboto" panose="02000000000000000000" pitchFamily="2" charset="0"/>
                        </a:rPr>
                        <a:t>This is widely used to replace a failed EC2 instance</a:t>
                      </a:r>
                    </a:p>
                  </a:txBody>
                  <a:tcPr marL="49271" marR="49271" marT="65694" marB="65694"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extLst>
                  <a:ext uri="{0D108BD9-81ED-4DB2-BD59-A6C34878D82A}">
                    <a16:rowId xmlns:a16="http://schemas.microsoft.com/office/drawing/2014/main" val="661734766"/>
                  </a:ext>
                </a:extLst>
              </a:tr>
              <a:tr h="1171313">
                <a:tc>
                  <a:txBody>
                    <a:bodyPr/>
                    <a:lstStyle/>
                    <a:p>
                      <a:pPr algn="ctr"/>
                      <a:r>
                        <a:rPr lang="en-US" sz="1200" b="0" i="0">
                          <a:solidFill>
                            <a:srgbClr val="51565E"/>
                          </a:solidFill>
                          <a:effectLst/>
                          <a:latin typeface="Roboto" panose="02000000000000000000" pitchFamily="2" charset="0"/>
                        </a:rPr>
                        <a:t>Here, pay only for the storage of the modified data</a:t>
                      </a:r>
                    </a:p>
                  </a:txBody>
                  <a:tcPr marL="49271" marR="49271" marT="65694" marB="65694"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tc>
                  <a:txBody>
                    <a:bodyPr/>
                    <a:lstStyle/>
                    <a:p>
                      <a:pPr algn="ctr"/>
                      <a:r>
                        <a:rPr lang="en-US" sz="1200" b="0" i="0">
                          <a:solidFill>
                            <a:srgbClr val="51565E"/>
                          </a:solidFill>
                          <a:effectLst/>
                          <a:latin typeface="Roboto" panose="02000000000000000000" pitchFamily="2" charset="0"/>
                        </a:rPr>
                        <a:t>Here, pay only for the storage that you use</a:t>
                      </a:r>
                    </a:p>
                  </a:txBody>
                  <a:tcPr marL="49271" marR="49271" marT="65694" marB="65694"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extLst>
                  <a:ext uri="{0D108BD9-81ED-4DB2-BD59-A6C34878D82A}">
                    <a16:rowId xmlns:a16="http://schemas.microsoft.com/office/drawing/2014/main" val="1247258094"/>
                  </a:ext>
                </a:extLst>
              </a:tr>
              <a:tr h="1171313">
                <a:tc>
                  <a:txBody>
                    <a:bodyPr/>
                    <a:lstStyle/>
                    <a:p>
                      <a:pPr algn="ctr"/>
                      <a:r>
                        <a:rPr lang="en-US" sz="1200" b="0" i="0">
                          <a:solidFill>
                            <a:srgbClr val="51565E"/>
                          </a:solidFill>
                          <a:effectLst/>
                          <a:latin typeface="Roboto" panose="02000000000000000000" pitchFamily="2" charset="0"/>
                        </a:rPr>
                        <a:t>It is a non-bootable image on EBS volume</a:t>
                      </a:r>
                    </a:p>
                  </a:txBody>
                  <a:tcPr marL="49271" marR="49271" marT="65694" marB="65694"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tc>
                  <a:txBody>
                    <a:bodyPr/>
                    <a:lstStyle/>
                    <a:p>
                      <a:pPr algn="ctr"/>
                      <a:r>
                        <a:rPr lang="en-US" sz="1200" b="0" i="0" dirty="0">
                          <a:solidFill>
                            <a:srgbClr val="51565E"/>
                          </a:solidFill>
                          <a:effectLst/>
                          <a:latin typeface="Roboto" panose="02000000000000000000" pitchFamily="2" charset="0"/>
                        </a:rPr>
                        <a:t>It is a bootable image on an EC2 instance</a:t>
                      </a:r>
                    </a:p>
                  </a:txBody>
                  <a:tcPr marL="49271" marR="49271" marT="65694" marB="65694"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extLst>
                  <a:ext uri="{0D108BD9-81ED-4DB2-BD59-A6C34878D82A}">
                    <a16:rowId xmlns:a16="http://schemas.microsoft.com/office/drawing/2014/main" val="3233870032"/>
                  </a:ext>
                </a:extLst>
              </a:tr>
            </a:tbl>
          </a:graphicData>
        </a:graphic>
      </p:graphicFrame>
    </p:spTree>
    <p:extLst>
      <p:ext uri="{BB962C8B-B14F-4D97-AF65-F5344CB8AC3E}">
        <p14:creationId xmlns:p14="http://schemas.microsoft.com/office/powerpoint/2010/main" val="1670306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1BB7-8CC8-4252-AB09-21D46C0492A4}"/>
              </a:ext>
            </a:extLst>
          </p:cNvPr>
          <p:cNvSpPr>
            <a:spLocks noGrp="1"/>
          </p:cNvSpPr>
          <p:nvPr>
            <p:ph type="title"/>
          </p:nvPr>
        </p:nvSpPr>
        <p:spPr>
          <a:xfrm>
            <a:off x="580862" y="556868"/>
            <a:ext cx="12225537" cy="1832701"/>
          </a:xfrm>
        </p:spPr>
        <p:txBody>
          <a:bodyPr/>
          <a:lstStyle/>
          <a:p>
            <a:r>
              <a:rPr lang="en-US" b="0" i="0" dirty="0">
                <a:solidFill>
                  <a:srgbClr val="272C37"/>
                </a:solidFill>
                <a:effectLst/>
                <a:latin typeface="Roboto" panose="02000000000000000000" pitchFamily="2" charset="0"/>
              </a:rPr>
              <a:t>How Does AWS Auto Scaling work?</a:t>
            </a:r>
            <a:br>
              <a:rPr lang="en-US" b="0" i="0" dirty="0">
                <a:solidFill>
                  <a:srgbClr val="272C37"/>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76788615-EC21-4072-A73C-75770A099A73}"/>
              </a:ext>
            </a:extLst>
          </p:cNvPr>
          <p:cNvSpPr>
            <a:spLocks noGrp="1"/>
          </p:cNvSpPr>
          <p:nvPr>
            <p:ph idx="1"/>
          </p:nvPr>
        </p:nvSpPr>
        <p:spPr/>
        <p:txBody>
          <a:bodyPr/>
          <a:lstStyle/>
          <a:p>
            <a:endParaRPr lang="en-US" dirty="0"/>
          </a:p>
        </p:txBody>
      </p:sp>
      <p:pic>
        <p:nvPicPr>
          <p:cNvPr id="2050" name="Picture 2" descr="AWS Scaling working">
            <a:extLst>
              <a:ext uri="{FF2B5EF4-FFF2-40B4-BE49-F238E27FC236}">
                <a16:creationId xmlns:a16="http://schemas.microsoft.com/office/drawing/2014/main" id="{738CF8A1-025A-4A5F-A9C2-2C95198B19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300" y="2033588"/>
            <a:ext cx="8168613" cy="375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310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4C1D7-6B80-4BB0-9543-1E1412956D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2C920F-6046-4CCD-887F-5F0EF1B3C5F2}"/>
              </a:ext>
            </a:extLst>
          </p:cNvPr>
          <p:cNvSpPr>
            <a:spLocks noGrp="1"/>
          </p:cNvSpPr>
          <p:nvPr>
            <p:ph idx="1"/>
          </p:nvPr>
        </p:nvSpPr>
        <p:spPr/>
        <p:txBody>
          <a:bodyPr/>
          <a:lstStyle/>
          <a:p>
            <a:pPr algn="l">
              <a:buFont typeface="Arial" panose="020B0604020202020204" pitchFamily="34" charset="0"/>
              <a:buChar char="•"/>
            </a:pPr>
            <a:r>
              <a:rPr lang="en-US" b="0" i="0" dirty="0">
                <a:solidFill>
                  <a:srgbClr val="51565E"/>
                </a:solidFill>
                <a:effectLst/>
                <a:latin typeface="Roboto" panose="02000000000000000000" pitchFamily="2" charset="0"/>
              </a:rPr>
              <a:t>Configure a single unified scaling policy per application source.</a:t>
            </a:r>
          </a:p>
          <a:p>
            <a:pPr algn="l">
              <a:buFont typeface="Arial" panose="020B0604020202020204" pitchFamily="34" charset="0"/>
              <a:buChar char="•"/>
            </a:pPr>
            <a:r>
              <a:rPr lang="en-US" b="0" i="0" dirty="0">
                <a:solidFill>
                  <a:srgbClr val="51565E"/>
                </a:solidFill>
                <a:effectLst/>
                <a:latin typeface="Roboto" panose="02000000000000000000" pitchFamily="2" charset="0"/>
              </a:rPr>
              <a:t>Explore the application and create a system that adds and removes EC2 instances in response to the requirement.</a:t>
            </a:r>
          </a:p>
          <a:p>
            <a:pPr algn="l">
              <a:buFont typeface="Arial" panose="020B0604020202020204" pitchFamily="34" charset="0"/>
              <a:buChar char="•"/>
            </a:pPr>
            <a:r>
              <a:rPr lang="en-US" b="0" i="0" dirty="0">
                <a:solidFill>
                  <a:srgbClr val="51565E"/>
                </a:solidFill>
                <a:effectLst/>
                <a:latin typeface="Roboto" panose="02000000000000000000" pitchFamily="2" charset="0"/>
              </a:rPr>
              <a:t>Choose the service that you want to scale up or down.</a:t>
            </a:r>
          </a:p>
          <a:p>
            <a:pPr algn="l">
              <a:buFont typeface="Arial" panose="020B0604020202020204" pitchFamily="34" charset="0"/>
              <a:buChar char="•"/>
            </a:pPr>
            <a:r>
              <a:rPr lang="en-US" b="0" i="0" dirty="0">
                <a:solidFill>
                  <a:srgbClr val="51565E"/>
                </a:solidFill>
                <a:effectLst/>
                <a:latin typeface="Roboto" panose="02000000000000000000" pitchFamily="2" charset="0"/>
              </a:rPr>
              <a:t>Select what to optimize. Based on a schedule, scale your application in response to predictable load changes. </a:t>
            </a:r>
          </a:p>
          <a:p>
            <a:pPr algn="l">
              <a:buFont typeface="Arial" panose="020B0604020202020204" pitchFamily="34" charset="0"/>
              <a:buChar char="•"/>
            </a:pPr>
            <a:r>
              <a:rPr lang="en-US" b="0" i="0" dirty="0">
                <a:solidFill>
                  <a:srgbClr val="51565E"/>
                </a:solidFill>
                <a:effectLst/>
                <a:latin typeface="Roboto" panose="02000000000000000000" pitchFamily="2" charset="0"/>
              </a:rPr>
              <a:t>Keep tracing the scaling load and maintain a steady count of instances.</a:t>
            </a:r>
          </a:p>
          <a:p>
            <a:endParaRPr lang="en-US" dirty="0"/>
          </a:p>
        </p:txBody>
      </p:sp>
    </p:spTree>
    <p:extLst>
      <p:ext uri="{BB962C8B-B14F-4D97-AF65-F5344CB8AC3E}">
        <p14:creationId xmlns:p14="http://schemas.microsoft.com/office/powerpoint/2010/main" val="4154193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9DD7A-A926-4C61-AC0E-9B9D39C3A3B9}"/>
              </a:ext>
            </a:extLst>
          </p:cNvPr>
          <p:cNvSpPr>
            <a:spLocks noGrp="1"/>
          </p:cNvSpPr>
          <p:nvPr>
            <p:ph type="title"/>
          </p:nvPr>
        </p:nvSpPr>
        <p:spPr/>
        <p:txBody>
          <a:bodyPr/>
          <a:lstStyle/>
          <a:p>
            <a:r>
              <a:rPr lang="en-US" b="0" i="0" dirty="0">
                <a:solidFill>
                  <a:srgbClr val="272C37"/>
                </a:solidFill>
                <a:effectLst/>
                <a:latin typeface="Roboto" panose="02000000000000000000" pitchFamily="2" charset="0"/>
              </a:rPr>
              <a:t>What Are the Different Scaling Plans?</a:t>
            </a:r>
            <a:br>
              <a:rPr lang="en-US" b="0" i="0" dirty="0">
                <a:solidFill>
                  <a:srgbClr val="272C37"/>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52D7B81C-1472-4253-96C9-E0ADAEE44E25}"/>
              </a:ext>
            </a:extLst>
          </p:cNvPr>
          <p:cNvSpPr>
            <a:spLocks noGrp="1"/>
          </p:cNvSpPr>
          <p:nvPr>
            <p:ph idx="1"/>
          </p:nvPr>
        </p:nvSpPr>
        <p:spPr/>
        <p:txBody>
          <a:bodyPr/>
          <a:lstStyle/>
          <a:p>
            <a:pPr algn="l"/>
            <a:r>
              <a:rPr lang="en-US" b="0" i="0" dirty="0">
                <a:solidFill>
                  <a:srgbClr val="51565E"/>
                </a:solidFill>
                <a:effectLst/>
                <a:latin typeface="Roboto" panose="02000000000000000000" pitchFamily="2" charset="0"/>
              </a:rPr>
              <a:t>A scaling plan helps a user to configure a set of instructions for scaling based on software requirements.</a:t>
            </a:r>
          </a:p>
          <a:p>
            <a:pPr algn="l">
              <a:buFont typeface="Arial" panose="020B0604020202020204" pitchFamily="34" charset="0"/>
              <a:buChar char="•"/>
            </a:pPr>
            <a:r>
              <a:rPr lang="en-US" b="0" i="0" dirty="0">
                <a:solidFill>
                  <a:srgbClr val="51565E"/>
                </a:solidFill>
                <a:effectLst/>
                <a:latin typeface="Roboto" panose="02000000000000000000" pitchFamily="2" charset="0"/>
              </a:rPr>
              <a:t>Scaling strategy guides the service of AWS Auto Scaling on how to optimize resources in an application.</a:t>
            </a:r>
          </a:p>
          <a:p>
            <a:pPr algn="l">
              <a:buFont typeface="Arial" panose="020B0604020202020204" pitchFamily="34" charset="0"/>
              <a:buChar char="•"/>
            </a:pPr>
            <a:r>
              <a:rPr lang="en-US" b="0" i="0" dirty="0">
                <a:solidFill>
                  <a:srgbClr val="51565E"/>
                </a:solidFill>
                <a:effectLst/>
                <a:latin typeface="Roboto" panose="02000000000000000000" pitchFamily="2" charset="0"/>
              </a:rPr>
              <a:t>With a scaling strategy, users can create their own strategy based on the required metrics and thresholds.</a:t>
            </a:r>
          </a:p>
          <a:p>
            <a:endParaRPr lang="en-US" dirty="0"/>
          </a:p>
        </p:txBody>
      </p:sp>
    </p:spTree>
    <p:extLst>
      <p:ext uri="{BB962C8B-B14F-4D97-AF65-F5344CB8AC3E}">
        <p14:creationId xmlns:p14="http://schemas.microsoft.com/office/powerpoint/2010/main" val="3160467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761A5-6335-4A8F-94E9-B5BDCC971797}"/>
              </a:ext>
            </a:extLst>
          </p:cNvPr>
          <p:cNvSpPr>
            <a:spLocks noGrp="1"/>
          </p:cNvSpPr>
          <p:nvPr>
            <p:ph type="title"/>
          </p:nvPr>
        </p:nvSpPr>
        <p:spPr/>
        <p:txBody>
          <a:bodyPr/>
          <a:lstStyle/>
          <a:p>
            <a:r>
              <a:rPr lang="en-US" b="0" i="0" dirty="0">
                <a:solidFill>
                  <a:srgbClr val="272C37"/>
                </a:solidFill>
                <a:effectLst/>
                <a:latin typeface="Roboto" panose="02000000000000000000" pitchFamily="2" charset="0"/>
              </a:rPr>
              <a:t>Types of Scaling Plans</a:t>
            </a:r>
            <a:br>
              <a:rPr lang="en-US" b="0" i="0" dirty="0">
                <a:solidFill>
                  <a:srgbClr val="272C37"/>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5CC9AF7C-3D28-402E-8EDC-0E8AE85A534A}"/>
              </a:ext>
            </a:extLst>
          </p:cNvPr>
          <p:cNvSpPr>
            <a:spLocks noGrp="1"/>
          </p:cNvSpPr>
          <p:nvPr>
            <p:ph idx="1"/>
          </p:nvPr>
        </p:nvSpPr>
        <p:spPr/>
        <p:txBody>
          <a:bodyPr/>
          <a:lstStyle/>
          <a:p>
            <a:pPr algn="l">
              <a:buFont typeface="Arial" panose="020B0604020202020204" pitchFamily="34" charset="0"/>
              <a:buChar char="•"/>
            </a:pPr>
            <a:r>
              <a:rPr lang="en-US" b="0" i="0" dirty="0">
                <a:solidFill>
                  <a:srgbClr val="51565E"/>
                </a:solidFill>
                <a:effectLst/>
                <a:latin typeface="Roboto" panose="02000000000000000000" pitchFamily="2" charset="0"/>
              </a:rPr>
              <a:t>Manual scaling - This scaling helps in managing the task of building or terminating EC2 instances on its own.</a:t>
            </a:r>
          </a:p>
          <a:p>
            <a:pPr algn="l">
              <a:buFont typeface="Arial" panose="020B0604020202020204" pitchFamily="34" charset="0"/>
              <a:buChar char="•"/>
            </a:pPr>
            <a:r>
              <a:rPr lang="en-US" b="0" i="0" dirty="0">
                <a:solidFill>
                  <a:srgbClr val="51565E"/>
                </a:solidFill>
                <a:effectLst/>
                <a:latin typeface="Roboto" panose="02000000000000000000" pitchFamily="2" charset="0"/>
              </a:rPr>
              <a:t>Scaling based on a schedule - Developers can predict future traffic and can schedule the time for executing AWS Auto Scaling.</a:t>
            </a:r>
          </a:p>
          <a:p>
            <a:pPr algn="l">
              <a:buFont typeface="Arial" panose="020B0604020202020204" pitchFamily="34" charset="0"/>
              <a:buChar char="•"/>
            </a:pPr>
            <a:r>
              <a:rPr lang="en-US" b="0" i="0" dirty="0">
                <a:solidFill>
                  <a:srgbClr val="51565E"/>
                </a:solidFill>
                <a:effectLst/>
                <a:latin typeface="Roboto" panose="02000000000000000000" pitchFamily="2" charset="0"/>
              </a:rPr>
              <a:t>Scaling based on demand - This scaling lets developers define required scaling in response to client demand.</a:t>
            </a:r>
          </a:p>
          <a:p>
            <a:pPr algn="l">
              <a:buFont typeface="Arial" panose="020B0604020202020204" pitchFamily="34" charset="0"/>
              <a:buChar char="•"/>
            </a:pPr>
            <a:r>
              <a:rPr lang="en-US" b="0" i="0" dirty="0">
                <a:solidFill>
                  <a:srgbClr val="51565E"/>
                </a:solidFill>
                <a:effectLst/>
                <a:latin typeface="Roboto" panose="02000000000000000000" pitchFamily="2" charset="0"/>
              </a:rPr>
              <a:t>Maintaining the current instance-level - Developers configure an Auto Scaling group for managing running instances.</a:t>
            </a:r>
          </a:p>
          <a:p>
            <a:endParaRPr lang="en-US" dirty="0"/>
          </a:p>
        </p:txBody>
      </p:sp>
    </p:spTree>
    <p:extLst>
      <p:ext uri="{BB962C8B-B14F-4D97-AF65-F5344CB8AC3E}">
        <p14:creationId xmlns:p14="http://schemas.microsoft.com/office/powerpoint/2010/main" val="736809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{917F7A10-BB7C-4C6D-BBA7-98EE8B54DFB2}tf56219246_win32</Template>
  <TotalTime>7</TotalTime>
  <Words>491</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AmazonEmberLight</vt:lpstr>
      <vt:lpstr>Arial</vt:lpstr>
      <vt:lpstr>Avenir Next LT Pro</vt:lpstr>
      <vt:lpstr>Avenir Next LT Pro Light</vt:lpstr>
      <vt:lpstr>Garamond</vt:lpstr>
      <vt:lpstr>Roboto</vt:lpstr>
      <vt:lpstr>SavonVTI</vt:lpstr>
      <vt:lpstr>Autoscaling</vt:lpstr>
      <vt:lpstr>AutoScaling in AWS</vt:lpstr>
      <vt:lpstr>Benefits of Auto Scaling </vt:lpstr>
      <vt:lpstr>Snapshots vs. AMI </vt:lpstr>
      <vt:lpstr>PowerPoint Presentation</vt:lpstr>
      <vt:lpstr>How Does AWS Auto Scaling work? </vt:lpstr>
      <vt:lpstr>PowerPoint Presentation</vt:lpstr>
      <vt:lpstr>What Are the Different Scaling Plans? </vt:lpstr>
      <vt:lpstr>Types of Scaling Plans </vt:lpstr>
      <vt:lpstr>Lets check the LAB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Autoscaling</dc:title>
  <dc:creator>akshat20791@outlook.com</dc:creator>
  <cp:lastModifiedBy>akshat20791@outlook.com</cp:lastModifiedBy>
  <cp:revision>1</cp:revision>
  <dcterms:created xsi:type="dcterms:W3CDTF">2021-06-04T05:04:02Z</dcterms:created>
  <dcterms:modified xsi:type="dcterms:W3CDTF">2021-06-04T05:11:45Z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