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3T06:56:22.465"/>
    </inkml:context>
    <inkml:brush xml:id="br0">
      <inkml:brushProperty name="width" value="0.05" units="cm"/>
      <inkml:brushProperty name="height" value="0.05" units="cm"/>
      <inkml:brushProperty name="color" value="#FFC114"/>
      <inkml:brushProperty name="ignorePressure" value="1"/>
    </inkml:brush>
  </inkml:definitions>
  <inkml:trace contextRef="#ctx0" brushRef="#br0">1007 377,'14'-3,"62"-7,145-1,81 27,-102 8,-1 8,-1 9,283 99,-451-131,-19-6,0 1,-1-1,1 2,-1-1,15 10,-22-8,-14-3,-16-2,1-1,-1-1,-43-7,22 2,-148-20,-346-53,-469-58,993 135,-79-8,-174 3,263 7,0 1,0 0,0 0,0 1,1 0,-10 3,17-5,-1 1,0-1,1 0,-1 0,1 1,-1-1,1 1,-1-1,0 0,1 1,0-1,-1 1,1-1,-1 1,1-1,0 1,-1 0,1-1,0 1,-1-1,1 1,0 0,0-1,0 1,0 0,0-1,0 1,0 0,0-1,0 2,1 0,0 0,0 0,0 0,1 0,-1 0,1 0,0 0,-1 0,1-1,0 1,0-1,0 1,3 1,15 9,0-2,38 16,127 35,78 3,-15-18,2-10,1-11,0-11,407-30,-467-5,-152 13,-31 5,-12 0,-23-1,-510-15,457 18,-515 19,427-3,-255 57,386-62,31-6,12-2,17-1,0 0,46-6,-20 1,1036-56,-841 37,-239 22,13-3,-19 1,-13-3,-39-7,-92-10,124 21,-198-23,-129-1,-659 35,971-7,24-2,0 1,0 0,-1 1,-18 5,31-7,0 0,0 0,0 0,0 0,1 0,-1 0,0 0,0 0,0 0,0 0,0 1,0-1,0 0,0 0,0 0,0 0,0 0,0 0,0 0,0 0,0 0,0 0,0 0,0 0,0 0,0 0,0 1,0-1,0 0,0 0,0 0,0 0,0 0,0 0,0 0,0 0,0 0,0 0,0 0,0 0,0 0,0 0,0 1,0-1,0 0,0 0,0 0,0 0,0 0,0 0,-1 0,1 0,0 0,0 0,0 0,0 0,0 0,0 0,0 0,0 0,0 0,0 0,0 0,0 0,0 0,-1 0,16 4,178 22,-132-20,186 19,624 25,6-80,-840 27,-20 2,-1-1,0 0,30-8,-46 10,0 0,1 0,-1 0,0 0,0 0,1 0,-1 0,0 0,1 0,-1 0,0 0,0-1,1 1,-1 0,0 0,1 0,-1 0,0 0,0-1,0 1,1 0,-1 0,0-1,0 1,0 0,1 0,-1-1,0 1,0 0,0 0,0-1,0 1,0 0,0 0,0-1,0 1,0 0,0-1,0 1,0 0,0-1,0 1,0 0,0 0,0-1,0 1,0 0,0-1,0 1,0 0,-1 0,1-1,0 1,0 0,0 0,0-1,-1 1,1 0,0 0,0 0,-1 0,1-1,0 1,0 0,-1 0,1 0,-9-6,0 1,0 1,-20-8,-101-30,-79-9,-73-3,-3 12,-480-7,523 55,203 0,39-6,-1 0,1 0,0 0,0 0,0 0,-1 0,1 1,0-1,0 0,-1 0,1 0,0 0,0 0,0 0,-1 0,1 0,0 1,0-1,0 0,0 0,-1 0,1 1,0-1,0 0,0 0,0 0,0 1,0-1,-1 0,1 0,0 0,0 1,0-1,0 0,0 0,0 1,0-1,0 0,0 0,0 0,0 1,0-1,2 1,-1 1,1-1,-1 0,1 0,-1 0,1-1,0 1,-1 0,1-1,3 2,46 11,2-2,103 9,-133-18,647 29,3-59,-378-4,-225 18,-55 6,-15 8,1 0,-1 0,0 0,0-1,0 1,0 0,0 0,1 0,-1-1,0 1,0 0,0 0,0-1,0 1,0 0,0 0,0 0,0-1,0 1,0 0,0 0,0-1,0 1,0 0,0 0,0-1,0 1,0 0,0 0,-1 0,1-1,0 1,0 0,0 0,0 0,0 0,-1-1,1 1,0 0,0 0,-1 0,-5-4,0 1,-1 0,1 1,-1 0,0 0,0 0,-8-1,-134-18,-81 7,-147 12,1 16,-435 72,765-80,29-4,1 0,0 0,0 2,0 0,-22 8,38-11,0-1,-1 0,1 0,0 0,0 0,-1 0,1 0,0 1,-1-1,1 0,0 0,0 0,-1 1,1-1,0 0,0 0,0 1,-1-1,1 0,0 1,0-1,0 0,0 1,0-1,0 0,0 0,-1 1,1-1,0 0,0 1,1 0,0 0,-1 0,1-1,-1 1,1 0,0-1,0 1,-1-1,1 1,0-1,0 1,0-1,0 0,0 1,0-1,20 6,-1 0,36 3,146 11,93-8,981-62,-972 11,-297 38,-1 0,1-1,-1 0,0 0,1 0,-1-1,6-3,-11 6,-1-1,0 1,0 0,1 0,-1-1,0 1,0 0,1 0,-1-1,0 1,0 0,0-1,0 1,1 0,-1 0,0-1,0 1,0 0,0-1,0 1,0-1,0 1,0 0,0-1,0 1,0 0,0-1,0 1,0 0,0-1,0 1,-1 0,1-1,0 1,-1-2,-1 1,1 0,-1-1,1 1,-1 0,1 0,-1 0,1 0,-5-1,-18-7,-1 1,-34-6,-144-22,-109-1,-1 14,-566 31,540 29,319-34,1 1,-22 8,24-2,17-10,0 0,-1 1,1-1,0 0,0 1,0-1,0 0,0 1,-1-1,1 0,0 1,0-1,0 0,0 1,0-1,0 0,0 1,0-1,0 0,1 1,-1-1,0 0,0 1,0-1,0 0,0 0,0 1,1-1,-1 0,0 1,0-1,1 0,-1 0,0 1,1-1,5 4,0-1,1 1,0-1,0-1,0 1,0-1,0-1,10 2,154 21,87-8,870-43,-854-6,-267 32,0 0,0-1,-1 0,1 0,11-5,-18 7,0 0,1 0,-1-1,0 1,0 0,1 0,-1 0,0 0,0-1,1 1,-1 0,0 0,0-1,0 1,0 0,0 0,1-1,-1 1,0 0,0 0,0-1,0 1,0 0,0-1,0 1,0 0,0 0,0-1,0 1,0 0,0-1,0 1,0-1,-14-9,-4 3,-1 0,-27-5,-116-22,-108-6,-1 12,-446 12,633 18,-111 17,187-18,1 1,-1 0,1 0,-13 5,20-6,0-1,-1 0,1 0,-1 0,1 0,0 1,-1-1,1 0,0 1,-1-1,1 0,0 0,-1 1,1-1,0 1,0-1,-1 0,1 1,0-1,0 1,0-1,0 0,0 1,-1-1,1 1,0-1,0 1,0-1,0 0,0 1,0-1,0 1,1-1,-1 1,1 1,0-1,1 1,-1-1,1 1,0-1,-1 1,1-1,0 0,0 0,0 0,0 0,3 1,22 7,1 0,42 6,158 19,1047 16,-1039-58,43-17,-273 24,-1 1,1-2,-1 1,0-1,1 0,7-3,-13 5,0-1,0 1,1 0,-1 0,0 0,0-1,1 1,-1 0,0 0,0-1,1 1,-1 0,0-1,0 1,0 0,0-1,0 1,0 0,1-1,-1 1,0 0,0-1,0 1,0 0,0-1,0 1,0 0,0-1,0 1,-1 0,1-1,0 1,0 0,0-1,0 1,0 0,-1 0,1-1,-2-1,0 0,0 0,0 0,-1 1,1-1,0 1,-1-1,-4-1,-21-8,0 1,-33-6,-149-25,-520-30,550 68,-1 7,-192 32,318-29,0 3,0 2,1 2,-59 25,103-35,1 1,0 0,0 0,0 1,1 0,-10 9,16-13,0 0,0 0,0 0,0 0,1 1,-1-1,1 0,0 1,0-1,0 1,0 0,0-1,0 1,1 0,-1-1,1 1,0 0,0 0,0 0,0-1,0 1,1 0,-1 0,1-1,-1 1,3 4,1 0,0 0,0 0,1-1,0 1,0-1,1 0,0-1,0 1,0-1,0 0,8 3,13 9,1-2,0-1,44 16,10-4,0-3,1-4,1-3,100 5,-37-13,236-19,-249-2,164-37,-156 10,-129 36,0-1,0-1,-1 0,16-11,-25 16,-1-1,0 0,1 0,-1 0,0 0,0 0,0 0,0 0,-1-1,1 1,-1-1,1 1,-1-1,0 0,0 0,0 1,0-1,0 0,-1 0,0 0,1 0,-1 0,0 0,0 0,-1-4,-1 1,0 0,-1 0,0 0,0 1,0-1,-1 1,1-1,-1 1,0 0,-1 1,0-1,-9-7,-8-5,-2 0,0 2,-48-23,7 9,-92-26,26 20,-2 5,-1 6,-1 5,0 7,-1 6,-218 17,272-4,1 5,0 2,-79 27,126-30,-39 18,65-26,1 1,0 0,0 0,0 1,1 0,0 0,0 0,0 1,0 0,-7 10,12-14,-1 1,1-1,0 0,0 0,0 1,1-1,-1 1,0-1,1 1,0-1,-1 1,1-1,0 1,0-1,1 1,-1-1,0 1,1-1,0 1,-1-1,1 0,0 1,0-1,1 0,-1 0,0 0,1 0,-1 0,4 3,3 3,0 0,1-1,0 0,0 0,0-1,12 5,15 6,-1-2,62 18,6-6,209 25,117-28,75-40,-388 3,-1-4,145-41,-225 47,54-23,-82 31,1-1,-1 0,1 0,-1-1,-1 0,12-10,-16 13,-1 1,0-1,0 1,1-1,-1 0,0 1,-1-1,1 0,0 0,0 0,-1 0,1 0,-1 0,0 0,0 0,1 0,-1 0,0 0,-1 0,1 0,0 0,-1 0,1 0,-1 0,1 1,-1-1,0 0,0 0,0 0,0 1,0-1,-2-2,-4-4,0 1,-1 0,0 0,0 1,0 0,-1 0,0 1,-16-7,-16-6,-1 1,-54-12,-15 2,-1 5,-218-13,190 32,1 5,-146 23,200-14,1 5,1 2,-82 31,134-37,-52 27,74-35,1 1,0 1,1-1,-1 1,1 0,0 1,1 0,-1 0,2 0,-7 10,10-14,0 1,0-1,1 1,0 0,-1-1,1 1,1 0,-1 0,0 0,1-1,0 1,0 0,0 0,0 0,1 0,-1 0,1 0,0-1,0 1,1 0,1 3,2 1,-1 0,1-1,1 0,-1 0,1-1,0 1,1-1,-1 0,9 5,7 3,1 0,0-2,0 0,36 11,5-2,1-3,0-3,114 11,-51-17,133-9,-101-8,-1-8,197-44,-229 27,-117 30,0-1,0 0,-1 0,1 0,12-9,-21 12,0 1,0-1,0 1,0-1,-1 0,1 1,0-1,-1 0,1 0,0 1,-1-1,1 0,-1 0,1 0,-1 0,1 0,-1 0,0 0,1 1,-1-1,0 0,0 0,0 0,1 0,-1 0,0 0,-1-1,1 1,0 0,0 1,0-1,-1 0,1 0,0 0,-1 0,1 0,-1 0,1 0,-1 0,1 0,-2 0,-5-5,0 1,0-1,0 2,-1-1,0 1,0 0,0 1,-16-5,-33-9,-80-14,-156-7,42 24,0 10,-294 34,264 9,64 10,186-40,1 2,-57 27,79-34,1 0,0 0,1 1,-1 0,1 0,0 0,0 1,1 0,-1 0,-3 8,7-11,1 0,-1 0,1 0,0 0,0 0,1 0,-1 1,0-1,1 0,0 1,0-1,0 0,0 1,1-1,-1 0,1 0,0 1,0-1,0 0,0 0,1 0,-1 0,1 0,0 0,0-1,3 5,5 4,0 0,1-1,1-1,-1 0,1 0,1-1,-1 0,18 6,23 10,1-3,68 18,8-7,1-7,0-5,2-6,199-3,-137-19,0-9,278-58,-201 7,-62 0,-64 7,-134 55,1-1,-1 0,0-1,0 0,13-12,-23 18,0 0,0 0,-1 0,1 0,0 0,-1 0,1 0,-1 0,0-1,0 1,0-1,0 1,0-1,0 1,-1-1,1 1,-1-1,1 0,-1 1,0-1,0 0,-1 1,1-1,0 1,-1-1,0 0,-1-2,-1-1,-1 0,0 0,0 0,0 1,-1 0,0 0,0 0,0 1,-1-1,-9-4,-11-7,-1 1,-1 2,-56-19,8 9,-115-19,39 20,-251-3,-159 51,224 18,65 9,73 4,164-45,-60 29,89-37,1-1,-1 1,1 0,0 1,0-1,1 1,-1 0,-5 8,10-12,0 0,0 1,1-1,-1 1,0-1,1 1,-1-1,1 1,-1 0,1-1,0 1,0 0,0-1,0 1,0-1,0 4,1-2,0-1,0 1,0-1,0 0,1 1,-1-1,1 0,-1 0,1 0,0 0,0 0,-1 0,5 2,8 5,-1-1,1-1,1 0,-1-1,1-1,28 7,25 3,101 10,349-8,5-53,-199-5,-62-4,-168 27,132-42,-223 59,5-2,0 0,0 0,0-1,0 0,8-6,-15 9,0 0,0 0,0 1,-1-1,1 0,0 0,0 0,-1 0,1 0,0 0,-1 0,1 0,-1-1,0 1,1 0,-1 0,0 0,1-2,-2 1,1 1,0-1,-1 1,1-1,-1 1,1-1,-1 1,0 0,0-1,0 1,0 0,0-1,0 1,0 0,0 0,0 0,0 0,-2-1,-11-7,0 1,-1 0,0 1,0 0,-18-4,-180-47,-93 6,69 25,-1 12,0 9,0 11,-299 45,258 2,69 10,183-52,0 2,0 0,-30 20,52-29,0 1,0-1,0 1,0 0,0 0,1 1,0-1,0 1,0 0,1 0,-1 1,-4 9,8-12,-1-1,1 1,-1-1,1 1,0-1,0 1,0 0,0-1,0 1,0-1,1 1,-1-1,2 4,0-1,1-1,-1 0,0 0,1 0,0 0,0 0,0-1,0 1,5 3,8 4,1 1,0-2,0 0,1-2,1 1,30 8,25 5,131 20,173-4,-65-31,0-14,-1-13,408-80,-452 44,-82 5,-164 44,-1 0,1-2,25-14,-44 21,0 0,0-1,0 1,0 0,0-1,0 0,-1 0,5-6,-6 8,0-1,0 1,-1-1,1 1,-1-1,1 1,-1-1,0 1,1-1,-1 0,0 1,0-1,0 1,0-1,-1 0,0-2,-1-1,-1 0,1 0,-1 0,-1 1,1 0,-1-1,1 1,-1 0,0 0,-1 1,1-1,-9-4,-17-10,-1 0,-1 2,-37-13,-197-55,86 43,-3 7,0 9,-193-1,178 24,1 9,-339 55,275-3,199-41,-67 30,111-40,-1 1,1 0,1 2,-30 22,44-30,-1-1,1 2,-1-1,1 0,0 1,1-1,-1 1,0 0,1 0,0 0,0 0,0 0,1 0,-1 1,1-1,0 1,0-1,0 1,1 4,1-3,0 0,0-1,1 1,0-1,0 1,0-1,1 0,-1 0,1 0,1 0,-1-1,1 1,-1-1,1 0,7 6,9 7,1-1,0-2,1 0,1-1,28 12,16 3,129 36,153 5,-167-48,1-9,223-14,-192-13,339-69,-304 22,-196 46,62-28,-106 40,0 0,0 0,-1-1,0 0,0 0,0-1,-1 0,12-13,-18 17,1 1,-1-1,-1 1,1-1,0 1,0-1,-1 0,1 1,0-1,-1 0,0 0,1 1,-1-1,0 0,0 0,0 0,0 0,0 1,-1-1,1 0,-1 0,1 1,-1-1,1 0,-1 1,0-1,0 0,0 1,0-1,0 1,0-1,0 1,-3-2,-4-4,-1 0,0 0,-1 1,0 1,0 0,0 0,0 1,-17-5,-26-6,-91-14,-130 0,38 20,0 11,0 10,1 10,-379 86,605-106,-56 12,1 4,-88 35,146-51,1 0,0 1,0 0,0 0,1 0,-1 0,1 1,-8 7,12-10,-1 0,1 0,-1 0,1-1,-1 1,1 0,0 0,-1 0,1 0,0 0,0 0,0 0,0 0,0 0,0 0,0 0,0 0,0 0,0 0,1 2,0-1,0 0,0 0,1 0,-1 0,1 0,-1 0,1 0,0-1,-1 1,1-1,0 1,3 1,10 5,-1-1,1-1,1 0,-1-1,21 4,28 4,71 5,8-8,1-7,151-15,284-74,-348 31,-61-3,-153 52,0-2,-1 0,-1-1,18-13,-30 20,1-1,-1 0,0 0,0 0,0 0,0-1,0 1,-1-1,1 1,-1-1,0 0,0 0,-1 0,1 0,-1-1,0 1,0 0,0-1,-1 1,1 0,-1-6,-2 3,1 0,-1 0,0 1,0-1,-1 1,0-1,0 1,-1 0,0 0,0 0,0 1,-1-1,-9-8,-5-3,-1 0,0 1,-2 1,0 1,-24-11,-10-2,-1 2,-72-19,16 14,-1 5,0 4,-2 6,0 5,-1 5,1 5,-1 5,-227 41,107 16,189-44,-80 39,113-50,0 1,1 1,1 1,-1 0,1 0,1 1,0 1,-13 17,22-25,0 0,1 0,-1 0,1 1,0 0,1-1,-1 1,1 0,0 0,0-1,0 1,1 0,0 6,0-6,1 1,0-1,1 1,-1-1,1 1,0-1,0 0,1 0,0 0,0 0,0 0,0-1,7 8,4 2,1-1,0-1,1 0,0 0,1-2,23 11,13 4,1-3,69 20,192 26,-142-46,0-8,223-10,-154-18,256-49,-231 9,-71 0,-165 44,-1-1,34-18,-60 27,0 1,-1-1,1-1,-1 1,1 0,-1-1,0 0,0 1,0-1,0-1,-1 1,1 0,-1-1,0 1,4-8,-6 10,0-1,0 0,0 1,0-1,0 0,0 1,0-1,0 0,0 1,-1-1,1 0,-1 1,1-1,-1 1,-1-4,-1 1,0 0,0 0,0 1,-1-1,1 1,-1-1,-5-2,-11-7,-1 1,-1 1,0 0,-37-10,-20-4,-94-15,-169-8,128 34,0 10,0 9,-355 54,230 14,256-48,-103 45,142-51,2 3,-66 44,92-54,0 0,1 0,1 2,0 0,1 0,-15 22,24-31,0 1,1 0,-1 0,1 1,1-1,-1 1,1-1,0 1,1 0,0-1,0 1,0 0,1 0,0 0,0 0,2 7,0-6,0-1,1 0,0 1,0-1,0 0,1-1,0 1,1-1,0 1,0-1,0-1,0 1,1-1,9 7,5 2,1-1,0-1,0-1,1-1,1 0,31 7,7-1,1-2,93 7,-25-12,0-6,0-6,155-23,-117-1,327-96,-264 38,-189 66,77-45,-106 56,-2 0,1-1,-1-1,0 1,16-21,-24 26,0 1,-1-1,1 0,-1 0,0 0,0 0,-1 0,1-1,-1 1,0 0,0-1,-1 1,1-1,-1 1,0-1,0 1,0-1,-1 1,1-1,-1 1,-2-6,-1 2,1 0,-2 0,1 1,-1-1,0 1,-1 1,1-1,-1 1,-1 0,1 0,-16-10,-3-1,-2 2,0 0,-1 2,-38-13,-11 1,-1 4,-1 3,-112-11,64 19,-189 8,-54 39,296-24,0 4,-130 49,179-56,1 1,0 1,-31 21,48-28,1-1,0 1,0 0,0 1,1-1,0 1,0 0,0 1,-6 12,10-16,-1 0,1 1,0-1,1 0,-1 1,1-1,-1 1,1-1,0 1,0-1,1 1,-1-1,1 1,0-1,-1 1,1-1,1 0,-1 1,1-1,-1 0,1 0,0 0,3 4,4 3,-1-1,2 0,-1-1,1 0,0-1,1 0,-1 0,21 8,11 3,0-1,72 17,-1-8,1-6,197 10,-162-27,248-28,-316 15,-1-3,115-36,-182 46,0-2,0 0,-1 0,1-2,-1 1,0-1,20-17,-30 22,0 0,0-1,0 1,0-1,0 0,0 1,-1-1,1 0,-1 0,0 0,0 0,0 0,0 0,0 0,0-6,-2 5,1 0,-1-1,1 1,-1 0,-1-1,1 1,-1 0,1 0,-1 0,0 0,-1 0,1 1,0-1,-5-4,-6-6,0 1,-1 0,-1 1,0 0,-27-14,-15-7,-2 4,0 2,-104-31,-204-29,35 44,244 38,-154 11,130 9,103-14,0 1,1 1,-1 0,0 0,1 0,0 1,0 1,0-1,-7 7,13-11,1 1,0 0,0 0,-1 0,1 1,0-1,0 0,0 0,0 0,1 1,-1-1,0 1,0-1,1 1,-1-1,1 1,-1-1,1 1,0-1,0 1,0-1,0 1,0-1,0 1,0 0,0-1,0 1,1-1,-1 1,1-1,-1 1,1-1,-1 1,1-1,0 0,0 1,0-1,0 0,0 0,2 2,4 4,1 0,0-1,0 0,0 0,1-1,11 5,21 8,1-1,50 12,44 5,1-6,177 13,289-26,-458-19,-1-7,213-43,-342 51,73-19,-77 19,-1-1,0 0,1 0,-1-2,11-7,-20 13,0-1,1 1,-1-1,0 0,0 0,0 0,0 0,0 0,0 0,0 0,0 0,0 0,-1 0,1 0,0 0,-1-1,1 1,-1 0,1-1,-1 1,0 0,1-1,-1 1,0 0,0-1,0 1,0 0,0-1,0 1,-1-1,1 1,0 0,-1-2,-2-1,0 0,0 0,0 0,0 1,-1-1,1 1,-1 0,0 0,0 1,-5-4,-15-7,-1 0,-52-17,-135-28,48 28,-2 8,0 6,-1 8,0 7,0 8,1 6,-175 39,261-36,0 3,-141 56,197-65,1 1,-31 21,47-28,1 1,-1 0,1 0,1 1,-1-1,1 1,0 1,0-1,1 1,0-1,-4 10,6-12,0 0,1 1,0-1,0 0,1 0,-1 1,1-1,0 1,0-1,0 1,1-1,-1 0,1 1,0-1,0 0,1 0,-1 1,1-1,0 0,3 4,2 2,0 0,1-1,0 0,1 0,0-1,19 15,2-4,0-1,0-1,56 21,-12-11,111 25,-40-23,1-6,196 6,-157-26,269-32,-230-4,-66-3,-139 31,-1-1,0-1,24-12,-39 17,0 0,-1 1,1-1,0-1,-1 1,1 0,-1-1,4-4,-5 6,0 0,-1 0,1 0,-1-1,1 1,-1 0,0 0,1-1,-1 1,0 0,0 0,0-1,0 1,0 0,0 0,0-1,-1-1,-1-2,0 1,-1 0,1 0,-1 1,0-1,0 1,0-1,-1 1,1 0,-1 0,0 0,1 1,-8-4,-18-11,-2 2,1 1,-36-10,-195-47,50 32,-3 9,0 9,-2 10,-253 19,242 13,71 8,147-27,0 1,0-1,1 2,-1-1,1 1,0 0,0 1,-9 6,16-10,0 0,0 0,0 0,0 0,1 0,-1 0,0 0,1 0,-1 0,0 1,1-1,-1 0,1 0,0 1,-1-1,1 0,0 0,0 1,0-1,0 0,0 1,0-1,0 0,0 1,1-1,-1 0,0 0,1 1,-1-1,1 0,0 0,-1 0,1 0,0 0,0 0,-1 0,1 0,0 0,0 0,2 2,7 4,1 0,-1 0,1-1,0 0,1-1,0 0,20 5,27 7,100 14,147-4,380-46,-4-72,-463 50,-71 3,-139 35,0 1,-1-1,1-1,-1 0,0 0,0 0,12-10,-19 13,-1 0,1 1,0-1,0 0,0 0,-1 0,1-1,-1 1,1 0,-1 0,1 0,-1 0,1 0,-1-1,0 1,0 0,0 0,1-1,-1 1,-1 0,1 0,0-1,0 1,0 0,-1 0,1 0,0-1,-1 1,1 0,-1 0,1 0,-1 0,0 0,0 0,1 0,-1 0,0 0,0 0,0 0,-2-1,-7-6,-1 1,0 0,0 0,-1 1,0 1,0 0,-15-4,-35-10,-94-15,-157-4,128 28,0 8,-1 8,1 8,1 8,-330 83,272-22,206-68,1 2,-63 40,86-49,0 1,1 1,0 0,1 0,0 1,-13 17,20-23,0-1,1 1,-1 0,1-1,0 1,0 0,1 0,0 0,-1 0,2 1,-1-1,0 0,1 0,0 1,1-1,-1 0,1 0,0 1,0-1,2 6,1-3,1 0,-1 0,1-1,0 1,1-1,0 0,0-1,0 1,1-1,0-1,0 1,0-1,9 4,12 7,1-2,1-1,0-2,54 14,-11-9,145 13,-81-22,0-6,1-7,135-23,-102 0,329-100,-261 38,-182 65,59-37,-102 55,0-1,-1-1,0 1,0-2,-1 0,-1 0,0-1,16-23,-24 31,-1-1,0 1,0-1,0 1,-1-1,1 0,-1 0,0 0,-1 1,1-1,-1 0,0 0,-1-6,0 5,0 0,-1-1,0 1,0 0,-1 1,0-1,0 0,0 1,-1 0,1 0,-1 0,-7-7,-4-2,-1 0,-1 1,0 1,0 1,-1 0,-23-9,-9-2,-1 3,-83-21,36 19,-2 4,0 4,0 5,-148 6,126 10,1 6,1 4,-162 47,24 26,206-68,-92 57,122-66,1 1,1 1,0 1,-26 29,40-39,0 0,1 1,-1-1,2 1,-1 0,1 0,0 1,1-1,0 1,0 0,-2 13,5-16,0 1,0-1,0 1,1-1,0 1,0-1,0 0,1 1,0-1,1 0,-1 0,1 0,0-1,0 1,1-1,0 1,5 5,4 2,0 0,1-1,1 0,0-1,0-1,1 0,34 14,-2-4,0-3,1-1,67 11,-19-11,151 6,-66-22,1-7,-2-8,0-9,232-59,-128-2,-220 61,78-40,-126 55,0 0,-1-1,-1 0,0-1,0-1,16-18,-27 27,-1-1,0 0,0 1,-1-1,1 0,-1-1,1 1,-1 0,-1-1,1 1,-1-1,1 1,-1-1,-1 0,1 1,-1-1,0 0,0 0,0 1,0-1,-1 0,0 0,-1-5,-2 1,-1 1,1 0,-1 0,0 0,-1 1,0 0,0 0,-1 0,0 1,0 0,0 0,-9-4,-14-9,0 2,-1 1,-1 2,-65-20,15 11,-2 4,-95-9,32 14,-148 6,77 18,0 9,1 9,1 10,-317 98,173-3,89 0,224-105,0 2,-42 37,77-57,0 0,0 1,1 1,1 0,0 0,0 1,-10 19,18-29,1 1,-1 0,0-1,1 1,0 0,0 0,0 0,0 0,1 0,-1 0,1 0,0 0,0 1,1-1,-1 0,1 0,0 0,0 0,0 0,1-1,-1 1,1 0,0-1,0 1,0-1,0 1,6 5,2-1,-1 0,1 0,1-1,-1-1,1 0,0 0,1-1,23 7,11 1,1-2,1-2,65 4,1-8,118-9,-28-13,0-9,-2-9,-2-9,358-128,-369 91,-170 72,-1-1,0-1,-1 0,24-21,-38 29,0 0,0 0,0-1,0 1,-1-1,1 0,-1 0,0 0,2-5,-3 7,-1-1,1 1,-1 0,1-1,-1 1,0 0,0-1,0 1,0 0,-1 0,1-1,-1 1,1 0,-2-4,-2 0,0 1,0-1,0 1,0 0,-1 0,0 0,0 1,0-1,0 1,-1 1,0-1,-10-4,-18-8,0 1,-1 3,-56-14,-4 5,-105-8,58 17,0 6,0 7,-143 19,166-5,1 6,1 5,-223 81,274-80,-107 62,144-71,1 1,0 1,-47 46,66-58,2 0,-1 1,1 0,0 1,1-1,0 1,1 1,0-1,-7 22,11-27,0 1,0 0,1 0,0-1,0 1,0 0,1 0,-1-1,1 1,1 0,-1 0,1-1,0 0,0 1,1-1,-1 0,1 0,1 0,-1 0,0 0,6 4,3 3,0-1,1-1,1 0,0-1,0 0,1-1,0 0,0-2,20 7,14 2,0-2,2-2,72 6,-6-8,1-7,207-20,-142-7,191-52,-42-19,-65-6,-74 6,-168 82,-1-2,-1 0,28-26,-46 38,0-1,0 0,0-1,-1 1,1-1,-1 0,-1 0,1 0,-1-1,0 1,3-11,-6 12,1 1,-1 0,0-1,0 1,0 0,-1-1,0 1,0 0,0 0,0 0,0 0,-1-1,0 2,0-1,0 0,0 0,0 1,-1-1,0 1,-4-4,-5-5,-1 0,0 1,-1 1,0 1,-1 0,-29-14,-3 3,-1 2,-75-18,23 15,-1 4,-139-5,108 19,-185 19,65 24,194-27,-79 31,114-36,0 2,1 1,0 1,-20 15,37-24,-1 1,1 0,0 0,1 1,-1 0,1 0,0 0,0 0,0 1,1-1,0 1,-3 8,5-10,0-1,1 1,-1-1,1 1,0-1,0 1,0 0,1-1,0 1,-1-1,1 1,0-1,0 0,1 1,-1-1,1 0,0 0,0 0,0 0,0 0,0 0,0 0,6 3,4 5,0-1,0-1,2-1,-1 1,1-2,0 0,15 5,23 7,0-3,1-2,1-3,55 6,226-2,-51-29,-216 7,0-4,69-20,-95 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3T06:56:34.519"/>
    </inkml:context>
    <inkml:brush xml:id="br0">
      <inkml:brushProperty name="width" value="0.05" units="cm"/>
      <inkml:brushProperty name="height" value="0.05" units="cm"/>
      <inkml:brushProperty name="color" value="#FFC114"/>
      <inkml:brushProperty name="ignorePressure" value="1"/>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B71A-CB73-4C62-B494-10C7F6D0A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9785C3-C7AB-4D62-8C09-E258D43DF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255FA-95BB-4E53-A11F-6172CE189CB1}"/>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5" name="Footer Placeholder 4">
            <a:extLst>
              <a:ext uri="{FF2B5EF4-FFF2-40B4-BE49-F238E27FC236}">
                <a16:creationId xmlns:a16="http://schemas.microsoft.com/office/drawing/2014/main" id="{A4023325-2C06-44AC-A733-B656CEBF8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2CD9D-0E02-4D66-8E4D-92293D4CFFD0}"/>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108387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B5E0-1D86-458A-9C85-AFFBF68CC7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9E7B5-26DF-4265-888C-B4310BECE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58945-A75A-4F92-9AA0-A23A14B71C5B}"/>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5" name="Footer Placeholder 4">
            <a:extLst>
              <a:ext uri="{FF2B5EF4-FFF2-40B4-BE49-F238E27FC236}">
                <a16:creationId xmlns:a16="http://schemas.microsoft.com/office/drawing/2014/main" id="{9534D680-0284-4BFA-B940-9ED3AE63B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DC316-86D0-4B69-81E3-500BC6E20E1F}"/>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74124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9BB1B-B190-453D-A281-343F516FE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2E71CF-9D7E-4DFF-A9BB-304633CAF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0BA8C-D9A6-49C0-BF12-57FE1F0C5758}"/>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5" name="Footer Placeholder 4">
            <a:extLst>
              <a:ext uri="{FF2B5EF4-FFF2-40B4-BE49-F238E27FC236}">
                <a16:creationId xmlns:a16="http://schemas.microsoft.com/office/drawing/2014/main" id="{62907079-4CCF-4918-B386-D2FFBBEC3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4CC8D-22A8-49F8-9061-CE835C572DC0}"/>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112535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1144-425F-454B-B3D5-CE18AB465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A88FA-8C92-4E28-8F5B-FB45C4B6F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066A2-E6F1-45D5-895F-A84615F2A7BC}"/>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5" name="Footer Placeholder 4">
            <a:extLst>
              <a:ext uri="{FF2B5EF4-FFF2-40B4-BE49-F238E27FC236}">
                <a16:creationId xmlns:a16="http://schemas.microsoft.com/office/drawing/2014/main" id="{A6C308F1-1E11-4A37-8E3E-C51687128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09CB6-7801-4053-A2A3-B15E0F9D1FF5}"/>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236044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458D-5D7A-43C6-B062-37AACC414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42ED3A-EDD7-4EFB-B56E-82C0393D4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175DC-E3F2-4812-8589-00AABCF4F0E7}"/>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5" name="Footer Placeholder 4">
            <a:extLst>
              <a:ext uri="{FF2B5EF4-FFF2-40B4-BE49-F238E27FC236}">
                <a16:creationId xmlns:a16="http://schemas.microsoft.com/office/drawing/2014/main" id="{5B54E56F-4350-4CA6-A2E0-32154FA3E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DCC2D-5044-4267-8EE4-E7A107C4BE61}"/>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114220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926D-CC9C-4C51-9E6C-BBD071FB0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7C8F0A-0367-4812-8351-00A0208B94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8B63F-20CF-4EFB-BB34-BAE520CE4A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23673A-3653-4DFF-B76C-72616343DCA0}"/>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6" name="Footer Placeholder 5">
            <a:extLst>
              <a:ext uri="{FF2B5EF4-FFF2-40B4-BE49-F238E27FC236}">
                <a16:creationId xmlns:a16="http://schemas.microsoft.com/office/drawing/2014/main" id="{4D4BC076-7D89-4AF9-B3F9-8AA9C78C0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5F6BE-4203-479E-9BED-7862D6015CCE}"/>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370678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A1C1-BAD2-41EE-BAEF-A7CE129566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1C41F3-C008-44F8-97BF-6AC1A3296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4BB76-9FAC-425D-A331-919379122B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E71E16-08E6-4E2A-83EE-EAF0B719D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9A0F0-6ECB-44D4-95AB-7FF9E48E22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AC067C-E9F6-466A-B0C4-D58EE30C3EC6}"/>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8" name="Footer Placeholder 7">
            <a:extLst>
              <a:ext uri="{FF2B5EF4-FFF2-40B4-BE49-F238E27FC236}">
                <a16:creationId xmlns:a16="http://schemas.microsoft.com/office/drawing/2014/main" id="{7ED324E9-1896-4357-9075-628B9EB915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840B4E-E7F9-4017-BF1C-B7420255B499}"/>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313565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CA0F-93AB-4D9D-9487-24D79BBBDD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C1E8DF-DD47-40A2-9B3B-1CA0145FDC59}"/>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4" name="Footer Placeholder 3">
            <a:extLst>
              <a:ext uri="{FF2B5EF4-FFF2-40B4-BE49-F238E27FC236}">
                <a16:creationId xmlns:a16="http://schemas.microsoft.com/office/drawing/2014/main" id="{16EB9780-5F56-4653-B806-2913C7BC45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A2F226-4415-4F38-B735-B7DB6E4ACC8A}"/>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214900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62244-FF86-45A6-A1B1-C1E71437622E}"/>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3" name="Footer Placeholder 2">
            <a:extLst>
              <a:ext uri="{FF2B5EF4-FFF2-40B4-BE49-F238E27FC236}">
                <a16:creationId xmlns:a16="http://schemas.microsoft.com/office/drawing/2014/main" id="{529E779B-785B-490D-B71B-99C4993BA8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948C1D-A4AD-4FFF-9150-F9B830729727}"/>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336295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ADF7-1592-4457-8B52-BADEB0684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DA416E-6542-444C-9A87-D0CA7051B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22F8E2-1F70-4877-BB99-CA16B62D1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BD241-57A4-4BFF-A228-E76D8F769066}"/>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6" name="Footer Placeholder 5">
            <a:extLst>
              <a:ext uri="{FF2B5EF4-FFF2-40B4-BE49-F238E27FC236}">
                <a16:creationId xmlns:a16="http://schemas.microsoft.com/office/drawing/2014/main" id="{E3784507-3951-4914-A374-8494B3F9E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87DE3-19D8-465A-98F9-D0940D853C04}"/>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113678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F429-66B1-4CF6-BAE8-0E1F99993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A26FE-4941-4045-8B02-07400E22F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E796D0-265B-4B19-9A5A-6B6DE4FFB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1980A-369B-45AA-B61B-6EBB94ADD4C5}"/>
              </a:ext>
            </a:extLst>
          </p:cNvPr>
          <p:cNvSpPr>
            <a:spLocks noGrp="1"/>
          </p:cNvSpPr>
          <p:nvPr>
            <p:ph type="dt" sz="half" idx="10"/>
          </p:nvPr>
        </p:nvSpPr>
        <p:spPr/>
        <p:txBody>
          <a:bodyPr/>
          <a:lstStyle/>
          <a:p>
            <a:fld id="{87DD53E1-8B6E-4BC2-89E8-325CA62560BC}" type="datetimeFigureOut">
              <a:rPr lang="en-US" smtClean="0"/>
              <a:t>9/3/2021</a:t>
            </a:fld>
            <a:endParaRPr lang="en-US"/>
          </a:p>
        </p:txBody>
      </p:sp>
      <p:sp>
        <p:nvSpPr>
          <p:cNvPr id="6" name="Footer Placeholder 5">
            <a:extLst>
              <a:ext uri="{FF2B5EF4-FFF2-40B4-BE49-F238E27FC236}">
                <a16:creationId xmlns:a16="http://schemas.microsoft.com/office/drawing/2014/main" id="{2704B54C-1CF5-4F18-A709-FE19232D7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FBDC9-45B5-4958-B01C-2543EC81AE9B}"/>
              </a:ext>
            </a:extLst>
          </p:cNvPr>
          <p:cNvSpPr>
            <a:spLocks noGrp="1"/>
          </p:cNvSpPr>
          <p:nvPr>
            <p:ph type="sldNum" sz="quarter" idx="12"/>
          </p:nvPr>
        </p:nvSpPr>
        <p:spPr/>
        <p:txBody>
          <a:bodyPr/>
          <a:lstStyle/>
          <a:p>
            <a:fld id="{9D37F9E2-48B6-419D-AF88-FD2960E973F3}" type="slidenum">
              <a:rPr lang="en-US" smtClean="0"/>
              <a:t>‹#›</a:t>
            </a:fld>
            <a:endParaRPr lang="en-US"/>
          </a:p>
        </p:txBody>
      </p:sp>
    </p:spTree>
    <p:extLst>
      <p:ext uri="{BB962C8B-B14F-4D97-AF65-F5344CB8AC3E}">
        <p14:creationId xmlns:p14="http://schemas.microsoft.com/office/powerpoint/2010/main" val="385427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A12452-9BB8-49BF-97DC-4F542D08C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53EA94-3804-4148-82B4-44C6ACCFB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1859B-2EF1-4B80-BC7F-0C301B58F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D53E1-8B6E-4BC2-89E8-325CA62560BC}" type="datetimeFigureOut">
              <a:rPr lang="en-US" smtClean="0"/>
              <a:t>9/3/2021</a:t>
            </a:fld>
            <a:endParaRPr lang="en-US"/>
          </a:p>
        </p:txBody>
      </p:sp>
      <p:sp>
        <p:nvSpPr>
          <p:cNvPr id="5" name="Footer Placeholder 4">
            <a:extLst>
              <a:ext uri="{FF2B5EF4-FFF2-40B4-BE49-F238E27FC236}">
                <a16:creationId xmlns:a16="http://schemas.microsoft.com/office/drawing/2014/main" id="{E3AE21C4-644A-4132-B0B2-AFE982509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F40781-5B2F-49C5-B3A6-705111D83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7F9E2-48B6-419D-AF88-FD2960E973F3}" type="slidenum">
              <a:rPr lang="en-US" smtClean="0"/>
              <a:t>‹#›</a:t>
            </a:fld>
            <a:endParaRPr lang="en-US"/>
          </a:p>
        </p:txBody>
      </p:sp>
    </p:spTree>
    <p:extLst>
      <p:ext uri="{BB962C8B-B14F-4D97-AF65-F5344CB8AC3E}">
        <p14:creationId xmlns:p14="http://schemas.microsoft.com/office/powerpoint/2010/main" val="3985789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244C-B710-494A-86CA-7FF23FE89424}"/>
              </a:ext>
            </a:extLst>
          </p:cNvPr>
          <p:cNvSpPr>
            <a:spLocks noGrp="1"/>
          </p:cNvSpPr>
          <p:nvPr>
            <p:ph type="ctrTitle"/>
          </p:nvPr>
        </p:nvSpPr>
        <p:spPr/>
        <p:txBody>
          <a:bodyPr/>
          <a:lstStyle/>
          <a:p>
            <a:r>
              <a:rPr lang="en-US" dirty="0"/>
              <a:t>IAM </a:t>
            </a:r>
          </a:p>
        </p:txBody>
      </p:sp>
    </p:spTree>
    <p:extLst>
      <p:ext uri="{BB962C8B-B14F-4D97-AF65-F5344CB8AC3E}">
        <p14:creationId xmlns:p14="http://schemas.microsoft.com/office/powerpoint/2010/main" val="84767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A286-4B89-4268-926C-764E75CE6F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7A4C28-D886-4ECD-BBFC-4C3E86CDC7A1}"/>
              </a:ext>
            </a:extLst>
          </p:cNvPr>
          <p:cNvSpPr>
            <a:spLocks noGrp="1"/>
          </p:cNvSpPr>
          <p:nvPr>
            <p:ph idx="1"/>
          </p:nvPr>
        </p:nvSpPr>
        <p:spPr/>
        <p:txBody>
          <a:bodyPr/>
          <a:lstStyle/>
          <a:p>
            <a:endParaRPr lang="en-US"/>
          </a:p>
        </p:txBody>
      </p:sp>
      <p:pic>
        <p:nvPicPr>
          <p:cNvPr id="4098" name="Picture 2" descr="Components of IAM Policies AWS">
            <a:extLst>
              <a:ext uri="{FF2B5EF4-FFF2-40B4-BE49-F238E27FC236}">
                <a16:creationId xmlns:a16="http://schemas.microsoft.com/office/drawing/2014/main" id="{B6D590C4-87BE-4ADE-83C7-55FE600B0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747838"/>
            <a:ext cx="9525000" cy="33623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B356DBA6-C2C2-4799-95D2-F1B008006202}"/>
              </a:ext>
            </a:extLst>
          </p:cNvPr>
          <p:cNvSpPr/>
          <p:nvPr/>
        </p:nvSpPr>
        <p:spPr>
          <a:xfrm>
            <a:off x="8753475" y="1825625"/>
            <a:ext cx="2486025" cy="679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83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56A2-2129-4753-99EE-CD43F786DE29}"/>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Roles</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FB823AC-51D8-4B16-8FB1-590365648797}"/>
              </a:ext>
            </a:extLst>
          </p:cNvPr>
          <p:cNvSpPr>
            <a:spLocks noGrp="1"/>
          </p:cNvSpPr>
          <p:nvPr>
            <p:ph idx="1"/>
          </p:nvPr>
        </p:nvSpPr>
        <p:spPr/>
        <p:txBody>
          <a:bodyPr/>
          <a:lstStyle/>
          <a:p>
            <a:r>
              <a:rPr lang="en-US" b="0" i="0" dirty="0">
                <a:solidFill>
                  <a:srgbClr val="51565E"/>
                </a:solidFill>
                <a:effectLst/>
                <a:latin typeface="Roboto" panose="02000000000000000000" pitchFamily="2" charset="0"/>
              </a:rPr>
              <a:t>An IAM role is a set of permissions that define what actions are allowed and denied by an entity in the AWS console. It is similar to a user in that it can be accessed by any type of entity (an individual or AWS service). Role permissions are temporary credentials</a:t>
            </a:r>
            <a:endParaRPr lang="en-US" dirty="0"/>
          </a:p>
        </p:txBody>
      </p:sp>
    </p:spTree>
    <p:extLst>
      <p:ext uri="{BB962C8B-B14F-4D97-AF65-F5344CB8AC3E}">
        <p14:creationId xmlns:p14="http://schemas.microsoft.com/office/powerpoint/2010/main" val="187410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FB72-FFBB-4EC1-86B5-2E2B71F6569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AFD9497-1E97-477A-A6B8-B23F5CE8DCA0}"/>
              </a:ext>
            </a:extLst>
          </p:cNvPr>
          <p:cNvSpPr>
            <a:spLocks noGrp="1"/>
          </p:cNvSpPr>
          <p:nvPr>
            <p:ph idx="1"/>
          </p:nvPr>
        </p:nvSpPr>
        <p:spPr/>
        <p:txBody>
          <a:bodyPr/>
          <a:lstStyle/>
          <a:p>
            <a:r>
              <a:rPr lang="en-US" b="0" i="0" dirty="0">
                <a:solidFill>
                  <a:srgbClr val="51565E"/>
                </a:solidFill>
                <a:effectLst/>
                <a:latin typeface="Roboto" panose="02000000000000000000" pitchFamily="2" charset="0"/>
              </a:rPr>
              <a:t>For example, you might want to allow a mobile app to use AWS resources, but you do not want it to save the key, credential or password. Or you might want to give access to resources to a user who already has an identity defined outside of AWS, such as a user who already has Google or Facebook authentication. If you want to provide someone with a service or let someone access resources in your account, you can use roles for that purpose too. You also might want to grant temporary access to your account to a third party, such as a consultant or an auditor. They’re not permanent users, just users with temporary access to your environment.</a:t>
            </a:r>
            <a:endParaRPr lang="en-US" dirty="0"/>
          </a:p>
        </p:txBody>
      </p:sp>
    </p:spTree>
    <p:extLst>
      <p:ext uri="{BB962C8B-B14F-4D97-AF65-F5344CB8AC3E}">
        <p14:creationId xmlns:p14="http://schemas.microsoft.com/office/powerpoint/2010/main" val="115426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B475-DD7D-49D7-BEA6-28CB87B6B8BE}"/>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Features of IAM</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0A79BCB-D908-4214-B40F-935EDD9A0AD4}"/>
              </a:ext>
            </a:extLst>
          </p:cNvPr>
          <p:cNvSpPr>
            <a:spLocks noGrp="1"/>
          </p:cNvSpPr>
          <p:nvPr>
            <p:ph idx="1"/>
          </p:nvPr>
        </p:nvSpPr>
        <p:spPr/>
        <p:txBody>
          <a:bodyPr>
            <a:normAutofit fontScale="55000" lnSpcReduction="20000"/>
          </a:bodyPr>
          <a:lstStyle/>
          <a:p>
            <a:pPr algn="l"/>
            <a:r>
              <a:rPr lang="en-US" b="0" i="0" dirty="0">
                <a:solidFill>
                  <a:srgbClr val="51565E"/>
                </a:solidFill>
                <a:effectLst/>
                <a:latin typeface="Roboto" panose="02000000000000000000" pitchFamily="2" charset="0"/>
              </a:rPr>
              <a:t>To review, here are some of the main features of IAM:</a:t>
            </a:r>
          </a:p>
          <a:p>
            <a:pPr algn="l">
              <a:buFont typeface="Arial" panose="020B0604020202020204" pitchFamily="34" charset="0"/>
              <a:buChar char="•"/>
            </a:pPr>
            <a:r>
              <a:rPr lang="en-US" b="0" i="0" dirty="0">
                <a:solidFill>
                  <a:srgbClr val="51565E"/>
                </a:solidFill>
                <a:effectLst/>
                <a:latin typeface="Roboto" panose="02000000000000000000" pitchFamily="2" charset="0"/>
              </a:rPr>
              <a:t>Shared access to the AWS account. The main feature of IAM is that it allows you to create separate usernames and passwords for individual users or resources and delegate access.</a:t>
            </a:r>
          </a:p>
          <a:p>
            <a:pPr algn="l">
              <a:buFont typeface="Arial" panose="020B0604020202020204" pitchFamily="34" charset="0"/>
              <a:buChar char="•"/>
            </a:pPr>
            <a:r>
              <a:rPr lang="en-US" b="0" i="0" dirty="0">
                <a:solidFill>
                  <a:srgbClr val="51565E"/>
                </a:solidFill>
                <a:effectLst/>
                <a:latin typeface="Roboto" panose="02000000000000000000" pitchFamily="2" charset="0"/>
              </a:rPr>
              <a:t>Granular permissions. Restrictions can be applied to requests. For example, you can allow the user to download information, but deny the user the ability to update information through the policies.</a:t>
            </a:r>
          </a:p>
          <a:p>
            <a:pPr algn="l">
              <a:buFont typeface="Arial" panose="020B0604020202020204" pitchFamily="34" charset="0"/>
              <a:buChar char="•"/>
            </a:pPr>
            <a:r>
              <a:rPr lang="en-US" b="0" i="0" dirty="0">
                <a:solidFill>
                  <a:srgbClr val="51565E"/>
                </a:solidFill>
                <a:effectLst/>
                <a:latin typeface="Roboto" panose="02000000000000000000" pitchFamily="2" charset="0"/>
              </a:rPr>
              <a:t>Multifactor authentication (MFA). IAM supports MFA, in which users provide their username and password plus a one-time password from their phone—a randomly generated number used as an additional authentication factor.</a:t>
            </a:r>
          </a:p>
          <a:p>
            <a:pPr algn="l">
              <a:buFont typeface="Arial" panose="020B0604020202020204" pitchFamily="34" charset="0"/>
              <a:buChar char="•"/>
            </a:pPr>
            <a:r>
              <a:rPr lang="en-US" b="0" i="0" dirty="0">
                <a:solidFill>
                  <a:srgbClr val="51565E"/>
                </a:solidFill>
                <a:effectLst/>
                <a:latin typeface="Roboto" panose="02000000000000000000" pitchFamily="2" charset="0"/>
              </a:rPr>
              <a:t>Identity Federation. If the user is already authenticated, such as through a Facebook or Google account, IAM can be made to trust that authentication method and then allow access based on it. This can also be used to allow users to maintain just one password for both on-premises and cloud environment work.</a:t>
            </a:r>
          </a:p>
          <a:p>
            <a:pPr algn="l">
              <a:buFont typeface="Arial" panose="020B0604020202020204" pitchFamily="34" charset="0"/>
              <a:buChar char="•"/>
            </a:pPr>
            <a:r>
              <a:rPr lang="en-US" b="0" i="0" dirty="0">
                <a:solidFill>
                  <a:srgbClr val="51565E"/>
                </a:solidFill>
                <a:effectLst/>
                <a:latin typeface="Roboto" panose="02000000000000000000" pitchFamily="2" charset="0"/>
              </a:rPr>
              <a:t>Free to use. There is no additional charge for IAM security. There is no additional charge for creating additional users, groups or policies.</a:t>
            </a:r>
          </a:p>
          <a:p>
            <a:pPr algn="l">
              <a:buFont typeface="Arial" panose="020B0604020202020204" pitchFamily="34" charset="0"/>
              <a:buChar char="•"/>
            </a:pPr>
            <a:r>
              <a:rPr lang="en-US" b="0" i="0" dirty="0">
                <a:solidFill>
                  <a:srgbClr val="51565E"/>
                </a:solidFill>
                <a:effectLst/>
                <a:latin typeface="Roboto" panose="02000000000000000000" pitchFamily="2" charset="0"/>
              </a:rPr>
              <a:t>PCI DSS compliance. The Payment Card Industry Data Security Standard is an information security standard for organizations that handle branded credit cards from the major card schemes. IAM complies with this standard.</a:t>
            </a:r>
          </a:p>
          <a:p>
            <a:pPr algn="l">
              <a:buFont typeface="Arial" panose="020B0604020202020204" pitchFamily="34" charset="0"/>
              <a:buChar char="•"/>
            </a:pPr>
            <a:r>
              <a:rPr lang="en-US" b="0" i="0" dirty="0">
                <a:solidFill>
                  <a:srgbClr val="51565E"/>
                </a:solidFill>
                <a:effectLst/>
                <a:latin typeface="Roboto" panose="02000000000000000000" pitchFamily="2" charset="0"/>
              </a:rPr>
              <a:t>Password policy. The IAM password policy allows you to reset a password or rotate passwords remotely. You can also set rules, such as how a user should pick a password or how many attempts a user may make to provide a password before being denied access</a:t>
            </a:r>
          </a:p>
          <a:p>
            <a:endParaRPr lang="en-US" dirty="0"/>
          </a:p>
        </p:txBody>
      </p:sp>
    </p:spTree>
    <p:extLst>
      <p:ext uri="{BB962C8B-B14F-4D97-AF65-F5344CB8AC3E}">
        <p14:creationId xmlns:p14="http://schemas.microsoft.com/office/powerpoint/2010/main" val="30154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8B35-CB5B-4A4C-8E4E-076C8D037160}"/>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Demo: Create an S3 Bucket Using the MFA Feature</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06635020-B9CC-4E41-9D10-0225CE086E74}"/>
              </a:ext>
            </a:extLst>
          </p:cNvPr>
          <p:cNvSpPr>
            <a:spLocks noGrp="1"/>
          </p:cNvSpPr>
          <p:nvPr>
            <p:ph idx="1"/>
          </p:nvPr>
        </p:nvSpPr>
        <p:spPr/>
        <p:txBody>
          <a:bodyPr>
            <a:normAutofit fontScale="92500" lnSpcReduction="20000"/>
          </a:bodyPr>
          <a:lstStyle/>
          <a:p>
            <a:pPr algn="l"/>
            <a:r>
              <a:rPr lang="en-US" b="0" i="0" dirty="0">
                <a:solidFill>
                  <a:srgbClr val="51565E"/>
                </a:solidFill>
                <a:effectLst/>
                <a:latin typeface="Roboto" panose="02000000000000000000" pitchFamily="2" charset="0"/>
              </a:rPr>
              <a:t>The final segment of this article puts together all of the information presented and uses it to solve a basic problem.</a:t>
            </a:r>
          </a:p>
          <a:p>
            <a:pPr algn="l"/>
            <a:r>
              <a:rPr lang="en-US" b="0" i="0" dirty="0">
                <a:solidFill>
                  <a:srgbClr val="51565E"/>
                </a:solidFill>
                <a:effectLst/>
                <a:latin typeface="Roboto" panose="02000000000000000000" pitchFamily="2" charset="0"/>
              </a:rPr>
              <a:t>Problem statement: To create an S3 bucket for a company in which each user can read and write data with multifactor authentication.</a:t>
            </a:r>
          </a:p>
          <a:p>
            <a:pPr algn="l"/>
            <a:r>
              <a:rPr lang="en-US" b="0" i="0" dirty="0">
                <a:solidFill>
                  <a:srgbClr val="51565E"/>
                </a:solidFill>
                <a:effectLst/>
                <a:latin typeface="Roboto" panose="02000000000000000000" pitchFamily="2" charset="0"/>
              </a:rPr>
              <a:t>Task: To create policies and assign permissions for a user and a group.</a:t>
            </a:r>
          </a:p>
          <a:p>
            <a:pPr algn="l">
              <a:buFont typeface="Arial" panose="020B0604020202020204" pitchFamily="34" charset="0"/>
              <a:buChar char="•"/>
            </a:pPr>
            <a:r>
              <a:rPr lang="en-US" b="0" i="0" dirty="0">
                <a:solidFill>
                  <a:srgbClr val="51565E"/>
                </a:solidFill>
                <a:effectLst/>
                <a:latin typeface="Roboto" panose="02000000000000000000" pitchFamily="2" charset="0"/>
              </a:rPr>
              <a:t>Provide access (read and write) to the developer group.</a:t>
            </a:r>
          </a:p>
          <a:p>
            <a:pPr algn="l">
              <a:buFont typeface="Arial" panose="020B0604020202020204" pitchFamily="34" charset="0"/>
              <a:buChar char="•"/>
            </a:pPr>
            <a:r>
              <a:rPr lang="en-US" b="0" i="0" dirty="0">
                <a:solidFill>
                  <a:srgbClr val="51565E"/>
                </a:solidFill>
                <a:effectLst/>
                <a:latin typeface="Roboto" panose="02000000000000000000" pitchFamily="2" charset="0"/>
              </a:rPr>
              <a:t>Provide a policy in which a user is allowed to read or denied permission to write an object in an S3 bucket.</a:t>
            </a:r>
          </a:p>
          <a:p>
            <a:pPr algn="l"/>
            <a:r>
              <a:rPr lang="en-US" b="0" i="0" dirty="0">
                <a:solidFill>
                  <a:srgbClr val="51565E"/>
                </a:solidFill>
                <a:effectLst/>
                <a:latin typeface="Roboto" panose="02000000000000000000" pitchFamily="2" charset="0"/>
              </a:rPr>
              <a:t>This is a very good use case if you have sensitive data in an S3 bucket and you want only privileged or MFA-authenticated users to make changes to those buckets. For those privileged users, you would enable multifactor authentication</a:t>
            </a:r>
          </a:p>
          <a:p>
            <a:endParaRPr lang="en-US" dirty="0"/>
          </a:p>
        </p:txBody>
      </p:sp>
    </p:spTree>
    <p:extLst>
      <p:ext uri="{BB962C8B-B14F-4D97-AF65-F5344CB8AC3E}">
        <p14:creationId xmlns:p14="http://schemas.microsoft.com/office/powerpoint/2010/main" val="290764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6D1B-8968-4FC4-A664-8C903362F4A5}"/>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Why IAM?</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AB2A2CC-850A-410A-B485-FDF45E7A21D4}"/>
              </a:ext>
            </a:extLst>
          </p:cNvPr>
          <p:cNvSpPr>
            <a:spLocks noGrp="1"/>
          </p:cNvSpPr>
          <p:nvPr>
            <p:ph idx="1"/>
          </p:nvPr>
        </p:nvSpPr>
        <p:spPr/>
        <p:txBody>
          <a:bodyPr>
            <a:normAutofit fontScale="92500" lnSpcReduction="10000"/>
          </a:bodyPr>
          <a:lstStyle/>
          <a:p>
            <a:pPr algn="l"/>
            <a:r>
              <a:rPr lang="en-US" b="0" i="0" dirty="0">
                <a:solidFill>
                  <a:srgbClr val="51565E"/>
                </a:solidFill>
                <a:effectLst/>
                <a:latin typeface="Roboto" panose="02000000000000000000" pitchFamily="2" charset="0"/>
              </a:rPr>
              <a:t>Before AWS or IAM, passwords were often shared in corporate environments in a very insecure manner: over the phone or through email. Often only one admin password existed, which was commonly stored in a set location, or there was only one person who could reset it, and you needed to call the person to ask for the admin password over the phone. That was not secure at all, because anybody could walk by and eavesdrop and then walk away with the password and access to your system and information.</a:t>
            </a:r>
          </a:p>
          <a:p>
            <a:pPr algn="l"/>
            <a:r>
              <a:rPr lang="en-US" b="0" i="0" dirty="0">
                <a:solidFill>
                  <a:srgbClr val="51565E"/>
                </a:solidFill>
                <a:effectLst/>
                <a:latin typeface="Roboto" panose="02000000000000000000" pitchFamily="2" charset="0"/>
              </a:rPr>
              <a:t>Today we have a more secure communication tool: a third-party application called Slack, which is hosted on AWS. It helps people to share a document through the application so that eavesdropping is eliminated.</a:t>
            </a:r>
          </a:p>
          <a:p>
            <a:endParaRPr lang="en-US" dirty="0"/>
          </a:p>
        </p:txBody>
      </p:sp>
    </p:spTree>
    <p:extLst>
      <p:ext uri="{BB962C8B-B14F-4D97-AF65-F5344CB8AC3E}">
        <p14:creationId xmlns:p14="http://schemas.microsoft.com/office/powerpoint/2010/main" val="396710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193A-AE1F-489F-AF6D-7E69179AA818}"/>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What is IAM?</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FCC1B7FA-165E-4E2A-BF03-12C184C1D227}"/>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AWS Identity and Access Management (IAM) is a web service for securely controlling access to AWS resources. It enables you to create and control services for user authentication or limit access to a certain set of people who use your AWS resources.</a:t>
            </a:r>
          </a:p>
          <a:p>
            <a:br>
              <a:rPr lang="en-US" dirty="0"/>
            </a:br>
            <a:endParaRPr lang="en-US" dirty="0"/>
          </a:p>
        </p:txBody>
      </p:sp>
    </p:spTree>
    <p:extLst>
      <p:ext uri="{BB962C8B-B14F-4D97-AF65-F5344CB8AC3E}">
        <p14:creationId xmlns:p14="http://schemas.microsoft.com/office/powerpoint/2010/main" val="208314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8BB7-D50B-4555-BA94-C87FA5B06F01}"/>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How Does IAM Work?</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744DC21B-13DB-4108-A32C-3F7B20787B25}"/>
              </a:ext>
            </a:extLst>
          </p:cNvPr>
          <p:cNvSpPr>
            <a:spLocks noGrp="1"/>
          </p:cNvSpPr>
          <p:nvPr>
            <p:ph idx="1"/>
          </p:nvPr>
        </p:nvSpPr>
        <p:spPr/>
        <p:txBody>
          <a:bodyPr>
            <a:normAutofit fontScale="77500" lnSpcReduction="20000"/>
          </a:bodyPr>
          <a:lstStyle/>
          <a:p>
            <a:pPr marL="0" indent="0" algn="l">
              <a:buNone/>
            </a:pPr>
            <a:r>
              <a:rPr lang="en-US" b="0" i="0" dirty="0">
                <a:solidFill>
                  <a:srgbClr val="51565E"/>
                </a:solidFill>
                <a:effectLst/>
                <a:latin typeface="Roboto" panose="02000000000000000000" pitchFamily="2" charset="0"/>
              </a:rPr>
              <a:t>The IAM workflow includes the following six elements:</a:t>
            </a:r>
          </a:p>
          <a:p>
            <a:pPr algn="l">
              <a:buFont typeface="+mj-lt"/>
              <a:buAutoNum type="arabicPeriod"/>
            </a:pPr>
            <a:r>
              <a:rPr lang="en-US" b="0" i="0" dirty="0">
                <a:solidFill>
                  <a:srgbClr val="51565E"/>
                </a:solidFill>
                <a:effectLst/>
                <a:latin typeface="Roboto" panose="02000000000000000000" pitchFamily="2" charset="0"/>
              </a:rPr>
              <a:t>A principal is an entity that can perform actions on an AWS resource. A user, a role or an application can be a principal.</a:t>
            </a:r>
          </a:p>
          <a:p>
            <a:pPr algn="l">
              <a:buFont typeface="+mj-lt"/>
              <a:buAutoNum type="arabicPeriod"/>
            </a:pPr>
            <a:r>
              <a:rPr lang="en-US" b="0" i="0" dirty="0">
                <a:solidFill>
                  <a:srgbClr val="51565E"/>
                </a:solidFill>
                <a:effectLst/>
                <a:latin typeface="Roboto" panose="02000000000000000000" pitchFamily="2" charset="0"/>
              </a:rPr>
              <a:t>Authentication is the process of confirming the identity of the principal trying to access an AWS product. The principal must provide its credentials or required keys for authentication.</a:t>
            </a:r>
          </a:p>
          <a:p>
            <a:pPr algn="l">
              <a:buFont typeface="+mj-lt"/>
              <a:buAutoNum type="arabicPeriod"/>
            </a:pPr>
            <a:r>
              <a:rPr lang="en-US" b="0" i="0" dirty="0">
                <a:solidFill>
                  <a:srgbClr val="51565E"/>
                </a:solidFill>
                <a:effectLst/>
                <a:latin typeface="Roboto" panose="02000000000000000000" pitchFamily="2" charset="0"/>
              </a:rPr>
              <a:t>Request: A principal sends a request to AWS specifying the action and which resource should perform it.</a:t>
            </a:r>
          </a:p>
          <a:p>
            <a:pPr algn="l">
              <a:buFont typeface="+mj-lt"/>
              <a:buAutoNum type="arabicPeriod"/>
            </a:pPr>
            <a:r>
              <a:rPr lang="en-US" b="0" i="0" dirty="0">
                <a:solidFill>
                  <a:srgbClr val="51565E"/>
                </a:solidFill>
                <a:effectLst/>
                <a:latin typeface="Roboto" panose="02000000000000000000" pitchFamily="2" charset="0"/>
              </a:rPr>
              <a:t>Authorization: By default, all resources are denied. IAM authorizes a request only if all parts of the request are allowed by a matching policy. After authenticating and authorizing the request, AWS approves the action.</a:t>
            </a:r>
          </a:p>
          <a:p>
            <a:pPr algn="l">
              <a:buFont typeface="+mj-lt"/>
              <a:buAutoNum type="arabicPeriod"/>
            </a:pPr>
            <a:r>
              <a:rPr lang="en-US" b="0" i="0" dirty="0">
                <a:solidFill>
                  <a:srgbClr val="51565E"/>
                </a:solidFill>
                <a:effectLst/>
                <a:latin typeface="Roboto" panose="02000000000000000000" pitchFamily="2" charset="0"/>
              </a:rPr>
              <a:t>Actions are used to view, create, edit or delete a resource.</a:t>
            </a:r>
          </a:p>
          <a:p>
            <a:pPr algn="l">
              <a:buFont typeface="+mj-lt"/>
              <a:buAutoNum type="arabicPeriod"/>
            </a:pPr>
            <a:r>
              <a:rPr lang="en-US" b="0" i="0" dirty="0">
                <a:solidFill>
                  <a:srgbClr val="51565E"/>
                </a:solidFill>
                <a:effectLst/>
                <a:latin typeface="Roboto" panose="02000000000000000000" pitchFamily="2" charset="0"/>
              </a:rPr>
              <a:t>Resources: A set of actions can be performed on a resource related to your AWS account.</a:t>
            </a:r>
          </a:p>
          <a:p>
            <a:pPr marL="0" indent="0">
              <a:buNone/>
            </a:pPr>
            <a:endParaRPr lang="en-US" dirty="0"/>
          </a:p>
        </p:txBody>
      </p:sp>
    </p:spTree>
    <p:extLst>
      <p:ext uri="{BB962C8B-B14F-4D97-AF65-F5344CB8AC3E}">
        <p14:creationId xmlns:p14="http://schemas.microsoft.com/office/powerpoint/2010/main" val="174921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F5B4-35E9-473D-9BD2-706ECD3A9FB0}"/>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Components of IAM</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A029C9BF-5CF5-4858-BF96-F847399D9F6B}"/>
              </a:ext>
            </a:extLst>
          </p:cNvPr>
          <p:cNvSpPr>
            <a:spLocks noGrp="1"/>
          </p:cNvSpPr>
          <p:nvPr>
            <p:ph idx="1"/>
          </p:nvPr>
        </p:nvSpPr>
        <p:spPr/>
        <p:txBody>
          <a:bodyPr/>
          <a:lstStyle/>
          <a:p>
            <a:endParaRPr lang="en-US" dirty="0"/>
          </a:p>
        </p:txBody>
      </p:sp>
      <p:pic>
        <p:nvPicPr>
          <p:cNvPr id="3074" name="Picture 2" descr="Components of AWS IAM">
            <a:extLst>
              <a:ext uri="{FF2B5EF4-FFF2-40B4-BE49-F238E27FC236}">
                <a16:creationId xmlns:a16="http://schemas.microsoft.com/office/drawing/2014/main" id="{C5AAD017-F37C-4C63-8DB8-B9F4D725E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397000"/>
            <a:ext cx="9525000" cy="50958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E37F4B3-6DEA-4E05-973E-8068BA381D17}"/>
                  </a:ext>
                </a:extLst>
              </p14:cNvPr>
              <p14:cNvContentPartPr/>
              <p14:nvPr/>
            </p14:nvContentPartPr>
            <p14:xfrm>
              <a:off x="9152355" y="1671690"/>
              <a:ext cx="1232280" cy="428400"/>
            </p14:xfrm>
          </p:contentPart>
        </mc:Choice>
        <mc:Fallback>
          <p:pic>
            <p:nvPicPr>
              <p:cNvPr id="4" name="Ink 3">
                <a:extLst>
                  <a:ext uri="{FF2B5EF4-FFF2-40B4-BE49-F238E27FC236}">
                    <a16:creationId xmlns:a16="http://schemas.microsoft.com/office/drawing/2014/main" id="{3E37F4B3-6DEA-4E05-973E-8068BA381D17}"/>
                  </a:ext>
                </a:extLst>
              </p:cNvPr>
              <p:cNvPicPr/>
              <p:nvPr/>
            </p:nvPicPr>
            <p:blipFill>
              <a:blip r:embed="rId4"/>
              <a:stretch>
                <a:fillRect/>
              </a:stretch>
            </p:blipFill>
            <p:spPr>
              <a:xfrm>
                <a:off x="9143355" y="1662690"/>
                <a:ext cx="1249920" cy="446040"/>
              </a:xfrm>
              <a:prstGeom prst="rect">
                <a:avLst/>
              </a:prstGeom>
            </p:spPr>
          </p:pic>
        </mc:Fallback>
      </mc:AlternateContent>
    </p:spTree>
    <p:extLst>
      <p:ext uri="{BB962C8B-B14F-4D97-AF65-F5344CB8AC3E}">
        <p14:creationId xmlns:p14="http://schemas.microsoft.com/office/powerpoint/2010/main" val="108038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C606-505B-4483-867A-35C13F2343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7A4ED0-70CD-4DD4-9DB9-B6367C28B377}"/>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There are other basic components of IAM. First, we have the user; many users together form a group. Policies are the engines that allow or deny a connection based on policy. Roles are temporary credentials that can be assumed to an instance as needed.</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1B885D4-CCA8-472C-8816-C44F79BC6E6A}"/>
                  </a:ext>
                </a:extLst>
              </p14:cNvPr>
              <p14:cNvContentPartPr/>
              <p14:nvPr/>
            </p14:nvContentPartPr>
            <p14:xfrm>
              <a:off x="2561835" y="2190450"/>
              <a:ext cx="360" cy="360"/>
            </p14:xfrm>
          </p:contentPart>
        </mc:Choice>
        <mc:Fallback>
          <p:pic>
            <p:nvPicPr>
              <p:cNvPr id="4" name="Ink 3">
                <a:extLst>
                  <a:ext uri="{FF2B5EF4-FFF2-40B4-BE49-F238E27FC236}">
                    <a16:creationId xmlns:a16="http://schemas.microsoft.com/office/drawing/2014/main" id="{31B885D4-CCA8-472C-8816-C44F79BC6E6A}"/>
                  </a:ext>
                </a:extLst>
              </p:cNvPr>
              <p:cNvPicPr/>
              <p:nvPr/>
            </p:nvPicPr>
            <p:blipFill>
              <a:blip r:embed="rId3"/>
              <a:stretch>
                <a:fillRect/>
              </a:stretch>
            </p:blipFill>
            <p:spPr>
              <a:xfrm>
                <a:off x="2552835" y="2181450"/>
                <a:ext cx="18000" cy="18000"/>
              </a:xfrm>
              <a:prstGeom prst="rect">
                <a:avLst/>
              </a:prstGeom>
            </p:spPr>
          </p:pic>
        </mc:Fallback>
      </mc:AlternateContent>
    </p:spTree>
    <p:extLst>
      <p:ext uri="{BB962C8B-B14F-4D97-AF65-F5344CB8AC3E}">
        <p14:creationId xmlns:p14="http://schemas.microsoft.com/office/powerpoint/2010/main" val="228149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6CC5-ECF0-435A-888B-61B4546E265F}"/>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Users</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AB1FE1DD-2934-4874-91E5-8179AAFB11B4}"/>
              </a:ext>
            </a:extLst>
          </p:cNvPr>
          <p:cNvSpPr>
            <a:spLocks noGrp="1"/>
          </p:cNvSpPr>
          <p:nvPr>
            <p:ph idx="1"/>
          </p:nvPr>
        </p:nvSpPr>
        <p:spPr/>
        <p:txBody>
          <a:bodyPr/>
          <a:lstStyle/>
          <a:p>
            <a:r>
              <a:rPr lang="en-US" b="0" i="0" dirty="0">
                <a:solidFill>
                  <a:srgbClr val="51565E"/>
                </a:solidFill>
                <a:effectLst/>
                <a:latin typeface="Roboto" panose="02000000000000000000" pitchFamily="2" charset="0"/>
              </a:rPr>
              <a:t>An IAM user is an identity with an associated credential and permissions attached to it. This could be an actual person who is a user, or it could be an application that is a user. With IAM, you can securely manage access to AWS services by creating an IAM user name for each employee in your organization. Each IAM user is associated with only one AWS account. By default, a newly created user is not authorized to perform any action in AWS. The advantage of having one-to-one user specification is that you can individually assign permissions to each user.</a:t>
            </a:r>
            <a:endParaRPr lang="en-US" dirty="0"/>
          </a:p>
        </p:txBody>
      </p:sp>
    </p:spTree>
    <p:extLst>
      <p:ext uri="{BB962C8B-B14F-4D97-AF65-F5344CB8AC3E}">
        <p14:creationId xmlns:p14="http://schemas.microsoft.com/office/powerpoint/2010/main" val="194966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F657-4E7B-4D1A-85FF-1967BB46A992}"/>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Groups</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E6EB6884-5EA1-43F5-8AA7-20B7CFD2A2D9}"/>
              </a:ext>
            </a:extLst>
          </p:cNvPr>
          <p:cNvSpPr>
            <a:spLocks noGrp="1"/>
          </p:cNvSpPr>
          <p:nvPr>
            <p:ph idx="1"/>
          </p:nvPr>
        </p:nvSpPr>
        <p:spPr/>
        <p:txBody>
          <a:bodyPr/>
          <a:lstStyle/>
          <a:p>
            <a:r>
              <a:rPr lang="en-US" b="0" i="0" dirty="0">
                <a:solidFill>
                  <a:srgbClr val="51565E"/>
                </a:solidFill>
                <a:effectLst/>
                <a:latin typeface="Roboto" panose="02000000000000000000" pitchFamily="2" charset="0"/>
              </a:rPr>
              <a:t>A collection of IAM users is an IAM group. You can use IAM groups to specify permissions for multiple users so that any permissions applied to the group are applied to the individual users in that group as well. Managing groups is quite easy. You set permissions for the group, and those permissions are automatically applied to all the users in the group. If you add another user to the group, the new user will automatically inherit all the policies and the permissions already assigned to that group. This lessens the administrative burden</a:t>
            </a:r>
            <a:endParaRPr lang="en-US" dirty="0"/>
          </a:p>
        </p:txBody>
      </p:sp>
    </p:spTree>
    <p:extLst>
      <p:ext uri="{BB962C8B-B14F-4D97-AF65-F5344CB8AC3E}">
        <p14:creationId xmlns:p14="http://schemas.microsoft.com/office/powerpoint/2010/main" val="348240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1961-8461-48B1-B992-6C21EF8B213E}"/>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Policies</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01F0956-49F3-4F43-BC1B-E28BFCEB3CB6}"/>
              </a:ext>
            </a:extLst>
          </p:cNvPr>
          <p:cNvSpPr>
            <a:spLocks noGrp="1"/>
          </p:cNvSpPr>
          <p:nvPr>
            <p:ph idx="1"/>
          </p:nvPr>
        </p:nvSpPr>
        <p:spPr/>
        <p:txBody>
          <a:bodyPr>
            <a:normAutofit lnSpcReduction="10000"/>
          </a:bodyPr>
          <a:lstStyle/>
          <a:p>
            <a:pPr algn="l"/>
            <a:r>
              <a:rPr lang="en-US" b="0" i="0" dirty="0">
                <a:solidFill>
                  <a:srgbClr val="51565E"/>
                </a:solidFill>
                <a:effectLst/>
                <a:latin typeface="Roboto" panose="02000000000000000000" pitchFamily="2" charset="0"/>
              </a:rPr>
              <a:t>An IAM policy sets permission and controls access to AWS resources. Policies are stored in AWS as JSON documents. Permissions specify who has access to the resources and what actions they can perform. For example, a policy could allow an IAM user to access one of the buckets in Amazon S3. The policy would contain the following information:</a:t>
            </a:r>
          </a:p>
          <a:p>
            <a:pPr algn="l">
              <a:buFont typeface="+mj-lt"/>
              <a:buAutoNum type="arabicPeriod"/>
            </a:pPr>
            <a:r>
              <a:rPr lang="en-US" b="0" i="0" dirty="0">
                <a:solidFill>
                  <a:srgbClr val="51565E"/>
                </a:solidFill>
                <a:effectLst/>
                <a:latin typeface="Roboto" panose="02000000000000000000" pitchFamily="2" charset="0"/>
              </a:rPr>
              <a:t>Who can access it</a:t>
            </a:r>
          </a:p>
          <a:p>
            <a:pPr algn="l">
              <a:buFont typeface="+mj-lt"/>
              <a:buAutoNum type="arabicPeriod"/>
            </a:pPr>
            <a:r>
              <a:rPr lang="en-US" b="0" i="0" dirty="0">
                <a:solidFill>
                  <a:srgbClr val="51565E"/>
                </a:solidFill>
                <a:effectLst/>
                <a:latin typeface="Roboto" panose="02000000000000000000" pitchFamily="2" charset="0"/>
              </a:rPr>
              <a:t>What actions that user can take</a:t>
            </a:r>
          </a:p>
          <a:p>
            <a:pPr algn="l">
              <a:buFont typeface="+mj-lt"/>
              <a:buAutoNum type="arabicPeriod"/>
            </a:pPr>
            <a:r>
              <a:rPr lang="en-US" b="0" i="0" dirty="0">
                <a:solidFill>
                  <a:srgbClr val="51565E"/>
                </a:solidFill>
                <a:effectLst/>
                <a:latin typeface="Roboto" panose="02000000000000000000" pitchFamily="2" charset="0"/>
              </a:rPr>
              <a:t>Which AWS resources that user can access</a:t>
            </a:r>
          </a:p>
          <a:p>
            <a:pPr algn="l">
              <a:buFont typeface="+mj-lt"/>
              <a:buAutoNum type="arabicPeriod"/>
            </a:pPr>
            <a:r>
              <a:rPr lang="en-US" b="0" i="0" dirty="0">
                <a:solidFill>
                  <a:srgbClr val="51565E"/>
                </a:solidFill>
                <a:effectLst/>
                <a:latin typeface="Roboto" panose="02000000000000000000" pitchFamily="2" charset="0"/>
              </a:rPr>
              <a:t>When they can be accessed</a:t>
            </a:r>
          </a:p>
          <a:p>
            <a:endParaRPr lang="en-US" dirty="0"/>
          </a:p>
        </p:txBody>
      </p:sp>
    </p:spTree>
    <p:extLst>
      <p:ext uri="{BB962C8B-B14F-4D97-AF65-F5344CB8AC3E}">
        <p14:creationId xmlns:p14="http://schemas.microsoft.com/office/powerpoint/2010/main" val="2214471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1330</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IAM </vt:lpstr>
      <vt:lpstr>Why IAM? </vt:lpstr>
      <vt:lpstr>What is IAM? </vt:lpstr>
      <vt:lpstr>How Does IAM Work? </vt:lpstr>
      <vt:lpstr>Components of IAM </vt:lpstr>
      <vt:lpstr>PowerPoint Presentation</vt:lpstr>
      <vt:lpstr>Users </vt:lpstr>
      <vt:lpstr>Groups </vt:lpstr>
      <vt:lpstr>Policies </vt:lpstr>
      <vt:lpstr>PowerPoint Presentation</vt:lpstr>
      <vt:lpstr>Roles </vt:lpstr>
      <vt:lpstr>PowerPoint Presentation</vt:lpstr>
      <vt:lpstr>Features of IAM </vt:lpstr>
      <vt:lpstr>Demo: Create an S3 Bucket Using the MFA Feature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IAM </dc:title>
  <dc:creator>akshat20791@outlook.com</dc:creator>
  <cp:lastModifiedBy>akshat20791@outlook.com</cp:lastModifiedBy>
  <cp:revision>1</cp:revision>
  <dcterms:created xsi:type="dcterms:W3CDTF">2021-09-03T06:55:07Z</dcterms:created>
  <dcterms:modified xsi:type="dcterms:W3CDTF">2021-09-03T07:00:23Z</dcterms:modified>
</cp:coreProperties>
</file>