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nsole.aws.amazon.com/s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onsole.aws.amazon.com/s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S3 Bucket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Akshat Gupta</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E0C9-CF09-4E3F-94BF-34E7AA56F369}"/>
              </a:ext>
            </a:extLst>
          </p:cNvPr>
          <p:cNvSpPr>
            <a:spLocks noGrp="1"/>
          </p:cNvSpPr>
          <p:nvPr>
            <p:ph type="title"/>
          </p:nvPr>
        </p:nvSpPr>
        <p:spPr/>
        <p:txBody>
          <a:bodyPr/>
          <a:lstStyle/>
          <a:p>
            <a:r>
              <a:rPr lang="en-US" b="1" i="0" u="none" strike="noStrike" dirty="0">
                <a:solidFill>
                  <a:srgbClr val="16191F"/>
                </a:solidFill>
                <a:effectLst/>
                <a:latin typeface="Amazon Ember"/>
              </a:rPr>
              <a:t>Bucket policies</a:t>
            </a:r>
            <a:br>
              <a:rPr lang="en-US" b="1"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85A4140B-8307-486F-8F43-9388F63140DE}"/>
              </a:ext>
            </a:extLst>
          </p:cNvPr>
          <p:cNvSpPr>
            <a:spLocks noGrp="1"/>
          </p:cNvSpPr>
          <p:nvPr>
            <p:ph idx="1"/>
          </p:nvPr>
        </p:nvSpPr>
        <p:spPr/>
        <p:txBody>
          <a:bodyPr/>
          <a:lstStyle/>
          <a:p>
            <a:r>
              <a:rPr lang="en-US" b="0" i="0" dirty="0">
                <a:solidFill>
                  <a:srgbClr val="16191F"/>
                </a:solidFill>
                <a:effectLst/>
                <a:latin typeface="Amazon Ember"/>
              </a:rPr>
              <a:t>Bucket policies provide centralized access control to buckets and objects based on a variety of conditions, including Amazon S3 operations, requesters, resources, and aspects of the request (for example, IP address). The policies are expressed in the </a:t>
            </a:r>
            <a:r>
              <a:rPr lang="en-US" b="0" i="1" dirty="0">
                <a:solidFill>
                  <a:srgbClr val="16191F"/>
                </a:solidFill>
                <a:effectLst/>
                <a:latin typeface="Amazon Ember"/>
              </a:rPr>
              <a:t>access policy language</a:t>
            </a:r>
            <a:r>
              <a:rPr lang="en-US" b="0" i="0" dirty="0">
                <a:solidFill>
                  <a:srgbClr val="16191F"/>
                </a:solidFill>
                <a:effectLst/>
                <a:latin typeface="Amazon Ember"/>
              </a:rPr>
              <a:t> and enable centralized management of permissions. The permissions attached to a bucket apply to all of the bucket's objects that are owned by the bucket owner account.</a:t>
            </a:r>
            <a:endParaRPr lang="en-US" dirty="0"/>
          </a:p>
        </p:txBody>
      </p:sp>
    </p:spTree>
    <p:extLst>
      <p:ext uri="{BB962C8B-B14F-4D97-AF65-F5344CB8AC3E}">
        <p14:creationId xmlns:p14="http://schemas.microsoft.com/office/powerpoint/2010/main" val="128719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EE27-1377-4871-A848-382081AB1B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269798-5B21-404C-9C7D-30D2B5172A14}"/>
              </a:ext>
            </a:extLst>
          </p:cNvPr>
          <p:cNvSpPr>
            <a:spLocks noGrp="1"/>
          </p:cNvSpPr>
          <p:nvPr>
            <p:ph idx="1"/>
          </p:nvPr>
        </p:nvSpPr>
        <p:spPr/>
        <p:txBody>
          <a:bodyPr/>
          <a:lstStyle/>
          <a:p>
            <a:pPr algn="l"/>
            <a:r>
              <a:rPr lang="en-US" b="0" i="0" u="none" strike="noStrike" dirty="0">
                <a:solidFill>
                  <a:srgbClr val="16191F"/>
                </a:solidFill>
                <a:effectLst/>
                <a:latin typeface="Amazon Ember"/>
              </a:rPr>
              <a:t>Both individuals and companies can use bucket policies. When companies register with Amazon S3, they create an </a:t>
            </a:r>
            <a:r>
              <a:rPr lang="en-US" b="0" i="1" u="none" strike="noStrike" dirty="0">
                <a:solidFill>
                  <a:srgbClr val="16191F"/>
                </a:solidFill>
                <a:effectLst/>
                <a:latin typeface="Amazon Ember"/>
              </a:rPr>
              <a:t>account</a:t>
            </a:r>
            <a:r>
              <a:rPr lang="en-US" b="0" i="0" u="none" strike="noStrike" dirty="0">
                <a:solidFill>
                  <a:srgbClr val="16191F"/>
                </a:solidFill>
                <a:effectLst/>
                <a:latin typeface="Amazon Ember"/>
              </a:rPr>
              <a:t>. Thereafter, the company becomes synonymous with the account. Accounts are financially responsible for the AWS resources that they (and their employees) create. Accounts have the power to grant bucket policy permissions and assign employees permissions based on a variety of conditions. For example, an account could create a policy that gives a user write access:</a:t>
            </a:r>
          </a:p>
          <a:p>
            <a:pPr algn="l">
              <a:buFont typeface="Arial" panose="020B0604020202020204" pitchFamily="34" charset="0"/>
              <a:buChar char="•"/>
            </a:pPr>
            <a:r>
              <a:rPr lang="en-US" b="0" i="0" u="none" strike="noStrike" dirty="0">
                <a:solidFill>
                  <a:srgbClr val="16191F"/>
                </a:solidFill>
                <a:effectLst/>
                <a:latin typeface="inherit"/>
              </a:rPr>
              <a:t>To a particular S3 bucket</a:t>
            </a:r>
          </a:p>
          <a:p>
            <a:pPr algn="l">
              <a:buFont typeface="Arial" panose="020B0604020202020204" pitchFamily="34" charset="0"/>
              <a:buChar char="•"/>
            </a:pPr>
            <a:r>
              <a:rPr lang="en-US" b="0" i="0" u="none" strike="noStrike" dirty="0">
                <a:solidFill>
                  <a:srgbClr val="16191F"/>
                </a:solidFill>
                <a:effectLst/>
                <a:latin typeface="inherit"/>
              </a:rPr>
              <a:t>From an account's corporate network</a:t>
            </a:r>
          </a:p>
          <a:p>
            <a:pPr algn="l">
              <a:buFont typeface="Arial" panose="020B0604020202020204" pitchFamily="34" charset="0"/>
              <a:buChar char="•"/>
            </a:pPr>
            <a:r>
              <a:rPr lang="en-US" b="0" i="0" u="none" strike="noStrike" dirty="0">
                <a:solidFill>
                  <a:srgbClr val="16191F"/>
                </a:solidFill>
                <a:effectLst/>
                <a:latin typeface="inherit"/>
              </a:rPr>
              <a:t>During business hour</a:t>
            </a:r>
          </a:p>
          <a:p>
            <a:pPr marL="0" indent="0">
              <a:buNone/>
            </a:pPr>
            <a:br>
              <a:rPr lang="en-US" b="0" i="0" dirty="0">
                <a:solidFill>
                  <a:srgbClr val="16191F"/>
                </a:solidFill>
                <a:effectLst/>
                <a:latin typeface="Amazon Ember"/>
              </a:rPr>
            </a:br>
            <a:endParaRPr lang="en-US" dirty="0"/>
          </a:p>
        </p:txBody>
      </p:sp>
    </p:spTree>
    <p:extLst>
      <p:ext uri="{BB962C8B-B14F-4D97-AF65-F5344CB8AC3E}">
        <p14:creationId xmlns:p14="http://schemas.microsoft.com/office/powerpoint/2010/main" val="13938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B428-491F-4A53-A1F2-3095F63958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E55C50-647A-4A0F-B157-2664AC059478}"/>
              </a:ext>
            </a:extLst>
          </p:cNvPr>
          <p:cNvSpPr>
            <a:spLocks noGrp="1"/>
          </p:cNvSpPr>
          <p:nvPr>
            <p:ph idx="1"/>
          </p:nvPr>
        </p:nvSpPr>
        <p:spPr/>
        <p:txBody>
          <a:bodyPr/>
          <a:lstStyle/>
          <a:p>
            <a:r>
              <a:rPr lang="en-US" b="0" i="0" dirty="0">
                <a:solidFill>
                  <a:srgbClr val="16191F"/>
                </a:solidFill>
                <a:effectLst/>
                <a:latin typeface="Amazon Ember"/>
              </a:rPr>
              <a:t>An account can grant one user limited read and write access, but allow another to create and delete buckets also. An account could allow several field offices to store their daily reports in a single bucket. It could allow each office to write only to a certain set of names (for example, "Nevada/*" or "Utah/*") and only from the office's IP address range.</a:t>
            </a:r>
            <a:endParaRPr lang="en-US" dirty="0"/>
          </a:p>
        </p:txBody>
      </p:sp>
    </p:spTree>
    <p:extLst>
      <p:ext uri="{BB962C8B-B14F-4D97-AF65-F5344CB8AC3E}">
        <p14:creationId xmlns:p14="http://schemas.microsoft.com/office/powerpoint/2010/main" val="369259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7701-5B91-4771-8268-0DF00A9DB6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FA85F3-0407-457F-B9C5-6F3B0A0820C2}"/>
              </a:ext>
            </a:extLst>
          </p:cNvPr>
          <p:cNvSpPr>
            <a:spLocks noGrp="1"/>
          </p:cNvSpPr>
          <p:nvPr>
            <p:ph idx="1"/>
          </p:nvPr>
        </p:nvSpPr>
        <p:spPr/>
        <p:txBody>
          <a:bodyPr/>
          <a:lstStyle/>
          <a:p>
            <a:r>
              <a:rPr lang="en-US" dirty="0"/>
              <a:t>Only the bucket owner is allowed to associate a policy with a bucket. Policies (written in the access policy language) allow or deny requests based on the following: Amazon S3 bucket operations (such as PUT ?</a:t>
            </a:r>
            <a:r>
              <a:rPr lang="en-US" dirty="0" err="1"/>
              <a:t>acl</a:t>
            </a:r>
            <a:r>
              <a:rPr lang="en-US" dirty="0"/>
              <a:t>), and object operations (such as PUT Object, or GET Object) Requester Conditions specified in the policy An account can control access based on specific Amazon S3 operations, such as </a:t>
            </a:r>
            <a:r>
              <a:rPr lang="en-US" dirty="0" err="1"/>
              <a:t>GetObject</a:t>
            </a:r>
            <a:r>
              <a:rPr lang="en-US" dirty="0"/>
              <a:t>, </a:t>
            </a:r>
            <a:r>
              <a:rPr lang="en-US" dirty="0" err="1"/>
              <a:t>GetObjectVersion</a:t>
            </a:r>
            <a:r>
              <a:rPr lang="en-US" dirty="0"/>
              <a:t>, </a:t>
            </a:r>
            <a:r>
              <a:rPr lang="en-US" dirty="0" err="1"/>
              <a:t>DeleteObject</a:t>
            </a:r>
            <a:r>
              <a:rPr lang="en-US" dirty="0"/>
              <a:t>, or </a:t>
            </a:r>
            <a:r>
              <a:rPr lang="en-US" dirty="0" err="1"/>
              <a:t>DeleteBucket</a:t>
            </a:r>
            <a:r>
              <a:rPr lang="en-US" dirty="0"/>
              <a:t>.</a:t>
            </a:r>
          </a:p>
        </p:txBody>
      </p:sp>
    </p:spTree>
    <p:extLst>
      <p:ext uri="{BB962C8B-B14F-4D97-AF65-F5344CB8AC3E}">
        <p14:creationId xmlns:p14="http://schemas.microsoft.com/office/powerpoint/2010/main" val="388970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BFE0-3977-4F52-8042-299EDD72E58A}"/>
              </a:ext>
            </a:extLst>
          </p:cNvPr>
          <p:cNvSpPr>
            <a:spLocks noGrp="1"/>
          </p:cNvSpPr>
          <p:nvPr>
            <p:ph type="title"/>
          </p:nvPr>
        </p:nvSpPr>
        <p:spPr/>
        <p:txBody>
          <a:bodyPr/>
          <a:lstStyle/>
          <a:p>
            <a:r>
              <a:rPr lang="en-US" b="0" i="0" u="none" strike="noStrike" dirty="0">
                <a:solidFill>
                  <a:srgbClr val="16191F"/>
                </a:solidFill>
                <a:effectLst/>
                <a:latin typeface="Amazon Ember"/>
              </a:rPr>
              <a:t>versioning</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99CBFCCE-8DE2-4E15-8BBF-0CF6BE3257EC}"/>
              </a:ext>
            </a:extLst>
          </p:cNvPr>
          <p:cNvSpPr>
            <a:spLocks noGrp="1"/>
          </p:cNvSpPr>
          <p:nvPr>
            <p:ph idx="1"/>
          </p:nvPr>
        </p:nvSpPr>
        <p:spPr/>
        <p:txBody>
          <a:bodyPr/>
          <a:lstStyle/>
          <a:p>
            <a:r>
              <a:rPr lang="en-US" b="0" i="0" dirty="0">
                <a:solidFill>
                  <a:srgbClr val="16191F"/>
                </a:solidFill>
                <a:effectLst/>
                <a:latin typeface="Amazon Ember"/>
              </a:rPr>
              <a:t>Versioning in Amazon S3 is a means of keeping multiple variants of an object in the same bucket. You can use the S3 Versioning feature to preserve, retrieve, and restore every version of every object stored in your buckets. With versioning you can recover more easily from both unintended user actions and application failures. After versioning is enabled for a bucket, if Amazon S3 receives multiple write requests for the same object simultaneously, it stores all of those objects.</a:t>
            </a:r>
            <a:endParaRPr lang="en-US" dirty="0"/>
          </a:p>
        </p:txBody>
      </p:sp>
    </p:spTree>
    <p:extLst>
      <p:ext uri="{BB962C8B-B14F-4D97-AF65-F5344CB8AC3E}">
        <p14:creationId xmlns:p14="http://schemas.microsoft.com/office/powerpoint/2010/main" val="13474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A2AA-FEBD-45E5-8A2B-BA8A3AC376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9DF62C-92B0-4AC2-B547-296A6B5810CE}"/>
              </a:ext>
            </a:extLst>
          </p:cNvPr>
          <p:cNvSpPr>
            <a:spLocks noGrp="1"/>
          </p:cNvSpPr>
          <p:nvPr>
            <p:ph idx="1"/>
          </p:nvPr>
        </p:nvSpPr>
        <p:spPr/>
        <p:txBody>
          <a:bodyPr/>
          <a:lstStyle/>
          <a:p>
            <a:r>
              <a:rPr lang="en-US" b="0" i="0" dirty="0">
                <a:solidFill>
                  <a:srgbClr val="16191F"/>
                </a:solidFill>
                <a:effectLst/>
                <a:latin typeface="Amazon Ember"/>
              </a:rPr>
              <a:t>Versioning-enabled buckets can help you recover objects from accidental deletion or overwrite. For example, if you delete an object, Amazon S3 inserts a delete marker instead of removing the object permanently. The delete marker becomes the current object version. If you overwrite an object, it results in a new object version in the bucket. You can always restore the previous version.</a:t>
            </a:r>
            <a:endParaRPr lang="en-US" dirty="0"/>
          </a:p>
        </p:txBody>
      </p:sp>
    </p:spTree>
    <p:extLst>
      <p:ext uri="{BB962C8B-B14F-4D97-AF65-F5344CB8AC3E}">
        <p14:creationId xmlns:p14="http://schemas.microsoft.com/office/powerpoint/2010/main" val="4241156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01E3-9A2F-441F-BE57-A9BD26D6114A}"/>
              </a:ext>
            </a:extLst>
          </p:cNvPr>
          <p:cNvSpPr>
            <a:spLocks noGrp="1"/>
          </p:cNvSpPr>
          <p:nvPr>
            <p:ph type="title"/>
          </p:nvPr>
        </p:nvSpPr>
        <p:spPr/>
        <p:txBody>
          <a:bodyPr>
            <a:normAutofit fontScale="90000"/>
          </a:bodyPr>
          <a:lstStyle/>
          <a:p>
            <a:r>
              <a:rPr lang="en-US" b="0" i="0" u="none" strike="noStrike" dirty="0" err="1">
                <a:solidFill>
                  <a:srgbClr val="16191F"/>
                </a:solidFill>
                <a:effectLst/>
                <a:latin typeface="Amazon Ember"/>
              </a:rPr>
              <a:t>Unversioned</a:t>
            </a:r>
            <a:r>
              <a:rPr lang="en-US" b="0" i="0" u="none" strike="noStrike" dirty="0">
                <a:solidFill>
                  <a:srgbClr val="16191F"/>
                </a:solidFill>
                <a:effectLst/>
                <a:latin typeface="Amazon Ember"/>
              </a:rPr>
              <a:t>, versioning-enabled, and versioning-suspended buckets</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A3CC1CAB-4DAD-4876-8AFC-B906ECD926C5}"/>
              </a:ext>
            </a:extLst>
          </p:cNvPr>
          <p:cNvSpPr>
            <a:spLocks noGrp="1"/>
          </p:cNvSpPr>
          <p:nvPr>
            <p:ph idx="1"/>
          </p:nvPr>
        </p:nvSpPr>
        <p:spPr/>
        <p:txBody>
          <a:bodyPr/>
          <a:lstStyle/>
          <a:p>
            <a:pPr algn="l"/>
            <a:r>
              <a:rPr lang="en-US" b="0" i="0" u="none" strike="noStrike" dirty="0">
                <a:solidFill>
                  <a:srgbClr val="16191F"/>
                </a:solidFill>
                <a:effectLst/>
                <a:latin typeface="Amazon Ember"/>
              </a:rPr>
              <a:t>Buckets can be in one of three states:</a:t>
            </a:r>
          </a:p>
          <a:p>
            <a:pPr algn="l">
              <a:buFont typeface="Arial" panose="020B0604020202020204" pitchFamily="34" charset="0"/>
              <a:buChar char="•"/>
            </a:pPr>
            <a:r>
              <a:rPr lang="en-US" b="0" i="0" u="none" strike="noStrike" dirty="0" err="1">
                <a:solidFill>
                  <a:srgbClr val="16191F"/>
                </a:solidFill>
                <a:effectLst/>
                <a:latin typeface="inherit"/>
              </a:rPr>
              <a:t>Unversioned</a:t>
            </a:r>
            <a:r>
              <a:rPr lang="en-US" b="0" i="0" u="none" strike="noStrike" dirty="0">
                <a:solidFill>
                  <a:srgbClr val="16191F"/>
                </a:solidFill>
                <a:effectLst/>
                <a:latin typeface="inherit"/>
              </a:rPr>
              <a:t> (the default)</a:t>
            </a:r>
          </a:p>
          <a:p>
            <a:pPr algn="l">
              <a:buFont typeface="Arial" panose="020B0604020202020204" pitchFamily="34" charset="0"/>
              <a:buChar char="•"/>
            </a:pPr>
            <a:r>
              <a:rPr lang="en-US" b="0" i="0" u="none" strike="noStrike" dirty="0">
                <a:solidFill>
                  <a:srgbClr val="16191F"/>
                </a:solidFill>
                <a:effectLst/>
                <a:latin typeface="inherit"/>
              </a:rPr>
              <a:t>Versioning-enabled</a:t>
            </a:r>
          </a:p>
          <a:p>
            <a:pPr algn="l">
              <a:buFont typeface="Arial" panose="020B0604020202020204" pitchFamily="34" charset="0"/>
              <a:buChar char="•"/>
            </a:pPr>
            <a:r>
              <a:rPr lang="en-US" b="0" i="0" u="none" strike="noStrike" dirty="0">
                <a:solidFill>
                  <a:srgbClr val="16191F"/>
                </a:solidFill>
                <a:effectLst/>
                <a:latin typeface="inherit"/>
              </a:rPr>
              <a:t>Versioning-suspended</a:t>
            </a:r>
          </a:p>
          <a:p>
            <a:pPr algn="l"/>
            <a:r>
              <a:rPr lang="en-US" b="0" i="0" u="none" strike="noStrike" dirty="0">
                <a:solidFill>
                  <a:srgbClr val="16191F"/>
                </a:solidFill>
                <a:effectLst/>
                <a:latin typeface="Amazon Ember"/>
              </a:rPr>
              <a:t>You enable and suspend versioning at the bucket level. After you version-enable a bucket, it can never return to an </a:t>
            </a:r>
            <a:r>
              <a:rPr lang="en-US" b="0" i="0" u="none" strike="noStrike" dirty="0" err="1">
                <a:solidFill>
                  <a:srgbClr val="16191F"/>
                </a:solidFill>
                <a:effectLst/>
                <a:latin typeface="Amazon Ember"/>
              </a:rPr>
              <a:t>unversioned</a:t>
            </a:r>
            <a:r>
              <a:rPr lang="en-US" b="0" i="0" u="none" strike="noStrike" dirty="0">
                <a:solidFill>
                  <a:srgbClr val="16191F"/>
                </a:solidFill>
                <a:effectLst/>
                <a:latin typeface="Amazon Ember"/>
              </a:rPr>
              <a:t> state. But you can </a:t>
            </a:r>
            <a:r>
              <a:rPr lang="en-US" b="0" i="1" u="none" strike="noStrike" dirty="0">
                <a:solidFill>
                  <a:srgbClr val="16191F"/>
                </a:solidFill>
                <a:effectLst/>
                <a:latin typeface="Amazon Ember"/>
              </a:rPr>
              <a:t>suspend</a:t>
            </a:r>
            <a:r>
              <a:rPr lang="en-US" b="0" i="0" u="none" strike="noStrike" dirty="0">
                <a:solidFill>
                  <a:srgbClr val="16191F"/>
                </a:solidFill>
                <a:effectLst/>
                <a:latin typeface="Amazon Ember"/>
              </a:rPr>
              <a:t> versioning on that bucket.</a:t>
            </a:r>
          </a:p>
          <a:p>
            <a:endParaRPr lang="en-US" dirty="0"/>
          </a:p>
        </p:txBody>
      </p:sp>
    </p:spTree>
    <p:extLst>
      <p:ext uri="{BB962C8B-B14F-4D97-AF65-F5344CB8AC3E}">
        <p14:creationId xmlns:p14="http://schemas.microsoft.com/office/powerpoint/2010/main" val="2259091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4FB2-F70C-46D7-B2C2-17607F034073}"/>
              </a:ext>
            </a:extLst>
          </p:cNvPr>
          <p:cNvSpPr>
            <a:spLocks noGrp="1"/>
          </p:cNvSpPr>
          <p:nvPr>
            <p:ph type="title"/>
          </p:nvPr>
        </p:nvSpPr>
        <p:spPr/>
        <p:txBody>
          <a:bodyPr/>
          <a:lstStyle/>
          <a:p>
            <a:r>
              <a:rPr lang="en-US" b="0" i="0" u="none" strike="noStrike" dirty="0">
                <a:solidFill>
                  <a:srgbClr val="16191F"/>
                </a:solidFill>
                <a:effectLst/>
                <a:latin typeface="Amazon Ember"/>
              </a:rPr>
              <a:t>Enabling versioning on buckets</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0F86A7C7-06A6-4BB5-AA4E-281B7B1FC3B1}"/>
              </a:ext>
            </a:extLst>
          </p:cNvPr>
          <p:cNvSpPr>
            <a:spLocks noGrp="1"/>
          </p:cNvSpPr>
          <p:nvPr>
            <p:ph idx="1"/>
          </p:nvPr>
        </p:nvSpPr>
        <p:spPr/>
        <p:txBody>
          <a:bodyPr/>
          <a:lstStyle/>
          <a:p>
            <a:pPr algn="l"/>
            <a:r>
              <a:rPr lang="en-US" b="1" i="0" u="none" strike="noStrike" dirty="0">
                <a:solidFill>
                  <a:srgbClr val="16191F"/>
                </a:solidFill>
                <a:effectLst/>
                <a:latin typeface="Amazon Ember"/>
              </a:rPr>
              <a:t>To enable or disable versioning on an S3 bucket</a:t>
            </a:r>
            <a:endParaRPr lang="en-US" b="0" i="0" u="none" strike="noStrike" dirty="0">
              <a:solidFill>
                <a:srgbClr val="16191F"/>
              </a:solidFill>
              <a:effectLst/>
              <a:latin typeface="Amazon Ember"/>
            </a:endParaRPr>
          </a:p>
          <a:p>
            <a:pPr algn="l">
              <a:buFont typeface="+mj-lt"/>
              <a:buAutoNum type="arabicPeriod"/>
            </a:pPr>
            <a:r>
              <a:rPr lang="en-US" b="0" i="0" u="none" strike="noStrike" dirty="0">
                <a:solidFill>
                  <a:srgbClr val="16191F"/>
                </a:solidFill>
                <a:effectLst/>
                <a:latin typeface="inherit"/>
              </a:rPr>
              <a:t>Sign in to the AWS Management Console and open the Amazon S3 console at </a:t>
            </a:r>
            <a:r>
              <a:rPr lang="en-US" b="0" i="0" u="none" strike="noStrike" dirty="0">
                <a:solidFill>
                  <a:srgbClr val="16191F"/>
                </a:solidFill>
                <a:effectLst/>
                <a:latin typeface="inherit"/>
                <a:hlinkClick r:id="rId2"/>
              </a:rPr>
              <a:t>https://console.aws.amazon.com/s3/</a:t>
            </a:r>
            <a:r>
              <a:rPr lang="en-US" b="0" i="0" u="none" strike="noStrike" dirty="0">
                <a:solidFill>
                  <a:srgbClr val="16191F"/>
                </a:solidFill>
                <a:effectLst/>
                <a:latin typeface="inherit"/>
              </a:rPr>
              <a:t>.</a:t>
            </a:r>
          </a:p>
          <a:p>
            <a:pPr algn="l">
              <a:buFont typeface="+mj-lt"/>
              <a:buAutoNum type="arabicPeriod"/>
            </a:pPr>
            <a:r>
              <a:rPr lang="en-US" b="0" i="0" u="none" strike="noStrike" dirty="0">
                <a:solidFill>
                  <a:srgbClr val="16191F"/>
                </a:solidFill>
                <a:effectLst/>
                <a:latin typeface="inherit"/>
              </a:rPr>
              <a:t>In the </a:t>
            </a:r>
            <a:r>
              <a:rPr lang="en-US" b="1" i="0" u="none" strike="noStrike" dirty="0">
                <a:solidFill>
                  <a:srgbClr val="16191F"/>
                </a:solidFill>
                <a:effectLst/>
                <a:latin typeface="inherit"/>
              </a:rPr>
              <a:t>Buckets</a:t>
            </a:r>
            <a:r>
              <a:rPr lang="en-US" b="0" i="0" u="none" strike="noStrike" dirty="0">
                <a:solidFill>
                  <a:srgbClr val="16191F"/>
                </a:solidFill>
                <a:effectLst/>
                <a:latin typeface="inherit"/>
              </a:rPr>
              <a:t> list, choose the name of the bucket that you want to enable versioning for.</a:t>
            </a:r>
          </a:p>
          <a:p>
            <a:pPr algn="l">
              <a:buFont typeface="+mj-lt"/>
              <a:buAutoNum type="arabicPeriod"/>
            </a:pPr>
            <a:r>
              <a:rPr lang="en-US" b="0" i="0" u="none" strike="noStrike" dirty="0">
                <a:solidFill>
                  <a:srgbClr val="16191F"/>
                </a:solidFill>
                <a:effectLst/>
                <a:latin typeface="inherit"/>
              </a:rPr>
              <a:t>Choose </a:t>
            </a:r>
            <a:r>
              <a:rPr lang="en-US" b="1" i="0" u="none" strike="noStrike" dirty="0">
                <a:solidFill>
                  <a:srgbClr val="16191F"/>
                </a:solidFill>
                <a:effectLst/>
                <a:latin typeface="inherit"/>
              </a:rPr>
              <a:t>Properties</a:t>
            </a:r>
            <a:r>
              <a:rPr lang="en-US" b="0" i="0" u="none" strike="noStrike" dirty="0">
                <a:solidFill>
                  <a:srgbClr val="16191F"/>
                </a:solidFill>
                <a:effectLst/>
                <a:latin typeface="inherit"/>
              </a:rPr>
              <a:t>.</a:t>
            </a:r>
          </a:p>
          <a:p>
            <a:pPr algn="l">
              <a:buFont typeface="+mj-lt"/>
              <a:buAutoNum type="arabicPeriod"/>
            </a:pPr>
            <a:r>
              <a:rPr lang="en-US" b="0" i="0" u="none" strike="noStrike" dirty="0">
                <a:solidFill>
                  <a:srgbClr val="16191F"/>
                </a:solidFill>
                <a:effectLst/>
                <a:latin typeface="inherit"/>
              </a:rPr>
              <a:t>Under </a:t>
            </a:r>
            <a:r>
              <a:rPr lang="en-US" b="1" i="0" u="none" strike="noStrike" dirty="0">
                <a:solidFill>
                  <a:srgbClr val="16191F"/>
                </a:solidFill>
                <a:effectLst/>
                <a:latin typeface="inherit"/>
              </a:rPr>
              <a:t>Bucket Versioning</a:t>
            </a:r>
            <a:r>
              <a:rPr lang="en-US" b="0" i="0" u="none" strike="noStrike" dirty="0">
                <a:solidFill>
                  <a:srgbClr val="16191F"/>
                </a:solidFill>
                <a:effectLst/>
                <a:latin typeface="inherit"/>
              </a:rPr>
              <a:t>, choose </a:t>
            </a:r>
            <a:r>
              <a:rPr lang="en-US" b="1" i="0" u="none" strike="noStrike" dirty="0">
                <a:solidFill>
                  <a:srgbClr val="16191F"/>
                </a:solidFill>
                <a:effectLst/>
                <a:latin typeface="inherit"/>
              </a:rPr>
              <a:t>Edit</a:t>
            </a:r>
            <a:r>
              <a:rPr lang="en-US" b="0" i="0" u="none" strike="noStrike" dirty="0">
                <a:solidFill>
                  <a:srgbClr val="16191F"/>
                </a:solidFill>
                <a:effectLst/>
                <a:latin typeface="inherit"/>
              </a:rPr>
              <a:t>.</a:t>
            </a:r>
          </a:p>
          <a:p>
            <a:pPr algn="l">
              <a:buFont typeface="+mj-lt"/>
              <a:buAutoNum type="arabicPeriod"/>
            </a:pPr>
            <a:r>
              <a:rPr lang="en-US" b="0" i="0" u="none" strike="noStrike" dirty="0">
                <a:solidFill>
                  <a:srgbClr val="16191F"/>
                </a:solidFill>
                <a:effectLst/>
                <a:latin typeface="inherit"/>
              </a:rPr>
              <a:t>Choose </a:t>
            </a:r>
            <a:r>
              <a:rPr lang="en-US" b="1" i="0" u="none" strike="noStrike" dirty="0">
                <a:solidFill>
                  <a:srgbClr val="16191F"/>
                </a:solidFill>
                <a:effectLst/>
                <a:latin typeface="inherit"/>
              </a:rPr>
              <a:t>Suspend</a:t>
            </a:r>
            <a:r>
              <a:rPr lang="en-US" b="0" i="0" u="none" strike="noStrike" dirty="0">
                <a:solidFill>
                  <a:srgbClr val="16191F"/>
                </a:solidFill>
                <a:effectLst/>
                <a:latin typeface="inherit"/>
              </a:rPr>
              <a:t> or </a:t>
            </a:r>
            <a:r>
              <a:rPr lang="en-US" b="1" i="0" u="none" strike="noStrike" dirty="0">
                <a:solidFill>
                  <a:srgbClr val="16191F"/>
                </a:solidFill>
                <a:effectLst/>
                <a:latin typeface="inherit"/>
              </a:rPr>
              <a:t>Enable</a:t>
            </a:r>
            <a:r>
              <a:rPr lang="en-US" b="0" i="0" u="none" strike="noStrike" dirty="0">
                <a:solidFill>
                  <a:srgbClr val="16191F"/>
                </a:solidFill>
                <a:effectLst/>
                <a:latin typeface="inherit"/>
              </a:rPr>
              <a:t>, and then choose </a:t>
            </a:r>
            <a:r>
              <a:rPr lang="en-US" b="1" i="0" u="none" strike="noStrike" dirty="0">
                <a:solidFill>
                  <a:srgbClr val="16191F"/>
                </a:solidFill>
                <a:effectLst/>
                <a:latin typeface="inherit"/>
              </a:rPr>
              <a:t>Save changes</a:t>
            </a:r>
            <a:r>
              <a:rPr lang="en-US" b="0" i="0" u="none" strike="noStrike" dirty="0">
                <a:solidFill>
                  <a:srgbClr val="16191F"/>
                </a:solidFill>
                <a:effectLst/>
                <a:latin typeface="inherit"/>
              </a:rPr>
              <a:t>.</a:t>
            </a:r>
          </a:p>
          <a:p>
            <a:pPr marL="0" indent="0">
              <a:buNone/>
            </a:pPr>
            <a:endParaRPr lang="en-US" dirty="0"/>
          </a:p>
        </p:txBody>
      </p:sp>
    </p:spTree>
    <p:extLst>
      <p:ext uri="{BB962C8B-B14F-4D97-AF65-F5344CB8AC3E}">
        <p14:creationId xmlns:p14="http://schemas.microsoft.com/office/powerpoint/2010/main" val="4223405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124F-1C9E-4A7A-B35B-05E75338DC96}"/>
              </a:ext>
            </a:extLst>
          </p:cNvPr>
          <p:cNvSpPr>
            <a:spLocks noGrp="1"/>
          </p:cNvSpPr>
          <p:nvPr>
            <p:ph type="title"/>
          </p:nvPr>
        </p:nvSpPr>
        <p:spPr/>
        <p:txBody>
          <a:bodyPr/>
          <a:lstStyle/>
          <a:p>
            <a:r>
              <a:rPr lang="en-US" b="0" i="0" u="none" strike="noStrike" dirty="0">
                <a:solidFill>
                  <a:srgbClr val="16191F"/>
                </a:solidFill>
                <a:effectLst/>
                <a:latin typeface="Amazon Ember"/>
              </a:rPr>
              <a:t>Managing your storage lifecycle</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CE077827-5024-4B24-8180-0D19D26A79AE}"/>
              </a:ext>
            </a:extLst>
          </p:cNvPr>
          <p:cNvSpPr>
            <a:spLocks noGrp="1"/>
          </p:cNvSpPr>
          <p:nvPr>
            <p:ph idx="1"/>
          </p:nvPr>
        </p:nvSpPr>
        <p:spPr/>
        <p:txBody>
          <a:bodyPr/>
          <a:lstStyle/>
          <a:p>
            <a:pPr algn="l"/>
            <a:r>
              <a:rPr lang="en-US" b="0" i="0" u="none" strike="noStrike" dirty="0">
                <a:solidFill>
                  <a:srgbClr val="16191F"/>
                </a:solidFill>
                <a:effectLst/>
                <a:latin typeface="Amazon Ember"/>
              </a:rPr>
              <a:t>To manage your objects so that they are stored cost effectively throughout their lifecycle, configure their </a:t>
            </a:r>
            <a:r>
              <a:rPr lang="en-US" b="0" i="1" u="none" strike="noStrike" dirty="0">
                <a:solidFill>
                  <a:srgbClr val="16191F"/>
                </a:solidFill>
                <a:effectLst/>
                <a:latin typeface="Amazon Ember"/>
              </a:rPr>
              <a:t>Amazon S3 Lifecycle</a:t>
            </a:r>
            <a:r>
              <a:rPr lang="en-US" b="0" i="0" u="none" strike="noStrike" dirty="0">
                <a:solidFill>
                  <a:srgbClr val="16191F"/>
                </a:solidFill>
                <a:effectLst/>
                <a:latin typeface="Amazon Ember"/>
              </a:rPr>
              <a:t>. An </a:t>
            </a:r>
            <a:r>
              <a:rPr lang="en-US" b="0" i="1" u="none" strike="noStrike" dirty="0">
                <a:solidFill>
                  <a:srgbClr val="16191F"/>
                </a:solidFill>
                <a:effectLst/>
                <a:latin typeface="Amazon Ember"/>
              </a:rPr>
              <a:t>S3 Lifecycle configuration</a:t>
            </a:r>
            <a:r>
              <a:rPr lang="en-US" b="0" i="0" u="none" strike="noStrike" dirty="0">
                <a:solidFill>
                  <a:srgbClr val="16191F"/>
                </a:solidFill>
                <a:effectLst/>
                <a:latin typeface="Amazon Ember"/>
              </a:rPr>
              <a:t> is a set of rules that define actions that Amazon S3 applies to a group of objects. There are two types of actions:</a:t>
            </a:r>
          </a:p>
          <a:p>
            <a:pPr algn="l">
              <a:buFont typeface="Arial" panose="020B0604020202020204" pitchFamily="34" charset="0"/>
              <a:buChar char="•"/>
            </a:pPr>
            <a:r>
              <a:rPr lang="en-US" b="1" i="0" u="none" strike="noStrike" dirty="0">
                <a:solidFill>
                  <a:srgbClr val="16191F"/>
                </a:solidFill>
                <a:effectLst/>
                <a:latin typeface="inherit"/>
              </a:rPr>
              <a:t>Transition actions</a:t>
            </a:r>
            <a:r>
              <a:rPr lang="en-US" b="0" i="0" u="none" strike="noStrike" dirty="0">
                <a:solidFill>
                  <a:srgbClr val="16191F"/>
                </a:solidFill>
                <a:effectLst/>
                <a:latin typeface="inherit"/>
              </a:rPr>
              <a:t>—Define when objects transition to another amazon s3 storage classes. For example, you might choose to transition objects to the S3 Standard-IA storage class 30 days after you created them, or archive objects to the S3 Glacier storage class one year after creating them.</a:t>
            </a:r>
          </a:p>
          <a:p>
            <a:pPr algn="l">
              <a:buFont typeface="Arial" panose="020B0604020202020204" pitchFamily="34" charset="0"/>
              <a:buChar char="•"/>
            </a:pPr>
            <a:r>
              <a:rPr lang="en-US" b="1" i="0" u="none" strike="noStrike" dirty="0">
                <a:solidFill>
                  <a:srgbClr val="16191F"/>
                </a:solidFill>
                <a:effectLst/>
                <a:latin typeface="inherit"/>
              </a:rPr>
              <a:t>Expiration actions</a:t>
            </a:r>
            <a:r>
              <a:rPr lang="en-US" b="0" i="0" u="none" strike="noStrike" dirty="0">
                <a:solidFill>
                  <a:srgbClr val="16191F"/>
                </a:solidFill>
                <a:effectLst/>
                <a:latin typeface="inherit"/>
              </a:rPr>
              <a:t>—Define when objects expire. Amazon S3 deletes expired objects on your behalf.</a:t>
            </a:r>
          </a:p>
          <a:p>
            <a:endParaRPr lang="en-US" dirty="0"/>
          </a:p>
        </p:txBody>
      </p:sp>
    </p:spTree>
    <p:extLst>
      <p:ext uri="{BB962C8B-B14F-4D97-AF65-F5344CB8AC3E}">
        <p14:creationId xmlns:p14="http://schemas.microsoft.com/office/powerpoint/2010/main" val="2994935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341B-1D3C-48B4-A4F2-DCE6C0ECA196}"/>
              </a:ext>
            </a:extLst>
          </p:cNvPr>
          <p:cNvSpPr>
            <a:spLocks noGrp="1"/>
          </p:cNvSpPr>
          <p:nvPr>
            <p:ph type="title"/>
          </p:nvPr>
        </p:nvSpPr>
        <p:spPr/>
        <p:txBody>
          <a:bodyPr/>
          <a:lstStyle/>
          <a:p>
            <a:r>
              <a:rPr lang="en-US" b="0" i="0" u="none" strike="noStrike" dirty="0">
                <a:solidFill>
                  <a:srgbClr val="16191F"/>
                </a:solidFill>
                <a:effectLst/>
                <a:latin typeface="Amazon Ember"/>
              </a:rPr>
              <a:t>Managing object lifecycle</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3FF9E800-945B-44D6-980F-C5F8F625DF8B}"/>
              </a:ext>
            </a:extLst>
          </p:cNvPr>
          <p:cNvSpPr>
            <a:spLocks noGrp="1"/>
          </p:cNvSpPr>
          <p:nvPr>
            <p:ph idx="1"/>
          </p:nvPr>
        </p:nvSpPr>
        <p:spPr/>
        <p:txBody>
          <a:bodyPr>
            <a:normAutofit lnSpcReduction="10000"/>
          </a:bodyPr>
          <a:lstStyle/>
          <a:p>
            <a:pPr algn="l"/>
            <a:r>
              <a:rPr lang="en-US" b="0" i="0" u="none" strike="noStrike" dirty="0">
                <a:solidFill>
                  <a:srgbClr val="16191F"/>
                </a:solidFill>
                <a:effectLst/>
                <a:latin typeface="Amazon Ember"/>
              </a:rPr>
              <a:t>Define S3 Lifecycle configuration rules for objects that have a well-defined lifecycle. For example:</a:t>
            </a:r>
          </a:p>
          <a:p>
            <a:pPr algn="l">
              <a:buFont typeface="Arial" panose="020B0604020202020204" pitchFamily="34" charset="0"/>
              <a:buChar char="•"/>
            </a:pPr>
            <a:r>
              <a:rPr lang="en-US" b="0" i="0" u="none" strike="noStrike" dirty="0">
                <a:solidFill>
                  <a:srgbClr val="16191F"/>
                </a:solidFill>
                <a:effectLst/>
                <a:latin typeface="inherit"/>
              </a:rPr>
              <a:t>If you upload periodic logs to a bucket, your application might need them for a week or a month. After that, you might want to delete them.</a:t>
            </a:r>
          </a:p>
          <a:p>
            <a:pPr algn="l">
              <a:buFont typeface="Arial" panose="020B0604020202020204" pitchFamily="34" charset="0"/>
              <a:buChar char="•"/>
            </a:pPr>
            <a:r>
              <a:rPr lang="en-US" b="0" i="0" u="none" strike="noStrike" dirty="0">
                <a:solidFill>
                  <a:srgbClr val="16191F"/>
                </a:solidFill>
                <a:effectLst/>
                <a:latin typeface="inherit"/>
              </a:rPr>
              <a:t>Some documents are frequently accessed for a limited period of time. After that, they are infrequently accessed. At some point, you might not need real-time access to them, but your organization or regulations might require you to archive them for a specific period. After that, you can delete them.</a:t>
            </a:r>
          </a:p>
          <a:p>
            <a:pPr algn="l">
              <a:buFont typeface="Arial" panose="020B0604020202020204" pitchFamily="34" charset="0"/>
              <a:buChar char="•"/>
            </a:pPr>
            <a:r>
              <a:rPr lang="en-US" b="0" i="0" u="none" strike="noStrike" dirty="0">
                <a:solidFill>
                  <a:srgbClr val="16191F"/>
                </a:solidFill>
                <a:effectLst/>
                <a:latin typeface="inherit"/>
              </a:rPr>
              <a:t>You might upload some types of data to Amazon S3 primarily for archival purposes. For example, you might archive digital media, financial and healthcare records, raw genomics sequence data, long-term database backups, and data that must be retained for regulatory compliance.</a:t>
            </a:r>
          </a:p>
          <a:p>
            <a:pPr algn="l"/>
            <a:r>
              <a:rPr lang="en-US" b="0" i="0" u="none" strike="noStrike" dirty="0">
                <a:solidFill>
                  <a:srgbClr val="16191F"/>
                </a:solidFill>
                <a:effectLst/>
                <a:latin typeface="Amazon Ember"/>
              </a:rPr>
              <a:t>With S3 Lifecycle configuration rules, you can tell Amazon S3 to transition objects to less expensive storage classes, or archive or delete them.</a:t>
            </a:r>
          </a:p>
          <a:p>
            <a:endParaRPr lang="en-US" dirty="0"/>
          </a:p>
        </p:txBody>
      </p:sp>
    </p:spTree>
    <p:extLst>
      <p:ext uri="{BB962C8B-B14F-4D97-AF65-F5344CB8AC3E}">
        <p14:creationId xmlns:p14="http://schemas.microsoft.com/office/powerpoint/2010/main" val="185477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CF4C-3E4A-4D07-A61D-C8DB825D9B01}"/>
              </a:ext>
            </a:extLst>
          </p:cNvPr>
          <p:cNvSpPr>
            <a:spLocks noGrp="1"/>
          </p:cNvSpPr>
          <p:nvPr>
            <p:ph type="title"/>
          </p:nvPr>
        </p:nvSpPr>
        <p:spPr/>
        <p:txBody>
          <a:bodyPr/>
          <a:lstStyle/>
          <a:p>
            <a:r>
              <a:rPr lang="en-US" b="0" i="0" u="none" strike="noStrike" dirty="0">
                <a:solidFill>
                  <a:srgbClr val="16191F"/>
                </a:solidFill>
                <a:effectLst/>
                <a:latin typeface="Amazon Ember"/>
              </a:rPr>
              <a:t>What is Amazon S3?</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85D976AC-1BEE-4132-82B9-537A5DD5F6E1}"/>
              </a:ext>
            </a:extLst>
          </p:cNvPr>
          <p:cNvSpPr>
            <a:spLocks noGrp="1"/>
          </p:cNvSpPr>
          <p:nvPr>
            <p:ph idx="1"/>
          </p:nvPr>
        </p:nvSpPr>
        <p:spPr/>
        <p:txBody>
          <a:bodyPr/>
          <a:lstStyle/>
          <a:p>
            <a:pPr algn="l"/>
            <a:r>
              <a:rPr lang="en-US" b="0" i="0" u="none" strike="noStrike" dirty="0">
                <a:solidFill>
                  <a:srgbClr val="16191F"/>
                </a:solidFill>
                <a:effectLst/>
                <a:latin typeface="Amazon Ember"/>
              </a:rPr>
              <a:t>Amazon Simple Storage Service (Amazon S3) is storage for the Internet. It is designed to make web-scale computing easier.</a:t>
            </a:r>
          </a:p>
          <a:p>
            <a:pPr algn="l"/>
            <a:r>
              <a:rPr lang="en-US" b="0" i="0" u="none" strike="noStrike" dirty="0">
                <a:solidFill>
                  <a:srgbClr val="16191F"/>
                </a:solidFill>
                <a:effectLst/>
                <a:latin typeface="Amazon Ember"/>
              </a:rPr>
              <a:t>Amazon S3 has a simple web services interface that you can use to store and retrieve any amount of data, at any time, from anywhere on the web. It gives any developer access to the same highly scalable, reliable, fast, inexpensive data storage infrastructure that Amazon uses to run its own global network of web sites. The service aims to maximize benefits of scale and to pass those benefits on to developers.</a:t>
            </a:r>
          </a:p>
          <a:p>
            <a:pPr marL="0" indent="0">
              <a:buNone/>
            </a:pPr>
            <a:endParaRPr lang="en-US" dirty="0"/>
          </a:p>
        </p:txBody>
      </p:sp>
    </p:spTree>
    <p:extLst>
      <p:ext uri="{BB962C8B-B14F-4D97-AF65-F5344CB8AC3E}">
        <p14:creationId xmlns:p14="http://schemas.microsoft.com/office/powerpoint/2010/main" val="1282934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5F65-3D1C-4D39-A717-636DEB74BE8D}"/>
              </a:ext>
            </a:extLst>
          </p:cNvPr>
          <p:cNvSpPr>
            <a:spLocks noGrp="1"/>
          </p:cNvSpPr>
          <p:nvPr>
            <p:ph type="title"/>
          </p:nvPr>
        </p:nvSpPr>
        <p:spPr/>
        <p:txBody>
          <a:bodyPr/>
          <a:lstStyle/>
          <a:p>
            <a:r>
              <a:rPr lang="en-US" b="0" i="0" u="none" strike="noStrike" dirty="0">
                <a:solidFill>
                  <a:srgbClr val="16191F"/>
                </a:solidFill>
                <a:effectLst/>
                <a:latin typeface="Amazon Ember"/>
              </a:rPr>
              <a:t>Creating a lifecycle configuration</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42F2C448-280A-4742-BFD1-2F8515DA360E}"/>
              </a:ext>
            </a:extLst>
          </p:cNvPr>
          <p:cNvSpPr>
            <a:spLocks noGrp="1"/>
          </p:cNvSpPr>
          <p:nvPr>
            <p:ph idx="1"/>
          </p:nvPr>
        </p:nvSpPr>
        <p:spPr/>
        <p:txBody>
          <a:bodyPr/>
          <a:lstStyle/>
          <a:p>
            <a:r>
              <a:rPr lang="en-US" b="0" i="0" dirty="0">
                <a:solidFill>
                  <a:srgbClr val="16191F"/>
                </a:solidFill>
                <a:effectLst/>
                <a:latin typeface="Amazon Ember"/>
              </a:rPr>
              <a:t>An S3 Lifecycle configuration is an XML file that consists of a set of rules with predefined actions that you want Amazon S3 to perform on objects during their lifetime.</a:t>
            </a:r>
            <a:endParaRPr lang="en-US" dirty="0"/>
          </a:p>
        </p:txBody>
      </p:sp>
    </p:spTree>
    <p:extLst>
      <p:ext uri="{BB962C8B-B14F-4D97-AF65-F5344CB8AC3E}">
        <p14:creationId xmlns:p14="http://schemas.microsoft.com/office/powerpoint/2010/main" val="293915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33E8-4EE1-4F4E-8E49-94DC7103E30D}"/>
              </a:ext>
            </a:extLst>
          </p:cNvPr>
          <p:cNvSpPr>
            <a:spLocks noGrp="1"/>
          </p:cNvSpPr>
          <p:nvPr>
            <p:ph type="title"/>
          </p:nvPr>
        </p:nvSpPr>
        <p:spPr/>
        <p:txBody>
          <a:bodyPr/>
          <a:lstStyle/>
          <a:p>
            <a:r>
              <a:rPr lang="en-US" b="0" i="0" u="none" strike="noStrike" dirty="0">
                <a:solidFill>
                  <a:srgbClr val="16191F"/>
                </a:solidFill>
                <a:effectLst/>
                <a:latin typeface="Amazon Ember"/>
              </a:rPr>
              <a:t>Hosting a static website using Amazon S3</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C950AA50-7560-4B79-9064-1C31F4CE76BE}"/>
              </a:ext>
            </a:extLst>
          </p:cNvPr>
          <p:cNvSpPr>
            <a:spLocks noGrp="1"/>
          </p:cNvSpPr>
          <p:nvPr>
            <p:ph idx="1"/>
          </p:nvPr>
        </p:nvSpPr>
        <p:spPr/>
        <p:txBody>
          <a:bodyPr/>
          <a:lstStyle/>
          <a:p>
            <a:r>
              <a:rPr lang="en-US" b="0" i="0" dirty="0">
                <a:solidFill>
                  <a:srgbClr val="16191F"/>
                </a:solidFill>
                <a:effectLst/>
                <a:latin typeface="Amazon Ember"/>
              </a:rPr>
              <a:t>You can use Amazon S3 to host a static website. On a </a:t>
            </a:r>
            <a:r>
              <a:rPr lang="en-US" b="0" i="1" dirty="0">
                <a:solidFill>
                  <a:srgbClr val="16191F"/>
                </a:solidFill>
                <a:effectLst/>
                <a:latin typeface="Amazon Ember"/>
              </a:rPr>
              <a:t>static</a:t>
            </a:r>
            <a:r>
              <a:rPr lang="en-US" b="0" i="0" dirty="0">
                <a:solidFill>
                  <a:srgbClr val="16191F"/>
                </a:solidFill>
                <a:effectLst/>
                <a:latin typeface="Amazon Ember"/>
              </a:rPr>
              <a:t> website, individual webpages include static content. They might also contain client-side scripts.</a:t>
            </a:r>
            <a:endParaRPr lang="en-US" dirty="0"/>
          </a:p>
        </p:txBody>
      </p:sp>
    </p:spTree>
    <p:extLst>
      <p:ext uri="{BB962C8B-B14F-4D97-AF65-F5344CB8AC3E}">
        <p14:creationId xmlns:p14="http://schemas.microsoft.com/office/powerpoint/2010/main" val="164096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28CF-BBFE-4A59-A61C-1E6A614F20BA}"/>
              </a:ext>
            </a:extLst>
          </p:cNvPr>
          <p:cNvSpPr>
            <a:spLocks noGrp="1"/>
          </p:cNvSpPr>
          <p:nvPr>
            <p:ph type="title"/>
          </p:nvPr>
        </p:nvSpPr>
        <p:spPr/>
        <p:txBody>
          <a:bodyPr/>
          <a:lstStyle/>
          <a:p>
            <a:r>
              <a:rPr lang="en-US" b="0" i="0" u="none" strike="noStrike" dirty="0">
                <a:solidFill>
                  <a:srgbClr val="16191F"/>
                </a:solidFill>
                <a:effectLst/>
                <a:latin typeface="Amazon Ember"/>
              </a:rPr>
              <a:t>Setting permissions for website access</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9EA9EC3F-F9C6-4C3D-916A-8C89534D629E}"/>
              </a:ext>
            </a:extLst>
          </p:cNvPr>
          <p:cNvSpPr>
            <a:spLocks noGrp="1"/>
          </p:cNvSpPr>
          <p:nvPr>
            <p:ph idx="1"/>
          </p:nvPr>
        </p:nvSpPr>
        <p:spPr/>
        <p:txBody>
          <a:bodyPr/>
          <a:lstStyle/>
          <a:p>
            <a:r>
              <a:rPr lang="en-US" b="0" i="0" dirty="0">
                <a:solidFill>
                  <a:srgbClr val="16191F"/>
                </a:solidFill>
                <a:effectLst/>
                <a:latin typeface="Amazon Ember"/>
              </a:rPr>
              <a:t>When you configure a bucket as a static website, if you want your website to be public, you can grant public read access. To make your bucket publicly readable, you must disable block public access settings for the bucket and write a bucket policy that grants public read access. If your bucket contains objects that are not owned by the bucket owner, you might also need to add an object access control list (ACL) that grants everyone read access.</a:t>
            </a:r>
            <a:endParaRPr lang="en-US" dirty="0"/>
          </a:p>
        </p:txBody>
      </p:sp>
    </p:spTree>
    <p:extLst>
      <p:ext uri="{BB962C8B-B14F-4D97-AF65-F5344CB8AC3E}">
        <p14:creationId xmlns:p14="http://schemas.microsoft.com/office/powerpoint/2010/main" val="2851915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97B9-FD71-4066-AE03-76C5D3A23F07}"/>
              </a:ext>
            </a:extLst>
          </p:cNvPr>
          <p:cNvSpPr>
            <a:spLocks noGrp="1"/>
          </p:cNvSpPr>
          <p:nvPr>
            <p:ph type="title"/>
          </p:nvPr>
        </p:nvSpPr>
        <p:spPr>
          <a:xfrm>
            <a:off x="581191" y="454506"/>
            <a:ext cx="11029616" cy="1188720"/>
          </a:xfrm>
        </p:spPr>
        <p:txBody>
          <a:bodyPr/>
          <a:lstStyle/>
          <a:p>
            <a:r>
              <a:rPr lang="en-US" b="0" i="0" u="none" strike="noStrike" dirty="0">
                <a:solidFill>
                  <a:srgbClr val="16191F"/>
                </a:solidFill>
                <a:effectLst/>
                <a:latin typeface="Amazon Ember"/>
              </a:rPr>
              <a:t>Step 1: Edit S3 Block Public Access settings</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6B7F2403-8FC5-4F09-A00C-7DF6DE7D832F}"/>
              </a:ext>
            </a:extLst>
          </p:cNvPr>
          <p:cNvSpPr>
            <a:spLocks noGrp="1"/>
          </p:cNvSpPr>
          <p:nvPr>
            <p:ph idx="1"/>
          </p:nvPr>
        </p:nvSpPr>
        <p:spPr/>
        <p:txBody>
          <a:bodyPr/>
          <a:lstStyle/>
          <a:p>
            <a:pPr algn="l"/>
            <a:r>
              <a:rPr lang="en-US" b="0" i="0" u="none" strike="noStrike" dirty="0">
                <a:solidFill>
                  <a:srgbClr val="16191F"/>
                </a:solidFill>
                <a:effectLst/>
                <a:latin typeface="Amazon Ember"/>
              </a:rPr>
              <a:t>If you want to configure an existing bucket as a static website that has public access, you must edit Block Public Access settings for that bucket. You might also have to edit your account-level Block Public Access settings. Amazon S3 applies the most restrictive combination of the bucket-level and account-level block public access settings.</a:t>
            </a:r>
          </a:p>
          <a:p>
            <a:pPr algn="l"/>
            <a:r>
              <a:rPr lang="en-US" b="0" i="0" u="none" strike="noStrike" dirty="0">
                <a:solidFill>
                  <a:srgbClr val="16191F"/>
                </a:solidFill>
                <a:effectLst/>
                <a:latin typeface="Amazon Ember"/>
              </a:rPr>
              <a:t>For example, if you allow public access for a bucket but block all public access at the account level, Amazon S3 will continue to block public access to the bucket. In this scenario, you would have to edit your bucket-level and account-level Block Public Access settings</a:t>
            </a:r>
          </a:p>
          <a:p>
            <a:endParaRPr lang="en-US" dirty="0"/>
          </a:p>
        </p:txBody>
      </p:sp>
    </p:spTree>
    <p:extLst>
      <p:ext uri="{BB962C8B-B14F-4D97-AF65-F5344CB8AC3E}">
        <p14:creationId xmlns:p14="http://schemas.microsoft.com/office/powerpoint/2010/main" val="1581555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7738-03D8-4307-BC2B-3C334BA660B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00E2255-926D-41CA-8D64-861B24466A65}"/>
              </a:ext>
            </a:extLst>
          </p:cNvPr>
          <p:cNvSpPr>
            <a:spLocks noGrp="1"/>
          </p:cNvSpPr>
          <p:nvPr>
            <p:ph idx="1"/>
          </p:nvPr>
        </p:nvSpPr>
        <p:spPr/>
        <p:txBody>
          <a:bodyPr/>
          <a:lstStyle/>
          <a:p>
            <a:pPr algn="l">
              <a:buFont typeface="+mj-lt"/>
              <a:buAutoNum type="arabicPeriod"/>
            </a:pPr>
            <a:r>
              <a:rPr lang="en-US" b="0" i="0" u="none" strike="noStrike" dirty="0">
                <a:solidFill>
                  <a:srgbClr val="16191F"/>
                </a:solidFill>
                <a:effectLst/>
                <a:latin typeface="inherit"/>
              </a:rPr>
              <a:t>Open the Amazon S3 console at </a:t>
            </a:r>
            <a:r>
              <a:rPr lang="en-US" b="0" i="0" u="none" strike="noStrike" dirty="0">
                <a:solidFill>
                  <a:srgbClr val="16191F"/>
                </a:solidFill>
                <a:effectLst/>
                <a:latin typeface="inherit"/>
                <a:hlinkClick r:id="rId2"/>
              </a:rPr>
              <a:t>https://console.aws.amazon.com/s3/</a:t>
            </a:r>
            <a:r>
              <a:rPr lang="en-US" b="0" i="0" u="none" strike="noStrike" dirty="0">
                <a:solidFill>
                  <a:srgbClr val="16191F"/>
                </a:solidFill>
                <a:effectLst/>
                <a:latin typeface="inherit"/>
              </a:rPr>
              <a:t>.</a:t>
            </a:r>
          </a:p>
          <a:p>
            <a:pPr algn="l">
              <a:buFont typeface="+mj-lt"/>
              <a:buAutoNum type="arabicPeriod"/>
            </a:pPr>
            <a:r>
              <a:rPr lang="en-US" b="0" i="0" u="none" strike="noStrike" dirty="0">
                <a:solidFill>
                  <a:srgbClr val="16191F"/>
                </a:solidFill>
                <a:effectLst/>
                <a:latin typeface="inherit"/>
              </a:rPr>
              <a:t>Choose the name of the bucket that you have configured as a static website.</a:t>
            </a:r>
          </a:p>
          <a:p>
            <a:pPr algn="l">
              <a:buFont typeface="+mj-lt"/>
              <a:buAutoNum type="arabicPeriod"/>
            </a:pPr>
            <a:r>
              <a:rPr lang="en-US" b="0" i="0" u="none" strike="noStrike" dirty="0">
                <a:solidFill>
                  <a:srgbClr val="16191F"/>
                </a:solidFill>
                <a:effectLst/>
                <a:latin typeface="inherit"/>
              </a:rPr>
              <a:t>Choose </a:t>
            </a:r>
            <a:r>
              <a:rPr lang="en-US" b="1" i="0" u="none" strike="noStrike" dirty="0">
                <a:solidFill>
                  <a:srgbClr val="16191F"/>
                </a:solidFill>
                <a:effectLst/>
                <a:latin typeface="inherit"/>
              </a:rPr>
              <a:t>Permissions</a:t>
            </a:r>
            <a:r>
              <a:rPr lang="en-US" b="0" i="0" u="none" strike="noStrike" dirty="0">
                <a:solidFill>
                  <a:srgbClr val="16191F"/>
                </a:solidFill>
                <a:effectLst/>
                <a:latin typeface="inherit"/>
              </a:rPr>
              <a:t>.</a:t>
            </a:r>
          </a:p>
          <a:p>
            <a:pPr algn="l">
              <a:buFont typeface="+mj-lt"/>
              <a:buAutoNum type="arabicPeriod"/>
            </a:pPr>
            <a:r>
              <a:rPr lang="en-US" b="0" i="0" u="none" strike="noStrike" dirty="0">
                <a:solidFill>
                  <a:srgbClr val="16191F"/>
                </a:solidFill>
                <a:effectLst/>
                <a:latin typeface="inherit"/>
              </a:rPr>
              <a:t>Under </a:t>
            </a:r>
            <a:r>
              <a:rPr lang="en-US" b="1" i="0" u="none" strike="noStrike" dirty="0">
                <a:solidFill>
                  <a:srgbClr val="16191F"/>
                </a:solidFill>
                <a:effectLst/>
                <a:latin typeface="inherit"/>
              </a:rPr>
              <a:t>Block public access (bucket settings)</a:t>
            </a:r>
            <a:r>
              <a:rPr lang="en-US" b="0" i="0" u="none" strike="noStrike" dirty="0">
                <a:solidFill>
                  <a:srgbClr val="16191F"/>
                </a:solidFill>
                <a:effectLst/>
                <a:latin typeface="inherit"/>
              </a:rPr>
              <a:t>, choose </a:t>
            </a:r>
            <a:r>
              <a:rPr lang="en-US" b="1" i="0" u="none" strike="noStrike" dirty="0">
                <a:solidFill>
                  <a:srgbClr val="16191F"/>
                </a:solidFill>
                <a:effectLst/>
                <a:latin typeface="inherit"/>
              </a:rPr>
              <a:t>Edit</a:t>
            </a:r>
            <a:r>
              <a:rPr lang="en-US" b="0" i="0" u="none" strike="noStrike" dirty="0">
                <a:solidFill>
                  <a:srgbClr val="16191F"/>
                </a:solidFill>
                <a:effectLst/>
                <a:latin typeface="inherit"/>
              </a:rPr>
              <a:t>.</a:t>
            </a:r>
          </a:p>
          <a:p>
            <a:pPr algn="l">
              <a:buFont typeface="+mj-lt"/>
              <a:buAutoNum type="arabicPeriod"/>
            </a:pPr>
            <a:r>
              <a:rPr lang="en-US" b="0" i="0" u="none" strike="noStrike" dirty="0">
                <a:solidFill>
                  <a:srgbClr val="16191F"/>
                </a:solidFill>
                <a:effectLst/>
                <a:latin typeface="inherit"/>
              </a:rPr>
              <a:t>Clear </a:t>
            </a:r>
            <a:r>
              <a:rPr lang="en-US" b="1" i="0" u="none" strike="noStrike" dirty="0">
                <a:solidFill>
                  <a:srgbClr val="16191F"/>
                </a:solidFill>
                <a:effectLst/>
                <a:latin typeface="inherit"/>
              </a:rPr>
              <a:t>Block </a:t>
            </a:r>
            <a:r>
              <a:rPr lang="en-US" b="1" i="1" u="none" strike="noStrike" dirty="0">
                <a:solidFill>
                  <a:srgbClr val="16191F"/>
                </a:solidFill>
                <a:effectLst/>
                <a:latin typeface="inherit"/>
              </a:rPr>
              <a:t>all</a:t>
            </a:r>
            <a:r>
              <a:rPr lang="en-US" b="1" i="0" u="none" strike="noStrike" dirty="0">
                <a:solidFill>
                  <a:srgbClr val="16191F"/>
                </a:solidFill>
                <a:effectLst/>
                <a:latin typeface="inherit"/>
              </a:rPr>
              <a:t> public access</a:t>
            </a:r>
            <a:r>
              <a:rPr lang="en-US" b="0" i="0" u="none" strike="noStrike" dirty="0">
                <a:solidFill>
                  <a:srgbClr val="16191F"/>
                </a:solidFill>
                <a:effectLst/>
                <a:latin typeface="inherit"/>
              </a:rPr>
              <a:t>, and choose </a:t>
            </a:r>
            <a:r>
              <a:rPr lang="en-US" b="1" i="0" u="none" strike="noStrike" dirty="0">
                <a:solidFill>
                  <a:srgbClr val="16191F"/>
                </a:solidFill>
                <a:effectLst/>
                <a:latin typeface="inherit"/>
              </a:rPr>
              <a:t>Save changes</a:t>
            </a:r>
            <a:r>
              <a:rPr lang="en-US" b="0" i="0" u="none" strike="noStrike" dirty="0">
                <a:solidFill>
                  <a:srgbClr val="16191F"/>
                </a:solidFill>
                <a:effectLst/>
                <a:latin typeface="inherit"/>
              </a:rPr>
              <a:t>.</a:t>
            </a:r>
          </a:p>
          <a:p>
            <a:endParaRPr lang="en-US" dirty="0"/>
          </a:p>
        </p:txBody>
      </p:sp>
    </p:spTree>
    <p:extLst>
      <p:ext uri="{BB962C8B-B14F-4D97-AF65-F5344CB8AC3E}">
        <p14:creationId xmlns:p14="http://schemas.microsoft.com/office/powerpoint/2010/main" val="1924508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B68D-2DF8-4A6C-808A-99FED73CC84A}"/>
              </a:ext>
            </a:extLst>
          </p:cNvPr>
          <p:cNvSpPr>
            <a:spLocks noGrp="1"/>
          </p:cNvSpPr>
          <p:nvPr>
            <p:ph type="title"/>
          </p:nvPr>
        </p:nvSpPr>
        <p:spPr/>
        <p:txBody>
          <a:bodyPr/>
          <a:lstStyle/>
          <a:p>
            <a:r>
              <a:rPr lang="en-US" b="0" i="0" u="none" strike="noStrike" dirty="0">
                <a:solidFill>
                  <a:srgbClr val="16191F"/>
                </a:solidFill>
                <a:effectLst/>
                <a:latin typeface="Amazon Ember"/>
              </a:rPr>
              <a:t>Step 2: Add a bucket policy</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7AE2A7EE-F5E5-4D32-BA0D-CDC431484BFF}"/>
              </a:ext>
            </a:extLst>
          </p:cNvPr>
          <p:cNvSpPr>
            <a:spLocks noGrp="1"/>
          </p:cNvSpPr>
          <p:nvPr>
            <p:ph idx="1"/>
          </p:nvPr>
        </p:nvSpPr>
        <p:spPr/>
        <p:txBody>
          <a:bodyPr/>
          <a:lstStyle/>
          <a:p>
            <a:r>
              <a:rPr lang="en-US" dirty="0"/>
              <a:t>To make the objects in your bucket publicly readable, you must write a bucket policy that grants everyone s3:GetObject permission. After you edit S3 Block Public Access settings, you can add a bucket policy to grant public read access to your bucket. When you grant public read access, anyone on the internet can access your bucket.</a:t>
            </a:r>
          </a:p>
        </p:txBody>
      </p:sp>
    </p:spTree>
    <p:extLst>
      <p:ext uri="{BB962C8B-B14F-4D97-AF65-F5344CB8AC3E}">
        <p14:creationId xmlns:p14="http://schemas.microsoft.com/office/powerpoint/2010/main" val="3853258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2EC4-1284-43BB-A86D-DBB52AE060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1A49AA-7C5C-4BE4-A09F-8B029C690621}"/>
              </a:ext>
            </a:extLst>
          </p:cNvPr>
          <p:cNvSpPr>
            <a:spLocks noGrp="1"/>
          </p:cNvSpPr>
          <p:nvPr>
            <p:ph idx="1"/>
          </p:nvPr>
        </p:nvSpPr>
        <p:spPr/>
        <p:txBody>
          <a:bodyPr>
            <a:normAutofit/>
          </a:bodyPr>
          <a:lstStyle/>
          <a:p>
            <a:pPr algn="l">
              <a:buFont typeface="+mj-lt"/>
              <a:buAutoNum type="arabicPeriod"/>
            </a:pPr>
            <a:r>
              <a:rPr lang="en-US" b="0" i="0" u="none" strike="noStrike" dirty="0">
                <a:solidFill>
                  <a:srgbClr val="16191F"/>
                </a:solidFill>
                <a:effectLst/>
                <a:latin typeface="inherit"/>
              </a:rPr>
              <a:t>Under </a:t>
            </a:r>
            <a:r>
              <a:rPr lang="en-US" b="1" i="0" u="none" strike="noStrike" dirty="0">
                <a:solidFill>
                  <a:srgbClr val="16191F"/>
                </a:solidFill>
                <a:effectLst/>
                <a:latin typeface="inherit"/>
              </a:rPr>
              <a:t>Buckets</a:t>
            </a:r>
            <a:r>
              <a:rPr lang="en-US" b="0" i="0" u="none" strike="noStrike" dirty="0">
                <a:solidFill>
                  <a:srgbClr val="16191F"/>
                </a:solidFill>
                <a:effectLst/>
                <a:latin typeface="inherit"/>
              </a:rPr>
              <a:t>, choose the name of your bucket.</a:t>
            </a:r>
          </a:p>
          <a:p>
            <a:pPr algn="l">
              <a:buFont typeface="+mj-lt"/>
              <a:buAutoNum type="arabicPeriod"/>
            </a:pPr>
            <a:r>
              <a:rPr lang="en-US" b="0" i="0" u="none" strike="noStrike" dirty="0">
                <a:solidFill>
                  <a:srgbClr val="16191F"/>
                </a:solidFill>
                <a:effectLst/>
                <a:latin typeface="inherit"/>
              </a:rPr>
              <a:t>Choose </a:t>
            </a:r>
            <a:r>
              <a:rPr lang="en-US" b="1" i="0" u="none" strike="noStrike" dirty="0">
                <a:solidFill>
                  <a:srgbClr val="16191F"/>
                </a:solidFill>
                <a:effectLst/>
                <a:latin typeface="inherit"/>
              </a:rPr>
              <a:t>Permissions</a:t>
            </a:r>
            <a:r>
              <a:rPr lang="en-US" b="0" i="0" u="none" strike="noStrike" dirty="0">
                <a:solidFill>
                  <a:srgbClr val="16191F"/>
                </a:solidFill>
                <a:effectLst/>
                <a:latin typeface="inherit"/>
              </a:rPr>
              <a:t>.</a:t>
            </a:r>
          </a:p>
          <a:p>
            <a:pPr algn="l">
              <a:buFont typeface="+mj-lt"/>
              <a:buAutoNum type="arabicPeriod"/>
            </a:pPr>
            <a:r>
              <a:rPr lang="en-US" b="0" i="0" u="none" strike="noStrike" dirty="0">
                <a:solidFill>
                  <a:srgbClr val="16191F"/>
                </a:solidFill>
                <a:effectLst/>
                <a:latin typeface="inherit"/>
              </a:rPr>
              <a:t>Under </a:t>
            </a:r>
            <a:r>
              <a:rPr lang="en-US" b="1" i="0" u="none" strike="noStrike" dirty="0">
                <a:solidFill>
                  <a:srgbClr val="16191F"/>
                </a:solidFill>
                <a:effectLst/>
                <a:latin typeface="inherit"/>
              </a:rPr>
              <a:t>Bucket Policy</a:t>
            </a:r>
            <a:r>
              <a:rPr lang="en-US" b="0" i="0" u="none" strike="noStrike" dirty="0">
                <a:solidFill>
                  <a:srgbClr val="16191F"/>
                </a:solidFill>
                <a:effectLst/>
                <a:latin typeface="inherit"/>
              </a:rPr>
              <a:t>, choose </a:t>
            </a:r>
            <a:r>
              <a:rPr lang="en-US" b="1" i="0" u="none" strike="noStrike" dirty="0">
                <a:solidFill>
                  <a:srgbClr val="16191F"/>
                </a:solidFill>
                <a:effectLst/>
                <a:latin typeface="inherit"/>
              </a:rPr>
              <a:t>Edit</a:t>
            </a:r>
            <a:r>
              <a:rPr lang="en-US" b="0" i="0" u="none" strike="noStrike" dirty="0">
                <a:solidFill>
                  <a:srgbClr val="16191F"/>
                </a:solidFill>
                <a:effectLst/>
                <a:latin typeface="inherit"/>
              </a:rPr>
              <a:t>.</a:t>
            </a:r>
          </a:p>
          <a:p>
            <a:pPr algn="l">
              <a:buFont typeface="+mj-lt"/>
              <a:buAutoNum type="arabicPeriod"/>
            </a:pPr>
            <a:r>
              <a:rPr lang="en-US" b="0" i="0" u="none" strike="noStrike" dirty="0">
                <a:solidFill>
                  <a:srgbClr val="16191F"/>
                </a:solidFill>
                <a:effectLst/>
                <a:latin typeface="inherit"/>
              </a:rPr>
              <a:t>To grant public read access for your website, copy the following bucket policy, and paste it in the </a:t>
            </a:r>
            <a:r>
              <a:rPr lang="en-US" b="1" i="0" u="none" strike="noStrike" dirty="0">
                <a:solidFill>
                  <a:srgbClr val="16191F"/>
                </a:solidFill>
                <a:effectLst/>
                <a:latin typeface="inherit"/>
              </a:rPr>
              <a:t>Bucket policy editor</a:t>
            </a:r>
            <a:r>
              <a:rPr lang="en-US" b="0" i="0" u="none" strike="noStrike" dirty="0">
                <a:solidFill>
                  <a:srgbClr val="16191F"/>
                </a:solidFill>
                <a:effectLst/>
                <a:latin typeface="inherit"/>
              </a:rPr>
              <a:t>.</a:t>
            </a:r>
          </a:p>
          <a:p>
            <a:pPr marL="0" indent="0">
              <a:buNone/>
            </a:pPr>
            <a:r>
              <a:rPr lang="en-US" dirty="0"/>
              <a:t>5. Update the Resource to your bucket name. </a:t>
            </a:r>
          </a:p>
        </p:txBody>
      </p:sp>
    </p:spTree>
    <p:extLst>
      <p:ext uri="{BB962C8B-B14F-4D97-AF65-F5344CB8AC3E}">
        <p14:creationId xmlns:p14="http://schemas.microsoft.com/office/powerpoint/2010/main" val="250837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80BB-4B23-4553-B37F-17BEFD04E24B}"/>
              </a:ext>
            </a:extLst>
          </p:cNvPr>
          <p:cNvSpPr>
            <a:spLocks noGrp="1"/>
          </p:cNvSpPr>
          <p:nvPr>
            <p:ph type="title"/>
          </p:nvPr>
        </p:nvSpPr>
        <p:spPr/>
        <p:txBody>
          <a:bodyPr/>
          <a:lstStyle/>
          <a:p>
            <a:r>
              <a:rPr lang="en-US" b="0" i="0" u="none" strike="noStrike" dirty="0">
                <a:solidFill>
                  <a:srgbClr val="16191F"/>
                </a:solidFill>
                <a:effectLst/>
                <a:latin typeface="Amazon Ember"/>
              </a:rPr>
              <a:t>Advantages of using Amazon S3</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183F7067-3698-48AC-8185-DBF0FE4E104C}"/>
              </a:ext>
            </a:extLst>
          </p:cNvPr>
          <p:cNvSpPr>
            <a:spLocks noGrp="1"/>
          </p:cNvSpPr>
          <p:nvPr>
            <p:ph idx="1"/>
          </p:nvPr>
        </p:nvSpPr>
        <p:spPr/>
        <p:txBody>
          <a:bodyPr>
            <a:normAutofit fontScale="92500" lnSpcReduction="20000"/>
          </a:bodyPr>
          <a:lstStyle/>
          <a:p>
            <a:pPr algn="l"/>
            <a:r>
              <a:rPr lang="en-US" b="0" i="0" u="none" strike="noStrike" dirty="0">
                <a:solidFill>
                  <a:srgbClr val="16191F"/>
                </a:solidFill>
                <a:effectLst/>
                <a:latin typeface="Amazon Ember"/>
              </a:rPr>
              <a:t>Amazon S3 is intentionally built with a minimal feature set that focuses on simplicity and robustness. Following are some of the advantages of using Amazon S3:</a:t>
            </a:r>
          </a:p>
          <a:p>
            <a:pPr algn="l">
              <a:buFont typeface="Arial" panose="020B0604020202020204" pitchFamily="34" charset="0"/>
              <a:buChar char="•"/>
            </a:pPr>
            <a:r>
              <a:rPr lang="en-US" b="1" i="0" u="none" strike="noStrike" dirty="0">
                <a:solidFill>
                  <a:srgbClr val="16191F"/>
                </a:solidFill>
                <a:effectLst/>
                <a:latin typeface="inherit"/>
              </a:rPr>
              <a:t>Creating buckets</a:t>
            </a:r>
            <a:r>
              <a:rPr lang="en-US" b="0" i="0" u="none" strike="noStrike" dirty="0">
                <a:solidFill>
                  <a:srgbClr val="16191F"/>
                </a:solidFill>
                <a:effectLst/>
                <a:latin typeface="inherit"/>
              </a:rPr>
              <a:t> – Create and name a bucket that stores data. Buckets are the fundamental containers in Amazon S3 for data storage.</a:t>
            </a:r>
          </a:p>
          <a:p>
            <a:pPr algn="l">
              <a:buFont typeface="Arial" panose="020B0604020202020204" pitchFamily="34" charset="0"/>
              <a:buChar char="•"/>
            </a:pPr>
            <a:r>
              <a:rPr lang="en-US" b="1" i="0" u="none" strike="noStrike" dirty="0">
                <a:solidFill>
                  <a:srgbClr val="16191F"/>
                </a:solidFill>
                <a:effectLst/>
                <a:latin typeface="inherit"/>
              </a:rPr>
              <a:t>Storing data</a:t>
            </a:r>
            <a:r>
              <a:rPr lang="en-US" b="0" i="0" u="none" strike="noStrike" dirty="0">
                <a:solidFill>
                  <a:srgbClr val="16191F"/>
                </a:solidFill>
                <a:effectLst/>
                <a:latin typeface="inherit"/>
              </a:rPr>
              <a:t> – Store an infinite amount of data in a bucket. Upload as many objects as you like into an Amazon S3 bucket. Each object can contain up to 5 TB of data. Each object is stored and retrieved using a unique developer-assigned key.</a:t>
            </a:r>
          </a:p>
          <a:p>
            <a:pPr algn="l">
              <a:buFont typeface="Arial" panose="020B0604020202020204" pitchFamily="34" charset="0"/>
              <a:buChar char="•"/>
            </a:pPr>
            <a:r>
              <a:rPr lang="en-US" b="1" i="0" u="none" strike="noStrike" dirty="0">
                <a:solidFill>
                  <a:srgbClr val="16191F"/>
                </a:solidFill>
                <a:effectLst/>
                <a:latin typeface="inherit"/>
              </a:rPr>
              <a:t>Downloading data</a:t>
            </a:r>
            <a:r>
              <a:rPr lang="en-US" b="0" i="0" u="none" strike="noStrike" dirty="0">
                <a:solidFill>
                  <a:srgbClr val="16191F"/>
                </a:solidFill>
                <a:effectLst/>
                <a:latin typeface="inherit"/>
              </a:rPr>
              <a:t> – Download your data or enable others to do so. Download your data anytime you like, or allow others to do the same.</a:t>
            </a:r>
          </a:p>
          <a:p>
            <a:pPr algn="l">
              <a:buFont typeface="Arial" panose="020B0604020202020204" pitchFamily="34" charset="0"/>
              <a:buChar char="•"/>
            </a:pPr>
            <a:r>
              <a:rPr lang="en-US" b="1" i="0" u="none" strike="noStrike" dirty="0">
                <a:solidFill>
                  <a:srgbClr val="16191F"/>
                </a:solidFill>
                <a:effectLst/>
                <a:latin typeface="inherit"/>
              </a:rPr>
              <a:t>Permissions</a:t>
            </a:r>
            <a:r>
              <a:rPr lang="en-US" b="0" i="0" u="none" strike="noStrike" dirty="0">
                <a:solidFill>
                  <a:srgbClr val="16191F"/>
                </a:solidFill>
                <a:effectLst/>
                <a:latin typeface="inherit"/>
              </a:rPr>
              <a:t> – Grant or deny access to others who want to upload or download data into your Amazon S3 bucket. Grant upload and download permissions to three types of users. Authentication mechanisms can help keep data secure from unauthorized access.</a:t>
            </a:r>
          </a:p>
          <a:p>
            <a:pPr algn="l">
              <a:buFont typeface="Arial" panose="020B0604020202020204" pitchFamily="34" charset="0"/>
              <a:buChar char="•"/>
            </a:pPr>
            <a:r>
              <a:rPr lang="en-US" b="1" i="0" u="none" strike="noStrike" dirty="0">
                <a:solidFill>
                  <a:srgbClr val="16191F"/>
                </a:solidFill>
                <a:effectLst/>
                <a:latin typeface="inherit"/>
              </a:rPr>
              <a:t>Standard interfaces</a:t>
            </a:r>
            <a:r>
              <a:rPr lang="en-US" b="0" i="0" u="none" strike="noStrike" dirty="0">
                <a:solidFill>
                  <a:srgbClr val="16191F"/>
                </a:solidFill>
                <a:effectLst/>
                <a:latin typeface="inherit"/>
              </a:rPr>
              <a:t> – Use standards-based REST and SOAP interfaces designed to work with any internet-development toolkit.</a:t>
            </a:r>
          </a:p>
          <a:p>
            <a:endParaRPr lang="en-US" dirty="0"/>
          </a:p>
        </p:txBody>
      </p:sp>
    </p:spTree>
    <p:extLst>
      <p:ext uri="{BB962C8B-B14F-4D97-AF65-F5344CB8AC3E}">
        <p14:creationId xmlns:p14="http://schemas.microsoft.com/office/powerpoint/2010/main" val="192371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0D2A-8531-4609-ABD0-A56E8294495E}"/>
              </a:ext>
            </a:extLst>
          </p:cNvPr>
          <p:cNvSpPr>
            <a:spLocks noGrp="1"/>
          </p:cNvSpPr>
          <p:nvPr>
            <p:ph type="title"/>
          </p:nvPr>
        </p:nvSpPr>
        <p:spPr/>
        <p:txBody>
          <a:bodyPr/>
          <a:lstStyle/>
          <a:p>
            <a:r>
              <a:rPr lang="en-US" b="1" i="0" u="none" strike="noStrike" dirty="0">
                <a:solidFill>
                  <a:srgbClr val="16191F"/>
                </a:solidFill>
                <a:effectLst/>
                <a:latin typeface="Amazon Ember"/>
              </a:rPr>
              <a:t>Buckets</a:t>
            </a:r>
            <a:br>
              <a:rPr lang="en-US" b="1" i="0" u="none" strike="noStrike" dirty="0">
                <a:solidFill>
                  <a:srgbClr val="16191F"/>
                </a:solidFill>
                <a:effectLst/>
                <a:latin typeface="Amazon Ember"/>
              </a:rPr>
            </a:br>
            <a:endParaRPr lang="en-US" dirty="0"/>
          </a:p>
        </p:txBody>
      </p:sp>
      <p:sp>
        <p:nvSpPr>
          <p:cNvPr id="7" name="Rectangle 4">
            <a:extLst>
              <a:ext uri="{FF2B5EF4-FFF2-40B4-BE49-F238E27FC236}">
                <a16:creationId xmlns:a16="http://schemas.microsoft.com/office/drawing/2014/main" id="{247A5CB0-E008-49C8-B802-ED2172843D4F}"/>
              </a:ext>
            </a:extLst>
          </p:cNvPr>
          <p:cNvSpPr>
            <a:spLocks noGrp="1" noChangeArrowheads="1"/>
          </p:cNvSpPr>
          <p:nvPr>
            <p:ph idx="1"/>
          </p:nvPr>
        </p:nvSpPr>
        <p:spPr bwMode="auto">
          <a:xfrm>
            <a:off x="466892" y="1698964"/>
            <a:ext cx="11562076" cy="3108543"/>
          </a:xfrm>
          <a:prstGeom prst="rect">
            <a:avLst/>
          </a:prstGeom>
          <a:solidFill>
            <a:srgbClr val="F2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6191F"/>
                </a:solidFill>
                <a:effectLst/>
                <a:latin typeface="Amazon Ember"/>
              </a:rPr>
              <a:t>A bucket is a container for objects stored in Amazon S3.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6191F"/>
                </a:solidFill>
                <a:effectLst/>
                <a:latin typeface="Amazon Ember"/>
              </a:rPr>
              <a:t> Every object is contained in a bucket.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6191F"/>
                </a:solidFill>
                <a:effectLst/>
                <a:latin typeface="Amazon Ember"/>
              </a:rPr>
              <a:t>For example, if the object named </a:t>
            </a:r>
            <a:r>
              <a:rPr kumimoji="0" lang="en-US" altLang="en-US" sz="2800" b="0" i="0" u="none" strike="noStrike" cap="none" normalizeH="0" baseline="0" dirty="0">
                <a:ln>
                  <a:noFill/>
                </a:ln>
                <a:solidFill>
                  <a:srgbClr val="16191F"/>
                </a:solidFill>
                <a:effectLst/>
                <a:latin typeface="Monaco"/>
              </a:rPr>
              <a:t>photos/puppy.jpg</a:t>
            </a:r>
            <a:r>
              <a:rPr kumimoji="0" lang="en-US" altLang="en-US" sz="2800" b="0" i="0" u="none" strike="noStrike" cap="none" normalizeH="0" baseline="0" dirty="0">
                <a:ln>
                  <a:noFill/>
                </a:ln>
                <a:solidFill>
                  <a:srgbClr val="16191F"/>
                </a:solidFill>
                <a:effectLst/>
                <a:latin typeface="Amazon Emb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6191F"/>
                </a:solidFill>
                <a:effectLst/>
                <a:latin typeface="Amazon Ember"/>
              </a:rPr>
              <a:t>is stored in the </a:t>
            </a:r>
            <a:r>
              <a:rPr kumimoji="0" lang="en-US" altLang="en-US" sz="2800" b="0" i="0" u="none" strike="noStrike" cap="none" normalizeH="0" baseline="0" dirty="0">
                <a:ln>
                  <a:noFill/>
                </a:ln>
                <a:solidFill>
                  <a:srgbClr val="16191F"/>
                </a:solidFill>
                <a:effectLst/>
                <a:latin typeface="Monaco"/>
              </a:rPr>
              <a:t>awsexamplebucket1</a:t>
            </a:r>
            <a:r>
              <a:rPr kumimoji="0" lang="en-US" altLang="en-US" sz="2800" b="0" i="0" u="none" strike="noStrike" cap="none" normalizeH="0" baseline="0" dirty="0">
                <a:ln>
                  <a:noFill/>
                </a:ln>
                <a:solidFill>
                  <a:srgbClr val="16191F"/>
                </a:solidFill>
                <a:effectLst/>
                <a:latin typeface="Amazon Ember"/>
              </a:rPr>
              <a:t> bucket</a:t>
            </a:r>
            <a:br>
              <a:rPr kumimoji="0" lang="en-US" altLang="en-US" sz="2800" b="0" i="0" u="none" strike="noStrike" cap="none" normalizeH="0" baseline="0" dirty="0">
                <a:ln>
                  <a:noFill/>
                </a:ln>
                <a:solidFill>
                  <a:srgbClr val="16191F"/>
                </a:solidFill>
                <a:effectLst/>
                <a:latin typeface="Amazon Ember"/>
              </a:rPr>
            </a:br>
            <a:r>
              <a:rPr kumimoji="0" lang="en-US" altLang="en-US" sz="2800" b="0" i="0" u="none" strike="noStrike" cap="none" normalizeH="0" baseline="0" dirty="0">
                <a:ln>
                  <a:noFill/>
                </a:ln>
                <a:solidFill>
                  <a:srgbClr val="16191F"/>
                </a:solidFill>
                <a:effectLst/>
                <a:latin typeface="Amazon Ember"/>
              </a:rPr>
              <a:t> in the US West (Oregon) Region, then it is addressable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6191F"/>
                </a:solidFill>
                <a:effectLst/>
                <a:latin typeface="Amazon Ember"/>
              </a:rPr>
              <a:t> using the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6191F"/>
                </a:solidFill>
                <a:effectLst/>
                <a:latin typeface="Monaco"/>
              </a:rPr>
              <a:t>https://awsexamplebucket1.s3.us-west-2.amazonaws.com/photos/puppy.jpg</a:t>
            </a:r>
            <a:r>
              <a:rPr kumimoji="0" lang="en-US" altLang="en-US" sz="2800" b="0" i="0" u="none" strike="noStrike" cap="none" normalizeH="0" baseline="0" dirty="0">
                <a:ln>
                  <a:noFill/>
                </a:ln>
                <a:solidFill>
                  <a:srgbClr val="16191F"/>
                </a:solidFill>
                <a:effectLst/>
                <a:latin typeface="Amazon Ember"/>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224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0BB3-5274-4C26-B821-33837162DFE0}"/>
              </a:ext>
            </a:extLst>
          </p:cNvPr>
          <p:cNvSpPr>
            <a:spLocks noGrp="1"/>
          </p:cNvSpPr>
          <p:nvPr>
            <p:ph type="title"/>
          </p:nvPr>
        </p:nvSpPr>
        <p:spPr/>
        <p:txBody>
          <a:bodyPr>
            <a:normAutofit fontScale="90000"/>
          </a:bodyPr>
          <a:lstStyle/>
          <a:p>
            <a:r>
              <a:rPr lang="en-US" b="0" i="0" u="none" strike="noStrike" dirty="0">
                <a:solidFill>
                  <a:srgbClr val="16191F"/>
                </a:solidFill>
                <a:effectLst/>
                <a:latin typeface="Amazon Ember"/>
              </a:rPr>
              <a:t>Buckets serve several purposes:</a:t>
            </a:r>
            <a:br>
              <a:rPr lang="en-US" b="0" i="0" u="none" strike="noStrike" dirty="0">
                <a:solidFill>
                  <a:srgbClr val="16191F"/>
                </a:solidFill>
                <a:effectLst/>
                <a:latin typeface="Amazon Ember"/>
              </a:rPr>
            </a:br>
            <a:br>
              <a:rPr lang="en-US" b="0" i="0"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BB38DBA6-4D93-4430-B3C9-905495EE85E0}"/>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16191F"/>
                </a:solidFill>
                <a:effectLst/>
                <a:latin typeface="inherit"/>
              </a:rPr>
              <a:t>They organize the Amazon S3 namespace at the highest level.</a:t>
            </a:r>
          </a:p>
          <a:p>
            <a:pPr algn="l">
              <a:buFont typeface="Arial" panose="020B0604020202020204" pitchFamily="34" charset="0"/>
              <a:buChar char="•"/>
            </a:pPr>
            <a:r>
              <a:rPr lang="en-US" b="0" i="0" u="none" strike="noStrike" dirty="0">
                <a:solidFill>
                  <a:srgbClr val="16191F"/>
                </a:solidFill>
                <a:effectLst/>
                <a:latin typeface="inherit"/>
              </a:rPr>
              <a:t>They identify the account responsible for storage and data transfer charges.</a:t>
            </a:r>
          </a:p>
          <a:p>
            <a:pPr algn="l">
              <a:buFont typeface="Arial" panose="020B0604020202020204" pitchFamily="34" charset="0"/>
              <a:buChar char="•"/>
            </a:pPr>
            <a:r>
              <a:rPr lang="en-US" b="0" i="0" u="none" strike="noStrike" dirty="0">
                <a:solidFill>
                  <a:srgbClr val="16191F"/>
                </a:solidFill>
                <a:effectLst/>
                <a:latin typeface="inherit"/>
              </a:rPr>
              <a:t>They play a role in access control.</a:t>
            </a:r>
          </a:p>
          <a:p>
            <a:pPr algn="l">
              <a:buFont typeface="Arial" panose="020B0604020202020204" pitchFamily="34" charset="0"/>
              <a:buChar char="•"/>
            </a:pPr>
            <a:r>
              <a:rPr lang="en-US" b="0" i="0" u="none" strike="noStrike" dirty="0">
                <a:solidFill>
                  <a:srgbClr val="16191F"/>
                </a:solidFill>
                <a:effectLst/>
                <a:latin typeface="inherit"/>
              </a:rPr>
              <a:t>They serve as the unit of aggregation for usage reporting.</a:t>
            </a:r>
          </a:p>
          <a:p>
            <a:endParaRPr lang="en-US" dirty="0"/>
          </a:p>
        </p:txBody>
      </p:sp>
    </p:spTree>
    <p:extLst>
      <p:ext uri="{BB962C8B-B14F-4D97-AF65-F5344CB8AC3E}">
        <p14:creationId xmlns:p14="http://schemas.microsoft.com/office/powerpoint/2010/main" val="28053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C424-9129-4CF8-BAD1-1C96767DC940}"/>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9587977A-B869-4239-957A-33BC61201269}"/>
              </a:ext>
            </a:extLst>
          </p:cNvPr>
          <p:cNvSpPr>
            <a:spLocks noGrp="1"/>
          </p:cNvSpPr>
          <p:nvPr>
            <p:ph idx="1"/>
          </p:nvPr>
        </p:nvSpPr>
        <p:spPr/>
        <p:txBody>
          <a:bodyPr/>
          <a:lstStyle/>
          <a:p>
            <a:r>
              <a:rPr lang="en-US" dirty="0"/>
              <a:t>A key is the unique identifier for an object within a bucket. Every object in a bucket has exactly one key. The combination of a bucket, key, and version ID uniquely identify each object. So you can think of Amazon S3 as a basic data map between "bucket + key + version" and the object itself. Every object in Amazon S3 can be uniquely addressed through the combination of the web service endpoint, bucket name, key, and optionally, a version. For example, in the URL https://doc.s3.amazonaws.com/2006-03-01/AmazonS3.wsdl, "doc" is the name of the bucket and "2006-03-01/AmazonS3.wsdl" is the key.</a:t>
            </a:r>
          </a:p>
        </p:txBody>
      </p:sp>
    </p:spTree>
    <p:extLst>
      <p:ext uri="{BB962C8B-B14F-4D97-AF65-F5344CB8AC3E}">
        <p14:creationId xmlns:p14="http://schemas.microsoft.com/office/powerpoint/2010/main" val="388014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417E-93F9-4E00-AED5-267C5062C45A}"/>
              </a:ext>
            </a:extLst>
          </p:cNvPr>
          <p:cNvSpPr>
            <a:spLocks noGrp="1"/>
          </p:cNvSpPr>
          <p:nvPr>
            <p:ph type="title"/>
          </p:nvPr>
        </p:nvSpPr>
        <p:spPr/>
        <p:txBody>
          <a:bodyPr/>
          <a:lstStyle/>
          <a:p>
            <a:r>
              <a:rPr lang="en-US" dirty="0"/>
              <a:t>Regions</a:t>
            </a:r>
          </a:p>
        </p:txBody>
      </p:sp>
      <p:sp>
        <p:nvSpPr>
          <p:cNvPr id="3" name="Content Placeholder 2">
            <a:extLst>
              <a:ext uri="{FF2B5EF4-FFF2-40B4-BE49-F238E27FC236}">
                <a16:creationId xmlns:a16="http://schemas.microsoft.com/office/drawing/2014/main" id="{6021C79D-B020-4F49-93D1-F3C79BED4F2A}"/>
              </a:ext>
            </a:extLst>
          </p:cNvPr>
          <p:cNvSpPr>
            <a:spLocks noGrp="1"/>
          </p:cNvSpPr>
          <p:nvPr>
            <p:ph idx="1"/>
          </p:nvPr>
        </p:nvSpPr>
        <p:spPr/>
        <p:txBody>
          <a:bodyPr/>
          <a:lstStyle/>
          <a:p>
            <a:pPr marL="0" indent="0">
              <a:buNone/>
            </a:pPr>
            <a:r>
              <a:rPr lang="en-US" dirty="0"/>
              <a:t>You can choose the geographical AWS Region where Amazon S3 will store the buckets that you create. You might choose a Region to optimize latency, minimize costs, or address regulatory requirements. Objects stored in a Region never leave the Region unless you explicitly transfer them to another Region. For example, objects stored in the Europe (Ireland) Region never leave it.</a:t>
            </a:r>
          </a:p>
        </p:txBody>
      </p:sp>
    </p:spTree>
    <p:extLst>
      <p:ext uri="{BB962C8B-B14F-4D97-AF65-F5344CB8AC3E}">
        <p14:creationId xmlns:p14="http://schemas.microsoft.com/office/powerpoint/2010/main" val="127642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5F3E-81E1-46D0-A834-E5675A420B54}"/>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0C9265A3-102D-4DE0-AD5F-F7E003285818}"/>
              </a:ext>
            </a:extLst>
          </p:cNvPr>
          <p:cNvSpPr>
            <a:spLocks noGrp="1"/>
          </p:cNvSpPr>
          <p:nvPr>
            <p:ph idx="1"/>
          </p:nvPr>
        </p:nvSpPr>
        <p:spPr/>
        <p:txBody>
          <a:bodyPr/>
          <a:lstStyle/>
          <a:p>
            <a:pPr marL="0" indent="0">
              <a:buNone/>
            </a:pPr>
            <a:r>
              <a:rPr lang="en-US" b="0" i="0" dirty="0">
                <a:solidFill>
                  <a:srgbClr val="16191F"/>
                </a:solidFill>
                <a:effectLst/>
                <a:latin typeface="Amazon Ember"/>
              </a:rPr>
              <a:t> Amazon S3 achieves high availability by replicating data across multiple servers within AWS data centers. If a PUT request is successful, your data is safely stored. Any read (GET or LIST) that is initiated following the receipt of a successful PUT response will return the data written by the PUT. Here are examples of this behavior:</a:t>
            </a:r>
            <a:endParaRPr lang="en-US" dirty="0"/>
          </a:p>
        </p:txBody>
      </p:sp>
    </p:spTree>
    <p:extLst>
      <p:ext uri="{BB962C8B-B14F-4D97-AF65-F5344CB8AC3E}">
        <p14:creationId xmlns:p14="http://schemas.microsoft.com/office/powerpoint/2010/main" val="261876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EE78-6184-4926-A5ED-5C04F72FD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291CA5-0707-484F-BEDE-CBF48E3E972D}"/>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16191F"/>
                </a:solidFill>
                <a:effectLst/>
                <a:latin typeface="inherit"/>
              </a:rPr>
              <a:t>A process writes a new object to Amazon S3 and immediately lists keys within its bucket. The new object will appear in the list.</a:t>
            </a:r>
          </a:p>
          <a:p>
            <a:pPr algn="l">
              <a:buFont typeface="Arial" panose="020B0604020202020204" pitchFamily="34" charset="0"/>
              <a:buChar char="•"/>
            </a:pPr>
            <a:r>
              <a:rPr lang="en-US" b="0" i="0" u="none" strike="noStrike" dirty="0">
                <a:solidFill>
                  <a:srgbClr val="16191F"/>
                </a:solidFill>
                <a:effectLst/>
                <a:latin typeface="inherit"/>
              </a:rPr>
              <a:t>A process replaces an existing object and immediately tries to read it. Amazon S3 will return the new data.</a:t>
            </a:r>
          </a:p>
          <a:p>
            <a:pPr algn="l">
              <a:buFont typeface="Arial" panose="020B0604020202020204" pitchFamily="34" charset="0"/>
              <a:buChar char="•"/>
            </a:pPr>
            <a:r>
              <a:rPr lang="en-US" b="0" i="0" u="none" strike="noStrike" dirty="0">
                <a:solidFill>
                  <a:srgbClr val="16191F"/>
                </a:solidFill>
                <a:effectLst/>
                <a:latin typeface="inherit"/>
              </a:rPr>
              <a:t>A process deletes an existing object and immediately tries to read it. Amazon S3 will not return any data as the object has been deleted.</a:t>
            </a:r>
          </a:p>
          <a:p>
            <a:pPr algn="l">
              <a:buFont typeface="Arial" panose="020B0604020202020204" pitchFamily="34" charset="0"/>
              <a:buChar char="•"/>
            </a:pPr>
            <a:r>
              <a:rPr lang="en-US" b="0" i="0" u="none" strike="noStrike" dirty="0">
                <a:solidFill>
                  <a:srgbClr val="16191F"/>
                </a:solidFill>
                <a:effectLst/>
                <a:latin typeface="inherit"/>
              </a:rPr>
              <a:t>A process deletes an existing object and immediately lists keys within its bucket. The object will not appear in the listing.</a:t>
            </a:r>
          </a:p>
          <a:p>
            <a:endParaRPr lang="en-US" dirty="0"/>
          </a:p>
        </p:txBody>
      </p:sp>
    </p:spTree>
    <p:extLst>
      <p:ext uri="{BB962C8B-B14F-4D97-AF65-F5344CB8AC3E}">
        <p14:creationId xmlns:p14="http://schemas.microsoft.com/office/powerpoint/2010/main" val="1794076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{0272F404-A6F6-4E6B-9AC5-366210A337CD}tf33552983_win32</Template>
  <TotalTime>14</TotalTime>
  <Words>2208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Amazon Ember</vt:lpstr>
      <vt:lpstr>Arial</vt:lpstr>
      <vt:lpstr>Franklin Gothic Book</vt:lpstr>
      <vt:lpstr>Franklin Gothic Demi</vt:lpstr>
      <vt:lpstr>inherit</vt:lpstr>
      <vt:lpstr>Monaco</vt:lpstr>
      <vt:lpstr>Wingdings 2</vt:lpstr>
      <vt:lpstr>DividendVTI</vt:lpstr>
      <vt:lpstr>S3 Bucket</vt:lpstr>
      <vt:lpstr>What is Amazon S3? </vt:lpstr>
      <vt:lpstr>Advantages of using Amazon S3 </vt:lpstr>
      <vt:lpstr>Buckets </vt:lpstr>
      <vt:lpstr>Buckets serve several purposes:  </vt:lpstr>
      <vt:lpstr>Keys</vt:lpstr>
      <vt:lpstr>Regions</vt:lpstr>
      <vt:lpstr>PowerPoint Presentation</vt:lpstr>
      <vt:lpstr>PowerPoint Presentation</vt:lpstr>
      <vt:lpstr>Bucket policies </vt:lpstr>
      <vt:lpstr>PowerPoint Presentation</vt:lpstr>
      <vt:lpstr>PowerPoint Presentation</vt:lpstr>
      <vt:lpstr>PowerPoint Presentation</vt:lpstr>
      <vt:lpstr>versioning </vt:lpstr>
      <vt:lpstr>PowerPoint Presentation</vt:lpstr>
      <vt:lpstr>Unversioned, versioning-enabled, and versioning-suspended buckets </vt:lpstr>
      <vt:lpstr>Enabling versioning on buckets </vt:lpstr>
      <vt:lpstr>Managing your storage lifecycle </vt:lpstr>
      <vt:lpstr>Managing object lifecycle </vt:lpstr>
      <vt:lpstr>Creating a lifecycle configuration </vt:lpstr>
      <vt:lpstr>Hosting a static website using Amazon S3 </vt:lpstr>
      <vt:lpstr>Setting permissions for website access </vt:lpstr>
      <vt:lpstr>Step 1: Edit S3 Block Public Access settings </vt:lpstr>
      <vt:lpstr>PowerPoint Presentation</vt:lpstr>
      <vt:lpstr>Step 2: Add a bucket policy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S3 Bucket</dc:title>
  <dc:creator>akshat20791@outlook.com</dc:creator>
  <cp:lastModifiedBy>akshat20791@outlook.com</cp:lastModifiedBy>
  <cp:revision>2</cp:revision>
  <dcterms:created xsi:type="dcterms:W3CDTF">2021-06-03T03:10:03Z</dcterms:created>
  <dcterms:modified xsi:type="dcterms:W3CDTF">2021-06-03T03:24:41Z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