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5C95A-104E-4566-9724-57521D0BE08E}" type="datetimeFigureOut">
              <a:rPr lang="en-IN" smtClean="0"/>
              <a:t>02-03-2018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2F7A2-AE0D-44A7-9370-26898B222850}" type="slidenum">
              <a:rPr lang="en-IN" smtClean="0"/>
              <a:t>‹#›</a:t>
            </a:fld>
            <a:endParaRPr lang="en-IN"/>
          </a:p>
        </p:txBody>
      </p:sp>
    </p:spTree>
    <p:extLst>
      <p:ext uri="{BB962C8B-B14F-4D97-AF65-F5344CB8AC3E}">
        <p14:creationId xmlns:p14="http://schemas.microsoft.com/office/powerpoint/2010/main" val="37302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ublications.parliament.uk/pa/cm201617/cmselect/cmenvfru/429/429.pdf"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food.clou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GB">
                <a:solidFill>
                  <a:schemeClr val="dk1"/>
                </a:solidFill>
              </a:rPr>
              <a:t>Thousands of people in the UK are increasingly reliant on food banks, the use of which has increased fourfold since 2012. Yet UK households threw away 7.3m tonnes of food in 2015, according to the</a:t>
            </a:r>
            <a:r>
              <a:rPr lang="en-GB">
                <a:solidFill>
                  <a:schemeClr val="dk1"/>
                </a:solidFill>
                <a:uFill>
                  <a:noFill/>
                </a:uFill>
                <a:hlinkClick r:id="rId3"/>
              </a:rPr>
              <a:t> </a:t>
            </a:r>
            <a:r>
              <a:rPr lang="en-GB" u="sng">
                <a:solidFill>
                  <a:schemeClr val="hlink"/>
                </a:solidFill>
                <a:hlinkClick r:id="rId3"/>
              </a:rPr>
              <a:t>environment, food and rural affairs committee</a:t>
            </a:r>
            <a:r>
              <a:rPr lang="en-GB">
                <a:solidFill>
                  <a:schemeClr val="dk1"/>
                </a:solidFill>
              </a:rPr>
              <a:t>.</a:t>
            </a:r>
            <a:endParaRPr>
              <a:solidFill>
                <a:schemeClr val="dk1"/>
              </a:solidFill>
            </a:endParaRPr>
          </a:p>
          <a:p>
            <a:pPr marL="0" lvl="0" indent="0" rtl="0">
              <a:spcBef>
                <a:spcPts val="0"/>
              </a:spcBef>
              <a:spcAft>
                <a:spcPts val="0"/>
              </a:spcAft>
              <a:buClr>
                <a:schemeClr val="dk1"/>
              </a:buClr>
              <a:buSzPts val="1100"/>
              <a:buFont typeface="Arial"/>
              <a:buNone/>
            </a:pPr>
            <a:r>
              <a:rPr lang="en-GB">
                <a:solidFill>
                  <a:schemeClr val="dk1"/>
                </a:solidFill>
              </a:rPr>
              <a:t>Tesco uses an app,</a:t>
            </a:r>
            <a:r>
              <a:rPr lang="en-GB">
                <a:solidFill>
                  <a:schemeClr val="dk1"/>
                </a:solidFill>
                <a:uFill>
                  <a:noFill/>
                </a:uFill>
                <a:hlinkClick r:id="rId4"/>
              </a:rPr>
              <a:t> </a:t>
            </a:r>
            <a:r>
              <a:rPr lang="en-GB" u="sng">
                <a:solidFill>
                  <a:schemeClr val="hlink"/>
                </a:solidFill>
                <a:hlinkClick r:id="rId4"/>
              </a:rPr>
              <a:t>FoodCloud</a:t>
            </a:r>
            <a:r>
              <a:rPr lang="en-GB">
                <a:solidFill>
                  <a:schemeClr val="dk1"/>
                </a:solidFill>
              </a:rPr>
              <a:t>, developed by two Trinity College Dublin graduates, to itemise the surplus food in each store at the end of the day. This information is then shared with local charities that collect the food.</a:t>
            </a:r>
            <a:endParaRPr>
              <a:solidFill>
                <a:schemeClr val="dk1"/>
              </a:solidFill>
            </a:endParaRPr>
          </a:p>
          <a:p>
            <a:pPr marL="0" lvl="0" indent="0" rtl="0">
              <a:spcBef>
                <a:spcPts val="0"/>
              </a:spcBef>
              <a:spcAft>
                <a:spcPts val="0"/>
              </a:spcAft>
              <a:buClr>
                <a:schemeClr val="dk1"/>
              </a:buClr>
              <a:buSzPts val="1100"/>
              <a:buFont typeface="Arial"/>
              <a:buNone/>
            </a:pPr>
            <a:endParaRPr>
              <a:solidFill>
                <a:schemeClr val="dk1"/>
              </a:solidFill>
            </a:endParaRPr>
          </a:p>
          <a:p>
            <a:pPr marL="0" lvl="0" indent="0" rtl="0">
              <a:spcBef>
                <a:spcPts val="0"/>
              </a:spcBef>
              <a:spcAft>
                <a:spcPts val="0"/>
              </a:spcAft>
              <a:buNone/>
            </a:pPr>
            <a:endParaRPr/>
          </a:p>
        </p:txBody>
      </p:sp>
    </p:spTree>
    <p:extLst>
      <p:ext uri="{BB962C8B-B14F-4D97-AF65-F5344CB8AC3E}">
        <p14:creationId xmlns:p14="http://schemas.microsoft.com/office/powerpoint/2010/main" val="137281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E1E4-EE9C-4C58-9C87-AC361A8B1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2D04A8-C0DE-4834-98AC-CC5ACF5D07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8CCF68-D28C-47A5-9883-E55BB275BA1B}"/>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5" name="Footer Placeholder 4">
            <a:extLst>
              <a:ext uri="{FF2B5EF4-FFF2-40B4-BE49-F238E27FC236}">
                <a16:creationId xmlns:a16="http://schemas.microsoft.com/office/drawing/2014/main" id="{872CE3B7-F2FD-463E-B89F-5C7DCBC5F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49C4A-B749-4E43-AA5C-ABD8F3B53862}"/>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371663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7C2-375D-442C-B3C1-8AF04D0467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0C5C75-89E2-4F8A-A5CE-9890A31D6A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DB0105-B247-4354-9462-B4ED472A9800}"/>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5" name="Footer Placeholder 4">
            <a:extLst>
              <a:ext uri="{FF2B5EF4-FFF2-40B4-BE49-F238E27FC236}">
                <a16:creationId xmlns:a16="http://schemas.microsoft.com/office/drawing/2014/main" id="{4E4F4B8D-EE4B-45AD-8329-47EB8EB0C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322BC-A646-417E-AC61-04741F921320}"/>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1431913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6E7E7-7D66-43B6-8703-61B7A4715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630C19-53F3-4420-967A-182F187899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0DBFDF-4A30-4367-9694-691CAA0F85F1}"/>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5" name="Footer Placeholder 4">
            <a:extLst>
              <a:ext uri="{FF2B5EF4-FFF2-40B4-BE49-F238E27FC236}">
                <a16:creationId xmlns:a16="http://schemas.microsoft.com/office/drawing/2014/main" id="{4E30BFC8-5764-4A8F-9C61-DAA2D6E77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A52D5-E7DE-4C4E-AC31-B7D0E1916434}"/>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35874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5A93-070D-40A8-B953-FBCA19F2A1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1EF89-241A-4EA9-B4FB-BEEC4D1A5D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3D10A2-8B40-4CBD-907F-5012AAE0BE5B}"/>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5" name="Footer Placeholder 4">
            <a:extLst>
              <a:ext uri="{FF2B5EF4-FFF2-40B4-BE49-F238E27FC236}">
                <a16:creationId xmlns:a16="http://schemas.microsoft.com/office/drawing/2014/main" id="{994C5143-37CF-420F-9FEE-71BF8DFC4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DE1E4-1620-4905-A512-2D9437E66D0B}"/>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156882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D64B-69AD-4944-A746-4C97AA7D2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19E626-8AB2-47B3-8F65-1ED7545A5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ED2015-F258-4F1B-AD64-00ADCE62C492}"/>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5" name="Footer Placeholder 4">
            <a:extLst>
              <a:ext uri="{FF2B5EF4-FFF2-40B4-BE49-F238E27FC236}">
                <a16:creationId xmlns:a16="http://schemas.microsoft.com/office/drawing/2014/main" id="{8398DDF6-42A6-469C-8A32-4ADEC0E98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818870-CC6A-499C-83E8-2838C1924A88}"/>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133027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7D09-BB8D-474E-B3A5-5C07847549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21AB50-83B0-4D90-BBDA-770B2B35DF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129CC6-1154-4B24-ABA5-CED66C8587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E2E425-B93E-401C-8651-0D44D814A3C4}"/>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6" name="Footer Placeholder 5">
            <a:extLst>
              <a:ext uri="{FF2B5EF4-FFF2-40B4-BE49-F238E27FC236}">
                <a16:creationId xmlns:a16="http://schemas.microsoft.com/office/drawing/2014/main" id="{5B3D1404-D5A6-448A-BEA2-04F2A8C74F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82B300-DE93-47A9-9B04-6B8722952F07}"/>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260576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C38D-DB6C-4F15-B3E5-C1626928F4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950DF2-B354-422F-A2D8-FA14FF6E7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D2BF6B-C74C-4880-A313-A6F69AC194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985C76-1029-4125-8032-EF0A14A66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D61298-AC93-48B1-9364-E9EEC9B2E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E776E7-1A43-42FE-8151-A5C71F271B0D}"/>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8" name="Footer Placeholder 7">
            <a:extLst>
              <a:ext uri="{FF2B5EF4-FFF2-40B4-BE49-F238E27FC236}">
                <a16:creationId xmlns:a16="http://schemas.microsoft.com/office/drawing/2014/main" id="{D3BCD58A-E9DD-4093-B09F-E5BD25E37F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278E75-7557-4972-8203-05CF6132A7D8}"/>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213911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1BA6-6E98-4883-8721-935CC61776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3A88F6-38ED-469D-A887-3D138C60D859}"/>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4" name="Footer Placeholder 3">
            <a:extLst>
              <a:ext uri="{FF2B5EF4-FFF2-40B4-BE49-F238E27FC236}">
                <a16:creationId xmlns:a16="http://schemas.microsoft.com/office/drawing/2014/main" id="{3B2C582B-ED5A-4C5C-8DA6-D06831C290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100D68-B920-44FA-8106-5D53FD44B373}"/>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423001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D092B-0407-41D4-93B3-AD50D7A4916A}"/>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3" name="Footer Placeholder 2">
            <a:extLst>
              <a:ext uri="{FF2B5EF4-FFF2-40B4-BE49-F238E27FC236}">
                <a16:creationId xmlns:a16="http://schemas.microsoft.com/office/drawing/2014/main" id="{A2F63935-9FB3-45B8-9F70-FD5D325526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A64160-F870-4B3C-9965-EFB65FA33026}"/>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50957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9C31-84DA-4368-8AD5-0DEEF9F55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CA8EC9-4DA2-44CE-A668-345FD0C10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78ACC7-2E52-4F9B-9CC5-F978A4E7A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A7A4D8-3FEF-4912-9F58-0BDEE5CAE9A4}"/>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6" name="Footer Placeholder 5">
            <a:extLst>
              <a:ext uri="{FF2B5EF4-FFF2-40B4-BE49-F238E27FC236}">
                <a16:creationId xmlns:a16="http://schemas.microsoft.com/office/drawing/2014/main" id="{7C2961AD-4D64-4292-9C76-059AC7D364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87DF7D-A791-4F09-9108-9ACF9751009A}"/>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72558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64C4-F3EA-4A83-9DEF-1EC618968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785A66-73B9-44B0-A24D-9EC0148E01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EDDBD3-6889-42EF-A0CB-D4A3F2B61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581C05-0E61-4192-A404-8A3058F4553D}"/>
              </a:ext>
            </a:extLst>
          </p:cNvPr>
          <p:cNvSpPr>
            <a:spLocks noGrp="1"/>
          </p:cNvSpPr>
          <p:nvPr>
            <p:ph type="dt" sz="half" idx="10"/>
          </p:nvPr>
        </p:nvSpPr>
        <p:spPr/>
        <p:txBody>
          <a:bodyPr/>
          <a:lstStyle/>
          <a:p>
            <a:fld id="{FA8A96CE-71DC-4303-9CED-98D2262CE587}" type="datetimeFigureOut">
              <a:rPr lang="en-IN" smtClean="0"/>
              <a:t>02-03-2018</a:t>
            </a:fld>
            <a:endParaRPr lang="en-IN"/>
          </a:p>
        </p:txBody>
      </p:sp>
      <p:sp>
        <p:nvSpPr>
          <p:cNvPr id="6" name="Footer Placeholder 5">
            <a:extLst>
              <a:ext uri="{FF2B5EF4-FFF2-40B4-BE49-F238E27FC236}">
                <a16:creationId xmlns:a16="http://schemas.microsoft.com/office/drawing/2014/main" id="{AA54E351-B636-4C1A-BF96-11BE6F56E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7D847-D677-44A7-8816-EC573564D59F}"/>
              </a:ext>
            </a:extLst>
          </p:cNvPr>
          <p:cNvSpPr>
            <a:spLocks noGrp="1"/>
          </p:cNvSpPr>
          <p:nvPr>
            <p:ph type="sldNum" sz="quarter" idx="12"/>
          </p:nvPr>
        </p:nvSpPr>
        <p:spPr/>
        <p:txBody>
          <a:bodyPr/>
          <a:lstStyle/>
          <a:p>
            <a:fld id="{BF0BB0EC-CFD9-451C-B614-C6D87AF402A2}" type="slidenum">
              <a:rPr lang="en-IN" smtClean="0"/>
              <a:t>‹#›</a:t>
            </a:fld>
            <a:endParaRPr lang="en-IN"/>
          </a:p>
        </p:txBody>
      </p:sp>
    </p:spTree>
    <p:extLst>
      <p:ext uri="{BB962C8B-B14F-4D97-AF65-F5344CB8AC3E}">
        <p14:creationId xmlns:p14="http://schemas.microsoft.com/office/powerpoint/2010/main" val="160756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D974F-855D-4AF5-9551-71EA50451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786B3-2D37-49CF-A489-96B251B06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500654-5C25-4B2A-B6FD-7FD143CFF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A96CE-71DC-4303-9CED-98D2262CE587}" type="datetimeFigureOut">
              <a:rPr lang="en-IN" smtClean="0"/>
              <a:t>02-03-2018</a:t>
            </a:fld>
            <a:endParaRPr lang="en-IN"/>
          </a:p>
        </p:txBody>
      </p:sp>
      <p:sp>
        <p:nvSpPr>
          <p:cNvPr id="5" name="Footer Placeholder 4">
            <a:extLst>
              <a:ext uri="{FF2B5EF4-FFF2-40B4-BE49-F238E27FC236}">
                <a16:creationId xmlns:a16="http://schemas.microsoft.com/office/drawing/2014/main" id="{26952CCE-198D-4585-9BEA-973FF86B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E084E5-010B-4F50-9F8E-E342ACC4A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BB0EC-CFD9-451C-B614-C6D87AF402A2}" type="slidenum">
              <a:rPr lang="en-IN" smtClean="0"/>
              <a:t>‹#›</a:t>
            </a:fld>
            <a:endParaRPr lang="en-IN"/>
          </a:p>
        </p:txBody>
      </p:sp>
    </p:spTree>
    <p:extLst>
      <p:ext uri="{BB962C8B-B14F-4D97-AF65-F5344CB8AC3E}">
        <p14:creationId xmlns:p14="http://schemas.microsoft.com/office/powerpoint/2010/main" val="108709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838200" y="212725"/>
            <a:ext cx="10515600" cy="1325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a:solidFill>
                  <a:schemeClr val="dk2"/>
                </a:solidFill>
              </a:rPr>
              <a:t>Current Solutions</a:t>
            </a:r>
            <a:endParaRPr>
              <a:solidFill>
                <a:schemeClr val="dk2"/>
              </a:solidFill>
            </a:endParaRPr>
          </a:p>
        </p:txBody>
      </p:sp>
      <p:pic>
        <p:nvPicPr>
          <p:cNvPr id="207" name="Shape 207"/>
          <p:cNvPicPr preferRelativeResize="0"/>
          <p:nvPr/>
        </p:nvPicPr>
        <p:blipFill>
          <a:blip r:embed="rId3">
            <a:alphaModFix/>
          </a:blip>
          <a:stretch>
            <a:fillRect/>
          </a:stretch>
        </p:blipFill>
        <p:spPr>
          <a:xfrm>
            <a:off x="3681150" y="1919425"/>
            <a:ext cx="4829700" cy="4487230"/>
          </a:xfrm>
          <a:prstGeom prst="rect">
            <a:avLst/>
          </a:prstGeom>
          <a:noFill/>
          <a:ln>
            <a:noFill/>
          </a:ln>
        </p:spPr>
      </p:pic>
      <p:cxnSp>
        <p:nvCxnSpPr>
          <p:cNvPr id="208" name="Shape 208"/>
          <p:cNvCxnSpPr/>
          <p:nvPr/>
        </p:nvCxnSpPr>
        <p:spPr>
          <a:xfrm rot="10800000">
            <a:off x="3040575" y="2503425"/>
            <a:ext cx="914100" cy="378300"/>
          </a:xfrm>
          <a:prstGeom prst="straightConnector1">
            <a:avLst/>
          </a:prstGeom>
          <a:noFill/>
          <a:ln w="19050" cap="flat" cmpd="sng">
            <a:solidFill>
              <a:schemeClr val="dk2"/>
            </a:solidFill>
            <a:prstDash val="solid"/>
            <a:round/>
            <a:headEnd type="none" w="med" len="med"/>
            <a:tailEnd type="none" w="med" len="med"/>
          </a:ln>
        </p:spPr>
      </p:cxnSp>
      <p:cxnSp>
        <p:nvCxnSpPr>
          <p:cNvPr id="209" name="Shape 209"/>
          <p:cNvCxnSpPr/>
          <p:nvPr/>
        </p:nvCxnSpPr>
        <p:spPr>
          <a:xfrm flipH="1">
            <a:off x="7740325" y="3257425"/>
            <a:ext cx="1065000" cy="461700"/>
          </a:xfrm>
          <a:prstGeom prst="straightConnector1">
            <a:avLst/>
          </a:prstGeom>
          <a:noFill/>
          <a:ln w="9525" cap="flat" cmpd="sng">
            <a:solidFill>
              <a:schemeClr val="dk2"/>
            </a:solidFill>
            <a:prstDash val="solid"/>
            <a:round/>
            <a:headEnd type="none" w="med" len="med"/>
            <a:tailEnd type="none" w="med" len="med"/>
          </a:ln>
        </p:spPr>
      </p:cxnSp>
      <p:cxnSp>
        <p:nvCxnSpPr>
          <p:cNvPr id="210" name="Shape 210"/>
          <p:cNvCxnSpPr/>
          <p:nvPr/>
        </p:nvCxnSpPr>
        <p:spPr>
          <a:xfrm flipH="1">
            <a:off x="6942050" y="4549350"/>
            <a:ext cx="1168200" cy="312900"/>
          </a:xfrm>
          <a:prstGeom prst="straightConnector1">
            <a:avLst/>
          </a:prstGeom>
          <a:noFill/>
          <a:ln w="9525" cap="flat" cmpd="sng">
            <a:solidFill>
              <a:schemeClr val="dk2"/>
            </a:solidFill>
            <a:prstDash val="solid"/>
            <a:round/>
            <a:headEnd type="none" w="med" len="med"/>
            <a:tailEnd type="none" w="med" len="med"/>
          </a:ln>
        </p:spPr>
      </p:cxnSp>
      <p:cxnSp>
        <p:nvCxnSpPr>
          <p:cNvPr id="211" name="Shape 211"/>
          <p:cNvCxnSpPr/>
          <p:nvPr/>
        </p:nvCxnSpPr>
        <p:spPr>
          <a:xfrm rot="10800000">
            <a:off x="3731650" y="5545050"/>
            <a:ext cx="1794600" cy="132900"/>
          </a:xfrm>
          <a:prstGeom prst="straightConnector1">
            <a:avLst/>
          </a:prstGeom>
          <a:noFill/>
          <a:ln w="9525" cap="flat" cmpd="sng">
            <a:solidFill>
              <a:schemeClr val="dk2"/>
            </a:solidFill>
            <a:prstDash val="solid"/>
            <a:round/>
            <a:headEnd type="none" w="med" len="med"/>
            <a:tailEnd type="none" w="med" len="med"/>
          </a:ln>
        </p:spPr>
      </p:cxnSp>
      <p:sp>
        <p:nvSpPr>
          <p:cNvPr id="212" name="Shape 212"/>
          <p:cNvSpPr txBox="1"/>
          <p:nvPr/>
        </p:nvSpPr>
        <p:spPr>
          <a:xfrm>
            <a:off x="1281075" y="1866975"/>
            <a:ext cx="2014800" cy="1007100"/>
          </a:xfrm>
          <a:prstGeom prst="rect">
            <a:avLst/>
          </a:prstGeom>
          <a:noFill/>
          <a:ln>
            <a:noFill/>
          </a:ln>
        </p:spPr>
        <p:txBody>
          <a:bodyPr spcFirstLastPara="1" wrap="square" lIns="91425" tIns="91425" rIns="91425" bIns="91425" anchor="t" anchorCtr="0">
            <a:noAutofit/>
          </a:bodyPr>
          <a:lstStyle/>
          <a:p>
            <a:pPr marL="457200" lvl="0" indent="-342900">
              <a:spcBef>
                <a:spcPts val="0"/>
              </a:spcBef>
              <a:spcAft>
                <a:spcPts val="0"/>
              </a:spcAft>
              <a:buSzPts val="1800"/>
              <a:buFont typeface="Calibri"/>
              <a:buChar char="●"/>
            </a:pPr>
            <a:r>
              <a:rPr lang="en-GB" sz="1800">
                <a:latin typeface="Calibri"/>
                <a:ea typeface="Calibri"/>
                <a:cs typeface="Calibri"/>
                <a:sym typeface="Calibri"/>
              </a:rPr>
              <a:t>Outreach Programmes</a:t>
            </a:r>
            <a:endParaRPr sz="1800">
              <a:latin typeface="Calibri"/>
              <a:ea typeface="Calibri"/>
              <a:cs typeface="Calibri"/>
              <a:sym typeface="Calibri"/>
            </a:endParaRPr>
          </a:p>
          <a:p>
            <a:pPr marL="457200" lvl="0" indent="-342900">
              <a:spcBef>
                <a:spcPts val="0"/>
              </a:spcBef>
              <a:spcAft>
                <a:spcPts val="0"/>
              </a:spcAft>
              <a:buSzPts val="1800"/>
              <a:buFont typeface="Calibri"/>
              <a:buChar char="●"/>
            </a:pPr>
            <a:r>
              <a:rPr lang="en-GB" sz="1800">
                <a:latin typeface="Calibri"/>
                <a:ea typeface="Calibri"/>
                <a:cs typeface="Calibri"/>
                <a:sym typeface="Calibri"/>
              </a:rPr>
              <a:t>Education</a:t>
            </a:r>
            <a:endParaRPr sz="1800">
              <a:latin typeface="Calibri"/>
              <a:ea typeface="Calibri"/>
              <a:cs typeface="Calibri"/>
              <a:sym typeface="Calibri"/>
            </a:endParaRPr>
          </a:p>
        </p:txBody>
      </p:sp>
      <p:sp>
        <p:nvSpPr>
          <p:cNvPr id="213" name="Shape 213"/>
          <p:cNvSpPr txBox="1"/>
          <p:nvPr/>
        </p:nvSpPr>
        <p:spPr>
          <a:xfrm>
            <a:off x="8742025" y="2500775"/>
            <a:ext cx="2014800" cy="7029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Calibri"/>
              <a:buChar char="●"/>
            </a:pPr>
            <a:r>
              <a:rPr lang="en-GB" sz="1800">
                <a:latin typeface="Calibri"/>
                <a:ea typeface="Calibri"/>
                <a:cs typeface="Calibri"/>
                <a:sym typeface="Calibri"/>
              </a:rPr>
              <a:t>Food sharing</a:t>
            </a:r>
            <a:endParaRPr sz="1800">
              <a:latin typeface="Calibri"/>
              <a:ea typeface="Calibri"/>
              <a:cs typeface="Calibri"/>
              <a:sym typeface="Calibri"/>
            </a:endParaRPr>
          </a:p>
          <a:p>
            <a:pPr marL="457200" lvl="0" indent="-342900">
              <a:spcBef>
                <a:spcPts val="0"/>
              </a:spcBef>
              <a:spcAft>
                <a:spcPts val="0"/>
              </a:spcAft>
              <a:buSzPts val="1800"/>
              <a:buFont typeface="Calibri"/>
              <a:buChar char="●"/>
            </a:pPr>
            <a:r>
              <a:rPr lang="en-GB" sz="1800">
                <a:latin typeface="Calibri"/>
                <a:ea typeface="Calibri"/>
                <a:cs typeface="Calibri"/>
                <a:sym typeface="Calibri"/>
              </a:rPr>
              <a:t>Food bank</a:t>
            </a:r>
            <a:endParaRPr sz="1800">
              <a:latin typeface="Calibri"/>
              <a:ea typeface="Calibri"/>
              <a:cs typeface="Calibri"/>
              <a:sym typeface="Calibri"/>
            </a:endParaRPr>
          </a:p>
          <a:p>
            <a:pPr marL="457200" lvl="0" indent="-342900" rtl="0">
              <a:spcBef>
                <a:spcPts val="0"/>
              </a:spcBef>
              <a:spcAft>
                <a:spcPts val="0"/>
              </a:spcAft>
              <a:buSzPts val="1800"/>
              <a:buFont typeface="Calibri"/>
              <a:buChar char="●"/>
            </a:pPr>
            <a:r>
              <a:rPr lang="en-GB" sz="1800">
                <a:latin typeface="Calibri"/>
                <a:ea typeface="Calibri"/>
                <a:cs typeface="Calibri"/>
                <a:sym typeface="Calibri"/>
              </a:rPr>
              <a:t>Donations</a:t>
            </a:r>
            <a:endParaRPr sz="1800">
              <a:latin typeface="Calibri"/>
              <a:ea typeface="Calibri"/>
              <a:cs typeface="Calibri"/>
              <a:sym typeface="Calibri"/>
            </a:endParaRPr>
          </a:p>
        </p:txBody>
      </p:sp>
      <p:sp>
        <p:nvSpPr>
          <p:cNvPr id="214" name="Shape 214"/>
          <p:cNvSpPr txBox="1"/>
          <p:nvPr/>
        </p:nvSpPr>
        <p:spPr>
          <a:xfrm>
            <a:off x="8205900" y="4159350"/>
            <a:ext cx="3283200" cy="7029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Font typeface="Calibri"/>
              <a:buChar char="●"/>
            </a:pPr>
            <a:r>
              <a:rPr lang="en-GB" sz="1800">
                <a:latin typeface="Calibri"/>
                <a:ea typeface="Calibri"/>
                <a:cs typeface="Calibri"/>
                <a:sym typeface="Calibri"/>
              </a:rPr>
              <a:t>Onsite waste treatment</a:t>
            </a:r>
            <a:endParaRPr sz="1800">
              <a:latin typeface="Calibri"/>
              <a:ea typeface="Calibri"/>
              <a:cs typeface="Calibri"/>
              <a:sym typeface="Calibri"/>
            </a:endParaRPr>
          </a:p>
          <a:p>
            <a:pPr marL="457200" lvl="0" indent="-342900" rtl="0">
              <a:spcBef>
                <a:spcPts val="0"/>
              </a:spcBef>
              <a:spcAft>
                <a:spcPts val="0"/>
              </a:spcAft>
              <a:buSzPts val="1800"/>
              <a:buFont typeface="Calibri"/>
              <a:buChar char="●"/>
            </a:pPr>
            <a:r>
              <a:rPr lang="en-GB" sz="1800">
                <a:latin typeface="Calibri"/>
                <a:ea typeface="Calibri"/>
                <a:cs typeface="Calibri"/>
                <a:sym typeface="Calibri"/>
              </a:rPr>
              <a:t>Composting</a:t>
            </a:r>
            <a:endParaRPr sz="1800">
              <a:latin typeface="Calibri"/>
              <a:ea typeface="Calibri"/>
              <a:cs typeface="Calibri"/>
              <a:sym typeface="Calibri"/>
            </a:endParaRPr>
          </a:p>
          <a:p>
            <a:pPr marL="457200" lvl="0" indent="-342900" rtl="0">
              <a:spcBef>
                <a:spcPts val="0"/>
              </a:spcBef>
              <a:spcAft>
                <a:spcPts val="0"/>
              </a:spcAft>
              <a:buSzPts val="1800"/>
              <a:buFont typeface="Calibri"/>
              <a:buChar char="●"/>
            </a:pPr>
            <a:r>
              <a:rPr lang="en-GB" sz="1800">
                <a:latin typeface="Calibri"/>
                <a:ea typeface="Calibri"/>
                <a:cs typeface="Calibri"/>
                <a:sym typeface="Calibri"/>
              </a:rPr>
              <a:t>Biogas</a:t>
            </a:r>
            <a:endParaRPr sz="1800">
              <a:latin typeface="Calibri"/>
              <a:ea typeface="Calibri"/>
              <a:cs typeface="Calibri"/>
              <a:sym typeface="Calibri"/>
            </a:endParaRPr>
          </a:p>
        </p:txBody>
      </p:sp>
      <p:sp>
        <p:nvSpPr>
          <p:cNvPr id="215" name="Shape 215"/>
          <p:cNvSpPr txBox="1"/>
          <p:nvPr/>
        </p:nvSpPr>
        <p:spPr>
          <a:xfrm>
            <a:off x="1991650" y="5167200"/>
            <a:ext cx="2014800" cy="702900"/>
          </a:xfrm>
          <a:prstGeom prst="rect">
            <a:avLst/>
          </a:prstGeom>
          <a:noFill/>
          <a:ln>
            <a:noFill/>
          </a:ln>
        </p:spPr>
        <p:txBody>
          <a:bodyPr spcFirstLastPara="1" wrap="square" lIns="91425" tIns="91425" rIns="91425" bIns="91425" anchor="t" anchorCtr="0">
            <a:noAutofit/>
          </a:bodyPr>
          <a:lstStyle/>
          <a:p>
            <a:pPr marL="457200" lvl="0" indent="-342900">
              <a:spcBef>
                <a:spcPts val="0"/>
              </a:spcBef>
              <a:spcAft>
                <a:spcPts val="0"/>
              </a:spcAft>
              <a:buSzPts val="1800"/>
              <a:buFont typeface="Calibri"/>
              <a:buChar char="●"/>
            </a:pPr>
            <a:r>
              <a:rPr lang="en-GB" sz="1800">
                <a:latin typeface="Calibri"/>
                <a:ea typeface="Calibri"/>
                <a:cs typeface="Calibri"/>
                <a:sym typeface="Calibri"/>
              </a:rPr>
              <a:t>Landfill</a:t>
            </a:r>
            <a:endParaRPr sz="1800">
              <a:latin typeface="Calibri"/>
              <a:ea typeface="Calibri"/>
              <a:cs typeface="Calibri"/>
              <a:sym typeface="Calibri"/>
            </a:endParaRPr>
          </a:p>
          <a:p>
            <a:pPr marL="457200" lvl="0" indent="-342900" rtl="0">
              <a:spcBef>
                <a:spcPts val="0"/>
              </a:spcBef>
              <a:spcAft>
                <a:spcPts val="0"/>
              </a:spcAft>
              <a:buSzPts val="1800"/>
              <a:buFont typeface="Calibri"/>
              <a:buChar char="●"/>
            </a:pPr>
            <a:r>
              <a:rPr lang="en-GB" sz="1800">
                <a:latin typeface="Calibri"/>
                <a:ea typeface="Calibri"/>
                <a:cs typeface="Calibri"/>
                <a:sym typeface="Calibri"/>
              </a:rPr>
              <a:t>Incineration</a:t>
            </a:r>
            <a:endParaRPr sz="1800">
              <a:latin typeface="Calibri"/>
              <a:ea typeface="Calibri"/>
              <a:cs typeface="Calibri"/>
              <a:sym typeface="Calibri"/>
            </a:endParaRPr>
          </a:p>
        </p:txBody>
      </p:sp>
      <p:pic>
        <p:nvPicPr>
          <p:cNvPr id="216" name="Shape 216" descr="Image result for food from the heart logo"/>
          <p:cNvPicPr preferRelativeResize="0"/>
          <p:nvPr/>
        </p:nvPicPr>
        <p:blipFill>
          <a:blip r:embed="rId4">
            <a:alphaModFix/>
          </a:blip>
          <a:stretch>
            <a:fillRect/>
          </a:stretch>
        </p:blipFill>
        <p:spPr>
          <a:xfrm>
            <a:off x="10562080" y="2936723"/>
            <a:ext cx="791725" cy="421043"/>
          </a:xfrm>
          <a:prstGeom prst="rect">
            <a:avLst/>
          </a:prstGeom>
          <a:noFill/>
          <a:ln>
            <a:noFill/>
          </a:ln>
        </p:spPr>
      </p:pic>
      <p:pic>
        <p:nvPicPr>
          <p:cNvPr id="217" name="Shape 217" descr="Image result for treatsure"/>
          <p:cNvPicPr preferRelativeResize="0"/>
          <p:nvPr/>
        </p:nvPicPr>
        <p:blipFill>
          <a:blip r:embed="rId5">
            <a:alphaModFix/>
          </a:blip>
          <a:stretch>
            <a:fillRect/>
          </a:stretch>
        </p:blipFill>
        <p:spPr>
          <a:xfrm>
            <a:off x="10620271" y="2392572"/>
            <a:ext cx="1576800" cy="440104"/>
          </a:xfrm>
          <a:prstGeom prst="rect">
            <a:avLst/>
          </a:prstGeom>
          <a:noFill/>
          <a:ln>
            <a:noFill/>
          </a:ln>
        </p:spPr>
      </p:pic>
      <p:pic>
        <p:nvPicPr>
          <p:cNvPr id="218" name="Shape 218" descr="Related image"/>
          <p:cNvPicPr preferRelativeResize="0"/>
          <p:nvPr/>
        </p:nvPicPr>
        <p:blipFill>
          <a:blip r:embed="rId6">
            <a:alphaModFix/>
          </a:blip>
          <a:stretch>
            <a:fillRect/>
          </a:stretch>
        </p:blipFill>
        <p:spPr>
          <a:xfrm>
            <a:off x="11489105" y="3024040"/>
            <a:ext cx="566320" cy="246415"/>
          </a:xfrm>
          <a:prstGeom prst="rect">
            <a:avLst/>
          </a:prstGeom>
          <a:noFill/>
          <a:ln>
            <a:noFill/>
          </a:ln>
        </p:spPr>
      </p:pic>
      <p:pic>
        <p:nvPicPr>
          <p:cNvPr id="219" name="Shape 219" descr="Image result for nparks logo"/>
          <p:cNvPicPr preferRelativeResize="0"/>
          <p:nvPr/>
        </p:nvPicPr>
        <p:blipFill>
          <a:blip r:embed="rId7">
            <a:alphaModFix/>
          </a:blip>
          <a:stretch>
            <a:fillRect/>
          </a:stretch>
        </p:blipFill>
        <p:spPr>
          <a:xfrm>
            <a:off x="11137825" y="4646375"/>
            <a:ext cx="786272" cy="702900"/>
          </a:xfrm>
          <a:prstGeom prst="rect">
            <a:avLst/>
          </a:prstGeom>
          <a:noFill/>
          <a:ln>
            <a:noFill/>
          </a:ln>
        </p:spPr>
      </p:pic>
      <p:pic>
        <p:nvPicPr>
          <p:cNvPr id="220" name="Shape 220"/>
          <p:cNvPicPr preferRelativeResize="0"/>
          <p:nvPr/>
        </p:nvPicPr>
        <p:blipFill>
          <a:blip r:embed="rId8">
            <a:alphaModFix/>
          </a:blip>
          <a:stretch>
            <a:fillRect/>
          </a:stretch>
        </p:blipFill>
        <p:spPr>
          <a:xfrm>
            <a:off x="10213786" y="4862239"/>
            <a:ext cx="791734" cy="294428"/>
          </a:xfrm>
          <a:prstGeom prst="rect">
            <a:avLst/>
          </a:prstGeom>
          <a:noFill/>
          <a:ln>
            <a:noFill/>
          </a:ln>
        </p:spPr>
      </p:pic>
      <p:sp>
        <p:nvSpPr>
          <p:cNvPr id="221" name="Shape 221"/>
          <p:cNvSpPr txBox="1"/>
          <p:nvPr/>
        </p:nvSpPr>
        <p:spPr>
          <a:xfrm>
            <a:off x="126613" y="6216008"/>
            <a:ext cx="4202105" cy="465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dirty="0">
                <a:latin typeface="Calibri"/>
                <a:ea typeface="Calibri"/>
                <a:cs typeface="Calibri"/>
                <a:sym typeface="Calibri"/>
              </a:rPr>
              <a:t>Source: National Environmental Agency</a:t>
            </a:r>
            <a:endParaRPr dirty="0">
              <a:latin typeface="Calibri"/>
              <a:ea typeface="Calibri"/>
              <a:cs typeface="Calibri"/>
              <a:sym typeface="Calibri"/>
            </a:endParaRPr>
          </a:p>
        </p:txBody>
      </p:sp>
      <p:pic>
        <p:nvPicPr>
          <p:cNvPr id="222" name="Shape 222"/>
          <p:cNvPicPr preferRelativeResize="0"/>
          <p:nvPr/>
        </p:nvPicPr>
        <p:blipFill>
          <a:blip r:embed="rId9">
            <a:alphaModFix/>
          </a:blip>
          <a:stretch>
            <a:fillRect/>
          </a:stretch>
        </p:blipFill>
        <p:spPr>
          <a:xfrm>
            <a:off x="324875" y="2658543"/>
            <a:ext cx="914100" cy="795257"/>
          </a:xfrm>
          <a:prstGeom prst="rect">
            <a:avLst/>
          </a:prstGeom>
          <a:noFill/>
          <a:ln>
            <a:noFill/>
          </a:ln>
        </p:spPr>
      </p:pic>
      <p:pic>
        <p:nvPicPr>
          <p:cNvPr id="223" name="Shape 223"/>
          <p:cNvPicPr preferRelativeResize="0"/>
          <p:nvPr/>
        </p:nvPicPr>
        <p:blipFill>
          <a:blip r:embed="rId10">
            <a:alphaModFix/>
          </a:blip>
          <a:stretch>
            <a:fillRect/>
          </a:stretch>
        </p:blipFill>
        <p:spPr>
          <a:xfrm>
            <a:off x="273975" y="1801650"/>
            <a:ext cx="1007100" cy="1007100"/>
          </a:xfrm>
          <a:prstGeom prst="rect">
            <a:avLst/>
          </a:prstGeom>
          <a:noFill/>
          <a:ln>
            <a:noFill/>
          </a:ln>
        </p:spPr>
      </p:pic>
      <p:sp>
        <p:nvSpPr>
          <p:cNvPr id="224" name="Shape 224"/>
          <p:cNvSpPr txBox="1"/>
          <p:nvPr/>
        </p:nvSpPr>
        <p:spPr>
          <a:xfrm rot="-591969">
            <a:off x="1307406" y="2137647"/>
            <a:ext cx="2134264" cy="465885"/>
          </a:xfrm>
          <a:prstGeom prst="rect">
            <a:avLst/>
          </a:prstGeom>
          <a:solidFill>
            <a:srgbClr val="FFFF00"/>
          </a:solid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1800" dirty="0">
                <a:latin typeface="Calibri"/>
                <a:ea typeface="Calibri"/>
                <a:cs typeface="Calibri"/>
                <a:sym typeface="Calibri"/>
              </a:rPr>
              <a:t>Largely ineffective</a:t>
            </a:r>
            <a:endParaRPr sz="1800" dirty="0">
              <a:latin typeface="Calibri"/>
              <a:ea typeface="Calibri"/>
              <a:cs typeface="Calibri"/>
              <a:sym typeface="Calibri"/>
            </a:endParaRPr>
          </a:p>
        </p:txBody>
      </p:sp>
      <p:pic>
        <p:nvPicPr>
          <p:cNvPr id="225" name="Shape 225"/>
          <p:cNvPicPr preferRelativeResize="0"/>
          <p:nvPr/>
        </p:nvPicPr>
        <p:blipFill>
          <a:blip r:embed="rId10">
            <a:alphaModFix/>
          </a:blip>
          <a:stretch>
            <a:fillRect/>
          </a:stretch>
        </p:blipFill>
        <p:spPr>
          <a:xfrm>
            <a:off x="10927200" y="3735675"/>
            <a:ext cx="1007100" cy="1007100"/>
          </a:xfrm>
          <a:prstGeom prst="rect">
            <a:avLst/>
          </a:prstGeom>
          <a:noFill/>
          <a:ln>
            <a:noFill/>
          </a:ln>
        </p:spPr>
      </p:pic>
      <p:sp>
        <p:nvSpPr>
          <p:cNvPr id="226" name="Shape 226"/>
          <p:cNvSpPr txBox="1"/>
          <p:nvPr/>
        </p:nvSpPr>
        <p:spPr>
          <a:xfrm rot="-591969">
            <a:off x="1573256" y="5378547"/>
            <a:ext cx="2134264" cy="465885"/>
          </a:xfrm>
          <a:prstGeom prst="rect">
            <a:avLst/>
          </a:prstGeom>
          <a:solidFill>
            <a:srgbClr val="FFFF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latin typeface="Calibri"/>
                <a:ea typeface="Calibri"/>
                <a:cs typeface="Calibri"/>
                <a:sym typeface="Calibri"/>
              </a:rPr>
              <a:t>Worst case scenario</a:t>
            </a:r>
            <a:endParaRPr sz="1800" dirty="0">
              <a:latin typeface="Calibri"/>
              <a:ea typeface="Calibri"/>
              <a:cs typeface="Calibri"/>
              <a:sym typeface="Calibri"/>
            </a:endParaRPr>
          </a:p>
        </p:txBody>
      </p:sp>
    </p:spTree>
    <p:extLst>
      <p:ext uri="{BB962C8B-B14F-4D97-AF65-F5344CB8AC3E}">
        <p14:creationId xmlns:p14="http://schemas.microsoft.com/office/powerpoint/2010/main" val="267178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P spid="213" grpId="0"/>
      <p:bldP spid="214" grpId="0"/>
      <p:bldP spid="215" grpId="0"/>
      <p:bldP spid="224" grpId="0" animBg="1"/>
      <p:bldP spid="2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Current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Solutions</dc:title>
  <dc:creator>Akshaya Balamurugan</dc:creator>
  <cp:lastModifiedBy>Akshaya Balamurugan</cp:lastModifiedBy>
  <cp:revision>1</cp:revision>
  <dcterms:created xsi:type="dcterms:W3CDTF">2018-03-02T03:49:37Z</dcterms:created>
  <dcterms:modified xsi:type="dcterms:W3CDTF">2018-03-02T03:50:09Z</dcterms:modified>
</cp:coreProperties>
</file>