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68148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304800"/>
            <a:ext cx="9372600" cy="1370888"/>
          </a:xfrm>
          <a:prstGeom prst="rect">
            <a:avLst/>
          </a:prstGeom>
        </p:spPr>
        <p:txBody>
          <a:bodyPr vert="horz" wrap="square" lIns="0" tIns="16510" rIns="0" bIns="0" rtlCol="0">
            <a:spAutoFit/>
          </a:bodyPr>
          <a:lstStyle/>
          <a:p>
            <a:pPr marL="3213735" algn="just">
              <a:spcBef>
                <a:spcPts val="130"/>
              </a:spcBef>
            </a:pPr>
            <a:r>
              <a:rPr lang="en-US" sz="2400" b="1" dirty="0">
                <a:solidFill>
                  <a:srgbClr val="0F0F0F"/>
                </a:solidFill>
                <a:latin typeface="Times New Roman" panose="02020603050405020304" pitchFamily="18" charset="0"/>
                <a:cs typeface="Times New Roman" panose="02020603050405020304" pitchFamily="18" charset="0"/>
              </a:rPr>
              <a:t>EMPLOYEE DATA ANALYSIS USING MS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048000"/>
            <a:ext cx="7924800" cy="2308324"/>
          </a:xfrm>
          <a:prstGeom prst="rect">
            <a:avLst/>
          </a:prstGeom>
          <a:noFill/>
        </p:spPr>
        <p:txBody>
          <a:bodyPr wrap="square" rtlCol="0">
            <a:spAutoFit/>
          </a:bodyPr>
          <a:lstStyle/>
          <a:p>
            <a:r>
              <a:rPr lang="en-US" sz="2400" b="1" dirty="0"/>
              <a:t>STUDENT NAME</a:t>
            </a:r>
            <a:r>
              <a:rPr lang="en-US" sz="2400" dirty="0"/>
              <a:t>: AKSHAYA NIVASINI JL </a:t>
            </a:r>
          </a:p>
          <a:p>
            <a:r>
              <a:rPr lang="en-US" sz="2400" b="1" dirty="0"/>
              <a:t>REGISTER NO</a:t>
            </a:r>
            <a:r>
              <a:rPr lang="en-US" sz="2400" dirty="0"/>
              <a:t>: 312209403 </a:t>
            </a:r>
          </a:p>
          <a:p>
            <a:r>
              <a:rPr lang="en-US" sz="2400" b="1" dirty="0"/>
              <a:t>NM ID</a:t>
            </a:r>
            <a:r>
              <a:rPr lang="en-US" sz="2400" dirty="0"/>
              <a:t>: asunm1353312209403</a:t>
            </a:r>
          </a:p>
          <a:p>
            <a:r>
              <a:rPr lang="en-US" sz="2400" b="1" dirty="0"/>
              <a:t>DEPARTMENT</a:t>
            </a:r>
            <a:r>
              <a:rPr lang="en-US" sz="2400" dirty="0"/>
              <a:t>: B.COM(Accounting &amp; Finance)</a:t>
            </a:r>
          </a:p>
          <a:p>
            <a:r>
              <a:rPr lang="en-US" sz="2400" b="1" dirty="0"/>
              <a:t>COLLEGE</a:t>
            </a:r>
            <a:r>
              <a:rPr lang="en-US" sz="2400" dirty="0"/>
              <a:t>: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0232AB5-AA41-718F-AF46-2DB65DF959C4}"/>
              </a:ext>
            </a:extLst>
          </p:cNvPr>
          <p:cNvSpPr txBox="1"/>
          <p:nvPr/>
        </p:nvSpPr>
        <p:spPr>
          <a:xfrm>
            <a:off x="609600" y="1566006"/>
            <a:ext cx="10362818" cy="3844194"/>
          </a:xfrm>
          <a:prstGeom prst="rect">
            <a:avLst/>
          </a:prstGeom>
          <a:noFill/>
        </p:spPr>
        <p:txBody>
          <a:bodyPr wrap="square">
            <a:spAutoFit/>
          </a:bodyPr>
          <a:lstStyle/>
          <a:p>
            <a:r>
              <a:rPr lang="en-US" b="1" u="sng" dirty="0"/>
              <a:t>DATA COLLECTION:</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THE DATA COLLECTION WAS DOWNLOAD IN “KAGGLE”.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FEATURE COLLECTION:</a:t>
            </a: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IN THIS DATA BASE IT HAS MANY FEATURES AND  I HAD USED 9 FEATURS OF MY PROJECT.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DATA CLEANING:</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IN THIS STEP I HAD IDENTIFIED THE MISSING VALUE AND REMOVED THE BLANK.</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 SUMMARY:</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USED PIVOT TABLES FOR EMPLOYEE DATA ANALYSIS.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latin typeface="Calibri" panose="020F0502020204030204" pitchFamily="34" charset="0"/>
                <a:ea typeface="Calibri" panose="020F0502020204030204" pitchFamily="34" charset="0"/>
                <a:cs typeface="Times New Roman" panose="02020603050405020304" pitchFamily="18" charset="0"/>
              </a:rPr>
              <a:t>VISUALIZATION:</a:t>
            </a:r>
            <a:endParaRPr lang="en-IN" b="1" u="sng"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                         I VISUALIZED MY EMPLOYEE DATA ANALYSIS AS “GRAPH”.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38524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CE4B2C4-C1EA-F90C-1CAD-7F7C29CCD88E}"/>
              </a:ext>
            </a:extLst>
          </p:cNvPr>
          <p:cNvPicPr>
            <a:picLocks noChangeAspect="1"/>
          </p:cNvPicPr>
          <p:nvPr/>
        </p:nvPicPr>
        <p:blipFill>
          <a:blip r:embed="rId3"/>
          <a:stretch>
            <a:fillRect/>
          </a:stretch>
        </p:blipFill>
        <p:spPr>
          <a:xfrm>
            <a:off x="1523999" y="1219834"/>
            <a:ext cx="7839511" cy="48052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B1E49-D6D6-F5D9-6A83-0D26409C8076}"/>
              </a:ext>
            </a:extLst>
          </p:cNvPr>
          <p:cNvSpPr txBox="1"/>
          <p:nvPr/>
        </p:nvSpPr>
        <p:spPr>
          <a:xfrm>
            <a:off x="914400" y="533400"/>
            <a:ext cx="6100916" cy="830997"/>
          </a:xfrm>
          <a:prstGeom prst="rect">
            <a:avLst/>
          </a:prstGeom>
          <a:noFill/>
        </p:spPr>
        <p:txBody>
          <a:bodyPr wrap="square">
            <a:spAutoFit/>
          </a:bodyPr>
          <a:lstStyle/>
          <a:p>
            <a:r>
              <a:rPr lang="en-IN" sz="4800" b="1" kern="0" spc="-30" dirty="0">
                <a:solidFill>
                  <a:prstClr val="black"/>
                </a:solidFill>
                <a:latin typeface="Trebuchet MS"/>
                <a:ea typeface="+mj-ea"/>
              </a:rPr>
              <a:t>CONCLUSION</a:t>
            </a:r>
            <a:endParaRPr lang="en-IN" dirty="0"/>
          </a:p>
        </p:txBody>
      </p:sp>
      <p:sp>
        <p:nvSpPr>
          <p:cNvPr id="8" name="TextBox 7">
            <a:extLst>
              <a:ext uri="{FF2B5EF4-FFF2-40B4-BE49-F238E27FC236}">
                <a16:creationId xmlns:a16="http://schemas.microsoft.com/office/drawing/2014/main" id="{D222579D-CDB4-E3CC-4B7F-84648A0A082B}"/>
              </a:ext>
            </a:extLst>
          </p:cNvPr>
          <p:cNvSpPr txBox="1"/>
          <p:nvPr/>
        </p:nvSpPr>
        <p:spPr>
          <a:xfrm>
            <a:off x="1028700" y="1905000"/>
            <a:ext cx="10134600" cy="3785652"/>
          </a:xfrm>
          <a:prstGeom prst="rect">
            <a:avLst/>
          </a:prstGeom>
          <a:noFill/>
        </p:spPr>
        <p:txBody>
          <a:bodyPr wrap="square">
            <a:spAutoFit/>
          </a:bodyPr>
          <a:lstStyle/>
          <a:p>
            <a:pPr algn="just"/>
            <a:r>
              <a:rPr lang="en-US" sz="2000" dirty="0"/>
              <a:t>The data analysis on employee performance using MS Excel has provided valuable insights into the workforce dynamics and individual contributions within the organization. By leveraging Excel's powerful features, including interactive dashboards, advanced conditional formatting, and clear data visualizations, we've been able to identify key performance trends, highlight top performers, and pinpoint areas needing improvement. </a:t>
            </a:r>
          </a:p>
          <a:p>
            <a:pPr algn="just"/>
            <a:endParaRPr lang="en-US" sz="2000" dirty="0"/>
          </a:p>
          <a:p>
            <a:pPr algn="just"/>
            <a:r>
              <a:rPr lang="en-US" sz="2000" dirty="0"/>
              <a:t>Overall, this analysis underscores the importance of data-driven decision-making in human resource management. Excel has proven to be a robust tool for managing and interpreting employee performance data, providing both detailed insights and a clear, strategic overview that supports the organization's goals. Moving forward, these insights can be used to refine performance management strategies, improve employee engagement, and ultimately drive better business outcomes.</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FF928AAF-6681-1394-496F-50EC169CB468}"/>
              </a:ext>
            </a:extLst>
          </p:cNvPr>
          <p:cNvPicPr>
            <a:picLocks noChangeAspect="1"/>
          </p:cNvPicPr>
          <p:nvPr/>
        </p:nvPicPr>
        <p:blipFill rotWithShape="1">
          <a:blip r:embed="rId4">
            <a:extLst>
              <a:ext uri="{28A0092B-C50C-407E-A947-70E740481C1C}">
                <a14:useLocalDpi xmlns:a14="http://schemas.microsoft.com/office/drawing/2010/main" val="0"/>
              </a:ext>
            </a:extLst>
          </a:blip>
          <a:srcRect l="13900" t="21655" r="13530" b="24711"/>
          <a:stretch/>
        </p:blipFill>
        <p:spPr>
          <a:xfrm>
            <a:off x="389767" y="5140730"/>
            <a:ext cx="1643000" cy="12142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438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2C4134FA-703F-3A1F-125D-908E42251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84" y="5104531"/>
            <a:ext cx="1852399" cy="17248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6FD6C54-7BAD-E35A-6256-6B66C0BFE9D0}"/>
              </a:ext>
            </a:extLst>
          </p:cNvPr>
          <p:cNvSpPr txBox="1"/>
          <p:nvPr/>
        </p:nvSpPr>
        <p:spPr>
          <a:xfrm>
            <a:off x="703314" y="1600200"/>
            <a:ext cx="6100916" cy="3170099"/>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To analyze employee performance data segmented by gender using Microsoft Excel, with the aim of identifying potential gender-based performance disparities, trends, and insights. The goal is to ensure equitable performance evaluation, recognize potential biases, support the development of inclusive performance improvement strategies and derive actionable insights to improve overall workforce efficiency and effectiveness.</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04800" y="2093416"/>
            <a:ext cx="7924800"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Data analysis is the process of collecting, cleaning, </a:t>
            </a:r>
            <a:r>
              <a:rPr lang="en-US" sz="2400" dirty="0" err="1"/>
              <a:t>analysing</a:t>
            </a:r>
            <a:r>
              <a:rPr lang="en-US" sz="2400" dirty="0"/>
              <a:t>, and visualizing data to discover useful information, inform conclusions, and support decision-making.</a:t>
            </a:r>
          </a:p>
          <a:p>
            <a:pPr algn="just"/>
            <a:endParaRPr lang="en-US" sz="2400" dirty="0"/>
          </a:p>
          <a:p>
            <a:pPr marL="342900" indent="-342900" algn="just">
              <a:buFont typeface="Wingdings" panose="05000000000000000000" pitchFamily="2" charset="2"/>
              <a:buChar char="Ø"/>
            </a:pPr>
            <a:r>
              <a:rPr lang="en-US" sz="2400" dirty="0"/>
              <a:t>By analyzing employee performance data, organizations can identify strengths and weaknesses, address potential issues, and make data-driven decisions to improve workforce productivity. This project aims to leverage MS Excel to perform a detailed analysis of employee performance metrics and provide valuable insights.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60458EF-249F-27A9-A48A-4E730B1BC3E8}"/>
              </a:ext>
            </a:extLst>
          </p:cNvPr>
          <p:cNvSpPr txBox="1"/>
          <p:nvPr/>
        </p:nvSpPr>
        <p:spPr>
          <a:xfrm>
            <a:off x="685800" y="1676400"/>
            <a:ext cx="6100916" cy="3359061"/>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IN" sz="2400" dirty="0"/>
              <a:t>Employer</a:t>
            </a:r>
          </a:p>
          <a:p>
            <a:pPr marL="342900" indent="-342900">
              <a:lnSpc>
                <a:spcPct val="150000"/>
              </a:lnSpc>
              <a:buFont typeface="Wingdings" panose="05000000000000000000" pitchFamily="2" charset="2"/>
              <a:buChar char="ü"/>
            </a:pPr>
            <a:r>
              <a:rPr lang="en-IN" sz="2400" dirty="0"/>
              <a:t>Employee</a:t>
            </a:r>
          </a:p>
          <a:p>
            <a:pPr marL="342900" indent="-342900">
              <a:lnSpc>
                <a:spcPct val="150000"/>
              </a:lnSpc>
              <a:buFont typeface="Wingdings" panose="05000000000000000000" pitchFamily="2" charset="2"/>
              <a:buChar char="ü"/>
            </a:pPr>
            <a:r>
              <a:rPr lang="en-IN" sz="2400" dirty="0"/>
              <a:t>Human Resources (HR) Department</a:t>
            </a:r>
          </a:p>
          <a:p>
            <a:pPr marL="342900" indent="-342900">
              <a:lnSpc>
                <a:spcPct val="150000"/>
              </a:lnSpc>
              <a:buFont typeface="Wingdings" panose="05000000000000000000" pitchFamily="2" charset="2"/>
              <a:buChar char="ü"/>
            </a:pPr>
            <a:r>
              <a:rPr lang="en-IN" sz="2400" dirty="0"/>
              <a:t>Board of Directors</a:t>
            </a:r>
          </a:p>
          <a:p>
            <a:pPr marL="342900" indent="-342900">
              <a:lnSpc>
                <a:spcPct val="150000"/>
              </a:lnSpc>
              <a:buFont typeface="Wingdings" panose="05000000000000000000" pitchFamily="2" charset="2"/>
              <a:buChar char="ü"/>
            </a:pPr>
            <a:r>
              <a:rPr lang="en-IN" sz="2400" dirty="0"/>
              <a:t>Management &amp; Executives</a:t>
            </a:r>
          </a:p>
          <a:p>
            <a:pPr marL="342900" indent="-342900">
              <a:lnSpc>
                <a:spcPct val="150000"/>
              </a:lnSpc>
              <a:buFont typeface="Wingdings" panose="05000000000000000000" pitchFamily="2" charset="2"/>
              <a:buChar char="ü"/>
            </a:pPr>
            <a:r>
              <a:rPr lang="en-IN" sz="2400" dirty="0"/>
              <a:t>Department Heads &amp; Team Leaders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14475" y="9486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94B10DCC-0EDD-2C24-6083-7FD63893D1BB}"/>
              </a:ext>
            </a:extLst>
          </p:cNvPr>
          <p:cNvSpPr txBox="1"/>
          <p:nvPr/>
        </p:nvSpPr>
        <p:spPr>
          <a:xfrm>
            <a:off x="990600" y="2438400"/>
            <a:ext cx="6100916" cy="2230739"/>
          </a:xfrm>
          <a:prstGeom prst="rect">
            <a:avLst/>
          </a:prstGeom>
          <a:noFill/>
        </p:spPr>
        <p:txBody>
          <a:bodyPr wrap="square">
            <a:spAutoFit/>
          </a:bodyPr>
          <a:lstStyle/>
          <a:p>
            <a:pPr>
              <a:lnSpc>
                <a:spcPct val="200000"/>
              </a:lnSpc>
            </a:pPr>
            <a:r>
              <a:rPr lang="en-US" b="1" spc="10" dirty="0"/>
              <a:t>CO</a:t>
            </a:r>
            <a:r>
              <a:rPr lang="en-US" b="1" spc="10" dirty="0">
                <a:cs typeface="Arial" panose="020B0604020202020204" pitchFamily="34" charset="0"/>
              </a:rPr>
              <a:t>NDITIONAL FORMATTING</a:t>
            </a:r>
            <a:r>
              <a:rPr lang="en-US" spc="10" dirty="0">
                <a:cs typeface="Arial" panose="020B0604020202020204" pitchFamily="34" charset="0"/>
              </a:rPr>
              <a:t>: MISSING VALUES </a:t>
            </a:r>
          </a:p>
          <a:p>
            <a:pPr>
              <a:lnSpc>
                <a:spcPct val="200000"/>
              </a:lnSpc>
            </a:pPr>
            <a:r>
              <a:rPr lang="en-US" b="1" spc="10" dirty="0">
                <a:cs typeface="Arial" panose="020B0604020202020204" pitchFamily="34" charset="0"/>
              </a:rPr>
              <a:t>FILTERING</a:t>
            </a:r>
            <a:r>
              <a:rPr lang="en-IN" spc="10" dirty="0">
                <a:cs typeface="Arial" panose="020B0604020202020204" pitchFamily="34" charset="0"/>
              </a:rPr>
              <a:t>: REMOVING BALNK CELLS</a:t>
            </a:r>
          </a:p>
          <a:p>
            <a:pPr>
              <a:lnSpc>
                <a:spcPct val="200000"/>
              </a:lnSpc>
            </a:pPr>
            <a:r>
              <a:rPr lang="en-IN" b="1" spc="10" dirty="0">
                <a:cs typeface="Arial" panose="020B0604020202020204" pitchFamily="34" charset="0"/>
              </a:rPr>
              <a:t>PIVOT TABLE</a:t>
            </a:r>
            <a:r>
              <a:rPr lang="en-IN" spc="10" dirty="0">
                <a:cs typeface="Arial" panose="020B0604020202020204" pitchFamily="34" charset="0"/>
              </a:rPr>
              <a:t>: EMPLOYEE PERFORMANCE ANALYSIS SUMMARY</a:t>
            </a:r>
          </a:p>
          <a:p>
            <a:pPr>
              <a:lnSpc>
                <a:spcPct val="200000"/>
              </a:lnSpc>
            </a:pPr>
            <a:r>
              <a:rPr lang="en-IN" b="1" spc="10" dirty="0">
                <a:cs typeface="Arial" panose="020B0604020202020204" pitchFamily="34" charset="0"/>
              </a:rPr>
              <a:t>CHART</a:t>
            </a:r>
            <a:r>
              <a:rPr lang="en-IN" spc="10" dirty="0">
                <a:cs typeface="Arial" panose="020B0604020202020204" pitchFamily="34" charset="0"/>
              </a:rPr>
              <a:t>: VISUALIZATION OF PERFORMANCE ANALYSIS</a:t>
            </a:r>
            <a:endParaRPr lang="en-US" spc="10" dirty="0">
              <a:cs typeface="Arial" panose="020B0604020202020204" pitchFamily="34" charset="0"/>
            </a:endParaRPr>
          </a:p>
        </p:txBody>
      </p:sp>
      <p:pic>
        <p:nvPicPr>
          <p:cNvPr id="1026" name="Picture 2" descr="Solution Vector Outline Icon Design ...">
            <a:extLst>
              <a:ext uri="{FF2B5EF4-FFF2-40B4-BE49-F238E27FC236}">
                <a16:creationId xmlns:a16="http://schemas.microsoft.com/office/drawing/2014/main" id="{A43FBF59-890B-0AD8-7812-8DB56A2F6C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33" t="-1" r="13971" b="22856"/>
          <a:stretch/>
        </p:blipFill>
        <p:spPr bwMode="auto">
          <a:xfrm>
            <a:off x="533399" y="640064"/>
            <a:ext cx="914401" cy="1055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t>DATASET DESCRIPTION</a:t>
            </a:r>
          </a:p>
        </p:txBody>
      </p:sp>
      <p:sp>
        <p:nvSpPr>
          <p:cNvPr id="4" name="TextBox 3">
            <a:extLst>
              <a:ext uri="{FF2B5EF4-FFF2-40B4-BE49-F238E27FC236}">
                <a16:creationId xmlns:a16="http://schemas.microsoft.com/office/drawing/2014/main" id="{48379407-0647-CDC0-835A-EB541983A1F9}"/>
              </a:ext>
            </a:extLst>
          </p:cNvPr>
          <p:cNvSpPr txBox="1"/>
          <p:nvPr/>
        </p:nvSpPr>
        <p:spPr>
          <a:xfrm>
            <a:off x="1219200" y="1371600"/>
            <a:ext cx="6100916" cy="3477875"/>
          </a:xfrm>
          <a:prstGeom prst="rect">
            <a:avLst/>
          </a:prstGeom>
          <a:noFill/>
        </p:spPr>
        <p:txBody>
          <a:bodyPr wrap="square">
            <a:spAutoFit/>
          </a:bodyPr>
          <a:lstStyle/>
          <a:p>
            <a:pPr algn="just"/>
            <a:r>
              <a:rPr kumimoji="0" lang="en-IN" sz="2000" i="0" u="none" strike="noStrike" kern="0" cap="none" spc="0" normalizeH="0" baseline="0" noProof="0" dirty="0">
                <a:ln>
                  <a:noFill/>
                </a:ln>
                <a:solidFill>
                  <a:prstClr val="black"/>
                </a:solidFill>
                <a:effectLst/>
                <a:uLnTx/>
                <a:uFillTx/>
                <a:ea typeface="+mj-ea"/>
              </a:rPr>
              <a:t>Employee dataset was downloaded</a:t>
            </a:r>
            <a:r>
              <a:rPr lang="en-IN" sz="2000" kern="0" dirty="0">
                <a:solidFill>
                  <a:prstClr val="black"/>
                </a:solidFill>
                <a:ea typeface="+mj-ea"/>
              </a:rPr>
              <a:t> </a:t>
            </a:r>
            <a:r>
              <a:rPr kumimoji="0" lang="en-IN" sz="2000" i="0" u="none" strike="noStrike" kern="0" cap="none" spc="0" normalizeH="0" baseline="0" noProof="0" dirty="0">
                <a:ln>
                  <a:noFill/>
                </a:ln>
                <a:solidFill>
                  <a:prstClr val="black"/>
                </a:solidFill>
                <a:effectLst/>
                <a:uLnTx/>
                <a:uFillTx/>
                <a:ea typeface="+mj-ea"/>
              </a:rPr>
              <a:t>from 'Kaggle’</a:t>
            </a:r>
          </a:p>
          <a:p>
            <a:pPr algn="just"/>
            <a:r>
              <a:rPr lang="en-IN" sz="2000" dirty="0"/>
              <a:t>Employee dataset has many features and here are ‘9’:</a:t>
            </a:r>
          </a:p>
          <a:p>
            <a:pPr marL="342900" indent="-342900" algn="just">
              <a:buFont typeface="Wingdings" panose="05000000000000000000" pitchFamily="2" charset="2"/>
              <a:buChar char="Ø"/>
            </a:pPr>
            <a:r>
              <a:rPr lang="en-IN" sz="2000" dirty="0"/>
              <a:t>Employee ID</a:t>
            </a:r>
          </a:p>
          <a:p>
            <a:pPr marL="342900" indent="-342900" algn="just">
              <a:buFont typeface="Wingdings" panose="05000000000000000000" pitchFamily="2" charset="2"/>
              <a:buChar char="Ø"/>
            </a:pPr>
            <a:r>
              <a:rPr lang="en-IN" sz="2000" dirty="0"/>
              <a:t>Name</a:t>
            </a:r>
          </a:p>
          <a:p>
            <a:pPr marL="342900" indent="-342900" algn="just">
              <a:buFont typeface="Wingdings" panose="05000000000000000000" pitchFamily="2" charset="2"/>
              <a:buChar char="Ø"/>
            </a:pPr>
            <a:r>
              <a:rPr lang="en-IN" sz="2000" dirty="0"/>
              <a:t>Business Unit </a:t>
            </a:r>
          </a:p>
          <a:p>
            <a:pPr marL="342900" indent="-342900" algn="just">
              <a:buFont typeface="Wingdings" panose="05000000000000000000" pitchFamily="2" charset="2"/>
              <a:buChar char="Ø"/>
            </a:pPr>
            <a:r>
              <a:rPr lang="en-IN" sz="2000" dirty="0"/>
              <a:t>Employee Status</a:t>
            </a:r>
          </a:p>
          <a:p>
            <a:pPr marL="342900" indent="-342900" algn="just">
              <a:buFont typeface="Wingdings" panose="05000000000000000000" pitchFamily="2" charset="2"/>
              <a:buChar char="Ø"/>
            </a:pPr>
            <a:r>
              <a:rPr lang="en-IN" sz="2000" dirty="0"/>
              <a:t>Employee Type</a:t>
            </a:r>
          </a:p>
          <a:p>
            <a:pPr marL="342900" indent="-342900" algn="just">
              <a:buFont typeface="Wingdings" panose="05000000000000000000" pitchFamily="2" charset="2"/>
              <a:buChar char="Ø"/>
            </a:pPr>
            <a:r>
              <a:rPr lang="en-IN" sz="2000" dirty="0"/>
              <a:t>Employee Classification Type</a:t>
            </a:r>
          </a:p>
          <a:p>
            <a:pPr marL="342900" indent="-342900" algn="just">
              <a:buFont typeface="Wingdings" panose="05000000000000000000" pitchFamily="2" charset="2"/>
              <a:buChar char="Ø"/>
            </a:pPr>
            <a:r>
              <a:rPr lang="en-IN" sz="2000" dirty="0"/>
              <a:t>Gender</a:t>
            </a:r>
          </a:p>
          <a:p>
            <a:pPr marL="342900" indent="-342900" algn="just">
              <a:buFont typeface="Wingdings" panose="05000000000000000000" pitchFamily="2" charset="2"/>
              <a:buChar char="Ø"/>
            </a:pPr>
            <a:r>
              <a:rPr lang="en-IN" sz="2000" dirty="0"/>
              <a:t>Performance Score</a:t>
            </a:r>
          </a:p>
          <a:p>
            <a:pPr marL="342900" indent="-342900" algn="just">
              <a:buFont typeface="Wingdings" panose="05000000000000000000" pitchFamily="2" charset="2"/>
              <a:buChar char="Ø"/>
            </a:pPr>
            <a:r>
              <a:rPr lang="en-IN" sz="2000" dirty="0"/>
              <a:t>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45799" y="2248603"/>
            <a:ext cx="8534018" cy="3416320"/>
          </a:xfrm>
          <a:prstGeom prst="rect">
            <a:avLst/>
          </a:prstGeom>
          <a:noFill/>
        </p:spPr>
        <p:txBody>
          <a:bodyPr wrap="square" rtlCol="0">
            <a:spAutoFit/>
          </a:bodyPr>
          <a:lstStyle/>
          <a:p>
            <a:pPr algn="just"/>
            <a:r>
              <a:rPr lang="en-US" sz="2400" b="1" dirty="0">
                <a:solidFill>
                  <a:srgbClr val="0D0D0D"/>
                </a:solidFill>
                <a:latin typeface="Times New Roman" panose="02020603050405020304" pitchFamily="18" charset="0"/>
                <a:cs typeface="Times New Roman" panose="02020603050405020304" pitchFamily="18" charset="0"/>
              </a:rPr>
              <a:t>Personalized Views: </a:t>
            </a:r>
            <a:r>
              <a:rPr lang="en-US" sz="2400" dirty="0">
                <a:solidFill>
                  <a:srgbClr val="0D0D0D"/>
                </a:solidFill>
                <a:latin typeface="Times New Roman" panose="02020603050405020304" pitchFamily="18" charset="0"/>
                <a:cs typeface="Times New Roman" panose="02020603050405020304" pitchFamily="18" charset="0"/>
              </a:rPr>
              <a:t>The pivot table can be integrated  into a customizable dashboard where users can create their own views, combining the gender and rating analysis with other relevant metrics such as tenure, job level, or department.</a:t>
            </a:r>
          </a:p>
          <a:p>
            <a:pPr algn="just"/>
            <a:endParaRPr lang="en-US" sz="2400" dirty="0">
              <a:solidFill>
                <a:srgbClr val="0D0D0D"/>
              </a:solidFill>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Slicers and Filters:</a:t>
            </a:r>
            <a:r>
              <a:rPr lang="en-US" sz="2400" dirty="0">
                <a:latin typeface="Times New Roman" panose="02020603050405020304" pitchFamily="18" charset="0"/>
                <a:cs typeface="Times New Roman" panose="02020603050405020304" pitchFamily="18" charset="0"/>
              </a:rPr>
              <a:t> Incorporate slicers and filters that allow users to interact with the data without needing to modify the underlying tables or formulas. Slicers are particularly user-friendly and visually appealing.</a:t>
            </a:r>
            <a:endParaRPr lang="en-US" sz="2400" dirty="0">
              <a:solidFill>
                <a:srgbClr val="0D0D0D"/>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2A7666D-30BF-8F08-BE3D-80955BA1DA32}"/>
              </a:ext>
            </a:extLst>
          </p:cNvPr>
          <p:cNvPicPr>
            <a:picLocks noChangeAspect="1"/>
          </p:cNvPicPr>
          <p:nvPr/>
        </p:nvPicPr>
        <p:blipFill rotWithShape="1">
          <a:blip r:embed="rId2">
            <a:extLst>
              <a:ext uri="{28A0092B-C50C-407E-A947-70E740481C1C}">
                <a14:useLocalDpi xmlns:a14="http://schemas.microsoft.com/office/drawing/2010/main" val="0"/>
              </a:ext>
            </a:extLst>
          </a:blip>
          <a:srcRect b="12069"/>
          <a:stretch/>
        </p:blipFill>
        <p:spPr>
          <a:xfrm>
            <a:off x="8539162" y="300938"/>
            <a:ext cx="1990725" cy="1871465"/>
          </a:xfrm>
          <a:prstGeom prst="rect">
            <a:avLst/>
          </a:prstGeom>
        </p:spPr>
      </p:pic>
      <p:pic>
        <p:nvPicPr>
          <p:cNvPr id="12" name="object 6">
            <a:extLst>
              <a:ext uri="{FF2B5EF4-FFF2-40B4-BE49-F238E27FC236}">
                <a16:creationId xmlns:a16="http://schemas.microsoft.com/office/drawing/2014/main" id="{5EADA2E6-FE0D-A413-DF00-22F786C0395C}"/>
              </a:ext>
            </a:extLst>
          </p:cNvPr>
          <p:cNvPicPr/>
          <p:nvPr/>
        </p:nvPicPr>
        <p:blipFill>
          <a:blip r:embed="rId3" cstate="print"/>
          <a:stretch>
            <a:fillRect/>
          </a:stretch>
        </p:blipFill>
        <p:spPr>
          <a:xfrm>
            <a:off x="66675" y="3381373"/>
            <a:ext cx="2466975" cy="34194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614</Words>
  <Application>Microsoft Office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MS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Nivasini J.L.</cp:lastModifiedBy>
  <cp:revision>16</cp:revision>
  <dcterms:created xsi:type="dcterms:W3CDTF">2024-03-29T15:07:22Z</dcterms:created>
  <dcterms:modified xsi:type="dcterms:W3CDTF">2024-08-31T16:37:17Z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