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5143500"/>
  <p:notesSz cx="6858000" cy="9144000"/>
  <p:embeddedFontLst>
    <p:embeddedFont>
      <p:font typeface="Spectral" panose="02020502060000000000"/>
      <p:regular r:id="rId34"/>
      <p:bold r:id="rId35"/>
      <p:italic r:id="rId36"/>
      <p:boldItalic r:id="rId37"/>
    </p:embeddedFont>
    <p:embeddedFont>
      <p:font typeface="Calibri" panose="020F0502020204030204"/>
      <p:regular r:id="rId38"/>
      <p:bold r:id="rId39"/>
      <p:italic r:id="rId40"/>
      <p:boldItalic r:id="rId41"/>
    </p:embeddedFont>
    <p:embeddedFont>
      <p:font typeface="Spectral Light" panose="02020502060000000000"/>
      <p:regular r:id="rId42"/>
      <p:italic r:id="rId43"/>
    </p:embeddedFont>
    <p:embeddedFont>
      <p:font typeface="Spectral Medium" panose="0202060206000000000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4414D5F-1F11-40A0-A5AF-7DFDB32F93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font" Target="fonts/font14.fntdata"/><Relationship Id="rId46" Type="http://schemas.openxmlformats.org/officeDocument/2006/relationships/font" Target="fonts/font13.fntdata"/><Relationship Id="rId45" Type="http://schemas.openxmlformats.org/officeDocument/2006/relationships/font" Target="fonts/font12.fntdata"/><Relationship Id="rId44" Type="http://schemas.openxmlformats.org/officeDocument/2006/relationships/font" Target="fonts/font11.fntdata"/><Relationship Id="rId43" Type="http://schemas.openxmlformats.org/officeDocument/2006/relationships/font" Target="fonts/font10.fntdata"/><Relationship Id="rId42" Type="http://schemas.openxmlformats.org/officeDocument/2006/relationships/font" Target="fonts/font9.fntdata"/><Relationship Id="rId41" Type="http://schemas.openxmlformats.org/officeDocument/2006/relationships/font" Target="fonts/font8.fntdata"/><Relationship Id="rId40" Type="http://schemas.openxmlformats.org/officeDocument/2006/relationships/font" Target="fonts/font7.fntdata"/><Relationship Id="rId4" Type="http://schemas.openxmlformats.org/officeDocument/2006/relationships/notesMaster" Target="notesMasters/notesMaster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3"/>
        <p:cNvGrpSpPr/>
        <p:nvPr/>
      </p:nvGrpSpPr>
      <p:grpSpPr>
        <a:xfrm>
          <a:off x="0" y="0"/>
          <a:ext cx="0" cy="0"/>
          <a:chOff x="0" y="0"/>
          <a:chExt cx="0" cy="0"/>
        </a:xfrm>
      </p:grpSpPr>
      <p:sp>
        <p:nvSpPr>
          <p:cNvPr id="54" name="Google Shape;54;g124ac4c3407_0_3:notes"/>
          <p:cNvSpPr txBox="1"/>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55" name="Google Shape;55;g124ac4c3407_0_3:notes"/>
          <p:cNvSpPr/>
          <p:nvPr>
            <p:ph type="sldImg" idx="2"/>
          </p:nvPr>
        </p:nvSpPr>
        <p:spPr>
          <a:xfrm>
            <a:off x="217475" y="812800"/>
            <a:ext cx="7124700" cy="4008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126233a692c_0_7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6233a692c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26233a692c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6233a692c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126233a692c_0_8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6233a692c_0_8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26233a692c_0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6233a692c_0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126233a692c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6233a692c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126233a692c_0_1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6233a692c_0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126233a692c_0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6233a692c_0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1265038a5b0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65038a5b0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1265038a5b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265038a5b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126233a692c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6233a692c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64"/>
        <p:cNvGrpSpPr/>
        <p:nvPr/>
      </p:nvGrpSpPr>
      <p:grpSpPr>
        <a:xfrm>
          <a:off x="0" y="0"/>
          <a:ext cx="0" cy="0"/>
          <a:chOff x="0" y="0"/>
          <a:chExt cx="0" cy="0"/>
        </a:xfrm>
      </p:grpSpPr>
      <p:sp>
        <p:nvSpPr>
          <p:cNvPr id="65" name="Google Shape;6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11bdd974b31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bdd974b31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126233a692c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26233a692c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12788f64ca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788f64ca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1265038a5b0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265038a5b0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12788f64ca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2788f64ca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11bdd974b3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bdd974b3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1265038a5b0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65038a5b0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1265038a5b0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65038a5b0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126233a692c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6233a692c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g126233a692c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6233a692c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Google Shape;84;g126233a692c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6233a692c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126233a692c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26233a692c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126233a692c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6233a692c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26233a692c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6233a692c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126233a692c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6233a692c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6010"/>
            <a:ext cx="8229300" cy="8571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2" name="Google Shape;52;p13"/>
          <p:cNvSpPr txBox="1"/>
          <p:nvPr>
            <p:ph type="subTitle" idx="1"/>
          </p:nvPr>
        </p:nvSpPr>
        <p:spPr>
          <a:xfrm>
            <a:off x="457200" y="1200150"/>
            <a:ext cx="8229300" cy="3394200"/>
          </a:xfrm>
          <a:prstGeom prst="rect">
            <a:avLst/>
          </a:prstGeom>
          <a:noFill/>
          <a:ln>
            <a:noFill/>
          </a:ln>
        </p:spPr>
        <p:txBody>
          <a:bodyPr spcFirstLastPara="1" wrap="square" lIns="0" tIns="0" rIns="0" bIns="0" anchor="ctr" anchorCtr="0">
            <a:norm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hyperlink" Target="https://github.com/aksibi99/StrokePrediction_MajorProject"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56" name="Shape 56"/>
        <p:cNvGrpSpPr/>
        <p:nvPr/>
      </p:nvGrpSpPr>
      <p:grpSpPr>
        <a:xfrm>
          <a:off x="0" y="0"/>
          <a:ext cx="0" cy="0"/>
          <a:chOff x="0" y="0"/>
          <a:chExt cx="0" cy="0"/>
        </a:xfrm>
      </p:grpSpPr>
      <p:sp>
        <p:nvSpPr>
          <p:cNvPr id="57" name="Google Shape;57;p14"/>
          <p:cNvSpPr/>
          <p:nvPr/>
        </p:nvSpPr>
        <p:spPr>
          <a:xfrm>
            <a:off x="763585" y="4267710"/>
            <a:ext cx="8077800" cy="8220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GB" sz="1200" i="0" u="none" strike="noStrike" cap="none">
                <a:solidFill>
                  <a:srgbClr val="000000"/>
                </a:solidFill>
                <a:latin typeface="Spectral" panose="02020502060000000000"/>
                <a:ea typeface="Spectral" panose="02020502060000000000"/>
                <a:cs typeface="Spectral" panose="02020502060000000000"/>
                <a:sym typeface="Spectral" panose="02020502060000000000"/>
              </a:rPr>
              <a:t>DEPARTMENT OF COMPUTER SCIENCE &amp; ENGINEERING</a:t>
            </a:r>
            <a:endParaRPr sz="1200" i="0" u="none" strike="noStrike" cap="none">
              <a:solidFill>
                <a:schemeClr val="dk1"/>
              </a:solidFill>
              <a:latin typeface="Spectral" panose="02020502060000000000"/>
              <a:ea typeface="Spectral" panose="02020502060000000000"/>
              <a:cs typeface="Spectral" panose="02020502060000000000"/>
              <a:sym typeface="Spectral" panose="02020502060000000000"/>
            </a:endParaRPr>
          </a:p>
          <a:p>
            <a:pPr marL="0" marR="0" lvl="0" indent="0" algn="ctr" rtl="0">
              <a:lnSpc>
                <a:spcPct val="100000"/>
              </a:lnSpc>
              <a:spcBef>
                <a:spcPts val="0"/>
              </a:spcBef>
              <a:spcAft>
                <a:spcPts val="0"/>
              </a:spcAft>
              <a:buClr>
                <a:srgbClr val="000000"/>
              </a:buClr>
              <a:buSzPts val="2200"/>
              <a:buFont typeface="Arial" panose="020B0604020202020204"/>
              <a:buNone/>
            </a:pPr>
            <a:r>
              <a:rPr lang="en-GB" sz="1200" i="0" u="none" strike="noStrike" cap="none">
                <a:solidFill>
                  <a:srgbClr val="000000"/>
                </a:solidFill>
                <a:latin typeface="Spectral" panose="02020502060000000000"/>
                <a:ea typeface="Spectral" panose="02020502060000000000"/>
                <a:cs typeface="Spectral" panose="02020502060000000000"/>
                <a:sym typeface="Spectral" panose="02020502060000000000"/>
              </a:rPr>
              <a:t>SCHOOL OF ENGINEERING AND TECHNOLOGY </a:t>
            </a:r>
            <a:endParaRPr sz="1200" i="0" u="none" strike="noStrike" cap="none">
              <a:solidFill>
                <a:schemeClr val="dk1"/>
              </a:solidFill>
              <a:latin typeface="Spectral" panose="02020502060000000000"/>
              <a:ea typeface="Spectral" panose="02020502060000000000"/>
              <a:cs typeface="Spectral" panose="02020502060000000000"/>
              <a:sym typeface="Spectral" panose="02020502060000000000"/>
            </a:endParaRPr>
          </a:p>
          <a:p>
            <a:pPr marL="0" marR="0" lvl="0" indent="0" algn="ctr" rtl="0">
              <a:lnSpc>
                <a:spcPct val="100000"/>
              </a:lnSpc>
              <a:spcBef>
                <a:spcPts val="0"/>
              </a:spcBef>
              <a:spcAft>
                <a:spcPts val="0"/>
              </a:spcAft>
              <a:buClr>
                <a:srgbClr val="000000"/>
              </a:buClr>
              <a:buSzPts val="22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May </a:t>
            </a:r>
            <a:r>
              <a:rPr lang="en-GB" sz="1200">
                <a:solidFill>
                  <a:schemeClr val="dk1"/>
                </a:solidFill>
                <a:latin typeface="Spectral" panose="02020502060000000000"/>
                <a:ea typeface="Spectral" panose="02020502060000000000"/>
                <a:cs typeface="Spectral" panose="02020502060000000000"/>
                <a:sym typeface="Spectral" panose="02020502060000000000"/>
              </a:rPr>
              <a:t>13</a:t>
            </a:r>
            <a:r>
              <a:rPr lang="en-GB" sz="1200" i="0" u="none" strike="noStrike" cap="none">
                <a:solidFill>
                  <a:srgbClr val="000000"/>
                </a:solidFill>
                <a:latin typeface="Spectral" panose="02020502060000000000"/>
                <a:ea typeface="Spectral" panose="02020502060000000000"/>
                <a:cs typeface="Spectral" panose="02020502060000000000"/>
                <a:sym typeface="Spectral" panose="02020502060000000000"/>
              </a:rPr>
              <a:t>,  2022</a:t>
            </a:r>
            <a:endParaRPr sz="1200" i="0" u="none" strike="noStrike" cap="none">
              <a:solidFill>
                <a:schemeClr val="dk1"/>
              </a:solidFill>
              <a:latin typeface="Spectral" panose="02020502060000000000"/>
              <a:ea typeface="Spectral" panose="02020502060000000000"/>
              <a:cs typeface="Spectral" panose="02020502060000000000"/>
              <a:sym typeface="Spectral" panose="02020502060000000000"/>
            </a:endParaRPr>
          </a:p>
        </p:txBody>
      </p:sp>
      <p:sp>
        <p:nvSpPr>
          <p:cNvPr id="58" name="Google Shape;58;p14"/>
          <p:cNvSpPr/>
          <p:nvPr/>
        </p:nvSpPr>
        <p:spPr>
          <a:xfrm>
            <a:off x="623100" y="2786150"/>
            <a:ext cx="3285600" cy="137340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Clr>
                <a:srgbClr val="000000"/>
              </a:buClr>
              <a:buSzPts val="18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Presented by </a:t>
            </a: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rgbClr val="000000"/>
              </a:buClr>
              <a:buSzPts val="1800"/>
              <a:buFont typeface="Arial" panose="020B0604020202020204"/>
              <a:buNone/>
            </a:pPr>
            <a:r>
              <a:rPr lang="en-GB" sz="1100">
                <a:latin typeface="Spectral" panose="02020502060000000000"/>
                <a:ea typeface="Spectral" panose="02020502060000000000"/>
                <a:cs typeface="Spectral" panose="02020502060000000000"/>
                <a:sym typeface="Spectral" panose="02020502060000000000"/>
              </a:rPr>
              <a:t>                            </a:t>
            </a:r>
            <a:endParaRPr sz="11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rgbClr val="000000"/>
              </a:buClr>
              <a:buSzPts val="18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AKHIL SIBI</a:t>
            </a:r>
            <a:r>
              <a:rPr lang="en-GB" sz="1200">
                <a:latin typeface="Spectral" panose="02020502060000000000"/>
                <a:ea typeface="Spectral" panose="02020502060000000000"/>
                <a:cs typeface="Spectral" panose="02020502060000000000"/>
                <a:sym typeface="Spectral" panose="02020502060000000000"/>
              </a:rPr>
              <a:t>, </a:t>
            </a:r>
            <a:r>
              <a:rPr lang="en-GB" sz="1200">
                <a:latin typeface="Spectral" panose="02020502060000000000"/>
                <a:ea typeface="Spectral" panose="02020502060000000000"/>
                <a:cs typeface="Spectral" panose="02020502060000000000"/>
                <a:sym typeface="Spectral" panose="02020502060000000000"/>
              </a:rPr>
              <a:t>2018008191</a:t>
            </a: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rgbClr val="000000"/>
              </a:buClr>
              <a:buSzPts val="1800"/>
              <a:buFont typeface="Arial" panose="020B0604020202020204"/>
              <a:buNone/>
            </a:pP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rgbClr val="000000"/>
              </a:buClr>
              <a:buSzPts val="18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KEVIN SABU, 2018004754</a:t>
            </a: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rgbClr val="000000"/>
              </a:buClr>
              <a:buSzPts val="1800"/>
              <a:buFont typeface="Arial" panose="020B0604020202020204"/>
              <a:buNone/>
            </a:pP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rgbClr val="000000"/>
              </a:buClr>
              <a:buSzPts val="18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ANIKET SHUKLA, </a:t>
            </a:r>
            <a:r>
              <a:rPr lang="en-GB" sz="1200">
                <a:solidFill>
                  <a:schemeClr val="dk1"/>
                </a:solidFill>
                <a:latin typeface="Spectral" panose="02020502060000000000"/>
                <a:ea typeface="Spectral" panose="02020502060000000000"/>
                <a:cs typeface="Spectral" panose="02020502060000000000"/>
                <a:sym typeface="Spectral" panose="02020502060000000000"/>
              </a:rPr>
              <a:t>2018006541</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rgbClr val="000000"/>
              </a:buClr>
              <a:buSzPts val="1800"/>
              <a:buFont typeface="Arial" panose="020B0604020202020204"/>
              <a:buNone/>
            </a:pPr>
            <a:endParaRPr>
              <a:latin typeface="Spectral" panose="02020502060000000000"/>
              <a:ea typeface="Spectral" panose="02020502060000000000"/>
              <a:cs typeface="Spectral" panose="02020502060000000000"/>
              <a:sym typeface="Spectral" panose="02020502060000000000"/>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9" name="Google Shape;59;p14"/>
          <p:cNvSpPr/>
          <p:nvPr/>
        </p:nvSpPr>
        <p:spPr>
          <a:xfrm>
            <a:off x="5050350" y="2786149"/>
            <a:ext cx="3568200" cy="11658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18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S</a:t>
            </a:r>
            <a:r>
              <a:rPr lang="en-GB" sz="1200" i="0" u="none" strike="noStrike" cap="none">
                <a:solidFill>
                  <a:srgbClr val="000000"/>
                </a:solidFill>
                <a:latin typeface="Spectral" panose="02020502060000000000"/>
                <a:ea typeface="Spectral" panose="02020502060000000000"/>
                <a:cs typeface="Spectral" panose="02020502060000000000"/>
                <a:sym typeface="Spectral" panose="02020502060000000000"/>
              </a:rPr>
              <a:t>upervis</a:t>
            </a:r>
            <a:r>
              <a:rPr lang="en-GB" sz="1200">
                <a:latin typeface="Spectral" panose="02020502060000000000"/>
                <a:ea typeface="Spectral" panose="02020502060000000000"/>
                <a:cs typeface="Spectral" panose="02020502060000000000"/>
                <a:sym typeface="Spectral" panose="02020502060000000000"/>
              </a:rPr>
              <a:t>ed by</a:t>
            </a:r>
            <a:endParaRPr sz="1200" i="0" u="none" strike="noStrike" cap="none">
              <a:solidFill>
                <a:srgbClr val="000000"/>
              </a:solidFill>
              <a:latin typeface="Spectral" panose="02020502060000000000"/>
              <a:ea typeface="Spectral" panose="02020502060000000000"/>
              <a:cs typeface="Spectral" panose="02020502060000000000"/>
              <a:sym typeface="Spectral" panose="02020502060000000000"/>
            </a:endParaRPr>
          </a:p>
          <a:p>
            <a:pPr marL="0" marR="0" lvl="0" indent="0" algn="r" rtl="0">
              <a:lnSpc>
                <a:spcPct val="100000"/>
              </a:lnSpc>
              <a:spcBef>
                <a:spcPts val="0"/>
              </a:spcBef>
              <a:spcAft>
                <a:spcPts val="0"/>
              </a:spcAft>
              <a:buClr>
                <a:srgbClr val="000000"/>
              </a:buClr>
              <a:buSzPts val="1800"/>
              <a:buFont typeface="Arial" panose="020B0604020202020204"/>
              <a:buNone/>
            </a:pPr>
            <a:endParaRPr sz="1200">
              <a:latin typeface="Spectral" panose="02020502060000000000"/>
              <a:ea typeface="Spectral" panose="02020502060000000000"/>
              <a:cs typeface="Spectral" panose="02020502060000000000"/>
              <a:sym typeface="Spectral" panose="02020502060000000000"/>
            </a:endParaRPr>
          </a:p>
          <a:p>
            <a:pPr marL="0" marR="0" lvl="0" indent="0" algn="r" rtl="0">
              <a:lnSpc>
                <a:spcPct val="150000"/>
              </a:lnSpc>
              <a:spcBef>
                <a:spcPts val="0"/>
              </a:spcBef>
              <a:spcAft>
                <a:spcPts val="0"/>
              </a:spcAft>
              <a:buClr>
                <a:schemeClr val="dk1"/>
              </a:buClr>
              <a:buSzPts val="11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JYOTSNA SETH , Asst. Professor (CSE)</a:t>
            </a:r>
            <a:endParaRPr sz="1200">
              <a:latin typeface="Spectral" panose="02020502060000000000"/>
              <a:ea typeface="Spectral" panose="02020502060000000000"/>
              <a:cs typeface="Spectral" panose="02020502060000000000"/>
              <a:sym typeface="Spectral" panose="02020502060000000000"/>
            </a:endParaRPr>
          </a:p>
          <a:p>
            <a:pPr marL="0" marR="0" lvl="0" indent="0" algn="r" rtl="0">
              <a:lnSpc>
                <a:spcPct val="150000"/>
              </a:lnSpc>
              <a:spcBef>
                <a:spcPts val="0"/>
              </a:spcBef>
              <a:spcAft>
                <a:spcPts val="0"/>
              </a:spcAft>
              <a:buClr>
                <a:schemeClr val="dk1"/>
              </a:buClr>
              <a:buSzPts val="1100"/>
              <a:buFont typeface="Arial" panose="020B0604020202020204"/>
              <a:buNone/>
            </a:pPr>
            <a:endParaRPr sz="1200">
              <a:latin typeface="Spectral" panose="02020502060000000000"/>
              <a:ea typeface="Spectral" panose="02020502060000000000"/>
              <a:cs typeface="Spectral" panose="02020502060000000000"/>
              <a:sym typeface="Spectral" panose="02020502060000000000"/>
            </a:endParaRPr>
          </a:p>
          <a:p>
            <a:pPr marL="0" marR="0" lvl="0" indent="0" algn="r" rtl="0">
              <a:lnSpc>
                <a:spcPct val="150000"/>
              </a:lnSpc>
              <a:spcBef>
                <a:spcPts val="0"/>
              </a:spcBef>
              <a:spcAft>
                <a:spcPts val="0"/>
              </a:spcAft>
              <a:buClr>
                <a:schemeClr val="dk1"/>
              </a:buClr>
              <a:buSzPts val="11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Sharda University, Gr. Noida</a:t>
            </a:r>
            <a:endParaRPr sz="1200">
              <a:latin typeface="Spectral" panose="02020502060000000000"/>
              <a:ea typeface="Spectral" panose="02020502060000000000"/>
              <a:cs typeface="Spectral" panose="02020502060000000000"/>
              <a:sym typeface="Spectral" panose="02020502060000000000"/>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60" name="Google Shape;60;p14"/>
          <p:cNvSpPr txBox="1"/>
          <p:nvPr/>
        </p:nvSpPr>
        <p:spPr>
          <a:xfrm>
            <a:off x="6553080" y="4767390"/>
            <a:ext cx="2133300" cy="2736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GB" sz="1200" b="0" i="0" u="none" strike="noStrike" cap="none">
                <a:solidFill>
                  <a:srgbClr val="8B8B8B"/>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14"/>
          <p:cNvSpPr/>
          <p:nvPr/>
        </p:nvSpPr>
        <p:spPr>
          <a:xfrm>
            <a:off x="155520" y="-108270"/>
            <a:ext cx="304500" cy="22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62" name="Google Shape;62;p14"/>
          <p:cNvPicPr preferRelativeResize="0"/>
          <p:nvPr/>
        </p:nvPicPr>
        <p:blipFill rotWithShape="1">
          <a:blip r:embed="rId1"/>
          <a:srcRect l="35533"/>
          <a:stretch>
            <a:fillRect/>
          </a:stretch>
        </p:blipFill>
        <p:spPr>
          <a:xfrm>
            <a:off x="3067675" y="120025"/>
            <a:ext cx="2861083" cy="1165725"/>
          </a:xfrm>
          <a:prstGeom prst="rect">
            <a:avLst/>
          </a:prstGeom>
          <a:noFill/>
          <a:ln>
            <a:noFill/>
          </a:ln>
        </p:spPr>
      </p:pic>
      <p:sp>
        <p:nvSpPr>
          <p:cNvPr id="63" name="Google Shape;63;p14"/>
          <p:cNvSpPr txBox="1"/>
          <p:nvPr/>
        </p:nvSpPr>
        <p:spPr>
          <a:xfrm>
            <a:off x="1725375" y="1123650"/>
            <a:ext cx="5856600" cy="193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endParaRPr sz="18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ctr" rtl="0">
              <a:spcBef>
                <a:spcPts val="0"/>
              </a:spcBef>
              <a:spcAft>
                <a:spcPts val="0"/>
              </a:spcAft>
              <a:buClr>
                <a:schemeClr val="dk1"/>
              </a:buClr>
              <a:buSzPts val="1100"/>
              <a:buFont typeface="Arial" panose="020B0604020202020204"/>
              <a:buNone/>
            </a:pPr>
            <a:r>
              <a:rPr lang="en-GB" sz="1800">
                <a:solidFill>
                  <a:schemeClr val="dk1"/>
                </a:solidFill>
                <a:latin typeface="Spectral Light" panose="02020502060000000000"/>
                <a:ea typeface="Spectral Light" panose="02020502060000000000"/>
                <a:cs typeface="Spectral Light" panose="02020502060000000000"/>
                <a:sym typeface="Spectral Light" panose="02020502060000000000"/>
              </a:rPr>
              <a:t>B.tech Project External Evaluation ,VIIIth Sem</a:t>
            </a:r>
            <a:endParaRPr sz="18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l" rtl="0">
              <a:spcBef>
                <a:spcPts val="0"/>
              </a:spcBef>
              <a:spcAft>
                <a:spcPts val="0"/>
              </a:spcAft>
              <a:buClr>
                <a:schemeClr val="dk1"/>
              </a:buClr>
              <a:buSzPts val="1100"/>
              <a:buFont typeface="Arial" panose="020B0604020202020204"/>
              <a:buNone/>
            </a:pPr>
            <a:endParaRPr>
              <a:latin typeface="Spectral" panose="02020502060000000000"/>
              <a:ea typeface="Spectral" panose="02020502060000000000"/>
              <a:cs typeface="Spectral" panose="02020502060000000000"/>
              <a:sym typeface="Spectral" panose="02020502060000000000"/>
            </a:endParaRPr>
          </a:p>
          <a:p>
            <a:pPr marL="0" lvl="0" indent="0" algn="ctr" rtl="0">
              <a:spcBef>
                <a:spcPts val="0"/>
              </a:spcBef>
              <a:spcAft>
                <a:spcPts val="0"/>
              </a:spcAft>
              <a:buNone/>
            </a:pPr>
            <a:endParaRPr sz="1800">
              <a:latin typeface="Spectral" panose="02020502060000000000"/>
              <a:ea typeface="Spectral" panose="02020502060000000000"/>
              <a:cs typeface="Spectral" panose="02020502060000000000"/>
              <a:sym typeface="Spectral" panose="02020502060000000000"/>
            </a:endParaRPr>
          </a:p>
          <a:p>
            <a:pPr marL="0" lvl="0" indent="0" algn="ctr" rtl="0">
              <a:spcBef>
                <a:spcPts val="0"/>
              </a:spcBef>
              <a:spcAft>
                <a:spcPts val="0"/>
              </a:spcAft>
              <a:buClr>
                <a:schemeClr val="dk1"/>
              </a:buClr>
              <a:buSzPts val="1100"/>
              <a:buFont typeface="Arial" panose="020B0604020202020204"/>
              <a:buNone/>
            </a:pPr>
            <a:r>
              <a:rPr lang="en-GB" sz="1800">
                <a:latin typeface="Spectral" panose="02020502060000000000"/>
                <a:ea typeface="Spectral" panose="02020502060000000000"/>
                <a:cs typeface="Spectral" panose="02020502060000000000"/>
                <a:sym typeface="Spectral" panose="02020502060000000000"/>
              </a:rPr>
              <a:t>STROKE PREDICTION </a:t>
            </a:r>
            <a:endParaRPr sz="18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18" name="Shape 118"/>
        <p:cNvGrpSpPr/>
        <p:nvPr/>
      </p:nvGrpSpPr>
      <p:grpSpPr>
        <a:xfrm>
          <a:off x="0" y="0"/>
          <a:ext cx="0" cy="0"/>
          <a:chOff x="0" y="0"/>
          <a:chExt cx="0" cy="0"/>
        </a:xfrm>
      </p:grpSpPr>
      <p:sp>
        <p:nvSpPr>
          <p:cNvPr id="119" name="Google Shape;119;p23"/>
          <p:cNvSpPr txBox="1"/>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GB" sz="1400">
                <a:solidFill>
                  <a:schemeClr val="dk1"/>
                </a:solidFill>
                <a:latin typeface="Spectral" panose="02020502060000000000"/>
                <a:ea typeface="Spectral" panose="02020502060000000000"/>
                <a:cs typeface="Spectral" panose="02020502060000000000"/>
                <a:sym typeface="Spectral" panose="02020502060000000000"/>
              </a:rPr>
              <a:t>F</a:t>
            </a:r>
            <a:r>
              <a:rPr lang="en-GB" sz="1400">
                <a:solidFill>
                  <a:schemeClr val="dk1"/>
                </a:solidFill>
                <a:latin typeface="Spectral" panose="02020502060000000000"/>
                <a:ea typeface="Spectral" panose="02020502060000000000"/>
                <a:cs typeface="Spectral" panose="02020502060000000000"/>
                <a:sym typeface="Spectral" panose="02020502060000000000"/>
              </a:rPr>
              <a:t>EASIBILITY STUDY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120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The Feasibility study was completed very early in the project's development in order to assess the practicability of the proposed system and whether it would be successful in execution and delivery or not. We have covered all the aspects in the study ranging from Technical and Financial areas and have come to the conclusion that the research work is feasible to conduct and it will be a great progress in dealing with stroke and prediction of the stroke through early onset symptoms to save people’s lives.</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400">
                <a:solidFill>
                  <a:schemeClr val="dk1"/>
                </a:solidFill>
                <a:latin typeface="Spectral" panose="02020502060000000000"/>
                <a:ea typeface="Spectral" panose="02020502060000000000"/>
                <a:cs typeface="Spectral" panose="02020502060000000000"/>
                <a:sym typeface="Spectral" panose="02020502060000000000"/>
              </a:rPr>
              <a:t>RISK MANAGEMENT</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1200"/>
              </a:spcBef>
              <a:spcAft>
                <a:spcPts val="0"/>
              </a:spcAft>
              <a:buClr>
                <a:schemeClr val="dk1"/>
              </a:buClr>
              <a:buSzPts val="1100"/>
              <a:buFont typeface="Arial" panose="020B0604020202020204"/>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Risks can arise while making our prediction system that can impact the performance of the models. These risks can range from low accuracy and ROC AUC scores etc and so to manage these risks , we have to balance the dataset in preprocessing using smote , hyperparameter tuning is essential during training so that to drastically increase the accuracy of the models on the testing dataset.</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120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615925" y="466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20">
                <a:latin typeface="Spectral" panose="02020502060000000000"/>
                <a:ea typeface="Spectral" panose="02020502060000000000"/>
                <a:cs typeface="Spectral" panose="02020502060000000000"/>
                <a:sym typeface="Spectral" panose="02020502060000000000"/>
              </a:rPr>
              <a:t>DESIGN </a:t>
            </a:r>
            <a:endParaRPr sz="2820">
              <a:latin typeface="Spectral" panose="02020502060000000000"/>
              <a:ea typeface="Spectral" panose="02020502060000000000"/>
              <a:cs typeface="Spectral" panose="02020502060000000000"/>
              <a:sym typeface="Spectral" panose="02020502060000000000"/>
            </a:endParaRPr>
          </a:p>
        </p:txBody>
      </p:sp>
      <p:sp>
        <p:nvSpPr>
          <p:cNvPr id="125" name="Google Shape;125;p24"/>
          <p:cNvSpPr txBox="1"/>
          <p:nvPr>
            <p:ph type="body" idx="1"/>
          </p:nvPr>
        </p:nvSpPr>
        <p:spPr>
          <a:xfrm>
            <a:off x="615925" y="1152475"/>
            <a:ext cx="54246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Designing the prediction system is a key component of the planning phase prior to implementation and coding since it allows us to envision how the system works, its behavior, and the actions required.</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None/>
            </a:pP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Clr>
                <a:schemeClr val="dk1"/>
              </a:buClr>
              <a:buSzPts val="1100"/>
              <a:buFont typeface="Arial" panose="020B0604020202020204"/>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Figure 4 represents  the flowchart which depicts the flow of the project from start to finish in a sequential manner AND These steps are clear, well thought out and concise enough that we have built the prediction system from scratch by following the methodology highlighted in the flowchart that ensured the positive success rate of the research work and ensured  insightful , rich observations from the study</a:t>
            </a:r>
            <a:endParaRPr sz="1200">
              <a:solidFill>
                <a:schemeClr val="dk1"/>
              </a:solidFill>
              <a:latin typeface="Spectral" panose="02020502060000000000"/>
              <a:ea typeface="Spectral" panose="02020502060000000000"/>
              <a:cs typeface="Spectral" panose="02020502060000000000"/>
              <a:sym typeface="Spectral" panose="02020502060000000000"/>
            </a:endParaRPr>
          </a:p>
        </p:txBody>
      </p:sp>
      <p:pic>
        <p:nvPicPr>
          <p:cNvPr id="126" name="Google Shape;126;p24"/>
          <p:cNvPicPr preferRelativeResize="0"/>
          <p:nvPr/>
        </p:nvPicPr>
        <p:blipFill>
          <a:blip r:embed="rId1"/>
          <a:stretch>
            <a:fillRect/>
          </a:stretch>
        </p:blipFill>
        <p:spPr>
          <a:xfrm>
            <a:off x="6792200" y="0"/>
            <a:ext cx="1543050" cy="4883050"/>
          </a:xfrm>
          <a:prstGeom prst="rect">
            <a:avLst/>
          </a:prstGeom>
          <a:noFill/>
          <a:ln>
            <a:noFill/>
          </a:ln>
        </p:spPr>
      </p:pic>
      <p:sp>
        <p:nvSpPr>
          <p:cNvPr id="127" name="Google Shape;127;p24"/>
          <p:cNvSpPr txBox="1"/>
          <p:nvPr/>
        </p:nvSpPr>
        <p:spPr>
          <a:xfrm>
            <a:off x="5859300" y="4818225"/>
            <a:ext cx="3284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latin typeface="Spectral" panose="02020502060000000000"/>
                <a:ea typeface="Spectral" panose="02020502060000000000"/>
                <a:cs typeface="Spectral" panose="02020502060000000000"/>
                <a:sym typeface="Spectral" panose="02020502060000000000"/>
              </a:rPr>
              <a:t>Figure 4. Flowchart of the Prediction system</a:t>
            </a:r>
            <a:endParaRPr sz="11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31" name="Shape 131"/>
        <p:cNvGrpSpPr/>
        <p:nvPr/>
      </p:nvGrpSpPr>
      <p:grpSpPr>
        <a:xfrm>
          <a:off x="0" y="0"/>
          <a:ext cx="0" cy="0"/>
          <a:chOff x="0" y="0"/>
          <a:chExt cx="0" cy="0"/>
        </a:xfrm>
      </p:grpSpPr>
      <p:sp>
        <p:nvSpPr>
          <p:cNvPr id="132" name="Google Shape;132;p25"/>
          <p:cNvSpPr txBox="1"/>
          <p:nvPr>
            <p:ph type="body" idx="1"/>
          </p:nvPr>
        </p:nvSpPr>
        <p:spPr>
          <a:xfrm>
            <a:off x="311700" y="671050"/>
            <a:ext cx="4875000" cy="4287000"/>
          </a:xfrm>
          <a:prstGeom prst="rect">
            <a:avLst/>
          </a:prstGeom>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None/>
            </a:pPr>
            <a:r>
              <a:rPr lang="en-GB" sz="1400">
                <a:solidFill>
                  <a:schemeClr val="dk1"/>
                </a:solidFill>
                <a:latin typeface="Spectral Light" panose="02020502060000000000"/>
                <a:ea typeface="Spectral Light" panose="02020502060000000000"/>
                <a:cs typeface="Spectral Light" panose="02020502060000000000"/>
                <a:sym typeface="Spectral Light" panose="02020502060000000000"/>
              </a:rPr>
              <a:t>D</a:t>
            </a:r>
            <a:r>
              <a:rPr lang="en-GB" sz="1400">
                <a:solidFill>
                  <a:schemeClr val="dk1"/>
                </a:solidFill>
                <a:latin typeface="Spectral Light" panose="02020502060000000000"/>
                <a:ea typeface="Spectral Light" panose="02020502060000000000"/>
                <a:cs typeface="Spectral Light" panose="02020502060000000000"/>
                <a:sym typeface="Spectral Light" panose="02020502060000000000"/>
              </a:rPr>
              <a:t>FD </a:t>
            </a:r>
            <a:endParaRPr sz="14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None/>
            </a:pP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None/>
            </a:pP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Data flow diagrams (DFDs) are graphical representations of system level designs that show the ins and outs of the flow of information or data and how the results will be generated from the inputs provided to the system. DFDs are very useful in the planning phase of SDLC, as well as in the requirement gathering phase, where visualization of the system's operation at various stages of DFD can guide the development of the product or software. Therefore we have shown a simple dfd 0 level diagram for our stroke prediction system that can help in understanding the inner workings of the system. </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None/>
            </a:pP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None/>
            </a:pPr>
            <a:r>
              <a:rPr lang="en-GB" sz="1400">
                <a:solidFill>
                  <a:schemeClr val="dk1"/>
                </a:solidFill>
                <a:latin typeface="Spectral Light" panose="02020502060000000000"/>
                <a:ea typeface="Spectral Light" panose="02020502060000000000"/>
                <a:cs typeface="Spectral Light" panose="02020502060000000000"/>
                <a:sym typeface="Spectral Light" panose="02020502060000000000"/>
              </a:rPr>
              <a:t>S</a:t>
            </a:r>
            <a:r>
              <a:rPr lang="en-GB" sz="1400">
                <a:solidFill>
                  <a:schemeClr val="dk1"/>
                </a:solidFill>
                <a:latin typeface="Spectral Light" panose="02020502060000000000"/>
                <a:ea typeface="Spectral Light" panose="02020502060000000000"/>
                <a:cs typeface="Spectral Light" panose="02020502060000000000"/>
                <a:sym typeface="Spectral Light" panose="02020502060000000000"/>
              </a:rPr>
              <a:t>DLC MODEL</a:t>
            </a:r>
            <a:endParaRPr sz="14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Clr>
                <a:schemeClr val="dk1"/>
              </a:buClr>
              <a:buSzPts val="1100"/>
              <a:buFont typeface="Arial" panose="020B0604020202020204"/>
              <a:buNone/>
            </a:pP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For project management, we used Agile approach in which we divided the creation of the prediction system into several iterations , as shown in the flowchart, resulting in improved collaboration and project execution. Its advantages include efficient project management , promotes greater team collaboration and ensures   work life balance and productivity of the employees</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l" rtl="0">
              <a:spcBef>
                <a:spcPts val="0"/>
              </a:spcBef>
              <a:spcAft>
                <a:spcPts val="1200"/>
              </a:spcAft>
              <a:buNone/>
            </a:pPr>
          </a:p>
        </p:txBody>
      </p:sp>
      <p:pic>
        <p:nvPicPr>
          <p:cNvPr id="133" name="Google Shape;133;p25"/>
          <p:cNvPicPr preferRelativeResize="0"/>
          <p:nvPr/>
        </p:nvPicPr>
        <p:blipFill>
          <a:blip r:embed="rId1"/>
          <a:stretch>
            <a:fillRect/>
          </a:stretch>
        </p:blipFill>
        <p:spPr>
          <a:xfrm>
            <a:off x="5186700" y="865550"/>
            <a:ext cx="3862950" cy="1900700"/>
          </a:xfrm>
          <a:prstGeom prst="rect">
            <a:avLst/>
          </a:prstGeom>
          <a:noFill/>
          <a:ln>
            <a:noFill/>
          </a:ln>
        </p:spPr>
      </p:pic>
      <p:sp>
        <p:nvSpPr>
          <p:cNvPr id="134" name="Google Shape;134;p25"/>
          <p:cNvSpPr txBox="1"/>
          <p:nvPr/>
        </p:nvSpPr>
        <p:spPr>
          <a:xfrm>
            <a:off x="5308350" y="2917550"/>
            <a:ext cx="3741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latin typeface="Spectral" panose="02020502060000000000"/>
                <a:ea typeface="Spectral" panose="02020502060000000000"/>
                <a:cs typeface="Spectral" panose="02020502060000000000"/>
                <a:sym typeface="Spectral" panose="02020502060000000000"/>
              </a:rPr>
              <a:t>Figure 5. Level 0 DFD of Stroke prediction system</a:t>
            </a:r>
            <a:endParaRPr sz="11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a:latin typeface="Spectral Light" panose="02020502060000000000"/>
                <a:ea typeface="Spectral Light" panose="02020502060000000000"/>
                <a:cs typeface="Spectral Light" panose="02020502060000000000"/>
                <a:sym typeface="Spectral Light" panose="02020502060000000000"/>
              </a:rPr>
              <a:t>METHODOLOGY</a:t>
            </a:r>
            <a:endParaRPr sz="2420">
              <a:latin typeface="Spectral Light" panose="02020502060000000000"/>
              <a:ea typeface="Spectral Light" panose="02020502060000000000"/>
              <a:cs typeface="Spectral Light" panose="02020502060000000000"/>
              <a:sym typeface="Spectral Light" panose="02020502060000000000"/>
            </a:endParaRPr>
          </a:p>
        </p:txBody>
      </p:sp>
      <p:sp>
        <p:nvSpPr>
          <p:cNvPr id="140" name="Google Shape;140;p26"/>
          <p:cNvSpPr txBox="1"/>
          <p:nvPr>
            <p:ph type="body" idx="1"/>
          </p:nvPr>
        </p:nvSpPr>
        <p:spPr>
          <a:xfrm>
            <a:off x="311700" y="1152475"/>
            <a:ext cx="8473200" cy="27591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Following the design of the prediction system, we proceeded with the implementation by following the research stages outlined in order to reach our study objective of comparison analysis.</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457200" lvl="0" indent="-304800" algn="just" rtl="0">
              <a:spcBef>
                <a:spcPts val="0"/>
              </a:spcBef>
              <a:spcAft>
                <a:spcPts val="0"/>
              </a:spcAft>
              <a:buClr>
                <a:schemeClr val="dk1"/>
              </a:buClr>
              <a:buSzPts val="1200"/>
              <a:buFont typeface="Spectral Light" panose="02020502060000000000"/>
              <a:buAutoNum type="arabicParenR"/>
            </a:pPr>
            <a:r>
              <a:rPr lang="en-GB" sz="1200" b="1">
                <a:solidFill>
                  <a:schemeClr val="dk1"/>
                </a:solidFill>
                <a:latin typeface="Spectral" panose="02020502060000000000"/>
                <a:ea typeface="Spectral" panose="02020502060000000000"/>
                <a:cs typeface="Spectral" panose="02020502060000000000"/>
                <a:sym typeface="Spectral" panose="02020502060000000000"/>
              </a:rPr>
              <a:t>Data description</a:t>
            </a: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 we import the necessary python libraries for building our prediction system like Pandas , matplotlib etc. for reading  and analyzing the dataset and visualizing the key risk factors affecting stroke occurrence.For our modeling, we use the Stroke Prediction Dataset from  Kaggle , which contains 5110 Patient Records with feature characteristics related to the patient's lifestyle, such as BMI, Heart disease, hypertension, smoking, gender, and so on.</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457200" lvl="0" indent="-304800" algn="just" rtl="0">
              <a:spcBef>
                <a:spcPts val="0"/>
              </a:spcBef>
              <a:spcAft>
                <a:spcPts val="0"/>
              </a:spcAft>
              <a:buClr>
                <a:schemeClr val="dk1"/>
              </a:buClr>
              <a:buSzPts val="1200"/>
              <a:buFont typeface="Spectral Light" panose="02020502060000000000"/>
              <a:buAutoNum type="arabicParenR"/>
            </a:pPr>
            <a:r>
              <a:rPr lang="en-GB" sz="1200" b="1">
                <a:solidFill>
                  <a:schemeClr val="dk1"/>
                </a:solidFill>
                <a:latin typeface="Spectral" panose="02020502060000000000"/>
                <a:ea typeface="Spectral" panose="02020502060000000000"/>
                <a:cs typeface="Spectral" panose="02020502060000000000"/>
                <a:sym typeface="Spectral" panose="02020502060000000000"/>
              </a:rPr>
              <a:t>Data visualization</a:t>
            </a: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 To highlight the relationship between the plotted features, we developed amazing visuals using matplotlib, seaborn libraries, and other tools. The major purpose is to raise awareness about stroke and how different clinical variables in the dataset play a significant effect in stroke incidence.</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p:txBody>
      </p:sp>
      <p:pic>
        <p:nvPicPr>
          <p:cNvPr id="141" name="Google Shape;141;p26"/>
          <p:cNvPicPr preferRelativeResize="0"/>
          <p:nvPr/>
        </p:nvPicPr>
        <p:blipFill>
          <a:blip r:embed="rId1"/>
          <a:stretch>
            <a:fillRect/>
          </a:stretch>
        </p:blipFill>
        <p:spPr>
          <a:xfrm>
            <a:off x="0" y="3632550"/>
            <a:ext cx="4657226" cy="990250"/>
          </a:xfrm>
          <a:prstGeom prst="rect">
            <a:avLst/>
          </a:prstGeom>
          <a:noFill/>
          <a:ln>
            <a:noFill/>
          </a:ln>
        </p:spPr>
      </p:pic>
      <p:pic>
        <p:nvPicPr>
          <p:cNvPr id="142" name="Google Shape;142;p26"/>
          <p:cNvPicPr preferRelativeResize="0"/>
          <p:nvPr/>
        </p:nvPicPr>
        <p:blipFill>
          <a:blip r:embed="rId2"/>
          <a:stretch>
            <a:fillRect/>
          </a:stretch>
        </p:blipFill>
        <p:spPr>
          <a:xfrm>
            <a:off x="4218100" y="3518075"/>
            <a:ext cx="4925895" cy="1219200"/>
          </a:xfrm>
          <a:prstGeom prst="rect">
            <a:avLst/>
          </a:prstGeom>
          <a:noFill/>
          <a:ln>
            <a:noFill/>
          </a:ln>
        </p:spPr>
      </p:pic>
      <p:sp>
        <p:nvSpPr>
          <p:cNvPr id="143" name="Google Shape;143;p26"/>
          <p:cNvSpPr txBox="1"/>
          <p:nvPr/>
        </p:nvSpPr>
        <p:spPr>
          <a:xfrm>
            <a:off x="259325" y="4700475"/>
            <a:ext cx="2301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Figure 6. Dataset description</a:t>
            </a: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144" name="Google Shape;144;p26"/>
          <p:cNvSpPr txBox="1"/>
          <p:nvPr/>
        </p:nvSpPr>
        <p:spPr>
          <a:xfrm>
            <a:off x="5219150" y="4737275"/>
            <a:ext cx="3166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7. Countplot of stroke number</a:t>
            </a:r>
            <a:endParaRPr sz="12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48" name="Shape 148"/>
        <p:cNvGrpSpPr/>
        <p:nvPr/>
      </p:nvGrpSpPr>
      <p:grpSpPr>
        <a:xfrm>
          <a:off x="0" y="0"/>
          <a:ext cx="0" cy="0"/>
          <a:chOff x="0" y="0"/>
          <a:chExt cx="0" cy="0"/>
        </a:xfrm>
      </p:grpSpPr>
      <p:sp>
        <p:nvSpPr>
          <p:cNvPr id="149" name="Google Shape;149;p27"/>
          <p:cNvSpPr txBox="1"/>
          <p:nvPr>
            <p:ph type="body" idx="1"/>
          </p:nvPr>
        </p:nvSpPr>
        <p:spPr>
          <a:xfrm>
            <a:off x="311700" y="1048150"/>
            <a:ext cx="4260300" cy="35208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3) </a:t>
            </a:r>
            <a:r>
              <a:rPr lang="en-GB" sz="1200" b="1">
                <a:solidFill>
                  <a:schemeClr val="dk1"/>
                </a:solidFill>
                <a:latin typeface="Spectral" panose="02020502060000000000"/>
                <a:ea typeface="Spectral" panose="02020502060000000000"/>
                <a:cs typeface="Spectral" panose="02020502060000000000"/>
                <a:sym typeface="Spectral" panose="02020502060000000000"/>
              </a:rPr>
              <a:t>Data preprocessing</a:t>
            </a: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 it is a very important and crucial step in data science and machine learning because the dataset is often imbalanced in nature, has duplicate and null values, and so it's a must to preprocess and clean the dataset very efficiently without losing the original data and so the first important step is to import the necessary libraries for preprocessing, such as LabelEncoder, OneHotEncoder, and ColumnTransformer, which will handle the Categorical values of the dataset and convert them to numerical, and finally we have SMOTE, which will balance the dataset for model training and improved performance. </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spcBef>
                <a:spcPts val="1200"/>
              </a:spcBef>
              <a:spcAft>
                <a:spcPts val="1200"/>
              </a:spcAft>
              <a:buNone/>
            </a:pP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4) </a:t>
            </a:r>
            <a:r>
              <a:rPr lang="en-GB" sz="1200" b="1">
                <a:solidFill>
                  <a:schemeClr val="dk1"/>
                </a:solidFill>
                <a:latin typeface="Spectral" panose="02020502060000000000"/>
                <a:ea typeface="Spectral" panose="02020502060000000000"/>
                <a:cs typeface="Spectral" panose="02020502060000000000"/>
                <a:sym typeface="Spectral" panose="02020502060000000000"/>
              </a:rPr>
              <a:t>Training</a:t>
            </a: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 we import numerous types of machine learning classifiers from the sklearn library or pip install the relevant ones, which are as follows: XGBoost[15], LightGBM[19], CatBoost[20], Random Forest, AdaBoost, MLP, SVM, Logistic Regression, Decision Tree, KNeighbours, BernoulliNB, and GaussianNB. We will train and test each model, calculating its Accuracy Score, ROC AUC Score, Precision Score, Recall, F1 Score, and so on.) </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p:txBody>
      </p:sp>
      <p:pic>
        <p:nvPicPr>
          <p:cNvPr id="150" name="Google Shape;150;p27"/>
          <p:cNvPicPr preferRelativeResize="0"/>
          <p:nvPr/>
        </p:nvPicPr>
        <p:blipFill>
          <a:blip r:embed="rId1"/>
          <a:stretch>
            <a:fillRect/>
          </a:stretch>
        </p:blipFill>
        <p:spPr>
          <a:xfrm>
            <a:off x="4798900" y="2269200"/>
            <a:ext cx="3731899" cy="2550125"/>
          </a:xfrm>
          <a:prstGeom prst="rect">
            <a:avLst/>
          </a:prstGeom>
          <a:noFill/>
          <a:ln>
            <a:noFill/>
          </a:ln>
        </p:spPr>
      </p:pic>
      <p:pic>
        <p:nvPicPr>
          <p:cNvPr id="151" name="Google Shape;151;p27"/>
          <p:cNvPicPr preferRelativeResize="0"/>
          <p:nvPr/>
        </p:nvPicPr>
        <p:blipFill>
          <a:blip r:embed="rId2"/>
          <a:stretch>
            <a:fillRect/>
          </a:stretch>
        </p:blipFill>
        <p:spPr>
          <a:xfrm>
            <a:off x="5016150" y="195600"/>
            <a:ext cx="2619768" cy="1683425"/>
          </a:xfrm>
          <a:prstGeom prst="rect">
            <a:avLst/>
          </a:prstGeom>
          <a:noFill/>
          <a:ln>
            <a:noFill/>
          </a:ln>
        </p:spPr>
      </p:pic>
      <p:sp>
        <p:nvSpPr>
          <p:cNvPr id="152" name="Google Shape;152;p27"/>
          <p:cNvSpPr txBox="1"/>
          <p:nvPr/>
        </p:nvSpPr>
        <p:spPr>
          <a:xfrm>
            <a:off x="5132700" y="1923400"/>
            <a:ext cx="2236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8. Label encoders </a:t>
            </a:r>
            <a:endParaRPr sz="1200">
              <a:latin typeface="Spectral" panose="02020502060000000000"/>
              <a:ea typeface="Spectral" panose="02020502060000000000"/>
              <a:cs typeface="Spectral" panose="02020502060000000000"/>
              <a:sym typeface="Spectral" panose="02020502060000000000"/>
            </a:endParaRPr>
          </a:p>
        </p:txBody>
      </p:sp>
      <p:sp>
        <p:nvSpPr>
          <p:cNvPr id="153" name="Google Shape;153;p27"/>
          <p:cNvSpPr txBox="1"/>
          <p:nvPr/>
        </p:nvSpPr>
        <p:spPr>
          <a:xfrm>
            <a:off x="5132700" y="4819325"/>
            <a:ext cx="3490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200">
                <a:latin typeface="Spectral" panose="02020502060000000000"/>
                <a:ea typeface="Spectral" panose="02020502060000000000"/>
                <a:cs typeface="Spectral" panose="02020502060000000000"/>
                <a:sym typeface="Spectral" panose="02020502060000000000"/>
              </a:rPr>
              <a:t>Figure 9. Importing the classifiers for modeling </a:t>
            </a: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57" name="Shape 157"/>
        <p:cNvGrpSpPr/>
        <p:nvPr/>
      </p:nvGrpSpPr>
      <p:grpSpPr>
        <a:xfrm>
          <a:off x="0" y="0"/>
          <a:ext cx="0" cy="0"/>
          <a:chOff x="0" y="0"/>
          <a:chExt cx="0" cy="0"/>
        </a:xfrm>
      </p:grpSpPr>
      <p:sp>
        <p:nvSpPr>
          <p:cNvPr id="158" name="Google Shape;158;p28"/>
          <p:cNvSpPr txBox="1"/>
          <p:nvPr>
            <p:ph type="body" idx="1"/>
          </p:nvPr>
        </p:nvSpPr>
        <p:spPr>
          <a:xfrm>
            <a:off x="172900" y="713175"/>
            <a:ext cx="4679100" cy="39765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15000"/>
              </a:lnSpc>
              <a:spcBef>
                <a:spcPts val="0"/>
              </a:spcBef>
              <a:spcAft>
                <a:spcPts val="0"/>
              </a:spcAft>
              <a:buNone/>
            </a:pPr>
            <a:r>
              <a:rPr lang="en-GB" sz="1265">
                <a:solidFill>
                  <a:srgbClr val="000000"/>
                </a:solidFill>
                <a:latin typeface="Spectral Light" panose="02020502060000000000"/>
                <a:ea typeface="Spectral Light" panose="02020502060000000000"/>
                <a:cs typeface="Spectral Light" panose="02020502060000000000"/>
                <a:sym typeface="Spectral Light" panose="02020502060000000000"/>
              </a:rPr>
              <a:t>5) </a:t>
            </a:r>
            <a:r>
              <a:rPr lang="en-GB" sz="1265" b="1">
                <a:solidFill>
                  <a:srgbClr val="000000"/>
                </a:solidFill>
                <a:latin typeface="Spectral" panose="02020502060000000000"/>
                <a:ea typeface="Spectral" panose="02020502060000000000"/>
                <a:cs typeface="Spectral" panose="02020502060000000000"/>
                <a:sym typeface="Spectral" panose="02020502060000000000"/>
              </a:rPr>
              <a:t>Tuning</a:t>
            </a:r>
            <a:r>
              <a:rPr lang="en-GB" sz="1265">
                <a:solidFill>
                  <a:srgbClr val="000000"/>
                </a:solidFill>
                <a:latin typeface="Spectral Light" panose="02020502060000000000"/>
                <a:ea typeface="Spectral Light" panose="02020502060000000000"/>
                <a:cs typeface="Spectral Light" panose="02020502060000000000"/>
                <a:sym typeface="Spectral Light" panose="02020502060000000000"/>
              </a:rPr>
              <a:t>: To improve the accuracy and performance of the models even further, we will train them again on the dataset with the desired hyperparameters which will take some time to train. After Fine-tuning the models, we Fit the Testing data to see which one is the best. Hyperparameters chosen can range from Learning rate , evaluation metrics etc.</a:t>
            </a:r>
            <a:endParaRPr sz="1265">
              <a:solidFill>
                <a:srgbClr val="000000"/>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1200"/>
              </a:spcBef>
              <a:spcAft>
                <a:spcPts val="0"/>
              </a:spcAft>
              <a:buNone/>
            </a:pPr>
            <a:r>
              <a:rPr lang="en-GB" sz="1250">
                <a:solidFill>
                  <a:schemeClr val="dk1"/>
                </a:solidFill>
                <a:latin typeface="Spectral Light" panose="02020502060000000000"/>
                <a:ea typeface="Spectral Light" panose="02020502060000000000"/>
                <a:cs typeface="Spectral Light" panose="02020502060000000000"/>
                <a:sym typeface="Spectral Light" panose="02020502060000000000"/>
              </a:rPr>
              <a:t>6) </a:t>
            </a:r>
            <a:r>
              <a:rPr lang="en-GB" sz="1250" b="1">
                <a:solidFill>
                  <a:schemeClr val="dk1"/>
                </a:solidFill>
                <a:latin typeface="Spectral" panose="02020502060000000000"/>
                <a:ea typeface="Spectral" panose="02020502060000000000"/>
                <a:cs typeface="Spectral" panose="02020502060000000000"/>
                <a:sym typeface="Spectral" panose="02020502060000000000"/>
              </a:rPr>
              <a:t>Testing</a:t>
            </a:r>
            <a:r>
              <a:rPr lang="en-GB" sz="1250">
                <a:solidFill>
                  <a:schemeClr val="dk1"/>
                </a:solidFill>
                <a:latin typeface="Spectral Light" panose="02020502060000000000"/>
                <a:ea typeface="Spectral Light" panose="02020502060000000000"/>
                <a:cs typeface="Spectral Light" panose="02020502060000000000"/>
                <a:sym typeface="Spectral Light" panose="02020502060000000000"/>
              </a:rPr>
              <a:t>: After tuning the models , we come to a conclusion that Random forest , CatBoost , XGBoost and LightGBM are having the best performance in terms of training accuracy and so it is obvious that for our final comparative analysis of the models on the testing dataset  , we will test these four models mentioned and not take the other ones. Testing will be done on the basis of their accuracy score  and  ROC AUC score which will clearly reveal to us which is the best classifier for model building in the future where the system will be used in the real time deployment in hospitals.</a:t>
            </a:r>
            <a:endParaRPr sz="125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50000"/>
              </a:lnSpc>
              <a:spcBef>
                <a:spcPts val="1200"/>
              </a:spcBef>
              <a:spcAft>
                <a:spcPts val="0"/>
              </a:spcAft>
              <a:buClr>
                <a:schemeClr val="dk1"/>
              </a:buClr>
              <a:buSzPct val="92000"/>
              <a:buFont typeface="Arial" panose="020B0604020202020204"/>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The research methodology should be followed step by step, with careful consideration given to clean code, visualizations, model development, and tuning, so that we may have a good prediction system with minimal error, and all protocols, ethics, and regulations must be followed.</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1200"/>
              </a:spcAft>
              <a:buNone/>
            </a:pPr>
            <a:endParaRPr sz="1200">
              <a:latin typeface="Spectral Light" panose="02020502060000000000"/>
              <a:ea typeface="Spectral Light" panose="02020502060000000000"/>
              <a:cs typeface="Spectral Light" panose="02020502060000000000"/>
              <a:sym typeface="Spectral Light" panose="02020502060000000000"/>
            </a:endParaRPr>
          </a:p>
        </p:txBody>
      </p:sp>
      <p:pic>
        <p:nvPicPr>
          <p:cNvPr id="159" name="Google Shape;159;p28"/>
          <p:cNvPicPr preferRelativeResize="0"/>
          <p:nvPr/>
        </p:nvPicPr>
        <p:blipFill>
          <a:blip r:embed="rId1"/>
          <a:stretch>
            <a:fillRect/>
          </a:stretch>
        </p:blipFill>
        <p:spPr>
          <a:xfrm>
            <a:off x="4851900" y="713175"/>
            <a:ext cx="3987300" cy="1934039"/>
          </a:xfrm>
          <a:prstGeom prst="rect">
            <a:avLst/>
          </a:prstGeom>
          <a:noFill/>
          <a:ln>
            <a:noFill/>
          </a:ln>
        </p:spPr>
      </p:pic>
      <p:pic>
        <p:nvPicPr>
          <p:cNvPr id="160" name="Google Shape;160;p28"/>
          <p:cNvPicPr preferRelativeResize="0"/>
          <p:nvPr/>
        </p:nvPicPr>
        <p:blipFill>
          <a:blip r:embed="rId2"/>
          <a:stretch>
            <a:fillRect/>
          </a:stretch>
        </p:blipFill>
        <p:spPr>
          <a:xfrm>
            <a:off x="4896250" y="2994114"/>
            <a:ext cx="3987300" cy="1313681"/>
          </a:xfrm>
          <a:prstGeom prst="rect">
            <a:avLst/>
          </a:prstGeom>
          <a:noFill/>
          <a:ln>
            <a:noFill/>
          </a:ln>
        </p:spPr>
      </p:pic>
      <p:sp>
        <p:nvSpPr>
          <p:cNvPr id="161" name="Google Shape;161;p28"/>
          <p:cNvSpPr txBox="1"/>
          <p:nvPr/>
        </p:nvSpPr>
        <p:spPr>
          <a:xfrm>
            <a:off x="5132700" y="2647225"/>
            <a:ext cx="37509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000">
                <a:latin typeface="Spectral" panose="02020502060000000000"/>
                <a:ea typeface="Spectral" panose="02020502060000000000"/>
                <a:cs typeface="Spectral" panose="02020502060000000000"/>
                <a:sym typeface="Spectral" panose="02020502060000000000"/>
              </a:rPr>
              <a:t>Figure 10. Tuning of the models with the desired parameters</a:t>
            </a:r>
            <a:endParaRPr sz="10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162" name="Google Shape;162;p28"/>
          <p:cNvSpPr txBox="1"/>
          <p:nvPr/>
        </p:nvSpPr>
        <p:spPr>
          <a:xfrm>
            <a:off x="5435250" y="4387100"/>
            <a:ext cx="30471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r>
              <a:rPr lang="en-GB" sz="1000">
                <a:latin typeface="Spectral" panose="02020502060000000000"/>
                <a:ea typeface="Spectral" panose="02020502060000000000"/>
                <a:cs typeface="Spectral" panose="02020502060000000000"/>
                <a:sym typeface="Spectral" panose="02020502060000000000"/>
              </a:rPr>
              <a:t>Figure 11. Testing tuned XGBoost </a:t>
            </a:r>
            <a:endParaRPr sz="10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820">
                <a:latin typeface="Spectral Light" panose="02020502060000000000"/>
                <a:ea typeface="Spectral Light" panose="02020502060000000000"/>
                <a:cs typeface="Spectral Light" panose="02020502060000000000"/>
                <a:sym typeface="Spectral Light" panose="02020502060000000000"/>
              </a:rPr>
              <a:t>RESULT </a:t>
            </a:r>
            <a:endParaRPr sz="2820">
              <a:latin typeface="Spectral Light" panose="02020502060000000000"/>
              <a:ea typeface="Spectral Light" panose="02020502060000000000"/>
              <a:cs typeface="Spectral Light" panose="02020502060000000000"/>
              <a:sym typeface="Spectral Light" panose="02020502060000000000"/>
            </a:endParaRPr>
          </a:p>
        </p:txBody>
      </p:sp>
      <p:sp>
        <p:nvSpPr>
          <p:cNvPr id="168" name="Google Shape;168;p29"/>
          <p:cNvSpPr txBox="1"/>
          <p:nvPr>
            <p:ph type="body" idx="1"/>
          </p:nvPr>
        </p:nvSpPr>
        <p:spPr>
          <a:xfrm>
            <a:off x="311700" y="1152475"/>
            <a:ext cx="4821000" cy="3416400"/>
          </a:xfrm>
          <a:prstGeom prst="rect">
            <a:avLst/>
          </a:prstGeom>
        </p:spPr>
        <p:txBody>
          <a:bodyPr spcFirstLastPara="1" wrap="square" lIns="91425" tIns="91425" rIns="91425" bIns="91425" anchor="t" anchorCtr="0">
            <a:normAutofit fontScale="92500" lnSpcReduction="20000"/>
          </a:bodyPr>
          <a:lstStyle/>
          <a:p>
            <a:pPr marL="0" lvl="0" indent="0" algn="just" rtl="0">
              <a:lnSpc>
                <a:spcPct val="115000"/>
              </a:lnSpc>
              <a:spcBef>
                <a:spcPts val="0"/>
              </a:spcBef>
              <a:spcAft>
                <a:spcPts val="0"/>
              </a:spcAft>
              <a:buClr>
                <a:schemeClr val="dk1"/>
              </a:buClr>
              <a:buSzPct val="92000"/>
              <a:buFont typeface="Arial" panose="020B0604020202020204"/>
              <a:buNone/>
            </a:pP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So, first and foremost, we'd want to highlight the visualizations and plottings of the dataset features that were crucial in the connection of the features with stroke occurrence.</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Clr>
                <a:schemeClr val="dk1"/>
              </a:buClr>
              <a:buSzPct val="92000"/>
              <a:buFont typeface="Arial" panose="020B0604020202020204"/>
              <a:buNone/>
            </a:pP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Clr>
                <a:schemeClr val="dk1"/>
              </a:buClr>
              <a:buSzPct val="92000"/>
              <a:buFont typeface="Arial" panose="020B0604020202020204"/>
              <a:buNone/>
            </a:pPr>
            <a:r>
              <a:rPr lang="en-GB" sz="1200">
                <a:solidFill>
                  <a:schemeClr val="dk1"/>
                </a:solidFill>
                <a:latin typeface="Spectral Light" panose="02020502060000000000"/>
                <a:ea typeface="Spectral Light" panose="02020502060000000000"/>
                <a:cs typeface="Spectral Light" panose="02020502060000000000"/>
                <a:sym typeface="Spectral Light" panose="02020502060000000000"/>
              </a:rPr>
              <a:t>In this figure 17 is a pie chart plot of the number of people suffering from stroke in the dataset , we come to know only 4.9% suffer from stroke and are positive while 95.1% are negative with stroke and so it gives us a glimpse on the number  of the stroke patients. So just like that , it will be followed by multiple other visualization on the clinical features of patients like work type , hypertension and smoking status etc and so in the figure  , we have demonstrated the correlation of the clinical  features or the risk factors that contribute to stroke from the dataset and as seen in the previous plottings and now this ,  we have come to know that  with age ,  chances of  stroke increases followed by heart Disease , hypertension and marital status etc and so with age , one should be cautious of their lifestyle habits</a:t>
            </a: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Clr>
                <a:schemeClr val="dk1"/>
              </a:buClr>
              <a:buSzPct val="92000"/>
              <a:buFont typeface="Arial" panose="020B0604020202020204"/>
              <a:buNone/>
            </a:pP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15000"/>
              </a:lnSpc>
              <a:spcBef>
                <a:spcPts val="0"/>
              </a:spcBef>
              <a:spcAft>
                <a:spcPts val="0"/>
              </a:spcAft>
              <a:buClr>
                <a:schemeClr val="dk1"/>
              </a:buClr>
              <a:buSzPct val="92000"/>
              <a:buFont typeface="Arial" panose="020B0604020202020204"/>
              <a:buNone/>
            </a:pPr>
            <a:endParaRPr sz="12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l" rtl="0">
              <a:spcBef>
                <a:spcPts val="0"/>
              </a:spcBef>
              <a:spcAft>
                <a:spcPts val="1200"/>
              </a:spcAft>
              <a:buNone/>
            </a:pPr>
          </a:p>
        </p:txBody>
      </p:sp>
      <p:pic>
        <p:nvPicPr>
          <p:cNvPr id="169" name="Google Shape;169;p29"/>
          <p:cNvPicPr preferRelativeResize="0"/>
          <p:nvPr/>
        </p:nvPicPr>
        <p:blipFill>
          <a:blip r:embed="rId1"/>
          <a:stretch>
            <a:fillRect/>
          </a:stretch>
        </p:blipFill>
        <p:spPr>
          <a:xfrm>
            <a:off x="6056675" y="445025"/>
            <a:ext cx="1934225" cy="2175975"/>
          </a:xfrm>
          <a:prstGeom prst="rect">
            <a:avLst/>
          </a:prstGeom>
          <a:noFill/>
          <a:ln>
            <a:noFill/>
          </a:ln>
        </p:spPr>
      </p:pic>
      <p:pic>
        <p:nvPicPr>
          <p:cNvPr id="170" name="Google Shape;170;p29"/>
          <p:cNvPicPr preferRelativeResize="0"/>
          <p:nvPr/>
        </p:nvPicPr>
        <p:blipFill>
          <a:blip r:embed="rId2"/>
          <a:stretch>
            <a:fillRect/>
          </a:stretch>
        </p:blipFill>
        <p:spPr>
          <a:xfrm>
            <a:off x="5719925" y="2920425"/>
            <a:ext cx="2867025" cy="1943100"/>
          </a:xfrm>
          <a:prstGeom prst="rect">
            <a:avLst/>
          </a:prstGeom>
          <a:noFill/>
          <a:ln>
            <a:noFill/>
          </a:ln>
        </p:spPr>
      </p:pic>
      <p:sp>
        <p:nvSpPr>
          <p:cNvPr id="171" name="Google Shape;171;p29"/>
          <p:cNvSpPr txBox="1"/>
          <p:nvPr/>
        </p:nvSpPr>
        <p:spPr>
          <a:xfrm>
            <a:off x="5438800" y="2604013"/>
            <a:ext cx="3429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000">
                <a:latin typeface="Spectral" panose="02020502060000000000"/>
                <a:ea typeface="Spectral" panose="02020502060000000000"/>
                <a:cs typeface="Spectral" panose="02020502060000000000"/>
                <a:sym typeface="Spectral" panose="02020502060000000000"/>
              </a:rPr>
              <a:t>Figure 12. Pie Chart on number of stroke affected people  </a:t>
            </a:r>
            <a:endParaRPr sz="10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172" name="Google Shape;172;p29"/>
          <p:cNvSpPr txBox="1"/>
          <p:nvPr/>
        </p:nvSpPr>
        <p:spPr>
          <a:xfrm>
            <a:off x="5719925" y="4863525"/>
            <a:ext cx="3137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r>
              <a:rPr lang="en-GB" sz="1000">
                <a:latin typeface="Spectral" panose="02020502060000000000"/>
                <a:ea typeface="Spectral" panose="02020502060000000000"/>
                <a:cs typeface="Spectral" panose="02020502060000000000"/>
                <a:sym typeface="Spectral" panose="02020502060000000000"/>
              </a:rPr>
              <a:t>Figure 13. Correlation of features.</a:t>
            </a:r>
            <a:endParaRPr sz="10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76" name="Shape 176"/>
        <p:cNvGrpSpPr/>
        <p:nvPr/>
      </p:nvGrpSpPr>
      <p:grpSpPr>
        <a:xfrm>
          <a:off x="0" y="0"/>
          <a:ext cx="0" cy="0"/>
          <a:chOff x="0" y="0"/>
          <a:chExt cx="0" cy="0"/>
        </a:xfrm>
      </p:grpSpPr>
      <p:sp>
        <p:nvSpPr>
          <p:cNvPr id="177" name="Google Shape;177;p30"/>
          <p:cNvSpPr txBox="1"/>
          <p:nvPr>
            <p:ph type="body" idx="1"/>
          </p:nvPr>
        </p:nvSpPr>
        <p:spPr>
          <a:xfrm>
            <a:off x="253350" y="108050"/>
            <a:ext cx="4441200" cy="3354000"/>
          </a:xfrm>
          <a:prstGeom prst="rect">
            <a:avLst/>
          </a:prstGeom>
        </p:spPr>
        <p:txBody>
          <a:bodyPr spcFirstLastPara="1" wrap="square" lIns="91425" tIns="91425" rIns="91425" bIns="91425" anchor="t" anchorCtr="0">
            <a:normAutofit fontScale="25000"/>
          </a:bodyPr>
          <a:lstStyle/>
          <a:p>
            <a:pPr marL="0" lvl="0" indent="0" algn="just" rtl="0">
              <a:spcBef>
                <a:spcPts val="0"/>
              </a:spcBef>
              <a:spcAft>
                <a:spcPts val="0"/>
              </a:spcAft>
              <a:buNone/>
            </a:pPr>
            <a:r>
              <a:rPr lang="en-GB" sz="3115">
                <a:solidFill>
                  <a:schemeClr val="dk1"/>
                </a:solidFill>
                <a:latin typeface="Spectral" panose="02020502060000000000"/>
                <a:ea typeface="Spectral" panose="02020502060000000000"/>
                <a:cs typeface="Spectral" panose="02020502060000000000"/>
                <a:sym typeface="Spectral" panose="02020502060000000000"/>
              </a:rPr>
              <a:t>After visualization results , we have showcased the results of training and testing of the models before the tuning phase and seen in the figure 25 we compare the models performance with accuracy , ROC- AUC , K - Fold Mean Accuracy, Precision , recall , f1 score and standard deviation in which we have to only mind accuracy score and roc auc score and it is observed that XGBoost is the top performing model in terms of all the performance metrics highlighted having an accuracy score of 94.61% and roc auc score of 0.52 followed by LightGBM , Catboost , Random Forest and many others etc.</a:t>
            </a:r>
            <a:endParaRPr sz="3115">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spcBef>
                <a:spcPts val="1200"/>
              </a:spcBef>
              <a:spcAft>
                <a:spcPts val="0"/>
              </a:spcAft>
              <a:buNone/>
            </a:pPr>
            <a:endParaRPr sz="3115">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spcBef>
                <a:spcPts val="1200"/>
              </a:spcBef>
              <a:spcAft>
                <a:spcPts val="1200"/>
              </a:spcAft>
              <a:buNone/>
            </a:pPr>
            <a:r>
              <a:rPr lang="en-GB" sz="3115">
                <a:solidFill>
                  <a:schemeClr val="dk1"/>
                </a:solidFill>
                <a:latin typeface="Spectral" panose="02020502060000000000"/>
                <a:ea typeface="Spectral" panose="02020502060000000000"/>
                <a:cs typeface="Spectral" panose="02020502060000000000"/>
                <a:sym typeface="Spectral" panose="02020502060000000000"/>
              </a:rPr>
              <a:t>After this Tuning comes, which is an integral part of our research work that aims to further enrich the models accuracy and give us new observations on the performance of the models on the testing dataset .Therefore , we tune each one of the Classifiers with their Desired  parameters ( Learning rate , n_estimators , eval_metrics , number of leaves etc ) using gridsearchcv so that we can further improve their performance and so after , we train them once again on the training dataset to note their training accuracy  and so after training we observe that these four models which are XGBoost , Random forest , CatBoost and LightGBM stand out from others while  achieving higher testing  accuracy with their best defined parameter and  so it stands to reason that we will only test these four   to determine which model is the best for real-time stroke prediction and for comparative analysis purposes and so we fit the tuned and trained model on the testing dataset once again to see the improved accuracy score and roc auc score.</a:t>
            </a:r>
            <a:endParaRPr sz="1000">
              <a:solidFill>
                <a:schemeClr val="dk1"/>
              </a:solidFill>
              <a:latin typeface="Spectral Light" panose="02020502060000000000"/>
              <a:ea typeface="Spectral Light" panose="02020502060000000000"/>
              <a:cs typeface="Spectral Light" panose="02020502060000000000"/>
              <a:sym typeface="Spectral Light" panose="02020502060000000000"/>
            </a:endParaRPr>
          </a:p>
        </p:txBody>
      </p:sp>
      <p:pic>
        <p:nvPicPr>
          <p:cNvPr id="178" name="Google Shape;178;p30"/>
          <p:cNvPicPr preferRelativeResize="0"/>
          <p:nvPr/>
        </p:nvPicPr>
        <p:blipFill>
          <a:blip r:embed="rId1"/>
          <a:stretch>
            <a:fillRect/>
          </a:stretch>
        </p:blipFill>
        <p:spPr>
          <a:xfrm>
            <a:off x="5195087" y="0"/>
            <a:ext cx="3868124" cy="1899400"/>
          </a:xfrm>
          <a:prstGeom prst="rect">
            <a:avLst/>
          </a:prstGeom>
          <a:noFill/>
          <a:ln>
            <a:noFill/>
          </a:ln>
        </p:spPr>
      </p:pic>
      <p:pic>
        <p:nvPicPr>
          <p:cNvPr id="179" name="Google Shape;179;p30"/>
          <p:cNvPicPr preferRelativeResize="0"/>
          <p:nvPr/>
        </p:nvPicPr>
        <p:blipFill>
          <a:blip r:embed="rId2"/>
          <a:stretch>
            <a:fillRect/>
          </a:stretch>
        </p:blipFill>
        <p:spPr>
          <a:xfrm>
            <a:off x="5820450" y="2075163"/>
            <a:ext cx="2971800" cy="1285875"/>
          </a:xfrm>
          <a:prstGeom prst="rect">
            <a:avLst/>
          </a:prstGeom>
          <a:noFill/>
          <a:ln>
            <a:noFill/>
          </a:ln>
        </p:spPr>
      </p:pic>
      <p:pic>
        <p:nvPicPr>
          <p:cNvPr id="180" name="Google Shape;180;p30"/>
          <p:cNvPicPr preferRelativeResize="0"/>
          <p:nvPr/>
        </p:nvPicPr>
        <p:blipFill>
          <a:blip r:embed="rId3"/>
          <a:stretch>
            <a:fillRect/>
          </a:stretch>
        </p:blipFill>
        <p:spPr>
          <a:xfrm>
            <a:off x="5926200" y="3536813"/>
            <a:ext cx="2981325" cy="1314450"/>
          </a:xfrm>
          <a:prstGeom prst="rect">
            <a:avLst/>
          </a:prstGeom>
          <a:noFill/>
          <a:ln>
            <a:noFill/>
          </a:ln>
        </p:spPr>
      </p:pic>
      <p:pic>
        <p:nvPicPr>
          <p:cNvPr id="181" name="Google Shape;181;p30"/>
          <p:cNvPicPr preferRelativeResize="0"/>
          <p:nvPr/>
        </p:nvPicPr>
        <p:blipFill>
          <a:blip r:embed="rId4"/>
          <a:stretch>
            <a:fillRect/>
          </a:stretch>
        </p:blipFill>
        <p:spPr>
          <a:xfrm>
            <a:off x="234100" y="3462075"/>
            <a:ext cx="2760188" cy="1158925"/>
          </a:xfrm>
          <a:prstGeom prst="rect">
            <a:avLst/>
          </a:prstGeom>
          <a:noFill/>
          <a:ln>
            <a:noFill/>
          </a:ln>
        </p:spPr>
      </p:pic>
      <p:pic>
        <p:nvPicPr>
          <p:cNvPr id="182" name="Google Shape;182;p30"/>
          <p:cNvPicPr preferRelativeResize="0"/>
          <p:nvPr/>
        </p:nvPicPr>
        <p:blipFill>
          <a:blip r:embed="rId5"/>
          <a:stretch>
            <a:fillRect/>
          </a:stretch>
        </p:blipFill>
        <p:spPr>
          <a:xfrm>
            <a:off x="3182150" y="3462075"/>
            <a:ext cx="2556210" cy="1158925"/>
          </a:xfrm>
          <a:prstGeom prst="rect">
            <a:avLst/>
          </a:prstGeom>
          <a:noFill/>
          <a:ln>
            <a:noFill/>
          </a:ln>
        </p:spPr>
      </p:pic>
      <p:sp>
        <p:nvSpPr>
          <p:cNvPr id="183" name="Google Shape;183;p30"/>
          <p:cNvSpPr txBox="1"/>
          <p:nvPr/>
        </p:nvSpPr>
        <p:spPr>
          <a:xfrm>
            <a:off x="5009600" y="1802250"/>
            <a:ext cx="4441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000">
                <a:latin typeface="Spectral" panose="02020502060000000000"/>
                <a:ea typeface="Spectral" panose="02020502060000000000"/>
                <a:cs typeface="Spectral" panose="02020502060000000000"/>
                <a:sym typeface="Spectral" panose="02020502060000000000"/>
              </a:rPr>
              <a:t>Figure 14. Comparative Analysis of Classifiers after training and testing  </a:t>
            </a:r>
            <a:endParaRPr sz="10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184" name="Google Shape;184;p30"/>
          <p:cNvSpPr txBox="1"/>
          <p:nvPr/>
        </p:nvSpPr>
        <p:spPr>
          <a:xfrm>
            <a:off x="5926200" y="3261425"/>
            <a:ext cx="2760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000">
                <a:latin typeface="Spectral" panose="02020502060000000000"/>
                <a:ea typeface="Spectral" panose="02020502060000000000"/>
                <a:cs typeface="Spectral" panose="02020502060000000000"/>
                <a:sym typeface="Spectral" panose="02020502060000000000"/>
              </a:rPr>
              <a:t>Figure 15.   Tuned XGBoost performance</a:t>
            </a:r>
            <a:endParaRPr sz="10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
        <p:nvSpPr>
          <p:cNvPr id="185" name="Google Shape;185;p30"/>
          <p:cNvSpPr txBox="1"/>
          <p:nvPr/>
        </p:nvSpPr>
        <p:spPr>
          <a:xfrm>
            <a:off x="69950" y="4621000"/>
            <a:ext cx="3088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16. Tuned Random forest performance </a:t>
            </a:r>
            <a:endParaRPr sz="1200">
              <a:latin typeface="Spectral" panose="02020502060000000000"/>
              <a:ea typeface="Spectral" panose="02020502060000000000"/>
              <a:cs typeface="Spectral" panose="02020502060000000000"/>
              <a:sym typeface="Spectral" panose="02020502060000000000"/>
            </a:endParaRPr>
          </a:p>
        </p:txBody>
      </p:sp>
      <p:sp>
        <p:nvSpPr>
          <p:cNvPr id="186" name="Google Shape;186;p30"/>
          <p:cNvSpPr txBox="1"/>
          <p:nvPr/>
        </p:nvSpPr>
        <p:spPr>
          <a:xfrm>
            <a:off x="3258450" y="4682700"/>
            <a:ext cx="2403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17. Tuned LightGBM performance </a:t>
            </a:r>
            <a:endParaRPr sz="1200">
              <a:latin typeface="Spectral" panose="02020502060000000000"/>
              <a:ea typeface="Spectral" panose="02020502060000000000"/>
              <a:cs typeface="Spectral" panose="02020502060000000000"/>
              <a:sym typeface="Spectral" panose="02020502060000000000"/>
            </a:endParaRPr>
          </a:p>
        </p:txBody>
      </p:sp>
      <p:sp>
        <p:nvSpPr>
          <p:cNvPr id="187" name="Google Shape;187;p30"/>
          <p:cNvSpPr txBox="1"/>
          <p:nvPr/>
        </p:nvSpPr>
        <p:spPr>
          <a:xfrm>
            <a:off x="5820450" y="4851275"/>
            <a:ext cx="3314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18. Tuned CatBoost performance </a:t>
            </a:r>
            <a:endParaRPr sz="12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Spectral Light" panose="02020502060000000000"/>
                <a:ea typeface="Spectral Light" panose="02020502060000000000"/>
                <a:cs typeface="Spectral Light" panose="02020502060000000000"/>
                <a:sym typeface="Spectral Light" panose="02020502060000000000"/>
              </a:rPr>
              <a:t>CONCLUSION </a:t>
            </a:r>
            <a:endParaRPr>
              <a:latin typeface="Spectral Light" panose="02020502060000000000"/>
              <a:ea typeface="Spectral Light" panose="02020502060000000000"/>
              <a:cs typeface="Spectral Light" panose="02020502060000000000"/>
              <a:sym typeface="Spectral Light" panose="02020502060000000000"/>
            </a:endParaRPr>
          </a:p>
        </p:txBody>
      </p:sp>
      <p:sp>
        <p:nvSpPr>
          <p:cNvPr id="193" name="Google Shape;193;p31"/>
          <p:cNvSpPr txBox="1"/>
          <p:nvPr>
            <p:ph type="body" idx="1"/>
          </p:nvPr>
        </p:nvSpPr>
        <p:spPr>
          <a:xfrm>
            <a:off x="311700" y="1152475"/>
            <a:ext cx="468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sz="1100">
                <a:solidFill>
                  <a:schemeClr val="dk1"/>
                </a:solidFill>
                <a:latin typeface="Spectral" panose="02020502060000000000"/>
                <a:ea typeface="Spectral" panose="02020502060000000000"/>
                <a:cs typeface="Spectral" panose="02020502060000000000"/>
                <a:sym typeface="Spectral" panose="02020502060000000000"/>
              </a:rPr>
              <a:t>From Figure 15 to 18 , we see the performance of these 4 Tuned models on  the Testing data once again and so it is clear from the new observations that XGBoost is the best performing model on the stroke dataset during the comparative analysis and it achieves an impressive all rounder accuracy score of 94.61% and roc auc score of 0.79 and it is followed by LightGBM , Random forest and Catboost and their results are also neatly compiled in the below table for more clarity and so in conclusion these are the final results from our research work  of comparative analysis on stroke dataset for the prediction system in which we have tried all the machine learning approaches and in the XGBoost emerged as the winner and best classifier for modeling of the prediction system.</a:t>
            </a:r>
            <a:endParaRPr sz="11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spcBef>
                <a:spcPts val="1200"/>
              </a:spcBef>
              <a:spcAft>
                <a:spcPts val="1200"/>
              </a:spcAft>
              <a:buNone/>
            </a:pPr>
            <a:r>
              <a:rPr lang="en-GB" sz="1100">
                <a:solidFill>
                  <a:schemeClr val="dk1"/>
                </a:solidFill>
                <a:latin typeface="Spectral" panose="02020502060000000000"/>
                <a:ea typeface="Spectral" panose="02020502060000000000"/>
                <a:cs typeface="Spectral" panose="02020502060000000000"/>
                <a:sym typeface="Spectral" panose="02020502060000000000"/>
              </a:rPr>
              <a:t>XGBoost stroke prediction model should be integrated  in real-time stroke prediction applications and hardware systems where it will produce accurate results since it has been vigorously trained , tuned and tested on the stroke dataset  and has shown an impressive allrounder results</a:t>
            </a:r>
            <a:endParaRPr sz="1100">
              <a:solidFill>
                <a:schemeClr val="dk1"/>
              </a:solidFill>
              <a:latin typeface="Spectral" panose="02020502060000000000"/>
              <a:ea typeface="Spectral" panose="02020502060000000000"/>
              <a:cs typeface="Spectral" panose="02020502060000000000"/>
              <a:sym typeface="Spectral" panose="02020502060000000000"/>
            </a:endParaRPr>
          </a:p>
        </p:txBody>
      </p:sp>
      <p:graphicFrame>
        <p:nvGraphicFramePr>
          <p:cNvPr id="194" name="Google Shape;194;p31"/>
          <p:cNvGraphicFramePr/>
          <p:nvPr/>
        </p:nvGraphicFramePr>
        <p:xfrm>
          <a:off x="5270950" y="1413950"/>
          <a:ext cx="3667750" cy="3000000"/>
        </p:xfrm>
        <a:graphic>
          <a:graphicData uri="http://schemas.openxmlformats.org/drawingml/2006/table">
            <a:tbl>
              <a:tblPr>
                <a:noFill/>
                <a:tableStyleId>{64414D5F-1F11-40A0-A5AF-7DFDB32F93F8}</a:tableStyleId>
              </a:tblPr>
              <a:tblGrid>
                <a:gridCol w="1833875"/>
                <a:gridCol w="1833875"/>
              </a:tblGrid>
              <a:tr h="381000">
                <a:tc>
                  <a:txBody>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latin typeface="Spectral Medium" panose="02020602060000000000"/>
                          <a:ea typeface="Spectral Medium" panose="02020602060000000000"/>
                          <a:cs typeface="Spectral Medium" panose="02020602060000000000"/>
                          <a:sym typeface="Spectral Medium" panose="02020602060000000000"/>
                        </a:rPr>
                        <a:t>Model </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latin typeface="Spectral Medium" panose="02020602060000000000"/>
                          <a:ea typeface="Spectral Medium" panose="02020602060000000000"/>
                          <a:cs typeface="Spectral Medium" panose="02020602060000000000"/>
                          <a:sym typeface="Spectral Medium" panose="02020602060000000000"/>
                        </a:rPr>
                        <a:t>Accuracy Score</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latin typeface="Spectral Medium" panose="02020602060000000000"/>
                          <a:ea typeface="Spectral Medium" panose="02020602060000000000"/>
                          <a:cs typeface="Spectral Medium" panose="02020602060000000000"/>
                          <a:sym typeface="Spectral Medium" panose="02020602060000000000"/>
                        </a:rPr>
                        <a:t>Xgboost</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latin typeface="Spectral Medium" panose="02020602060000000000"/>
                          <a:ea typeface="Spectral Medium" panose="02020602060000000000"/>
                          <a:cs typeface="Spectral Medium" panose="02020602060000000000"/>
                          <a:sym typeface="Spectral Medium" panose="02020602060000000000"/>
                        </a:rPr>
                        <a:t>94.61 %</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latin typeface="Spectral Medium" panose="02020602060000000000"/>
                          <a:ea typeface="Spectral Medium" panose="02020602060000000000"/>
                          <a:cs typeface="Spectral Medium" panose="02020602060000000000"/>
                          <a:sym typeface="Spectral Medium" panose="02020602060000000000"/>
                        </a:rPr>
                        <a:t>LightGBM</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latin typeface="Spectral Medium" panose="02020602060000000000"/>
                          <a:ea typeface="Spectral Medium" panose="02020602060000000000"/>
                          <a:cs typeface="Spectral Medium" panose="02020602060000000000"/>
                          <a:sym typeface="Spectral Medium" panose="02020602060000000000"/>
                        </a:rPr>
                        <a:t>94.52%</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latin typeface="Spectral Medium" panose="02020602060000000000"/>
                          <a:ea typeface="Spectral Medium" panose="02020602060000000000"/>
                          <a:cs typeface="Spectral Medium" panose="02020602060000000000"/>
                          <a:sym typeface="Spectral Medium" panose="02020602060000000000"/>
                        </a:rPr>
                        <a:t>Random forest</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latin typeface="Spectral Medium" panose="02020602060000000000"/>
                          <a:ea typeface="Spectral Medium" panose="02020602060000000000"/>
                          <a:cs typeface="Spectral Medium" panose="02020602060000000000"/>
                          <a:sym typeface="Spectral Medium" panose="02020602060000000000"/>
                        </a:rPr>
                        <a:t>94.42 %</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81000">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latin typeface="Spectral Medium" panose="02020602060000000000"/>
                          <a:ea typeface="Spectral Medium" panose="02020602060000000000"/>
                          <a:cs typeface="Spectral Medium" panose="02020602060000000000"/>
                          <a:sym typeface="Spectral Medium" panose="02020602060000000000"/>
                        </a:rPr>
                        <a:t>Catboost</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latin typeface="Spectral Medium" panose="02020602060000000000"/>
                          <a:ea typeface="Spectral Medium" panose="02020602060000000000"/>
                          <a:cs typeface="Spectral Medium" panose="02020602060000000000"/>
                          <a:sym typeface="Spectral Medium" panose="02020602060000000000"/>
                        </a:rPr>
                        <a:t>94.32 %</a:t>
                      </a:r>
                      <a:endParaRPr>
                        <a:latin typeface="Spectral Medium" panose="02020602060000000000"/>
                        <a:ea typeface="Spectral Medium" panose="02020602060000000000"/>
                        <a:cs typeface="Spectral Medium" panose="02020602060000000000"/>
                        <a:sym typeface="Spectral Medium" panose="0202060206000000000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
        <p:nvSpPr>
          <p:cNvPr id="195" name="Google Shape;195;p31"/>
          <p:cNvSpPr txBox="1"/>
          <p:nvPr/>
        </p:nvSpPr>
        <p:spPr>
          <a:xfrm>
            <a:off x="5467675" y="1046488"/>
            <a:ext cx="3417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Spectral" panose="02020502060000000000"/>
                <a:ea typeface="Spectral" panose="02020502060000000000"/>
                <a:cs typeface="Spectral" panose="02020502060000000000"/>
                <a:sym typeface="Spectral" panose="02020502060000000000"/>
              </a:rPr>
              <a:t>Table 8.1 comparative analysis of tuned classifiers</a:t>
            </a:r>
            <a:endParaRPr sz="10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4183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Spectral Light" panose="02020502060000000000"/>
                <a:ea typeface="Spectral Light" panose="02020502060000000000"/>
                <a:cs typeface="Spectral Light" panose="02020502060000000000"/>
                <a:sym typeface="Spectral Light" panose="02020502060000000000"/>
              </a:rPr>
              <a:t>P</a:t>
            </a:r>
            <a:r>
              <a:rPr lang="en-GB">
                <a:latin typeface="Spectral Light" panose="02020502060000000000"/>
                <a:ea typeface="Spectral Light" panose="02020502060000000000"/>
                <a:cs typeface="Spectral Light" panose="02020502060000000000"/>
                <a:sym typeface="Spectral Light" panose="02020502060000000000"/>
              </a:rPr>
              <a:t>ROJECT</a:t>
            </a:r>
            <a:r>
              <a:rPr lang="en-GB">
                <a:latin typeface="Spectral Light" panose="02020502060000000000"/>
                <a:ea typeface="Spectral Light" panose="02020502060000000000"/>
                <a:cs typeface="Spectral Light" panose="02020502060000000000"/>
                <a:sym typeface="Spectral Light" panose="02020502060000000000"/>
              </a:rPr>
              <a:t> OUTCOME </a:t>
            </a:r>
            <a:endParaRPr>
              <a:latin typeface="Spectral Light" panose="02020502060000000000"/>
              <a:ea typeface="Spectral Light" panose="02020502060000000000"/>
              <a:cs typeface="Spectral Light" panose="02020502060000000000"/>
              <a:sym typeface="Spectral Light" panose="02020502060000000000"/>
            </a:endParaRPr>
          </a:p>
        </p:txBody>
      </p:sp>
      <p:sp>
        <p:nvSpPr>
          <p:cNvPr id="201" name="Google Shape;201;p32"/>
          <p:cNvSpPr txBox="1"/>
          <p:nvPr>
            <p:ph type="body" idx="1"/>
          </p:nvPr>
        </p:nvSpPr>
        <p:spPr>
          <a:xfrm>
            <a:off x="311700" y="1127550"/>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latin typeface="Spectral Light" panose="02020502060000000000"/>
                <a:ea typeface="Spectral Light" panose="02020502060000000000"/>
                <a:cs typeface="Spectral Light" panose="02020502060000000000"/>
                <a:sym typeface="Spectral Light" panose="02020502060000000000"/>
              </a:rPr>
              <a:t>7th sem </a:t>
            </a:r>
            <a:endParaRPr>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spcBef>
                <a:spcPts val="1200"/>
              </a:spcBef>
              <a:spcAft>
                <a:spcPts val="1200"/>
              </a:spcAft>
              <a:buNone/>
            </a:pPr>
            <a:r>
              <a:rPr lang="en-GB" sz="1100">
                <a:solidFill>
                  <a:schemeClr val="dk1"/>
                </a:solidFill>
                <a:latin typeface="Spectral" panose="02020502060000000000"/>
                <a:ea typeface="Spectral" panose="02020502060000000000"/>
                <a:cs typeface="Spectral" panose="02020502060000000000"/>
                <a:sym typeface="Spectral" panose="02020502060000000000"/>
              </a:rPr>
              <a:t>Our project work is research-oriented, and the insights and results will be shared with the scientific community. For the 7th semester outcome, we had a simple research paper prepared in IEEE format, in which the results were neatly compiled, and then we submitted the paper to an IEEE conference named International conference of emerging technologies (INCET) in Bengaluru, but the paper was rejected during acceptance because some changes were required.</a:t>
            </a:r>
            <a:endParaRPr sz="1100">
              <a:solidFill>
                <a:schemeClr val="dk1"/>
              </a:solidFill>
              <a:latin typeface="Spectral" panose="02020502060000000000"/>
              <a:ea typeface="Spectral" panose="02020502060000000000"/>
              <a:cs typeface="Spectral" panose="02020502060000000000"/>
              <a:sym typeface="Spectral" panose="02020502060000000000"/>
            </a:endParaRPr>
          </a:p>
        </p:txBody>
      </p:sp>
      <p:sp>
        <p:nvSpPr>
          <p:cNvPr id="202" name="Google Shape;202;p32"/>
          <p:cNvSpPr txBox="1"/>
          <p:nvPr/>
        </p:nvSpPr>
        <p:spPr>
          <a:xfrm>
            <a:off x="5219150" y="4786900"/>
            <a:ext cx="2852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19. 7th sem research paper</a:t>
            </a:r>
            <a:endParaRPr sz="1200">
              <a:latin typeface="Spectral" panose="02020502060000000000"/>
              <a:ea typeface="Spectral" panose="02020502060000000000"/>
              <a:cs typeface="Spectral" panose="02020502060000000000"/>
              <a:sym typeface="Spectral" panose="02020502060000000000"/>
            </a:endParaRPr>
          </a:p>
        </p:txBody>
      </p:sp>
      <p:pic>
        <p:nvPicPr>
          <p:cNvPr id="203" name="Google Shape;203;p32"/>
          <p:cNvPicPr preferRelativeResize="0"/>
          <p:nvPr/>
        </p:nvPicPr>
        <p:blipFill>
          <a:blip r:embed="rId1"/>
          <a:stretch>
            <a:fillRect/>
          </a:stretch>
        </p:blipFill>
        <p:spPr>
          <a:xfrm>
            <a:off x="4872363" y="330700"/>
            <a:ext cx="3546276" cy="4482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744575"/>
            <a:ext cx="8520600" cy="1059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panose="020B0604020202020204"/>
              <a:buNone/>
            </a:pPr>
            <a:r>
              <a:rPr lang="en-GB" sz="2400">
                <a:latin typeface="Spectral Light" panose="02020502060000000000"/>
                <a:ea typeface="Spectral Light" panose="02020502060000000000"/>
                <a:cs typeface="Spectral Light" panose="02020502060000000000"/>
                <a:sym typeface="Spectral Light" panose="02020502060000000000"/>
              </a:rPr>
              <a:t>Approval from guide for the evaluation</a:t>
            </a:r>
            <a:endParaRPr sz="2400">
              <a:latin typeface="Spectral Light" panose="02020502060000000000"/>
              <a:ea typeface="Spectral Light" panose="02020502060000000000"/>
              <a:cs typeface="Spectral Light" panose="02020502060000000000"/>
              <a:sym typeface="Spectral Light" panose="02020502060000000000"/>
            </a:endParaRPr>
          </a:p>
          <a:p>
            <a:pPr marL="0" lvl="0" indent="0" algn="ctr" rtl="0">
              <a:spcBef>
                <a:spcPts val="0"/>
              </a:spcBef>
              <a:spcAft>
                <a:spcPts val="0"/>
              </a:spcAft>
              <a:buClr>
                <a:schemeClr val="dk1"/>
              </a:buClr>
              <a:buSzPts val="1100"/>
              <a:buFont typeface="Arial" panose="020B0604020202020204"/>
              <a:buNone/>
            </a:pPr>
            <a:endParaRPr sz="1100">
              <a:latin typeface="Spectral" panose="02020502060000000000"/>
              <a:ea typeface="Spectral" panose="02020502060000000000"/>
              <a:cs typeface="Spectral" panose="02020502060000000000"/>
              <a:sym typeface="Spectral" panose="02020502060000000000"/>
            </a:endParaRPr>
          </a:p>
          <a:p>
            <a:pPr marL="0" lvl="0" indent="0" algn="ctr" rtl="0">
              <a:spcBef>
                <a:spcPts val="0"/>
              </a:spcBef>
              <a:spcAft>
                <a:spcPts val="0"/>
              </a:spcAft>
              <a:buNone/>
            </a:pPr>
            <a:endParaRPr sz="1100">
              <a:latin typeface="Spectral" panose="02020502060000000000"/>
              <a:ea typeface="Spectral" panose="02020502060000000000"/>
              <a:cs typeface="Spectral" panose="02020502060000000000"/>
              <a:sym typeface="Spectral" panose="02020502060000000000"/>
            </a:endParaRPr>
          </a:p>
        </p:txBody>
      </p:sp>
      <p:sp>
        <p:nvSpPr>
          <p:cNvPr id="69" name="Google Shape;69;p15"/>
          <p:cNvSpPr txBox="1"/>
          <p:nvPr>
            <p:ph type="subTitle" idx="1"/>
          </p:nvPr>
        </p:nvSpPr>
        <p:spPr>
          <a:xfrm>
            <a:off x="2373125" y="4584600"/>
            <a:ext cx="4311300" cy="55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Figure 1. S</a:t>
            </a:r>
            <a:r>
              <a:rPr lang="en-GB" sz="1200">
                <a:solidFill>
                  <a:schemeClr val="dk1"/>
                </a:solidFill>
                <a:latin typeface="Spectral" panose="02020502060000000000"/>
                <a:ea typeface="Spectral" panose="02020502060000000000"/>
                <a:cs typeface="Spectral" panose="02020502060000000000"/>
                <a:sym typeface="Spectral" panose="02020502060000000000"/>
              </a:rPr>
              <a:t>creenshot of the approval in mail by the </a:t>
            </a:r>
            <a:r>
              <a:rPr lang="en-GB" sz="1200">
                <a:solidFill>
                  <a:schemeClr val="dk1"/>
                </a:solidFill>
                <a:latin typeface="Spectral" panose="02020502060000000000"/>
                <a:ea typeface="Spectral" panose="02020502060000000000"/>
                <a:cs typeface="Spectral" panose="02020502060000000000"/>
                <a:sym typeface="Spectral" panose="02020502060000000000"/>
              </a:rPr>
              <a:t>guide</a:t>
            </a:r>
            <a:r>
              <a:rPr lang="en-GB" sz="1200">
                <a:solidFill>
                  <a:schemeClr val="dk1"/>
                </a:solidFill>
                <a:latin typeface="Spectral" panose="02020502060000000000"/>
                <a:ea typeface="Spectral" panose="02020502060000000000"/>
                <a:cs typeface="Spectral" panose="02020502060000000000"/>
                <a:sym typeface="Spectral" panose="02020502060000000000"/>
              </a:rPr>
              <a:t> </a:t>
            </a:r>
            <a:endParaRPr sz="1200">
              <a:solidFill>
                <a:schemeClr val="dk1"/>
              </a:solidFill>
              <a:latin typeface="Spectral" panose="02020502060000000000"/>
              <a:ea typeface="Spectral" panose="02020502060000000000"/>
              <a:cs typeface="Spectral" panose="02020502060000000000"/>
              <a:sym typeface="Spectral" panose="02020502060000000000"/>
            </a:endParaRPr>
          </a:p>
        </p:txBody>
      </p:sp>
      <p:pic>
        <p:nvPicPr>
          <p:cNvPr id="70" name="Google Shape;70;p15"/>
          <p:cNvPicPr preferRelativeResize="0"/>
          <p:nvPr/>
        </p:nvPicPr>
        <p:blipFill>
          <a:blip r:embed="rId1"/>
          <a:stretch>
            <a:fillRect/>
          </a:stretch>
        </p:blipFill>
        <p:spPr>
          <a:xfrm>
            <a:off x="1382151" y="1664075"/>
            <a:ext cx="6293249" cy="27210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207" name="Shape 207"/>
        <p:cNvGrpSpPr/>
        <p:nvPr/>
      </p:nvGrpSpPr>
      <p:grpSpPr>
        <a:xfrm>
          <a:off x="0" y="0"/>
          <a:ext cx="0" cy="0"/>
          <a:chOff x="0" y="0"/>
          <a:chExt cx="0" cy="0"/>
        </a:xfrm>
      </p:grpSpPr>
      <p:pic>
        <p:nvPicPr>
          <p:cNvPr id="208" name="Google Shape;208;p33"/>
          <p:cNvPicPr preferRelativeResize="0"/>
          <p:nvPr/>
        </p:nvPicPr>
        <p:blipFill>
          <a:blip r:embed="rId1"/>
          <a:stretch>
            <a:fillRect/>
          </a:stretch>
        </p:blipFill>
        <p:spPr>
          <a:xfrm>
            <a:off x="152400" y="152400"/>
            <a:ext cx="8839197" cy="4675385"/>
          </a:xfrm>
          <a:prstGeom prst="rect">
            <a:avLst/>
          </a:prstGeom>
          <a:noFill/>
          <a:ln>
            <a:noFill/>
          </a:ln>
        </p:spPr>
      </p:pic>
      <p:sp>
        <p:nvSpPr>
          <p:cNvPr id="209" name="Google Shape;209;p33"/>
          <p:cNvSpPr txBox="1"/>
          <p:nvPr/>
        </p:nvSpPr>
        <p:spPr>
          <a:xfrm>
            <a:off x="2550150" y="4827775"/>
            <a:ext cx="3738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20. INCET Paper </a:t>
            </a:r>
            <a:r>
              <a:rPr lang="en-GB" sz="1200">
                <a:latin typeface="Spectral" panose="02020502060000000000"/>
                <a:ea typeface="Spectral" panose="02020502060000000000"/>
                <a:cs typeface="Spectral" panose="02020502060000000000"/>
                <a:sym typeface="Spectral" panose="02020502060000000000"/>
              </a:rPr>
              <a:t>notification</a:t>
            </a:r>
            <a:r>
              <a:rPr lang="en-GB" sz="1200">
                <a:latin typeface="Spectral" panose="02020502060000000000"/>
                <a:ea typeface="Spectral" panose="02020502060000000000"/>
                <a:cs typeface="Spectral" panose="02020502060000000000"/>
                <a:sym typeface="Spectral" panose="02020502060000000000"/>
              </a:rPr>
              <a:t> </a:t>
            </a:r>
            <a:endParaRPr sz="12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1"/>
          <a:stretch>
            <a:fillRect/>
          </a:stretch>
        </p:blipFill>
        <p:spPr>
          <a:xfrm>
            <a:off x="5093325" y="195625"/>
            <a:ext cx="3747001" cy="4532086"/>
          </a:xfrm>
          <a:prstGeom prst="rect">
            <a:avLst/>
          </a:prstGeom>
          <a:noFill/>
          <a:ln>
            <a:noFill/>
          </a:ln>
        </p:spPr>
      </p:pic>
      <p:sp>
        <p:nvSpPr>
          <p:cNvPr id="215" name="Google Shape;215;p34"/>
          <p:cNvSpPr txBox="1"/>
          <p:nvPr/>
        </p:nvSpPr>
        <p:spPr>
          <a:xfrm>
            <a:off x="586750" y="268650"/>
            <a:ext cx="3855000" cy="4182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latin typeface="Spectral Light" panose="02020502060000000000"/>
                <a:ea typeface="Spectral Light" panose="02020502060000000000"/>
                <a:cs typeface="Spectral Light" panose="02020502060000000000"/>
                <a:sym typeface="Spectral Light" panose="02020502060000000000"/>
              </a:rPr>
              <a:t>8th sem</a:t>
            </a:r>
            <a:endParaRPr sz="1800">
              <a:latin typeface="Spectral Light" panose="02020502060000000000"/>
              <a:ea typeface="Spectral Light" panose="02020502060000000000"/>
              <a:cs typeface="Spectral Light" panose="02020502060000000000"/>
              <a:sym typeface="Spectral Light" panose="02020502060000000000"/>
            </a:endParaRPr>
          </a:p>
          <a:p>
            <a:pPr marL="0" lvl="0" indent="0" algn="l" rtl="0">
              <a:spcBef>
                <a:spcPts val="0"/>
              </a:spcBef>
              <a:spcAft>
                <a:spcPts val="0"/>
              </a:spcAft>
              <a:buNone/>
            </a:pPr>
          </a:p>
          <a:p>
            <a:pPr marL="0" lvl="0" indent="0" algn="just"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Upon the feedback from INCET , In the eighth semester, we added four more classifiers to the comparative analysis, which were AdaBoost, CatBoost, LightGBM, and MLP neural network, among others, and we intricately formatted the paper from IEEE format to Journal of physics: Conference series, in which formatted and added more content to the literature review, results, and methodology, among others, and we submitted the paper to an International Conference on Electronics , Engineering Physics and Earth Science ,  2022 ( </a:t>
            </a:r>
            <a:r>
              <a:rPr lang="en-GB" sz="1200">
                <a:solidFill>
                  <a:schemeClr val="dk1"/>
                </a:solidFill>
                <a:latin typeface="Spectral" panose="02020502060000000000"/>
                <a:ea typeface="Spectral" panose="02020502060000000000"/>
                <a:cs typeface="Spectral" panose="02020502060000000000"/>
                <a:sym typeface="Spectral" panose="02020502060000000000"/>
              </a:rPr>
              <a:t>EEPES ) </a:t>
            </a:r>
            <a:r>
              <a:rPr lang="en-GB" sz="1200">
                <a:latin typeface="Spectral" panose="02020502060000000000"/>
                <a:ea typeface="Spectral" panose="02020502060000000000"/>
                <a:cs typeface="Spectral" panose="02020502060000000000"/>
                <a:sym typeface="Spectral" panose="02020502060000000000"/>
              </a:rPr>
              <a:t>held in hybrid mode </a:t>
            </a:r>
            <a:endParaRPr sz="1200">
              <a:latin typeface="Spectral" panose="02020502060000000000"/>
              <a:ea typeface="Spectral" panose="02020502060000000000"/>
              <a:cs typeface="Spectral" panose="02020502060000000000"/>
              <a:sym typeface="Spectral" panose="02020502060000000000"/>
            </a:endParaRPr>
          </a:p>
          <a:p>
            <a:pPr marL="0" lvl="0" indent="0" algn="just"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The good news is that our journal paper has been conditionally accepted in the prestigious EEPES conference and so we have to make the following revisions to the paper according to the editors and reviewers comments by May 30 and then we are all good to go for the conference and publication of our paper to the Journal of physics: Conference series.</a:t>
            </a:r>
            <a:endParaRPr sz="1200">
              <a:latin typeface="Spectral" panose="02020502060000000000"/>
              <a:ea typeface="Spectral" panose="02020502060000000000"/>
              <a:cs typeface="Spectral" panose="02020502060000000000"/>
              <a:sym typeface="Spectral" panose="02020502060000000000"/>
            </a:endParaRPr>
          </a:p>
        </p:txBody>
      </p:sp>
      <p:sp>
        <p:nvSpPr>
          <p:cNvPr id="216" name="Google Shape;216;p34"/>
          <p:cNvSpPr txBox="1"/>
          <p:nvPr/>
        </p:nvSpPr>
        <p:spPr>
          <a:xfrm>
            <a:off x="5402825" y="4774200"/>
            <a:ext cx="3360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21. 8th sem journal paper </a:t>
            </a:r>
            <a:endParaRPr sz="12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220" name="Shape 220"/>
        <p:cNvGrpSpPr/>
        <p:nvPr/>
      </p:nvGrpSpPr>
      <p:grpSpPr>
        <a:xfrm>
          <a:off x="0" y="0"/>
          <a:ext cx="0" cy="0"/>
          <a:chOff x="0" y="0"/>
          <a:chExt cx="0" cy="0"/>
        </a:xfrm>
      </p:grpSpPr>
      <p:pic>
        <p:nvPicPr>
          <p:cNvPr id="221" name="Google Shape;221;p35"/>
          <p:cNvPicPr preferRelativeResize="0"/>
          <p:nvPr/>
        </p:nvPicPr>
        <p:blipFill>
          <a:blip r:embed="rId1"/>
          <a:stretch>
            <a:fillRect/>
          </a:stretch>
        </p:blipFill>
        <p:spPr>
          <a:xfrm>
            <a:off x="152400" y="76775"/>
            <a:ext cx="8839200" cy="4818361"/>
          </a:xfrm>
          <a:prstGeom prst="rect">
            <a:avLst/>
          </a:prstGeom>
          <a:noFill/>
          <a:ln>
            <a:noFill/>
          </a:ln>
        </p:spPr>
      </p:pic>
      <p:sp>
        <p:nvSpPr>
          <p:cNvPr id="222" name="Google Shape;222;p35"/>
          <p:cNvSpPr txBox="1"/>
          <p:nvPr/>
        </p:nvSpPr>
        <p:spPr>
          <a:xfrm>
            <a:off x="3048450" y="4797725"/>
            <a:ext cx="3047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22. EEPES </a:t>
            </a:r>
            <a:r>
              <a:rPr lang="en-GB" sz="1200">
                <a:latin typeface="Spectral" panose="02020502060000000000"/>
                <a:ea typeface="Spectral" panose="02020502060000000000"/>
                <a:cs typeface="Spectral" panose="02020502060000000000"/>
                <a:sym typeface="Spectral" panose="02020502060000000000"/>
              </a:rPr>
              <a:t>acceptance</a:t>
            </a:r>
            <a:r>
              <a:rPr lang="en-GB" sz="1200">
                <a:latin typeface="Spectral" panose="02020502060000000000"/>
                <a:ea typeface="Spectral" panose="02020502060000000000"/>
                <a:cs typeface="Spectral" panose="02020502060000000000"/>
                <a:sym typeface="Spectral" panose="02020502060000000000"/>
              </a:rPr>
              <a:t> </a:t>
            </a:r>
            <a:r>
              <a:rPr lang="en-GB" sz="1200">
                <a:latin typeface="Spectral" panose="02020502060000000000"/>
                <a:ea typeface="Spectral" panose="02020502060000000000"/>
                <a:cs typeface="Spectral" panose="02020502060000000000"/>
                <a:sym typeface="Spectral" panose="02020502060000000000"/>
              </a:rPr>
              <a:t>notification</a:t>
            </a:r>
            <a:r>
              <a:rPr lang="en-GB" sz="1200">
                <a:latin typeface="Spectral" panose="02020502060000000000"/>
                <a:ea typeface="Spectral" panose="02020502060000000000"/>
                <a:cs typeface="Spectral" panose="02020502060000000000"/>
                <a:sym typeface="Spectral" panose="02020502060000000000"/>
              </a:rPr>
              <a:t> </a:t>
            </a:r>
            <a:endParaRPr sz="12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226" name="Shape 226"/>
        <p:cNvGrpSpPr/>
        <p:nvPr/>
      </p:nvGrpSpPr>
      <p:grpSpPr>
        <a:xfrm>
          <a:off x="0" y="0"/>
          <a:ext cx="0" cy="0"/>
          <a:chOff x="0" y="0"/>
          <a:chExt cx="0" cy="0"/>
        </a:xfrm>
      </p:grpSpPr>
      <p:sp>
        <p:nvSpPr>
          <p:cNvPr id="227" name="Google Shape;227;p36"/>
          <p:cNvSpPr txBox="1"/>
          <p:nvPr/>
        </p:nvSpPr>
        <p:spPr>
          <a:xfrm>
            <a:off x="507875" y="324175"/>
            <a:ext cx="3836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latin typeface="Spectral" panose="02020502060000000000"/>
                <a:ea typeface="Spectral" panose="02020502060000000000"/>
                <a:cs typeface="Spectral" panose="02020502060000000000"/>
                <a:sym typeface="Spectral" panose="02020502060000000000"/>
              </a:rPr>
              <a:t>PROJECT REPORT </a:t>
            </a:r>
            <a:endParaRPr sz="2400">
              <a:latin typeface="Spectral" panose="02020502060000000000"/>
              <a:ea typeface="Spectral" panose="02020502060000000000"/>
              <a:cs typeface="Spectral" panose="02020502060000000000"/>
              <a:sym typeface="Spectral" panose="02020502060000000000"/>
            </a:endParaRPr>
          </a:p>
        </p:txBody>
      </p:sp>
      <p:pic>
        <p:nvPicPr>
          <p:cNvPr id="228" name="Google Shape;228;p36"/>
          <p:cNvPicPr preferRelativeResize="0"/>
          <p:nvPr/>
        </p:nvPicPr>
        <p:blipFill>
          <a:blip r:embed="rId1"/>
          <a:stretch>
            <a:fillRect/>
          </a:stretch>
        </p:blipFill>
        <p:spPr>
          <a:xfrm>
            <a:off x="4971675" y="87625"/>
            <a:ext cx="3650134" cy="4838701"/>
          </a:xfrm>
          <a:prstGeom prst="rect">
            <a:avLst/>
          </a:prstGeom>
          <a:noFill/>
          <a:ln>
            <a:noFill/>
          </a:ln>
        </p:spPr>
      </p:pic>
      <p:sp>
        <p:nvSpPr>
          <p:cNvPr id="229" name="Google Shape;229;p36"/>
          <p:cNvSpPr txBox="1"/>
          <p:nvPr/>
        </p:nvSpPr>
        <p:spPr>
          <a:xfrm>
            <a:off x="443050" y="1091375"/>
            <a:ext cx="3836100" cy="1293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The project report is well-organized, complete, and well-presented, with sections such as Introduction, Literature review, Design, Methodology, Result, Conclusion, and References. While writing our project report, we adhere to the project report format established by the CSE department.</a:t>
            </a:r>
            <a:endParaRPr sz="1200">
              <a:latin typeface="Spectral" panose="02020502060000000000"/>
              <a:ea typeface="Spectral" panose="02020502060000000000"/>
              <a:cs typeface="Spectral" panose="02020502060000000000"/>
              <a:sym typeface="Spectral" panose="02020502060000000000"/>
            </a:endParaRPr>
          </a:p>
        </p:txBody>
      </p:sp>
      <p:sp>
        <p:nvSpPr>
          <p:cNvPr id="230" name="Google Shape;230;p36"/>
          <p:cNvSpPr txBox="1"/>
          <p:nvPr/>
        </p:nvSpPr>
        <p:spPr>
          <a:xfrm>
            <a:off x="5343400" y="4838700"/>
            <a:ext cx="2906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23. Title page of project </a:t>
            </a:r>
            <a:r>
              <a:rPr lang="en-GB" sz="1200">
                <a:latin typeface="Spectral" panose="02020502060000000000"/>
                <a:ea typeface="Spectral" panose="02020502060000000000"/>
                <a:cs typeface="Spectral" panose="02020502060000000000"/>
                <a:sym typeface="Spectral" panose="02020502060000000000"/>
              </a:rPr>
              <a:t>report</a:t>
            </a:r>
            <a:r>
              <a:rPr lang="en-GB" sz="1200">
                <a:latin typeface="Spectral" panose="02020502060000000000"/>
                <a:ea typeface="Spectral" panose="02020502060000000000"/>
                <a:cs typeface="Spectral" panose="02020502060000000000"/>
                <a:sym typeface="Spectral" panose="02020502060000000000"/>
              </a:rPr>
              <a:t> </a:t>
            </a:r>
            <a:endParaRPr sz="12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234" name="Shape 234"/>
        <p:cNvGrpSpPr/>
        <p:nvPr/>
      </p:nvGrpSpPr>
      <p:grpSpPr>
        <a:xfrm>
          <a:off x="0" y="0"/>
          <a:ext cx="0" cy="0"/>
          <a:chOff x="0" y="0"/>
          <a:chExt cx="0" cy="0"/>
        </a:xfrm>
      </p:grpSpPr>
      <p:pic>
        <p:nvPicPr>
          <p:cNvPr id="235" name="Google Shape;235;p37"/>
          <p:cNvPicPr preferRelativeResize="0"/>
          <p:nvPr/>
        </p:nvPicPr>
        <p:blipFill>
          <a:blip r:embed="rId1"/>
          <a:stretch>
            <a:fillRect/>
          </a:stretch>
        </p:blipFill>
        <p:spPr>
          <a:xfrm>
            <a:off x="5274300" y="44325"/>
            <a:ext cx="3710698" cy="4838701"/>
          </a:xfrm>
          <a:prstGeom prst="rect">
            <a:avLst/>
          </a:prstGeom>
          <a:noFill/>
          <a:ln>
            <a:noFill/>
          </a:ln>
        </p:spPr>
      </p:pic>
      <p:sp>
        <p:nvSpPr>
          <p:cNvPr id="236" name="Google Shape;236;p37"/>
          <p:cNvSpPr txBox="1"/>
          <p:nvPr/>
        </p:nvSpPr>
        <p:spPr>
          <a:xfrm>
            <a:off x="432225" y="713175"/>
            <a:ext cx="3792900" cy="1431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As shown in Figure 22, by running the Turnitin check on the project report, we achieved a similarity index of 4%, which is less than the 15% specified by the CSE department, indicating that the originality of the report is preserved throughout the writing process and the work done is of high quality.</a:t>
            </a:r>
            <a:endParaRPr sz="1200">
              <a:latin typeface="Spectral" panose="02020502060000000000"/>
              <a:ea typeface="Spectral" panose="02020502060000000000"/>
              <a:cs typeface="Spectral" panose="02020502060000000000"/>
              <a:sym typeface="Spectral" panose="02020502060000000000"/>
            </a:endParaRPr>
          </a:p>
        </p:txBody>
      </p:sp>
      <p:sp>
        <p:nvSpPr>
          <p:cNvPr id="237" name="Google Shape;237;p37"/>
          <p:cNvSpPr txBox="1"/>
          <p:nvPr/>
        </p:nvSpPr>
        <p:spPr>
          <a:xfrm>
            <a:off x="5426650" y="4817425"/>
            <a:ext cx="36201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24. Similarity index of the report </a:t>
            </a:r>
            <a:endParaRPr sz="12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241" name="Shape 241"/>
        <p:cNvGrpSpPr/>
        <p:nvPr/>
      </p:nvGrpSpPr>
      <p:grpSpPr>
        <a:xfrm>
          <a:off x="0" y="0"/>
          <a:ext cx="0" cy="0"/>
          <a:chOff x="0" y="0"/>
          <a:chExt cx="0" cy="0"/>
        </a:xfrm>
      </p:grpSpPr>
      <p:sp>
        <p:nvSpPr>
          <p:cNvPr id="242" name="Google Shape;242;p38"/>
          <p:cNvSpPr txBox="1"/>
          <p:nvPr/>
        </p:nvSpPr>
        <p:spPr>
          <a:xfrm>
            <a:off x="2463675" y="443025"/>
            <a:ext cx="3846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latin typeface="Spectral" panose="02020502060000000000"/>
                <a:ea typeface="Spectral" panose="02020502060000000000"/>
                <a:cs typeface="Spectral" panose="02020502060000000000"/>
                <a:sym typeface="Spectral" panose="02020502060000000000"/>
              </a:rPr>
              <a:t>G</a:t>
            </a:r>
            <a:r>
              <a:rPr lang="en-GB" sz="2400">
                <a:latin typeface="Spectral" panose="02020502060000000000"/>
                <a:ea typeface="Spectral" panose="02020502060000000000"/>
                <a:cs typeface="Spectral" panose="02020502060000000000"/>
                <a:sym typeface="Spectral" panose="02020502060000000000"/>
              </a:rPr>
              <a:t>ITHUB LINK </a:t>
            </a:r>
            <a:endParaRPr sz="2400">
              <a:latin typeface="Spectral" panose="02020502060000000000"/>
              <a:ea typeface="Spectral" panose="02020502060000000000"/>
              <a:cs typeface="Spectral" panose="02020502060000000000"/>
              <a:sym typeface="Spectral" panose="02020502060000000000"/>
            </a:endParaRPr>
          </a:p>
        </p:txBody>
      </p:sp>
      <p:sp>
        <p:nvSpPr>
          <p:cNvPr id="243" name="Google Shape;243;p38"/>
          <p:cNvSpPr txBox="1"/>
          <p:nvPr/>
        </p:nvSpPr>
        <p:spPr>
          <a:xfrm>
            <a:off x="907675" y="1372300"/>
            <a:ext cx="70668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a:latin typeface="Spectral" panose="02020502060000000000"/>
                <a:ea typeface="Spectral" panose="02020502060000000000"/>
                <a:cs typeface="Spectral" panose="02020502060000000000"/>
                <a:sym typeface="Spectral" panose="02020502060000000000"/>
              </a:rPr>
              <a:t>The team also has uploaded the google colab notebook , project report and the ppt in the github repository , where they may be easily accessible and seen for future reference.</a:t>
            </a:r>
            <a:endParaRPr>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None/>
            </a:pPr>
            <a:endParaRPr>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None/>
            </a:pPr>
            <a:r>
              <a:rPr lang="en-GB">
                <a:latin typeface="Spectral" panose="02020502060000000000"/>
                <a:ea typeface="Spectral" panose="02020502060000000000"/>
                <a:cs typeface="Spectral" panose="02020502060000000000"/>
                <a:sym typeface="Spectral" panose="02020502060000000000"/>
              </a:rPr>
              <a:t>PFA the link : </a:t>
            </a:r>
            <a:r>
              <a:rPr lang="en-GB" u="sng">
                <a:noFill/>
                <a:latin typeface="Spectral" panose="02020502060000000000"/>
                <a:ea typeface="Spectral" panose="02020502060000000000"/>
                <a:cs typeface="Spectral" panose="02020502060000000000"/>
                <a:sym typeface="Spectral" panose="02020502060000000000"/>
                <a:hlinkClick r:id="rId1"/>
              </a:rPr>
              <a:t>StrokePrediction_MajorProject</a:t>
            </a:r>
            <a:endParaRPr lang="en-GB" u="sng">
              <a:noFill/>
              <a:latin typeface="Spectral" panose="02020502060000000000"/>
              <a:ea typeface="Spectral" panose="02020502060000000000"/>
              <a:cs typeface="Spectral" panose="02020502060000000000"/>
              <a:sym typeface="Spectral" panose="02020502060000000000"/>
              <a:hlinkClick r:id="rId1"/>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latin typeface="Spectral" panose="02020502060000000000"/>
                <a:ea typeface="Spectral" panose="02020502060000000000"/>
                <a:cs typeface="Spectral" panose="02020502060000000000"/>
                <a:sym typeface="Spectral" panose="02020502060000000000"/>
              </a:rPr>
              <a:t>R</a:t>
            </a:r>
            <a:r>
              <a:rPr lang="en-GB">
                <a:latin typeface="Spectral" panose="02020502060000000000"/>
                <a:ea typeface="Spectral" panose="02020502060000000000"/>
                <a:cs typeface="Spectral" panose="02020502060000000000"/>
                <a:sym typeface="Spectral" panose="02020502060000000000"/>
              </a:rPr>
              <a:t>EFERENCES </a:t>
            </a:r>
            <a:endParaRPr>
              <a:latin typeface="Spectral" panose="02020502060000000000"/>
              <a:ea typeface="Spectral" panose="02020502060000000000"/>
              <a:cs typeface="Spectral" panose="02020502060000000000"/>
              <a:sym typeface="Spectral" panose="02020502060000000000"/>
            </a:endParaRPr>
          </a:p>
        </p:txBody>
      </p:sp>
      <p:sp>
        <p:nvSpPr>
          <p:cNvPr id="249" name="Google Shape;249;p3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chemeClr val="dk1"/>
              </a:buClr>
              <a:buSzPts val="1200"/>
              <a:buFont typeface="Spectral" panose="02020502060000000000"/>
              <a:buAutoNum type="arabicParenR"/>
            </a:pPr>
            <a:r>
              <a:rPr lang="en-GB" sz="1200">
                <a:solidFill>
                  <a:schemeClr val="dk1"/>
                </a:solidFill>
                <a:latin typeface="Spectral" panose="02020502060000000000"/>
                <a:ea typeface="Spectral" panose="02020502060000000000"/>
                <a:cs typeface="Spectral" panose="02020502060000000000"/>
                <a:sym typeface="Spectral" panose="02020502060000000000"/>
              </a:rPr>
              <a:t>M. S. Singh and P. Choudhary, “Stroke prediction using artificial intelligence,” 2017 8th Ind. Autom. Electromechanical Eng. Conf. IEMECON 2017, pp. 158–161, Oct. 2017, doi: 10.1109/IEMECON.2017.8079581.</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800" algn="just" rtl="0">
              <a:spcBef>
                <a:spcPts val="0"/>
              </a:spcBef>
              <a:spcAft>
                <a:spcPts val="0"/>
              </a:spcAft>
              <a:buClr>
                <a:schemeClr val="dk1"/>
              </a:buClr>
              <a:buSzPts val="1200"/>
              <a:buFont typeface="Spectral" panose="02020502060000000000"/>
              <a:buAutoNum type="arabicParenR"/>
            </a:pPr>
            <a:r>
              <a:rPr lang="en-GB" sz="1200">
                <a:solidFill>
                  <a:schemeClr val="dk1"/>
                </a:solidFill>
                <a:latin typeface="Spectral" panose="02020502060000000000"/>
                <a:ea typeface="Spectral" panose="02020502060000000000"/>
                <a:cs typeface="Spectral" panose="02020502060000000000"/>
                <a:sym typeface="Spectral" panose="02020502060000000000"/>
              </a:rPr>
              <a:t>C. H. Lin et al., “Evaluation of machine learning methods to stroke outcome prediction using a nationwide disease registry,” Comput. Methods Programs Biomed., vol. 190, p. 105381, Jul. 2020, doi: 10.1016/J.CMPB.2020.105381.</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800" algn="just" rtl="0">
              <a:spcBef>
                <a:spcPts val="0"/>
              </a:spcBef>
              <a:spcAft>
                <a:spcPts val="0"/>
              </a:spcAft>
              <a:buClr>
                <a:schemeClr val="dk1"/>
              </a:buClr>
              <a:buSzPts val="1200"/>
              <a:buFont typeface="Spectral" panose="02020502060000000000"/>
              <a:buAutoNum type="arabicParenR"/>
            </a:pPr>
            <a:r>
              <a:rPr lang="en-GB" sz="1200">
                <a:solidFill>
                  <a:schemeClr val="dk1"/>
                </a:solidFill>
                <a:latin typeface="Spectral" panose="02020502060000000000"/>
                <a:ea typeface="Spectral" panose="02020502060000000000"/>
                <a:cs typeface="Spectral" panose="02020502060000000000"/>
                <a:sym typeface="Spectral" panose="02020502060000000000"/>
              </a:rPr>
              <a:t>T. Liu, W. Fan, and C. Wu, “A hybrid machine learning approach to cerebral stroke prediction based on imbalanced medical dataset,” Artif. Intell. Med., vol. 101, p. 101723, Nov. 2019, doi: 10.1016/J.ARTMED.2019.101723.</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800" algn="just" rtl="0">
              <a:spcBef>
                <a:spcPts val="0"/>
              </a:spcBef>
              <a:spcAft>
                <a:spcPts val="0"/>
              </a:spcAft>
              <a:buClr>
                <a:schemeClr val="dk1"/>
              </a:buClr>
              <a:buSzPts val="1200"/>
              <a:buFont typeface="Spectral" panose="02020502060000000000"/>
              <a:buAutoNum type="arabicParenR"/>
            </a:pPr>
            <a:r>
              <a:rPr lang="en-GB" sz="1200">
                <a:solidFill>
                  <a:schemeClr val="dk1"/>
                </a:solidFill>
                <a:latin typeface="Spectral" panose="02020502060000000000"/>
                <a:ea typeface="Spectral" panose="02020502060000000000"/>
                <a:cs typeface="Spectral" panose="02020502060000000000"/>
                <a:sym typeface="Spectral" panose="02020502060000000000"/>
              </a:rPr>
              <a:t>S. N. Min, S. J. Park, D. J. Kim, M. Subramaniyam, and K. S. Lee, “Development of an Algorithm for Stroke Prediction: A National Health Insurance Database Study in Korea,” Eur. Neurol., vol. 79, no. 3–4, pp. 214–220, May 2018, doi: 10.1159/000488366.</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800" algn="just" rtl="0">
              <a:lnSpc>
                <a:spcPct val="115000"/>
              </a:lnSpc>
              <a:spcBef>
                <a:spcPts val="0"/>
              </a:spcBef>
              <a:spcAft>
                <a:spcPts val="0"/>
              </a:spcAft>
              <a:buClr>
                <a:schemeClr val="dk1"/>
              </a:buClr>
              <a:buSzPts val="1200"/>
              <a:buFont typeface="Spectral" panose="02020502060000000000"/>
              <a:buAutoNum type="arabicParenR"/>
            </a:pPr>
            <a:r>
              <a:rPr lang="en-GB" sz="1200">
                <a:solidFill>
                  <a:schemeClr val="dk1"/>
                </a:solidFill>
                <a:latin typeface="Spectral" panose="02020502060000000000"/>
                <a:ea typeface="Spectral" panose="02020502060000000000"/>
                <a:cs typeface="Spectral" panose="02020502060000000000"/>
                <a:sym typeface="Spectral" panose="02020502060000000000"/>
              </a:rPr>
              <a:t>N. V. Chawla, K. W. Bowyer, L. O. Hall, and W. P. Kegelmeyer, “SMOTE: Synthetic minority over-sampling technique,” J. Artif. Intell. Res., vol. 16, pp. 321–357, 2002, doi: 10.1613/JAIR.953.</a:t>
            </a:r>
            <a:endParaRPr>
              <a:latin typeface="Spectral" panose="02020502060000000000"/>
              <a:ea typeface="Spectral" panose="02020502060000000000"/>
              <a:cs typeface="Spectral" panose="02020502060000000000"/>
              <a:sym typeface="Spectral" panose="02020502060000000000"/>
            </a:endParaRPr>
          </a:p>
          <a:p>
            <a:pPr marL="457200" lvl="0" indent="-304800" algn="just" rtl="0">
              <a:lnSpc>
                <a:spcPct val="115000"/>
              </a:lnSpc>
              <a:spcBef>
                <a:spcPts val="0"/>
              </a:spcBef>
              <a:spcAft>
                <a:spcPts val="0"/>
              </a:spcAft>
              <a:buClr>
                <a:schemeClr val="dk1"/>
              </a:buClr>
              <a:buSzPts val="1200"/>
              <a:buFont typeface="Spectral" panose="02020502060000000000"/>
              <a:buAutoNum type="arabicParenR"/>
            </a:pPr>
            <a:r>
              <a:rPr lang="en-GB" sz="1200">
                <a:solidFill>
                  <a:schemeClr val="dk1"/>
                </a:solidFill>
                <a:latin typeface="Spectral" panose="02020502060000000000"/>
                <a:ea typeface="Spectral" panose="02020502060000000000"/>
                <a:cs typeface="Spectral" panose="02020502060000000000"/>
                <a:sym typeface="Spectral" panose="02020502060000000000"/>
              </a:rPr>
              <a:t>T. Chen and C. Guestrin, “XGBoost: A scalable tree boosting system,” Proc. ACM SIGKDD Int. Conf. Knowl. Discov. Data Min., vol. 13-17-August-2016, pp. 785–794, Aug. 2016, doi: 10.1145/2939672.2939785.</a:t>
            </a:r>
            <a:endParaRPr>
              <a:solidFill>
                <a:schemeClr val="dk1"/>
              </a:solidFill>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253" name="Shape 253"/>
        <p:cNvGrpSpPr/>
        <p:nvPr/>
      </p:nvGrpSpPr>
      <p:grpSpPr>
        <a:xfrm>
          <a:off x="0" y="0"/>
          <a:ext cx="0" cy="0"/>
          <a:chOff x="0" y="0"/>
          <a:chExt cx="0" cy="0"/>
        </a:xfrm>
      </p:grpSpPr>
      <p:sp>
        <p:nvSpPr>
          <p:cNvPr id="254" name="Google Shape;254;p40"/>
          <p:cNvSpPr txBox="1"/>
          <p:nvPr/>
        </p:nvSpPr>
        <p:spPr>
          <a:xfrm>
            <a:off x="2377250" y="1707300"/>
            <a:ext cx="4062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800">
                <a:latin typeface="Spectral" panose="02020502060000000000"/>
                <a:ea typeface="Spectral" panose="02020502060000000000"/>
                <a:cs typeface="Spectral" panose="02020502060000000000"/>
                <a:sym typeface="Spectral" panose="02020502060000000000"/>
              </a:rPr>
              <a:t>THANK YOU !!!</a:t>
            </a:r>
            <a:endParaRPr sz="28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583500"/>
            <a:ext cx="8520600" cy="95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1"/>
              </a:buClr>
              <a:buSzPts val="1100"/>
              <a:buFont typeface="Arial" panose="020B0604020202020204"/>
              <a:buNone/>
            </a:pPr>
            <a:r>
              <a:rPr lang="en-GB" sz="2400">
                <a:latin typeface="Spectral Light" panose="02020502060000000000"/>
                <a:ea typeface="Spectral Light" panose="02020502060000000000"/>
                <a:cs typeface="Spectral Light" panose="02020502060000000000"/>
                <a:sym typeface="Spectral Light" panose="02020502060000000000"/>
              </a:rPr>
              <a:t>Contents of the Presentation</a:t>
            </a:r>
            <a:endParaRPr sz="2400">
              <a:latin typeface="Spectral Light" panose="02020502060000000000"/>
              <a:ea typeface="Spectral Light" panose="02020502060000000000"/>
              <a:cs typeface="Spectral Light" panose="02020502060000000000"/>
              <a:sym typeface="Spectral Light" panose="02020502060000000000"/>
            </a:endParaRPr>
          </a:p>
        </p:txBody>
      </p:sp>
      <p:sp>
        <p:nvSpPr>
          <p:cNvPr id="76" name="Google Shape;76;p16"/>
          <p:cNvSpPr txBox="1"/>
          <p:nvPr>
            <p:ph type="subTitle" idx="1"/>
          </p:nvPr>
        </p:nvSpPr>
        <p:spPr>
          <a:xfrm>
            <a:off x="1406025" y="1534500"/>
            <a:ext cx="5986200" cy="3166200"/>
          </a:xfrm>
          <a:prstGeom prst="rect">
            <a:avLst/>
          </a:prstGeom>
        </p:spPr>
        <p:txBody>
          <a:bodyPr spcFirstLastPara="1" wrap="square" lIns="91425" tIns="91425" rIns="91425" bIns="91425" anchor="t" anchorCtr="0">
            <a:normAutofit fontScale="85000" lnSpcReduction="10000"/>
          </a:bodyPr>
          <a:lstStyle/>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Workload distribution</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Introduction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Software Requirements specifications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Literature review</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Design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Methodology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Results</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Conclusion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Project outcome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Project report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Github link</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165" algn="l" rtl="0">
              <a:lnSpc>
                <a:spcPct val="150000"/>
              </a:lnSpc>
              <a:spcBef>
                <a:spcPts val="0"/>
              </a:spcBef>
              <a:spcAft>
                <a:spcPts val="0"/>
              </a:spcAft>
              <a:buClr>
                <a:schemeClr val="dk1"/>
              </a:buClr>
              <a:buSzPct val="1000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References </a:t>
            </a:r>
            <a:endParaRPr sz="1400">
              <a:solidFill>
                <a:schemeClr val="dk1"/>
              </a:solidFill>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80" name="Shape 80"/>
        <p:cNvGrpSpPr/>
        <p:nvPr/>
      </p:nvGrpSpPr>
      <p:grpSpPr>
        <a:xfrm>
          <a:off x="0" y="0"/>
          <a:ext cx="0" cy="0"/>
          <a:chOff x="0" y="0"/>
          <a:chExt cx="0" cy="0"/>
        </a:xfrm>
      </p:grpSpPr>
      <p:sp>
        <p:nvSpPr>
          <p:cNvPr id="81" name="Google Shape;81;p17"/>
          <p:cNvSpPr txBox="1"/>
          <p:nvPr>
            <p:ph type="subTitle" idx="1"/>
          </p:nvPr>
        </p:nvSpPr>
        <p:spPr>
          <a:xfrm>
            <a:off x="832050" y="1685825"/>
            <a:ext cx="7380300" cy="162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17500" algn="just" rtl="0">
              <a:spcBef>
                <a:spcPts val="0"/>
              </a:spcBef>
              <a:spcAft>
                <a:spcPts val="0"/>
              </a:spcAft>
              <a:buClr>
                <a:schemeClr val="dk1"/>
              </a:buClr>
              <a:buSzPts val="14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AKHIL SIBI : 60%  Journal paper , 50% implementation , 50% project report</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0" algn="just" rtl="0">
              <a:spcBef>
                <a:spcPts val="0"/>
              </a:spcBef>
              <a:spcAft>
                <a:spcPts val="0"/>
              </a:spcAft>
              <a:buNone/>
            </a:pP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17500" algn="just" rtl="0">
              <a:spcBef>
                <a:spcPts val="0"/>
              </a:spcBef>
              <a:spcAft>
                <a:spcPts val="0"/>
              </a:spcAft>
              <a:buClr>
                <a:schemeClr val="dk1"/>
              </a:buClr>
              <a:buSzPts val="14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ANIKET SHUKLA : 20% Journal paper , 25 % implementation , 25% project report </a:t>
            </a: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0" algn="just" rtl="0">
              <a:spcBef>
                <a:spcPts val="0"/>
              </a:spcBef>
              <a:spcAft>
                <a:spcPts val="0"/>
              </a:spcAft>
              <a:buNone/>
            </a:pPr>
            <a:endParaRPr sz="14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17500" algn="just" rtl="0">
              <a:spcBef>
                <a:spcPts val="0"/>
              </a:spcBef>
              <a:spcAft>
                <a:spcPts val="0"/>
              </a:spcAft>
              <a:buClr>
                <a:schemeClr val="dk1"/>
              </a:buClr>
              <a:buSzPts val="1400"/>
              <a:buFont typeface="Spectral" panose="02020502060000000000"/>
              <a:buAutoNum type="arabicParenR"/>
            </a:pPr>
            <a:r>
              <a:rPr lang="en-GB" sz="1400">
                <a:solidFill>
                  <a:schemeClr val="dk1"/>
                </a:solidFill>
                <a:latin typeface="Spectral" panose="02020502060000000000"/>
                <a:ea typeface="Spectral" panose="02020502060000000000"/>
                <a:cs typeface="Spectral" panose="02020502060000000000"/>
                <a:sym typeface="Spectral" panose="02020502060000000000"/>
              </a:rPr>
              <a:t>KEVIN SABU : 20% Journal paper , 25 % implementation , 25% project report </a:t>
            </a:r>
            <a:endParaRPr sz="1400">
              <a:solidFill>
                <a:schemeClr val="dk1"/>
              </a:solidFill>
              <a:latin typeface="Spectral" panose="02020502060000000000"/>
              <a:ea typeface="Spectral" panose="02020502060000000000"/>
              <a:cs typeface="Spectral" panose="02020502060000000000"/>
              <a:sym typeface="Spectral" panose="02020502060000000000"/>
            </a:endParaRPr>
          </a:p>
        </p:txBody>
      </p:sp>
      <p:sp>
        <p:nvSpPr>
          <p:cNvPr id="82" name="Google Shape;82;p17"/>
          <p:cNvSpPr txBox="1"/>
          <p:nvPr/>
        </p:nvSpPr>
        <p:spPr>
          <a:xfrm>
            <a:off x="1372350" y="767225"/>
            <a:ext cx="6688800" cy="65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2400">
                <a:latin typeface="Spectral" panose="02020502060000000000"/>
                <a:ea typeface="Spectral" panose="02020502060000000000"/>
                <a:cs typeface="Spectral" panose="02020502060000000000"/>
                <a:sym typeface="Spectral" panose="02020502060000000000"/>
              </a:rPr>
              <a:t>W</a:t>
            </a:r>
            <a:r>
              <a:rPr lang="en-GB" sz="2400">
                <a:latin typeface="Spectral" panose="02020502060000000000"/>
                <a:ea typeface="Spectral" panose="02020502060000000000"/>
                <a:cs typeface="Spectral" panose="02020502060000000000"/>
                <a:sym typeface="Spectral" panose="02020502060000000000"/>
              </a:rPr>
              <a:t>ORKLOAD DISTRIBUTION </a:t>
            </a:r>
            <a:endParaRPr lang="en-GB" sz="24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a:latin typeface="Spectral Light" panose="02020502060000000000"/>
                <a:ea typeface="Spectral Light" panose="02020502060000000000"/>
                <a:cs typeface="Spectral Light" panose="02020502060000000000"/>
                <a:sym typeface="Spectral Light" panose="02020502060000000000"/>
              </a:rPr>
              <a:t>INTRODUCTION </a:t>
            </a:r>
            <a:endParaRPr>
              <a:latin typeface="Spectral Light" panose="02020502060000000000"/>
              <a:ea typeface="Spectral Light" panose="02020502060000000000"/>
              <a:cs typeface="Spectral Light" panose="02020502060000000000"/>
              <a:sym typeface="Spectral Light" panose="02020502060000000000"/>
            </a:endParaRPr>
          </a:p>
        </p:txBody>
      </p:sp>
      <p:sp>
        <p:nvSpPr>
          <p:cNvPr id="88" name="Google Shape;88;p18"/>
          <p:cNvSpPr txBox="1"/>
          <p:nvPr>
            <p:ph type="body" idx="1"/>
          </p:nvPr>
        </p:nvSpPr>
        <p:spPr>
          <a:xfrm>
            <a:off x="549425" y="1141675"/>
            <a:ext cx="79005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Stroke is the second leading cause of death worldwide, accounting for approximately 11% of all deaths, according to the World Health Organization (WHO). It causes difficulty walking and speaking, as well as facial paralysis or numbness, and the patient's life expectancy ranges from 1 to 5 years. </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None/>
            </a:pP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The early prediction of stroke incidence is a critical component of our research work because it allows us to avoid the worst-case scenario and provide proper treatment at the right time. The dataset is open source, taken from Kaggle and attributed to the Author: 'fedesoriano'</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None/>
            </a:pP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None/>
            </a:pP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Clr>
                <a:schemeClr val="dk1"/>
              </a:buClr>
              <a:buSzPts val="1100"/>
              <a:buFont typeface="Arial" panose="020B0604020202020204"/>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Our Proposed approach is the comparative analysis of various machine learning classifiers that are trained, tested, and tuned with hyperparameters and finding out which is the best classifier. Choosing the classifiers for modeling the prediction system will be based on a review of past research works, which will provide us with the essential information and knowledge to move forward with the project.</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1640800" y="579775"/>
            <a:ext cx="60312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000">
                <a:latin typeface="Spectral" panose="02020502060000000000"/>
                <a:ea typeface="Spectral" panose="02020502060000000000"/>
                <a:cs typeface="Spectral" panose="02020502060000000000"/>
                <a:sym typeface="Spectral" panose="02020502060000000000"/>
              </a:rPr>
              <a:t>S</a:t>
            </a:r>
            <a:r>
              <a:rPr lang="en-GB" sz="2000">
                <a:latin typeface="Spectral" panose="02020502060000000000"/>
                <a:ea typeface="Spectral" panose="02020502060000000000"/>
                <a:cs typeface="Spectral" panose="02020502060000000000"/>
                <a:sym typeface="Spectral" panose="02020502060000000000"/>
              </a:rPr>
              <a:t>OFTWARE REQUIREMENTS SPECIFICATIONS</a:t>
            </a:r>
            <a:r>
              <a:rPr lang="en-GB" sz="2000">
                <a:latin typeface="Spectral" panose="02020502060000000000"/>
                <a:ea typeface="Spectral" panose="02020502060000000000"/>
                <a:cs typeface="Spectral" panose="02020502060000000000"/>
                <a:sym typeface="Spectral" panose="02020502060000000000"/>
              </a:rPr>
              <a:t> </a:t>
            </a:r>
            <a:endParaRPr sz="2000">
              <a:latin typeface="Spectral" panose="02020502060000000000"/>
              <a:ea typeface="Spectral" panose="02020502060000000000"/>
              <a:cs typeface="Spectral" panose="02020502060000000000"/>
              <a:sym typeface="Spectral" panose="02020502060000000000"/>
            </a:endParaRPr>
          </a:p>
        </p:txBody>
      </p:sp>
      <p:sp>
        <p:nvSpPr>
          <p:cNvPr id="94" name="Google Shape;94;p19"/>
          <p:cNvSpPr txBox="1"/>
          <p:nvPr>
            <p:ph type="body" idx="1"/>
          </p:nvPr>
        </p:nvSpPr>
        <p:spPr>
          <a:xfrm>
            <a:off x="311700" y="1152475"/>
            <a:ext cx="81168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Software requirements specification (SRS) is a Technical document that specifies the functionality of a piece of software or a product to stakeholders and customers. It is completed prior to the design process, and the document discusses the product's functional and nonfunctional needs, who is targeted for the product launch based on a market survey, and how the product will contribute to the company's growth and profitability. While developing the prediction system, we considered the various types of requirements, such as functional and nonfunctional requirements, as well as how they interact with one another, in order to create a personalized and realistic prediction system that will accurately predict the chances of stroke when given patient data.</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spcBef>
                <a:spcPts val="1200"/>
              </a:spcBef>
              <a:spcAft>
                <a:spcPts val="0"/>
              </a:spcAft>
              <a:buNone/>
            </a:pPr>
            <a:endParaRPr sz="11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spcBef>
                <a:spcPts val="120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F</a:t>
            </a:r>
            <a:r>
              <a:rPr lang="en-GB" sz="1200">
                <a:solidFill>
                  <a:schemeClr val="dk1"/>
                </a:solidFill>
                <a:latin typeface="Spectral" panose="02020502060000000000"/>
                <a:ea typeface="Spectral" panose="02020502060000000000"/>
                <a:cs typeface="Spectral" panose="02020502060000000000"/>
                <a:sym typeface="Spectral" panose="02020502060000000000"/>
              </a:rPr>
              <a:t>UNCTIONAL REQUIREMENTS</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800" algn="just" rtl="0">
              <a:spcBef>
                <a:spcPts val="1200"/>
              </a:spcBef>
              <a:spcAft>
                <a:spcPts val="0"/>
              </a:spcAft>
              <a:buClr>
                <a:schemeClr val="dk1"/>
              </a:buClr>
              <a:buSzPts val="1200"/>
              <a:buFont typeface="Spectral" panose="02020502060000000000"/>
              <a:buAutoNum type="arabicParenR"/>
            </a:pPr>
            <a:r>
              <a:rPr lang="en-GB" sz="1200">
                <a:solidFill>
                  <a:schemeClr val="dk1"/>
                </a:solidFill>
                <a:latin typeface="Spectral" panose="02020502060000000000"/>
                <a:ea typeface="Spectral" panose="02020502060000000000"/>
                <a:cs typeface="Spectral" panose="02020502060000000000"/>
                <a:sym typeface="Spectral" panose="02020502060000000000"/>
              </a:rPr>
              <a:t>for the integrity of our research work, the prediction system must have an accuracy of more than 90% while making predictions on the testing dataset or the inputs provided, because accuracy matters a lot in the field of medicine or any other, and so good accuracy ensures the software's reliability to make the right predictions.</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457200" lvl="0" indent="-304800" algn="just" rtl="0">
              <a:spcBef>
                <a:spcPts val="0"/>
              </a:spcBef>
              <a:spcAft>
                <a:spcPts val="0"/>
              </a:spcAft>
              <a:buClr>
                <a:schemeClr val="dk1"/>
              </a:buClr>
              <a:buSzPts val="1200"/>
              <a:buFont typeface="Spectral" panose="02020502060000000000"/>
              <a:buAutoNum type="arabicParenR"/>
            </a:pPr>
            <a:r>
              <a:rPr lang="en-GB" sz="1200">
                <a:solidFill>
                  <a:schemeClr val="dk1"/>
                </a:solidFill>
                <a:latin typeface="Spectral" panose="02020502060000000000"/>
                <a:ea typeface="Spectral" panose="02020502060000000000"/>
                <a:cs typeface="Spectral" panose="02020502060000000000"/>
                <a:sym typeface="Spectral" panose="02020502060000000000"/>
              </a:rPr>
              <a:t>Prediction system should be able to provide accurate results in a short period of time, in terms of seconds. </a:t>
            </a:r>
            <a:endParaRPr sz="1200">
              <a:solidFill>
                <a:schemeClr val="dk1"/>
              </a:solidFill>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98" name="Shape 98"/>
        <p:cNvGrpSpPr/>
        <p:nvPr/>
      </p:nvGrpSpPr>
      <p:grpSpPr>
        <a:xfrm>
          <a:off x="0" y="0"/>
          <a:ext cx="0" cy="0"/>
          <a:chOff x="0" y="0"/>
          <a:chExt cx="0" cy="0"/>
        </a:xfrm>
      </p:grpSpPr>
      <p:sp>
        <p:nvSpPr>
          <p:cNvPr id="99" name="Google Shape;99;p20"/>
          <p:cNvSpPr txBox="1"/>
          <p:nvPr/>
        </p:nvSpPr>
        <p:spPr>
          <a:xfrm>
            <a:off x="757650" y="194500"/>
            <a:ext cx="7628700" cy="46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N</a:t>
            </a:r>
            <a:r>
              <a:rPr lang="en-GB" sz="1200">
                <a:latin typeface="Spectral" panose="02020502060000000000"/>
                <a:ea typeface="Spectral" panose="02020502060000000000"/>
                <a:cs typeface="Spectral" panose="02020502060000000000"/>
                <a:sym typeface="Spectral" panose="02020502060000000000"/>
              </a:rPr>
              <a:t>ON FUNCTIONAL REQUIREMENTS</a:t>
            </a:r>
            <a:endParaRPr sz="1200">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0"/>
              </a:spcAft>
              <a:buNone/>
            </a:pPr>
            <a:endParaRPr>
              <a:latin typeface="Spectral" panose="02020502060000000000"/>
              <a:ea typeface="Spectral" panose="02020502060000000000"/>
              <a:cs typeface="Spectral" panose="02020502060000000000"/>
              <a:sym typeface="Spectral" panose="02020502060000000000"/>
            </a:endParaRPr>
          </a:p>
          <a:p>
            <a:pPr marL="457200" lvl="0" indent="-304800" algn="l" rtl="0">
              <a:spcBef>
                <a:spcPts val="0"/>
              </a:spcBef>
              <a:spcAft>
                <a:spcPts val="0"/>
              </a:spcAft>
              <a:buSzPts val="1200"/>
              <a:buFont typeface="Spectral" panose="02020502060000000000"/>
              <a:buAutoNum type="arabicParenR"/>
            </a:pPr>
            <a:r>
              <a:rPr lang="en-GB" sz="1200">
                <a:latin typeface="Spectral" panose="02020502060000000000"/>
                <a:ea typeface="Spectral" panose="02020502060000000000"/>
                <a:cs typeface="Spectral" panose="02020502060000000000"/>
                <a:sym typeface="Spectral" panose="02020502060000000000"/>
              </a:rPr>
              <a:t>RELIABILITY: There should be no manipulation with test results within the prediction system, and the test findings on stroke should always be accurate to the point so that the doctor can make the correct diagnosis.</a:t>
            </a:r>
            <a:endParaRPr sz="1200">
              <a:latin typeface="Spectral" panose="02020502060000000000"/>
              <a:ea typeface="Spectral" panose="02020502060000000000"/>
              <a:cs typeface="Spectral" panose="02020502060000000000"/>
              <a:sym typeface="Spectral" panose="02020502060000000000"/>
            </a:endParaRPr>
          </a:p>
          <a:p>
            <a:pPr marL="914400" lvl="0" indent="0" algn="l" rtl="0">
              <a:spcBef>
                <a:spcPts val="0"/>
              </a:spcBef>
              <a:spcAft>
                <a:spcPts val="0"/>
              </a:spcAft>
              <a:buNone/>
            </a:pPr>
            <a:endParaRPr sz="1200">
              <a:latin typeface="Spectral" panose="02020502060000000000"/>
              <a:ea typeface="Spectral" panose="02020502060000000000"/>
              <a:cs typeface="Spectral" panose="02020502060000000000"/>
              <a:sym typeface="Spectral" panose="02020502060000000000"/>
            </a:endParaRPr>
          </a:p>
          <a:p>
            <a:pPr marL="457200" lvl="0" indent="-304800" algn="just" rtl="0">
              <a:spcBef>
                <a:spcPts val="0"/>
              </a:spcBef>
              <a:spcAft>
                <a:spcPts val="0"/>
              </a:spcAft>
              <a:buSzPts val="1200"/>
              <a:buFont typeface="Spectral" panose="02020502060000000000"/>
              <a:buAutoNum type="arabicParenR"/>
            </a:pPr>
            <a:r>
              <a:rPr lang="en-GB" sz="1200">
                <a:latin typeface="Spectral" panose="02020502060000000000"/>
                <a:ea typeface="Spectral" panose="02020502060000000000"/>
                <a:cs typeface="Spectral" panose="02020502060000000000"/>
                <a:sym typeface="Spectral" panose="02020502060000000000"/>
              </a:rPr>
              <a:t>PERFORMANCE: In this fast-paced world and in the medical profession, performance matters, and failure to load the data or lag in the prediction system will only slow the diagnosis of patients who are at risk of having a stroke in the future.</a:t>
            </a:r>
            <a:endParaRPr sz="1200">
              <a:latin typeface="Spectral" panose="02020502060000000000"/>
              <a:ea typeface="Spectral" panose="02020502060000000000"/>
              <a:cs typeface="Spectral" panose="02020502060000000000"/>
              <a:sym typeface="Spectral" panose="02020502060000000000"/>
            </a:endParaRPr>
          </a:p>
          <a:p>
            <a:pPr marL="0" lvl="0" indent="0" algn="just" rtl="0">
              <a:spcBef>
                <a:spcPts val="0"/>
              </a:spcBef>
              <a:spcAft>
                <a:spcPts val="0"/>
              </a:spcAft>
              <a:buNone/>
            </a:pPr>
            <a:endParaRPr sz="1200">
              <a:latin typeface="Spectral" panose="02020502060000000000"/>
              <a:ea typeface="Spectral" panose="02020502060000000000"/>
              <a:cs typeface="Spectral" panose="02020502060000000000"/>
              <a:sym typeface="Spectral" panose="02020502060000000000"/>
            </a:endParaRPr>
          </a:p>
          <a:p>
            <a:pPr marL="0" lvl="0" indent="0" algn="just" rtl="0">
              <a:spcBef>
                <a:spcPts val="0"/>
              </a:spcBef>
              <a:spcAft>
                <a:spcPts val="0"/>
              </a:spcAft>
              <a:buNone/>
            </a:pPr>
            <a:endParaRPr sz="1200">
              <a:latin typeface="Spectral" panose="02020502060000000000"/>
              <a:ea typeface="Spectral" panose="02020502060000000000"/>
              <a:cs typeface="Spectral" panose="02020502060000000000"/>
              <a:sym typeface="Spectral" panose="02020502060000000000"/>
            </a:endParaRPr>
          </a:p>
          <a:p>
            <a:pPr marL="0" lvl="0" indent="0" algn="just"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H</a:t>
            </a:r>
            <a:r>
              <a:rPr lang="en-GB" sz="1200">
                <a:latin typeface="Spectral" panose="02020502060000000000"/>
                <a:ea typeface="Spectral" panose="02020502060000000000"/>
                <a:cs typeface="Spectral" panose="02020502060000000000"/>
                <a:sym typeface="Spectral" panose="02020502060000000000"/>
              </a:rPr>
              <a:t>ARDWARE AND SOFTWARE SPECIFICATIONS </a:t>
            </a:r>
            <a:endParaRPr sz="1200">
              <a:latin typeface="Spectral" panose="02020502060000000000"/>
              <a:ea typeface="Spectral" panose="02020502060000000000"/>
              <a:cs typeface="Spectral" panose="02020502060000000000"/>
              <a:sym typeface="Spectral" panose="02020502060000000000"/>
            </a:endParaRPr>
          </a:p>
          <a:p>
            <a:pPr marL="0" lvl="0" indent="0" algn="just" rtl="0">
              <a:spcBef>
                <a:spcPts val="0"/>
              </a:spcBef>
              <a:spcAft>
                <a:spcPts val="0"/>
              </a:spcAft>
              <a:buNone/>
            </a:pPr>
            <a:endParaRPr sz="1200">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Our study hardware is a simple, efficient laptop with an i5 8th gen processor, a minimal graphic card, and 8gb ram. Good internet access ensured the seamless operation of the study for research and training of the models in Google colab notebook, and university access to extra hardware resources such as computer labs, etc. facilitated the growth of our work in the field of stroke.</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None/>
            </a:pP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just" rtl="0">
              <a:lnSpc>
                <a:spcPct val="115000"/>
              </a:lnSpc>
              <a:spcBef>
                <a:spcPts val="0"/>
              </a:spcBef>
              <a:spcAft>
                <a:spcPts val="0"/>
              </a:spcAft>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Instead of Jupyter notebook, we chose Google Colab notebook, which is cloud-based and provides free access to powerful GPUs in the cloud. The notebook also comes preinstalled with the necessary python libraries for machine learning, such as scikit learn, pandas, numpy, matplotlib, and so on, so we don't have to worry about installing them via pip.</a:t>
            </a:r>
            <a:endParaRPr>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latin typeface="Spectral" panose="02020502060000000000"/>
                <a:ea typeface="Spectral" panose="02020502060000000000"/>
                <a:cs typeface="Spectral" panose="02020502060000000000"/>
                <a:sym typeface="Spectral" panose="02020502060000000000"/>
              </a:rPr>
              <a:t>LITERATURE SURVEY</a:t>
            </a:r>
            <a:endParaRPr>
              <a:latin typeface="Spectral" panose="02020502060000000000"/>
              <a:ea typeface="Spectral" panose="02020502060000000000"/>
              <a:cs typeface="Spectral" panose="02020502060000000000"/>
              <a:sym typeface="Spectral" panose="02020502060000000000"/>
            </a:endParaRPr>
          </a:p>
        </p:txBody>
      </p:sp>
      <p:sp>
        <p:nvSpPr>
          <p:cNvPr id="105" name="Google Shape;105;p21"/>
          <p:cNvSpPr txBox="1"/>
          <p:nvPr>
            <p:ph type="body" idx="1"/>
          </p:nvPr>
        </p:nvSpPr>
        <p:spPr>
          <a:xfrm>
            <a:off x="311700" y="1152475"/>
            <a:ext cx="4443000" cy="34164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ts val="1100"/>
              <a:buFont typeface="Arial" panose="020B0604020202020204"/>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We did a thorough analysis of past studies in stroke prediction from a range of well-known sources, including IEEE, ScienceDirect, Research Gate, Scopus, and others, and compared them based on findings, algorithms used with accuracy, benefits, and limitations. The study helped us determine the most common risk factors for stroke occurrence. These past research works inspired us to create our prediction system, and the approaches used in these previous works aided us in investigating alternative powerful machine learning algorithms such as XGBoost, LightGBM, and CatBoost, among others.</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1200"/>
              </a:spcAft>
              <a:buNone/>
            </a:pPr>
          </a:p>
        </p:txBody>
      </p:sp>
      <p:pic>
        <p:nvPicPr>
          <p:cNvPr id="106" name="Google Shape;106;p21"/>
          <p:cNvPicPr preferRelativeResize="0"/>
          <p:nvPr/>
        </p:nvPicPr>
        <p:blipFill>
          <a:blip r:embed="rId1"/>
          <a:stretch>
            <a:fillRect/>
          </a:stretch>
        </p:blipFill>
        <p:spPr>
          <a:xfrm>
            <a:off x="4919650" y="1283050"/>
            <a:ext cx="4084500" cy="2174083"/>
          </a:xfrm>
          <a:prstGeom prst="rect">
            <a:avLst/>
          </a:prstGeom>
          <a:noFill/>
          <a:ln>
            <a:noFill/>
          </a:ln>
        </p:spPr>
      </p:pic>
      <p:sp>
        <p:nvSpPr>
          <p:cNvPr id="107" name="Google Shape;107;p21"/>
          <p:cNvSpPr txBox="1"/>
          <p:nvPr/>
        </p:nvSpPr>
        <p:spPr>
          <a:xfrm>
            <a:off x="5081750" y="3575350"/>
            <a:ext cx="3973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Light" panose="02020502060000000000"/>
                <a:ea typeface="Spectral Light" panose="02020502060000000000"/>
                <a:cs typeface="Spectral Light" panose="02020502060000000000"/>
                <a:sym typeface="Spectral Light" panose="02020502060000000000"/>
              </a:rPr>
              <a:t>Figure 2. survey of research works on stroke prediction</a:t>
            </a:r>
            <a:endParaRPr sz="1200">
              <a:latin typeface="Spectral Light" panose="02020502060000000000"/>
              <a:ea typeface="Spectral Light" panose="02020502060000000000"/>
              <a:cs typeface="Spectral Light" panose="02020502060000000000"/>
              <a:sym typeface="Spectral Light" panose="0202050206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path path="circle">
            <a:fillToRect l="50000" t="50000" r="50000" b="50000"/>
          </a:path>
          <a:tileRect/>
        </a:gradFill>
        <a:effectLst/>
      </p:bgPr>
    </p:bg>
    <p:spTree>
      <p:nvGrpSpPr>
        <p:cNvPr id="111" name="Shape 111"/>
        <p:cNvGrpSpPr/>
        <p:nvPr/>
      </p:nvGrpSpPr>
      <p:grpSpPr>
        <a:xfrm>
          <a:off x="0" y="0"/>
          <a:ext cx="0" cy="0"/>
          <a:chOff x="0" y="0"/>
          <a:chExt cx="0" cy="0"/>
        </a:xfrm>
      </p:grpSpPr>
      <p:sp>
        <p:nvSpPr>
          <p:cNvPr id="112" name="Google Shape;112;p22"/>
          <p:cNvSpPr txBox="1"/>
          <p:nvPr>
            <p:ph type="body" idx="1"/>
          </p:nvPr>
        </p:nvSpPr>
        <p:spPr>
          <a:xfrm>
            <a:off x="311700" y="1102175"/>
            <a:ext cx="5069400" cy="34668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600">
                <a:solidFill>
                  <a:schemeClr val="dk1"/>
                </a:solidFill>
                <a:latin typeface="Spectral Light" panose="02020502060000000000"/>
                <a:ea typeface="Spectral Light" panose="02020502060000000000"/>
                <a:cs typeface="Spectral Light" panose="02020502060000000000"/>
                <a:sym typeface="Spectral Light" panose="02020502060000000000"/>
              </a:rPr>
              <a:t>P</a:t>
            </a:r>
            <a:r>
              <a:rPr lang="en-GB" sz="1600">
                <a:solidFill>
                  <a:schemeClr val="dk1"/>
                </a:solidFill>
                <a:latin typeface="Spectral Light" panose="02020502060000000000"/>
                <a:ea typeface="Spectral Light" panose="02020502060000000000"/>
                <a:cs typeface="Spectral Light" panose="02020502060000000000"/>
                <a:sym typeface="Spectral Light" panose="02020502060000000000"/>
              </a:rPr>
              <a:t>ROPOSED APPROACH</a:t>
            </a:r>
            <a:endParaRPr sz="1600">
              <a:solidFill>
                <a:schemeClr val="dk1"/>
              </a:solidFill>
              <a:latin typeface="Spectral Light" panose="02020502060000000000"/>
              <a:ea typeface="Spectral Light" panose="02020502060000000000"/>
              <a:cs typeface="Spectral Light" panose="02020502060000000000"/>
              <a:sym typeface="Spectral Light" panose="02020502060000000000"/>
            </a:endParaRPr>
          </a:p>
          <a:p>
            <a:pPr marL="0" lvl="0" indent="0" algn="just" rtl="0">
              <a:lnSpc>
                <a:spcPct val="150000"/>
              </a:lnSpc>
              <a:spcBef>
                <a:spcPts val="1200"/>
              </a:spcBef>
              <a:spcAft>
                <a:spcPts val="0"/>
              </a:spcAft>
              <a:buClr>
                <a:schemeClr val="dk1"/>
              </a:buClr>
              <a:buSzPts val="1100"/>
              <a:buFont typeface="Arial" panose="020B0604020202020204"/>
              <a:buNone/>
            </a:pPr>
            <a:r>
              <a:rPr lang="en-GB" sz="1200">
                <a:solidFill>
                  <a:schemeClr val="dk1"/>
                </a:solidFill>
                <a:latin typeface="Spectral" panose="02020502060000000000"/>
                <a:ea typeface="Spectral" panose="02020502060000000000"/>
                <a:cs typeface="Spectral" panose="02020502060000000000"/>
                <a:sym typeface="Spectral" panose="02020502060000000000"/>
              </a:rPr>
              <a:t>Our proposed method is to do a comparison study of several machine learning classifiers that have been trained, tested, and tweaked with hyperparameters to decide which classifier is the best. The identification of risk factors from datasets utilizing visualizations and training machine learning algorithms on these characteristics is crucial for successful prediction and understanding of stroke incidence. Our proposed approach ensures that the research activity coincides with novelty and that the end result is reached so that we may share the results with the scientific community in the form of a research paper and deploy the prediction system in real circumstances for the doctors to diagnose stroke patients.</a:t>
            </a:r>
            <a:endParaRPr sz="1200">
              <a:solidFill>
                <a:schemeClr val="dk1"/>
              </a:solidFill>
              <a:latin typeface="Spectral" panose="02020502060000000000"/>
              <a:ea typeface="Spectral" panose="02020502060000000000"/>
              <a:cs typeface="Spectral" panose="02020502060000000000"/>
              <a:sym typeface="Spectral" panose="02020502060000000000"/>
            </a:endParaRPr>
          </a:p>
          <a:p>
            <a:pPr marL="0" lvl="0" indent="0" algn="l" rtl="0">
              <a:spcBef>
                <a:spcPts val="0"/>
              </a:spcBef>
              <a:spcAft>
                <a:spcPts val="1200"/>
              </a:spcAft>
              <a:buNone/>
            </a:pPr>
            <a:r>
              <a:rPr lang="en-GB"/>
              <a:t> </a:t>
            </a:r>
            <a:endParaRPr lang="en-GB"/>
          </a:p>
        </p:txBody>
      </p:sp>
      <p:pic>
        <p:nvPicPr>
          <p:cNvPr id="113" name="Google Shape;113;p22"/>
          <p:cNvPicPr preferRelativeResize="0"/>
          <p:nvPr/>
        </p:nvPicPr>
        <p:blipFill>
          <a:blip r:embed="rId1"/>
          <a:stretch>
            <a:fillRect/>
          </a:stretch>
        </p:blipFill>
        <p:spPr>
          <a:xfrm>
            <a:off x="5565925" y="1656375"/>
            <a:ext cx="3458100" cy="1733565"/>
          </a:xfrm>
          <a:prstGeom prst="rect">
            <a:avLst/>
          </a:prstGeom>
          <a:noFill/>
          <a:ln>
            <a:noFill/>
          </a:ln>
        </p:spPr>
      </p:pic>
      <p:sp>
        <p:nvSpPr>
          <p:cNvPr id="114" name="Google Shape;114;p22"/>
          <p:cNvSpPr txBox="1"/>
          <p:nvPr/>
        </p:nvSpPr>
        <p:spPr>
          <a:xfrm>
            <a:off x="5683775" y="3609100"/>
            <a:ext cx="327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Spectral" panose="02020502060000000000"/>
                <a:ea typeface="Spectral" panose="02020502060000000000"/>
                <a:cs typeface="Spectral" panose="02020502060000000000"/>
                <a:sym typeface="Spectral" panose="02020502060000000000"/>
              </a:rPr>
              <a:t>Figure 3. proposed stroke prediction system </a:t>
            </a:r>
            <a:endParaRPr sz="1200">
              <a:latin typeface="Spectral" panose="02020502060000000000"/>
              <a:ea typeface="Spectral" panose="02020502060000000000"/>
              <a:cs typeface="Spectral" panose="02020502060000000000"/>
              <a:sym typeface="Spectral" panose="0202050206000000000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19867</Words>
  <Application>WPS Presentation</Application>
  <PresentationFormat/>
  <Paragraphs>271</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Arial</vt:lpstr>
      <vt:lpstr>Spectral</vt:lpstr>
      <vt:lpstr>Times New Roman</vt:lpstr>
      <vt:lpstr>Calibri</vt:lpstr>
      <vt:lpstr>Spectral Light</vt:lpstr>
      <vt:lpstr>Microsoft YaHei</vt:lpstr>
      <vt:lpstr>Arial Unicode MS</vt:lpstr>
      <vt:lpstr>Spectral Medium</vt:lpstr>
      <vt:lpstr>Simple Light</vt:lpstr>
      <vt:lpstr>PowerPoint 演示文稿</vt:lpstr>
      <vt:lpstr>Approval from guide for the evaluation</vt:lpstr>
      <vt:lpstr>Contents of the Presentation</vt:lpstr>
      <vt:lpstr>PowerPoint 演示文稿</vt:lpstr>
      <vt:lpstr>INTRODUCTION </vt:lpstr>
      <vt:lpstr>SOFTWARE REQUIREMENTS SPECIFICATIONS </vt:lpstr>
      <vt:lpstr>PowerPoint 演示文稿</vt:lpstr>
      <vt:lpstr>LITERATURE SURVEY</vt:lpstr>
      <vt:lpstr>PowerPoint 演示文稿</vt:lpstr>
      <vt:lpstr>PowerPoint 演示文稿</vt:lpstr>
      <vt:lpstr>DESIGN </vt:lpstr>
      <vt:lpstr>PowerPoint 演示文稿</vt:lpstr>
      <vt:lpstr>METHODOLOGY</vt:lpstr>
      <vt:lpstr>PowerPoint 演示文稿</vt:lpstr>
      <vt:lpstr>PowerPoint 演示文稿</vt:lpstr>
      <vt:lpstr>RESULT </vt:lpstr>
      <vt:lpstr>PowerPoint 演示文稿</vt:lpstr>
      <vt:lpstr>CONCLUSION </vt:lpstr>
      <vt:lpstr>PROJECT OUTCOME </vt:lpstr>
      <vt:lpstr>PowerPoint 演示文稿</vt:lpstr>
      <vt:lpstr>PowerPoint 演示文稿</vt:lpstr>
      <vt:lpstr>PowerPoint 演示文稿</vt:lpstr>
      <vt:lpstr>PowerPoint 演示文稿</vt:lpstr>
      <vt:lpstr>PowerPoint 演示文稿</vt:lpstr>
      <vt:lpstr>PowerPoint 演示文稿</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acer</cp:lastModifiedBy>
  <cp:revision>1</cp:revision>
  <dcterms:created xsi:type="dcterms:W3CDTF">2022-05-11T07:12:45Z</dcterms:created>
  <dcterms:modified xsi:type="dcterms:W3CDTF">2022-05-11T07:12:51Z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892E33DA34D14622A8F59AA50E63F956</vt:lpwstr>
  </property>
  <property fmtid="{D5CDD505-2E9C-101B-9397-08002B2CF9AE}" pid="3" name="KSOProductBuildVer">
    <vt:lpwstr>1033-11.2.0.11074</vt:lpwstr>
  </property>
</Properties>
</file>