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2" r:id="rId1"/>
  </p:sldMasterIdLst>
  <p:notesMasterIdLst>
    <p:notesMasterId r:id="rId10"/>
  </p:notesMasterIdLst>
  <p:handoutMasterIdLst>
    <p:handoutMasterId r:id="rId11"/>
  </p:handoutMasterIdLst>
  <p:sldIdLst>
    <p:sldId id="256" r:id="rId2"/>
    <p:sldId id="265" r:id="rId3"/>
    <p:sldId id="257" r:id="rId4"/>
    <p:sldId id="263" r:id="rId5"/>
    <p:sldId id="264" r:id="rId6"/>
    <p:sldId id="258"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9F72B42-2298-45B7-9677-1736605708E5}">
          <p14:sldIdLst>
            <p14:sldId id="256"/>
          </p14:sldIdLst>
        </p14:section>
        <p14:section name="Introduction" id="{2072922A-4CF6-4D56-A68D-F582C85F3EAB}">
          <p14:sldIdLst>
            <p14:sldId id="265"/>
            <p14:sldId id="257"/>
            <p14:sldId id="263"/>
            <p14:sldId id="264"/>
            <p14:sldId id="258"/>
            <p14:sldId id="262"/>
          </p14:sldIdLst>
        </p14:section>
        <p14:section name="Workshop" id="{F266A4FE-D6FD-4902-A545-84626083F3F0}">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D2D"/>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138" y="3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07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7D2EF5-3D16-4FDF-B7FA-2839EBE30806}" type="doc">
      <dgm:prSet loTypeId="urn:microsoft.com/office/officeart/2005/8/layout/pyramid2" loCatId="list" qsTypeId="urn:microsoft.com/office/officeart/2005/8/quickstyle/simple1" qsCatId="simple" csTypeId="urn:microsoft.com/office/officeart/2005/8/colors/accent1_2" csCatId="accent1" phldr="1"/>
      <dgm:spPr/>
    </dgm:pt>
    <dgm:pt modelId="{95438497-3337-4505-A7E2-7A97A2CE6522}">
      <dgm:prSet phldrT="[Text]"/>
      <dgm:spPr>
        <a:ln>
          <a:solidFill>
            <a:schemeClr val="bg1">
              <a:lumMod val="50000"/>
              <a:lumOff val="50000"/>
            </a:schemeClr>
          </a:solidFill>
        </a:ln>
      </dgm:spPr>
      <dgm:t>
        <a:bodyPr/>
        <a:lstStyle/>
        <a:p>
          <a:r>
            <a:rPr lang="en-US" dirty="0" smtClean="0"/>
            <a:t>Project: Webpage Downloader</a:t>
          </a:r>
          <a:endParaRPr lang="en-US" dirty="0"/>
        </a:p>
      </dgm:t>
    </dgm:pt>
    <dgm:pt modelId="{60E99172-4F2F-409B-8C9F-4B9B5EEAD44D}" type="parTrans" cxnId="{273E0E49-0DDF-40F8-8318-E18EE828E0A5}">
      <dgm:prSet/>
      <dgm:spPr/>
      <dgm:t>
        <a:bodyPr/>
        <a:lstStyle/>
        <a:p>
          <a:endParaRPr lang="en-US"/>
        </a:p>
      </dgm:t>
    </dgm:pt>
    <dgm:pt modelId="{8CC1585A-38DB-4866-8A2A-E2EC5D1FE45E}" type="sibTrans" cxnId="{273E0E49-0DDF-40F8-8318-E18EE828E0A5}">
      <dgm:prSet/>
      <dgm:spPr/>
      <dgm:t>
        <a:bodyPr/>
        <a:lstStyle/>
        <a:p>
          <a:endParaRPr lang="en-US"/>
        </a:p>
      </dgm:t>
    </dgm:pt>
    <dgm:pt modelId="{F1C9E533-4C67-4CEF-BE1D-1A565248CC1C}">
      <dgm:prSet phldrT="[Text]"/>
      <dgm:spPr>
        <a:ln>
          <a:solidFill>
            <a:schemeClr val="bg1">
              <a:lumMod val="50000"/>
              <a:lumOff val="50000"/>
            </a:schemeClr>
          </a:solidFill>
        </a:ln>
      </dgm:spPr>
      <dgm:t>
        <a:bodyPr/>
        <a:lstStyle/>
        <a:p>
          <a:r>
            <a:rPr lang="en-US" dirty="0" smtClean="0"/>
            <a:t>Variables, Types, and Input</a:t>
          </a:r>
          <a:endParaRPr lang="en-US" dirty="0"/>
        </a:p>
      </dgm:t>
    </dgm:pt>
    <dgm:pt modelId="{819B3558-7495-4E95-883F-EE8F69AA9A6D}" type="parTrans" cxnId="{7BE0C430-1929-4E50-A906-93AD4DDFBC24}">
      <dgm:prSet/>
      <dgm:spPr/>
      <dgm:t>
        <a:bodyPr/>
        <a:lstStyle/>
        <a:p>
          <a:endParaRPr lang="en-US"/>
        </a:p>
      </dgm:t>
    </dgm:pt>
    <dgm:pt modelId="{5ADEF4EC-08B9-4D4D-B2A2-69FECD30302F}" type="sibTrans" cxnId="{7BE0C430-1929-4E50-A906-93AD4DDFBC24}">
      <dgm:prSet/>
      <dgm:spPr/>
      <dgm:t>
        <a:bodyPr/>
        <a:lstStyle/>
        <a:p>
          <a:endParaRPr lang="en-US"/>
        </a:p>
      </dgm:t>
    </dgm:pt>
    <dgm:pt modelId="{7C28CBE9-F10F-4FD1-861A-FA3FC8E0225D}">
      <dgm:prSet phldrT="[Text]"/>
      <dgm:spPr>
        <a:ln>
          <a:solidFill>
            <a:schemeClr val="bg1">
              <a:lumMod val="50000"/>
              <a:lumOff val="50000"/>
            </a:schemeClr>
          </a:solidFill>
        </a:ln>
      </dgm:spPr>
      <dgm:t>
        <a:bodyPr/>
        <a:lstStyle/>
        <a:p>
          <a:r>
            <a:rPr lang="en-US" dirty="0" smtClean="0"/>
            <a:t>What is Python?</a:t>
          </a:r>
          <a:endParaRPr lang="en-US" dirty="0"/>
        </a:p>
      </dgm:t>
    </dgm:pt>
    <dgm:pt modelId="{69C91C57-BBE0-406C-BF7A-62488EC947AB}" type="parTrans" cxnId="{1A8B05E9-DAC6-43A3-BA1E-06AF14AA96CE}">
      <dgm:prSet/>
      <dgm:spPr/>
      <dgm:t>
        <a:bodyPr/>
        <a:lstStyle/>
        <a:p>
          <a:endParaRPr lang="en-US"/>
        </a:p>
      </dgm:t>
    </dgm:pt>
    <dgm:pt modelId="{8C0C3C61-BDA1-42EA-B594-761C20050405}" type="sibTrans" cxnId="{1A8B05E9-DAC6-43A3-BA1E-06AF14AA96CE}">
      <dgm:prSet/>
      <dgm:spPr/>
      <dgm:t>
        <a:bodyPr/>
        <a:lstStyle/>
        <a:p>
          <a:endParaRPr lang="en-US"/>
        </a:p>
      </dgm:t>
    </dgm:pt>
    <dgm:pt modelId="{AC1ADA24-2475-4A8D-82C2-6422F03608A7}">
      <dgm:prSet/>
      <dgm:spPr>
        <a:ln>
          <a:solidFill>
            <a:schemeClr val="bg1">
              <a:lumMod val="50000"/>
              <a:lumOff val="50000"/>
            </a:schemeClr>
          </a:solidFill>
        </a:ln>
      </dgm:spPr>
      <dgm:t>
        <a:bodyPr/>
        <a:lstStyle/>
        <a:p>
          <a:r>
            <a:rPr lang="en-US" dirty="0" smtClean="0"/>
            <a:t>Imports and The Standard Library</a:t>
          </a:r>
          <a:endParaRPr lang="en-US" dirty="0"/>
        </a:p>
      </dgm:t>
    </dgm:pt>
    <dgm:pt modelId="{38057ED4-6B1A-4C46-97AC-67E05EBB27EB}" type="parTrans" cxnId="{0A739833-8D9D-4C64-9114-733EA06D7CAE}">
      <dgm:prSet/>
      <dgm:spPr/>
      <dgm:t>
        <a:bodyPr/>
        <a:lstStyle/>
        <a:p>
          <a:endParaRPr lang="en-US"/>
        </a:p>
      </dgm:t>
    </dgm:pt>
    <dgm:pt modelId="{3C3D3D38-CAF8-44C5-BE75-C3741D6A1F16}" type="sibTrans" cxnId="{0A739833-8D9D-4C64-9114-733EA06D7CAE}">
      <dgm:prSet/>
      <dgm:spPr/>
      <dgm:t>
        <a:bodyPr/>
        <a:lstStyle/>
        <a:p>
          <a:endParaRPr lang="en-US"/>
        </a:p>
      </dgm:t>
    </dgm:pt>
    <dgm:pt modelId="{49D301E6-2D21-4329-AA7B-6C05D4739AF4}">
      <dgm:prSet/>
      <dgm:spPr>
        <a:ln>
          <a:solidFill>
            <a:schemeClr val="bg1">
              <a:lumMod val="50000"/>
              <a:lumOff val="50000"/>
            </a:schemeClr>
          </a:solidFill>
        </a:ln>
      </dgm:spPr>
      <dgm:t>
        <a:bodyPr/>
        <a:lstStyle/>
        <a:p>
          <a:r>
            <a:rPr lang="en-US" dirty="0" smtClean="0"/>
            <a:t>Functions and File I/O</a:t>
          </a:r>
          <a:endParaRPr lang="en-US" dirty="0"/>
        </a:p>
      </dgm:t>
    </dgm:pt>
    <dgm:pt modelId="{739F6059-1DE5-412E-84B9-3D2DBA2CACD2}" type="parTrans" cxnId="{AB2BCB13-5E88-480F-B061-BEA4053C4629}">
      <dgm:prSet/>
      <dgm:spPr/>
      <dgm:t>
        <a:bodyPr/>
        <a:lstStyle/>
        <a:p>
          <a:endParaRPr lang="en-US"/>
        </a:p>
      </dgm:t>
    </dgm:pt>
    <dgm:pt modelId="{7C2A2FA9-68E8-4D9D-8AC6-152F5B42E0A5}" type="sibTrans" cxnId="{AB2BCB13-5E88-480F-B061-BEA4053C4629}">
      <dgm:prSet/>
      <dgm:spPr/>
      <dgm:t>
        <a:bodyPr/>
        <a:lstStyle/>
        <a:p>
          <a:endParaRPr lang="en-US"/>
        </a:p>
      </dgm:t>
    </dgm:pt>
    <dgm:pt modelId="{A11172ED-7CA9-421A-BA3C-728DE1E8474B}">
      <dgm:prSet/>
      <dgm:spPr>
        <a:ln>
          <a:solidFill>
            <a:schemeClr val="bg1">
              <a:lumMod val="50000"/>
              <a:lumOff val="50000"/>
            </a:schemeClr>
          </a:solidFill>
        </a:ln>
      </dgm:spPr>
      <dgm:t>
        <a:bodyPr/>
        <a:lstStyle/>
        <a:p>
          <a:r>
            <a:rPr lang="en-US" dirty="0" smtClean="0"/>
            <a:t>Branching and Looping</a:t>
          </a:r>
          <a:endParaRPr lang="en-US" dirty="0"/>
        </a:p>
      </dgm:t>
    </dgm:pt>
    <dgm:pt modelId="{2EB5F5AB-19C1-4A1F-ADF9-C7D83C94A309}" type="parTrans" cxnId="{B83C4252-6FB9-44B5-87F3-9EE08C2C0AE9}">
      <dgm:prSet/>
      <dgm:spPr/>
      <dgm:t>
        <a:bodyPr/>
        <a:lstStyle/>
        <a:p>
          <a:endParaRPr lang="en-US"/>
        </a:p>
      </dgm:t>
    </dgm:pt>
    <dgm:pt modelId="{703AB611-13E1-43C5-A277-AFC432363697}" type="sibTrans" cxnId="{B83C4252-6FB9-44B5-87F3-9EE08C2C0AE9}">
      <dgm:prSet/>
      <dgm:spPr/>
      <dgm:t>
        <a:bodyPr/>
        <a:lstStyle/>
        <a:p>
          <a:endParaRPr lang="en-US"/>
        </a:p>
      </dgm:t>
    </dgm:pt>
    <dgm:pt modelId="{451BB696-8D85-4588-ACDA-F2184C91CBDF}" type="pres">
      <dgm:prSet presAssocID="{8D7D2EF5-3D16-4FDF-B7FA-2839EBE30806}" presName="compositeShape" presStyleCnt="0">
        <dgm:presLayoutVars>
          <dgm:dir/>
          <dgm:resizeHandles/>
        </dgm:presLayoutVars>
      </dgm:prSet>
      <dgm:spPr/>
    </dgm:pt>
    <dgm:pt modelId="{5065537C-53F8-41E3-B27F-1E7D650CF112}" type="pres">
      <dgm:prSet presAssocID="{8D7D2EF5-3D16-4FDF-B7FA-2839EBE30806}" presName="pyramid" presStyleLbl="node1" presStyleIdx="0" presStyleCnt="1" custScaleX="144847"/>
      <dgm:spPr>
        <a:ln>
          <a:solidFill>
            <a:schemeClr val="bg1">
              <a:lumMod val="50000"/>
              <a:lumOff val="50000"/>
            </a:schemeClr>
          </a:solidFill>
        </a:ln>
        <a:effectLst>
          <a:glow>
            <a:schemeClr val="tx1"/>
          </a:glow>
        </a:effectLst>
      </dgm:spPr>
      <dgm:t>
        <a:bodyPr/>
        <a:lstStyle/>
        <a:p>
          <a:endParaRPr lang="en-US"/>
        </a:p>
      </dgm:t>
    </dgm:pt>
    <dgm:pt modelId="{E852DD8A-EDA2-4BD8-9DE5-AAC432F3FA3A}" type="pres">
      <dgm:prSet presAssocID="{8D7D2EF5-3D16-4FDF-B7FA-2839EBE30806}" presName="theList" presStyleCnt="0"/>
      <dgm:spPr/>
    </dgm:pt>
    <dgm:pt modelId="{84F82C7C-1733-43C3-9E30-183AD143D3D9}" type="pres">
      <dgm:prSet presAssocID="{95438497-3337-4505-A7E2-7A97A2CE6522}" presName="aNode" presStyleLbl="fgAcc1" presStyleIdx="0" presStyleCnt="6" custLinFactY="39925" custLinFactNeighborX="-49988" custLinFactNeighborY="100000">
        <dgm:presLayoutVars>
          <dgm:bulletEnabled val="1"/>
        </dgm:presLayoutVars>
      </dgm:prSet>
      <dgm:spPr/>
      <dgm:t>
        <a:bodyPr/>
        <a:lstStyle/>
        <a:p>
          <a:endParaRPr lang="en-US"/>
        </a:p>
      </dgm:t>
    </dgm:pt>
    <dgm:pt modelId="{CDFFBBDE-4D02-4EDF-8AED-73DFDBF83A4E}" type="pres">
      <dgm:prSet presAssocID="{95438497-3337-4505-A7E2-7A97A2CE6522}" presName="aSpace" presStyleCnt="0"/>
      <dgm:spPr/>
    </dgm:pt>
    <dgm:pt modelId="{7B28C752-2CD3-4420-B92E-91428424656B}" type="pres">
      <dgm:prSet presAssocID="{AC1ADA24-2475-4A8D-82C2-6422F03608A7}" presName="aNode" presStyleLbl="fgAcc1" presStyleIdx="1" presStyleCnt="6" custLinFactY="39925" custLinFactNeighborX="-49988" custLinFactNeighborY="100000">
        <dgm:presLayoutVars>
          <dgm:bulletEnabled val="1"/>
        </dgm:presLayoutVars>
      </dgm:prSet>
      <dgm:spPr/>
      <dgm:t>
        <a:bodyPr/>
        <a:lstStyle/>
        <a:p>
          <a:endParaRPr lang="en-US"/>
        </a:p>
      </dgm:t>
    </dgm:pt>
    <dgm:pt modelId="{4CABB79A-9339-4A3E-BA4B-8274064251EE}" type="pres">
      <dgm:prSet presAssocID="{AC1ADA24-2475-4A8D-82C2-6422F03608A7}" presName="aSpace" presStyleCnt="0"/>
      <dgm:spPr/>
    </dgm:pt>
    <dgm:pt modelId="{76FAE71B-8654-4086-BE9E-2167B8A9FF3A}" type="pres">
      <dgm:prSet presAssocID="{49D301E6-2D21-4329-AA7B-6C05D4739AF4}" presName="aNode" presStyleLbl="fgAcc1" presStyleIdx="2" presStyleCnt="6" custLinFactY="39925" custLinFactNeighborX="-49988" custLinFactNeighborY="100000">
        <dgm:presLayoutVars>
          <dgm:bulletEnabled val="1"/>
        </dgm:presLayoutVars>
      </dgm:prSet>
      <dgm:spPr/>
      <dgm:t>
        <a:bodyPr/>
        <a:lstStyle/>
        <a:p>
          <a:endParaRPr lang="en-US"/>
        </a:p>
      </dgm:t>
    </dgm:pt>
    <dgm:pt modelId="{F54356BC-0606-4259-8B68-035618AC54A1}" type="pres">
      <dgm:prSet presAssocID="{49D301E6-2D21-4329-AA7B-6C05D4739AF4}" presName="aSpace" presStyleCnt="0"/>
      <dgm:spPr/>
    </dgm:pt>
    <dgm:pt modelId="{0162EC73-DD10-4CC7-AF70-B76CF874D055}" type="pres">
      <dgm:prSet presAssocID="{A11172ED-7CA9-421A-BA3C-728DE1E8474B}" presName="aNode" presStyleLbl="fgAcc1" presStyleIdx="3" presStyleCnt="6" custLinFactY="39925" custLinFactNeighborX="-49988" custLinFactNeighborY="100000">
        <dgm:presLayoutVars>
          <dgm:bulletEnabled val="1"/>
        </dgm:presLayoutVars>
      </dgm:prSet>
      <dgm:spPr/>
      <dgm:t>
        <a:bodyPr/>
        <a:lstStyle/>
        <a:p>
          <a:endParaRPr lang="en-US"/>
        </a:p>
      </dgm:t>
    </dgm:pt>
    <dgm:pt modelId="{CBA768F6-DD43-450C-94EC-A9796430278E}" type="pres">
      <dgm:prSet presAssocID="{A11172ED-7CA9-421A-BA3C-728DE1E8474B}" presName="aSpace" presStyleCnt="0"/>
      <dgm:spPr/>
    </dgm:pt>
    <dgm:pt modelId="{427CA83F-EF1D-44D4-84C1-6A6F48F42F69}" type="pres">
      <dgm:prSet presAssocID="{F1C9E533-4C67-4CEF-BE1D-1A565248CC1C}" presName="aNode" presStyleLbl="fgAcc1" presStyleIdx="4" presStyleCnt="6" custLinFactY="39925" custLinFactNeighborX="-49988" custLinFactNeighborY="100000">
        <dgm:presLayoutVars>
          <dgm:bulletEnabled val="1"/>
        </dgm:presLayoutVars>
      </dgm:prSet>
      <dgm:spPr/>
      <dgm:t>
        <a:bodyPr/>
        <a:lstStyle/>
        <a:p>
          <a:endParaRPr lang="en-US"/>
        </a:p>
      </dgm:t>
    </dgm:pt>
    <dgm:pt modelId="{63201348-E327-4D71-8232-54D903810D0B}" type="pres">
      <dgm:prSet presAssocID="{F1C9E533-4C67-4CEF-BE1D-1A565248CC1C}" presName="aSpace" presStyleCnt="0"/>
      <dgm:spPr/>
    </dgm:pt>
    <dgm:pt modelId="{AE4DBFB1-2707-40D5-8D0C-E7CAA23A3667}" type="pres">
      <dgm:prSet presAssocID="{7C28CBE9-F10F-4FD1-861A-FA3FC8E0225D}" presName="aNode" presStyleLbl="fgAcc1" presStyleIdx="5" presStyleCnt="6" custLinFactY="39925" custLinFactNeighborX="-49988" custLinFactNeighborY="100000">
        <dgm:presLayoutVars>
          <dgm:bulletEnabled val="1"/>
        </dgm:presLayoutVars>
      </dgm:prSet>
      <dgm:spPr/>
      <dgm:t>
        <a:bodyPr/>
        <a:lstStyle/>
        <a:p>
          <a:endParaRPr lang="en-US"/>
        </a:p>
      </dgm:t>
    </dgm:pt>
    <dgm:pt modelId="{73C6AE33-DEA8-4153-8F10-C31B200AADCB}" type="pres">
      <dgm:prSet presAssocID="{7C28CBE9-F10F-4FD1-861A-FA3FC8E0225D}" presName="aSpace" presStyleCnt="0"/>
      <dgm:spPr/>
    </dgm:pt>
  </dgm:ptLst>
  <dgm:cxnLst>
    <dgm:cxn modelId="{33EBDC51-F857-4BCD-86D8-7BF2E4F69495}" type="presOf" srcId="{AC1ADA24-2475-4A8D-82C2-6422F03608A7}" destId="{7B28C752-2CD3-4420-B92E-91428424656B}" srcOrd="0" destOrd="0" presId="urn:microsoft.com/office/officeart/2005/8/layout/pyramid2"/>
    <dgm:cxn modelId="{2D756663-FCD0-4F31-B05C-598591F521AB}" type="presOf" srcId="{7C28CBE9-F10F-4FD1-861A-FA3FC8E0225D}" destId="{AE4DBFB1-2707-40D5-8D0C-E7CAA23A3667}" srcOrd="0" destOrd="0" presId="urn:microsoft.com/office/officeart/2005/8/layout/pyramid2"/>
    <dgm:cxn modelId="{B83C4252-6FB9-44B5-87F3-9EE08C2C0AE9}" srcId="{8D7D2EF5-3D16-4FDF-B7FA-2839EBE30806}" destId="{A11172ED-7CA9-421A-BA3C-728DE1E8474B}" srcOrd="3" destOrd="0" parTransId="{2EB5F5AB-19C1-4A1F-ADF9-C7D83C94A309}" sibTransId="{703AB611-13E1-43C5-A277-AFC432363697}"/>
    <dgm:cxn modelId="{AB2BCB13-5E88-480F-B061-BEA4053C4629}" srcId="{8D7D2EF5-3D16-4FDF-B7FA-2839EBE30806}" destId="{49D301E6-2D21-4329-AA7B-6C05D4739AF4}" srcOrd="2" destOrd="0" parTransId="{739F6059-1DE5-412E-84B9-3D2DBA2CACD2}" sibTransId="{7C2A2FA9-68E8-4D9D-8AC6-152F5B42E0A5}"/>
    <dgm:cxn modelId="{AD67F0AA-B644-49AD-A8FE-DFFEE6EC18D1}" type="presOf" srcId="{49D301E6-2D21-4329-AA7B-6C05D4739AF4}" destId="{76FAE71B-8654-4086-BE9E-2167B8A9FF3A}" srcOrd="0" destOrd="0" presId="urn:microsoft.com/office/officeart/2005/8/layout/pyramid2"/>
    <dgm:cxn modelId="{C3A4AEE8-7F40-43DF-A49B-30B80DF9191E}" type="presOf" srcId="{95438497-3337-4505-A7E2-7A97A2CE6522}" destId="{84F82C7C-1733-43C3-9E30-183AD143D3D9}" srcOrd="0" destOrd="0" presId="urn:microsoft.com/office/officeart/2005/8/layout/pyramid2"/>
    <dgm:cxn modelId="{1A8B05E9-DAC6-43A3-BA1E-06AF14AA96CE}" srcId="{8D7D2EF5-3D16-4FDF-B7FA-2839EBE30806}" destId="{7C28CBE9-F10F-4FD1-861A-FA3FC8E0225D}" srcOrd="5" destOrd="0" parTransId="{69C91C57-BBE0-406C-BF7A-62488EC947AB}" sibTransId="{8C0C3C61-BDA1-42EA-B594-761C20050405}"/>
    <dgm:cxn modelId="{1527A613-79D9-4012-AAD6-A45A84B67A3C}" type="presOf" srcId="{8D7D2EF5-3D16-4FDF-B7FA-2839EBE30806}" destId="{451BB696-8D85-4588-ACDA-F2184C91CBDF}" srcOrd="0" destOrd="0" presId="urn:microsoft.com/office/officeart/2005/8/layout/pyramid2"/>
    <dgm:cxn modelId="{273E0E49-0DDF-40F8-8318-E18EE828E0A5}" srcId="{8D7D2EF5-3D16-4FDF-B7FA-2839EBE30806}" destId="{95438497-3337-4505-A7E2-7A97A2CE6522}" srcOrd="0" destOrd="0" parTransId="{60E99172-4F2F-409B-8C9F-4B9B5EEAD44D}" sibTransId="{8CC1585A-38DB-4866-8A2A-E2EC5D1FE45E}"/>
    <dgm:cxn modelId="{57238B01-A551-4AD6-8B68-59E6595BEE49}" type="presOf" srcId="{F1C9E533-4C67-4CEF-BE1D-1A565248CC1C}" destId="{427CA83F-EF1D-44D4-84C1-6A6F48F42F69}" srcOrd="0" destOrd="0" presId="urn:microsoft.com/office/officeart/2005/8/layout/pyramid2"/>
    <dgm:cxn modelId="{F5DCBF7B-CFE2-4759-A1EF-DE03DC97549B}" type="presOf" srcId="{A11172ED-7CA9-421A-BA3C-728DE1E8474B}" destId="{0162EC73-DD10-4CC7-AF70-B76CF874D055}" srcOrd="0" destOrd="0" presId="urn:microsoft.com/office/officeart/2005/8/layout/pyramid2"/>
    <dgm:cxn modelId="{0A739833-8D9D-4C64-9114-733EA06D7CAE}" srcId="{8D7D2EF5-3D16-4FDF-B7FA-2839EBE30806}" destId="{AC1ADA24-2475-4A8D-82C2-6422F03608A7}" srcOrd="1" destOrd="0" parTransId="{38057ED4-6B1A-4C46-97AC-67E05EBB27EB}" sibTransId="{3C3D3D38-CAF8-44C5-BE75-C3741D6A1F16}"/>
    <dgm:cxn modelId="{7BE0C430-1929-4E50-A906-93AD4DDFBC24}" srcId="{8D7D2EF5-3D16-4FDF-B7FA-2839EBE30806}" destId="{F1C9E533-4C67-4CEF-BE1D-1A565248CC1C}" srcOrd="4" destOrd="0" parTransId="{819B3558-7495-4E95-883F-EE8F69AA9A6D}" sibTransId="{5ADEF4EC-08B9-4D4D-B2A2-69FECD30302F}"/>
    <dgm:cxn modelId="{A722E230-38AF-4C88-9FB5-506329BBC429}" type="presParOf" srcId="{451BB696-8D85-4588-ACDA-F2184C91CBDF}" destId="{5065537C-53F8-41E3-B27F-1E7D650CF112}" srcOrd="0" destOrd="0" presId="urn:microsoft.com/office/officeart/2005/8/layout/pyramid2"/>
    <dgm:cxn modelId="{09DE8594-7C37-45D1-AC71-2470D92C24DD}" type="presParOf" srcId="{451BB696-8D85-4588-ACDA-F2184C91CBDF}" destId="{E852DD8A-EDA2-4BD8-9DE5-AAC432F3FA3A}" srcOrd="1" destOrd="0" presId="urn:microsoft.com/office/officeart/2005/8/layout/pyramid2"/>
    <dgm:cxn modelId="{83848AD7-98E1-4ECF-AEF0-B6075B5FDF70}" type="presParOf" srcId="{E852DD8A-EDA2-4BD8-9DE5-AAC432F3FA3A}" destId="{84F82C7C-1733-43C3-9E30-183AD143D3D9}" srcOrd="0" destOrd="0" presId="urn:microsoft.com/office/officeart/2005/8/layout/pyramid2"/>
    <dgm:cxn modelId="{A786190E-5BFC-46B4-8E66-4A028A2808D1}" type="presParOf" srcId="{E852DD8A-EDA2-4BD8-9DE5-AAC432F3FA3A}" destId="{CDFFBBDE-4D02-4EDF-8AED-73DFDBF83A4E}" srcOrd="1" destOrd="0" presId="urn:microsoft.com/office/officeart/2005/8/layout/pyramid2"/>
    <dgm:cxn modelId="{1C7BB1BD-457F-4382-9570-3AB359347638}" type="presParOf" srcId="{E852DD8A-EDA2-4BD8-9DE5-AAC432F3FA3A}" destId="{7B28C752-2CD3-4420-B92E-91428424656B}" srcOrd="2" destOrd="0" presId="urn:microsoft.com/office/officeart/2005/8/layout/pyramid2"/>
    <dgm:cxn modelId="{F2D921A4-F79B-4D3A-9DFA-383F56A232F9}" type="presParOf" srcId="{E852DD8A-EDA2-4BD8-9DE5-AAC432F3FA3A}" destId="{4CABB79A-9339-4A3E-BA4B-8274064251EE}" srcOrd="3" destOrd="0" presId="urn:microsoft.com/office/officeart/2005/8/layout/pyramid2"/>
    <dgm:cxn modelId="{2C39BB7A-7131-4515-99D3-C476F81B2004}" type="presParOf" srcId="{E852DD8A-EDA2-4BD8-9DE5-AAC432F3FA3A}" destId="{76FAE71B-8654-4086-BE9E-2167B8A9FF3A}" srcOrd="4" destOrd="0" presId="urn:microsoft.com/office/officeart/2005/8/layout/pyramid2"/>
    <dgm:cxn modelId="{696A90C5-4EEF-4B7D-8DBA-AD1C31586F73}" type="presParOf" srcId="{E852DD8A-EDA2-4BD8-9DE5-AAC432F3FA3A}" destId="{F54356BC-0606-4259-8B68-035618AC54A1}" srcOrd="5" destOrd="0" presId="urn:microsoft.com/office/officeart/2005/8/layout/pyramid2"/>
    <dgm:cxn modelId="{94F6B3AE-EDCE-47AB-A458-00478DB2FC5E}" type="presParOf" srcId="{E852DD8A-EDA2-4BD8-9DE5-AAC432F3FA3A}" destId="{0162EC73-DD10-4CC7-AF70-B76CF874D055}" srcOrd="6" destOrd="0" presId="urn:microsoft.com/office/officeart/2005/8/layout/pyramid2"/>
    <dgm:cxn modelId="{7D01D1BD-084F-4A69-A4DD-6167A37DD7DB}" type="presParOf" srcId="{E852DD8A-EDA2-4BD8-9DE5-AAC432F3FA3A}" destId="{CBA768F6-DD43-450C-94EC-A9796430278E}" srcOrd="7" destOrd="0" presId="urn:microsoft.com/office/officeart/2005/8/layout/pyramid2"/>
    <dgm:cxn modelId="{B1067574-82AF-4D68-9F27-A7C04964333A}" type="presParOf" srcId="{E852DD8A-EDA2-4BD8-9DE5-AAC432F3FA3A}" destId="{427CA83F-EF1D-44D4-84C1-6A6F48F42F69}" srcOrd="8" destOrd="0" presId="urn:microsoft.com/office/officeart/2005/8/layout/pyramid2"/>
    <dgm:cxn modelId="{CAF0D781-E64B-4D73-BA6A-F8C3949430FA}" type="presParOf" srcId="{E852DD8A-EDA2-4BD8-9DE5-AAC432F3FA3A}" destId="{63201348-E327-4D71-8232-54D903810D0B}" srcOrd="9" destOrd="0" presId="urn:microsoft.com/office/officeart/2005/8/layout/pyramid2"/>
    <dgm:cxn modelId="{76F1FD50-B5B8-4610-9D87-10ECA989F45A}" type="presParOf" srcId="{E852DD8A-EDA2-4BD8-9DE5-AAC432F3FA3A}" destId="{AE4DBFB1-2707-40D5-8D0C-E7CAA23A3667}" srcOrd="10" destOrd="0" presId="urn:microsoft.com/office/officeart/2005/8/layout/pyramid2"/>
    <dgm:cxn modelId="{4BA04644-4149-4370-8BE4-D16450FC8640}" type="presParOf" srcId="{E852DD8A-EDA2-4BD8-9DE5-AAC432F3FA3A}" destId="{73C6AE33-DEA8-4153-8F10-C31B200AADCB}" srcOrd="11"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5537C-53F8-41E3-B27F-1E7D650CF112}">
      <dsp:nvSpPr>
        <dsp:cNvPr id="0" name=""/>
        <dsp:cNvSpPr/>
      </dsp:nvSpPr>
      <dsp:spPr>
        <a:xfrm>
          <a:off x="2115801" y="0"/>
          <a:ext cx="5826796" cy="4022725"/>
        </a:xfrm>
        <a:prstGeom prst="triangle">
          <a:avLst/>
        </a:prstGeom>
        <a:solidFill>
          <a:schemeClr val="accent1">
            <a:hueOff val="0"/>
            <a:satOff val="0"/>
            <a:lumOff val="0"/>
            <a:alphaOff val="0"/>
          </a:schemeClr>
        </a:solidFill>
        <a:ln w="15875" cap="flat" cmpd="sng" algn="ctr">
          <a:solidFill>
            <a:schemeClr val="bg1">
              <a:lumMod val="50000"/>
              <a:lumOff val="50000"/>
            </a:schemeClr>
          </a:solidFill>
          <a:prstDash val="solid"/>
        </a:ln>
        <a:effectLst>
          <a:glow>
            <a:schemeClr val="tx1"/>
          </a:glow>
        </a:effectLst>
      </dsp:spPr>
      <dsp:style>
        <a:lnRef idx="2">
          <a:scrgbClr r="0" g="0" b="0"/>
        </a:lnRef>
        <a:fillRef idx="1">
          <a:scrgbClr r="0" g="0" b="0"/>
        </a:fillRef>
        <a:effectRef idx="0">
          <a:scrgbClr r="0" g="0" b="0"/>
        </a:effectRef>
        <a:fontRef idx="minor">
          <a:schemeClr val="lt1"/>
        </a:fontRef>
      </dsp:style>
    </dsp:sp>
    <dsp:sp modelId="{84F82C7C-1733-43C3-9E30-183AD143D3D9}">
      <dsp:nvSpPr>
        <dsp:cNvPr id="0" name=""/>
        <dsp:cNvSpPr/>
      </dsp:nvSpPr>
      <dsp:spPr>
        <a:xfrm>
          <a:off x="3722128" y="654042"/>
          <a:ext cx="2614771" cy="476127"/>
        </a:xfrm>
        <a:prstGeom prst="roundRect">
          <a:avLst/>
        </a:prstGeom>
        <a:solidFill>
          <a:schemeClr val="lt1">
            <a:alpha val="90000"/>
            <a:hueOff val="0"/>
            <a:satOff val="0"/>
            <a:lumOff val="0"/>
            <a:alphaOff val="0"/>
          </a:schemeClr>
        </a:solidFill>
        <a:ln w="15875" cap="flat" cmpd="sng" algn="ctr">
          <a:solidFill>
            <a:schemeClr val="bg1">
              <a:lumMod val="50000"/>
              <a:lumOff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Project: Webpage Downloader</a:t>
          </a:r>
          <a:endParaRPr lang="en-US" sz="1400" kern="1200" dirty="0"/>
        </a:p>
      </dsp:txBody>
      <dsp:txXfrm>
        <a:off x="3745371" y="677285"/>
        <a:ext cx="2568285" cy="429641"/>
      </dsp:txXfrm>
    </dsp:sp>
    <dsp:sp modelId="{7B28C752-2CD3-4420-B92E-91428424656B}">
      <dsp:nvSpPr>
        <dsp:cNvPr id="0" name=""/>
        <dsp:cNvSpPr/>
      </dsp:nvSpPr>
      <dsp:spPr>
        <a:xfrm>
          <a:off x="3722128" y="1189685"/>
          <a:ext cx="2614771" cy="476127"/>
        </a:xfrm>
        <a:prstGeom prst="roundRect">
          <a:avLst/>
        </a:prstGeom>
        <a:solidFill>
          <a:schemeClr val="lt1">
            <a:alpha val="90000"/>
            <a:hueOff val="0"/>
            <a:satOff val="0"/>
            <a:lumOff val="0"/>
            <a:alphaOff val="0"/>
          </a:schemeClr>
        </a:solidFill>
        <a:ln w="15875" cap="flat" cmpd="sng" algn="ctr">
          <a:solidFill>
            <a:schemeClr val="bg1">
              <a:lumMod val="50000"/>
              <a:lumOff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Imports and The Standard Library</a:t>
          </a:r>
          <a:endParaRPr lang="en-US" sz="1400" kern="1200" dirty="0"/>
        </a:p>
      </dsp:txBody>
      <dsp:txXfrm>
        <a:off x="3745371" y="1212928"/>
        <a:ext cx="2568285" cy="429641"/>
      </dsp:txXfrm>
    </dsp:sp>
    <dsp:sp modelId="{76FAE71B-8654-4086-BE9E-2167B8A9FF3A}">
      <dsp:nvSpPr>
        <dsp:cNvPr id="0" name=""/>
        <dsp:cNvSpPr/>
      </dsp:nvSpPr>
      <dsp:spPr>
        <a:xfrm>
          <a:off x="3722128" y="1725329"/>
          <a:ext cx="2614771" cy="476127"/>
        </a:xfrm>
        <a:prstGeom prst="roundRect">
          <a:avLst/>
        </a:prstGeom>
        <a:solidFill>
          <a:schemeClr val="lt1">
            <a:alpha val="90000"/>
            <a:hueOff val="0"/>
            <a:satOff val="0"/>
            <a:lumOff val="0"/>
            <a:alphaOff val="0"/>
          </a:schemeClr>
        </a:solidFill>
        <a:ln w="15875" cap="flat" cmpd="sng" algn="ctr">
          <a:solidFill>
            <a:schemeClr val="bg1">
              <a:lumMod val="50000"/>
              <a:lumOff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Functions and File I/O</a:t>
          </a:r>
          <a:endParaRPr lang="en-US" sz="1400" kern="1200" dirty="0"/>
        </a:p>
      </dsp:txBody>
      <dsp:txXfrm>
        <a:off x="3745371" y="1748572"/>
        <a:ext cx="2568285" cy="429641"/>
      </dsp:txXfrm>
    </dsp:sp>
    <dsp:sp modelId="{0162EC73-DD10-4CC7-AF70-B76CF874D055}">
      <dsp:nvSpPr>
        <dsp:cNvPr id="0" name=""/>
        <dsp:cNvSpPr/>
      </dsp:nvSpPr>
      <dsp:spPr>
        <a:xfrm>
          <a:off x="3722128" y="2260972"/>
          <a:ext cx="2614771" cy="476127"/>
        </a:xfrm>
        <a:prstGeom prst="roundRect">
          <a:avLst/>
        </a:prstGeom>
        <a:solidFill>
          <a:schemeClr val="lt1">
            <a:alpha val="90000"/>
            <a:hueOff val="0"/>
            <a:satOff val="0"/>
            <a:lumOff val="0"/>
            <a:alphaOff val="0"/>
          </a:schemeClr>
        </a:solidFill>
        <a:ln w="15875" cap="flat" cmpd="sng" algn="ctr">
          <a:solidFill>
            <a:schemeClr val="bg1">
              <a:lumMod val="50000"/>
              <a:lumOff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Branching and Looping</a:t>
          </a:r>
          <a:endParaRPr lang="en-US" sz="1400" kern="1200" dirty="0"/>
        </a:p>
      </dsp:txBody>
      <dsp:txXfrm>
        <a:off x="3745371" y="2284215"/>
        <a:ext cx="2568285" cy="429641"/>
      </dsp:txXfrm>
    </dsp:sp>
    <dsp:sp modelId="{427CA83F-EF1D-44D4-84C1-6A6F48F42F69}">
      <dsp:nvSpPr>
        <dsp:cNvPr id="0" name=""/>
        <dsp:cNvSpPr/>
      </dsp:nvSpPr>
      <dsp:spPr>
        <a:xfrm>
          <a:off x="3722128" y="2796615"/>
          <a:ext cx="2614771" cy="476127"/>
        </a:xfrm>
        <a:prstGeom prst="roundRect">
          <a:avLst/>
        </a:prstGeom>
        <a:solidFill>
          <a:schemeClr val="lt1">
            <a:alpha val="90000"/>
            <a:hueOff val="0"/>
            <a:satOff val="0"/>
            <a:lumOff val="0"/>
            <a:alphaOff val="0"/>
          </a:schemeClr>
        </a:solidFill>
        <a:ln w="15875" cap="flat" cmpd="sng" algn="ctr">
          <a:solidFill>
            <a:schemeClr val="bg1">
              <a:lumMod val="50000"/>
              <a:lumOff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Variables, Types, and Input</a:t>
          </a:r>
          <a:endParaRPr lang="en-US" sz="1400" kern="1200" dirty="0"/>
        </a:p>
      </dsp:txBody>
      <dsp:txXfrm>
        <a:off x="3745371" y="2819858"/>
        <a:ext cx="2568285" cy="429641"/>
      </dsp:txXfrm>
    </dsp:sp>
    <dsp:sp modelId="{AE4DBFB1-2707-40D5-8D0C-E7CAA23A3667}">
      <dsp:nvSpPr>
        <dsp:cNvPr id="0" name=""/>
        <dsp:cNvSpPr/>
      </dsp:nvSpPr>
      <dsp:spPr>
        <a:xfrm>
          <a:off x="3722128" y="3332258"/>
          <a:ext cx="2614771" cy="476127"/>
        </a:xfrm>
        <a:prstGeom prst="roundRect">
          <a:avLst/>
        </a:prstGeom>
        <a:solidFill>
          <a:schemeClr val="lt1">
            <a:alpha val="90000"/>
            <a:hueOff val="0"/>
            <a:satOff val="0"/>
            <a:lumOff val="0"/>
            <a:alphaOff val="0"/>
          </a:schemeClr>
        </a:solidFill>
        <a:ln w="15875" cap="flat" cmpd="sng" algn="ctr">
          <a:solidFill>
            <a:schemeClr val="bg1">
              <a:lumMod val="50000"/>
              <a:lumOff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What is Python?</a:t>
          </a:r>
          <a:endParaRPr lang="en-US" sz="1400" kern="1200" dirty="0"/>
        </a:p>
      </dsp:txBody>
      <dsp:txXfrm>
        <a:off x="3745371" y="3355501"/>
        <a:ext cx="2568285" cy="429641"/>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D605D8-4D3A-48E6-B388-9351B3AC7BAB}" type="datetimeFigureOut">
              <a:rPr lang="en-US" smtClean="0"/>
              <a:t>4/17/2014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A02CA-0E8B-4783-82A4-17ABA79D5EA9}" type="slidenum">
              <a:rPr lang="en-US" smtClean="0"/>
              <a:t>‹#›</a:t>
            </a:fld>
            <a:endParaRPr lang="en-US" dirty="0"/>
          </a:p>
        </p:txBody>
      </p:sp>
    </p:spTree>
    <p:extLst>
      <p:ext uri="{BB962C8B-B14F-4D97-AF65-F5344CB8AC3E}">
        <p14:creationId xmlns:p14="http://schemas.microsoft.com/office/powerpoint/2010/main" val="388753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D8E16D-3150-455D-A025-84B7C4FB6D4A}" type="datetimeFigureOut">
              <a:rPr lang="en-US" smtClean="0"/>
              <a:t>4/17/2014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E0CCD6-FF18-4F11-96FD-EF9C496733F6}" type="slidenum">
              <a:rPr lang="en-US" smtClean="0"/>
              <a:t>‹#›</a:t>
            </a:fld>
            <a:endParaRPr lang="en-US" dirty="0"/>
          </a:p>
        </p:txBody>
      </p:sp>
    </p:spTree>
    <p:extLst>
      <p:ext uri="{BB962C8B-B14F-4D97-AF65-F5344CB8AC3E}">
        <p14:creationId xmlns:p14="http://schemas.microsoft.com/office/powerpoint/2010/main" val="277037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E0CCD6-FF18-4F11-96FD-EF9C496733F6}" type="slidenum">
              <a:rPr lang="en-US" smtClean="0"/>
              <a:t>1</a:t>
            </a:fld>
            <a:endParaRPr lang="en-US" dirty="0"/>
          </a:p>
        </p:txBody>
      </p:sp>
    </p:spTree>
    <p:extLst>
      <p:ext uri="{BB962C8B-B14F-4D97-AF65-F5344CB8AC3E}">
        <p14:creationId xmlns:p14="http://schemas.microsoft.com/office/powerpoint/2010/main" val="4021011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E0CCD6-FF18-4F11-96FD-EF9C496733F6}" type="slidenum">
              <a:rPr lang="en-US" smtClean="0"/>
              <a:t>3</a:t>
            </a:fld>
            <a:endParaRPr lang="en-US" dirty="0"/>
          </a:p>
        </p:txBody>
      </p:sp>
    </p:spTree>
    <p:extLst>
      <p:ext uri="{BB962C8B-B14F-4D97-AF65-F5344CB8AC3E}">
        <p14:creationId xmlns:p14="http://schemas.microsoft.com/office/powerpoint/2010/main" val="40264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E0CCD6-FF18-4F11-96FD-EF9C496733F6}" type="slidenum">
              <a:rPr lang="en-US" smtClean="0"/>
              <a:t>6</a:t>
            </a:fld>
            <a:endParaRPr lang="en-US" dirty="0"/>
          </a:p>
        </p:txBody>
      </p:sp>
    </p:spTree>
    <p:extLst>
      <p:ext uri="{BB962C8B-B14F-4D97-AF65-F5344CB8AC3E}">
        <p14:creationId xmlns:p14="http://schemas.microsoft.com/office/powerpoint/2010/main" val="2750108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none"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t>4/17/2014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9794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4/17/2014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734115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4/17/2014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183656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228600" indent="-182880">
              <a:buFont typeface="Arial" panose="020B0604020202020204" pitchFamily="34" charset="0"/>
              <a:buChar char="•"/>
              <a:defRPr sz="2400"/>
            </a:lvl1pPr>
            <a:lvl2pPr>
              <a:defRPr sz="20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4/17/2014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240022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4/17/2014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6116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lvl1pPr marL="228600" indent="-182880">
              <a:buFont typeface="Arial" panose="020B0604020202020204" pitchFamily="34" charset="0"/>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lvl1pPr marL="228600" indent="-182880">
              <a:buFont typeface="Arial" panose="020B0604020202020204" pitchFamily="34" charset="0"/>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4/17/2014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18307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marL="228600" indent="-182880">
              <a:buFont typeface="Arial" panose="020B0604020202020204" pitchFamily="34" charset="0"/>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marL="228600" indent="-182880">
              <a:buFont typeface="Arial" panose="020B0604020202020204" pitchFamily="34" charset="0"/>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4/17/2014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314805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4/17/2014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5895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230651-31F4-45D2-98AE-A2108F41BC07}" type="datetimeFigureOut">
              <a:rPr lang="en-US" smtClean="0"/>
              <a:t>4/17/2014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8188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marL="228600" indent="-182880">
              <a:buFont typeface="Arial" panose="020B0604020202020204" pitchFamily="34" charset="0"/>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F53789A-C914-4DB1-8815-80B5EC7335C5}" type="datetimeFigureOut">
              <a:rPr lang="en-US" smtClean="0"/>
              <a:t>4/17/2014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7542090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4/17/2014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257662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59FD0C-5451-4CA0-86AF-E70AE3279989}" type="datetimeFigureOut">
              <a:rPr lang="en-US" smtClean="0"/>
              <a:t>4/17/2014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370225"/>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github.com/Cyph0n" TargetMode="External"/><Relationship Id="rId2" Type="http://schemas.openxmlformats.org/officeDocument/2006/relationships/hyperlink" Target="http://jadawil.herokuapp.com/" TargetMode="External"/><Relationship Id="rId1" Type="http://schemas.openxmlformats.org/officeDocument/2006/relationships/slideLayout" Target="../slideLayouts/slideLayout2.xml"/><Relationship Id="rId5" Type="http://schemas.openxmlformats.org/officeDocument/2006/relationships/hyperlink" Target="http://xkcd.com/353/"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6000" dirty="0" smtClean="0"/>
              <a:t>A Brief Introduction to Python</a:t>
            </a:r>
            <a:endParaRPr lang="en-US" sz="6000" dirty="0"/>
          </a:p>
        </p:txBody>
      </p:sp>
      <p:sp>
        <p:nvSpPr>
          <p:cNvPr id="3" name="Subtitle 2"/>
          <p:cNvSpPr>
            <a:spLocks noGrp="1"/>
          </p:cNvSpPr>
          <p:nvPr>
            <p:ph type="subTitle" idx="1"/>
          </p:nvPr>
        </p:nvSpPr>
        <p:spPr/>
        <p:txBody>
          <a:bodyPr/>
          <a:lstStyle/>
          <a:p>
            <a:pPr algn="ctr"/>
            <a:r>
              <a:rPr lang="en-US" dirty="0" smtClean="0"/>
              <a:t>Prepared by Assil Ksiksi</a:t>
            </a:r>
            <a:endParaRPr lang="en-US" dirty="0"/>
          </a:p>
        </p:txBody>
      </p:sp>
    </p:spTree>
    <p:extLst>
      <p:ext uri="{BB962C8B-B14F-4D97-AF65-F5344CB8AC3E}">
        <p14:creationId xmlns:p14="http://schemas.microsoft.com/office/powerpoint/2010/main" val="1986675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Presenter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3</a:t>
            </a:r>
            <a:r>
              <a:rPr lang="en-US" baseline="30000" dirty="0"/>
              <a:t>rd</a:t>
            </a:r>
            <a:r>
              <a:rPr lang="en-US" dirty="0"/>
              <a:t> year </a:t>
            </a:r>
            <a:r>
              <a:rPr lang="en-US" dirty="0" smtClean="0"/>
              <a:t>Electrical Engineering</a:t>
            </a:r>
          </a:p>
          <a:p>
            <a:r>
              <a:rPr lang="en-US" dirty="0" smtClean="0"/>
              <a:t>IEEE member</a:t>
            </a:r>
          </a:p>
          <a:p>
            <a:r>
              <a:rPr lang="en-US" dirty="0" smtClean="0"/>
              <a:t>Self-taught programmer</a:t>
            </a:r>
          </a:p>
          <a:p>
            <a:r>
              <a:rPr lang="en-US" dirty="0" smtClean="0"/>
              <a:t>Started with C and C++</a:t>
            </a:r>
          </a:p>
          <a:p>
            <a:r>
              <a:rPr lang="en-US" dirty="0" smtClean="0"/>
              <a:t>Python for 3 years</a:t>
            </a:r>
          </a:p>
          <a:p>
            <a:r>
              <a:rPr lang="en-US" dirty="0" smtClean="0"/>
              <a:t>Next is </a:t>
            </a:r>
            <a:r>
              <a:rPr lang="en-US" dirty="0" err="1" smtClean="0"/>
              <a:t>Scala</a:t>
            </a:r>
            <a:endParaRPr lang="en-US" dirty="0" smtClean="0"/>
          </a:p>
          <a:p>
            <a:r>
              <a:rPr lang="en-US" dirty="0" smtClean="0"/>
              <a:t>Projects</a:t>
            </a:r>
          </a:p>
          <a:p>
            <a:pPr lvl="1"/>
            <a:r>
              <a:rPr lang="en-US" dirty="0">
                <a:hlinkClick r:id="rId2"/>
              </a:rPr>
              <a:t>http://jadawil.herokuapp.com</a:t>
            </a:r>
            <a:r>
              <a:rPr lang="en-US" dirty="0" smtClean="0">
                <a:hlinkClick r:id="rId2"/>
              </a:rPr>
              <a:t>/</a:t>
            </a:r>
            <a:endParaRPr lang="en-US" dirty="0" smtClean="0"/>
          </a:p>
          <a:p>
            <a:pPr lvl="1"/>
            <a:r>
              <a:rPr lang="en-US" dirty="0" smtClean="0">
                <a:hlinkClick r:id="rId3"/>
              </a:rPr>
              <a:t>http://www.github.com/Cyph0n</a:t>
            </a:r>
            <a:endParaRPr lang="en-US" dirty="0" smtClean="0"/>
          </a:p>
          <a:p>
            <a:r>
              <a:rPr lang="en-US" dirty="0" smtClean="0"/>
              <a:t>Twitter: @Cyph0n</a:t>
            </a:r>
          </a:p>
        </p:txBody>
      </p:sp>
      <p:pic>
        <p:nvPicPr>
          <p:cNvPr id="1026" name="Picture 2" descr="Pyth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4013" y="1845734"/>
            <a:ext cx="3655171" cy="41491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949025" y="5994847"/>
            <a:ext cx="1425146" cy="538609"/>
          </a:xfrm>
          <a:prstGeom prst="rect">
            <a:avLst/>
          </a:prstGeom>
          <a:noFill/>
        </p:spPr>
        <p:txBody>
          <a:bodyPr wrap="square" rtlCol="0">
            <a:spAutoFit/>
          </a:bodyPr>
          <a:lstStyle/>
          <a:p>
            <a:r>
              <a:rPr lang="en-US" sz="1100" dirty="0">
                <a:hlinkClick r:id="rId5"/>
              </a:rPr>
              <a:t>http://xkcd.com/353</a:t>
            </a:r>
            <a:r>
              <a:rPr lang="en-US" sz="1100" dirty="0" smtClean="0">
                <a:hlinkClick r:id="rId5"/>
              </a:rPr>
              <a:t>/</a:t>
            </a:r>
            <a:endParaRPr lang="en-US" sz="1100" dirty="0" smtClean="0"/>
          </a:p>
          <a:p>
            <a:endParaRPr lang="en-US" dirty="0"/>
          </a:p>
        </p:txBody>
      </p:sp>
    </p:spTree>
    <p:extLst>
      <p:ext uri="{BB962C8B-B14F-4D97-AF65-F5344CB8AC3E}">
        <p14:creationId xmlns:p14="http://schemas.microsoft.com/office/powerpoint/2010/main" val="1845037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Python?</a:t>
            </a:r>
            <a:endParaRPr lang="en-US" dirty="0"/>
          </a:p>
        </p:txBody>
      </p:sp>
      <p:sp>
        <p:nvSpPr>
          <p:cNvPr id="3" name="Content Placeholder 2"/>
          <p:cNvSpPr>
            <a:spLocks noGrp="1"/>
          </p:cNvSpPr>
          <p:nvPr>
            <p:ph idx="1"/>
          </p:nvPr>
        </p:nvSpPr>
        <p:spPr/>
        <p:txBody>
          <a:bodyPr>
            <a:normAutofit/>
          </a:bodyPr>
          <a:lstStyle/>
          <a:p>
            <a:r>
              <a:rPr lang="en-US" sz="2400" dirty="0" smtClean="0"/>
              <a:t>According to Wikipedia:</a:t>
            </a:r>
            <a:endParaRPr lang="en-US" sz="2000" dirty="0"/>
          </a:p>
          <a:p>
            <a:pPr marL="45720" indent="0">
              <a:buNone/>
            </a:pPr>
            <a:endParaRPr lang="en-US" sz="2400" dirty="0" smtClean="0"/>
          </a:p>
        </p:txBody>
      </p:sp>
      <p:sp>
        <p:nvSpPr>
          <p:cNvPr id="5" name="TextBox 4"/>
          <p:cNvSpPr txBox="1"/>
          <p:nvPr/>
        </p:nvSpPr>
        <p:spPr>
          <a:xfrm>
            <a:off x="2333804" y="2359800"/>
            <a:ext cx="7265773" cy="2554545"/>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pPr marL="45720" indent="0">
              <a:buNone/>
            </a:pPr>
            <a:r>
              <a:rPr lang="en-US" sz="1600" dirty="0">
                <a:solidFill>
                  <a:schemeClr val="tx1"/>
                </a:solidFill>
              </a:rPr>
              <a:t>"</a:t>
            </a:r>
            <a:r>
              <a:rPr lang="en-US" sz="1600" i="1" dirty="0">
                <a:solidFill>
                  <a:schemeClr val="tx1"/>
                </a:solidFill>
              </a:rPr>
              <a:t>Python is a widely used </a:t>
            </a:r>
            <a:r>
              <a:rPr lang="en-US" sz="1600" i="1" u="sng" dirty="0">
                <a:solidFill>
                  <a:schemeClr val="tx1"/>
                </a:solidFill>
              </a:rPr>
              <a:t>general-purpose</a:t>
            </a:r>
            <a:r>
              <a:rPr lang="en-US" sz="1600" i="1" dirty="0">
                <a:solidFill>
                  <a:schemeClr val="tx1"/>
                </a:solidFill>
              </a:rPr>
              <a:t>, </a:t>
            </a:r>
            <a:r>
              <a:rPr lang="en-US" sz="1600" i="1" u="sng" dirty="0">
                <a:solidFill>
                  <a:schemeClr val="tx1"/>
                </a:solidFill>
              </a:rPr>
              <a:t>high-level</a:t>
            </a:r>
            <a:r>
              <a:rPr lang="en-US" sz="1600" i="1" dirty="0">
                <a:solidFill>
                  <a:schemeClr val="tx1"/>
                </a:solidFill>
              </a:rPr>
              <a:t> programming language. Its design philosophy emphasizes </a:t>
            </a:r>
            <a:r>
              <a:rPr lang="en-US" sz="1600" i="1" u="sng" dirty="0">
                <a:solidFill>
                  <a:schemeClr val="tx1"/>
                </a:solidFill>
              </a:rPr>
              <a:t>code readability</a:t>
            </a:r>
            <a:r>
              <a:rPr lang="en-US" sz="1600" i="1" dirty="0">
                <a:solidFill>
                  <a:schemeClr val="tx1"/>
                </a:solidFill>
              </a:rPr>
              <a:t>, and its syntax allows programmers to express concepts in fewer lines of code than would be possible in languages such as C. The language provides constructs intended to enable clear programs on both a small and large scale.</a:t>
            </a:r>
          </a:p>
          <a:p>
            <a:pPr marL="45720" indent="0">
              <a:buNone/>
            </a:pPr>
            <a:endParaRPr lang="en-US" sz="1600" i="1" dirty="0" smtClean="0">
              <a:solidFill>
                <a:schemeClr val="tx1"/>
              </a:solidFill>
            </a:endParaRPr>
          </a:p>
          <a:p>
            <a:pPr marL="45720" indent="0">
              <a:buNone/>
            </a:pPr>
            <a:r>
              <a:rPr lang="en-US" sz="1600" i="1" dirty="0" smtClean="0">
                <a:solidFill>
                  <a:schemeClr val="tx1"/>
                </a:solidFill>
              </a:rPr>
              <a:t>Python </a:t>
            </a:r>
            <a:r>
              <a:rPr lang="en-US" sz="1600" i="1" dirty="0">
                <a:solidFill>
                  <a:schemeClr val="tx1"/>
                </a:solidFill>
              </a:rPr>
              <a:t>supports </a:t>
            </a:r>
            <a:r>
              <a:rPr lang="en-US" sz="1600" i="1" u="sng" dirty="0">
                <a:solidFill>
                  <a:schemeClr val="tx1"/>
                </a:solidFill>
              </a:rPr>
              <a:t>multiple programming paradigms</a:t>
            </a:r>
            <a:r>
              <a:rPr lang="en-US" sz="1600" i="1" dirty="0">
                <a:solidFill>
                  <a:schemeClr val="tx1"/>
                </a:solidFill>
              </a:rPr>
              <a:t>, including object-oriented, imperative and functional programming or procedural styles. It features a </a:t>
            </a:r>
            <a:r>
              <a:rPr lang="en-US" sz="1600" i="1" u="sng" dirty="0">
                <a:solidFill>
                  <a:schemeClr val="tx1"/>
                </a:solidFill>
              </a:rPr>
              <a:t>dynamic type system</a:t>
            </a:r>
            <a:r>
              <a:rPr lang="en-US" sz="1600" i="1" dirty="0">
                <a:solidFill>
                  <a:schemeClr val="tx1"/>
                </a:solidFill>
              </a:rPr>
              <a:t> and automatic memory management and has </a:t>
            </a:r>
            <a:r>
              <a:rPr lang="en-US" sz="1600" i="1" dirty="0" smtClean="0">
                <a:solidFill>
                  <a:schemeClr val="tx1"/>
                </a:solidFill>
              </a:rPr>
              <a:t>a</a:t>
            </a:r>
            <a:r>
              <a:rPr lang="en-US" sz="1600" i="1" dirty="0">
                <a:solidFill>
                  <a:schemeClr val="tx1"/>
                </a:solidFill>
              </a:rPr>
              <a:t> </a:t>
            </a:r>
            <a:r>
              <a:rPr lang="en-US" sz="1600" i="1" u="sng" dirty="0">
                <a:solidFill>
                  <a:schemeClr val="tx1"/>
                </a:solidFill>
              </a:rPr>
              <a:t>large and comprehensive standard library</a:t>
            </a:r>
            <a:r>
              <a:rPr lang="en-US" sz="1600" i="1" dirty="0" smtClean="0">
                <a:solidFill>
                  <a:schemeClr val="tx1"/>
                </a:solidFill>
              </a:rPr>
              <a:t>.</a:t>
            </a:r>
            <a:r>
              <a:rPr lang="en-US" sz="1600" dirty="0" smtClean="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208381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Python?</a:t>
            </a:r>
            <a:endParaRPr lang="en-US" dirty="0"/>
          </a:p>
        </p:txBody>
      </p:sp>
      <p:sp>
        <p:nvSpPr>
          <p:cNvPr id="3" name="Content Placeholder 2"/>
          <p:cNvSpPr>
            <a:spLocks noGrp="1"/>
          </p:cNvSpPr>
          <p:nvPr>
            <p:ph idx="1"/>
          </p:nvPr>
        </p:nvSpPr>
        <p:spPr/>
        <p:txBody>
          <a:bodyPr/>
          <a:lstStyle/>
          <a:p>
            <a:r>
              <a:rPr lang="en-US" dirty="0" smtClean="0"/>
              <a:t>General purpose</a:t>
            </a:r>
          </a:p>
          <a:p>
            <a:r>
              <a:rPr lang="en-US" dirty="0" smtClean="0"/>
              <a:t>High-level</a:t>
            </a:r>
          </a:p>
          <a:p>
            <a:r>
              <a:rPr lang="en-US" dirty="0" smtClean="0"/>
              <a:t>Readable code</a:t>
            </a:r>
          </a:p>
          <a:p>
            <a:r>
              <a:rPr lang="en-US" dirty="0" smtClean="0"/>
              <a:t>Dynamic type system</a:t>
            </a:r>
          </a:p>
          <a:p>
            <a:r>
              <a:rPr lang="en-US" dirty="0"/>
              <a:t>Multiple programming </a:t>
            </a:r>
            <a:r>
              <a:rPr lang="en-US" dirty="0" smtClean="0"/>
              <a:t>paradigms</a:t>
            </a:r>
          </a:p>
          <a:p>
            <a:r>
              <a:rPr lang="en-US" dirty="0" smtClean="0"/>
              <a:t>Large standard library</a:t>
            </a:r>
          </a:p>
          <a:p>
            <a:endParaRPr lang="en-US" dirty="0" smtClean="0"/>
          </a:p>
          <a:p>
            <a:endParaRPr lang="en-US" dirty="0"/>
          </a:p>
        </p:txBody>
      </p:sp>
      <p:sp>
        <p:nvSpPr>
          <p:cNvPr id="4" name="TextBox 3"/>
          <p:cNvSpPr txBox="1"/>
          <p:nvPr/>
        </p:nvSpPr>
        <p:spPr>
          <a:xfrm>
            <a:off x="5842275" y="2445729"/>
            <a:ext cx="5545712" cy="1200329"/>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chemeClr val="tx1"/>
                </a:solidFill>
                <a:latin typeface="Consolas" panose="020B0609020204030204" pitchFamily="49" charset="0"/>
                <a:cs typeface="Consolas" panose="020B0609020204030204" pitchFamily="49" charset="0"/>
              </a:rPr>
              <a:t>fruits = [‘apple’, ‘banana’]</a:t>
            </a:r>
          </a:p>
          <a:p>
            <a:endParaRPr lang="en-US" dirty="0" smtClean="0">
              <a:solidFill>
                <a:schemeClr val="tx1"/>
              </a:solidFill>
              <a:latin typeface="Consolas" panose="020B0609020204030204" pitchFamily="49" charset="0"/>
              <a:cs typeface="Consolas" panose="020B0609020204030204" pitchFamily="49" charset="0"/>
            </a:endParaRPr>
          </a:p>
          <a:p>
            <a:r>
              <a:rPr lang="en-US" dirty="0" smtClean="0">
                <a:solidFill>
                  <a:schemeClr val="tx1"/>
                </a:solidFill>
                <a:latin typeface="Consolas" panose="020B0609020204030204" pitchFamily="49" charset="0"/>
                <a:cs typeface="Consolas" panose="020B0609020204030204" pitchFamily="49" charset="0"/>
              </a:rPr>
              <a:t>for fruit in fruits:</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print(fruit)</a:t>
            </a:r>
            <a:endParaRPr lang="en-US" dirty="0">
              <a:solidFill>
                <a:schemeClr val="tx1"/>
              </a:solidFill>
              <a:latin typeface="Consolas" panose="020B0609020204030204" pitchFamily="49" charset="0"/>
              <a:cs typeface="Consolas" panose="020B0609020204030204" pitchFamily="49" charset="0"/>
            </a:endParaRPr>
          </a:p>
        </p:txBody>
      </p:sp>
      <p:sp>
        <p:nvSpPr>
          <p:cNvPr id="6" name="TextBox 5"/>
          <p:cNvSpPr txBox="1"/>
          <p:nvPr/>
        </p:nvSpPr>
        <p:spPr>
          <a:xfrm>
            <a:off x="5842274" y="4241338"/>
            <a:ext cx="5545712" cy="1477328"/>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chemeClr val="tx1"/>
                </a:solidFill>
                <a:latin typeface="Consolas" panose="020B0609020204030204" pitchFamily="49" charset="0"/>
                <a:cs typeface="Consolas" panose="020B0609020204030204" pitchFamily="49" charset="0"/>
              </a:rPr>
              <a:t>String[] fruits = {“apple”, “banana”};</a:t>
            </a:r>
          </a:p>
          <a:p>
            <a:r>
              <a:rPr lang="en-US" dirty="0" smtClean="0">
                <a:solidFill>
                  <a:schemeClr val="tx1"/>
                </a:solidFill>
                <a:latin typeface="Consolas" panose="020B0609020204030204" pitchFamily="49" charset="0"/>
                <a:cs typeface="Consolas" panose="020B0609020204030204" pitchFamily="49" charset="0"/>
              </a:rPr>
              <a:t>int i;</a:t>
            </a:r>
            <a:endParaRPr lang="en-US" dirty="0">
              <a:solidFill>
                <a:schemeClr val="tx1"/>
              </a:solidFill>
              <a:latin typeface="Consolas" panose="020B0609020204030204" pitchFamily="49" charset="0"/>
              <a:cs typeface="Consolas" panose="020B0609020204030204" pitchFamily="49" charset="0"/>
            </a:endParaRPr>
          </a:p>
          <a:p>
            <a:endParaRPr lang="en-US" dirty="0" smtClean="0">
              <a:solidFill>
                <a:schemeClr val="tx1"/>
              </a:solidFill>
              <a:latin typeface="Consolas" panose="020B0609020204030204" pitchFamily="49" charset="0"/>
              <a:cs typeface="Consolas" panose="020B0609020204030204" pitchFamily="49" charset="0"/>
            </a:endParaRPr>
          </a:p>
          <a:p>
            <a:r>
              <a:rPr lang="en-US" dirty="0" smtClean="0">
                <a:solidFill>
                  <a:schemeClr val="tx1"/>
                </a:solidFill>
                <a:latin typeface="Consolas" panose="020B0609020204030204" pitchFamily="49" charset="0"/>
                <a:cs typeface="Consolas" panose="020B0609020204030204" pitchFamily="49" charset="0"/>
              </a:rPr>
              <a:t>for (i</a:t>
            </a:r>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0; i &lt; fruits.length; i++)</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System.out.println(fruits[i]);</a:t>
            </a:r>
          </a:p>
        </p:txBody>
      </p:sp>
      <p:sp>
        <p:nvSpPr>
          <p:cNvPr id="7" name="TextBox 6"/>
          <p:cNvSpPr txBox="1"/>
          <p:nvPr/>
        </p:nvSpPr>
        <p:spPr>
          <a:xfrm>
            <a:off x="5842275" y="2082437"/>
            <a:ext cx="1266979" cy="369332"/>
          </a:xfrm>
          <a:prstGeom prst="rect">
            <a:avLst/>
          </a:prstGeom>
          <a:noFill/>
        </p:spPr>
        <p:txBody>
          <a:bodyPr wrap="square" rtlCol="0">
            <a:spAutoFit/>
          </a:bodyPr>
          <a:lstStyle/>
          <a:p>
            <a:r>
              <a:rPr lang="en-US" dirty="0" smtClean="0">
                <a:ln w="0"/>
                <a:solidFill>
                  <a:schemeClr val="accent1"/>
                </a:solidFill>
                <a:effectLst>
                  <a:outerShdw blurRad="38100" dist="25400" dir="5400000" algn="ctr" rotWithShape="0">
                    <a:srgbClr val="6E747A">
                      <a:alpha val="43000"/>
                    </a:srgbClr>
                  </a:outerShdw>
                </a:effectLst>
              </a:rPr>
              <a:t>Python</a:t>
            </a:r>
            <a:endParaRPr lang="en-US" dirty="0"/>
          </a:p>
        </p:txBody>
      </p:sp>
      <p:sp>
        <p:nvSpPr>
          <p:cNvPr id="8" name="TextBox 7"/>
          <p:cNvSpPr txBox="1"/>
          <p:nvPr/>
        </p:nvSpPr>
        <p:spPr>
          <a:xfrm>
            <a:off x="5842275" y="3872006"/>
            <a:ext cx="1266979" cy="369332"/>
          </a:xfrm>
          <a:prstGeom prst="rect">
            <a:avLst/>
          </a:prstGeom>
          <a:noFill/>
        </p:spPr>
        <p:txBody>
          <a:bodyPr wrap="square" rtlCol="0">
            <a:spAutoFit/>
          </a:bodyPr>
          <a:lstStyle/>
          <a:p>
            <a:r>
              <a:rPr lang="en-US" dirty="0" smtClean="0">
                <a:ln w="0"/>
                <a:solidFill>
                  <a:schemeClr val="accent1"/>
                </a:solidFill>
                <a:effectLst>
                  <a:outerShdw blurRad="38100" dist="25400" dir="5400000" algn="ctr" rotWithShape="0">
                    <a:srgbClr val="6E747A">
                      <a:alpha val="43000"/>
                    </a:srgbClr>
                  </a:outerShdw>
                </a:effectLst>
              </a:rPr>
              <a:t>Java</a:t>
            </a:r>
            <a:endParaRPr lang="en-US" dirty="0"/>
          </a:p>
        </p:txBody>
      </p:sp>
      <p:sp>
        <p:nvSpPr>
          <p:cNvPr id="9" name="TextBox 8"/>
          <p:cNvSpPr txBox="1"/>
          <p:nvPr/>
        </p:nvSpPr>
        <p:spPr>
          <a:xfrm>
            <a:off x="5842274" y="2445729"/>
            <a:ext cx="5545712" cy="1200329"/>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rgbClr val="00B050"/>
                </a:solidFill>
                <a:latin typeface="Consolas" panose="020B0609020204030204" pitchFamily="49" charset="0"/>
                <a:cs typeface="Consolas" panose="020B0609020204030204" pitchFamily="49" charset="0"/>
              </a:rPr>
              <a:t>fruits = [‘apple’, ‘banana’, 10]</a:t>
            </a:r>
          </a:p>
          <a:p>
            <a:endParaRPr lang="en-US" dirty="0" smtClean="0">
              <a:solidFill>
                <a:schemeClr val="tx1"/>
              </a:solidFill>
              <a:latin typeface="Consolas" panose="020B0609020204030204" pitchFamily="49" charset="0"/>
              <a:cs typeface="Consolas" panose="020B0609020204030204" pitchFamily="49" charset="0"/>
            </a:endParaRPr>
          </a:p>
          <a:p>
            <a:r>
              <a:rPr lang="en-US" dirty="0" smtClean="0">
                <a:solidFill>
                  <a:schemeClr val="tx1"/>
                </a:solidFill>
                <a:latin typeface="Consolas" panose="020B0609020204030204" pitchFamily="49" charset="0"/>
                <a:cs typeface="Consolas" panose="020B0609020204030204" pitchFamily="49" charset="0"/>
              </a:rPr>
              <a:t>for fruit in fruits:</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print(fruit)</a:t>
            </a:r>
            <a:endParaRPr lang="en-US" dirty="0">
              <a:solidFill>
                <a:schemeClr val="tx1"/>
              </a:solidFill>
              <a:latin typeface="Consolas" panose="020B0609020204030204" pitchFamily="49" charset="0"/>
              <a:cs typeface="Consolas" panose="020B0609020204030204" pitchFamily="49" charset="0"/>
            </a:endParaRPr>
          </a:p>
        </p:txBody>
      </p:sp>
      <p:sp>
        <p:nvSpPr>
          <p:cNvPr id="10" name="TextBox 9"/>
          <p:cNvSpPr txBox="1"/>
          <p:nvPr/>
        </p:nvSpPr>
        <p:spPr>
          <a:xfrm>
            <a:off x="5842274" y="4241338"/>
            <a:ext cx="5545712" cy="1477328"/>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rgbClr val="FF2D2D"/>
                </a:solidFill>
                <a:latin typeface="Consolas" panose="020B0609020204030204" pitchFamily="49" charset="0"/>
                <a:cs typeface="Consolas" panose="020B0609020204030204" pitchFamily="49" charset="0"/>
              </a:rPr>
              <a:t>String[] fruits = {“apple”, “banana”, 10};</a:t>
            </a:r>
          </a:p>
          <a:p>
            <a:r>
              <a:rPr lang="en-US" dirty="0" smtClean="0">
                <a:solidFill>
                  <a:schemeClr val="tx1"/>
                </a:solidFill>
                <a:latin typeface="Consolas" panose="020B0609020204030204" pitchFamily="49" charset="0"/>
                <a:cs typeface="Consolas" panose="020B0609020204030204" pitchFamily="49" charset="0"/>
              </a:rPr>
              <a:t>int i;</a:t>
            </a:r>
            <a:endParaRPr lang="en-US" dirty="0">
              <a:solidFill>
                <a:schemeClr val="tx1"/>
              </a:solidFill>
              <a:latin typeface="Consolas" panose="020B0609020204030204" pitchFamily="49" charset="0"/>
              <a:cs typeface="Consolas" panose="020B0609020204030204" pitchFamily="49" charset="0"/>
            </a:endParaRPr>
          </a:p>
          <a:p>
            <a:endParaRPr lang="en-US" dirty="0" smtClean="0">
              <a:solidFill>
                <a:schemeClr val="tx1"/>
              </a:solidFill>
              <a:latin typeface="Consolas" panose="020B0609020204030204" pitchFamily="49" charset="0"/>
              <a:cs typeface="Consolas" panose="020B0609020204030204" pitchFamily="49" charset="0"/>
            </a:endParaRPr>
          </a:p>
          <a:p>
            <a:r>
              <a:rPr lang="en-US" dirty="0" smtClean="0">
                <a:solidFill>
                  <a:schemeClr val="tx1"/>
                </a:solidFill>
                <a:latin typeface="Consolas" panose="020B0609020204030204" pitchFamily="49" charset="0"/>
                <a:cs typeface="Consolas" panose="020B0609020204030204" pitchFamily="49" charset="0"/>
              </a:rPr>
              <a:t>for (i</a:t>
            </a:r>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0; i &lt; fruits.length; i++)</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System.out.println(fruits[i]);</a:t>
            </a:r>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8635" y="2267103"/>
            <a:ext cx="3492989" cy="3492989"/>
          </a:xfrm>
          <a:prstGeom prst="rect">
            <a:avLst/>
          </a:prstGeom>
        </p:spPr>
      </p:pic>
      <p:sp>
        <p:nvSpPr>
          <p:cNvPr id="34" name="TextBox 33"/>
          <p:cNvSpPr txBox="1"/>
          <p:nvPr/>
        </p:nvSpPr>
        <p:spPr>
          <a:xfrm>
            <a:off x="5842274" y="5805809"/>
            <a:ext cx="3624649" cy="276999"/>
          </a:xfrm>
          <a:prstGeom prst="rect">
            <a:avLst/>
          </a:prstGeom>
          <a:noFill/>
        </p:spPr>
        <p:txBody>
          <a:bodyPr wrap="square" rtlCol="0">
            <a:spAutoFit/>
          </a:bodyPr>
          <a:lstStyle/>
          <a:p>
            <a:r>
              <a:rPr lang="en-US" sz="1200" b="1" dirty="0" smtClean="0"/>
              <a:t>Solution:</a:t>
            </a:r>
            <a:r>
              <a:rPr lang="en-US" sz="1200" dirty="0" smtClean="0"/>
              <a:t> use </a:t>
            </a:r>
            <a:r>
              <a:rPr lang="en-US" sz="1200" dirty="0" err="1" smtClean="0"/>
              <a:t>ArrayList</a:t>
            </a:r>
            <a:r>
              <a:rPr lang="en-US" sz="1200" dirty="0" smtClean="0"/>
              <a:t>&lt;T&gt;. Syntactically messy though.</a:t>
            </a:r>
            <a:endParaRPr lang="en-US" sz="1200" dirty="0"/>
          </a:p>
        </p:txBody>
      </p:sp>
    </p:spTree>
    <p:extLst>
      <p:ext uri="{BB962C8B-B14F-4D97-AF65-F5344CB8AC3E}">
        <p14:creationId xmlns:p14="http://schemas.microsoft.com/office/powerpoint/2010/main" val="22829925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grpId="1" nodeType="clickEffect">
                                  <p:stCondLst>
                                    <p:cond delay="0"/>
                                  </p:stCondLst>
                                  <p:childTnLst>
                                    <p:animEffect transition="out" filter="wipe(down)">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grpId="1" nodeType="clickEffect">
                                  <p:stCondLst>
                                    <p:cond delay="0"/>
                                  </p:stCondLst>
                                  <p:childTnLst>
                                    <p:animEffect transition="out" filter="wipe(down)">
                                      <p:cBhvr>
                                        <p:cTn id="39" dur="500"/>
                                        <p:tgtEl>
                                          <p:spTgt spid="6"/>
                                        </p:tgtEl>
                                      </p:cBhvr>
                                    </p:animEffect>
                                    <p:set>
                                      <p:cBhvr>
                                        <p:cTn id="40" dur="1" fill="hold">
                                          <p:stCondLst>
                                            <p:cond delay="499"/>
                                          </p:stCondLst>
                                        </p:cTn>
                                        <p:tgtEl>
                                          <p:spTgt spid="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par>
                                <p:cTn id="45" presetID="22" presetClass="entr" presetSubtype="4"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down)">
                                      <p:cBhvr>
                                        <p:cTn id="52" dur="500"/>
                                        <p:tgtEl>
                                          <p:spTgt spid="10"/>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down)">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xit" presetSubtype="4" fill="hold" grpId="1" nodeType="clickEffect">
                                  <p:stCondLst>
                                    <p:cond delay="0"/>
                                  </p:stCondLst>
                                  <p:childTnLst>
                                    <p:animEffect transition="out" filter="wipe(down)">
                                      <p:cBhvr>
                                        <p:cTn id="59" dur="500"/>
                                        <p:tgtEl>
                                          <p:spTgt spid="9"/>
                                        </p:tgtEl>
                                      </p:cBhvr>
                                    </p:animEffect>
                                    <p:set>
                                      <p:cBhvr>
                                        <p:cTn id="60" dur="1" fill="hold">
                                          <p:stCondLst>
                                            <p:cond delay="499"/>
                                          </p:stCondLst>
                                        </p:cTn>
                                        <p:tgtEl>
                                          <p:spTgt spid="9"/>
                                        </p:tgtEl>
                                        <p:attrNameLst>
                                          <p:attrName>style.visibility</p:attrName>
                                        </p:attrNameLst>
                                      </p:cBhvr>
                                      <p:to>
                                        <p:strVal val="hidden"/>
                                      </p:to>
                                    </p:set>
                                  </p:childTnLst>
                                </p:cTn>
                              </p:par>
                              <p:par>
                                <p:cTn id="61" presetID="22" presetClass="exit" presetSubtype="4" fill="hold" grpId="1" nodeType="withEffect">
                                  <p:stCondLst>
                                    <p:cond delay="0"/>
                                  </p:stCondLst>
                                  <p:childTnLst>
                                    <p:animEffect transition="out" filter="wipe(down)">
                                      <p:cBhvr>
                                        <p:cTn id="62" dur="500"/>
                                        <p:tgtEl>
                                          <p:spTgt spid="7"/>
                                        </p:tgtEl>
                                      </p:cBhvr>
                                    </p:animEffect>
                                    <p:set>
                                      <p:cBhvr>
                                        <p:cTn id="63" dur="1" fill="hold">
                                          <p:stCondLst>
                                            <p:cond delay="499"/>
                                          </p:stCondLst>
                                        </p:cTn>
                                        <p:tgtEl>
                                          <p:spTgt spid="7"/>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xit" presetSubtype="4" fill="hold" grpId="1" nodeType="clickEffect">
                                  <p:stCondLst>
                                    <p:cond delay="0"/>
                                  </p:stCondLst>
                                  <p:childTnLst>
                                    <p:animEffect transition="out" filter="wipe(down)">
                                      <p:cBhvr>
                                        <p:cTn id="67" dur="500"/>
                                        <p:tgtEl>
                                          <p:spTgt spid="10"/>
                                        </p:tgtEl>
                                      </p:cBhvr>
                                    </p:animEffect>
                                    <p:set>
                                      <p:cBhvr>
                                        <p:cTn id="68" dur="1" fill="hold">
                                          <p:stCondLst>
                                            <p:cond delay="499"/>
                                          </p:stCondLst>
                                        </p:cTn>
                                        <p:tgtEl>
                                          <p:spTgt spid="10"/>
                                        </p:tgtEl>
                                        <p:attrNameLst>
                                          <p:attrName>style.visibility</p:attrName>
                                        </p:attrNameLst>
                                      </p:cBhvr>
                                      <p:to>
                                        <p:strVal val="hidden"/>
                                      </p:to>
                                    </p:set>
                                  </p:childTnLst>
                                </p:cTn>
                              </p:par>
                              <p:par>
                                <p:cTn id="69" presetID="22" presetClass="exit" presetSubtype="4" fill="hold" grpId="1" nodeType="withEffect">
                                  <p:stCondLst>
                                    <p:cond delay="0"/>
                                  </p:stCondLst>
                                  <p:childTnLst>
                                    <p:animEffect transition="out" filter="wipe(down)">
                                      <p:cBhvr>
                                        <p:cTn id="70" dur="500"/>
                                        <p:tgtEl>
                                          <p:spTgt spid="34"/>
                                        </p:tgtEl>
                                      </p:cBhvr>
                                    </p:animEffect>
                                    <p:set>
                                      <p:cBhvr>
                                        <p:cTn id="71" dur="1" fill="hold">
                                          <p:stCondLst>
                                            <p:cond delay="499"/>
                                          </p:stCondLst>
                                        </p:cTn>
                                        <p:tgtEl>
                                          <p:spTgt spid="34"/>
                                        </p:tgtEl>
                                        <p:attrNameLst>
                                          <p:attrName>style.visibility</p:attrName>
                                        </p:attrNameLst>
                                      </p:cBhvr>
                                      <p:to>
                                        <p:strVal val="hidden"/>
                                      </p:to>
                                    </p:set>
                                  </p:childTnLst>
                                </p:cTn>
                              </p:par>
                              <p:par>
                                <p:cTn id="72" presetID="22" presetClass="exit" presetSubtype="4" fill="hold" grpId="1" nodeType="withEffect">
                                  <p:stCondLst>
                                    <p:cond delay="0"/>
                                  </p:stCondLst>
                                  <p:childTnLst>
                                    <p:animEffect transition="out" filter="wipe(down)">
                                      <p:cBhvr>
                                        <p:cTn id="73" dur="500"/>
                                        <p:tgtEl>
                                          <p:spTgt spid="8"/>
                                        </p:tgtEl>
                                      </p:cBhvr>
                                    </p:animEffect>
                                    <p:set>
                                      <p:cBhvr>
                                        <p:cTn id="74" dur="1" fill="hold">
                                          <p:stCondLst>
                                            <p:cond delay="499"/>
                                          </p:stCondLst>
                                        </p:cTn>
                                        <p:tgtEl>
                                          <p:spTgt spid="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wipe(down)">
                                      <p:cBhvr>
                                        <p:cTn id="79" dur="500"/>
                                        <p:tgtEl>
                                          <p:spTgt spid="30"/>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4" grpId="1" animBg="1"/>
      <p:bldP spid="6" grpId="0" animBg="1"/>
      <p:bldP spid="6" grpId="1" animBg="1"/>
      <p:bldP spid="7" grpId="0"/>
      <p:bldP spid="7" grpId="1"/>
      <p:bldP spid="8" grpId="0"/>
      <p:bldP spid="8" grpId="1"/>
      <p:bldP spid="9" grpId="0" animBg="1"/>
      <p:bldP spid="9" grpId="1" animBg="1"/>
      <p:bldP spid="10" grpId="0" animBg="1"/>
      <p:bldP spid="10" grpId="1" animBg="1"/>
      <p:bldP spid="34" grpId="0"/>
      <p:bldP spid="3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 the Real World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3099" y="2151996"/>
            <a:ext cx="3912413" cy="13263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372" y="2118390"/>
            <a:ext cx="3621740" cy="139352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9350" y="4134915"/>
            <a:ext cx="3001429" cy="17820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985" y="4287624"/>
            <a:ext cx="3424052" cy="147668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2682" y="4433797"/>
            <a:ext cx="3550023" cy="11843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7532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Content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5448346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Arrow Connector 9"/>
          <p:cNvCxnSpPr/>
          <p:nvPr/>
        </p:nvCxnSpPr>
        <p:spPr>
          <a:xfrm flipH="1" flipV="1">
            <a:off x="8888629" y="2571078"/>
            <a:ext cx="2" cy="2915322"/>
          </a:xfrm>
          <a:prstGeom prst="straightConnector1">
            <a:avLst/>
          </a:prstGeom>
          <a:ln w="57150">
            <a:tailEnd type="triangle"/>
          </a:ln>
          <a:effectLst>
            <a:glow>
              <a:schemeClr val="tx1"/>
            </a:glow>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rot="5400000">
            <a:off x="8350424" y="4023246"/>
            <a:ext cx="1445743" cy="369332"/>
          </a:xfrm>
          <a:prstGeom prst="rect">
            <a:avLst/>
          </a:prstGeom>
          <a:noFill/>
        </p:spPr>
        <p:txBody>
          <a:bodyPr wrap="square" rtlCol="0">
            <a:spAutoFit/>
          </a:bodyPr>
          <a:lstStyle/>
          <a:p>
            <a:r>
              <a:rPr lang="en-US" dirty="0" smtClean="0"/>
              <a:t>Progression</a:t>
            </a:r>
            <a:endParaRPr lang="en-US" dirty="0"/>
          </a:p>
        </p:txBody>
      </p:sp>
    </p:spTree>
    <p:extLst>
      <p:ext uri="{BB962C8B-B14F-4D97-AF65-F5344CB8AC3E}">
        <p14:creationId xmlns:p14="http://schemas.microsoft.com/office/powerpoint/2010/main" val="199386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Materials</a:t>
            </a:r>
            <a:endParaRPr lang="en-US" dirty="0"/>
          </a:p>
        </p:txBody>
      </p:sp>
      <p:sp>
        <p:nvSpPr>
          <p:cNvPr id="4" name="TextBox 3"/>
          <p:cNvSpPr txBox="1"/>
          <p:nvPr/>
        </p:nvSpPr>
        <p:spPr>
          <a:xfrm>
            <a:off x="1688757" y="3015052"/>
            <a:ext cx="8800628" cy="1862048"/>
          </a:xfrm>
          <a:prstGeom prst="rect">
            <a:avLst/>
          </a:prstGeom>
          <a:noFill/>
        </p:spPr>
        <p:txBody>
          <a:bodyPr wrap="square" rtlCol="0">
            <a:spAutoFit/>
          </a:bodyPr>
          <a:lstStyle/>
          <a:p>
            <a:pPr algn="ctr"/>
            <a:r>
              <a:rPr lang="en-US" sz="11500" dirty="0" smtClean="0">
                <a:solidFill>
                  <a:schemeClr val="accent1"/>
                </a:solidFill>
              </a:rPr>
              <a:t>bit.ly/</a:t>
            </a:r>
            <a:r>
              <a:rPr lang="en-US" sz="11500" dirty="0" err="1" smtClean="0">
                <a:solidFill>
                  <a:schemeClr val="accent1"/>
                </a:solidFill>
              </a:rPr>
              <a:t>pyuaeu</a:t>
            </a:r>
            <a:endParaRPr lang="en-US" sz="11500" dirty="0">
              <a:solidFill>
                <a:schemeClr val="accent1"/>
              </a:solidFill>
            </a:endParaRPr>
          </a:p>
        </p:txBody>
      </p:sp>
    </p:spTree>
    <p:extLst>
      <p:ext uri="{BB962C8B-B14F-4D97-AF65-F5344CB8AC3E}">
        <p14:creationId xmlns:p14="http://schemas.microsoft.com/office/powerpoint/2010/main" val="248317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8952" y="2773685"/>
            <a:ext cx="8756724" cy="1138773"/>
          </a:xfrm>
          <a:prstGeom prst="rect">
            <a:avLst/>
          </a:prstGeom>
          <a:noFill/>
        </p:spPr>
        <p:txBody>
          <a:bodyPr wrap="square" rtlCol="0">
            <a:spAutoFit/>
          </a:bodyPr>
          <a:lstStyle/>
          <a:p>
            <a:pPr algn="ctr"/>
            <a:r>
              <a:rPr lang="en-US" sz="4800" dirty="0" smtClean="0"/>
              <a:t>Let’s start the workshop, folks!</a:t>
            </a:r>
          </a:p>
          <a:p>
            <a:pPr algn="ctr"/>
            <a:r>
              <a:rPr lang="en-US" b="1" dirty="0" smtClean="0"/>
              <a:t>Please:</a:t>
            </a:r>
            <a:r>
              <a:rPr lang="en-US" dirty="0" smtClean="0"/>
              <a:t> type every single letter and do not copy </a:t>
            </a:r>
            <a:r>
              <a:rPr lang="en-US" u="sng" dirty="0" smtClean="0"/>
              <a:t>anything</a:t>
            </a:r>
            <a:r>
              <a:rPr lang="en-US" dirty="0" smtClean="0"/>
              <a:t> from the outline!</a:t>
            </a:r>
          </a:p>
        </p:txBody>
      </p:sp>
    </p:spTree>
    <p:extLst>
      <p:ext uri="{BB962C8B-B14F-4D97-AF65-F5344CB8AC3E}">
        <p14:creationId xmlns:p14="http://schemas.microsoft.com/office/powerpoint/2010/main" val="258961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1892</TotalTime>
  <Words>323</Words>
  <Application>Microsoft Office PowerPoint</Application>
  <PresentationFormat>Widescreen</PresentationFormat>
  <Paragraphs>63</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Consolas</vt:lpstr>
      <vt:lpstr>Retrospect</vt:lpstr>
      <vt:lpstr>A Brief Introduction to Python</vt:lpstr>
      <vt:lpstr>About the Presenter</vt:lpstr>
      <vt:lpstr>What is Python?</vt:lpstr>
      <vt:lpstr>What is Python?</vt:lpstr>
      <vt:lpstr>Python in the Real World</vt:lpstr>
      <vt:lpstr>Workshop Content</vt:lpstr>
      <vt:lpstr>Workshop Materials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Assil Ksiksi</dc:creator>
  <cp:lastModifiedBy>Assil Ksiksi</cp:lastModifiedBy>
  <cp:revision>67</cp:revision>
  <dcterms:created xsi:type="dcterms:W3CDTF">2014-02-18T17:27:57Z</dcterms:created>
  <dcterms:modified xsi:type="dcterms:W3CDTF">2014-04-16T21:01:39Z</dcterms:modified>
</cp:coreProperties>
</file>