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257" r:id="rId3"/>
    <p:sldId id="270" r:id="rId4"/>
    <p:sldId id="265" r:id="rId5"/>
    <p:sldId id="295" r:id="rId6"/>
    <p:sldId id="273" r:id="rId7"/>
    <p:sldId id="266" r:id="rId8"/>
    <p:sldId id="263" r:id="rId9"/>
    <p:sldId id="290" r:id="rId10"/>
    <p:sldId id="272" r:id="rId11"/>
    <p:sldId id="292" r:id="rId12"/>
    <p:sldId id="288" r:id="rId13"/>
    <p:sldId id="291" r:id="rId14"/>
    <p:sldId id="267" r:id="rId15"/>
    <p:sldId id="268" r:id="rId16"/>
    <p:sldId id="269" r:id="rId17"/>
    <p:sldId id="274" r:id="rId18"/>
    <p:sldId id="275" r:id="rId19"/>
    <p:sldId id="276" r:id="rId20"/>
    <p:sldId id="277" r:id="rId21"/>
    <p:sldId id="303" r:id="rId22"/>
    <p:sldId id="278" r:id="rId23"/>
    <p:sldId id="300" r:id="rId24"/>
    <p:sldId id="279" r:id="rId25"/>
    <p:sldId id="297" r:id="rId26"/>
    <p:sldId id="283" r:id="rId27"/>
    <p:sldId id="301" r:id="rId28"/>
    <p:sldId id="302" r:id="rId29"/>
    <p:sldId id="280" r:id="rId30"/>
    <p:sldId id="284" r:id="rId31"/>
    <p:sldId id="281"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4"/>
    <p:restoredTop sz="94605"/>
  </p:normalViewPr>
  <p:slideViewPr>
    <p:cSldViewPr snapToGrid="0" snapToObjects="1">
      <p:cViewPr>
        <p:scale>
          <a:sx n="135" d="100"/>
          <a:sy n="135" d="100"/>
        </p:scale>
        <p:origin x="45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C9454-5870-1542-ADE0-3EFDDD904A6B}" type="datetimeFigureOut">
              <a:rPr lang="en-US" smtClean="0"/>
              <a:t>7/2/19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03581-5870-1745-A670-8111C55D735F}" type="slidenum">
              <a:rPr lang="en-US" smtClean="0"/>
              <a:t>‹#›</a:t>
            </a:fld>
            <a:endParaRPr lang="en-US"/>
          </a:p>
        </p:txBody>
      </p:sp>
    </p:spTree>
    <p:extLst>
      <p:ext uri="{BB962C8B-B14F-4D97-AF65-F5344CB8AC3E}">
        <p14:creationId xmlns:p14="http://schemas.microsoft.com/office/powerpoint/2010/main" val="268957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0CCD6-FF18-4F11-96FD-EF9C496733F6}" type="slidenum">
              <a:rPr lang="en-US" smtClean="0"/>
              <a:t>7</a:t>
            </a:fld>
            <a:endParaRPr lang="en-US" dirty="0"/>
          </a:p>
        </p:txBody>
      </p:sp>
    </p:spTree>
    <p:extLst>
      <p:ext uri="{BB962C8B-B14F-4D97-AF65-F5344CB8AC3E}">
        <p14:creationId xmlns:p14="http://schemas.microsoft.com/office/powerpoint/2010/main" val="272008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3836-D9E8-FB49-8956-1716D886B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57EBD3-8699-1547-8BE8-9E015DCD2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4DBE74-ECE5-B04B-857B-6B0307098C66}"/>
              </a:ext>
            </a:extLst>
          </p:cNvPr>
          <p:cNvSpPr>
            <a:spLocks noGrp="1"/>
          </p:cNvSpPr>
          <p:nvPr>
            <p:ph type="dt" sz="half" idx="10"/>
          </p:nvPr>
        </p:nvSpPr>
        <p:spPr/>
        <p:txBody>
          <a:bodyPr/>
          <a:lstStyle/>
          <a:p>
            <a:fld id="{C53E2301-3676-FA41-A5A6-F4695888E024}" type="datetime1">
              <a:rPr lang="en-US" smtClean="0"/>
              <a:t>7/15/19</a:t>
            </a:fld>
            <a:endParaRPr lang="en-US"/>
          </a:p>
        </p:txBody>
      </p:sp>
      <p:sp>
        <p:nvSpPr>
          <p:cNvPr id="5" name="Footer Placeholder 4">
            <a:extLst>
              <a:ext uri="{FF2B5EF4-FFF2-40B4-BE49-F238E27FC236}">
                <a16:creationId xmlns:a16="http://schemas.microsoft.com/office/drawing/2014/main" id="{D2470921-8E82-8842-8A7E-A66D0FFB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BE94-AD77-8C47-8A7F-AC1D3353ECBB}"/>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13560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0C35-9C0E-1C4D-BAED-814DD89E7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32D27-3755-CE43-99CA-5117C6195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4585C-DDA6-2248-9430-DB6645F7BCE7}"/>
              </a:ext>
            </a:extLst>
          </p:cNvPr>
          <p:cNvSpPr>
            <a:spLocks noGrp="1"/>
          </p:cNvSpPr>
          <p:nvPr>
            <p:ph type="dt" sz="half" idx="10"/>
          </p:nvPr>
        </p:nvSpPr>
        <p:spPr/>
        <p:txBody>
          <a:bodyPr/>
          <a:lstStyle/>
          <a:p>
            <a:fld id="{FACB6254-2B15-FD49-AF1F-BBDA7EE0C0A6}" type="datetime1">
              <a:rPr lang="en-US" smtClean="0"/>
              <a:t>7/15/19</a:t>
            </a:fld>
            <a:endParaRPr lang="en-US"/>
          </a:p>
        </p:txBody>
      </p:sp>
      <p:sp>
        <p:nvSpPr>
          <p:cNvPr id="5" name="Footer Placeholder 4">
            <a:extLst>
              <a:ext uri="{FF2B5EF4-FFF2-40B4-BE49-F238E27FC236}">
                <a16:creationId xmlns:a16="http://schemas.microsoft.com/office/drawing/2014/main" id="{967479FB-AE4D-0440-800F-64E2C4664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28AA0-4E4A-7646-87BC-74FDD30664FD}"/>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601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F2BDA-8A11-9843-B342-44FF02DA1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B813A5-ED6B-A247-BFB1-CF4D92A31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4808F-E158-5C40-A0BE-E851548C2F73}"/>
              </a:ext>
            </a:extLst>
          </p:cNvPr>
          <p:cNvSpPr>
            <a:spLocks noGrp="1"/>
          </p:cNvSpPr>
          <p:nvPr>
            <p:ph type="dt" sz="half" idx="10"/>
          </p:nvPr>
        </p:nvSpPr>
        <p:spPr/>
        <p:txBody>
          <a:bodyPr/>
          <a:lstStyle/>
          <a:p>
            <a:fld id="{6E2AEC0C-EF12-4043-ADB2-E845EEF06083}" type="datetime1">
              <a:rPr lang="en-US" smtClean="0"/>
              <a:t>7/15/19</a:t>
            </a:fld>
            <a:endParaRPr lang="en-US"/>
          </a:p>
        </p:txBody>
      </p:sp>
      <p:sp>
        <p:nvSpPr>
          <p:cNvPr id="5" name="Footer Placeholder 4">
            <a:extLst>
              <a:ext uri="{FF2B5EF4-FFF2-40B4-BE49-F238E27FC236}">
                <a16:creationId xmlns:a16="http://schemas.microsoft.com/office/drawing/2014/main" id="{15F168F0-B7F0-A748-A17D-F5A8F747D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14CEC-EC9C-194C-BC21-6C75CEE26F3A}"/>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51898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2F2D-50B8-B04A-8130-01CF17097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9B075-7258-5244-9D51-C95A37C680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67313-58B4-FF49-88FD-70C136B81E9F}"/>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Footer Placeholder 4">
            <a:extLst>
              <a:ext uri="{FF2B5EF4-FFF2-40B4-BE49-F238E27FC236}">
                <a16:creationId xmlns:a16="http://schemas.microsoft.com/office/drawing/2014/main" id="{A7487A45-3D4E-F64C-BA1D-3323872EE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48F53-C553-9E40-A44B-97A9C03810F9}"/>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343325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F81E-98D9-5D40-9434-104722FFF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85045-C7BD-B941-95F7-842E5C959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21B19-C685-614A-B46C-3A1739603EB9}"/>
              </a:ext>
            </a:extLst>
          </p:cNvPr>
          <p:cNvSpPr>
            <a:spLocks noGrp="1"/>
          </p:cNvSpPr>
          <p:nvPr>
            <p:ph type="dt" sz="half" idx="10"/>
          </p:nvPr>
        </p:nvSpPr>
        <p:spPr/>
        <p:txBody>
          <a:bodyPr/>
          <a:lstStyle/>
          <a:p>
            <a:fld id="{7E04A66F-0138-D247-ADB5-C57F0E8D2F4E}" type="datetime1">
              <a:rPr lang="en-US" smtClean="0"/>
              <a:t>7/15/19</a:t>
            </a:fld>
            <a:endParaRPr lang="en-US"/>
          </a:p>
        </p:txBody>
      </p:sp>
      <p:sp>
        <p:nvSpPr>
          <p:cNvPr id="5" name="Footer Placeholder 4">
            <a:extLst>
              <a:ext uri="{FF2B5EF4-FFF2-40B4-BE49-F238E27FC236}">
                <a16:creationId xmlns:a16="http://schemas.microsoft.com/office/drawing/2014/main" id="{BBFAF438-061B-BE44-A0CF-755F93F5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494E-3B32-D543-8825-C8DBE292CBBD}"/>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344669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B67A-A0A7-DB47-8D41-430CF81DF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58348-214E-9249-9F88-2CCDC2621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938FED-875F-AA4C-A48B-281C15059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9CBB6-F573-E14E-B252-644F2042192B}"/>
              </a:ext>
            </a:extLst>
          </p:cNvPr>
          <p:cNvSpPr>
            <a:spLocks noGrp="1"/>
          </p:cNvSpPr>
          <p:nvPr>
            <p:ph type="dt" sz="half" idx="10"/>
          </p:nvPr>
        </p:nvSpPr>
        <p:spPr/>
        <p:txBody>
          <a:bodyPr/>
          <a:lstStyle/>
          <a:p>
            <a:fld id="{AA5B36BD-00EF-C645-B049-CB4D218D51B8}" type="datetime1">
              <a:rPr lang="en-US" smtClean="0"/>
              <a:t>7/15/19</a:t>
            </a:fld>
            <a:endParaRPr lang="en-US"/>
          </a:p>
        </p:txBody>
      </p:sp>
      <p:sp>
        <p:nvSpPr>
          <p:cNvPr id="6" name="Footer Placeholder 5">
            <a:extLst>
              <a:ext uri="{FF2B5EF4-FFF2-40B4-BE49-F238E27FC236}">
                <a16:creationId xmlns:a16="http://schemas.microsoft.com/office/drawing/2014/main" id="{5CFFBAAF-E4C4-5549-90D2-C16DB80A9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E81FE-7080-8349-8332-1CB4473B985B}"/>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26452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6030-C6CA-6D45-88FB-3E2CE13EC2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B106D1-0851-EC4B-85E7-295B5807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232348-86CC-E948-BD31-0B12771AD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2E9A15-A840-A64E-802B-178470A76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FCD88-4515-5D4E-9318-ED927085F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FC8FD-9512-4944-82BB-7BB1E176190C}"/>
              </a:ext>
            </a:extLst>
          </p:cNvPr>
          <p:cNvSpPr>
            <a:spLocks noGrp="1"/>
          </p:cNvSpPr>
          <p:nvPr>
            <p:ph type="dt" sz="half" idx="10"/>
          </p:nvPr>
        </p:nvSpPr>
        <p:spPr/>
        <p:txBody>
          <a:bodyPr/>
          <a:lstStyle/>
          <a:p>
            <a:fld id="{681D4B92-6EB2-DA48-9B92-7E9CA531A604}" type="datetime1">
              <a:rPr lang="en-US" smtClean="0"/>
              <a:t>7/15/19</a:t>
            </a:fld>
            <a:endParaRPr lang="en-US"/>
          </a:p>
        </p:txBody>
      </p:sp>
      <p:sp>
        <p:nvSpPr>
          <p:cNvPr id="8" name="Footer Placeholder 7">
            <a:extLst>
              <a:ext uri="{FF2B5EF4-FFF2-40B4-BE49-F238E27FC236}">
                <a16:creationId xmlns:a16="http://schemas.microsoft.com/office/drawing/2014/main" id="{928C75CF-D75B-6E46-AF53-3F57884617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6AF64-957C-1C41-8872-8EBBADB63194}"/>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36447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8197-8346-5242-99BF-12E649AF8D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0600C-80CD-D94B-B67E-A1AF2F87C5E6}"/>
              </a:ext>
            </a:extLst>
          </p:cNvPr>
          <p:cNvSpPr>
            <a:spLocks noGrp="1"/>
          </p:cNvSpPr>
          <p:nvPr>
            <p:ph type="dt" sz="half" idx="10"/>
          </p:nvPr>
        </p:nvSpPr>
        <p:spPr/>
        <p:txBody>
          <a:bodyPr/>
          <a:lstStyle/>
          <a:p>
            <a:fld id="{82AADC2B-B99F-8547-AA87-20033AE662FD}" type="datetime1">
              <a:rPr lang="en-US" smtClean="0"/>
              <a:t>7/15/19</a:t>
            </a:fld>
            <a:endParaRPr lang="en-US"/>
          </a:p>
        </p:txBody>
      </p:sp>
      <p:sp>
        <p:nvSpPr>
          <p:cNvPr id="4" name="Footer Placeholder 3">
            <a:extLst>
              <a:ext uri="{FF2B5EF4-FFF2-40B4-BE49-F238E27FC236}">
                <a16:creationId xmlns:a16="http://schemas.microsoft.com/office/drawing/2014/main" id="{1D60A366-B08E-D647-98A2-6451B9BDA3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6D7CA-816D-C048-B20B-2159232F3FEA}"/>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92588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83BA6-056A-4C48-92F4-AEFECABA375E}"/>
              </a:ext>
            </a:extLst>
          </p:cNvPr>
          <p:cNvSpPr>
            <a:spLocks noGrp="1"/>
          </p:cNvSpPr>
          <p:nvPr>
            <p:ph type="dt" sz="half" idx="10"/>
          </p:nvPr>
        </p:nvSpPr>
        <p:spPr/>
        <p:txBody>
          <a:bodyPr/>
          <a:lstStyle/>
          <a:p>
            <a:fld id="{25366FA6-A1E8-6941-829B-FD4E0F8601CF}" type="datetime1">
              <a:rPr lang="en-US" smtClean="0"/>
              <a:t>7/15/19</a:t>
            </a:fld>
            <a:endParaRPr lang="en-US"/>
          </a:p>
        </p:txBody>
      </p:sp>
      <p:sp>
        <p:nvSpPr>
          <p:cNvPr id="3" name="Footer Placeholder 2">
            <a:extLst>
              <a:ext uri="{FF2B5EF4-FFF2-40B4-BE49-F238E27FC236}">
                <a16:creationId xmlns:a16="http://schemas.microsoft.com/office/drawing/2014/main" id="{CB3454CB-EC54-C44A-B670-305BE8A18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BB025D-5CC4-4645-9C7B-4BFB1944A56C}"/>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0011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ABE5-0598-4B45-8D89-223F24EC5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D32597-137A-AE48-98F6-D7ABBD853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CE29B7-5389-0F49-A396-E90D99DD8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C1B1D-50C8-A140-8C40-3F25939CAE1E}"/>
              </a:ext>
            </a:extLst>
          </p:cNvPr>
          <p:cNvSpPr>
            <a:spLocks noGrp="1"/>
          </p:cNvSpPr>
          <p:nvPr>
            <p:ph type="dt" sz="half" idx="10"/>
          </p:nvPr>
        </p:nvSpPr>
        <p:spPr/>
        <p:txBody>
          <a:bodyPr/>
          <a:lstStyle/>
          <a:p>
            <a:fld id="{CBDE948C-8AF7-2B47-9BF8-590C140D6345}" type="datetime1">
              <a:rPr lang="en-US" smtClean="0"/>
              <a:t>7/15/19</a:t>
            </a:fld>
            <a:endParaRPr lang="en-US"/>
          </a:p>
        </p:txBody>
      </p:sp>
      <p:sp>
        <p:nvSpPr>
          <p:cNvPr id="6" name="Footer Placeholder 5">
            <a:extLst>
              <a:ext uri="{FF2B5EF4-FFF2-40B4-BE49-F238E27FC236}">
                <a16:creationId xmlns:a16="http://schemas.microsoft.com/office/drawing/2014/main" id="{F767C342-B008-9546-8970-464F2F838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B2599-9BD5-7144-A5BB-F55CB6F3C712}"/>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62367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4816-A67B-4A4E-925E-74EA5F5F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2F93E-8F11-8C43-A4E6-9F3C11407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2C183-8B3A-264F-9BE2-473F7AC8D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708E0-6F3A-424C-A513-1246A2FF1151}"/>
              </a:ext>
            </a:extLst>
          </p:cNvPr>
          <p:cNvSpPr>
            <a:spLocks noGrp="1"/>
          </p:cNvSpPr>
          <p:nvPr>
            <p:ph type="dt" sz="half" idx="10"/>
          </p:nvPr>
        </p:nvSpPr>
        <p:spPr/>
        <p:txBody>
          <a:bodyPr/>
          <a:lstStyle/>
          <a:p>
            <a:fld id="{B527AA09-5CD0-2249-8753-AD7D0F581237}" type="datetime1">
              <a:rPr lang="en-US" smtClean="0"/>
              <a:t>7/15/19</a:t>
            </a:fld>
            <a:endParaRPr lang="en-US"/>
          </a:p>
        </p:txBody>
      </p:sp>
      <p:sp>
        <p:nvSpPr>
          <p:cNvPr id="6" name="Footer Placeholder 5">
            <a:extLst>
              <a:ext uri="{FF2B5EF4-FFF2-40B4-BE49-F238E27FC236}">
                <a16:creationId xmlns:a16="http://schemas.microsoft.com/office/drawing/2014/main" id="{AF95AA25-C098-6648-B5C9-ADAEF4479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C9D29-B0EC-FB42-A432-69DBD00B3A9C}"/>
              </a:ext>
            </a:extLst>
          </p:cNvPr>
          <p:cNvSpPr>
            <a:spLocks noGrp="1"/>
          </p:cNvSpPr>
          <p:nvPr>
            <p:ph type="sldNum" sz="quarter" idx="12"/>
          </p:nvPr>
        </p:nvSpPr>
        <p:spPr/>
        <p:txBody>
          <a:bodyPr/>
          <a:lstStyle/>
          <a:p>
            <a:fld id="{D680A9F7-E5D2-C440-8737-6A510A75D463}" type="slidenum">
              <a:rPr lang="en-US" smtClean="0"/>
              <a:t>‹#›</a:t>
            </a:fld>
            <a:endParaRPr lang="en-US"/>
          </a:p>
        </p:txBody>
      </p:sp>
    </p:spTree>
    <p:extLst>
      <p:ext uri="{BB962C8B-B14F-4D97-AF65-F5344CB8AC3E}">
        <p14:creationId xmlns:p14="http://schemas.microsoft.com/office/powerpoint/2010/main" val="203260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5C303-9E79-8E49-83AB-401EEBBC2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CD9CB6-2A59-864B-AA72-E4CDCF5D9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35CB8-E2FD-6F48-8353-7D7B2957D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8EDC4-9254-C14C-8021-0D5755D314F5}" type="datetime1">
              <a:rPr lang="en-US" smtClean="0"/>
              <a:t>7/15/19</a:t>
            </a:fld>
            <a:endParaRPr lang="en-US"/>
          </a:p>
        </p:txBody>
      </p:sp>
      <p:sp>
        <p:nvSpPr>
          <p:cNvPr id="5" name="Footer Placeholder 4">
            <a:extLst>
              <a:ext uri="{FF2B5EF4-FFF2-40B4-BE49-F238E27FC236}">
                <a16:creationId xmlns:a16="http://schemas.microsoft.com/office/drawing/2014/main" id="{C223195F-3955-D840-B85F-0116B9CF8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FDA6C6-2887-5A49-820E-01CA1FB43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0A9F7-E5D2-C440-8737-6A510A75D463}" type="slidenum">
              <a:rPr lang="en-US" smtClean="0"/>
              <a:t>‹#›</a:t>
            </a:fld>
            <a:endParaRPr lang="en-US"/>
          </a:p>
        </p:txBody>
      </p:sp>
    </p:spTree>
    <p:extLst>
      <p:ext uri="{BB962C8B-B14F-4D97-AF65-F5344CB8AC3E}">
        <p14:creationId xmlns:p14="http://schemas.microsoft.com/office/powerpoint/2010/main" val="407388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0/whatsnew/3.0.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tc.ch/6Cn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etbrains.com/pycharm/download/"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it.ly/2LW6xv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aksiksi@cisco.com" TargetMode="External"/><Relationship Id="rId2" Type="http://schemas.openxmlformats.org/officeDocument/2006/relationships/hyperlink" Target="https://assil.me/" TargetMode="External"/><Relationship Id="rId1" Type="http://schemas.openxmlformats.org/officeDocument/2006/relationships/slideLayout" Target="../slideLayouts/slideLayout2.xml"/><Relationship Id="rId5" Type="http://schemas.openxmlformats.org/officeDocument/2006/relationships/hyperlink" Target="https://github.com/aksiksi" TargetMode="External"/><Relationship Id="rId4" Type="http://schemas.openxmlformats.org/officeDocument/2006/relationships/hyperlink" Target="https://www.linkedin.com/in/aksiks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FFF6-581F-934A-B3AF-DCF56CDE3E55}"/>
              </a:ext>
            </a:extLst>
          </p:cNvPr>
          <p:cNvSpPr>
            <a:spLocks noGrp="1"/>
          </p:cNvSpPr>
          <p:nvPr>
            <p:ph type="ctrTitle"/>
          </p:nvPr>
        </p:nvSpPr>
        <p:spPr/>
        <p:txBody>
          <a:bodyPr/>
          <a:lstStyle/>
          <a:p>
            <a:r>
              <a:rPr lang="en-US" dirty="0"/>
              <a:t>Workshop: </a:t>
            </a:r>
            <a:br>
              <a:rPr lang="en-US" dirty="0"/>
            </a:br>
            <a:r>
              <a:rPr lang="en-US" dirty="0"/>
              <a:t>Introduction to Python</a:t>
            </a:r>
          </a:p>
        </p:txBody>
      </p:sp>
      <p:sp>
        <p:nvSpPr>
          <p:cNvPr id="3" name="Subtitle 2">
            <a:extLst>
              <a:ext uri="{FF2B5EF4-FFF2-40B4-BE49-F238E27FC236}">
                <a16:creationId xmlns:a16="http://schemas.microsoft.com/office/drawing/2014/main" id="{948C006A-787A-084D-9069-35F11A655264}"/>
              </a:ext>
            </a:extLst>
          </p:cNvPr>
          <p:cNvSpPr>
            <a:spLocks noGrp="1"/>
          </p:cNvSpPr>
          <p:nvPr>
            <p:ph type="subTitle" idx="1"/>
          </p:nvPr>
        </p:nvSpPr>
        <p:spPr/>
        <p:txBody>
          <a:bodyPr>
            <a:normAutofit/>
          </a:bodyPr>
          <a:lstStyle/>
          <a:p>
            <a:r>
              <a:rPr lang="en-US" sz="2800" dirty="0"/>
              <a:t>ISET </a:t>
            </a:r>
            <a:r>
              <a:rPr lang="en-US" sz="2800" dirty="0" err="1"/>
              <a:t>Medenine</a:t>
            </a:r>
            <a:endParaRPr lang="en-US" sz="2800" dirty="0"/>
          </a:p>
          <a:p>
            <a:r>
              <a:rPr lang="en-US" sz="2800" dirty="0"/>
              <a:t>July 16th 2019</a:t>
            </a:r>
          </a:p>
          <a:p>
            <a:r>
              <a:rPr lang="en-US" sz="2800" dirty="0" err="1"/>
              <a:t>Assil</a:t>
            </a:r>
            <a:r>
              <a:rPr lang="en-US" sz="2800" dirty="0"/>
              <a:t> </a:t>
            </a:r>
            <a:r>
              <a:rPr lang="en-US" sz="2800" dirty="0" err="1"/>
              <a:t>Ksiksi</a:t>
            </a:r>
            <a:endParaRPr lang="en-US" sz="2800" dirty="0"/>
          </a:p>
        </p:txBody>
      </p:sp>
    </p:spTree>
    <p:extLst>
      <p:ext uri="{BB962C8B-B14F-4D97-AF65-F5344CB8AC3E}">
        <p14:creationId xmlns:p14="http://schemas.microsoft.com/office/powerpoint/2010/main" val="202831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 Used For?</a:t>
            </a:r>
          </a:p>
        </p:txBody>
      </p:sp>
      <p:sp>
        <p:nvSpPr>
          <p:cNvPr id="3" name="Content Placeholder 2"/>
          <p:cNvSpPr>
            <a:spLocks noGrp="1"/>
          </p:cNvSpPr>
          <p:nvPr>
            <p:ph idx="1"/>
          </p:nvPr>
        </p:nvSpPr>
        <p:spPr/>
        <p:txBody>
          <a:bodyPr>
            <a:normAutofit lnSpcReduction="10000"/>
          </a:bodyPr>
          <a:lstStyle/>
          <a:p>
            <a:r>
              <a:rPr lang="en-US" dirty="0"/>
              <a:t>Web development (Flask, Django, Pyramid)</a:t>
            </a:r>
          </a:p>
          <a:p>
            <a:r>
              <a:rPr lang="en-US" dirty="0"/>
              <a:t>Data visualization (Matplotlib, Bokeh)</a:t>
            </a:r>
          </a:p>
          <a:p>
            <a:r>
              <a:rPr lang="en-US" dirty="0"/>
              <a:t>Mathematics (NumPy)</a:t>
            </a:r>
          </a:p>
          <a:p>
            <a:r>
              <a:rPr lang="en-US" dirty="0"/>
              <a:t>Scientific computing (SciPy)</a:t>
            </a:r>
          </a:p>
          <a:p>
            <a:r>
              <a:rPr lang="en-US" dirty="0"/>
              <a:t>Machine learning and data analysis (</a:t>
            </a:r>
            <a:r>
              <a:rPr lang="en-US" dirty="0" err="1"/>
              <a:t>scikit</a:t>
            </a:r>
            <a:r>
              <a:rPr lang="en-US" dirty="0"/>
              <a:t>-learn, pandas, </a:t>
            </a:r>
            <a:r>
              <a:rPr lang="en-US" dirty="0" err="1"/>
              <a:t>PyTorch</a:t>
            </a:r>
            <a:r>
              <a:rPr lang="en-US" dirty="0"/>
              <a:t>, TensorFlow)</a:t>
            </a:r>
          </a:p>
          <a:p>
            <a:r>
              <a:rPr lang="en-US" dirty="0"/>
              <a:t>GUI development (</a:t>
            </a:r>
            <a:r>
              <a:rPr lang="en-US" dirty="0" err="1"/>
              <a:t>PyQT</a:t>
            </a:r>
            <a:r>
              <a:rPr lang="en-US" dirty="0"/>
              <a:t>, </a:t>
            </a:r>
            <a:r>
              <a:rPr lang="en-US" dirty="0" err="1"/>
              <a:t>wxPython</a:t>
            </a:r>
            <a:r>
              <a:rPr lang="en-US" dirty="0"/>
              <a:t>)</a:t>
            </a:r>
          </a:p>
          <a:p>
            <a:r>
              <a:rPr lang="en-US" dirty="0"/>
              <a:t>Scripting and automation</a:t>
            </a:r>
          </a:p>
          <a:p>
            <a:r>
              <a:rPr lang="en-US" dirty="0"/>
              <a:t>And more…</a:t>
            </a:r>
          </a:p>
        </p:txBody>
      </p:sp>
      <p:sp>
        <p:nvSpPr>
          <p:cNvPr id="5" name="Date Placeholder 4">
            <a:extLst>
              <a:ext uri="{FF2B5EF4-FFF2-40B4-BE49-F238E27FC236}">
                <a16:creationId xmlns:a16="http://schemas.microsoft.com/office/drawing/2014/main" id="{599AF4D5-198D-BD4F-B0BC-FA8ED89AC13B}"/>
              </a:ext>
            </a:extLst>
          </p:cNvPr>
          <p:cNvSpPr>
            <a:spLocks noGrp="1"/>
          </p:cNvSpPr>
          <p:nvPr>
            <p:ph type="dt" sz="half" idx="10"/>
          </p:nvPr>
        </p:nvSpPr>
        <p:spPr/>
        <p:txBody>
          <a:bodyPr/>
          <a:lstStyle/>
          <a:p>
            <a:fld id="{8748578C-059D-B840-B72F-09E98000EA2E}" type="datetime1">
              <a:rPr lang="en-US" smtClean="0"/>
              <a:t>7/15/19</a:t>
            </a:fld>
            <a:endParaRPr lang="en-US"/>
          </a:p>
        </p:txBody>
      </p:sp>
      <p:sp>
        <p:nvSpPr>
          <p:cNvPr id="11" name="Slide Number Placeholder 10">
            <a:extLst>
              <a:ext uri="{FF2B5EF4-FFF2-40B4-BE49-F238E27FC236}">
                <a16:creationId xmlns:a16="http://schemas.microsoft.com/office/drawing/2014/main" id="{F7F31E6E-A5E8-6C45-B377-3EFCD13D47E8}"/>
              </a:ext>
            </a:extLst>
          </p:cNvPr>
          <p:cNvSpPr>
            <a:spLocks noGrp="1"/>
          </p:cNvSpPr>
          <p:nvPr>
            <p:ph type="sldNum" sz="quarter" idx="12"/>
          </p:nvPr>
        </p:nvSpPr>
        <p:spPr/>
        <p:txBody>
          <a:bodyPr/>
          <a:lstStyle/>
          <a:p>
            <a:fld id="{D680A9F7-E5D2-C440-8737-6A510A75D463}" type="slidenum">
              <a:rPr lang="en-US" smtClean="0"/>
              <a:t>10</a:t>
            </a:fld>
            <a:endParaRPr lang="en-US"/>
          </a:p>
        </p:txBody>
      </p:sp>
    </p:spTree>
    <p:extLst>
      <p:ext uri="{BB962C8B-B14F-4D97-AF65-F5344CB8AC3E}">
        <p14:creationId xmlns:p14="http://schemas.microsoft.com/office/powerpoint/2010/main" val="199516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01D5-9122-1E44-A3D9-9B75B01274C2}"/>
              </a:ext>
            </a:extLst>
          </p:cNvPr>
          <p:cNvSpPr>
            <a:spLocks noGrp="1"/>
          </p:cNvSpPr>
          <p:nvPr>
            <p:ph type="title"/>
          </p:nvPr>
        </p:nvSpPr>
        <p:spPr/>
        <p:txBody>
          <a:bodyPr/>
          <a:lstStyle/>
          <a:p>
            <a:r>
              <a:rPr lang="en-US" dirty="0"/>
              <a:t>Note: Python 2 and Python 3</a:t>
            </a:r>
          </a:p>
        </p:txBody>
      </p:sp>
      <p:sp>
        <p:nvSpPr>
          <p:cNvPr id="3" name="Content Placeholder 2">
            <a:extLst>
              <a:ext uri="{FF2B5EF4-FFF2-40B4-BE49-F238E27FC236}">
                <a16:creationId xmlns:a16="http://schemas.microsoft.com/office/drawing/2014/main" id="{1A595F0A-FB39-2142-BEC0-9099F6BBFCCF}"/>
              </a:ext>
            </a:extLst>
          </p:cNvPr>
          <p:cNvSpPr>
            <a:spLocks noGrp="1"/>
          </p:cNvSpPr>
          <p:nvPr>
            <p:ph idx="1"/>
          </p:nvPr>
        </p:nvSpPr>
        <p:spPr/>
        <p:txBody>
          <a:bodyPr/>
          <a:lstStyle/>
          <a:p>
            <a:r>
              <a:rPr lang="en-US" dirty="0"/>
              <a:t>Python 3 was released in 2008</a:t>
            </a:r>
          </a:p>
          <a:p>
            <a:pPr lvl="1"/>
            <a:r>
              <a:rPr lang="en-US" dirty="0"/>
              <a:t>Not backwards compatible!</a:t>
            </a:r>
          </a:p>
          <a:p>
            <a:pPr lvl="1"/>
            <a:r>
              <a:rPr lang="en-US" dirty="0"/>
              <a:t>Main changes: print function, Unicode strings, iterators</a:t>
            </a:r>
          </a:p>
          <a:p>
            <a:pPr lvl="1"/>
            <a:r>
              <a:rPr lang="en-US" dirty="0"/>
              <a:t>See: </a:t>
            </a:r>
            <a:r>
              <a:rPr lang="en-US" dirty="0">
                <a:hlinkClick r:id="rId2"/>
              </a:rPr>
              <a:t>https://docs.python.org/3.0/whatsnew/3.0.html</a:t>
            </a:r>
            <a:endParaRPr lang="en-US" dirty="0"/>
          </a:p>
          <a:p>
            <a:r>
              <a:rPr lang="en-US" dirty="0"/>
              <a:t>Took a while for libraries to move to Python 3</a:t>
            </a:r>
          </a:p>
          <a:p>
            <a:pPr lvl="1"/>
            <a:r>
              <a:rPr lang="en-US" dirty="0"/>
              <a:t>Many libraries still support both 2 and 3…</a:t>
            </a:r>
          </a:p>
          <a:p>
            <a:r>
              <a:rPr lang="en-US" dirty="0"/>
              <a:t>Python 3.x is the future!</a:t>
            </a:r>
          </a:p>
          <a:p>
            <a:pPr lvl="1"/>
            <a:r>
              <a:rPr lang="en-US" dirty="0"/>
              <a:t>Python 2.7 will receive no support after 2020</a:t>
            </a:r>
          </a:p>
        </p:txBody>
      </p:sp>
      <p:sp>
        <p:nvSpPr>
          <p:cNvPr id="4" name="Date Placeholder 3">
            <a:extLst>
              <a:ext uri="{FF2B5EF4-FFF2-40B4-BE49-F238E27FC236}">
                <a16:creationId xmlns:a16="http://schemas.microsoft.com/office/drawing/2014/main" id="{19E65C44-00D6-3949-8FA4-F79F15AAACDB}"/>
              </a:ext>
            </a:extLst>
          </p:cNvPr>
          <p:cNvSpPr>
            <a:spLocks noGrp="1"/>
          </p:cNvSpPr>
          <p:nvPr>
            <p:ph type="dt" sz="half" idx="10"/>
          </p:nvPr>
        </p:nvSpPr>
        <p:spPr/>
        <p:txBody>
          <a:bodyPr/>
          <a:lstStyle/>
          <a:p>
            <a:fld id="{8BF33021-E4F0-F54E-847B-BF08B57E908D}" type="datetime1">
              <a:rPr lang="en-US" smtClean="0"/>
              <a:t>7/15/19</a:t>
            </a:fld>
            <a:endParaRPr lang="en-US"/>
          </a:p>
        </p:txBody>
      </p:sp>
      <p:sp>
        <p:nvSpPr>
          <p:cNvPr id="5" name="Slide Number Placeholder 4">
            <a:extLst>
              <a:ext uri="{FF2B5EF4-FFF2-40B4-BE49-F238E27FC236}">
                <a16:creationId xmlns:a16="http://schemas.microsoft.com/office/drawing/2014/main" id="{476F1A19-B530-2847-BFAC-81EFE89C7FF9}"/>
              </a:ext>
            </a:extLst>
          </p:cNvPr>
          <p:cNvSpPr>
            <a:spLocks noGrp="1"/>
          </p:cNvSpPr>
          <p:nvPr>
            <p:ph type="sldNum" sz="quarter" idx="12"/>
          </p:nvPr>
        </p:nvSpPr>
        <p:spPr/>
        <p:txBody>
          <a:bodyPr/>
          <a:lstStyle/>
          <a:p>
            <a:fld id="{D680A9F7-E5D2-C440-8737-6A510A75D463}" type="slidenum">
              <a:rPr lang="en-US" smtClean="0"/>
              <a:t>11</a:t>
            </a:fld>
            <a:endParaRPr lang="en-US"/>
          </a:p>
        </p:txBody>
      </p:sp>
    </p:spTree>
    <p:extLst>
      <p:ext uri="{BB962C8B-B14F-4D97-AF65-F5344CB8AC3E}">
        <p14:creationId xmlns:p14="http://schemas.microsoft.com/office/powerpoint/2010/main" val="56500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95AD-2ECE-D840-8820-023A86D0B2B4}"/>
              </a:ext>
            </a:extLst>
          </p:cNvPr>
          <p:cNvSpPr>
            <a:spLocks noGrp="1"/>
          </p:cNvSpPr>
          <p:nvPr>
            <p:ph type="title"/>
          </p:nvPr>
        </p:nvSpPr>
        <p:spPr/>
        <p:txBody>
          <a:bodyPr/>
          <a:lstStyle/>
          <a:p>
            <a:r>
              <a:rPr lang="en-US" dirty="0"/>
              <a:t>For the Audience</a:t>
            </a:r>
          </a:p>
        </p:txBody>
      </p:sp>
      <p:sp>
        <p:nvSpPr>
          <p:cNvPr id="3" name="Content Placeholder 2">
            <a:extLst>
              <a:ext uri="{FF2B5EF4-FFF2-40B4-BE49-F238E27FC236}">
                <a16:creationId xmlns:a16="http://schemas.microsoft.com/office/drawing/2014/main" id="{079CE4F4-249B-F34C-AB74-DE04091057D3}"/>
              </a:ext>
            </a:extLst>
          </p:cNvPr>
          <p:cNvSpPr>
            <a:spLocks noGrp="1"/>
          </p:cNvSpPr>
          <p:nvPr>
            <p:ph idx="1"/>
          </p:nvPr>
        </p:nvSpPr>
        <p:spPr/>
        <p:txBody>
          <a:bodyPr/>
          <a:lstStyle/>
          <a:p>
            <a:r>
              <a:rPr lang="en-US" dirty="0"/>
              <a:t>Q1: Why are you attending this workshop? </a:t>
            </a:r>
          </a:p>
          <a:p>
            <a:r>
              <a:rPr lang="en-US" dirty="0"/>
              <a:t>Q2: How good are you at coding/programming? </a:t>
            </a:r>
          </a:p>
          <a:p>
            <a:r>
              <a:rPr lang="en-US" dirty="0"/>
              <a:t>Q3: How familiar are you with Python?</a:t>
            </a:r>
          </a:p>
          <a:p>
            <a:r>
              <a:rPr lang="en-US" dirty="0"/>
              <a:t>Q4: What other programming languages have you used?</a:t>
            </a:r>
          </a:p>
          <a:p>
            <a:r>
              <a:rPr lang="en-US" dirty="0"/>
              <a:t>Q5: What topics are you interested in using Python for?</a:t>
            </a:r>
          </a:p>
          <a:p>
            <a:endParaRPr lang="en-US" dirty="0"/>
          </a:p>
          <a:p>
            <a:pPr marL="0" indent="0" algn="ctr">
              <a:buNone/>
            </a:pPr>
            <a:r>
              <a:rPr lang="en-US" sz="4400" dirty="0">
                <a:hlinkClick r:id="rId2"/>
              </a:rPr>
              <a:t>http://etc.ch/6CnP</a:t>
            </a:r>
            <a:r>
              <a:rPr lang="en-US" sz="4400" dirty="0"/>
              <a:t> </a:t>
            </a:r>
          </a:p>
        </p:txBody>
      </p:sp>
      <p:sp>
        <p:nvSpPr>
          <p:cNvPr id="4" name="Date Placeholder 3">
            <a:extLst>
              <a:ext uri="{FF2B5EF4-FFF2-40B4-BE49-F238E27FC236}">
                <a16:creationId xmlns:a16="http://schemas.microsoft.com/office/drawing/2014/main" id="{BF42D142-D8FD-A44D-AAF9-E69DB9A269EF}"/>
              </a:ext>
            </a:extLst>
          </p:cNvPr>
          <p:cNvSpPr>
            <a:spLocks noGrp="1"/>
          </p:cNvSpPr>
          <p:nvPr>
            <p:ph type="dt" sz="half" idx="10"/>
          </p:nvPr>
        </p:nvSpPr>
        <p:spPr/>
        <p:txBody>
          <a:bodyPr/>
          <a:lstStyle/>
          <a:p>
            <a:fld id="{40FB05D9-9DC6-C440-B231-0CF6416760E5}" type="datetime1">
              <a:rPr lang="en-US" smtClean="0"/>
              <a:t>7/15/19</a:t>
            </a:fld>
            <a:endParaRPr lang="en-US"/>
          </a:p>
        </p:txBody>
      </p:sp>
      <p:sp>
        <p:nvSpPr>
          <p:cNvPr id="5" name="Slide Number Placeholder 4">
            <a:extLst>
              <a:ext uri="{FF2B5EF4-FFF2-40B4-BE49-F238E27FC236}">
                <a16:creationId xmlns:a16="http://schemas.microsoft.com/office/drawing/2014/main" id="{66216627-0514-F44C-AB9A-829E35BFCBE9}"/>
              </a:ext>
            </a:extLst>
          </p:cNvPr>
          <p:cNvSpPr>
            <a:spLocks noGrp="1"/>
          </p:cNvSpPr>
          <p:nvPr>
            <p:ph type="sldNum" sz="quarter" idx="12"/>
          </p:nvPr>
        </p:nvSpPr>
        <p:spPr/>
        <p:txBody>
          <a:bodyPr/>
          <a:lstStyle/>
          <a:p>
            <a:fld id="{D680A9F7-E5D2-C440-8737-6A510A75D463}" type="slidenum">
              <a:rPr lang="en-US" smtClean="0"/>
              <a:t>12</a:t>
            </a:fld>
            <a:endParaRPr lang="en-US"/>
          </a:p>
        </p:txBody>
      </p:sp>
    </p:spTree>
    <p:extLst>
      <p:ext uri="{BB962C8B-B14F-4D97-AF65-F5344CB8AC3E}">
        <p14:creationId xmlns:p14="http://schemas.microsoft.com/office/powerpoint/2010/main" val="328607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E120-9C61-9D46-B43E-FF21D01DF21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4AF4F4D-9B82-0C4F-A7A3-7404A2B73565}"/>
              </a:ext>
            </a:extLst>
          </p:cNvPr>
          <p:cNvSpPr>
            <a:spLocks noGrp="1"/>
          </p:cNvSpPr>
          <p:nvPr>
            <p:ph idx="1"/>
          </p:nvPr>
        </p:nvSpPr>
        <p:spPr/>
        <p:txBody>
          <a:bodyPr/>
          <a:lstStyle/>
          <a:p>
            <a:r>
              <a:rPr lang="en-US" dirty="0"/>
              <a:t>Feel free to ask a question at </a:t>
            </a:r>
            <a:r>
              <a:rPr lang="en-US" u="sng" dirty="0"/>
              <a:t>any time</a:t>
            </a:r>
          </a:p>
          <a:p>
            <a:r>
              <a:rPr lang="en-US" dirty="0"/>
              <a:t>We need to make this interactive </a:t>
            </a:r>
            <a:r>
              <a:rPr lang="en-US" dirty="0">
                <a:sym typeface="Wingdings" pitchFamily="2" charset="2"/>
              </a:rPr>
              <a:t></a:t>
            </a:r>
            <a:endParaRPr lang="en-US" dirty="0"/>
          </a:p>
        </p:txBody>
      </p:sp>
      <p:sp>
        <p:nvSpPr>
          <p:cNvPr id="4" name="Date Placeholder 3">
            <a:extLst>
              <a:ext uri="{FF2B5EF4-FFF2-40B4-BE49-F238E27FC236}">
                <a16:creationId xmlns:a16="http://schemas.microsoft.com/office/drawing/2014/main" id="{1496A7A0-5E65-0345-AD12-CA3B1B70DD40}"/>
              </a:ext>
            </a:extLst>
          </p:cNvPr>
          <p:cNvSpPr>
            <a:spLocks noGrp="1"/>
          </p:cNvSpPr>
          <p:nvPr>
            <p:ph type="dt" sz="half" idx="10"/>
          </p:nvPr>
        </p:nvSpPr>
        <p:spPr/>
        <p:txBody>
          <a:bodyPr/>
          <a:lstStyle/>
          <a:p>
            <a:fld id="{CE860200-10D1-4A42-BAE6-F830947453CA}" type="datetime1">
              <a:rPr lang="en-US" smtClean="0"/>
              <a:t>7/15/19</a:t>
            </a:fld>
            <a:endParaRPr lang="en-US"/>
          </a:p>
        </p:txBody>
      </p:sp>
      <p:sp>
        <p:nvSpPr>
          <p:cNvPr id="5" name="Slide Number Placeholder 4">
            <a:extLst>
              <a:ext uri="{FF2B5EF4-FFF2-40B4-BE49-F238E27FC236}">
                <a16:creationId xmlns:a16="http://schemas.microsoft.com/office/drawing/2014/main" id="{56F14DC5-E004-484D-9079-7BB734B9D340}"/>
              </a:ext>
            </a:extLst>
          </p:cNvPr>
          <p:cNvSpPr>
            <a:spLocks noGrp="1"/>
          </p:cNvSpPr>
          <p:nvPr>
            <p:ph type="sldNum" sz="quarter" idx="12"/>
          </p:nvPr>
        </p:nvSpPr>
        <p:spPr/>
        <p:txBody>
          <a:bodyPr/>
          <a:lstStyle/>
          <a:p>
            <a:fld id="{D680A9F7-E5D2-C440-8737-6A510A75D463}" type="slidenum">
              <a:rPr lang="en-US" smtClean="0"/>
              <a:t>13</a:t>
            </a:fld>
            <a:endParaRPr lang="en-US"/>
          </a:p>
        </p:txBody>
      </p:sp>
    </p:spTree>
    <p:extLst>
      <p:ext uri="{BB962C8B-B14F-4D97-AF65-F5344CB8AC3E}">
        <p14:creationId xmlns:p14="http://schemas.microsoft.com/office/powerpoint/2010/main" val="324790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E70E-06A6-EF4F-83D5-840E4969B8A3}"/>
              </a:ext>
            </a:extLst>
          </p:cNvPr>
          <p:cNvSpPr>
            <a:spLocks noGrp="1"/>
          </p:cNvSpPr>
          <p:nvPr>
            <p:ph type="title"/>
          </p:nvPr>
        </p:nvSpPr>
        <p:spPr/>
        <p:txBody>
          <a:bodyPr/>
          <a:lstStyle/>
          <a:p>
            <a:r>
              <a:rPr lang="en-US" dirty="0"/>
              <a:t>Session 1: Setting Up Python</a:t>
            </a:r>
          </a:p>
        </p:txBody>
      </p:sp>
      <p:sp>
        <p:nvSpPr>
          <p:cNvPr id="3" name="Text Placeholder 2">
            <a:extLst>
              <a:ext uri="{FF2B5EF4-FFF2-40B4-BE49-F238E27FC236}">
                <a16:creationId xmlns:a16="http://schemas.microsoft.com/office/drawing/2014/main" id="{D2A671BE-F6F4-6F47-9991-43DB07F74A3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7EDCEB9-9F88-1B4C-8380-2B82DC0C6F89}"/>
              </a:ext>
            </a:extLst>
          </p:cNvPr>
          <p:cNvSpPr>
            <a:spLocks noGrp="1"/>
          </p:cNvSpPr>
          <p:nvPr>
            <p:ph type="dt" sz="half" idx="10"/>
          </p:nvPr>
        </p:nvSpPr>
        <p:spPr/>
        <p:txBody>
          <a:bodyPr/>
          <a:lstStyle/>
          <a:p>
            <a:fld id="{E06CDC91-8203-B543-81D1-C5A2C92D2B80}" type="datetime1">
              <a:rPr lang="en-US" smtClean="0"/>
              <a:t>7/15/19</a:t>
            </a:fld>
            <a:endParaRPr lang="en-US"/>
          </a:p>
        </p:txBody>
      </p:sp>
      <p:sp>
        <p:nvSpPr>
          <p:cNvPr id="5" name="Slide Number Placeholder 4">
            <a:extLst>
              <a:ext uri="{FF2B5EF4-FFF2-40B4-BE49-F238E27FC236}">
                <a16:creationId xmlns:a16="http://schemas.microsoft.com/office/drawing/2014/main" id="{0C0A65C6-5E7A-074A-B6B1-43BEFD059112}"/>
              </a:ext>
            </a:extLst>
          </p:cNvPr>
          <p:cNvSpPr>
            <a:spLocks noGrp="1"/>
          </p:cNvSpPr>
          <p:nvPr>
            <p:ph type="sldNum" sz="quarter" idx="12"/>
          </p:nvPr>
        </p:nvSpPr>
        <p:spPr/>
        <p:txBody>
          <a:bodyPr/>
          <a:lstStyle/>
          <a:p>
            <a:fld id="{D680A9F7-E5D2-C440-8737-6A510A75D463}" type="slidenum">
              <a:rPr lang="en-US" smtClean="0"/>
              <a:t>14</a:t>
            </a:fld>
            <a:endParaRPr lang="en-US"/>
          </a:p>
        </p:txBody>
      </p:sp>
    </p:spTree>
    <p:extLst>
      <p:ext uri="{BB962C8B-B14F-4D97-AF65-F5344CB8AC3E}">
        <p14:creationId xmlns:p14="http://schemas.microsoft.com/office/powerpoint/2010/main" val="288794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4097-EF3A-8D41-927E-7C7AE775ACCB}"/>
              </a:ext>
            </a:extLst>
          </p:cNvPr>
          <p:cNvSpPr>
            <a:spLocks noGrp="1"/>
          </p:cNvSpPr>
          <p:nvPr>
            <p:ph type="title"/>
          </p:nvPr>
        </p:nvSpPr>
        <p:spPr/>
        <p:txBody>
          <a:bodyPr/>
          <a:lstStyle/>
          <a:p>
            <a:r>
              <a:rPr lang="en-US" dirty="0"/>
              <a:t>Option 1: Anaconda</a:t>
            </a:r>
          </a:p>
        </p:txBody>
      </p:sp>
      <p:sp>
        <p:nvSpPr>
          <p:cNvPr id="3" name="Content Placeholder 2">
            <a:extLst>
              <a:ext uri="{FF2B5EF4-FFF2-40B4-BE49-F238E27FC236}">
                <a16:creationId xmlns:a16="http://schemas.microsoft.com/office/drawing/2014/main" id="{E9A470C4-039C-714F-B53C-7B965CCBD173}"/>
              </a:ext>
            </a:extLst>
          </p:cNvPr>
          <p:cNvSpPr>
            <a:spLocks noGrp="1"/>
          </p:cNvSpPr>
          <p:nvPr>
            <p:ph idx="1"/>
          </p:nvPr>
        </p:nvSpPr>
        <p:spPr/>
        <p:txBody>
          <a:bodyPr/>
          <a:lstStyle/>
          <a:p>
            <a:r>
              <a:rPr lang="en-US" dirty="0"/>
              <a:t>Anaconda is a Python distribution </a:t>
            </a:r>
          </a:p>
          <a:p>
            <a:pPr lvl="1"/>
            <a:r>
              <a:rPr lang="en-US" dirty="0"/>
              <a:t>Includes a lot of popular packages</a:t>
            </a:r>
          </a:p>
          <a:p>
            <a:pPr lvl="1"/>
            <a:r>
              <a:rPr lang="en-US" dirty="0"/>
              <a:t>Better Windows support</a:t>
            </a:r>
          </a:p>
          <a:p>
            <a:r>
              <a:rPr lang="en-US" dirty="0"/>
              <a:t>Go to: </a:t>
            </a:r>
            <a:r>
              <a:rPr lang="en-US" dirty="0">
                <a:hlinkClick r:id="rId2"/>
              </a:rPr>
              <a:t>https://www.anaconda.com/distribution/</a:t>
            </a:r>
            <a:r>
              <a:rPr lang="en-US" dirty="0"/>
              <a:t> </a:t>
            </a:r>
          </a:p>
          <a:p>
            <a:r>
              <a:rPr lang="en-US" dirty="0"/>
              <a:t>Download the 3.7.x version</a:t>
            </a:r>
          </a:p>
          <a:p>
            <a:pPr lvl="1"/>
            <a:endParaRPr lang="en-US" dirty="0"/>
          </a:p>
        </p:txBody>
      </p:sp>
      <p:sp>
        <p:nvSpPr>
          <p:cNvPr id="4" name="Date Placeholder 3">
            <a:extLst>
              <a:ext uri="{FF2B5EF4-FFF2-40B4-BE49-F238E27FC236}">
                <a16:creationId xmlns:a16="http://schemas.microsoft.com/office/drawing/2014/main" id="{9B21D3E7-7C9F-1744-8D7F-2F7042234CEA}"/>
              </a:ext>
            </a:extLst>
          </p:cNvPr>
          <p:cNvSpPr>
            <a:spLocks noGrp="1"/>
          </p:cNvSpPr>
          <p:nvPr>
            <p:ph type="dt" sz="half" idx="10"/>
          </p:nvPr>
        </p:nvSpPr>
        <p:spPr/>
        <p:txBody>
          <a:bodyPr/>
          <a:lstStyle/>
          <a:p>
            <a:fld id="{FC5B2AC5-9A68-7040-AE49-BDB462005FFE}" type="datetime1">
              <a:rPr lang="en-US" smtClean="0"/>
              <a:t>7/15/19</a:t>
            </a:fld>
            <a:endParaRPr lang="en-US"/>
          </a:p>
        </p:txBody>
      </p:sp>
      <p:sp>
        <p:nvSpPr>
          <p:cNvPr id="5" name="Slide Number Placeholder 4">
            <a:extLst>
              <a:ext uri="{FF2B5EF4-FFF2-40B4-BE49-F238E27FC236}">
                <a16:creationId xmlns:a16="http://schemas.microsoft.com/office/drawing/2014/main" id="{9458D127-1C73-F14E-9E34-5E75B168DE86}"/>
              </a:ext>
            </a:extLst>
          </p:cNvPr>
          <p:cNvSpPr>
            <a:spLocks noGrp="1"/>
          </p:cNvSpPr>
          <p:nvPr>
            <p:ph type="sldNum" sz="quarter" idx="12"/>
          </p:nvPr>
        </p:nvSpPr>
        <p:spPr/>
        <p:txBody>
          <a:bodyPr/>
          <a:lstStyle/>
          <a:p>
            <a:fld id="{D680A9F7-E5D2-C440-8737-6A510A75D463}" type="slidenum">
              <a:rPr lang="en-US" smtClean="0"/>
              <a:t>15</a:t>
            </a:fld>
            <a:endParaRPr lang="en-US"/>
          </a:p>
        </p:txBody>
      </p:sp>
      <p:pic>
        <p:nvPicPr>
          <p:cNvPr id="6146" name="Picture 2" descr="../../../_images/win-anaconda-prompt1.png">
            <a:extLst>
              <a:ext uri="{FF2B5EF4-FFF2-40B4-BE49-F238E27FC236}">
                <a16:creationId xmlns:a16="http://schemas.microsoft.com/office/drawing/2014/main" id="{5360BDED-D3C3-A94E-A86E-342A4CB05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8304" y="1263191"/>
            <a:ext cx="3347791" cy="475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7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4097-EF3A-8D41-927E-7C7AE775ACCB}"/>
              </a:ext>
            </a:extLst>
          </p:cNvPr>
          <p:cNvSpPr>
            <a:spLocks noGrp="1"/>
          </p:cNvSpPr>
          <p:nvPr>
            <p:ph type="title"/>
          </p:nvPr>
        </p:nvSpPr>
        <p:spPr/>
        <p:txBody>
          <a:bodyPr/>
          <a:lstStyle/>
          <a:p>
            <a:r>
              <a:rPr lang="en-US" dirty="0"/>
              <a:t>Option 2:Official Python Installer</a:t>
            </a:r>
          </a:p>
        </p:txBody>
      </p:sp>
      <p:sp>
        <p:nvSpPr>
          <p:cNvPr id="3" name="Content Placeholder 2">
            <a:extLst>
              <a:ext uri="{FF2B5EF4-FFF2-40B4-BE49-F238E27FC236}">
                <a16:creationId xmlns:a16="http://schemas.microsoft.com/office/drawing/2014/main" id="{E9A470C4-039C-714F-B53C-7B965CCBD173}"/>
              </a:ext>
            </a:extLst>
          </p:cNvPr>
          <p:cNvSpPr>
            <a:spLocks noGrp="1"/>
          </p:cNvSpPr>
          <p:nvPr>
            <p:ph idx="1"/>
          </p:nvPr>
        </p:nvSpPr>
        <p:spPr/>
        <p:txBody>
          <a:bodyPr/>
          <a:lstStyle/>
          <a:p>
            <a:r>
              <a:rPr lang="en-US" dirty="0"/>
              <a:t>Base Python installation</a:t>
            </a:r>
          </a:p>
          <a:p>
            <a:pPr lvl="1"/>
            <a:r>
              <a:rPr lang="en-US" dirty="0"/>
              <a:t>No external packages are included</a:t>
            </a:r>
          </a:p>
          <a:p>
            <a:pPr lvl="1"/>
            <a:r>
              <a:rPr lang="en-US" dirty="0"/>
              <a:t>Available for all platforms</a:t>
            </a:r>
          </a:p>
          <a:p>
            <a:r>
              <a:rPr lang="en-US" dirty="0"/>
              <a:t>Go to: </a:t>
            </a:r>
            <a:r>
              <a:rPr lang="en-US" dirty="0">
                <a:hlinkClick r:id="rId2"/>
              </a:rPr>
              <a:t>https://www.python.org/downloads/</a:t>
            </a:r>
            <a:r>
              <a:rPr lang="en-US" dirty="0"/>
              <a:t> </a:t>
            </a:r>
          </a:p>
          <a:p>
            <a:r>
              <a:rPr lang="en-US" dirty="0"/>
              <a:t>Download 3.7.x version</a:t>
            </a:r>
          </a:p>
          <a:p>
            <a:pPr lvl="1"/>
            <a:endParaRPr lang="en-US" dirty="0"/>
          </a:p>
        </p:txBody>
      </p:sp>
      <p:sp>
        <p:nvSpPr>
          <p:cNvPr id="4" name="Date Placeholder 3">
            <a:extLst>
              <a:ext uri="{FF2B5EF4-FFF2-40B4-BE49-F238E27FC236}">
                <a16:creationId xmlns:a16="http://schemas.microsoft.com/office/drawing/2014/main" id="{9B21D3E7-7C9F-1744-8D7F-2F7042234CEA}"/>
              </a:ext>
            </a:extLst>
          </p:cNvPr>
          <p:cNvSpPr>
            <a:spLocks noGrp="1"/>
          </p:cNvSpPr>
          <p:nvPr>
            <p:ph type="dt" sz="half" idx="10"/>
          </p:nvPr>
        </p:nvSpPr>
        <p:spPr/>
        <p:txBody>
          <a:bodyPr/>
          <a:lstStyle/>
          <a:p>
            <a:fld id="{6D28DD49-5A6B-EC4E-8156-E168BEFB99E0}" type="datetime1">
              <a:rPr lang="en-US" smtClean="0"/>
              <a:t>7/15/19</a:t>
            </a:fld>
            <a:endParaRPr lang="en-US"/>
          </a:p>
        </p:txBody>
      </p:sp>
      <p:sp>
        <p:nvSpPr>
          <p:cNvPr id="5" name="Slide Number Placeholder 4">
            <a:extLst>
              <a:ext uri="{FF2B5EF4-FFF2-40B4-BE49-F238E27FC236}">
                <a16:creationId xmlns:a16="http://schemas.microsoft.com/office/drawing/2014/main" id="{9458D127-1C73-F14E-9E34-5E75B168DE86}"/>
              </a:ext>
            </a:extLst>
          </p:cNvPr>
          <p:cNvSpPr>
            <a:spLocks noGrp="1"/>
          </p:cNvSpPr>
          <p:nvPr>
            <p:ph type="sldNum" sz="quarter" idx="12"/>
          </p:nvPr>
        </p:nvSpPr>
        <p:spPr/>
        <p:txBody>
          <a:bodyPr/>
          <a:lstStyle/>
          <a:p>
            <a:fld id="{D680A9F7-E5D2-C440-8737-6A510A75D463}" type="slidenum">
              <a:rPr lang="en-US" smtClean="0"/>
              <a:t>16</a:t>
            </a:fld>
            <a:endParaRPr lang="en-US"/>
          </a:p>
        </p:txBody>
      </p:sp>
    </p:spTree>
    <p:extLst>
      <p:ext uri="{BB962C8B-B14F-4D97-AF65-F5344CB8AC3E}">
        <p14:creationId xmlns:p14="http://schemas.microsoft.com/office/powerpoint/2010/main" val="104866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6370-A7E7-7C4C-86C6-92F95CE267F7}"/>
              </a:ext>
            </a:extLst>
          </p:cNvPr>
          <p:cNvSpPr>
            <a:spLocks noGrp="1"/>
          </p:cNvSpPr>
          <p:nvPr>
            <p:ph type="title"/>
          </p:nvPr>
        </p:nvSpPr>
        <p:spPr/>
        <p:txBody>
          <a:bodyPr/>
          <a:lstStyle/>
          <a:p>
            <a:r>
              <a:rPr lang="en-US" dirty="0"/>
              <a:t>Verify the Installation</a:t>
            </a:r>
          </a:p>
        </p:txBody>
      </p:sp>
      <p:sp>
        <p:nvSpPr>
          <p:cNvPr id="4" name="Date Placeholder 3">
            <a:extLst>
              <a:ext uri="{FF2B5EF4-FFF2-40B4-BE49-F238E27FC236}">
                <a16:creationId xmlns:a16="http://schemas.microsoft.com/office/drawing/2014/main" id="{6F1F8F11-0C7C-0B4D-8F6E-A53548EEA624}"/>
              </a:ext>
            </a:extLst>
          </p:cNvPr>
          <p:cNvSpPr>
            <a:spLocks noGrp="1"/>
          </p:cNvSpPr>
          <p:nvPr>
            <p:ph type="dt" sz="half" idx="10"/>
          </p:nvPr>
        </p:nvSpPr>
        <p:spPr/>
        <p:txBody>
          <a:bodyPr/>
          <a:lstStyle/>
          <a:p>
            <a:fld id="{43079D4F-A365-D244-A56D-5CE1DEA61094}" type="datetime1">
              <a:rPr lang="en-US" smtClean="0"/>
              <a:t>7/15/19</a:t>
            </a:fld>
            <a:endParaRPr lang="en-US"/>
          </a:p>
        </p:txBody>
      </p:sp>
      <p:sp>
        <p:nvSpPr>
          <p:cNvPr id="5" name="Slide Number Placeholder 4">
            <a:extLst>
              <a:ext uri="{FF2B5EF4-FFF2-40B4-BE49-F238E27FC236}">
                <a16:creationId xmlns:a16="http://schemas.microsoft.com/office/drawing/2014/main" id="{D48F7F29-6DD1-FF43-9C2F-2977DE80F4A1}"/>
              </a:ext>
            </a:extLst>
          </p:cNvPr>
          <p:cNvSpPr>
            <a:spLocks noGrp="1"/>
          </p:cNvSpPr>
          <p:nvPr>
            <p:ph type="sldNum" sz="quarter" idx="12"/>
          </p:nvPr>
        </p:nvSpPr>
        <p:spPr/>
        <p:txBody>
          <a:bodyPr/>
          <a:lstStyle/>
          <a:p>
            <a:fld id="{D680A9F7-E5D2-C440-8737-6A510A75D463}" type="slidenum">
              <a:rPr lang="en-US" smtClean="0"/>
              <a:t>17</a:t>
            </a:fld>
            <a:endParaRPr lang="en-US"/>
          </a:p>
        </p:txBody>
      </p:sp>
      <p:pic>
        <p:nvPicPr>
          <p:cNvPr id="7" name="Picture 6">
            <a:extLst>
              <a:ext uri="{FF2B5EF4-FFF2-40B4-BE49-F238E27FC236}">
                <a16:creationId xmlns:a16="http://schemas.microsoft.com/office/drawing/2014/main" id="{BD175A17-0A9F-9741-827E-BA1281F043BC}"/>
              </a:ext>
            </a:extLst>
          </p:cNvPr>
          <p:cNvPicPr>
            <a:picLocks noChangeAspect="1"/>
          </p:cNvPicPr>
          <p:nvPr/>
        </p:nvPicPr>
        <p:blipFill>
          <a:blip r:embed="rId2"/>
          <a:stretch>
            <a:fillRect/>
          </a:stretch>
        </p:blipFill>
        <p:spPr>
          <a:xfrm>
            <a:off x="670293" y="2322856"/>
            <a:ext cx="10851413" cy="2212288"/>
          </a:xfrm>
          <a:prstGeom prst="rect">
            <a:avLst/>
          </a:prstGeom>
        </p:spPr>
      </p:pic>
    </p:spTree>
    <p:extLst>
      <p:ext uri="{BB962C8B-B14F-4D97-AF65-F5344CB8AC3E}">
        <p14:creationId xmlns:p14="http://schemas.microsoft.com/office/powerpoint/2010/main" val="274330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8E1E-118D-5845-8428-E87290093A8C}"/>
              </a:ext>
            </a:extLst>
          </p:cNvPr>
          <p:cNvSpPr>
            <a:spLocks noGrp="1"/>
          </p:cNvSpPr>
          <p:nvPr>
            <p:ph type="title"/>
          </p:nvPr>
        </p:nvSpPr>
        <p:spPr/>
        <p:txBody>
          <a:bodyPr/>
          <a:lstStyle/>
          <a:p>
            <a:r>
              <a:rPr lang="en-US" dirty="0"/>
              <a:t>Choosing an Editor</a:t>
            </a:r>
          </a:p>
        </p:txBody>
      </p:sp>
      <p:sp>
        <p:nvSpPr>
          <p:cNvPr id="3" name="Content Placeholder 2">
            <a:extLst>
              <a:ext uri="{FF2B5EF4-FFF2-40B4-BE49-F238E27FC236}">
                <a16:creationId xmlns:a16="http://schemas.microsoft.com/office/drawing/2014/main" id="{FD61C454-B8DA-A849-ACB4-349F57FBAE9F}"/>
              </a:ext>
            </a:extLst>
          </p:cNvPr>
          <p:cNvSpPr>
            <a:spLocks noGrp="1"/>
          </p:cNvSpPr>
          <p:nvPr>
            <p:ph idx="1"/>
          </p:nvPr>
        </p:nvSpPr>
        <p:spPr/>
        <p:txBody>
          <a:bodyPr>
            <a:normAutofit fontScale="92500" lnSpcReduction="20000"/>
          </a:bodyPr>
          <a:lstStyle/>
          <a:p>
            <a:pPr marL="514350" indent="-514350">
              <a:buFont typeface="+mj-lt"/>
              <a:buAutoNum type="arabicPeriod"/>
            </a:pPr>
            <a:r>
              <a:rPr lang="en-US" sz="3200" dirty="0"/>
              <a:t>Visual Studio Code</a:t>
            </a:r>
          </a:p>
          <a:p>
            <a:pPr lvl="1"/>
            <a:r>
              <a:rPr lang="en-US" sz="2800" dirty="0"/>
              <a:t>Lightweight editor, great Python support</a:t>
            </a:r>
          </a:p>
          <a:p>
            <a:pPr lvl="1"/>
            <a:r>
              <a:rPr lang="en-US" sz="2800" dirty="0"/>
              <a:t>Download: </a:t>
            </a:r>
            <a:r>
              <a:rPr lang="en-US" sz="2800" dirty="0">
                <a:hlinkClick r:id="rId2"/>
              </a:rPr>
              <a:t>https://code.visualstudio.com/</a:t>
            </a:r>
            <a:r>
              <a:rPr lang="en-US" sz="2800" dirty="0"/>
              <a:t> </a:t>
            </a:r>
          </a:p>
          <a:p>
            <a:pPr marL="514350" indent="-514350">
              <a:buFont typeface="+mj-lt"/>
              <a:buAutoNum type="arabicPeriod"/>
            </a:pPr>
            <a:r>
              <a:rPr lang="en-US" sz="3200" dirty="0"/>
              <a:t>PyCharm (Community Edition)</a:t>
            </a:r>
          </a:p>
          <a:p>
            <a:pPr lvl="1"/>
            <a:r>
              <a:rPr lang="en-US" sz="2800" dirty="0"/>
              <a:t>Full IDE experience (like Eclipse)</a:t>
            </a:r>
          </a:p>
          <a:p>
            <a:pPr lvl="1"/>
            <a:r>
              <a:rPr lang="en-US" sz="2800" dirty="0"/>
              <a:t>Better debugging support, good for larger projects</a:t>
            </a:r>
          </a:p>
          <a:p>
            <a:pPr lvl="1"/>
            <a:r>
              <a:rPr lang="en-US" sz="2800" dirty="0"/>
              <a:t>Download: </a:t>
            </a:r>
            <a:r>
              <a:rPr lang="en-US" sz="2800" dirty="0">
                <a:hlinkClick r:id="rId3"/>
              </a:rPr>
              <a:t>https://www.jetbrains.com/pycharm/download/</a:t>
            </a:r>
            <a:r>
              <a:rPr lang="en-US" sz="2800" dirty="0"/>
              <a:t> </a:t>
            </a:r>
          </a:p>
          <a:p>
            <a:pPr marL="514350" indent="-514350">
              <a:buFont typeface="+mj-lt"/>
              <a:buAutoNum type="arabicPeriod"/>
            </a:pPr>
            <a:r>
              <a:rPr lang="en-US" sz="3200" dirty="0"/>
              <a:t>Spyder IDE</a:t>
            </a:r>
          </a:p>
          <a:p>
            <a:pPr lvl="1"/>
            <a:r>
              <a:rPr lang="en-US" sz="2800" dirty="0"/>
              <a:t>Designed for scientific development</a:t>
            </a:r>
          </a:p>
          <a:p>
            <a:pPr lvl="1"/>
            <a:r>
              <a:rPr lang="en-US" sz="2800" dirty="0"/>
              <a:t>Included with Anaconda!</a:t>
            </a:r>
          </a:p>
          <a:p>
            <a:pPr marL="514350" indent="-514350">
              <a:buFont typeface="+mj-lt"/>
              <a:buAutoNum type="arabicPeriod"/>
            </a:pPr>
            <a:r>
              <a:rPr lang="en-US" sz="3200" dirty="0"/>
              <a:t>Use your own (Vim, Emacs, Notepad++, etc.)</a:t>
            </a:r>
          </a:p>
        </p:txBody>
      </p:sp>
      <p:sp>
        <p:nvSpPr>
          <p:cNvPr id="4" name="Date Placeholder 3">
            <a:extLst>
              <a:ext uri="{FF2B5EF4-FFF2-40B4-BE49-F238E27FC236}">
                <a16:creationId xmlns:a16="http://schemas.microsoft.com/office/drawing/2014/main" id="{604C917F-FEF0-DE41-AC65-E2AB21A96911}"/>
              </a:ext>
            </a:extLst>
          </p:cNvPr>
          <p:cNvSpPr>
            <a:spLocks noGrp="1"/>
          </p:cNvSpPr>
          <p:nvPr>
            <p:ph type="dt" sz="half" idx="10"/>
          </p:nvPr>
        </p:nvSpPr>
        <p:spPr/>
        <p:txBody>
          <a:bodyPr/>
          <a:lstStyle/>
          <a:p>
            <a:fld id="{6A879074-E8F6-6744-BAE5-A3A4FB9821F7}" type="datetime1">
              <a:rPr lang="en-US" smtClean="0"/>
              <a:t>7/15/19</a:t>
            </a:fld>
            <a:endParaRPr lang="en-US"/>
          </a:p>
        </p:txBody>
      </p:sp>
      <p:sp>
        <p:nvSpPr>
          <p:cNvPr id="5" name="Slide Number Placeholder 4">
            <a:extLst>
              <a:ext uri="{FF2B5EF4-FFF2-40B4-BE49-F238E27FC236}">
                <a16:creationId xmlns:a16="http://schemas.microsoft.com/office/drawing/2014/main" id="{DC4973F2-1A0D-6042-9D54-6D181234D54E}"/>
              </a:ext>
            </a:extLst>
          </p:cNvPr>
          <p:cNvSpPr>
            <a:spLocks noGrp="1"/>
          </p:cNvSpPr>
          <p:nvPr>
            <p:ph type="sldNum" sz="quarter" idx="12"/>
          </p:nvPr>
        </p:nvSpPr>
        <p:spPr/>
        <p:txBody>
          <a:bodyPr/>
          <a:lstStyle/>
          <a:p>
            <a:fld id="{D680A9F7-E5D2-C440-8737-6A510A75D463}" type="slidenum">
              <a:rPr lang="en-US" smtClean="0"/>
              <a:t>18</a:t>
            </a:fld>
            <a:endParaRPr lang="en-US"/>
          </a:p>
        </p:txBody>
      </p:sp>
    </p:spTree>
    <p:extLst>
      <p:ext uri="{BB962C8B-B14F-4D97-AF65-F5344CB8AC3E}">
        <p14:creationId xmlns:p14="http://schemas.microsoft.com/office/powerpoint/2010/main" val="82614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1671-B182-2E4F-8DC9-0CEE9841A537}"/>
              </a:ext>
            </a:extLst>
          </p:cNvPr>
          <p:cNvSpPr>
            <a:spLocks noGrp="1"/>
          </p:cNvSpPr>
          <p:nvPr>
            <p:ph type="title"/>
          </p:nvPr>
        </p:nvSpPr>
        <p:spPr/>
        <p:txBody>
          <a:bodyPr/>
          <a:lstStyle/>
          <a:p>
            <a:r>
              <a:rPr lang="en-US" dirty="0"/>
              <a:t>Visual Studio Code</a:t>
            </a:r>
          </a:p>
        </p:txBody>
      </p:sp>
      <p:sp>
        <p:nvSpPr>
          <p:cNvPr id="4" name="Date Placeholder 3">
            <a:extLst>
              <a:ext uri="{FF2B5EF4-FFF2-40B4-BE49-F238E27FC236}">
                <a16:creationId xmlns:a16="http://schemas.microsoft.com/office/drawing/2014/main" id="{A0139FA0-707C-A949-AFEA-96FC1F0BB388}"/>
              </a:ext>
            </a:extLst>
          </p:cNvPr>
          <p:cNvSpPr>
            <a:spLocks noGrp="1"/>
          </p:cNvSpPr>
          <p:nvPr>
            <p:ph type="dt" sz="half" idx="10"/>
          </p:nvPr>
        </p:nvSpPr>
        <p:spPr/>
        <p:txBody>
          <a:bodyPr/>
          <a:lstStyle/>
          <a:p>
            <a:fld id="{213753A6-4EF6-6344-8E6A-E19EF75FAB10}" type="datetime1">
              <a:rPr lang="en-US" smtClean="0"/>
              <a:t>7/15/19</a:t>
            </a:fld>
            <a:endParaRPr lang="en-US"/>
          </a:p>
        </p:txBody>
      </p:sp>
      <p:sp>
        <p:nvSpPr>
          <p:cNvPr id="5" name="Slide Number Placeholder 4">
            <a:extLst>
              <a:ext uri="{FF2B5EF4-FFF2-40B4-BE49-F238E27FC236}">
                <a16:creationId xmlns:a16="http://schemas.microsoft.com/office/drawing/2014/main" id="{8361BD0C-D303-E946-BD68-F6A09EBDD638}"/>
              </a:ext>
            </a:extLst>
          </p:cNvPr>
          <p:cNvSpPr>
            <a:spLocks noGrp="1"/>
          </p:cNvSpPr>
          <p:nvPr>
            <p:ph type="sldNum" sz="quarter" idx="12"/>
          </p:nvPr>
        </p:nvSpPr>
        <p:spPr/>
        <p:txBody>
          <a:bodyPr/>
          <a:lstStyle/>
          <a:p>
            <a:fld id="{D680A9F7-E5D2-C440-8737-6A510A75D463}" type="slidenum">
              <a:rPr lang="en-US" smtClean="0"/>
              <a:t>19</a:t>
            </a:fld>
            <a:endParaRPr lang="en-US"/>
          </a:p>
        </p:txBody>
      </p:sp>
      <p:pic>
        <p:nvPicPr>
          <p:cNvPr id="7" name="Picture 6">
            <a:extLst>
              <a:ext uri="{FF2B5EF4-FFF2-40B4-BE49-F238E27FC236}">
                <a16:creationId xmlns:a16="http://schemas.microsoft.com/office/drawing/2014/main" id="{EED636D6-540B-6949-A8A9-37E10E13E5DE}"/>
              </a:ext>
            </a:extLst>
          </p:cNvPr>
          <p:cNvPicPr>
            <a:picLocks noChangeAspect="1"/>
          </p:cNvPicPr>
          <p:nvPr/>
        </p:nvPicPr>
        <p:blipFill>
          <a:blip r:embed="rId2"/>
          <a:stretch>
            <a:fillRect/>
          </a:stretch>
        </p:blipFill>
        <p:spPr>
          <a:xfrm>
            <a:off x="1784297" y="1291347"/>
            <a:ext cx="8623405" cy="5660921"/>
          </a:xfrm>
          <a:prstGeom prst="rect">
            <a:avLst/>
          </a:prstGeom>
        </p:spPr>
      </p:pic>
    </p:spTree>
    <p:extLst>
      <p:ext uri="{BB962C8B-B14F-4D97-AF65-F5344CB8AC3E}">
        <p14:creationId xmlns:p14="http://schemas.microsoft.com/office/powerpoint/2010/main" val="37660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A8A3-78D5-B546-B79B-8C1C19317125}"/>
              </a:ext>
            </a:extLst>
          </p:cNvPr>
          <p:cNvSpPr>
            <a:spLocks noGrp="1"/>
          </p:cNvSpPr>
          <p:nvPr>
            <p:ph type="title"/>
          </p:nvPr>
        </p:nvSpPr>
        <p:spPr/>
        <p:txBody>
          <a:bodyPr/>
          <a:lstStyle/>
          <a:p>
            <a:r>
              <a:rPr lang="en-US" dirty="0"/>
              <a:t>Workshop Overview</a:t>
            </a:r>
          </a:p>
        </p:txBody>
      </p:sp>
      <p:sp>
        <p:nvSpPr>
          <p:cNvPr id="5" name="Content Placeholder 4">
            <a:extLst>
              <a:ext uri="{FF2B5EF4-FFF2-40B4-BE49-F238E27FC236}">
                <a16:creationId xmlns:a16="http://schemas.microsoft.com/office/drawing/2014/main" id="{1B272350-1B2B-194A-889E-2AAEE12E3AD2}"/>
              </a:ext>
            </a:extLst>
          </p:cNvPr>
          <p:cNvSpPr>
            <a:spLocks noGrp="1"/>
          </p:cNvSpPr>
          <p:nvPr>
            <p:ph idx="1"/>
          </p:nvPr>
        </p:nvSpPr>
        <p:spPr/>
        <p:txBody>
          <a:bodyPr>
            <a:normAutofit/>
          </a:bodyPr>
          <a:lstStyle/>
          <a:p>
            <a:r>
              <a:rPr lang="en-US" sz="3200" dirty="0"/>
              <a:t>Introduction</a:t>
            </a:r>
          </a:p>
          <a:p>
            <a:r>
              <a:rPr lang="en-US" sz="3200" dirty="0"/>
              <a:t>Session 1: Setting Up Python</a:t>
            </a:r>
          </a:p>
          <a:p>
            <a:r>
              <a:rPr lang="en-US" sz="3200" dirty="0"/>
              <a:t>Session 2: Basics of Python</a:t>
            </a:r>
          </a:p>
          <a:p>
            <a:r>
              <a:rPr lang="en-US" sz="3200" dirty="0"/>
              <a:t>Session 3: Object-Oriented Programming (OOP)</a:t>
            </a:r>
          </a:p>
          <a:p>
            <a:r>
              <a:rPr lang="en-US" sz="3200" dirty="0"/>
              <a:t>Session 4: The Python Standard Library</a:t>
            </a:r>
          </a:p>
          <a:p>
            <a:r>
              <a:rPr lang="en-US" sz="3200" dirty="0"/>
              <a:t>Session 5: Using Python Packages</a:t>
            </a:r>
          </a:p>
          <a:p>
            <a:r>
              <a:rPr lang="en-US" sz="3200" dirty="0"/>
              <a:t>Session 6: </a:t>
            </a:r>
            <a:r>
              <a:rPr lang="en-US" sz="3200" dirty="0" err="1"/>
              <a:t>Jupyter</a:t>
            </a:r>
            <a:r>
              <a:rPr lang="en-US" sz="3200" dirty="0"/>
              <a:t> Notebooks</a:t>
            </a:r>
          </a:p>
          <a:p>
            <a:endParaRPr lang="en-US" dirty="0"/>
          </a:p>
        </p:txBody>
      </p:sp>
      <p:sp>
        <p:nvSpPr>
          <p:cNvPr id="3" name="Date Placeholder 2">
            <a:extLst>
              <a:ext uri="{FF2B5EF4-FFF2-40B4-BE49-F238E27FC236}">
                <a16:creationId xmlns:a16="http://schemas.microsoft.com/office/drawing/2014/main" id="{84BAFF2F-A3A7-8A45-829F-8D8E703A0FB9}"/>
              </a:ext>
            </a:extLst>
          </p:cNvPr>
          <p:cNvSpPr>
            <a:spLocks noGrp="1"/>
          </p:cNvSpPr>
          <p:nvPr>
            <p:ph type="dt" sz="half" idx="10"/>
          </p:nvPr>
        </p:nvSpPr>
        <p:spPr/>
        <p:txBody>
          <a:bodyPr/>
          <a:lstStyle/>
          <a:p>
            <a:fld id="{02B0D9B1-0038-284F-9B94-3569643C0C59}" type="datetime1">
              <a:rPr lang="en-US" smtClean="0"/>
              <a:t>7/15/19</a:t>
            </a:fld>
            <a:endParaRPr lang="en-US"/>
          </a:p>
        </p:txBody>
      </p:sp>
      <p:sp>
        <p:nvSpPr>
          <p:cNvPr id="4" name="Slide Number Placeholder 3">
            <a:extLst>
              <a:ext uri="{FF2B5EF4-FFF2-40B4-BE49-F238E27FC236}">
                <a16:creationId xmlns:a16="http://schemas.microsoft.com/office/drawing/2014/main" id="{A2E94747-7F4E-D24E-A41F-421C467136DC}"/>
              </a:ext>
            </a:extLst>
          </p:cNvPr>
          <p:cNvSpPr>
            <a:spLocks noGrp="1"/>
          </p:cNvSpPr>
          <p:nvPr>
            <p:ph type="sldNum" sz="quarter" idx="12"/>
          </p:nvPr>
        </p:nvSpPr>
        <p:spPr/>
        <p:txBody>
          <a:bodyPr/>
          <a:lstStyle/>
          <a:p>
            <a:fld id="{D680A9F7-E5D2-C440-8737-6A510A75D463}" type="slidenum">
              <a:rPr lang="en-US" smtClean="0"/>
              <a:t>2</a:t>
            </a:fld>
            <a:endParaRPr lang="en-US"/>
          </a:p>
        </p:txBody>
      </p:sp>
    </p:spTree>
    <p:extLst>
      <p:ext uri="{BB962C8B-B14F-4D97-AF65-F5344CB8AC3E}">
        <p14:creationId xmlns:p14="http://schemas.microsoft.com/office/powerpoint/2010/main" val="66737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1671-B182-2E4F-8DC9-0CEE9841A537}"/>
              </a:ext>
            </a:extLst>
          </p:cNvPr>
          <p:cNvSpPr>
            <a:spLocks noGrp="1"/>
          </p:cNvSpPr>
          <p:nvPr>
            <p:ph type="title"/>
          </p:nvPr>
        </p:nvSpPr>
        <p:spPr/>
        <p:txBody>
          <a:bodyPr/>
          <a:lstStyle/>
          <a:p>
            <a:r>
              <a:rPr lang="en-US" dirty="0"/>
              <a:t>PyCharm</a:t>
            </a:r>
          </a:p>
        </p:txBody>
      </p:sp>
      <p:sp>
        <p:nvSpPr>
          <p:cNvPr id="4" name="Date Placeholder 3">
            <a:extLst>
              <a:ext uri="{FF2B5EF4-FFF2-40B4-BE49-F238E27FC236}">
                <a16:creationId xmlns:a16="http://schemas.microsoft.com/office/drawing/2014/main" id="{A0139FA0-707C-A949-AFEA-96FC1F0BB388}"/>
              </a:ext>
            </a:extLst>
          </p:cNvPr>
          <p:cNvSpPr>
            <a:spLocks noGrp="1"/>
          </p:cNvSpPr>
          <p:nvPr>
            <p:ph type="dt" sz="half" idx="10"/>
          </p:nvPr>
        </p:nvSpPr>
        <p:spPr/>
        <p:txBody>
          <a:bodyPr/>
          <a:lstStyle/>
          <a:p>
            <a:fld id="{C1B159EC-CFC6-6947-8FF1-3D7AAA379BF0}" type="datetime1">
              <a:rPr lang="en-US" smtClean="0"/>
              <a:t>7/15/19</a:t>
            </a:fld>
            <a:endParaRPr lang="en-US"/>
          </a:p>
        </p:txBody>
      </p:sp>
      <p:sp>
        <p:nvSpPr>
          <p:cNvPr id="5" name="Slide Number Placeholder 4">
            <a:extLst>
              <a:ext uri="{FF2B5EF4-FFF2-40B4-BE49-F238E27FC236}">
                <a16:creationId xmlns:a16="http://schemas.microsoft.com/office/drawing/2014/main" id="{8361BD0C-D303-E946-BD68-F6A09EBDD638}"/>
              </a:ext>
            </a:extLst>
          </p:cNvPr>
          <p:cNvSpPr>
            <a:spLocks noGrp="1"/>
          </p:cNvSpPr>
          <p:nvPr>
            <p:ph type="sldNum" sz="quarter" idx="12"/>
          </p:nvPr>
        </p:nvSpPr>
        <p:spPr/>
        <p:txBody>
          <a:bodyPr/>
          <a:lstStyle/>
          <a:p>
            <a:fld id="{D680A9F7-E5D2-C440-8737-6A510A75D463}" type="slidenum">
              <a:rPr lang="en-US" smtClean="0"/>
              <a:t>20</a:t>
            </a:fld>
            <a:endParaRPr lang="en-US"/>
          </a:p>
        </p:txBody>
      </p:sp>
      <p:pic>
        <p:nvPicPr>
          <p:cNvPr id="8" name="Picture 7">
            <a:extLst>
              <a:ext uri="{FF2B5EF4-FFF2-40B4-BE49-F238E27FC236}">
                <a16:creationId xmlns:a16="http://schemas.microsoft.com/office/drawing/2014/main" id="{4A9243D9-5351-1046-BD7E-619A3AD2B9F0}"/>
              </a:ext>
            </a:extLst>
          </p:cNvPr>
          <p:cNvPicPr>
            <a:picLocks noChangeAspect="1"/>
          </p:cNvPicPr>
          <p:nvPr/>
        </p:nvPicPr>
        <p:blipFill>
          <a:blip r:embed="rId2"/>
          <a:stretch>
            <a:fillRect/>
          </a:stretch>
        </p:blipFill>
        <p:spPr>
          <a:xfrm>
            <a:off x="2051975" y="1224398"/>
            <a:ext cx="8088049" cy="5822137"/>
          </a:xfrm>
          <a:prstGeom prst="rect">
            <a:avLst/>
          </a:prstGeom>
        </p:spPr>
      </p:pic>
    </p:spTree>
    <p:extLst>
      <p:ext uri="{BB962C8B-B14F-4D97-AF65-F5344CB8AC3E}">
        <p14:creationId xmlns:p14="http://schemas.microsoft.com/office/powerpoint/2010/main" val="1840824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241A-A7C3-1C42-B58B-7EE564375FD1}"/>
              </a:ext>
            </a:extLst>
          </p:cNvPr>
          <p:cNvSpPr>
            <a:spLocks noGrp="1"/>
          </p:cNvSpPr>
          <p:nvPr>
            <p:ph type="title"/>
          </p:nvPr>
        </p:nvSpPr>
        <p:spPr/>
        <p:txBody>
          <a:bodyPr/>
          <a:lstStyle/>
          <a:p>
            <a:r>
              <a:rPr lang="en-US" dirty="0"/>
              <a:t>Using VS Code</a:t>
            </a:r>
          </a:p>
        </p:txBody>
      </p:sp>
      <p:sp>
        <p:nvSpPr>
          <p:cNvPr id="3" name="Content Placeholder 2">
            <a:extLst>
              <a:ext uri="{FF2B5EF4-FFF2-40B4-BE49-F238E27FC236}">
                <a16:creationId xmlns:a16="http://schemas.microsoft.com/office/drawing/2014/main" id="{D329F3CA-79DB-DD4F-8381-1B7C131C6493}"/>
              </a:ext>
            </a:extLst>
          </p:cNvPr>
          <p:cNvSpPr>
            <a:spLocks noGrp="1"/>
          </p:cNvSpPr>
          <p:nvPr>
            <p:ph idx="1"/>
          </p:nvPr>
        </p:nvSpPr>
        <p:spPr/>
        <p:txBody>
          <a:bodyPr/>
          <a:lstStyle/>
          <a:p>
            <a:pPr marL="514350" indent="-514350">
              <a:buFont typeface="+mj-lt"/>
              <a:buAutoNum type="arabicPeriod"/>
            </a:pPr>
            <a:r>
              <a:rPr lang="en-US" dirty="0"/>
              <a:t>Open VS code</a:t>
            </a:r>
          </a:p>
          <a:p>
            <a:pPr marL="514350" indent="-514350">
              <a:buFont typeface="+mj-lt"/>
              <a:buAutoNum type="arabicPeriod"/>
            </a:pPr>
            <a:r>
              <a:rPr lang="en-US" dirty="0"/>
              <a:t>Install Python extension (done)</a:t>
            </a:r>
          </a:p>
          <a:p>
            <a:pPr marL="514350" indent="-514350">
              <a:buFont typeface="+mj-lt"/>
              <a:buAutoNum type="arabicPeriod"/>
            </a:pPr>
            <a:r>
              <a:rPr lang="en-US" dirty="0"/>
              <a:t>File &gt; Open Workspace…</a:t>
            </a:r>
          </a:p>
          <a:p>
            <a:pPr marL="514350" indent="-514350">
              <a:buFont typeface="+mj-lt"/>
              <a:buAutoNum type="arabicPeriod"/>
            </a:pPr>
            <a:r>
              <a:rPr lang="en-US" dirty="0"/>
              <a:t>Create a new folder to use as a workspace</a:t>
            </a:r>
          </a:p>
          <a:p>
            <a:pPr marL="514350" indent="-514350">
              <a:buFont typeface="+mj-lt"/>
              <a:buAutoNum type="arabicPeriod"/>
            </a:pPr>
            <a:r>
              <a:rPr lang="en-US" dirty="0"/>
              <a:t>Create a file in the workspace called “</a:t>
            </a:r>
            <a:r>
              <a:rPr lang="en-US" dirty="0" err="1"/>
              <a:t>workshop.py</a:t>
            </a:r>
            <a:r>
              <a:rPr lang="en-US" dirty="0"/>
              <a:t>”</a:t>
            </a:r>
          </a:p>
          <a:p>
            <a:pPr marL="514350" indent="-514350">
              <a:buFont typeface="+mj-lt"/>
              <a:buAutoNum type="arabicPeriod"/>
            </a:pPr>
            <a:r>
              <a:rPr lang="en-US" dirty="0"/>
              <a:t>We will use this file to write and run code during the workshop</a:t>
            </a:r>
          </a:p>
          <a:p>
            <a:pPr marL="514350" indent="-514350">
              <a:buFont typeface="+mj-lt"/>
              <a:buAutoNum type="arabicPeriod"/>
            </a:pPr>
            <a:r>
              <a:rPr lang="en-US" dirty="0"/>
              <a:t>Write some basic code and run the file to make sure it works</a:t>
            </a:r>
          </a:p>
        </p:txBody>
      </p:sp>
      <p:sp>
        <p:nvSpPr>
          <p:cNvPr id="4" name="Date Placeholder 3">
            <a:extLst>
              <a:ext uri="{FF2B5EF4-FFF2-40B4-BE49-F238E27FC236}">
                <a16:creationId xmlns:a16="http://schemas.microsoft.com/office/drawing/2014/main" id="{090FDAC5-DA4F-984A-81C7-F2CC0F6890DC}"/>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Slide Number Placeholder 4">
            <a:extLst>
              <a:ext uri="{FF2B5EF4-FFF2-40B4-BE49-F238E27FC236}">
                <a16:creationId xmlns:a16="http://schemas.microsoft.com/office/drawing/2014/main" id="{AC030B1F-9141-A64A-9270-0F17A9383622}"/>
              </a:ext>
            </a:extLst>
          </p:cNvPr>
          <p:cNvSpPr>
            <a:spLocks noGrp="1"/>
          </p:cNvSpPr>
          <p:nvPr>
            <p:ph type="sldNum" sz="quarter" idx="12"/>
          </p:nvPr>
        </p:nvSpPr>
        <p:spPr/>
        <p:txBody>
          <a:bodyPr/>
          <a:lstStyle/>
          <a:p>
            <a:fld id="{D680A9F7-E5D2-C440-8737-6A510A75D463}" type="slidenum">
              <a:rPr lang="en-US" smtClean="0"/>
              <a:t>21</a:t>
            </a:fld>
            <a:endParaRPr lang="en-US"/>
          </a:p>
        </p:txBody>
      </p:sp>
    </p:spTree>
    <p:extLst>
      <p:ext uri="{BB962C8B-B14F-4D97-AF65-F5344CB8AC3E}">
        <p14:creationId xmlns:p14="http://schemas.microsoft.com/office/powerpoint/2010/main" val="205395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2: Basics of Python</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normAutofit/>
          </a:bodyPr>
          <a:lstStyle/>
          <a:p>
            <a:r>
              <a:rPr lang="en-US" sz="4000" dirty="0">
                <a:hlinkClick r:id="rId2"/>
              </a:rPr>
              <a:t>https://bit.ly/2LW6xvo</a:t>
            </a:r>
            <a:r>
              <a:rPr lang="en-US" sz="4000" dirty="0"/>
              <a:t> </a:t>
            </a:r>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DDD8144A-2374-A545-83AD-B84C478DF015}"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22</a:t>
            </a:fld>
            <a:endParaRPr lang="en-US"/>
          </a:p>
        </p:txBody>
      </p:sp>
    </p:spTree>
    <p:extLst>
      <p:ext uri="{BB962C8B-B14F-4D97-AF65-F5344CB8AC3E}">
        <p14:creationId xmlns:p14="http://schemas.microsoft.com/office/powerpoint/2010/main" val="232418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Interactive session</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76177A26-99CF-7944-9D94-F0EAC2D22BFC}"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23</a:t>
            </a:fld>
            <a:endParaRPr lang="en-US"/>
          </a:p>
        </p:txBody>
      </p:sp>
    </p:spTree>
    <p:extLst>
      <p:ext uri="{BB962C8B-B14F-4D97-AF65-F5344CB8AC3E}">
        <p14:creationId xmlns:p14="http://schemas.microsoft.com/office/powerpoint/2010/main" val="122094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3: Object-Oriented Programming (OOP)</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9BB6D07D-E1C9-2B41-A457-94C6C32379D9}"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24</a:t>
            </a:fld>
            <a:endParaRPr lang="en-US"/>
          </a:p>
        </p:txBody>
      </p:sp>
    </p:spTree>
    <p:extLst>
      <p:ext uri="{BB962C8B-B14F-4D97-AF65-F5344CB8AC3E}">
        <p14:creationId xmlns:p14="http://schemas.microsoft.com/office/powerpoint/2010/main" val="17953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r>
              <a:rPr lang="en-US" dirty="0"/>
              <a:t>Example: Facebook User</a:t>
            </a:r>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a:xfrm>
            <a:off x="838200" y="1825625"/>
            <a:ext cx="10515600" cy="4351338"/>
          </a:xfrm>
        </p:spPr>
        <p:txBody>
          <a:bodyPr/>
          <a:lstStyle/>
          <a:p>
            <a:r>
              <a:rPr lang="en-US" dirty="0"/>
              <a:t>A Facebook user has:</a:t>
            </a:r>
          </a:p>
          <a:p>
            <a:pPr marL="914400" lvl="1" indent="-457200">
              <a:buFont typeface="+mj-lt"/>
              <a:buAutoNum type="arabicPeriod"/>
            </a:pPr>
            <a:r>
              <a:rPr lang="en-US" dirty="0"/>
              <a:t>Email</a:t>
            </a:r>
          </a:p>
          <a:p>
            <a:pPr marL="914400" lvl="1" indent="-457200">
              <a:buFont typeface="+mj-lt"/>
              <a:buAutoNum type="arabicPeriod"/>
            </a:pPr>
            <a:r>
              <a:rPr lang="en-US" dirty="0"/>
              <a:t>Password</a:t>
            </a:r>
          </a:p>
          <a:p>
            <a:pPr marL="914400" lvl="1" indent="-457200">
              <a:buFont typeface="+mj-lt"/>
              <a:buAutoNum type="arabicPeriod"/>
            </a:pPr>
            <a:r>
              <a:rPr lang="en-US" dirty="0"/>
              <a:t>First name</a:t>
            </a:r>
          </a:p>
          <a:p>
            <a:pPr marL="914400" lvl="1" indent="-457200">
              <a:buFont typeface="+mj-lt"/>
              <a:buAutoNum type="arabicPeriod"/>
            </a:pPr>
            <a:r>
              <a:rPr lang="en-US" dirty="0"/>
              <a:t>Last name</a:t>
            </a:r>
          </a:p>
          <a:p>
            <a:pPr marL="914400" lvl="1" indent="-457200">
              <a:buFont typeface="+mj-lt"/>
              <a:buAutoNum type="arabicPeriod"/>
            </a:pPr>
            <a:r>
              <a:rPr lang="en-US" dirty="0"/>
              <a:t>Zero or more posts</a:t>
            </a:r>
          </a:p>
          <a:p>
            <a:pPr marL="914400" lvl="1" indent="-457200">
              <a:buFont typeface="+mj-lt"/>
              <a:buAutoNum type="arabicPeriod"/>
            </a:pPr>
            <a:r>
              <a:rPr lang="en-US" dirty="0"/>
              <a:t>Zero or more photos</a:t>
            </a:r>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3BCFDBC8-42C0-694E-B168-9F2ACA3FA96F}"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25</a:t>
            </a:fld>
            <a:endParaRPr lang="en-US"/>
          </a:p>
        </p:txBody>
      </p:sp>
    </p:spTree>
    <p:extLst>
      <p:ext uri="{BB962C8B-B14F-4D97-AF65-F5344CB8AC3E}">
        <p14:creationId xmlns:p14="http://schemas.microsoft.com/office/powerpoint/2010/main" val="3676169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r>
              <a:rPr lang="en-US" dirty="0"/>
              <a:t>Example: Facebook User</a:t>
            </a:r>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a:xfrm>
            <a:off x="838200" y="1825625"/>
            <a:ext cx="10515600" cy="4351338"/>
          </a:xfrm>
        </p:spPr>
        <p:txBody>
          <a:bodyPr/>
          <a:lstStyle/>
          <a:p>
            <a:r>
              <a:rPr lang="en-US" dirty="0"/>
              <a:t>A Facebook user has:</a:t>
            </a:r>
          </a:p>
          <a:p>
            <a:pPr marL="914400" lvl="1" indent="-457200">
              <a:buFont typeface="+mj-lt"/>
              <a:buAutoNum type="arabicPeriod"/>
            </a:pPr>
            <a:r>
              <a:rPr lang="en-US" dirty="0"/>
              <a:t>Email</a:t>
            </a:r>
          </a:p>
          <a:p>
            <a:pPr marL="914400" lvl="1" indent="-457200">
              <a:buFont typeface="+mj-lt"/>
              <a:buAutoNum type="arabicPeriod"/>
            </a:pPr>
            <a:r>
              <a:rPr lang="en-US" dirty="0"/>
              <a:t>Password</a:t>
            </a:r>
          </a:p>
          <a:p>
            <a:pPr marL="914400" lvl="1" indent="-457200">
              <a:buFont typeface="+mj-lt"/>
              <a:buAutoNum type="arabicPeriod"/>
            </a:pPr>
            <a:r>
              <a:rPr lang="en-US" dirty="0"/>
              <a:t>First name</a:t>
            </a:r>
          </a:p>
          <a:p>
            <a:pPr marL="914400" lvl="1" indent="-457200">
              <a:buFont typeface="+mj-lt"/>
              <a:buAutoNum type="arabicPeriod"/>
            </a:pPr>
            <a:r>
              <a:rPr lang="en-US" dirty="0"/>
              <a:t>Last name</a:t>
            </a:r>
          </a:p>
          <a:p>
            <a:pPr marL="914400" lvl="1" indent="-457200">
              <a:buFont typeface="+mj-lt"/>
              <a:buAutoNum type="arabicPeriod"/>
            </a:pPr>
            <a:r>
              <a:rPr lang="en-US" dirty="0"/>
              <a:t>Zero or more posts</a:t>
            </a:r>
          </a:p>
          <a:p>
            <a:pPr marL="914400" lvl="1" indent="-457200">
              <a:buFont typeface="+mj-lt"/>
              <a:buAutoNum type="arabicPeriod"/>
            </a:pPr>
            <a:r>
              <a:rPr lang="en-US" dirty="0"/>
              <a:t>Zero or more photos</a:t>
            </a:r>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F179175F-6034-9644-AC7A-5BD26F5D420B}"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26</a:t>
            </a:fld>
            <a:endParaRPr lang="en-US"/>
          </a:p>
        </p:txBody>
      </p:sp>
    </p:spTree>
    <p:extLst>
      <p:ext uri="{BB962C8B-B14F-4D97-AF65-F5344CB8AC3E}">
        <p14:creationId xmlns:p14="http://schemas.microsoft.com/office/powerpoint/2010/main" val="26465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01AC-81E2-DE42-B938-DA05DA7E0785}"/>
              </a:ext>
            </a:extLst>
          </p:cNvPr>
          <p:cNvSpPr>
            <a:spLocks noGrp="1"/>
          </p:cNvSpPr>
          <p:nvPr>
            <p:ph type="title"/>
          </p:nvPr>
        </p:nvSpPr>
        <p:spPr/>
        <p:txBody>
          <a:bodyPr/>
          <a:lstStyle/>
          <a:p>
            <a:r>
              <a:rPr lang="en-US" dirty="0"/>
              <a:t>Example: Facebook User</a:t>
            </a:r>
          </a:p>
        </p:txBody>
      </p:sp>
      <p:sp>
        <p:nvSpPr>
          <p:cNvPr id="4" name="Date Placeholder 3">
            <a:extLst>
              <a:ext uri="{FF2B5EF4-FFF2-40B4-BE49-F238E27FC236}">
                <a16:creationId xmlns:a16="http://schemas.microsoft.com/office/drawing/2014/main" id="{857DFAA8-D087-E941-A5CA-60DBD9FA5F54}"/>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Slide Number Placeholder 4">
            <a:extLst>
              <a:ext uri="{FF2B5EF4-FFF2-40B4-BE49-F238E27FC236}">
                <a16:creationId xmlns:a16="http://schemas.microsoft.com/office/drawing/2014/main" id="{521E5495-1714-A74E-B2E7-4C2084124897}"/>
              </a:ext>
            </a:extLst>
          </p:cNvPr>
          <p:cNvSpPr>
            <a:spLocks noGrp="1"/>
          </p:cNvSpPr>
          <p:nvPr>
            <p:ph type="sldNum" sz="quarter" idx="12"/>
          </p:nvPr>
        </p:nvSpPr>
        <p:spPr/>
        <p:txBody>
          <a:bodyPr/>
          <a:lstStyle/>
          <a:p>
            <a:fld id="{D680A9F7-E5D2-C440-8737-6A510A75D463}" type="slidenum">
              <a:rPr lang="en-US" smtClean="0"/>
              <a:t>27</a:t>
            </a:fld>
            <a:endParaRPr lang="en-US"/>
          </a:p>
        </p:txBody>
      </p:sp>
      <p:sp>
        <p:nvSpPr>
          <p:cNvPr id="6" name="Rectangle 5">
            <a:extLst>
              <a:ext uri="{FF2B5EF4-FFF2-40B4-BE49-F238E27FC236}">
                <a16:creationId xmlns:a16="http://schemas.microsoft.com/office/drawing/2014/main" id="{E0533D8B-606E-E941-BCE4-6C7BC4F71CCD}"/>
              </a:ext>
            </a:extLst>
          </p:cNvPr>
          <p:cNvSpPr/>
          <p:nvPr/>
        </p:nvSpPr>
        <p:spPr>
          <a:xfrm>
            <a:off x="2487889" y="2420332"/>
            <a:ext cx="3092778" cy="27738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000" u="sng" dirty="0"/>
              <a:t>User</a:t>
            </a:r>
          </a:p>
          <a:p>
            <a:pPr algn="ctr"/>
            <a:endParaRPr lang="en-US" u="sng" dirty="0"/>
          </a:p>
          <a:p>
            <a:pPr marL="285750" indent="-285750">
              <a:buFont typeface="Arial" panose="020B0604020202020204" pitchFamily="34" charset="0"/>
              <a:buChar char="•"/>
            </a:pPr>
            <a:r>
              <a:rPr lang="en-US" sz="2000" dirty="0"/>
              <a:t>email: </a:t>
            </a:r>
            <a:r>
              <a:rPr lang="en-US" sz="2000" i="1" dirty="0" err="1"/>
              <a:t>str</a:t>
            </a:r>
            <a:endParaRPr lang="en-US" sz="2000" i="1" dirty="0"/>
          </a:p>
          <a:p>
            <a:pPr marL="285750" indent="-285750">
              <a:buFont typeface="Arial" panose="020B0604020202020204" pitchFamily="34" charset="0"/>
              <a:buChar char="•"/>
            </a:pPr>
            <a:r>
              <a:rPr lang="en-US" sz="2000" dirty="0"/>
              <a:t>password: </a:t>
            </a:r>
            <a:r>
              <a:rPr lang="en-US" sz="2000" i="1" dirty="0" err="1"/>
              <a:t>str</a:t>
            </a:r>
            <a:endParaRPr lang="en-US" sz="2000" i="1" dirty="0"/>
          </a:p>
          <a:p>
            <a:pPr marL="285750" indent="-285750">
              <a:buFont typeface="Arial" panose="020B0604020202020204" pitchFamily="34" charset="0"/>
              <a:buChar char="•"/>
            </a:pPr>
            <a:r>
              <a:rPr lang="en-US" sz="2000" dirty="0" err="1"/>
              <a:t>first_name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err="1"/>
              <a:t>last_name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a:t>photos: </a:t>
            </a:r>
            <a:r>
              <a:rPr lang="en-US" sz="2000" i="1" dirty="0"/>
              <a:t>Photo</a:t>
            </a:r>
          </a:p>
        </p:txBody>
      </p:sp>
    </p:spTree>
    <p:extLst>
      <p:ext uri="{BB962C8B-B14F-4D97-AF65-F5344CB8AC3E}">
        <p14:creationId xmlns:p14="http://schemas.microsoft.com/office/powerpoint/2010/main" val="104604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01AC-81E2-DE42-B938-DA05DA7E0785}"/>
              </a:ext>
            </a:extLst>
          </p:cNvPr>
          <p:cNvSpPr>
            <a:spLocks noGrp="1"/>
          </p:cNvSpPr>
          <p:nvPr>
            <p:ph type="title"/>
          </p:nvPr>
        </p:nvSpPr>
        <p:spPr/>
        <p:txBody>
          <a:bodyPr/>
          <a:lstStyle/>
          <a:p>
            <a:r>
              <a:rPr lang="en-US" dirty="0"/>
              <a:t>Example: Facebook User</a:t>
            </a:r>
          </a:p>
        </p:txBody>
      </p:sp>
      <p:sp>
        <p:nvSpPr>
          <p:cNvPr id="4" name="Date Placeholder 3">
            <a:extLst>
              <a:ext uri="{FF2B5EF4-FFF2-40B4-BE49-F238E27FC236}">
                <a16:creationId xmlns:a16="http://schemas.microsoft.com/office/drawing/2014/main" id="{857DFAA8-D087-E941-A5CA-60DBD9FA5F54}"/>
              </a:ext>
            </a:extLst>
          </p:cNvPr>
          <p:cNvSpPr>
            <a:spLocks noGrp="1"/>
          </p:cNvSpPr>
          <p:nvPr>
            <p:ph type="dt" sz="half" idx="10"/>
          </p:nvPr>
        </p:nvSpPr>
        <p:spPr/>
        <p:txBody>
          <a:bodyPr/>
          <a:lstStyle/>
          <a:p>
            <a:fld id="{A684783B-B01E-714B-B120-7BE1BF4001F6}" type="datetime1">
              <a:rPr lang="en-US" smtClean="0"/>
              <a:t>7/15/19</a:t>
            </a:fld>
            <a:endParaRPr lang="en-US"/>
          </a:p>
        </p:txBody>
      </p:sp>
      <p:sp>
        <p:nvSpPr>
          <p:cNvPr id="5" name="Slide Number Placeholder 4">
            <a:extLst>
              <a:ext uri="{FF2B5EF4-FFF2-40B4-BE49-F238E27FC236}">
                <a16:creationId xmlns:a16="http://schemas.microsoft.com/office/drawing/2014/main" id="{521E5495-1714-A74E-B2E7-4C2084124897}"/>
              </a:ext>
            </a:extLst>
          </p:cNvPr>
          <p:cNvSpPr>
            <a:spLocks noGrp="1"/>
          </p:cNvSpPr>
          <p:nvPr>
            <p:ph type="sldNum" sz="quarter" idx="12"/>
          </p:nvPr>
        </p:nvSpPr>
        <p:spPr/>
        <p:txBody>
          <a:bodyPr/>
          <a:lstStyle/>
          <a:p>
            <a:fld id="{D680A9F7-E5D2-C440-8737-6A510A75D463}" type="slidenum">
              <a:rPr lang="en-US" smtClean="0"/>
              <a:t>28</a:t>
            </a:fld>
            <a:endParaRPr lang="en-US"/>
          </a:p>
        </p:txBody>
      </p:sp>
      <p:sp>
        <p:nvSpPr>
          <p:cNvPr id="6" name="Rectangle 5">
            <a:extLst>
              <a:ext uri="{FF2B5EF4-FFF2-40B4-BE49-F238E27FC236}">
                <a16:creationId xmlns:a16="http://schemas.microsoft.com/office/drawing/2014/main" id="{E0533D8B-606E-E941-BCE4-6C7BC4F71CCD}"/>
              </a:ext>
            </a:extLst>
          </p:cNvPr>
          <p:cNvSpPr/>
          <p:nvPr/>
        </p:nvSpPr>
        <p:spPr>
          <a:xfrm>
            <a:off x="2487889" y="2420332"/>
            <a:ext cx="3092778" cy="27738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000" u="sng" dirty="0"/>
              <a:t>User</a:t>
            </a:r>
          </a:p>
          <a:p>
            <a:pPr algn="ctr"/>
            <a:endParaRPr lang="en-US" u="sng" dirty="0"/>
          </a:p>
          <a:p>
            <a:pPr marL="285750" indent="-285750">
              <a:buFont typeface="Arial" panose="020B0604020202020204" pitchFamily="34" charset="0"/>
              <a:buChar char="•"/>
            </a:pPr>
            <a:r>
              <a:rPr lang="en-US" sz="2000" dirty="0"/>
              <a:t>email: </a:t>
            </a:r>
            <a:r>
              <a:rPr lang="en-US" sz="2000" i="1" dirty="0" err="1"/>
              <a:t>str</a:t>
            </a:r>
            <a:endParaRPr lang="en-US" sz="2000" i="1" dirty="0"/>
          </a:p>
          <a:p>
            <a:pPr marL="285750" indent="-285750">
              <a:buFont typeface="Arial" panose="020B0604020202020204" pitchFamily="34" charset="0"/>
              <a:buChar char="•"/>
            </a:pPr>
            <a:r>
              <a:rPr lang="en-US" sz="2000" dirty="0"/>
              <a:t>password: </a:t>
            </a:r>
            <a:r>
              <a:rPr lang="en-US" sz="2000" i="1" dirty="0" err="1"/>
              <a:t>str</a:t>
            </a:r>
            <a:endParaRPr lang="en-US" sz="2000" i="1" dirty="0"/>
          </a:p>
          <a:p>
            <a:pPr marL="285750" indent="-285750">
              <a:buFont typeface="Arial" panose="020B0604020202020204" pitchFamily="34" charset="0"/>
              <a:buChar char="•"/>
            </a:pPr>
            <a:r>
              <a:rPr lang="en-US" sz="2000" dirty="0" err="1"/>
              <a:t>first_name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err="1"/>
              <a:t>last_name</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a:t>photos: </a:t>
            </a:r>
            <a:r>
              <a:rPr lang="en-US" sz="2000" i="1" dirty="0"/>
              <a:t>Photo</a:t>
            </a:r>
          </a:p>
        </p:txBody>
      </p:sp>
      <p:sp>
        <p:nvSpPr>
          <p:cNvPr id="7" name="Rectangle 6">
            <a:extLst>
              <a:ext uri="{FF2B5EF4-FFF2-40B4-BE49-F238E27FC236}">
                <a16:creationId xmlns:a16="http://schemas.microsoft.com/office/drawing/2014/main" id="{EB06B5F8-0520-3F45-B434-23E907A282F5}"/>
              </a:ext>
            </a:extLst>
          </p:cNvPr>
          <p:cNvSpPr/>
          <p:nvPr/>
        </p:nvSpPr>
        <p:spPr>
          <a:xfrm>
            <a:off x="6396869" y="2420332"/>
            <a:ext cx="3092779" cy="27738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000" u="sng" dirty="0"/>
              <a:t>Photo</a:t>
            </a:r>
            <a:endParaRPr lang="en-US"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user: </a:t>
            </a:r>
            <a:r>
              <a:rPr lang="en-US" sz="2000" i="1" dirty="0"/>
              <a:t>User</a:t>
            </a:r>
            <a:endParaRPr lang="en-US" sz="2000" dirty="0"/>
          </a:p>
          <a:p>
            <a:pPr marL="285750" indent="-285750">
              <a:buFont typeface="Arial" panose="020B0604020202020204" pitchFamily="34" charset="0"/>
              <a:buChar char="•"/>
            </a:pPr>
            <a:r>
              <a:rPr lang="en-US" sz="2000" dirty="0"/>
              <a:t>date: </a:t>
            </a:r>
            <a:r>
              <a:rPr lang="en-US" sz="2000" i="1" dirty="0" err="1"/>
              <a:t>str</a:t>
            </a:r>
            <a:endParaRPr lang="en-US" sz="2000" i="1" dirty="0"/>
          </a:p>
          <a:p>
            <a:pPr marL="285750" indent="-285750">
              <a:buFont typeface="Arial" panose="020B0604020202020204" pitchFamily="34" charset="0"/>
              <a:buChar char="•"/>
            </a:pPr>
            <a:r>
              <a:rPr lang="en-US" sz="2000" dirty="0" err="1"/>
              <a:t>url</a:t>
            </a:r>
            <a:r>
              <a:rPr lang="en-US" sz="2000" dirty="0"/>
              <a:t>: </a:t>
            </a:r>
            <a:r>
              <a:rPr lang="en-US" sz="2000" i="1" dirty="0" err="1"/>
              <a:t>str</a:t>
            </a:r>
            <a:endParaRPr lang="en-US" sz="2000" i="1" dirty="0"/>
          </a:p>
          <a:p>
            <a:pPr marL="285750" indent="-285750">
              <a:buFont typeface="Arial" panose="020B0604020202020204" pitchFamily="34" charset="0"/>
              <a:buChar char="•"/>
            </a:pPr>
            <a:r>
              <a:rPr lang="en-US" sz="2000" dirty="0"/>
              <a:t>size: </a:t>
            </a:r>
            <a:r>
              <a:rPr lang="en-US" sz="2000" i="1" dirty="0"/>
              <a:t>float</a:t>
            </a:r>
          </a:p>
        </p:txBody>
      </p:sp>
    </p:spTree>
    <p:extLst>
      <p:ext uri="{BB962C8B-B14F-4D97-AF65-F5344CB8AC3E}">
        <p14:creationId xmlns:p14="http://schemas.microsoft.com/office/powerpoint/2010/main" val="2540447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4: The Python Standard Library</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04CC1E5C-27F3-014A-9F83-4FA72A35A668}"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29</a:t>
            </a:fld>
            <a:endParaRPr lang="en-US"/>
          </a:p>
        </p:txBody>
      </p:sp>
    </p:spTree>
    <p:extLst>
      <p:ext uri="{BB962C8B-B14F-4D97-AF65-F5344CB8AC3E}">
        <p14:creationId xmlns:p14="http://schemas.microsoft.com/office/powerpoint/2010/main" val="146403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D2C0-4C2F-0F4A-A8E8-A4783F6E725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F1E501FE-D673-AA40-94A5-5DF4F87948D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4A40F01-FB7C-FD42-BCCF-B1D3CBC0F477}"/>
              </a:ext>
            </a:extLst>
          </p:cNvPr>
          <p:cNvSpPr>
            <a:spLocks noGrp="1"/>
          </p:cNvSpPr>
          <p:nvPr>
            <p:ph type="dt" sz="half" idx="10"/>
          </p:nvPr>
        </p:nvSpPr>
        <p:spPr/>
        <p:txBody>
          <a:bodyPr/>
          <a:lstStyle/>
          <a:p>
            <a:fld id="{65791B89-EEC9-DE4B-93C5-7D74B4B57344}" type="datetime1">
              <a:rPr lang="en-US" smtClean="0"/>
              <a:t>7/15/19</a:t>
            </a:fld>
            <a:endParaRPr lang="en-US"/>
          </a:p>
        </p:txBody>
      </p:sp>
      <p:sp>
        <p:nvSpPr>
          <p:cNvPr id="5" name="Slide Number Placeholder 4">
            <a:extLst>
              <a:ext uri="{FF2B5EF4-FFF2-40B4-BE49-F238E27FC236}">
                <a16:creationId xmlns:a16="http://schemas.microsoft.com/office/drawing/2014/main" id="{6AA69C5F-0E8C-944A-972A-ABF29C21B9DB}"/>
              </a:ext>
            </a:extLst>
          </p:cNvPr>
          <p:cNvSpPr>
            <a:spLocks noGrp="1"/>
          </p:cNvSpPr>
          <p:nvPr>
            <p:ph type="sldNum" sz="quarter" idx="12"/>
          </p:nvPr>
        </p:nvSpPr>
        <p:spPr/>
        <p:txBody>
          <a:bodyPr/>
          <a:lstStyle/>
          <a:p>
            <a:fld id="{D680A9F7-E5D2-C440-8737-6A510A75D463}" type="slidenum">
              <a:rPr lang="en-US" smtClean="0"/>
              <a:t>3</a:t>
            </a:fld>
            <a:endParaRPr lang="en-US"/>
          </a:p>
        </p:txBody>
      </p:sp>
    </p:spTree>
    <p:extLst>
      <p:ext uri="{BB962C8B-B14F-4D97-AF65-F5344CB8AC3E}">
        <p14:creationId xmlns:p14="http://schemas.microsoft.com/office/powerpoint/2010/main" val="3779529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BB231B22-16B4-7E4F-BA3B-533ACFCDE0F5}"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30</a:t>
            </a:fld>
            <a:endParaRPr lang="en-US"/>
          </a:p>
        </p:txBody>
      </p:sp>
    </p:spTree>
    <p:extLst>
      <p:ext uri="{BB962C8B-B14F-4D97-AF65-F5344CB8AC3E}">
        <p14:creationId xmlns:p14="http://schemas.microsoft.com/office/powerpoint/2010/main" val="3815302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5: Using Python Packages</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C0E6293C-6317-984A-8C60-59113F7D7E6A}"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31</a:t>
            </a:fld>
            <a:endParaRPr lang="en-US"/>
          </a:p>
        </p:txBody>
      </p:sp>
    </p:spTree>
    <p:extLst>
      <p:ext uri="{BB962C8B-B14F-4D97-AF65-F5344CB8AC3E}">
        <p14:creationId xmlns:p14="http://schemas.microsoft.com/office/powerpoint/2010/main" val="2749911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1C3A1DAD-42CC-0A4B-A842-A87562380272}"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32</a:t>
            </a:fld>
            <a:endParaRPr lang="en-US"/>
          </a:p>
        </p:txBody>
      </p:sp>
    </p:spTree>
    <p:extLst>
      <p:ext uri="{BB962C8B-B14F-4D97-AF65-F5344CB8AC3E}">
        <p14:creationId xmlns:p14="http://schemas.microsoft.com/office/powerpoint/2010/main" val="2596218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2A27-1959-0D40-AA0F-1CD565609BD1}"/>
              </a:ext>
            </a:extLst>
          </p:cNvPr>
          <p:cNvSpPr>
            <a:spLocks noGrp="1"/>
          </p:cNvSpPr>
          <p:nvPr>
            <p:ph type="title"/>
          </p:nvPr>
        </p:nvSpPr>
        <p:spPr/>
        <p:txBody>
          <a:bodyPr/>
          <a:lstStyle/>
          <a:p>
            <a:r>
              <a:rPr lang="en-US" dirty="0"/>
              <a:t>Session 6: </a:t>
            </a:r>
            <a:r>
              <a:rPr lang="en-US" dirty="0" err="1"/>
              <a:t>Jupyter</a:t>
            </a:r>
            <a:r>
              <a:rPr lang="en-US" dirty="0"/>
              <a:t> Notebooks</a:t>
            </a:r>
          </a:p>
        </p:txBody>
      </p:sp>
      <p:sp>
        <p:nvSpPr>
          <p:cNvPr id="3" name="Text Placeholder 2">
            <a:extLst>
              <a:ext uri="{FF2B5EF4-FFF2-40B4-BE49-F238E27FC236}">
                <a16:creationId xmlns:a16="http://schemas.microsoft.com/office/drawing/2014/main" id="{9B81E97A-87D2-F141-970A-9774912C43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6B1D252-5692-6541-BEC0-9E59E9D2D810}"/>
              </a:ext>
            </a:extLst>
          </p:cNvPr>
          <p:cNvSpPr>
            <a:spLocks noGrp="1"/>
          </p:cNvSpPr>
          <p:nvPr>
            <p:ph type="dt" sz="half" idx="10"/>
          </p:nvPr>
        </p:nvSpPr>
        <p:spPr/>
        <p:txBody>
          <a:bodyPr/>
          <a:lstStyle/>
          <a:p>
            <a:fld id="{E90C3A68-EEC5-9D47-AACF-F69E43F3AA0B}" type="datetime1">
              <a:rPr lang="en-US" smtClean="0"/>
              <a:t>7/15/19</a:t>
            </a:fld>
            <a:endParaRPr lang="en-US"/>
          </a:p>
        </p:txBody>
      </p:sp>
      <p:sp>
        <p:nvSpPr>
          <p:cNvPr id="5" name="Slide Number Placeholder 4">
            <a:extLst>
              <a:ext uri="{FF2B5EF4-FFF2-40B4-BE49-F238E27FC236}">
                <a16:creationId xmlns:a16="http://schemas.microsoft.com/office/drawing/2014/main" id="{4FECCC2E-7CD2-1748-BD43-007B01AE6C40}"/>
              </a:ext>
            </a:extLst>
          </p:cNvPr>
          <p:cNvSpPr>
            <a:spLocks noGrp="1"/>
          </p:cNvSpPr>
          <p:nvPr>
            <p:ph type="sldNum" sz="quarter" idx="12"/>
          </p:nvPr>
        </p:nvSpPr>
        <p:spPr/>
        <p:txBody>
          <a:bodyPr/>
          <a:lstStyle/>
          <a:p>
            <a:fld id="{D680A9F7-E5D2-C440-8737-6A510A75D463}" type="slidenum">
              <a:rPr lang="en-US" smtClean="0"/>
              <a:t>33</a:t>
            </a:fld>
            <a:endParaRPr lang="en-US"/>
          </a:p>
        </p:txBody>
      </p:sp>
    </p:spTree>
    <p:extLst>
      <p:ext uri="{BB962C8B-B14F-4D97-AF65-F5344CB8AC3E}">
        <p14:creationId xmlns:p14="http://schemas.microsoft.com/office/powerpoint/2010/main" val="1357957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3-CB01-5D49-8701-D8EF61E33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635F4-E96B-FF41-8997-F4A72B94EBB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14D51DD-6406-F14D-BD9E-9B0D1A854CEC}"/>
              </a:ext>
            </a:extLst>
          </p:cNvPr>
          <p:cNvSpPr>
            <a:spLocks noGrp="1"/>
          </p:cNvSpPr>
          <p:nvPr>
            <p:ph type="dt" sz="half" idx="10"/>
          </p:nvPr>
        </p:nvSpPr>
        <p:spPr/>
        <p:txBody>
          <a:bodyPr/>
          <a:lstStyle/>
          <a:p>
            <a:fld id="{ABD5567E-A405-8C4A-8B0B-E4627F387221}" type="datetime1">
              <a:rPr lang="en-US" smtClean="0"/>
              <a:t>7/15/19</a:t>
            </a:fld>
            <a:endParaRPr lang="en-US"/>
          </a:p>
        </p:txBody>
      </p:sp>
      <p:sp>
        <p:nvSpPr>
          <p:cNvPr id="5" name="Slide Number Placeholder 4">
            <a:extLst>
              <a:ext uri="{FF2B5EF4-FFF2-40B4-BE49-F238E27FC236}">
                <a16:creationId xmlns:a16="http://schemas.microsoft.com/office/drawing/2014/main" id="{4873F538-2FDF-3346-8424-F2DECDDCA321}"/>
              </a:ext>
            </a:extLst>
          </p:cNvPr>
          <p:cNvSpPr>
            <a:spLocks noGrp="1"/>
          </p:cNvSpPr>
          <p:nvPr>
            <p:ph type="sldNum" sz="quarter" idx="12"/>
          </p:nvPr>
        </p:nvSpPr>
        <p:spPr/>
        <p:txBody>
          <a:bodyPr/>
          <a:lstStyle/>
          <a:p>
            <a:fld id="{D680A9F7-E5D2-C440-8737-6A510A75D463}" type="slidenum">
              <a:rPr lang="en-US" smtClean="0"/>
              <a:t>34</a:t>
            </a:fld>
            <a:endParaRPr lang="en-US"/>
          </a:p>
        </p:txBody>
      </p:sp>
    </p:spTree>
    <p:extLst>
      <p:ext uri="{BB962C8B-B14F-4D97-AF65-F5344CB8AC3E}">
        <p14:creationId xmlns:p14="http://schemas.microsoft.com/office/powerpoint/2010/main" val="6222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838200" y="1825625"/>
            <a:ext cx="6194196" cy="4351338"/>
          </a:xfrm>
        </p:spPr>
        <p:txBody>
          <a:bodyPr>
            <a:normAutofit fontScale="92500" lnSpcReduction="10000"/>
          </a:bodyPr>
          <a:lstStyle/>
          <a:p>
            <a:r>
              <a:rPr lang="en-US" dirty="0"/>
              <a:t>BSc in Electrical Engineering, UAE University – Al Ain, UAE</a:t>
            </a:r>
          </a:p>
          <a:p>
            <a:r>
              <a:rPr lang="en-US" dirty="0"/>
              <a:t>MSc in Electrical and Computer Engineering, Georgia Tech – Atlanta, GA</a:t>
            </a:r>
          </a:p>
          <a:p>
            <a:r>
              <a:rPr lang="en-US" dirty="0"/>
              <a:t>Software Engineer, Cisco Systems – Raleigh-Durham, NC</a:t>
            </a:r>
          </a:p>
          <a:p>
            <a:pPr lvl="1"/>
            <a:r>
              <a:rPr lang="en-US" dirty="0"/>
              <a:t>Writing C for IOS XR and the ASR-9000 edge router</a:t>
            </a:r>
          </a:p>
          <a:p>
            <a:pPr lvl="1"/>
            <a:r>
              <a:rPr lang="en-US" dirty="0"/>
              <a:t>Built an automated router testing framework in Python</a:t>
            </a:r>
          </a:p>
          <a:p>
            <a:r>
              <a:rPr lang="en-US" dirty="0"/>
              <a:t>Now working on Cisco’s next-generation core router platform…</a:t>
            </a:r>
          </a:p>
        </p:txBody>
      </p:sp>
      <p:pic>
        <p:nvPicPr>
          <p:cNvPr id="1026" name="Picture 2" descr="Cisco logo blue 2016.svg">
            <a:extLst>
              <a:ext uri="{FF2B5EF4-FFF2-40B4-BE49-F238E27FC236}">
                <a16:creationId xmlns:a16="http://schemas.microsoft.com/office/drawing/2014/main" id="{DDED50CB-5981-0F48-9702-C22C48A43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08" y="3698004"/>
            <a:ext cx="2156078" cy="11369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aeu">
            <a:extLst>
              <a:ext uri="{FF2B5EF4-FFF2-40B4-BE49-F238E27FC236}">
                <a16:creationId xmlns:a16="http://schemas.microsoft.com/office/drawing/2014/main" id="{8CCD9F2B-0729-674C-B769-33C5769173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376" b="33553"/>
          <a:stretch/>
        </p:blipFill>
        <p:spPr bwMode="auto">
          <a:xfrm>
            <a:off x="6611007" y="1808538"/>
            <a:ext cx="4569665" cy="773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eorgia tech logo">
            <a:extLst>
              <a:ext uri="{FF2B5EF4-FFF2-40B4-BE49-F238E27FC236}">
                <a16:creationId xmlns:a16="http://schemas.microsoft.com/office/drawing/2014/main" id="{7D33C617-1B4C-4D4A-B05B-59B98BE58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648" y="2761361"/>
            <a:ext cx="3262293" cy="7569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8A34F5D5-B0FC-8349-A765-3E594AFEEFA0}"/>
              </a:ext>
            </a:extLst>
          </p:cNvPr>
          <p:cNvSpPr>
            <a:spLocks noGrp="1"/>
          </p:cNvSpPr>
          <p:nvPr>
            <p:ph type="dt" sz="half" idx="10"/>
          </p:nvPr>
        </p:nvSpPr>
        <p:spPr/>
        <p:txBody>
          <a:bodyPr/>
          <a:lstStyle/>
          <a:p>
            <a:fld id="{E4AE9F26-7332-F540-9BA9-9066F72C482F}" type="datetime1">
              <a:rPr lang="en-US" smtClean="0"/>
              <a:t>7/15/19</a:t>
            </a:fld>
            <a:endParaRPr lang="en-US"/>
          </a:p>
        </p:txBody>
      </p:sp>
      <p:sp>
        <p:nvSpPr>
          <p:cNvPr id="5" name="Slide Number Placeholder 4">
            <a:extLst>
              <a:ext uri="{FF2B5EF4-FFF2-40B4-BE49-F238E27FC236}">
                <a16:creationId xmlns:a16="http://schemas.microsoft.com/office/drawing/2014/main" id="{798459CA-7470-C944-A503-C0C390C99BC7}"/>
              </a:ext>
            </a:extLst>
          </p:cNvPr>
          <p:cNvSpPr>
            <a:spLocks noGrp="1"/>
          </p:cNvSpPr>
          <p:nvPr>
            <p:ph type="sldNum" sz="quarter" idx="12"/>
          </p:nvPr>
        </p:nvSpPr>
        <p:spPr/>
        <p:txBody>
          <a:bodyPr/>
          <a:lstStyle/>
          <a:p>
            <a:fld id="{D680A9F7-E5D2-C440-8737-6A510A75D463}" type="slidenum">
              <a:rPr lang="en-US" smtClean="0"/>
              <a:t>4</a:t>
            </a:fld>
            <a:endParaRPr lang="en-US"/>
          </a:p>
        </p:txBody>
      </p:sp>
    </p:spTree>
    <p:extLst>
      <p:ext uri="{BB962C8B-B14F-4D97-AF65-F5344CB8AC3E}">
        <p14:creationId xmlns:p14="http://schemas.microsoft.com/office/powerpoint/2010/main" val="209758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838200" y="1825625"/>
            <a:ext cx="6194196" cy="4351338"/>
          </a:xfrm>
        </p:spPr>
        <p:txBody>
          <a:bodyPr>
            <a:normAutofit fontScale="92500" lnSpcReduction="10000"/>
          </a:bodyPr>
          <a:lstStyle/>
          <a:p>
            <a:r>
              <a:rPr lang="en-US" dirty="0"/>
              <a:t>BSc in Electrical Engineering, UAE University – Al Ain, UAE</a:t>
            </a:r>
          </a:p>
          <a:p>
            <a:r>
              <a:rPr lang="en-US" dirty="0"/>
              <a:t>MSc in Electrical and Computer Engineering, Georgia Tech – Atlanta, GA</a:t>
            </a:r>
          </a:p>
          <a:p>
            <a:r>
              <a:rPr lang="en-US" dirty="0"/>
              <a:t>Software Engineer, Cisco Systems – Raleigh-Durham, NC</a:t>
            </a:r>
          </a:p>
          <a:p>
            <a:pPr lvl="1"/>
            <a:r>
              <a:rPr lang="en-US" dirty="0"/>
              <a:t>Writing C for IOS XR and the ASR-9000 edge router</a:t>
            </a:r>
          </a:p>
          <a:p>
            <a:pPr lvl="1"/>
            <a:r>
              <a:rPr lang="en-US" dirty="0"/>
              <a:t>Built an automated router testing framework in Python</a:t>
            </a:r>
          </a:p>
          <a:p>
            <a:r>
              <a:rPr lang="en-US" dirty="0"/>
              <a:t>Now working on Cisco’s next-generation core router platform…</a:t>
            </a:r>
          </a:p>
        </p:txBody>
      </p:sp>
      <p:sp>
        <p:nvSpPr>
          <p:cNvPr id="4" name="Date Placeholder 3">
            <a:extLst>
              <a:ext uri="{FF2B5EF4-FFF2-40B4-BE49-F238E27FC236}">
                <a16:creationId xmlns:a16="http://schemas.microsoft.com/office/drawing/2014/main" id="{8A34F5D5-B0FC-8349-A765-3E594AFEEFA0}"/>
              </a:ext>
            </a:extLst>
          </p:cNvPr>
          <p:cNvSpPr>
            <a:spLocks noGrp="1"/>
          </p:cNvSpPr>
          <p:nvPr>
            <p:ph type="dt" sz="half" idx="10"/>
          </p:nvPr>
        </p:nvSpPr>
        <p:spPr/>
        <p:txBody>
          <a:bodyPr/>
          <a:lstStyle/>
          <a:p>
            <a:fld id="{5F43D5E5-1E46-1A4E-AF70-76D7AE0FB535}" type="datetime1">
              <a:rPr lang="en-US" smtClean="0"/>
              <a:t>7/15/19</a:t>
            </a:fld>
            <a:endParaRPr lang="en-US"/>
          </a:p>
        </p:txBody>
      </p:sp>
      <p:sp>
        <p:nvSpPr>
          <p:cNvPr id="5" name="Slide Number Placeholder 4">
            <a:extLst>
              <a:ext uri="{FF2B5EF4-FFF2-40B4-BE49-F238E27FC236}">
                <a16:creationId xmlns:a16="http://schemas.microsoft.com/office/drawing/2014/main" id="{798459CA-7470-C944-A503-C0C390C99BC7}"/>
              </a:ext>
            </a:extLst>
          </p:cNvPr>
          <p:cNvSpPr>
            <a:spLocks noGrp="1"/>
          </p:cNvSpPr>
          <p:nvPr>
            <p:ph type="sldNum" sz="quarter" idx="12"/>
          </p:nvPr>
        </p:nvSpPr>
        <p:spPr/>
        <p:txBody>
          <a:bodyPr/>
          <a:lstStyle/>
          <a:p>
            <a:fld id="{D680A9F7-E5D2-C440-8737-6A510A75D463}" type="slidenum">
              <a:rPr lang="en-US" smtClean="0"/>
              <a:t>5</a:t>
            </a:fld>
            <a:endParaRPr lang="en-US"/>
          </a:p>
        </p:txBody>
      </p:sp>
      <p:pic>
        <p:nvPicPr>
          <p:cNvPr id="9" name="Picture 4" descr="Image result for asr 9000">
            <a:extLst>
              <a:ext uri="{FF2B5EF4-FFF2-40B4-BE49-F238E27FC236}">
                <a16:creationId xmlns:a16="http://schemas.microsoft.com/office/drawing/2014/main" id="{C4E7B525-3A9D-EC40-BD59-067529663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396" y="3089962"/>
            <a:ext cx="4811873" cy="326638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alln-extcloud-storage.cisco.com/ciscoblogs/IOS-XR-2-460x230.png">
            <a:extLst>
              <a:ext uri="{FF2B5EF4-FFF2-40B4-BE49-F238E27FC236}">
                <a16:creationId xmlns:a16="http://schemas.microsoft.com/office/drawing/2014/main" id="{96B50106-B0B6-CA41-BCD6-E6CC6C5D2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233" y="1305926"/>
            <a:ext cx="3298198" cy="164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94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CE2-E954-3242-B9A0-1B0C1C2A5096}"/>
              </a:ext>
            </a:extLst>
          </p:cNvPr>
          <p:cNvSpPr>
            <a:spLocks noGrp="1"/>
          </p:cNvSpPr>
          <p:nvPr>
            <p:ph type="title"/>
          </p:nvPr>
        </p:nvSpPr>
        <p:spPr/>
        <p:txBody>
          <a:bodyPr/>
          <a:lstStyle/>
          <a:p>
            <a:r>
              <a:rPr lang="en-US" dirty="0"/>
              <a:t>Contact Me</a:t>
            </a:r>
          </a:p>
        </p:txBody>
      </p:sp>
      <p:sp>
        <p:nvSpPr>
          <p:cNvPr id="3" name="Content Placeholder 2">
            <a:extLst>
              <a:ext uri="{FF2B5EF4-FFF2-40B4-BE49-F238E27FC236}">
                <a16:creationId xmlns:a16="http://schemas.microsoft.com/office/drawing/2014/main" id="{49FC491D-9D55-0041-AC7A-FFF135569822}"/>
              </a:ext>
            </a:extLst>
          </p:cNvPr>
          <p:cNvSpPr>
            <a:spLocks noGrp="1"/>
          </p:cNvSpPr>
          <p:nvPr>
            <p:ph idx="1"/>
          </p:nvPr>
        </p:nvSpPr>
        <p:spPr/>
        <p:txBody>
          <a:bodyPr/>
          <a:lstStyle/>
          <a:p>
            <a:r>
              <a:rPr lang="en-US" dirty="0"/>
              <a:t>Website: </a:t>
            </a:r>
            <a:r>
              <a:rPr lang="en-US" dirty="0">
                <a:hlinkClick r:id="rId2"/>
              </a:rPr>
              <a:t>https://assil.me/</a:t>
            </a:r>
            <a:endParaRPr lang="en-US" dirty="0"/>
          </a:p>
          <a:p>
            <a:r>
              <a:rPr lang="en-US" dirty="0"/>
              <a:t>Email: </a:t>
            </a:r>
            <a:r>
              <a:rPr lang="en-US" dirty="0">
                <a:hlinkClick r:id="rId3"/>
              </a:rPr>
              <a:t>aksiksi@cisco.com</a:t>
            </a:r>
            <a:endParaRPr lang="en-US" dirty="0"/>
          </a:p>
          <a:p>
            <a:r>
              <a:rPr lang="en-US" dirty="0" err="1"/>
              <a:t>Linkedin</a:t>
            </a:r>
            <a:r>
              <a:rPr lang="en-US" dirty="0"/>
              <a:t>: </a:t>
            </a:r>
            <a:r>
              <a:rPr lang="en-US" dirty="0">
                <a:hlinkClick r:id="rId4"/>
              </a:rPr>
              <a:t>https://www.linkedin.com/in/aksiksi/</a:t>
            </a:r>
            <a:r>
              <a:rPr lang="en-US" dirty="0"/>
              <a:t> </a:t>
            </a:r>
          </a:p>
          <a:p>
            <a:r>
              <a:rPr lang="en-US" dirty="0"/>
              <a:t>GitHub: </a:t>
            </a:r>
            <a:r>
              <a:rPr lang="en-US" dirty="0">
                <a:hlinkClick r:id="rId5"/>
              </a:rPr>
              <a:t>https://github.com/aksiksi</a:t>
            </a:r>
            <a:endParaRPr lang="en-US" dirty="0"/>
          </a:p>
          <a:p>
            <a:r>
              <a:rPr lang="en-US" dirty="0"/>
              <a:t>Twitter: @</a:t>
            </a:r>
            <a:r>
              <a:rPr lang="en-US" dirty="0" err="1"/>
              <a:t>aksiksi</a:t>
            </a:r>
            <a:endParaRPr lang="en-US" dirty="0"/>
          </a:p>
        </p:txBody>
      </p:sp>
      <p:sp>
        <p:nvSpPr>
          <p:cNvPr id="4" name="Date Placeholder 3">
            <a:extLst>
              <a:ext uri="{FF2B5EF4-FFF2-40B4-BE49-F238E27FC236}">
                <a16:creationId xmlns:a16="http://schemas.microsoft.com/office/drawing/2014/main" id="{688F9E1F-B051-DC45-A376-ADDB75C2501C}"/>
              </a:ext>
            </a:extLst>
          </p:cNvPr>
          <p:cNvSpPr>
            <a:spLocks noGrp="1"/>
          </p:cNvSpPr>
          <p:nvPr>
            <p:ph type="dt" sz="half" idx="10"/>
          </p:nvPr>
        </p:nvSpPr>
        <p:spPr/>
        <p:txBody>
          <a:bodyPr/>
          <a:lstStyle/>
          <a:p>
            <a:fld id="{A4D1A943-0545-A149-8124-E7CFC2E08091}" type="datetime1">
              <a:rPr lang="en-US" smtClean="0"/>
              <a:t>7/15/19</a:t>
            </a:fld>
            <a:endParaRPr lang="en-US"/>
          </a:p>
        </p:txBody>
      </p:sp>
      <p:sp>
        <p:nvSpPr>
          <p:cNvPr id="5" name="Slide Number Placeholder 4">
            <a:extLst>
              <a:ext uri="{FF2B5EF4-FFF2-40B4-BE49-F238E27FC236}">
                <a16:creationId xmlns:a16="http://schemas.microsoft.com/office/drawing/2014/main" id="{887418E5-F7BE-B14A-8E4C-485E8E2FB9F1}"/>
              </a:ext>
            </a:extLst>
          </p:cNvPr>
          <p:cNvSpPr>
            <a:spLocks noGrp="1"/>
          </p:cNvSpPr>
          <p:nvPr>
            <p:ph type="sldNum" sz="quarter" idx="12"/>
          </p:nvPr>
        </p:nvSpPr>
        <p:spPr/>
        <p:txBody>
          <a:bodyPr/>
          <a:lstStyle/>
          <a:p>
            <a:fld id="{D680A9F7-E5D2-C440-8737-6A510A75D463}" type="slidenum">
              <a:rPr lang="en-US" smtClean="0"/>
              <a:t>6</a:t>
            </a:fld>
            <a:endParaRPr lang="en-US"/>
          </a:p>
        </p:txBody>
      </p:sp>
    </p:spTree>
    <p:extLst>
      <p:ext uri="{BB962C8B-B14F-4D97-AF65-F5344CB8AC3E}">
        <p14:creationId xmlns:p14="http://schemas.microsoft.com/office/powerpoint/2010/main" val="196393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normAutofit/>
          </a:bodyPr>
          <a:lstStyle/>
          <a:p>
            <a:r>
              <a:rPr lang="en-US" sz="2400" dirty="0"/>
              <a:t>According to Wikipedia:</a:t>
            </a:r>
            <a:endParaRPr lang="en-US" sz="2000" dirty="0"/>
          </a:p>
          <a:p>
            <a:pPr marL="45720" indent="0">
              <a:buNone/>
            </a:pPr>
            <a:endParaRPr lang="en-US" sz="2400" dirty="0"/>
          </a:p>
        </p:txBody>
      </p:sp>
      <p:sp>
        <p:nvSpPr>
          <p:cNvPr id="5" name="TextBox 4"/>
          <p:cNvSpPr txBox="1"/>
          <p:nvPr/>
        </p:nvSpPr>
        <p:spPr>
          <a:xfrm>
            <a:off x="2333804" y="2359800"/>
            <a:ext cx="7265773" cy="255454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45720" indent="0">
              <a:buNone/>
            </a:pPr>
            <a:r>
              <a:rPr lang="en-US" sz="1600" dirty="0">
                <a:solidFill>
                  <a:schemeClr val="tx1"/>
                </a:solidFill>
              </a:rPr>
              <a:t>"</a:t>
            </a:r>
            <a:r>
              <a:rPr lang="en-US" sz="1600" i="1" dirty="0">
                <a:solidFill>
                  <a:schemeClr val="tx1"/>
                </a:solidFill>
              </a:rPr>
              <a:t>Python is a widely used </a:t>
            </a:r>
            <a:r>
              <a:rPr lang="en-US" sz="1600" i="1" u="sng" dirty="0">
                <a:solidFill>
                  <a:schemeClr val="tx1"/>
                </a:solidFill>
              </a:rPr>
              <a:t>general-purpose</a:t>
            </a:r>
            <a:r>
              <a:rPr lang="en-US" sz="1600" i="1" dirty="0">
                <a:solidFill>
                  <a:schemeClr val="tx1"/>
                </a:solidFill>
              </a:rPr>
              <a:t>, </a:t>
            </a:r>
            <a:r>
              <a:rPr lang="en-US" sz="1600" i="1" u="sng" dirty="0">
                <a:solidFill>
                  <a:schemeClr val="tx1"/>
                </a:solidFill>
              </a:rPr>
              <a:t>high-level</a:t>
            </a:r>
            <a:r>
              <a:rPr lang="en-US" sz="1600" i="1" dirty="0">
                <a:solidFill>
                  <a:schemeClr val="tx1"/>
                </a:solidFill>
              </a:rPr>
              <a:t> programming language. Its design philosophy emphasizes </a:t>
            </a:r>
            <a:r>
              <a:rPr lang="en-US" sz="1600" i="1" u="sng" dirty="0">
                <a:solidFill>
                  <a:schemeClr val="tx1"/>
                </a:solidFill>
              </a:rPr>
              <a:t>code readability</a:t>
            </a:r>
            <a:r>
              <a:rPr lang="en-US" sz="1600" i="1" dirty="0">
                <a:solidFill>
                  <a:schemeClr val="tx1"/>
                </a:solidFill>
              </a:rPr>
              <a:t>, and its syntax allows programmers to express concepts in fewer lines of code than would be possible in languages such as C. The language provides constructs intended to enable clear programs on both a small and large scale.</a:t>
            </a:r>
          </a:p>
          <a:p>
            <a:pPr marL="45720" indent="0">
              <a:buNone/>
            </a:pPr>
            <a:endParaRPr lang="en-US" sz="1600" i="1" dirty="0">
              <a:solidFill>
                <a:schemeClr val="tx1"/>
              </a:solidFill>
            </a:endParaRPr>
          </a:p>
          <a:p>
            <a:pPr marL="45720" indent="0">
              <a:buNone/>
            </a:pPr>
            <a:r>
              <a:rPr lang="en-US" sz="1600" i="1" dirty="0">
                <a:solidFill>
                  <a:schemeClr val="tx1"/>
                </a:solidFill>
              </a:rPr>
              <a:t>Python supports </a:t>
            </a:r>
            <a:r>
              <a:rPr lang="en-US" sz="1600" i="1" u="sng" dirty="0">
                <a:solidFill>
                  <a:schemeClr val="tx1"/>
                </a:solidFill>
              </a:rPr>
              <a:t>multiple programming paradigms</a:t>
            </a:r>
            <a:r>
              <a:rPr lang="en-US" sz="1600" i="1" dirty="0">
                <a:solidFill>
                  <a:schemeClr val="tx1"/>
                </a:solidFill>
              </a:rPr>
              <a:t>, including object-oriented, imperative and functional programming or procedural styles. It features a </a:t>
            </a:r>
            <a:r>
              <a:rPr lang="en-US" sz="1600" i="1" u="sng" dirty="0">
                <a:solidFill>
                  <a:schemeClr val="tx1"/>
                </a:solidFill>
              </a:rPr>
              <a:t>dynamic type system</a:t>
            </a:r>
            <a:r>
              <a:rPr lang="en-US" sz="1600" i="1" dirty="0">
                <a:solidFill>
                  <a:schemeClr val="tx1"/>
                </a:solidFill>
              </a:rPr>
              <a:t> and automatic memory management and has a </a:t>
            </a:r>
            <a:r>
              <a:rPr lang="en-US" sz="1600" i="1" u="sng" dirty="0">
                <a:solidFill>
                  <a:schemeClr val="tx1"/>
                </a:solidFill>
              </a:rPr>
              <a:t>large and comprehensive standard library</a:t>
            </a:r>
            <a:r>
              <a:rPr lang="en-US" sz="1600" i="1" dirty="0">
                <a:solidFill>
                  <a:schemeClr val="tx1"/>
                </a:solidFill>
              </a:rPr>
              <a:t>.</a:t>
            </a:r>
            <a:r>
              <a:rPr lang="en-US" sz="1600" dirty="0">
                <a:solidFill>
                  <a:schemeClr val="tx1"/>
                </a:solidFill>
              </a:rPr>
              <a:t>"</a:t>
            </a:r>
          </a:p>
        </p:txBody>
      </p:sp>
      <p:sp>
        <p:nvSpPr>
          <p:cNvPr id="4" name="Date Placeholder 3">
            <a:extLst>
              <a:ext uri="{FF2B5EF4-FFF2-40B4-BE49-F238E27FC236}">
                <a16:creationId xmlns:a16="http://schemas.microsoft.com/office/drawing/2014/main" id="{1D3A6030-D865-5245-97DE-D49A15C5E366}"/>
              </a:ext>
            </a:extLst>
          </p:cNvPr>
          <p:cNvSpPr>
            <a:spLocks noGrp="1"/>
          </p:cNvSpPr>
          <p:nvPr>
            <p:ph type="dt" sz="half" idx="10"/>
          </p:nvPr>
        </p:nvSpPr>
        <p:spPr/>
        <p:txBody>
          <a:bodyPr/>
          <a:lstStyle/>
          <a:p>
            <a:fld id="{4B86344C-8AEC-4A4A-8917-760FAA0066D8}" type="datetime1">
              <a:rPr lang="en-US" smtClean="0"/>
              <a:t>7/15/19</a:t>
            </a:fld>
            <a:endParaRPr lang="en-US"/>
          </a:p>
        </p:txBody>
      </p:sp>
      <p:sp>
        <p:nvSpPr>
          <p:cNvPr id="6" name="Slide Number Placeholder 5">
            <a:extLst>
              <a:ext uri="{FF2B5EF4-FFF2-40B4-BE49-F238E27FC236}">
                <a16:creationId xmlns:a16="http://schemas.microsoft.com/office/drawing/2014/main" id="{2A1E5B93-C5E1-8B4A-968D-FC3906E66FB8}"/>
              </a:ext>
            </a:extLst>
          </p:cNvPr>
          <p:cNvSpPr>
            <a:spLocks noGrp="1"/>
          </p:cNvSpPr>
          <p:nvPr>
            <p:ph type="sldNum" sz="quarter" idx="12"/>
          </p:nvPr>
        </p:nvSpPr>
        <p:spPr/>
        <p:txBody>
          <a:bodyPr/>
          <a:lstStyle/>
          <a:p>
            <a:fld id="{D680A9F7-E5D2-C440-8737-6A510A75D463}" type="slidenum">
              <a:rPr lang="en-US" smtClean="0"/>
              <a:t>7</a:t>
            </a:fld>
            <a:endParaRPr lang="en-US"/>
          </a:p>
        </p:txBody>
      </p:sp>
    </p:spTree>
    <p:extLst>
      <p:ext uri="{BB962C8B-B14F-4D97-AF65-F5344CB8AC3E}">
        <p14:creationId xmlns:p14="http://schemas.microsoft.com/office/powerpoint/2010/main" val="247476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lstStyle/>
          <a:p>
            <a:r>
              <a:rPr lang="en-US" dirty="0"/>
              <a:t>General purpose</a:t>
            </a:r>
          </a:p>
          <a:p>
            <a:r>
              <a:rPr lang="en-US" dirty="0"/>
              <a:t>High-level</a:t>
            </a:r>
          </a:p>
          <a:p>
            <a:r>
              <a:rPr lang="en-US" dirty="0"/>
              <a:t>Readable code</a:t>
            </a:r>
          </a:p>
          <a:p>
            <a:r>
              <a:rPr lang="en-US" dirty="0"/>
              <a:t>Dynamic type system</a:t>
            </a:r>
          </a:p>
          <a:p>
            <a:r>
              <a:rPr lang="en-US" dirty="0"/>
              <a:t>Multiple programming styles</a:t>
            </a:r>
          </a:p>
          <a:p>
            <a:r>
              <a:rPr lang="en-US" dirty="0"/>
              <a:t>Large standard library</a:t>
            </a:r>
          </a:p>
          <a:p>
            <a:endParaRPr lang="en-US" dirty="0"/>
          </a:p>
          <a:p>
            <a:endParaRPr lang="en-US" dirty="0"/>
          </a:p>
        </p:txBody>
      </p:sp>
      <p:sp>
        <p:nvSpPr>
          <p:cNvPr id="5" name="Date Placeholder 4">
            <a:extLst>
              <a:ext uri="{FF2B5EF4-FFF2-40B4-BE49-F238E27FC236}">
                <a16:creationId xmlns:a16="http://schemas.microsoft.com/office/drawing/2014/main" id="{599AF4D5-198D-BD4F-B0BC-FA8ED89AC13B}"/>
              </a:ext>
            </a:extLst>
          </p:cNvPr>
          <p:cNvSpPr>
            <a:spLocks noGrp="1"/>
          </p:cNvSpPr>
          <p:nvPr>
            <p:ph type="dt" sz="half" idx="10"/>
          </p:nvPr>
        </p:nvSpPr>
        <p:spPr/>
        <p:txBody>
          <a:bodyPr/>
          <a:lstStyle/>
          <a:p>
            <a:fld id="{DBA7E50F-2EC6-4647-92B8-AA9782AB4726}" type="datetime1">
              <a:rPr lang="en-US" smtClean="0"/>
              <a:t>7/15/19</a:t>
            </a:fld>
            <a:endParaRPr lang="en-US"/>
          </a:p>
        </p:txBody>
      </p:sp>
      <p:sp>
        <p:nvSpPr>
          <p:cNvPr id="11" name="Slide Number Placeholder 10">
            <a:extLst>
              <a:ext uri="{FF2B5EF4-FFF2-40B4-BE49-F238E27FC236}">
                <a16:creationId xmlns:a16="http://schemas.microsoft.com/office/drawing/2014/main" id="{F7F31E6E-A5E8-6C45-B377-3EFCD13D47E8}"/>
              </a:ext>
            </a:extLst>
          </p:cNvPr>
          <p:cNvSpPr>
            <a:spLocks noGrp="1"/>
          </p:cNvSpPr>
          <p:nvPr>
            <p:ph type="sldNum" sz="quarter" idx="12"/>
          </p:nvPr>
        </p:nvSpPr>
        <p:spPr/>
        <p:txBody>
          <a:bodyPr/>
          <a:lstStyle/>
          <a:p>
            <a:fld id="{D680A9F7-E5D2-C440-8737-6A510A75D463}" type="slidenum">
              <a:rPr lang="en-US" smtClean="0"/>
              <a:t>8</a:t>
            </a:fld>
            <a:endParaRPr lang="en-US"/>
          </a:p>
        </p:txBody>
      </p:sp>
    </p:spTree>
    <p:extLst>
      <p:ext uri="{BB962C8B-B14F-4D97-AF65-F5344CB8AC3E}">
        <p14:creationId xmlns:p14="http://schemas.microsoft.com/office/powerpoint/2010/main" val="43450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lstStyle/>
          <a:p>
            <a:r>
              <a:rPr lang="en-US" dirty="0"/>
              <a:t>General purpose</a:t>
            </a:r>
          </a:p>
          <a:p>
            <a:r>
              <a:rPr lang="en-US" dirty="0"/>
              <a:t>High-level</a:t>
            </a:r>
          </a:p>
          <a:p>
            <a:r>
              <a:rPr lang="en-US" dirty="0"/>
              <a:t>Readable code</a:t>
            </a:r>
          </a:p>
          <a:p>
            <a:r>
              <a:rPr lang="en-US" dirty="0"/>
              <a:t>Dynamic type system</a:t>
            </a:r>
          </a:p>
          <a:p>
            <a:r>
              <a:rPr lang="en-US" dirty="0"/>
              <a:t>Multiple programming styles</a:t>
            </a:r>
          </a:p>
          <a:p>
            <a:r>
              <a:rPr lang="en-US" dirty="0"/>
              <a:t>Large standard library</a:t>
            </a:r>
          </a:p>
          <a:p>
            <a:endParaRPr lang="en-US" dirty="0"/>
          </a:p>
          <a:p>
            <a:endParaRPr lang="en-US" dirty="0"/>
          </a:p>
        </p:txBody>
      </p:sp>
      <p:sp>
        <p:nvSpPr>
          <p:cNvPr id="7" name="TextBox 6"/>
          <p:cNvSpPr txBox="1"/>
          <p:nvPr/>
        </p:nvSpPr>
        <p:spPr>
          <a:xfrm>
            <a:off x="5842275" y="2082437"/>
            <a:ext cx="1266979"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Python</a:t>
            </a:r>
            <a:endParaRPr lang="en-US" dirty="0"/>
          </a:p>
        </p:txBody>
      </p:sp>
      <p:sp>
        <p:nvSpPr>
          <p:cNvPr id="8" name="TextBox 7"/>
          <p:cNvSpPr txBox="1"/>
          <p:nvPr/>
        </p:nvSpPr>
        <p:spPr>
          <a:xfrm>
            <a:off x="5842275" y="3872006"/>
            <a:ext cx="1266979"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Java</a:t>
            </a:r>
            <a:endParaRPr lang="en-US" dirty="0"/>
          </a:p>
        </p:txBody>
      </p:sp>
      <p:sp>
        <p:nvSpPr>
          <p:cNvPr id="9" name="TextBox 8"/>
          <p:cNvSpPr txBox="1"/>
          <p:nvPr/>
        </p:nvSpPr>
        <p:spPr>
          <a:xfrm>
            <a:off x="5837744" y="2460462"/>
            <a:ext cx="5545712" cy="1200329"/>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fruits = [“apple”, “banana”, 10]</a:t>
            </a:r>
          </a:p>
          <a:p>
            <a:endParaRPr lang="en-US" dirty="0">
              <a:solidFill>
                <a:schemeClr val="tx1"/>
              </a:solidFill>
              <a:latin typeface="Consolas" panose="020B0609020204030204" pitchFamily="49" charset="0"/>
              <a:cs typeface="Consolas" panose="020B0609020204030204" pitchFamily="49" charset="0"/>
            </a:endParaRPr>
          </a:p>
          <a:p>
            <a:r>
              <a:rPr lang="en-US" dirty="0">
                <a:solidFill>
                  <a:schemeClr val="tx1"/>
                </a:solidFill>
                <a:latin typeface="Consolas" panose="020B0609020204030204" pitchFamily="49" charset="0"/>
                <a:cs typeface="Consolas" panose="020B0609020204030204" pitchFamily="49" charset="0"/>
              </a:rPr>
              <a:t>for fruit in fruits:</a:t>
            </a:r>
          </a:p>
          <a:p>
            <a:r>
              <a:rPr lang="en-US" dirty="0">
                <a:solidFill>
                  <a:schemeClr val="tx1"/>
                </a:solidFill>
                <a:latin typeface="Consolas" panose="020B0609020204030204" pitchFamily="49" charset="0"/>
                <a:cs typeface="Consolas" panose="020B0609020204030204" pitchFamily="49" charset="0"/>
              </a:rPr>
              <a:t>    print(fruit)</a:t>
            </a:r>
          </a:p>
        </p:txBody>
      </p:sp>
      <p:sp>
        <p:nvSpPr>
          <p:cNvPr id="34" name="TextBox 33"/>
          <p:cNvSpPr txBox="1"/>
          <p:nvPr/>
        </p:nvSpPr>
        <p:spPr>
          <a:xfrm>
            <a:off x="5842274" y="5805809"/>
            <a:ext cx="3624649" cy="276999"/>
          </a:xfrm>
          <a:prstGeom prst="rect">
            <a:avLst/>
          </a:prstGeom>
          <a:noFill/>
        </p:spPr>
        <p:txBody>
          <a:bodyPr wrap="square" rtlCol="0">
            <a:spAutoFit/>
          </a:bodyPr>
          <a:lstStyle/>
          <a:p>
            <a:r>
              <a:rPr lang="en-US" sz="1200" b="1" dirty="0"/>
              <a:t>Solution:</a:t>
            </a:r>
            <a:r>
              <a:rPr lang="en-US" sz="1200" dirty="0"/>
              <a:t> use </a:t>
            </a:r>
            <a:r>
              <a:rPr lang="en-US" sz="1200" dirty="0" err="1"/>
              <a:t>ArrayList</a:t>
            </a:r>
            <a:r>
              <a:rPr lang="en-US" sz="1200" dirty="0"/>
              <a:t>&lt;T&gt; with type Object</a:t>
            </a:r>
          </a:p>
        </p:txBody>
      </p:sp>
      <p:sp>
        <p:nvSpPr>
          <p:cNvPr id="5" name="Date Placeholder 4">
            <a:extLst>
              <a:ext uri="{FF2B5EF4-FFF2-40B4-BE49-F238E27FC236}">
                <a16:creationId xmlns:a16="http://schemas.microsoft.com/office/drawing/2014/main" id="{599AF4D5-198D-BD4F-B0BC-FA8ED89AC13B}"/>
              </a:ext>
            </a:extLst>
          </p:cNvPr>
          <p:cNvSpPr>
            <a:spLocks noGrp="1"/>
          </p:cNvSpPr>
          <p:nvPr>
            <p:ph type="dt" sz="half" idx="10"/>
          </p:nvPr>
        </p:nvSpPr>
        <p:spPr/>
        <p:txBody>
          <a:bodyPr/>
          <a:lstStyle/>
          <a:p>
            <a:fld id="{88FD8DC0-E4E8-1B44-B851-6F0F3F4527BE}" type="datetime1">
              <a:rPr lang="en-US" smtClean="0"/>
              <a:t>7/15/19</a:t>
            </a:fld>
            <a:endParaRPr lang="en-US"/>
          </a:p>
        </p:txBody>
      </p:sp>
      <p:sp>
        <p:nvSpPr>
          <p:cNvPr id="11" name="Slide Number Placeholder 10">
            <a:extLst>
              <a:ext uri="{FF2B5EF4-FFF2-40B4-BE49-F238E27FC236}">
                <a16:creationId xmlns:a16="http://schemas.microsoft.com/office/drawing/2014/main" id="{F7F31E6E-A5E8-6C45-B377-3EFCD13D47E8}"/>
              </a:ext>
            </a:extLst>
          </p:cNvPr>
          <p:cNvSpPr>
            <a:spLocks noGrp="1"/>
          </p:cNvSpPr>
          <p:nvPr>
            <p:ph type="sldNum" sz="quarter" idx="12"/>
          </p:nvPr>
        </p:nvSpPr>
        <p:spPr/>
        <p:txBody>
          <a:bodyPr/>
          <a:lstStyle/>
          <a:p>
            <a:fld id="{D680A9F7-E5D2-C440-8737-6A510A75D463}" type="slidenum">
              <a:rPr lang="en-US" smtClean="0"/>
              <a:t>9</a:t>
            </a:fld>
            <a:endParaRPr lang="en-US"/>
          </a:p>
        </p:txBody>
      </p:sp>
      <p:sp>
        <p:nvSpPr>
          <p:cNvPr id="14" name="TextBox 13">
            <a:extLst>
              <a:ext uri="{FF2B5EF4-FFF2-40B4-BE49-F238E27FC236}">
                <a16:creationId xmlns:a16="http://schemas.microsoft.com/office/drawing/2014/main" id="{2ED80C73-8673-0440-9926-359196666F5F}"/>
              </a:ext>
            </a:extLst>
          </p:cNvPr>
          <p:cNvSpPr txBox="1"/>
          <p:nvPr/>
        </p:nvSpPr>
        <p:spPr>
          <a:xfrm>
            <a:off x="5842274" y="4241338"/>
            <a:ext cx="5545712" cy="147732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2D2D"/>
                </a:solidFill>
                <a:latin typeface="Consolas" panose="020B0609020204030204" pitchFamily="49" charset="0"/>
                <a:cs typeface="Consolas" panose="020B0609020204030204" pitchFamily="49" charset="0"/>
              </a:rPr>
              <a:t>String[] fruits = {“apple”, “banana”, 10};</a:t>
            </a:r>
          </a:p>
          <a:p>
            <a:r>
              <a:rPr lang="en-US" dirty="0">
                <a:solidFill>
                  <a:schemeClr val="tx1"/>
                </a:solidFill>
                <a:latin typeface="Consolas" panose="020B0609020204030204" pitchFamily="49" charset="0"/>
                <a:cs typeface="Consolas" panose="020B0609020204030204" pitchFamily="49" charset="0"/>
              </a:rPr>
              <a:t>int i;</a:t>
            </a:r>
          </a:p>
          <a:p>
            <a:endParaRPr lang="en-US" dirty="0">
              <a:solidFill>
                <a:schemeClr val="tx1"/>
              </a:solidFill>
              <a:latin typeface="Consolas" panose="020B0609020204030204" pitchFamily="49" charset="0"/>
              <a:cs typeface="Consolas" panose="020B0609020204030204" pitchFamily="49" charset="0"/>
            </a:endParaRPr>
          </a:p>
          <a:p>
            <a:r>
              <a:rPr lang="en-US" dirty="0">
                <a:solidFill>
                  <a:schemeClr val="tx1"/>
                </a:solidFill>
                <a:latin typeface="Consolas" panose="020B0609020204030204" pitchFamily="49" charset="0"/>
                <a:cs typeface="Consolas" panose="020B0609020204030204" pitchFamily="49" charset="0"/>
              </a:rPr>
              <a:t>for (i = 0; i &lt; fruits.length; i++)</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System.out.println</a:t>
            </a:r>
            <a:r>
              <a:rPr lang="en-US" dirty="0">
                <a:solidFill>
                  <a:schemeClr val="tx1"/>
                </a:solidFill>
                <a:latin typeface="Consolas" panose="020B0609020204030204" pitchFamily="49" charset="0"/>
                <a:cs typeface="Consolas" panose="020B0609020204030204" pitchFamily="49" charset="0"/>
              </a:rPr>
              <a:t>(fruits[i]);</a:t>
            </a:r>
          </a:p>
        </p:txBody>
      </p:sp>
    </p:spTree>
    <p:extLst>
      <p:ext uri="{BB962C8B-B14F-4D97-AF65-F5344CB8AC3E}">
        <p14:creationId xmlns:p14="http://schemas.microsoft.com/office/powerpoint/2010/main" val="1516510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21416</TotalTime>
  <Words>1091</Words>
  <Application>Microsoft Macintosh PowerPoint</Application>
  <PresentationFormat>Widescreen</PresentationFormat>
  <Paragraphs>241</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Workshop:  Introduction to Python</vt:lpstr>
      <vt:lpstr>Workshop Overview</vt:lpstr>
      <vt:lpstr>Introduction</vt:lpstr>
      <vt:lpstr>About Me</vt:lpstr>
      <vt:lpstr>About Me</vt:lpstr>
      <vt:lpstr>Contact Me</vt:lpstr>
      <vt:lpstr>What is Python?</vt:lpstr>
      <vt:lpstr>What is Python?</vt:lpstr>
      <vt:lpstr>What is Python?</vt:lpstr>
      <vt:lpstr>What is Python Used For?</vt:lpstr>
      <vt:lpstr>Note: Python 2 and Python 3</vt:lpstr>
      <vt:lpstr>For the Audience</vt:lpstr>
      <vt:lpstr>Questions?</vt:lpstr>
      <vt:lpstr>Session 1: Setting Up Python</vt:lpstr>
      <vt:lpstr>Option 1: Anaconda</vt:lpstr>
      <vt:lpstr>Option 2:Official Python Installer</vt:lpstr>
      <vt:lpstr>Verify the Installation</vt:lpstr>
      <vt:lpstr>Choosing an Editor</vt:lpstr>
      <vt:lpstr>Visual Studio Code</vt:lpstr>
      <vt:lpstr>PyCharm</vt:lpstr>
      <vt:lpstr>Using VS Code</vt:lpstr>
      <vt:lpstr>Session 2: Basics of Python</vt:lpstr>
      <vt:lpstr>Interactive session</vt:lpstr>
      <vt:lpstr>Session 3: Object-Oriented Programming (OOP)</vt:lpstr>
      <vt:lpstr>Example: Facebook User</vt:lpstr>
      <vt:lpstr>Example: Facebook User</vt:lpstr>
      <vt:lpstr>Example: Facebook User</vt:lpstr>
      <vt:lpstr>Example: Facebook User</vt:lpstr>
      <vt:lpstr>Session 4: The Python Standard Library</vt:lpstr>
      <vt:lpstr>PowerPoint Presentation</vt:lpstr>
      <vt:lpstr>Session 5: Using Python Packages</vt:lpstr>
      <vt:lpstr>PowerPoint Presentation</vt:lpstr>
      <vt:lpstr>Session 6: Jupyter Notebooks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Assil Ksiksi (aksiksi)</dc:creator>
  <cp:lastModifiedBy>Assil Ksiksi (aksiksi)</cp:lastModifiedBy>
  <cp:revision>266</cp:revision>
  <dcterms:created xsi:type="dcterms:W3CDTF">2019-06-19T17:17:31Z</dcterms:created>
  <dcterms:modified xsi:type="dcterms:W3CDTF">2019-07-15T21:05:24Z</dcterms:modified>
</cp:coreProperties>
</file>