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Kumar" userId="873bf2cdaab79a8b" providerId="LiveId" clId="{C8064639-2356-4FBD-959E-540DBB6CE878}"/>
    <pc:docChg chg="undo custSel addSld delSld modSld">
      <pc:chgData name="Ashwin Kumar" userId="873bf2cdaab79a8b" providerId="LiveId" clId="{C8064639-2356-4FBD-959E-540DBB6CE878}" dt="2024-03-15T07:19:54.046" v="716" actId="13822"/>
      <pc:docMkLst>
        <pc:docMk/>
      </pc:docMkLst>
      <pc:sldChg chg="modSp mod">
        <pc:chgData name="Ashwin Kumar" userId="873bf2cdaab79a8b" providerId="LiveId" clId="{C8064639-2356-4FBD-959E-540DBB6CE878}" dt="2024-03-15T07:15:32.407" v="678" actId="207"/>
        <pc:sldMkLst>
          <pc:docMk/>
          <pc:sldMk cId="3575543874" sldId="256"/>
        </pc:sldMkLst>
        <pc:spChg chg="mod">
          <ac:chgData name="Ashwin Kumar" userId="873bf2cdaab79a8b" providerId="LiveId" clId="{C8064639-2356-4FBD-959E-540DBB6CE878}" dt="2024-03-15T07:15:32.407" v="678" actId="207"/>
          <ac:spMkLst>
            <pc:docMk/>
            <pc:sldMk cId="3575543874" sldId="256"/>
            <ac:spMk id="6" creationId="{29E8F63C-3BF4-E32A-4627-6EA7A4B89740}"/>
          </ac:spMkLst>
        </pc:spChg>
      </pc:sldChg>
      <pc:sldChg chg="modSp mod">
        <pc:chgData name="Ashwin Kumar" userId="873bf2cdaab79a8b" providerId="LiveId" clId="{C8064639-2356-4FBD-959E-540DBB6CE878}" dt="2024-03-14T13:11:01.175" v="225" actId="5793"/>
        <pc:sldMkLst>
          <pc:docMk/>
          <pc:sldMk cId="2193314676" sldId="257"/>
        </pc:sldMkLst>
        <pc:spChg chg="mod">
          <ac:chgData name="Ashwin Kumar" userId="873bf2cdaab79a8b" providerId="LiveId" clId="{C8064639-2356-4FBD-959E-540DBB6CE878}" dt="2024-03-14T13:11:01.175" v="225" actId="5793"/>
          <ac:spMkLst>
            <pc:docMk/>
            <pc:sldMk cId="2193314676" sldId="257"/>
            <ac:spMk id="3" creationId="{5767162A-D53D-6F75-97DB-464E801317B5}"/>
          </ac:spMkLst>
        </pc:spChg>
      </pc:sldChg>
      <pc:sldChg chg="modSp mod">
        <pc:chgData name="Ashwin Kumar" userId="873bf2cdaab79a8b" providerId="LiveId" clId="{C8064639-2356-4FBD-959E-540DBB6CE878}" dt="2024-03-15T06:06:05.291" v="645" actId="113"/>
        <pc:sldMkLst>
          <pc:docMk/>
          <pc:sldMk cId="2804082588" sldId="259"/>
        </pc:sldMkLst>
        <pc:spChg chg="mod">
          <ac:chgData name="Ashwin Kumar" userId="873bf2cdaab79a8b" providerId="LiveId" clId="{C8064639-2356-4FBD-959E-540DBB6CE878}" dt="2024-03-15T06:06:05.291" v="645" actId="113"/>
          <ac:spMkLst>
            <pc:docMk/>
            <pc:sldMk cId="2804082588" sldId="259"/>
            <ac:spMk id="2" creationId="{EB800754-2B8E-FBFF-617B-03F18389DCA5}"/>
          </ac:spMkLst>
        </pc:spChg>
      </pc:sldChg>
      <pc:sldChg chg="modSp mod">
        <pc:chgData name="Ashwin Kumar" userId="873bf2cdaab79a8b" providerId="LiveId" clId="{C8064639-2356-4FBD-959E-540DBB6CE878}" dt="2024-03-15T06:06:01.809" v="644" actId="113"/>
        <pc:sldMkLst>
          <pc:docMk/>
          <pc:sldMk cId="2447431461" sldId="260"/>
        </pc:sldMkLst>
        <pc:spChg chg="mod">
          <ac:chgData name="Ashwin Kumar" userId="873bf2cdaab79a8b" providerId="LiveId" clId="{C8064639-2356-4FBD-959E-540DBB6CE878}" dt="2024-03-15T06:06:01.809" v="644" actId="113"/>
          <ac:spMkLst>
            <pc:docMk/>
            <pc:sldMk cId="2447431461" sldId="260"/>
            <ac:spMk id="2" creationId="{9B6864FA-AB9E-8871-0BD8-1F0ECAF73D64}"/>
          </ac:spMkLst>
        </pc:spChg>
      </pc:sldChg>
      <pc:sldChg chg="modSp mod">
        <pc:chgData name="Ashwin Kumar" userId="873bf2cdaab79a8b" providerId="LiveId" clId="{C8064639-2356-4FBD-959E-540DBB6CE878}" dt="2024-03-15T06:05:57.745" v="643" actId="113"/>
        <pc:sldMkLst>
          <pc:docMk/>
          <pc:sldMk cId="1724611768" sldId="261"/>
        </pc:sldMkLst>
        <pc:spChg chg="mod">
          <ac:chgData name="Ashwin Kumar" userId="873bf2cdaab79a8b" providerId="LiveId" clId="{C8064639-2356-4FBD-959E-540DBB6CE878}" dt="2024-03-15T06:05:57.745" v="643" actId="113"/>
          <ac:spMkLst>
            <pc:docMk/>
            <pc:sldMk cId="1724611768" sldId="261"/>
            <ac:spMk id="2" creationId="{A3F1D66D-38DF-9360-1D90-A945CB8D3998}"/>
          </ac:spMkLst>
        </pc:spChg>
      </pc:sldChg>
      <pc:sldChg chg="modSp mod">
        <pc:chgData name="Ashwin Kumar" userId="873bf2cdaab79a8b" providerId="LiveId" clId="{C8064639-2356-4FBD-959E-540DBB6CE878}" dt="2024-03-15T06:05:48.491" v="642" actId="113"/>
        <pc:sldMkLst>
          <pc:docMk/>
          <pc:sldMk cId="4259041273" sldId="262"/>
        </pc:sldMkLst>
        <pc:spChg chg="mod">
          <ac:chgData name="Ashwin Kumar" userId="873bf2cdaab79a8b" providerId="LiveId" clId="{C8064639-2356-4FBD-959E-540DBB6CE878}" dt="2024-03-15T06:05:48.491" v="642" actId="113"/>
          <ac:spMkLst>
            <pc:docMk/>
            <pc:sldMk cId="4259041273" sldId="262"/>
            <ac:spMk id="2" creationId="{6315D028-BA9F-89D5-D80A-2162B8C7B0E9}"/>
          </ac:spMkLst>
        </pc:spChg>
        <pc:spChg chg="mod">
          <ac:chgData name="Ashwin Kumar" userId="873bf2cdaab79a8b" providerId="LiveId" clId="{C8064639-2356-4FBD-959E-540DBB6CE878}" dt="2024-03-15T06:05:48.491" v="642" actId="113"/>
          <ac:spMkLst>
            <pc:docMk/>
            <pc:sldMk cId="4259041273" sldId="262"/>
            <ac:spMk id="7" creationId="{BCBBE95E-2F2B-556A-CD4F-7B5C10155E4E}"/>
          </ac:spMkLst>
        </pc:spChg>
      </pc:sldChg>
      <pc:sldChg chg="modSp mod">
        <pc:chgData name="Ashwin Kumar" userId="873bf2cdaab79a8b" providerId="LiveId" clId="{C8064639-2356-4FBD-959E-540DBB6CE878}" dt="2024-03-15T06:05:40.871" v="641" actId="207"/>
        <pc:sldMkLst>
          <pc:docMk/>
          <pc:sldMk cId="304514087" sldId="263"/>
        </pc:sldMkLst>
        <pc:spChg chg="mod">
          <ac:chgData name="Ashwin Kumar" userId="873bf2cdaab79a8b" providerId="LiveId" clId="{C8064639-2356-4FBD-959E-540DBB6CE878}" dt="2024-03-15T06:05:40.871" v="641" actId="207"/>
          <ac:spMkLst>
            <pc:docMk/>
            <pc:sldMk cId="304514087" sldId="263"/>
            <ac:spMk id="2" creationId="{1A5D7142-045C-214E-A35F-039990B71F7E}"/>
          </ac:spMkLst>
        </pc:spChg>
        <pc:spChg chg="mod">
          <ac:chgData name="Ashwin Kumar" userId="873bf2cdaab79a8b" providerId="LiveId" clId="{C8064639-2356-4FBD-959E-540DBB6CE878}" dt="2024-03-15T06:05:35.032" v="640" actId="113"/>
          <ac:spMkLst>
            <pc:docMk/>
            <pc:sldMk cId="304514087" sldId="263"/>
            <ac:spMk id="5" creationId="{F4A39C8B-D144-2883-45C1-466C968186B7}"/>
          </ac:spMkLst>
        </pc:spChg>
      </pc:sldChg>
      <pc:sldChg chg="modSp mod">
        <pc:chgData name="Ashwin Kumar" userId="873bf2cdaab79a8b" providerId="LiveId" clId="{C8064639-2356-4FBD-959E-540DBB6CE878}" dt="2024-03-15T06:05:31.844" v="639" actId="113"/>
        <pc:sldMkLst>
          <pc:docMk/>
          <pc:sldMk cId="2498341727" sldId="264"/>
        </pc:sldMkLst>
        <pc:spChg chg="mod">
          <ac:chgData name="Ashwin Kumar" userId="873bf2cdaab79a8b" providerId="LiveId" clId="{C8064639-2356-4FBD-959E-540DBB6CE878}" dt="2024-03-15T06:05:31.844" v="639" actId="113"/>
          <ac:spMkLst>
            <pc:docMk/>
            <pc:sldMk cId="2498341727" sldId="264"/>
            <ac:spMk id="2" creationId="{4917241D-DE4F-E1C8-45C9-63AF24E8B614}"/>
          </ac:spMkLst>
        </pc:spChg>
      </pc:sldChg>
      <pc:sldChg chg="modSp mod">
        <pc:chgData name="Ashwin Kumar" userId="873bf2cdaab79a8b" providerId="LiveId" clId="{C8064639-2356-4FBD-959E-540DBB6CE878}" dt="2024-03-15T06:05:27.816" v="638" actId="113"/>
        <pc:sldMkLst>
          <pc:docMk/>
          <pc:sldMk cId="2359339308" sldId="265"/>
        </pc:sldMkLst>
        <pc:spChg chg="mod">
          <ac:chgData name="Ashwin Kumar" userId="873bf2cdaab79a8b" providerId="LiveId" clId="{C8064639-2356-4FBD-959E-540DBB6CE878}" dt="2024-03-15T06:05:27.816" v="638" actId="113"/>
          <ac:spMkLst>
            <pc:docMk/>
            <pc:sldMk cId="2359339308" sldId="265"/>
            <ac:spMk id="2" creationId="{1468CFFD-74F1-535E-1A7E-099A22C86C7B}"/>
          </ac:spMkLst>
        </pc:spChg>
      </pc:sldChg>
      <pc:sldChg chg="modSp mod">
        <pc:chgData name="Ashwin Kumar" userId="873bf2cdaab79a8b" providerId="LiveId" clId="{C8064639-2356-4FBD-959E-540DBB6CE878}" dt="2024-03-15T06:05:23.655" v="637" actId="113"/>
        <pc:sldMkLst>
          <pc:docMk/>
          <pc:sldMk cId="2635154409" sldId="266"/>
        </pc:sldMkLst>
        <pc:spChg chg="mod">
          <ac:chgData name="Ashwin Kumar" userId="873bf2cdaab79a8b" providerId="LiveId" clId="{C8064639-2356-4FBD-959E-540DBB6CE878}" dt="2024-03-15T06:05:23.655" v="637" actId="113"/>
          <ac:spMkLst>
            <pc:docMk/>
            <pc:sldMk cId="2635154409" sldId="266"/>
            <ac:spMk id="2" creationId="{47696CC9-75DE-17F1-3516-487D5FB0EAD2}"/>
          </ac:spMkLst>
        </pc:spChg>
      </pc:sldChg>
      <pc:sldChg chg="modSp mod">
        <pc:chgData name="Ashwin Kumar" userId="873bf2cdaab79a8b" providerId="LiveId" clId="{C8064639-2356-4FBD-959E-540DBB6CE878}" dt="2024-03-15T06:05:19.102" v="636" actId="113"/>
        <pc:sldMkLst>
          <pc:docMk/>
          <pc:sldMk cId="3556503390" sldId="267"/>
        </pc:sldMkLst>
        <pc:spChg chg="mod">
          <ac:chgData name="Ashwin Kumar" userId="873bf2cdaab79a8b" providerId="LiveId" clId="{C8064639-2356-4FBD-959E-540DBB6CE878}" dt="2024-03-15T06:05:19.102" v="636" actId="113"/>
          <ac:spMkLst>
            <pc:docMk/>
            <pc:sldMk cId="3556503390" sldId="267"/>
            <ac:spMk id="2" creationId="{C3D9F466-1B33-D67E-63F5-2D8EC2C9E12A}"/>
          </ac:spMkLst>
        </pc:spChg>
      </pc:sldChg>
      <pc:sldChg chg="addSp delSp modSp new mod">
        <pc:chgData name="Ashwin Kumar" userId="873bf2cdaab79a8b" providerId="LiveId" clId="{C8064639-2356-4FBD-959E-540DBB6CE878}" dt="2024-03-14T13:02:09.580" v="72" actId="1076"/>
        <pc:sldMkLst>
          <pc:docMk/>
          <pc:sldMk cId="2764384145" sldId="268"/>
        </pc:sldMkLst>
        <pc:spChg chg="mod">
          <ac:chgData name="Ashwin Kumar" userId="873bf2cdaab79a8b" providerId="LiveId" clId="{C8064639-2356-4FBD-959E-540DBB6CE878}" dt="2024-03-14T13:02:09.580" v="72" actId="1076"/>
          <ac:spMkLst>
            <pc:docMk/>
            <pc:sldMk cId="2764384145" sldId="268"/>
            <ac:spMk id="2" creationId="{2DA04F71-4222-72E2-7003-D4C9D17F7846}"/>
          </ac:spMkLst>
        </pc:spChg>
        <pc:spChg chg="del">
          <ac:chgData name="Ashwin Kumar" userId="873bf2cdaab79a8b" providerId="LiveId" clId="{C8064639-2356-4FBD-959E-540DBB6CE878}" dt="2024-03-14T12:59:14.980" v="8" actId="478"/>
          <ac:spMkLst>
            <pc:docMk/>
            <pc:sldMk cId="2764384145" sldId="268"/>
            <ac:spMk id="3" creationId="{03D56951-6A1F-E02D-C8D5-CA1ECC3075EA}"/>
          </ac:spMkLst>
        </pc:spChg>
        <pc:spChg chg="add mod">
          <ac:chgData name="Ashwin Kumar" userId="873bf2cdaab79a8b" providerId="LiveId" clId="{C8064639-2356-4FBD-959E-540DBB6CE878}" dt="2024-03-14T13:02:04.524" v="71" actId="1076"/>
          <ac:spMkLst>
            <pc:docMk/>
            <pc:sldMk cId="2764384145" sldId="268"/>
            <ac:spMk id="5" creationId="{4BA706BB-6AA9-260A-DA52-533BC2770926}"/>
          </ac:spMkLst>
        </pc:spChg>
      </pc:sldChg>
      <pc:sldChg chg="addSp delSp modSp new mod">
        <pc:chgData name="Ashwin Kumar" userId="873bf2cdaab79a8b" providerId="LiveId" clId="{C8064639-2356-4FBD-959E-540DBB6CE878}" dt="2024-03-15T06:05:06.733" v="635" actId="207"/>
        <pc:sldMkLst>
          <pc:docMk/>
          <pc:sldMk cId="3378319568" sldId="269"/>
        </pc:sldMkLst>
        <pc:spChg chg="mod">
          <ac:chgData name="Ashwin Kumar" userId="873bf2cdaab79a8b" providerId="LiveId" clId="{C8064639-2356-4FBD-959E-540DBB6CE878}" dt="2024-03-15T06:05:06.733" v="635" actId="207"/>
          <ac:spMkLst>
            <pc:docMk/>
            <pc:sldMk cId="3378319568" sldId="269"/>
            <ac:spMk id="2" creationId="{30C22A25-9D57-2800-EB40-19FE6D1D4B08}"/>
          </ac:spMkLst>
        </pc:spChg>
        <pc:spChg chg="del">
          <ac:chgData name="Ashwin Kumar" userId="873bf2cdaab79a8b" providerId="LiveId" clId="{C8064639-2356-4FBD-959E-540DBB6CE878}" dt="2024-03-14T13:03:11.357" v="79" actId="478"/>
          <ac:spMkLst>
            <pc:docMk/>
            <pc:sldMk cId="3378319568" sldId="269"/>
            <ac:spMk id="3" creationId="{8B7297BC-A0B9-4FB9-D888-029EB0C64C1F}"/>
          </ac:spMkLst>
        </pc:spChg>
        <pc:spChg chg="add mod">
          <ac:chgData name="Ashwin Kumar" userId="873bf2cdaab79a8b" providerId="LiveId" clId="{C8064639-2356-4FBD-959E-540DBB6CE878}" dt="2024-03-15T06:04:20.512" v="629" actId="571"/>
          <ac:spMkLst>
            <pc:docMk/>
            <pc:sldMk cId="3378319568" sldId="269"/>
            <ac:spMk id="3" creationId="{8D46CE58-F5E3-B787-2FC3-4AD39C6E8CFC}"/>
          </ac:spMkLst>
        </pc:spChg>
        <pc:spChg chg="add mod">
          <ac:chgData name="Ashwin Kumar" userId="873bf2cdaab79a8b" providerId="LiveId" clId="{C8064639-2356-4FBD-959E-540DBB6CE878}" dt="2024-03-15T06:04:47.839" v="633" actId="571"/>
          <ac:spMkLst>
            <pc:docMk/>
            <pc:sldMk cId="3378319568" sldId="269"/>
            <ac:spMk id="4" creationId="{B24A684E-F826-6AD2-7723-C90C772DE788}"/>
          </ac:spMkLst>
        </pc:spChg>
        <pc:spChg chg="add mod">
          <ac:chgData name="Ashwin Kumar" userId="873bf2cdaab79a8b" providerId="LiveId" clId="{C8064639-2356-4FBD-959E-540DBB6CE878}" dt="2024-03-15T06:04:55.519" v="634" actId="207"/>
          <ac:spMkLst>
            <pc:docMk/>
            <pc:sldMk cId="3378319568" sldId="269"/>
            <ac:spMk id="5" creationId="{85AFFA6E-5A6D-6294-17CB-985018BC4320}"/>
          </ac:spMkLst>
        </pc:spChg>
        <pc:spChg chg="add mod">
          <ac:chgData name="Ashwin Kumar" userId="873bf2cdaab79a8b" providerId="LiveId" clId="{C8064639-2356-4FBD-959E-540DBB6CE878}" dt="2024-03-15T06:04:55.519" v="634" actId="207"/>
          <ac:spMkLst>
            <pc:docMk/>
            <pc:sldMk cId="3378319568" sldId="269"/>
            <ac:spMk id="7" creationId="{0CA621A5-D69B-0FBD-4770-75B2D61E0435}"/>
          </ac:spMkLst>
        </pc:spChg>
      </pc:sldChg>
      <pc:sldChg chg="addSp delSp modSp new mod">
        <pc:chgData name="Ashwin Kumar" userId="873bf2cdaab79a8b" providerId="LiveId" clId="{C8064639-2356-4FBD-959E-540DBB6CE878}" dt="2024-03-15T06:04:41.208" v="631" actId="207"/>
        <pc:sldMkLst>
          <pc:docMk/>
          <pc:sldMk cId="3145642267" sldId="270"/>
        </pc:sldMkLst>
        <pc:spChg chg="add mod">
          <ac:chgData name="Ashwin Kumar" userId="873bf2cdaab79a8b" providerId="LiveId" clId="{C8064639-2356-4FBD-959E-540DBB6CE878}" dt="2024-03-15T06:04:12.752" v="626" actId="571"/>
          <ac:spMkLst>
            <pc:docMk/>
            <pc:sldMk cId="3145642267" sldId="270"/>
            <ac:spMk id="2" creationId="{0463934B-95E8-0BB1-4EF2-81DDB23B5AF7}"/>
          </ac:spMkLst>
        </pc:spChg>
        <pc:spChg chg="del">
          <ac:chgData name="Ashwin Kumar" userId="873bf2cdaab79a8b" providerId="LiveId" clId="{C8064639-2356-4FBD-959E-540DBB6CE878}" dt="2024-03-14T13:06:26.807" v="125" actId="478"/>
          <ac:spMkLst>
            <pc:docMk/>
            <pc:sldMk cId="3145642267" sldId="270"/>
            <ac:spMk id="2" creationId="{1DEF021C-3D61-8614-E84A-DBC29E02E7BD}"/>
          </ac:spMkLst>
        </pc:spChg>
        <pc:spChg chg="del">
          <ac:chgData name="Ashwin Kumar" userId="873bf2cdaab79a8b" providerId="LiveId" clId="{C8064639-2356-4FBD-959E-540DBB6CE878}" dt="2024-03-14T13:06:24.840" v="124" actId="478"/>
          <ac:spMkLst>
            <pc:docMk/>
            <pc:sldMk cId="3145642267" sldId="270"/>
            <ac:spMk id="3" creationId="{508EB5B6-98AC-4F05-685B-4980C4130A39}"/>
          </ac:spMkLst>
        </pc:spChg>
        <pc:spChg chg="add mod">
          <ac:chgData name="Ashwin Kumar" userId="873bf2cdaab79a8b" providerId="LiveId" clId="{C8064639-2356-4FBD-959E-540DBB6CE878}" dt="2024-03-15T06:04:41.208" v="631" actId="207"/>
          <ac:spMkLst>
            <pc:docMk/>
            <pc:sldMk cId="3145642267" sldId="270"/>
            <ac:spMk id="5" creationId="{4498DFF4-551A-2D46-508E-77E74AA136F1}"/>
          </ac:spMkLst>
        </pc:spChg>
        <pc:spChg chg="add mod">
          <ac:chgData name="Ashwin Kumar" userId="873bf2cdaab79a8b" providerId="LiveId" clId="{C8064639-2356-4FBD-959E-540DBB6CE878}" dt="2024-03-15T06:04:41.208" v="631" actId="207"/>
          <ac:spMkLst>
            <pc:docMk/>
            <pc:sldMk cId="3145642267" sldId="270"/>
            <ac:spMk id="7" creationId="{09B1006B-3FC3-D0DE-CFC1-4D218D834BCC}"/>
          </ac:spMkLst>
        </pc:spChg>
      </pc:sldChg>
      <pc:sldChg chg="new del">
        <pc:chgData name="Ashwin Kumar" userId="873bf2cdaab79a8b" providerId="LiveId" clId="{C8064639-2356-4FBD-959E-540DBB6CE878}" dt="2024-03-14T13:09:29.464" v="200" actId="47"/>
        <pc:sldMkLst>
          <pc:docMk/>
          <pc:sldMk cId="360983126" sldId="271"/>
        </pc:sldMkLst>
      </pc:sldChg>
      <pc:sldChg chg="modSp add mod">
        <pc:chgData name="Ashwin Kumar" userId="873bf2cdaab79a8b" providerId="LiveId" clId="{C8064639-2356-4FBD-959E-540DBB6CE878}" dt="2024-03-14T13:10:28.607" v="220" actId="1076"/>
        <pc:sldMkLst>
          <pc:docMk/>
          <pc:sldMk cId="1765444305" sldId="271"/>
        </pc:sldMkLst>
        <pc:spChg chg="mod">
          <ac:chgData name="Ashwin Kumar" userId="873bf2cdaab79a8b" providerId="LiveId" clId="{C8064639-2356-4FBD-959E-540DBB6CE878}" dt="2024-03-14T13:10:28.607" v="220" actId="1076"/>
          <ac:spMkLst>
            <pc:docMk/>
            <pc:sldMk cId="1765444305" sldId="271"/>
            <ac:spMk id="6" creationId="{CA2FB059-8004-E440-EAD1-939A06EB5E80}"/>
          </ac:spMkLst>
        </pc:spChg>
      </pc:sldChg>
      <pc:sldChg chg="add">
        <pc:chgData name="Ashwin Kumar" userId="873bf2cdaab79a8b" providerId="LiveId" clId="{C8064639-2356-4FBD-959E-540DBB6CE878}" dt="2024-03-14T13:11:12.805" v="226"/>
        <pc:sldMkLst>
          <pc:docMk/>
          <pc:sldMk cId="2781245315" sldId="272"/>
        </pc:sldMkLst>
      </pc:sldChg>
      <pc:sldChg chg="add">
        <pc:chgData name="Ashwin Kumar" userId="873bf2cdaab79a8b" providerId="LiveId" clId="{C8064639-2356-4FBD-959E-540DBB6CE878}" dt="2024-03-14T13:11:20.015" v="227"/>
        <pc:sldMkLst>
          <pc:docMk/>
          <pc:sldMk cId="4023788510" sldId="273"/>
        </pc:sldMkLst>
      </pc:sldChg>
      <pc:sldChg chg="add">
        <pc:chgData name="Ashwin Kumar" userId="873bf2cdaab79a8b" providerId="LiveId" clId="{C8064639-2356-4FBD-959E-540DBB6CE878}" dt="2024-03-14T13:11:38.934" v="228"/>
        <pc:sldMkLst>
          <pc:docMk/>
          <pc:sldMk cId="2768783838" sldId="274"/>
        </pc:sldMkLst>
      </pc:sldChg>
      <pc:sldChg chg="add">
        <pc:chgData name="Ashwin Kumar" userId="873bf2cdaab79a8b" providerId="LiveId" clId="{C8064639-2356-4FBD-959E-540DBB6CE878}" dt="2024-03-14T13:11:43.041" v="229"/>
        <pc:sldMkLst>
          <pc:docMk/>
          <pc:sldMk cId="2633463140" sldId="275"/>
        </pc:sldMkLst>
      </pc:sldChg>
      <pc:sldChg chg="add">
        <pc:chgData name="Ashwin Kumar" userId="873bf2cdaab79a8b" providerId="LiveId" clId="{C8064639-2356-4FBD-959E-540DBB6CE878}" dt="2024-03-14T13:11:47.408" v="230"/>
        <pc:sldMkLst>
          <pc:docMk/>
          <pc:sldMk cId="536990884" sldId="276"/>
        </pc:sldMkLst>
      </pc:sldChg>
      <pc:sldChg chg="add">
        <pc:chgData name="Ashwin Kumar" userId="873bf2cdaab79a8b" providerId="LiveId" clId="{C8064639-2356-4FBD-959E-540DBB6CE878}" dt="2024-03-14T13:11:51.442" v="231"/>
        <pc:sldMkLst>
          <pc:docMk/>
          <pc:sldMk cId="896879444" sldId="277"/>
        </pc:sldMkLst>
      </pc:sldChg>
      <pc:sldChg chg="add">
        <pc:chgData name="Ashwin Kumar" userId="873bf2cdaab79a8b" providerId="LiveId" clId="{C8064639-2356-4FBD-959E-540DBB6CE878}" dt="2024-03-14T13:11:55.069" v="232"/>
        <pc:sldMkLst>
          <pc:docMk/>
          <pc:sldMk cId="1194236408" sldId="278"/>
        </pc:sldMkLst>
      </pc:sldChg>
      <pc:sldChg chg="add">
        <pc:chgData name="Ashwin Kumar" userId="873bf2cdaab79a8b" providerId="LiveId" clId="{C8064639-2356-4FBD-959E-540DBB6CE878}" dt="2024-03-14T13:11:58.252" v="233"/>
        <pc:sldMkLst>
          <pc:docMk/>
          <pc:sldMk cId="71550129" sldId="279"/>
        </pc:sldMkLst>
      </pc:sldChg>
      <pc:sldChg chg="add">
        <pc:chgData name="Ashwin Kumar" userId="873bf2cdaab79a8b" providerId="LiveId" clId="{C8064639-2356-4FBD-959E-540DBB6CE878}" dt="2024-03-14T13:12:01.797" v="234"/>
        <pc:sldMkLst>
          <pc:docMk/>
          <pc:sldMk cId="189096209" sldId="280"/>
        </pc:sldMkLst>
      </pc:sldChg>
      <pc:sldChg chg="modSp add mod">
        <pc:chgData name="Ashwin Kumar" userId="873bf2cdaab79a8b" providerId="LiveId" clId="{C8064639-2356-4FBD-959E-540DBB6CE878}" dt="2024-03-15T06:03:48.340" v="624" actId="20577"/>
        <pc:sldMkLst>
          <pc:docMk/>
          <pc:sldMk cId="2713376298" sldId="281"/>
        </pc:sldMkLst>
        <pc:spChg chg="mod">
          <ac:chgData name="Ashwin Kumar" userId="873bf2cdaab79a8b" providerId="LiveId" clId="{C8064639-2356-4FBD-959E-540DBB6CE878}" dt="2024-03-15T06:03:48.340" v="624" actId="20577"/>
          <ac:spMkLst>
            <pc:docMk/>
            <pc:sldMk cId="2713376298" sldId="281"/>
            <ac:spMk id="5" creationId="{0A7D28C1-AA34-9B4C-F8C0-AB26D44A3E91}"/>
          </ac:spMkLst>
        </pc:spChg>
      </pc:sldChg>
      <pc:sldChg chg="modSp add mod">
        <pc:chgData name="Ashwin Kumar" userId="873bf2cdaab79a8b" providerId="LiveId" clId="{C8064639-2356-4FBD-959E-540DBB6CE878}" dt="2024-03-15T06:03:44.589" v="623" actId="20577"/>
        <pc:sldMkLst>
          <pc:docMk/>
          <pc:sldMk cId="1220576149" sldId="282"/>
        </pc:sldMkLst>
        <pc:spChg chg="mod">
          <ac:chgData name="Ashwin Kumar" userId="873bf2cdaab79a8b" providerId="LiveId" clId="{C8064639-2356-4FBD-959E-540DBB6CE878}" dt="2024-03-15T06:03:44.589" v="623" actId="20577"/>
          <ac:spMkLst>
            <pc:docMk/>
            <pc:sldMk cId="1220576149" sldId="282"/>
            <ac:spMk id="5" creationId="{9A1C613B-0C8F-F6C8-3B7A-AFB4B0B88B8A}"/>
          </ac:spMkLst>
        </pc:spChg>
      </pc:sldChg>
      <pc:sldChg chg="add">
        <pc:chgData name="Ashwin Kumar" userId="873bf2cdaab79a8b" providerId="LiveId" clId="{C8064639-2356-4FBD-959E-540DBB6CE878}" dt="2024-03-14T13:12:11.716" v="237"/>
        <pc:sldMkLst>
          <pc:docMk/>
          <pc:sldMk cId="3951001205" sldId="283"/>
        </pc:sldMkLst>
      </pc:sldChg>
      <pc:sldChg chg="modSp add mod">
        <pc:chgData name="Ashwin Kumar" userId="873bf2cdaab79a8b" providerId="LiveId" clId="{C8064639-2356-4FBD-959E-540DBB6CE878}" dt="2024-03-15T06:03:39.884" v="622" actId="20577"/>
        <pc:sldMkLst>
          <pc:docMk/>
          <pc:sldMk cId="857573278" sldId="284"/>
        </pc:sldMkLst>
        <pc:spChg chg="mod">
          <ac:chgData name="Ashwin Kumar" userId="873bf2cdaab79a8b" providerId="LiveId" clId="{C8064639-2356-4FBD-959E-540DBB6CE878}" dt="2024-03-15T06:03:39.884" v="622" actId="20577"/>
          <ac:spMkLst>
            <pc:docMk/>
            <pc:sldMk cId="857573278" sldId="284"/>
            <ac:spMk id="5" creationId="{5A391376-7C26-5261-F573-5669FE45684A}"/>
          </ac:spMkLst>
        </pc:spChg>
      </pc:sldChg>
      <pc:sldChg chg="add del">
        <pc:chgData name="Ashwin Kumar" userId="873bf2cdaab79a8b" providerId="LiveId" clId="{C8064639-2356-4FBD-959E-540DBB6CE878}" dt="2024-03-15T06:17:21.055" v="646" actId="47"/>
        <pc:sldMkLst>
          <pc:docMk/>
          <pc:sldMk cId="4103297052" sldId="285"/>
        </pc:sldMkLst>
      </pc:sldChg>
      <pc:sldChg chg="addSp delSp modSp new mod">
        <pc:chgData name="Ashwin Kumar" userId="873bf2cdaab79a8b" providerId="LiveId" clId="{C8064639-2356-4FBD-959E-540DBB6CE878}" dt="2024-03-15T06:03:26.944" v="621" actId="207"/>
        <pc:sldMkLst>
          <pc:docMk/>
          <pc:sldMk cId="340091795" sldId="286"/>
        </pc:sldMkLst>
        <pc:spChg chg="mod">
          <ac:chgData name="Ashwin Kumar" userId="873bf2cdaab79a8b" providerId="LiveId" clId="{C8064639-2356-4FBD-959E-540DBB6CE878}" dt="2024-03-14T13:22:53.781" v="315" actId="207"/>
          <ac:spMkLst>
            <pc:docMk/>
            <pc:sldMk cId="340091795" sldId="286"/>
            <ac:spMk id="2" creationId="{D8DBB8BC-A526-D31B-B9E4-4D4B5365EDE5}"/>
          </ac:spMkLst>
        </pc:spChg>
        <pc:spChg chg="del">
          <ac:chgData name="Ashwin Kumar" userId="873bf2cdaab79a8b" providerId="LiveId" clId="{C8064639-2356-4FBD-959E-540DBB6CE878}" dt="2024-03-14T13:14:14.387" v="247" actId="478"/>
          <ac:spMkLst>
            <pc:docMk/>
            <pc:sldMk cId="340091795" sldId="286"/>
            <ac:spMk id="3" creationId="{2374B5F8-71FC-7E90-75FB-89B84B03661E}"/>
          </ac:spMkLst>
        </pc:spChg>
        <pc:spChg chg="add mod">
          <ac:chgData name="Ashwin Kumar" userId="873bf2cdaab79a8b" providerId="LiveId" clId="{C8064639-2356-4FBD-959E-540DBB6CE878}" dt="2024-03-15T06:03:18.613" v="620" actId="571"/>
          <ac:spMkLst>
            <pc:docMk/>
            <pc:sldMk cId="340091795" sldId="286"/>
            <ac:spMk id="3" creationId="{FE26BCA8-A2CC-4321-56F3-F35ADA27FDDC}"/>
          </ac:spMkLst>
        </pc:spChg>
        <pc:spChg chg="add del mod">
          <ac:chgData name="Ashwin Kumar" userId="873bf2cdaab79a8b" providerId="LiveId" clId="{C8064639-2356-4FBD-959E-540DBB6CE878}" dt="2024-03-14T13:16:27.419" v="258" actId="478"/>
          <ac:spMkLst>
            <pc:docMk/>
            <pc:sldMk cId="340091795" sldId="286"/>
            <ac:spMk id="5" creationId="{488538F6-7BCE-3806-38FB-B6A076601F96}"/>
          </ac:spMkLst>
        </pc:spChg>
        <pc:spChg chg="add mod">
          <ac:chgData name="Ashwin Kumar" userId="873bf2cdaab79a8b" providerId="LiveId" clId="{C8064639-2356-4FBD-959E-540DBB6CE878}" dt="2024-03-15T06:03:26.944" v="621" actId="207"/>
          <ac:spMkLst>
            <pc:docMk/>
            <pc:sldMk cId="340091795" sldId="286"/>
            <ac:spMk id="7" creationId="{BBFC7147-1236-F6DF-E15B-DE97AA09B4AD}"/>
          </ac:spMkLst>
        </pc:spChg>
        <pc:spChg chg="add mod">
          <ac:chgData name="Ashwin Kumar" userId="873bf2cdaab79a8b" providerId="LiveId" clId="{C8064639-2356-4FBD-959E-540DBB6CE878}" dt="2024-03-15T06:03:26.944" v="621" actId="207"/>
          <ac:spMkLst>
            <pc:docMk/>
            <pc:sldMk cId="340091795" sldId="286"/>
            <ac:spMk id="9" creationId="{B8460DE0-0895-E118-B90D-56E1794C161C}"/>
          </ac:spMkLst>
        </pc:spChg>
      </pc:sldChg>
      <pc:sldChg chg="addSp delSp modSp new mod">
        <pc:chgData name="Ashwin Kumar" userId="873bf2cdaab79a8b" providerId="LiveId" clId="{C8064639-2356-4FBD-959E-540DBB6CE878}" dt="2024-03-15T06:03:15.068" v="618" actId="207"/>
        <pc:sldMkLst>
          <pc:docMk/>
          <pc:sldMk cId="3673876045" sldId="287"/>
        </pc:sldMkLst>
        <pc:spChg chg="mod">
          <ac:chgData name="Ashwin Kumar" userId="873bf2cdaab79a8b" providerId="LiveId" clId="{C8064639-2356-4FBD-959E-540DBB6CE878}" dt="2024-03-15T06:03:15.068" v="618" actId="207"/>
          <ac:spMkLst>
            <pc:docMk/>
            <pc:sldMk cId="3673876045" sldId="287"/>
            <ac:spMk id="2" creationId="{983EC1E9-77B5-3581-469C-9DF3A1619B0B}"/>
          </ac:spMkLst>
        </pc:spChg>
        <pc:spChg chg="add del">
          <ac:chgData name="Ashwin Kumar" userId="873bf2cdaab79a8b" providerId="LiveId" clId="{C8064639-2356-4FBD-959E-540DBB6CE878}" dt="2024-03-14T13:21:55.928" v="305" actId="478"/>
          <ac:spMkLst>
            <pc:docMk/>
            <pc:sldMk cId="3673876045" sldId="287"/>
            <ac:spMk id="3" creationId="{46C1DE70-78AE-404E-5B54-3360DD1D58B2}"/>
          </ac:spMkLst>
        </pc:spChg>
        <pc:spChg chg="add mod">
          <ac:chgData name="Ashwin Kumar" userId="873bf2cdaab79a8b" providerId="LiveId" clId="{C8064639-2356-4FBD-959E-540DBB6CE878}" dt="2024-03-15T06:03:11.001" v="617" actId="571"/>
          <ac:spMkLst>
            <pc:docMk/>
            <pc:sldMk cId="3673876045" sldId="287"/>
            <ac:spMk id="3" creationId="{E9338BA0-58B5-B6D7-A847-1F3A69B45140}"/>
          </ac:spMkLst>
        </pc:spChg>
      </pc:sldChg>
      <pc:sldChg chg="addSp delSp modSp new mod">
        <pc:chgData name="Ashwin Kumar" userId="873bf2cdaab79a8b" providerId="LiveId" clId="{C8064639-2356-4FBD-959E-540DBB6CE878}" dt="2024-03-14T13:26:37.928" v="338" actId="14100"/>
        <pc:sldMkLst>
          <pc:docMk/>
          <pc:sldMk cId="4055744862" sldId="288"/>
        </pc:sldMkLst>
        <pc:spChg chg="mod">
          <ac:chgData name="Ashwin Kumar" userId="873bf2cdaab79a8b" providerId="LiveId" clId="{C8064639-2356-4FBD-959E-540DBB6CE878}" dt="2024-03-14T13:26:12.554" v="332" actId="1076"/>
          <ac:spMkLst>
            <pc:docMk/>
            <pc:sldMk cId="4055744862" sldId="288"/>
            <ac:spMk id="2" creationId="{A00EE360-B19D-0A30-AF1E-279109E5E149}"/>
          </ac:spMkLst>
        </pc:spChg>
        <pc:spChg chg="del">
          <ac:chgData name="Ashwin Kumar" userId="873bf2cdaab79a8b" providerId="LiveId" clId="{C8064639-2356-4FBD-959E-540DBB6CE878}" dt="2024-03-14T13:25:17.156" v="323" actId="478"/>
          <ac:spMkLst>
            <pc:docMk/>
            <pc:sldMk cId="4055744862" sldId="288"/>
            <ac:spMk id="3" creationId="{4E1A8889-4976-2A38-10A8-2403E4C04487}"/>
          </ac:spMkLst>
        </pc:spChg>
        <pc:spChg chg="add del">
          <ac:chgData name="Ashwin Kumar" userId="873bf2cdaab79a8b" providerId="LiveId" clId="{C8064639-2356-4FBD-959E-540DBB6CE878}" dt="2024-03-14T13:25:28.841" v="325" actId="22"/>
          <ac:spMkLst>
            <pc:docMk/>
            <pc:sldMk cId="4055744862" sldId="288"/>
            <ac:spMk id="5" creationId="{9A550916-C9D9-E6F8-1F7B-F74625380B90}"/>
          </ac:spMkLst>
        </pc:spChg>
        <pc:picChg chg="add mod">
          <ac:chgData name="Ashwin Kumar" userId="873bf2cdaab79a8b" providerId="LiveId" clId="{C8064639-2356-4FBD-959E-540DBB6CE878}" dt="2024-03-14T13:26:37.928" v="338" actId="14100"/>
          <ac:picMkLst>
            <pc:docMk/>
            <pc:sldMk cId="4055744862" sldId="288"/>
            <ac:picMk id="7" creationId="{66156053-2B28-406C-C4EA-40A20D27D254}"/>
          </ac:picMkLst>
        </pc:picChg>
      </pc:sldChg>
      <pc:sldChg chg="addSp delSp modSp new mod">
        <pc:chgData name="Ashwin Kumar" userId="873bf2cdaab79a8b" providerId="LiveId" clId="{C8064639-2356-4FBD-959E-540DBB6CE878}" dt="2024-03-15T06:03:03.729" v="615" actId="207"/>
        <pc:sldMkLst>
          <pc:docMk/>
          <pc:sldMk cId="3229444623" sldId="289"/>
        </pc:sldMkLst>
        <pc:spChg chg="del">
          <ac:chgData name="Ashwin Kumar" userId="873bf2cdaab79a8b" providerId="LiveId" clId="{C8064639-2356-4FBD-959E-540DBB6CE878}" dt="2024-03-15T05:38:08.537" v="341" actId="478"/>
          <ac:spMkLst>
            <pc:docMk/>
            <pc:sldMk cId="3229444623" sldId="289"/>
            <ac:spMk id="2" creationId="{3E49F4DE-FED2-BE37-F7A7-560DF07554DB}"/>
          </ac:spMkLst>
        </pc:spChg>
        <pc:spChg chg="del">
          <ac:chgData name="Ashwin Kumar" userId="873bf2cdaab79a8b" providerId="LiveId" clId="{C8064639-2356-4FBD-959E-540DBB6CE878}" dt="2024-03-15T05:38:06.217" v="340" actId="478"/>
          <ac:spMkLst>
            <pc:docMk/>
            <pc:sldMk cId="3229444623" sldId="289"/>
            <ac:spMk id="3" creationId="{0A92F848-D056-1C02-BB49-44BD2F7E849F}"/>
          </ac:spMkLst>
        </pc:spChg>
        <pc:spChg chg="add mod">
          <ac:chgData name="Ashwin Kumar" userId="873bf2cdaab79a8b" providerId="LiveId" clId="{C8064639-2356-4FBD-959E-540DBB6CE878}" dt="2024-03-15T06:03:03.729" v="615" actId="207"/>
          <ac:spMkLst>
            <pc:docMk/>
            <pc:sldMk cId="3229444623" sldId="289"/>
            <ac:spMk id="5" creationId="{6A96070E-4DBA-00E2-EF3B-F88A1403B0CF}"/>
          </ac:spMkLst>
        </pc:spChg>
        <pc:spChg chg="add mod">
          <ac:chgData name="Ashwin Kumar" userId="873bf2cdaab79a8b" providerId="LiveId" clId="{C8064639-2356-4FBD-959E-540DBB6CE878}" dt="2024-03-15T06:02:53.084" v="612" actId="571"/>
          <ac:spMkLst>
            <pc:docMk/>
            <pc:sldMk cId="3229444623" sldId="289"/>
            <ac:spMk id="6" creationId="{DE0BBE77-16E6-4BD6-7BB7-E9956685D1E8}"/>
          </ac:spMkLst>
        </pc:spChg>
        <pc:spChg chg="add mod">
          <ac:chgData name="Ashwin Kumar" userId="873bf2cdaab79a8b" providerId="LiveId" clId="{C8064639-2356-4FBD-959E-540DBB6CE878}" dt="2024-03-15T06:02:55.431" v="614" actId="571"/>
          <ac:spMkLst>
            <pc:docMk/>
            <pc:sldMk cId="3229444623" sldId="289"/>
            <ac:spMk id="7" creationId="{E87DB910-9C10-C835-D8AF-54981980AE14}"/>
          </ac:spMkLst>
        </pc:spChg>
      </pc:sldChg>
      <pc:sldChg chg="addSp delSp modSp new mod">
        <pc:chgData name="Ashwin Kumar" userId="873bf2cdaab79a8b" providerId="LiveId" clId="{C8064639-2356-4FBD-959E-540DBB6CE878}" dt="2024-03-15T06:02:47.882" v="610" actId="207"/>
        <pc:sldMkLst>
          <pc:docMk/>
          <pc:sldMk cId="836948796" sldId="290"/>
        </pc:sldMkLst>
        <pc:spChg chg="del">
          <ac:chgData name="Ashwin Kumar" userId="873bf2cdaab79a8b" providerId="LiveId" clId="{C8064639-2356-4FBD-959E-540DBB6CE878}" dt="2024-03-15T05:39:03.955" v="355" actId="478"/>
          <ac:spMkLst>
            <pc:docMk/>
            <pc:sldMk cId="836948796" sldId="290"/>
            <ac:spMk id="2" creationId="{02D9C5D3-30AE-4927-0078-D6C7534DB3DA}"/>
          </ac:spMkLst>
        </pc:spChg>
        <pc:spChg chg="del">
          <ac:chgData name="Ashwin Kumar" userId="873bf2cdaab79a8b" providerId="LiveId" clId="{C8064639-2356-4FBD-959E-540DBB6CE878}" dt="2024-03-15T05:39:06.033" v="356" actId="478"/>
          <ac:spMkLst>
            <pc:docMk/>
            <pc:sldMk cId="836948796" sldId="290"/>
            <ac:spMk id="3" creationId="{BFE2F7C4-3D55-EA5B-FAF1-AA9640B2E856}"/>
          </ac:spMkLst>
        </pc:spChg>
        <pc:spChg chg="add mod">
          <ac:chgData name="Ashwin Kumar" userId="873bf2cdaab79a8b" providerId="LiveId" clId="{C8064639-2356-4FBD-959E-540DBB6CE878}" dt="2024-03-15T06:02:47.882" v="610" actId="207"/>
          <ac:spMkLst>
            <pc:docMk/>
            <pc:sldMk cId="836948796" sldId="290"/>
            <ac:spMk id="5" creationId="{14077092-86FF-C44B-7164-0C9E9C533F9F}"/>
          </ac:spMkLst>
        </pc:spChg>
        <pc:spChg chg="add mod">
          <ac:chgData name="Ashwin Kumar" userId="873bf2cdaab79a8b" providerId="LiveId" clId="{C8064639-2356-4FBD-959E-540DBB6CE878}" dt="2024-03-15T06:02:47.882" v="610" actId="207"/>
          <ac:spMkLst>
            <pc:docMk/>
            <pc:sldMk cId="836948796" sldId="290"/>
            <ac:spMk id="7" creationId="{0A97E6B7-ADF4-6CC4-6F40-6467F5D3A749}"/>
          </ac:spMkLst>
        </pc:spChg>
        <pc:spChg chg="add mod">
          <ac:chgData name="Ashwin Kumar" userId="873bf2cdaab79a8b" providerId="LiveId" clId="{C8064639-2356-4FBD-959E-540DBB6CE878}" dt="2024-03-15T06:02:38.324" v="609" actId="571"/>
          <ac:spMkLst>
            <pc:docMk/>
            <pc:sldMk cId="836948796" sldId="290"/>
            <ac:spMk id="8" creationId="{52BFBD03-A924-9E2E-95A3-7C98AAE7C5AF}"/>
          </ac:spMkLst>
        </pc:spChg>
      </pc:sldChg>
      <pc:sldChg chg="addSp delSp modSp new mod">
        <pc:chgData name="Ashwin Kumar" userId="873bf2cdaab79a8b" providerId="LiveId" clId="{C8064639-2356-4FBD-959E-540DBB6CE878}" dt="2024-03-15T06:02:33.499" v="607" actId="207"/>
        <pc:sldMkLst>
          <pc:docMk/>
          <pc:sldMk cId="2701574124" sldId="291"/>
        </pc:sldMkLst>
        <pc:spChg chg="del">
          <ac:chgData name="Ashwin Kumar" userId="873bf2cdaab79a8b" providerId="LiveId" clId="{C8064639-2356-4FBD-959E-540DBB6CE878}" dt="2024-03-15T05:40:31.184" v="375" actId="478"/>
          <ac:spMkLst>
            <pc:docMk/>
            <pc:sldMk cId="2701574124" sldId="291"/>
            <ac:spMk id="2" creationId="{132C51BA-5851-38A0-D977-0DB009C2CF32}"/>
          </ac:spMkLst>
        </pc:spChg>
        <pc:spChg chg="del">
          <ac:chgData name="Ashwin Kumar" userId="873bf2cdaab79a8b" providerId="LiveId" clId="{C8064639-2356-4FBD-959E-540DBB6CE878}" dt="2024-03-15T05:40:32.659" v="376" actId="478"/>
          <ac:spMkLst>
            <pc:docMk/>
            <pc:sldMk cId="2701574124" sldId="291"/>
            <ac:spMk id="3" creationId="{8134EF3B-3991-6814-823C-E1786FC7C252}"/>
          </ac:spMkLst>
        </pc:spChg>
        <pc:spChg chg="add mod">
          <ac:chgData name="Ashwin Kumar" userId="873bf2cdaab79a8b" providerId="LiveId" clId="{C8064639-2356-4FBD-959E-540DBB6CE878}" dt="2024-03-15T06:02:33.499" v="607" actId="207"/>
          <ac:spMkLst>
            <pc:docMk/>
            <pc:sldMk cId="2701574124" sldId="291"/>
            <ac:spMk id="5" creationId="{A950B788-ADEB-CC71-E61F-7062101462BF}"/>
          </ac:spMkLst>
        </pc:spChg>
        <pc:spChg chg="add del mod">
          <ac:chgData name="Ashwin Kumar" userId="873bf2cdaab79a8b" providerId="LiveId" clId="{C8064639-2356-4FBD-959E-540DBB6CE878}" dt="2024-03-15T05:43:53.853" v="384" actId="478"/>
          <ac:spMkLst>
            <pc:docMk/>
            <pc:sldMk cId="2701574124" sldId="291"/>
            <ac:spMk id="6" creationId="{EA76912C-1814-AFED-5113-37989A557B64}"/>
          </ac:spMkLst>
        </pc:spChg>
        <pc:spChg chg="add del">
          <ac:chgData name="Ashwin Kumar" userId="873bf2cdaab79a8b" providerId="LiveId" clId="{C8064639-2356-4FBD-959E-540DBB6CE878}" dt="2024-03-15T05:43:59.641" v="386" actId="478"/>
          <ac:spMkLst>
            <pc:docMk/>
            <pc:sldMk cId="2701574124" sldId="291"/>
            <ac:spMk id="7" creationId="{A610D5E3-FBA3-D589-999A-D6B4BFFEFE08}"/>
          </ac:spMkLst>
        </pc:spChg>
        <pc:spChg chg="add del">
          <ac:chgData name="Ashwin Kumar" userId="873bf2cdaab79a8b" providerId="LiveId" clId="{C8064639-2356-4FBD-959E-540DBB6CE878}" dt="2024-03-15T05:44:07.235" v="388" actId="478"/>
          <ac:spMkLst>
            <pc:docMk/>
            <pc:sldMk cId="2701574124" sldId="291"/>
            <ac:spMk id="8" creationId="{16FD25C5-C818-9C5D-412D-3076F535EA57}"/>
          </ac:spMkLst>
        </pc:spChg>
        <pc:picChg chg="add mod">
          <ac:chgData name="Ashwin Kumar" userId="873bf2cdaab79a8b" providerId="LiveId" clId="{C8064639-2356-4FBD-959E-540DBB6CE878}" dt="2024-03-15T05:45:12.539" v="399" actId="14100"/>
          <ac:picMkLst>
            <pc:docMk/>
            <pc:sldMk cId="2701574124" sldId="291"/>
            <ac:picMk id="10" creationId="{38E9BA04-C027-4CBC-47C2-AA295478C80D}"/>
          </ac:picMkLst>
        </pc:picChg>
      </pc:sldChg>
      <pc:sldChg chg="addSp delSp modSp new mod">
        <pc:chgData name="Ashwin Kumar" userId="873bf2cdaab79a8b" providerId="LiveId" clId="{C8064639-2356-4FBD-959E-540DBB6CE878}" dt="2024-03-15T06:02:20.594" v="604" actId="207"/>
        <pc:sldMkLst>
          <pc:docMk/>
          <pc:sldMk cId="835675101" sldId="292"/>
        </pc:sldMkLst>
        <pc:spChg chg="mod">
          <ac:chgData name="Ashwin Kumar" userId="873bf2cdaab79a8b" providerId="LiveId" clId="{C8064639-2356-4FBD-959E-540DBB6CE878}" dt="2024-03-15T05:59:00.590" v="564" actId="1076"/>
          <ac:spMkLst>
            <pc:docMk/>
            <pc:sldMk cId="835675101" sldId="292"/>
            <ac:spMk id="2" creationId="{9562D1DE-9B73-3F7C-ED69-E71ED70271D3}"/>
          </ac:spMkLst>
        </pc:spChg>
        <pc:spChg chg="mod">
          <ac:chgData name="Ashwin Kumar" userId="873bf2cdaab79a8b" providerId="LiveId" clId="{C8064639-2356-4FBD-959E-540DBB6CE878}" dt="2024-03-15T06:02:16.163" v="603" actId="207"/>
          <ac:spMkLst>
            <pc:docMk/>
            <pc:sldMk cId="835675101" sldId="292"/>
            <ac:spMk id="3" creationId="{2D63083C-B387-0D0B-23E8-64AD86AEA649}"/>
          </ac:spMkLst>
        </pc:spChg>
        <pc:spChg chg="del">
          <ac:chgData name="Ashwin Kumar" userId="873bf2cdaab79a8b" providerId="LiveId" clId="{C8064639-2356-4FBD-959E-540DBB6CE878}" dt="2024-03-15T05:58:34.668" v="559" actId="478"/>
          <ac:spMkLst>
            <pc:docMk/>
            <pc:sldMk cId="835675101" sldId="292"/>
            <ac:spMk id="4" creationId="{42661AC3-0BAE-5513-EC7C-2F0E660134AF}"/>
          </ac:spMkLst>
        </pc:spChg>
        <pc:spChg chg="mod">
          <ac:chgData name="Ashwin Kumar" userId="873bf2cdaab79a8b" providerId="LiveId" clId="{C8064639-2356-4FBD-959E-540DBB6CE878}" dt="2024-03-15T06:02:20.594" v="604" actId="207"/>
          <ac:spMkLst>
            <pc:docMk/>
            <pc:sldMk cId="835675101" sldId="292"/>
            <ac:spMk id="5" creationId="{F43F5368-593F-230C-470D-8F6A57E165CF}"/>
          </ac:spMkLst>
        </pc:spChg>
        <pc:spChg chg="del">
          <ac:chgData name="Ashwin Kumar" userId="873bf2cdaab79a8b" providerId="LiveId" clId="{C8064639-2356-4FBD-959E-540DBB6CE878}" dt="2024-03-15T05:59:34.494" v="575" actId="478"/>
          <ac:spMkLst>
            <pc:docMk/>
            <pc:sldMk cId="835675101" sldId="292"/>
            <ac:spMk id="6" creationId="{FB1C6971-5CD2-8467-04D5-D8F0883F8AEE}"/>
          </ac:spMkLst>
        </pc:spChg>
        <pc:spChg chg="add mod">
          <ac:chgData name="Ashwin Kumar" userId="873bf2cdaab79a8b" providerId="LiveId" clId="{C8064639-2356-4FBD-959E-540DBB6CE878}" dt="2024-03-15T06:01:08.256" v="598" actId="20577"/>
          <ac:spMkLst>
            <pc:docMk/>
            <pc:sldMk cId="835675101" sldId="292"/>
            <ac:spMk id="8" creationId="{4CBDFC17-3BE2-9E29-888E-FAEE5F91A606}"/>
          </ac:spMkLst>
        </pc:spChg>
        <pc:spChg chg="add mod">
          <ac:chgData name="Ashwin Kumar" userId="873bf2cdaab79a8b" providerId="LiveId" clId="{C8064639-2356-4FBD-959E-540DBB6CE878}" dt="2024-03-15T06:01:45.912" v="602" actId="1076"/>
          <ac:spMkLst>
            <pc:docMk/>
            <pc:sldMk cId="835675101" sldId="292"/>
            <ac:spMk id="12" creationId="{A154F01C-F873-A60C-A43D-C51FF105E0FF}"/>
          </ac:spMkLst>
        </pc:spChg>
        <pc:cxnChg chg="add">
          <ac:chgData name="Ashwin Kumar" userId="873bf2cdaab79a8b" providerId="LiveId" clId="{C8064639-2356-4FBD-959E-540DBB6CE878}" dt="2024-03-15T06:00:05.552" v="578" actId="11529"/>
          <ac:cxnSpMkLst>
            <pc:docMk/>
            <pc:sldMk cId="835675101" sldId="292"/>
            <ac:cxnSpMk id="10" creationId="{538782C6-6ABD-1AE1-0112-836F4462FE31}"/>
          </ac:cxnSpMkLst>
        </pc:cxnChg>
        <pc:cxnChg chg="add">
          <ac:chgData name="Ashwin Kumar" userId="873bf2cdaab79a8b" providerId="LiveId" clId="{C8064639-2356-4FBD-959E-540DBB6CE878}" dt="2024-03-15T06:01:37.001" v="601" actId="11529"/>
          <ac:cxnSpMkLst>
            <pc:docMk/>
            <pc:sldMk cId="835675101" sldId="292"/>
            <ac:cxnSpMk id="14" creationId="{FD8BC21F-4F5F-4C78-D34C-48E154FF9900}"/>
          </ac:cxnSpMkLst>
        </pc:cxnChg>
      </pc:sldChg>
      <pc:sldChg chg="addSp delSp modSp new del mod">
        <pc:chgData name="Ashwin Kumar" userId="873bf2cdaab79a8b" providerId="LiveId" clId="{C8064639-2356-4FBD-959E-540DBB6CE878}" dt="2024-03-15T05:55:36.376" v="529" actId="47"/>
        <pc:sldMkLst>
          <pc:docMk/>
          <pc:sldMk cId="4096198944" sldId="292"/>
        </pc:sldMkLst>
        <pc:spChg chg="del mod">
          <ac:chgData name="Ashwin Kumar" userId="873bf2cdaab79a8b" providerId="LiveId" clId="{C8064639-2356-4FBD-959E-540DBB6CE878}" dt="2024-03-15T05:55:30.484" v="527" actId="478"/>
          <ac:spMkLst>
            <pc:docMk/>
            <pc:sldMk cId="4096198944" sldId="292"/>
            <ac:spMk id="2" creationId="{628892D8-4D3F-64F5-D4AC-7525DD901726}"/>
          </ac:spMkLst>
        </pc:spChg>
        <pc:spChg chg="del">
          <ac:chgData name="Ashwin Kumar" userId="873bf2cdaab79a8b" providerId="LiveId" clId="{C8064639-2356-4FBD-959E-540DBB6CE878}" dt="2024-03-15T05:48:31.067" v="407" actId="478"/>
          <ac:spMkLst>
            <pc:docMk/>
            <pc:sldMk cId="4096198944" sldId="292"/>
            <ac:spMk id="3" creationId="{A3AC96F8-BEB2-8459-17AA-8364007547CF}"/>
          </ac:spMkLst>
        </pc:spChg>
        <pc:spChg chg="add del mod">
          <ac:chgData name="Ashwin Kumar" userId="873bf2cdaab79a8b" providerId="LiveId" clId="{C8064639-2356-4FBD-959E-540DBB6CE878}" dt="2024-03-15T05:55:07.297" v="526" actId="478"/>
          <ac:spMkLst>
            <pc:docMk/>
            <pc:sldMk cId="4096198944" sldId="292"/>
            <ac:spMk id="5" creationId="{EEDAEE73-E2AE-37F3-36F5-490B53CD9744}"/>
          </ac:spMkLst>
        </pc:spChg>
        <pc:spChg chg="add del mod">
          <ac:chgData name="Ashwin Kumar" userId="873bf2cdaab79a8b" providerId="LiveId" clId="{C8064639-2356-4FBD-959E-540DBB6CE878}" dt="2024-03-15T05:55:34.597" v="528" actId="478"/>
          <ac:spMkLst>
            <pc:docMk/>
            <pc:sldMk cId="4096198944" sldId="292"/>
            <ac:spMk id="7" creationId="{9CDA837A-3B5E-12B5-78E0-01FEB9BCA5F9}"/>
          </ac:spMkLst>
        </pc:spChg>
      </pc:sldChg>
      <pc:sldChg chg="new del">
        <pc:chgData name="Ashwin Kumar" userId="873bf2cdaab79a8b" providerId="LiveId" clId="{C8064639-2356-4FBD-959E-540DBB6CE878}" dt="2024-03-15T07:15:53.813" v="680" actId="47"/>
        <pc:sldMkLst>
          <pc:docMk/>
          <pc:sldMk cId="3054004940" sldId="293"/>
        </pc:sldMkLst>
      </pc:sldChg>
      <pc:sldChg chg="addSp delSp modSp new mod">
        <pc:chgData name="Ashwin Kumar" userId="873bf2cdaab79a8b" providerId="LiveId" clId="{C8064639-2356-4FBD-959E-540DBB6CE878}" dt="2024-03-15T07:19:54.046" v="716" actId="13822"/>
        <pc:sldMkLst>
          <pc:docMk/>
          <pc:sldMk cId="3055633112" sldId="293"/>
        </pc:sldMkLst>
        <pc:spChg chg="mod">
          <ac:chgData name="Ashwin Kumar" userId="873bf2cdaab79a8b" providerId="LiveId" clId="{C8064639-2356-4FBD-959E-540DBB6CE878}" dt="2024-03-15T07:17:13.896" v="697" actId="255"/>
          <ac:spMkLst>
            <pc:docMk/>
            <pc:sldMk cId="3055633112" sldId="293"/>
            <ac:spMk id="2" creationId="{A89CEF7A-186A-5423-3D12-B2682D14F90C}"/>
          </ac:spMkLst>
        </pc:spChg>
        <pc:spChg chg="del">
          <ac:chgData name="Ashwin Kumar" userId="873bf2cdaab79a8b" providerId="LiveId" clId="{C8064639-2356-4FBD-959E-540DBB6CE878}" dt="2024-03-15T07:17:00.948" v="696" actId="478"/>
          <ac:spMkLst>
            <pc:docMk/>
            <pc:sldMk cId="3055633112" sldId="293"/>
            <ac:spMk id="3" creationId="{43582761-8D1F-E1D1-6391-4A52DB9FA0BB}"/>
          </ac:spMkLst>
        </pc:spChg>
        <pc:spChg chg="add del mod">
          <ac:chgData name="Ashwin Kumar" userId="873bf2cdaab79a8b" providerId="LiveId" clId="{C8064639-2356-4FBD-959E-540DBB6CE878}" dt="2024-03-15T07:17:56.341" v="703" actId="22"/>
          <ac:spMkLst>
            <pc:docMk/>
            <pc:sldMk cId="3055633112" sldId="293"/>
            <ac:spMk id="5" creationId="{A3B4256D-7145-CF98-3ED9-AE68AD38D399}"/>
          </ac:spMkLst>
        </pc:spChg>
        <pc:spChg chg="add del">
          <ac:chgData name="Ashwin Kumar" userId="873bf2cdaab79a8b" providerId="LiveId" clId="{C8064639-2356-4FBD-959E-540DBB6CE878}" dt="2024-03-15T07:17:55.186" v="701" actId="11529"/>
          <ac:spMkLst>
            <pc:docMk/>
            <pc:sldMk cId="3055633112" sldId="293"/>
            <ac:spMk id="6" creationId="{6B1267D7-4308-71DE-1483-C7752D2C6705}"/>
          </ac:spMkLst>
        </pc:spChg>
        <pc:spChg chg="add mod">
          <ac:chgData name="Ashwin Kumar" userId="873bf2cdaab79a8b" providerId="LiveId" clId="{C8064639-2356-4FBD-959E-540DBB6CE878}" dt="2024-03-15T07:19:54.046" v="716" actId="13822"/>
          <ac:spMkLst>
            <pc:docMk/>
            <pc:sldMk cId="3055633112" sldId="293"/>
            <ac:spMk id="7" creationId="{E1D01F48-05AA-927B-A939-EFCA77BF2C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69A1-FDF8-3B9B-8251-0BA11FCCF8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39A09F-4F59-2623-EEDB-2E3D6E63C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E678BF-5092-859D-5281-4A0E80C2BA36}"/>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5" name="Footer Placeholder 4">
            <a:extLst>
              <a:ext uri="{FF2B5EF4-FFF2-40B4-BE49-F238E27FC236}">
                <a16:creationId xmlns:a16="http://schemas.microsoft.com/office/drawing/2014/main" id="{06600110-A89E-F191-3493-78F744EFD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D1887-96D3-E5CE-ABF1-7B0B1A6D305E}"/>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364141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FD99-4E45-3474-DDFF-B57372CD1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D228E0-BCA8-8225-CFA7-AEB3E8DBA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3E5EF-6D4B-1207-81C5-90F9D71E9BE7}"/>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5" name="Footer Placeholder 4">
            <a:extLst>
              <a:ext uri="{FF2B5EF4-FFF2-40B4-BE49-F238E27FC236}">
                <a16:creationId xmlns:a16="http://schemas.microsoft.com/office/drawing/2014/main" id="{CDA0F518-352A-6811-D70F-5EAC991BD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ADED8-7DE2-CF9F-9832-C489789FD09D}"/>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216812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42F54-8F58-483E-D530-2C77344EB1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3D47B2-1C2B-180B-B130-AE103659E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6AFCB-AA42-9500-4024-0B7AC1716CFD}"/>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5" name="Footer Placeholder 4">
            <a:extLst>
              <a:ext uri="{FF2B5EF4-FFF2-40B4-BE49-F238E27FC236}">
                <a16:creationId xmlns:a16="http://schemas.microsoft.com/office/drawing/2014/main" id="{DC6C3BCA-3EEA-4CF4-35A2-6176F97DBE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A1A7D-D9C1-3185-9C12-2247E0D898FC}"/>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127425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7641-528C-50D0-73A1-F5E00CC2A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6A32F9-3DAD-F653-64AA-B0376322D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70456-06F0-4089-28E4-94221E9E46E6}"/>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5" name="Footer Placeholder 4">
            <a:extLst>
              <a:ext uri="{FF2B5EF4-FFF2-40B4-BE49-F238E27FC236}">
                <a16:creationId xmlns:a16="http://schemas.microsoft.com/office/drawing/2014/main" id="{FA15659B-3A19-026D-E9BA-8879E6C1F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89F89-7262-D305-1247-800FB0D9352D}"/>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121572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912B-C3FE-23F9-08B7-4C3E36BBE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92FC12-1C92-F001-A9A7-050A5C7A9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8D4A2-BD8A-7703-5698-8FE011B9FFAB}"/>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5" name="Footer Placeholder 4">
            <a:extLst>
              <a:ext uri="{FF2B5EF4-FFF2-40B4-BE49-F238E27FC236}">
                <a16:creationId xmlns:a16="http://schemas.microsoft.com/office/drawing/2014/main" id="{837A23FD-A6AA-2777-5B96-7641403B0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ECBC41-465D-B6B6-C4DB-DC87DFE0737E}"/>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123328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52EE-27B5-DB74-56B0-6E1935ADC8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93DA5F-A3B2-93A5-BFD0-D60D93EDB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AD4CF2-D8D4-3350-F30B-C5C265FA2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982684-FDB7-5627-659B-460FEB5C7306}"/>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6" name="Footer Placeholder 5">
            <a:extLst>
              <a:ext uri="{FF2B5EF4-FFF2-40B4-BE49-F238E27FC236}">
                <a16:creationId xmlns:a16="http://schemas.microsoft.com/office/drawing/2014/main" id="{34F2BEC4-C079-F620-CBD6-65EE4D32A6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52B55-BA8F-A2CF-5B69-BDAC8AD91398}"/>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179800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7F6-3C2F-58A6-CD6C-1AADCF89AC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18C92-5D0C-D0E6-EB08-264D78FC2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80625-C298-B114-0022-32B34E757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979016-FDEF-ED32-5A89-3A62F842F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C9FE0-F25F-E8F9-B745-B67E7088B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51C61B-E145-D598-399E-DED221AD8393}"/>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8" name="Footer Placeholder 7">
            <a:extLst>
              <a:ext uri="{FF2B5EF4-FFF2-40B4-BE49-F238E27FC236}">
                <a16:creationId xmlns:a16="http://schemas.microsoft.com/office/drawing/2014/main" id="{24D94BCF-247D-F102-9C0B-3DC0C8E585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2AE5CF-3B5B-44D8-605F-F7BD61CC0A52}"/>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32859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A3B5-0F61-3278-21B4-AEE8EE09D2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55D27E-521C-7765-55E2-E7D47E8D0E0E}"/>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4" name="Footer Placeholder 3">
            <a:extLst>
              <a:ext uri="{FF2B5EF4-FFF2-40B4-BE49-F238E27FC236}">
                <a16:creationId xmlns:a16="http://schemas.microsoft.com/office/drawing/2014/main" id="{C2EC9716-D82D-1CE0-D0B1-F2A17439DD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9366B9-1D58-C493-FD1C-E74D293F59FF}"/>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289484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1C32F-2E40-F8E3-6328-E5DE3B6770C5}"/>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3" name="Footer Placeholder 2">
            <a:extLst>
              <a:ext uri="{FF2B5EF4-FFF2-40B4-BE49-F238E27FC236}">
                <a16:creationId xmlns:a16="http://schemas.microsoft.com/office/drawing/2014/main" id="{AB8694F5-282F-CC82-338D-E821B60E51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E0590D-A442-40E3-B90F-19D49511EA68}"/>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405790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A264-C74B-B945-F97D-C720893E0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C37CA8-2568-4928-FE9F-9862E7D8D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9EED1D-6C67-7563-58F2-C470FBCE6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717CC-D2A7-929E-D8E8-0287730AE79B}"/>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6" name="Footer Placeholder 5">
            <a:extLst>
              <a:ext uri="{FF2B5EF4-FFF2-40B4-BE49-F238E27FC236}">
                <a16:creationId xmlns:a16="http://schemas.microsoft.com/office/drawing/2014/main" id="{246692BF-D982-C688-57B5-0EDC92AF1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6DBB6A-4188-4B51-C158-2A56D362EC21}"/>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223676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A3D1-375D-1A7C-8E4B-BF0D3EBAF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21CD6F-8351-7D4D-1069-3CC32B1F6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8483BC-DD22-2A1B-0DEB-C0B137CCF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BDA36-495A-5B84-D86C-4BE67DC73ECD}"/>
              </a:ext>
            </a:extLst>
          </p:cNvPr>
          <p:cNvSpPr>
            <a:spLocks noGrp="1"/>
          </p:cNvSpPr>
          <p:nvPr>
            <p:ph type="dt" sz="half" idx="10"/>
          </p:nvPr>
        </p:nvSpPr>
        <p:spPr/>
        <p:txBody>
          <a:bodyPr/>
          <a:lstStyle/>
          <a:p>
            <a:fld id="{62C8D6A5-8CA6-4AB4-9D05-D9DBF8402D58}" type="datetimeFigureOut">
              <a:rPr lang="en-IN" smtClean="0"/>
              <a:t>15-03-2024</a:t>
            </a:fld>
            <a:endParaRPr lang="en-IN"/>
          </a:p>
        </p:txBody>
      </p:sp>
      <p:sp>
        <p:nvSpPr>
          <p:cNvPr id="6" name="Footer Placeholder 5">
            <a:extLst>
              <a:ext uri="{FF2B5EF4-FFF2-40B4-BE49-F238E27FC236}">
                <a16:creationId xmlns:a16="http://schemas.microsoft.com/office/drawing/2014/main" id="{C7C19A3C-4B94-642D-EB13-1EC95FCDE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ACDD1E-38E8-5BC4-094C-C9336DC48EB7}"/>
              </a:ext>
            </a:extLst>
          </p:cNvPr>
          <p:cNvSpPr>
            <a:spLocks noGrp="1"/>
          </p:cNvSpPr>
          <p:nvPr>
            <p:ph type="sldNum" sz="quarter" idx="12"/>
          </p:nvPr>
        </p:nvSpPr>
        <p:spPr/>
        <p:txBody>
          <a:bodyPr/>
          <a:lstStyle/>
          <a:p>
            <a:fld id="{CF9BC773-EBA4-4991-867B-799913B9FC60}" type="slidenum">
              <a:rPr lang="en-IN" smtClean="0"/>
              <a:t>‹#›</a:t>
            </a:fld>
            <a:endParaRPr lang="en-IN"/>
          </a:p>
        </p:txBody>
      </p:sp>
    </p:spTree>
    <p:extLst>
      <p:ext uri="{BB962C8B-B14F-4D97-AF65-F5344CB8AC3E}">
        <p14:creationId xmlns:p14="http://schemas.microsoft.com/office/powerpoint/2010/main" val="22929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2A61D-E4CD-AE99-E861-B88E4C530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E9EDF-8A69-FB3C-E8F1-B7DD50FA4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6A414-847A-02D1-520B-5B3669E43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8D6A5-8CA6-4AB4-9D05-D9DBF8402D58}" type="datetimeFigureOut">
              <a:rPr lang="en-IN" smtClean="0"/>
              <a:t>15-03-2024</a:t>
            </a:fld>
            <a:endParaRPr lang="en-IN"/>
          </a:p>
        </p:txBody>
      </p:sp>
      <p:sp>
        <p:nvSpPr>
          <p:cNvPr id="5" name="Footer Placeholder 4">
            <a:extLst>
              <a:ext uri="{FF2B5EF4-FFF2-40B4-BE49-F238E27FC236}">
                <a16:creationId xmlns:a16="http://schemas.microsoft.com/office/drawing/2014/main" id="{84B12D73-9598-B97D-BDA6-AD2C9470C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CE383F-3875-A037-4C44-1B8973691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BC773-EBA4-4991-867B-799913B9FC60}" type="slidenum">
              <a:rPr lang="en-IN" smtClean="0"/>
              <a:t>‹#›</a:t>
            </a:fld>
            <a:endParaRPr lang="en-IN"/>
          </a:p>
        </p:txBody>
      </p:sp>
    </p:spTree>
    <p:extLst>
      <p:ext uri="{BB962C8B-B14F-4D97-AF65-F5344CB8AC3E}">
        <p14:creationId xmlns:p14="http://schemas.microsoft.com/office/powerpoint/2010/main" val="2860205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8F63C-3BF4-E32A-4627-6EA7A4B89740}"/>
              </a:ext>
            </a:extLst>
          </p:cNvPr>
          <p:cNvSpPr txBox="1"/>
          <p:nvPr/>
        </p:nvSpPr>
        <p:spPr>
          <a:xfrm>
            <a:off x="-166255" y="401782"/>
            <a:ext cx="12358255" cy="1446550"/>
          </a:xfrm>
          <a:prstGeom prst="rect">
            <a:avLst/>
          </a:prstGeom>
          <a:noFill/>
        </p:spPr>
        <p:txBody>
          <a:bodyPr wrap="square">
            <a:spAutoFit/>
          </a:bodyPr>
          <a:lstStyle/>
          <a:p>
            <a:pPr algn="ctr"/>
            <a:r>
              <a:rPr lang="en-US" sz="4400" b="1" kern="2200" dirty="0">
                <a:solidFill>
                  <a:srgbClr val="00B050"/>
                </a:solidFill>
                <a:effectLst/>
                <a:latin typeface="Baskerville Old Face" panose="02020602080505020303" pitchFamily="18" charset="0"/>
                <a:ea typeface="SimSun" panose="02010600030101010101" pitchFamily="2" charset="-122"/>
              </a:rPr>
              <a:t>Indian Railways System </a:t>
            </a:r>
            <a:r>
              <a:rPr lang="en-US" sz="4400" b="1" kern="2200" dirty="0">
                <a:solidFill>
                  <a:srgbClr val="00B050"/>
                </a:solidFill>
                <a:latin typeface="Baskerville Old Face" panose="02020602080505020303" pitchFamily="18" charset="0"/>
                <a:ea typeface="SimSun" panose="02010600030101010101" pitchFamily="2" charset="-122"/>
              </a:rPr>
              <a:t>Migration to </a:t>
            </a:r>
          </a:p>
          <a:p>
            <a:pPr algn="ctr"/>
            <a:r>
              <a:rPr lang="en-US" sz="4400" b="1" kern="2200" dirty="0">
                <a:solidFill>
                  <a:schemeClr val="accent4">
                    <a:lumMod val="60000"/>
                    <a:lumOff val="40000"/>
                  </a:schemeClr>
                </a:solidFill>
                <a:latin typeface="Baskerville Old Face" panose="02020602080505020303" pitchFamily="18" charset="0"/>
                <a:ea typeface="SimSun" panose="02010600030101010101" pitchFamily="2" charset="-122"/>
              </a:rPr>
              <a:t>AWS</a:t>
            </a:r>
            <a:endParaRPr lang="en-IN" sz="4400" b="1" kern="2200" dirty="0">
              <a:solidFill>
                <a:schemeClr val="accent4">
                  <a:lumMod val="60000"/>
                  <a:lumOff val="40000"/>
                </a:schemeClr>
              </a:solidFill>
              <a:effectLst/>
              <a:latin typeface="Baskerville Old Face" panose="02020602080505020303" pitchFamily="18" charset="0"/>
              <a:ea typeface="SimSun" panose="02010600030101010101" pitchFamily="2" charset="-122"/>
            </a:endParaRPr>
          </a:p>
        </p:txBody>
      </p:sp>
      <p:pic>
        <p:nvPicPr>
          <p:cNvPr id="7" name="Picture 6" descr="How does the Indian Railway Work? All about the Indian Railways">
            <a:extLst>
              <a:ext uri="{FF2B5EF4-FFF2-40B4-BE49-F238E27FC236}">
                <a16:creationId xmlns:a16="http://schemas.microsoft.com/office/drawing/2014/main" id="{8F8AD017-1053-33A5-32A1-469EF689CA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03564" y="1644073"/>
            <a:ext cx="10963563" cy="4812145"/>
          </a:xfrm>
          <a:prstGeom prst="rect">
            <a:avLst/>
          </a:prstGeom>
          <a:noFill/>
          <a:ln>
            <a:noFill/>
          </a:ln>
        </p:spPr>
      </p:pic>
    </p:spTree>
    <p:extLst>
      <p:ext uri="{BB962C8B-B14F-4D97-AF65-F5344CB8AC3E}">
        <p14:creationId xmlns:p14="http://schemas.microsoft.com/office/powerpoint/2010/main" val="357554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CFFD-74F1-535E-1A7E-099A22C86C7B}"/>
              </a:ext>
            </a:extLst>
          </p:cNvPr>
          <p:cNvSpPr>
            <a:spLocks noGrp="1"/>
          </p:cNvSpPr>
          <p:nvPr>
            <p:ph type="title"/>
          </p:nvPr>
        </p:nvSpPr>
        <p:spPr>
          <a:xfrm>
            <a:off x="479613" y="365126"/>
            <a:ext cx="6629400" cy="997510"/>
          </a:xfrm>
        </p:spPr>
        <p:txBody>
          <a:bodyPr>
            <a:normAutofit fontScale="90000"/>
          </a:bodyPr>
          <a:lstStyle/>
          <a:p>
            <a:r>
              <a:rPr lang="en-US" sz="2700" b="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Train preparation</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A7E2CEC-6C19-A3C2-2053-665C4A89EBBE}"/>
              </a:ext>
            </a:extLst>
          </p:cNvPr>
          <p:cNvSpPr>
            <a:spLocks noGrp="1"/>
          </p:cNvSpPr>
          <p:nvPr>
            <p:ph idx="1"/>
          </p:nvPr>
        </p:nvSpPr>
        <p:spPr>
          <a:xfrm>
            <a:off x="479613" y="1054659"/>
            <a:ext cx="11232774" cy="2127812"/>
          </a:xfrm>
        </p:spPr>
        <p:txBody>
          <a:bodyPr>
            <a:normAutofit/>
          </a:bodyPr>
          <a:lstStyle/>
          <a:p>
            <a:pPr marL="0" indent="0">
              <a:buNone/>
            </a:pP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Before any journey starts, there is a protocol for how the train needs to be prepared. The coaches should be placed on the platform well in time to allow various pre-departure functions to be completed, including loading of mails, luggage, linen and parcels, watering, cleaning, pantry car provisions, cooling the AC coaches, displaying the reservation charts, attaching locomotives, and deploying the railway staff. Once all these functions are checked duly, the train is all-set for departure.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2F7D5B-DB58-DD10-9C61-22598FE6E7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70965" y="2608729"/>
            <a:ext cx="10793506" cy="3702423"/>
          </a:xfrm>
          <a:prstGeom prst="rect">
            <a:avLst/>
          </a:prstGeom>
          <a:noFill/>
          <a:ln>
            <a:noFill/>
          </a:ln>
        </p:spPr>
      </p:pic>
    </p:spTree>
    <p:extLst>
      <p:ext uri="{BB962C8B-B14F-4D97-AF65-F5344CB8AC3E}">
        <p14:creationId xmlns:p14="http://schemas.microsoft.com/office/powerpoint/2010/main" val="235933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6CC9-75DE-17F1-3516-487D5FB0EAD2}"/>
              </a:ext>
            </a:extLst>
          </p:cNvPr>
          <p:cNvSpPr>
            <a:spLocks noGrp="1"/>
          </p:cNvSpPr>
          <p:nvPr>
            <p:ph type="title"/>
          </p:nvPr>
        </p:nvSpPr>
        <p:spPr>
          <a:xfrm>
            <a:off x="461683" y="230654"/>
            <a:ext cx="10515600" cy="1325563"/>
          </a:xfrm>
        </p:spPr>
        <p:txBody>
          <a:bodyPr/>
          <a:lstStyle/>
          <a:p>
            <a:r>
              <a:rPr lang="en-US" sz="2400" b="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Track circuit</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E3EF6702-A0AA-6EF2-1A67-CC506636D253}"/>
              </a:ext>
            </a:extLst>
          </p:cNvPr>
          <p:cNvSpPr txBox="1"/>
          <p:nvPr/>
        </p:nvSpPr>
        <p:spPr>
          <a:xfrm>
            <a:off x="461683" y="1059667"/>
            <a:ext cx="11268634" cy="1200329"/>
          </a:xfrm>
          <a:prstGeom prst="rect">
            <a:avLst/>
          </a:prstGeom>
          <a:noFill/>
        </p:spPr>
        <p:txBody>
          <a:bodyPr wrap="square">
            <a:spAutoFit/>
          </a:bodyPr>
          <a:lstStyle/>
          <a:p>
            <a:pPr algn="just"/>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We all know that trains run on tracks; they were initially categorized based on the tracks’ size, which are the broad gauge, meter gauge, and narrow gauge. Now, we majorly have broad-gauged tracks. Indian railways have an approximate 1.23L km. of track length and 67,000 km. of route length. For the detection of trains, track circuiting is used. Axle counters can also be utilized for the same.</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descr="IMG_256">
            <a:extLst>
              <a:ext uri="{FF2B5EF4-FFF2-40B4-BE49-F238E27FC236}">
                <a16:creationId xmlns:a16="http://schemas.microsoft.com/office/drawing/2014/main" id="{593D48DF-9BFE-7645-A133-849F993BE443}"/>
              </a:ext>
            </a:extLst>
          </p:cNvPr>
          <p:cNvPicPr>
            <a:picLocks noChangeAspect="1"/>
          </p:cNvPicPr>
          <p:nvPr/>
        </p:nvPicPr>
        <p:blipFill>
          <a:blip r:embed="rId2"/>
          <a:stretch>
            <a:fillRect/>
          </a:stretch>
        </p:blipFill>
        <p:spPr>
          <a:xfrm>
            <a:off x="553290" y="2536133"/>
            <a:ext cx="10688451" cy="3703302"/>
          </a:xfrm>
          <a:prstGeom prst="rect">
            <a:avLst/>
          </a:prstGeom>
          <a:noFill/>
          <a:ln w="9525">
            <a:noFill/>
          </a:ln>
        </p:spPr>
      </p:pic>
    </p:spTree>
    <p:extLst>
      <p:ext uri="{BB962C8B-B14F-4D97-AF65-F5344CB8AC3E}">
        <p14:creationId xmlns:p14="http://schemas.microsoft.com/office/powerpoint/2010/main" val="263515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F466-1B33-D67E-63F5-2D8EC2C9E12A}"/>
              </a:ext>
            </a:extLst>
          </p:cNvPr>
          <p:cNvSpPr>
            <a:spLocks noGrp="1"/>
          </p:cNvSpPr>
          <p:nvPr>
            <p:ph type="title"/>
          </p:nvPr>
        </p:nvSpPr>
        <p:spPr>
          <a:xfrm>
            <a:off x="461682" y="194795"/>
            <a:ext cx="10515600" cy="1325563"/>
          </a:xfrm>
        </p:spPr>
        <p:txBody>
          <a:bodyPr/>
          <a:lstStyle/>
          <a:p>
            <a:r>
              <a:rPr lang="en-US" sz="2400" b="1" dirty="0">
                <a:effectLst/>
                <a:latin typeface="Calibri" panose="020F0502020204030204" pitchFamily="34" charset="0"/>
                <a:ea typeface="SimSun" panose="02010600030101010101" pitchFamily="2" charset="-122"/>
                <a:cs typeface="Calibri" panose="020F0502020204030204" pitchFamily="34" charset="0"/>
              </a:rPr>
              <a:t>Technology is used in Indian Railways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F5451037-CF5C-22F5-AC1B-7C703D9C2E34}"/>
              </a:ext>
            </a:extLst>
          </p:cNvPr>
          <p:cNvSpPr txBox="1"/>
          <p:nvPr/>
        </p:nvSpPr>
        <p:spPr>
          <a:xfrm>
            <a:off x="461682" y="1058693"/>
            <a:ext cx="11116235" cy="923330"/>
          </a:xfrm>
          <a:prstGeom prst="rect">
            <a:avLst/>
          </a:prstGeom>
          <a:noFill/>
        </p:spPr>
        <p:txBody>
          <a:bodyPr wrap="square">
            <a:spAutoFit/>
          </a:bodyPr>
          <a:lstStyle/>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Some of the key technologies being used by IRCTC to prevent accidents include Train Protection and Warning System (TPWS), Vehicular Anti-collision System (VACS), Vigilance Control Device (VCD), Train Collision Avoidance System (TCAS), Mobile Train Radio Communication (MTRC) System, and Train Management System (TMS).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descr="IMG_256">
            <a:extLst>
              <a:ext uri="{FF2B5EF4-FFF2-40B4-BE49-F238E27FC236}">
                <a16:creationId xmlns:a16="http://schemas.microsoft.com/office/drawing/2014/main" id="{89C1A5CD-7270-6B4C-E036-7451B594F3F7}"/>
              </a:ext>
            </a:extLst>
          </p:cNvPr>
          <p:cNvPicPr>
            <a:picLocks noChangeAspect="1"/>
          </p:cNvPicPr>
          <p:nvPr/>
        </p:nvPicPr>
        <p:blipFill>
          <a:blip r:embed="rId2"/>
          <a:stretch>
            <a:fillRect/>
          </a:stretch>
        </p:blipFill>
        <p:spPr>
          <a:xfrm>
            <a:off x="628014" y="2241176"/>
            <a:ext cx="10721304" cy="4240306"/>
          </a:xfrm>
          <a:prstGeom prst="rect">
            <a:avLst/>
          </a:prstGeom>
          <a:noFill/>
          <a:ln w="9525">
            <a:noFill/>
          </a:ln>
        </p:spPr>
      </p:pic>
    </p:spTree>
    <p:extLst>
      <p:ext uri="{BB962C8B-B14F-4D97-AF65-F5344CB8AC3E}">
        <p14:creationId xmlns:p14="http://schemas.microsoft.com/office/powerpoint/2010/main" val="355650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4F71-4222-72E2-7003-D4C9D17F7846}"/>
              </a:ext>
            </a:extLst>
          </p:cNvPr>
          <p:cNvSpPr>
            <a:spLocks noGrp="1"/>
          </p:cNvSpPr>
          <p:nvPr>
            <p:ph type="title"/>
          </p:nvPr>
        </p:nvSpPr>
        <p:spPr>
          <a:xfrm>
            <a:off x="0" y="239620"/>
            <a:ext cx="12192000" cy="1325563"/>
          </a:xfrm>
        </p:spPr>
        <p:txBody>
          <a:bodyPr>
            <a:normAutofit/>
          </a:bodyPr>
          <a:lstStyle/>
          <a:p>
            <a:pPr algn="ctr"/>
            <a:r>
              <a:rPr lang="en-US" sz="3200" b="1" dirty="0"/>
              <a:t>Why </a:t>
            </a:r>
            <a:r>
              <a:rPr lang="en-US" sz="3200" b="1" dirty="0">
                <a:solidFill>
                  <a:srgbClr val="00B050"/>
                </a:solidFill>
              </a:rPr>
              <a:t>IRCTC</a:t>
            </a:r>
            <a:r>
              <a:rPr lang="en-US" sz="3200" b="1" dirty="0"/>
              <a:t> is still using Private </a:t>
            </a:r>
            <a:r>
              <a:rPr lang="en-US" sz="3200" b="1" dirty="0">
                <a:solidFill>
                  <a:srgbClr val="FF0000"/>
                </a:solidFill>
              </a:rPr>
              <a:t>cloud</a:t>
            </a:r>
            <a:r>
              <a:rPr lang="en-US" sz="3200" b="1" dirty="0"/>
              <a:t> </a:t>
            </a:r>
            <a:br>
              <a:rPr lang="en-US" sz="3200" b="1" dirty="0"/>
            </a:br>
            <a:r>
              <a:rPr lang="en-US" sz="3200" b="1" dirty="0"/>
              <a:t>(On-</a:t>
            </a:r>
            <a:r>
              <a:rPr lang="en-US" sz="3200" b="1" dirty="0" err="1"/>
              <a:t>Premesis</a:t>
            </a:r>
            <a:r>
              <a:rPr lang="en-US" sz="3200" b="1" dirty="0"/>
              <a:t>)</a:t>
            </a:r>
            <a:endParaRPr lang="en-IN" sz="3200" b="1" dirty="0"/>
          </a:p>
        </p:txBody>
      </p:sp>
      <p:sp>
        <p:nvSpPr>
          <p:cNvPr id="5" name="TextBox 4">
            <a:extLst>
              <a:ext uri="{FF2B5EF4-FFF2-40B4-BE49-F238E27FC236}">
                <a16:creationId xmlns:a16="http://schemas.microsoft.com/office/drawing/2014/main" id="{4BA706BB-6AA9-260A-DA52-533BC2770926}"/>
              </a:ext>
            </a:extLst>
          </p:cNvPr>
          <p:cNvSpPr txBox="1"/>
          <p:nvPr/>
        </p:nvSpPr>
        <p:spPr>
          <a:xfrm>
            <a:off x="1873623" y="1844532"/>
            <a:ext cx="7306235" cy="4247317"/>
          </a:xfrm>
          <a:prstGeom prst="rect">
            <a:avLst/>
          </a:prstGeom>
          <a:noFill/>
        </p:spPr>
        <p:txBody>
          <a:bodyPr wrap="square">
            <a:spAutoFit/>
          </a:bodyPr>
          <a:lstStyle/>
          <a:p>
            <a:pPr marL="285750" indent="-285750">
              <a:buFont typeface="Wingdings" panose="05000000000000000000" pitchFamily="2" charset="2"/>
              <a:buChar char="v"/>
            </a:pPr>
            <a:r>
              <a:rPr lang="en-US" dirty="0"/>
              <a:t>Legacy Systems</a:t>
            </a:r>
          </a:p>
          <a:p>
            <a:endParaRPr lang="en-US" dirty="0"/>
          </a:p>
          <a:p>
            <a:pPr marL="285750" indent="-285750">
              <a:buFont typeface="Wingdings" panose="05000000000000000000" pitchFamily="2" charset="2"/>
              <a:buChar char="v"/>
            </a:pPr>
            <a:r>
              <a:rPr lang="en-US" dirty="0"/>
              <a:t> Data Sensitivity and Compliance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Customization and Control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Predictable Costs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Performance and Latency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Vendor Lock-In Concerns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Hybrid Infrastructure Strategy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Investment in Existing Infrastructure</a:t>
            </a:r>
            <a:endParaRPr lang="en-IN" dirty="0"/>
          </a:p>
        </p:txBody>
      </p:sp>
    </p:spTree>
    <p:extLst>
      <p:ext uri="{BB962C8B-B14F-4D97-AF65-F5344CB8AC3E}">
        <p14:creationId xmlns:p14="http://schemas.microsoft.com/office/powerpoint/2010/main" val="276438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2A25-9D57-2800-EB40-19FE6D1D4B08}"/>
              </a:ext>
            </a:extLst>
          </p:cNvPr>
          <p:cNvSpPr>
            <a:spLocks noGrp="1"/>
          </p:cNvSpPr>
          <p:nvPr>
            <p:ph type="title"/>
          </p:nvPr>
        </p:nvSpPr>
        <p:spPr/>
        <p:txBody>
          <a:bodyPr>
            <a:normAutofit/>
          </a:bodyPr>
          <a:lstStyle/>
          <a:p>
            <a:pPr algn="ctr"/>
            <a:r>
              <a:rPr lang="en-US" sz="3200" b="1" dirty="0"/>
              <a:t>Consumption of Bandwidth, Storage and </a:t>
            </a:r>
            <a:r>
              <a:rPr lang="en-US" sz="3200" b="1" dirty="0" err="1"/>
              <a:t>Proccessing</a:t>
            </a:r>
            <a:r>
              <a:rPr lang="en-US" sz="3200" b="1" dirty="0"/>
              <a:t> of current </a:t>
            </a:r>
            <a:r>
              <a:rPr lang="en-US" sz="3200" b="1" dirty="0">
                <a:solidFill>
                  <a:srgbClr val="00B050"/>
                </a:solidFill>
              </a:rPr>
              <a:t>IRS</a:t>
            </a:r>
            <a:r>
              <a:rPr lang="en-US" sz="3200" b="1" dirty="0"/>
              <a:t> Platform</a:t>
            </a:r>
            <a:endParaRPr lang="en-IN" sz="3200" b="1" dirty="0"/>
          </a:p>
        </p:txBody>
      </p:sp>
      <p:sp>
        <p:nvSpPr>
          <p:cNvPr id="5" name="TextBox 4">
            <a:extLst>
              <a:ext uri="{FF2B5EF4-FFF2-40B4-BE49-F238E27FC236}">
                <a16:creationId xmlns:a16="http://schemas.microsoft.com/office/drawing/2014/main" id="{85AFFA6E-5A6D-6294-17CB-985018BC4320}"/>
              </a:ext>
            </a:extLst>
          </p:cNvPr>
          <p:cNvSpPr txBox="1"/>
          <p:nvPr/>
        </p:nvSpPr>
        <p:spPr>
          <a:xfrm>
            <a:off x="735105" y="2182505"/>
            <a:ext cx="10883153" cy="2893100"/>
          </a:xfrm>
          <a:prstGeom prst="rect">
            <a:avLst/>
          </a:prstGeom>
          <a:noFill/>
        </p:spPr>
        <p:txBody>
          <a:bodyPr wrap="square">
            <a:spAutoFit/>
          </a:bodyPr>
          <a:lstStyle/>
          <a:p>
            <a:r>
              <a:rPr lang="en-US" sz="2000" b="1" dirty="0"/>
              <a:t>Bandwidth</a:t>
            </a:r>
          </a:p>
          <a:p>
            <a:br>
              <a:rPr lang="en-US" dirty="0"/>
            </a:br>
            <a:r>
              <a:rPr lang="en-US" b="1" dirty="0">
                <a:solidFill>
                  <a:schemeClr val="accent2">
                    <a:lumMod val="75000"/>
                  </a:schemeClr>
                </a:solidFill>
              </a:rPr>
              <a:t>User Access</a:t>
            </a:r>
            <a:r>
              <a:rPr lang="en-US" dirty="0">
                <a:solidFill>
                  <a:schemeClr val="accent2">
                    <a:lumMod val="75000"/>
                  </a:schemeClr>
                </a:solidFill>
              </a:rPr>
              <a:t> </a:t>
            </a:r>
            <a:r>
              <a:rPr lang="en-US" dirty="0"/>
              <a:t>With millions of users accessing the platform daily, IRCTC would need a high-bandwidth connection to ensure fast and seamless access to its services. This involves not just serving web pages but also handling API requests, mobile app interactions, and more.</a:t>
            </a:r>
          </a:p>
          <a:p>
            <a:br>
              <a:rPr lang="en-US" dirty="0"/>
            </a:br>
            <a:r>
              <a:rPr lang="en-US" dirty="0"/>
              <a:t> </a:t>
            </a:r>
            <a:r>
              <a:rPr lang="en-US" b="1" dirty="0">
                <a:solidFill>
                  <a:schemeClr val="accent2">
                    <a:lumMod val="75000"/>
                  </a:schemeClr>
                </a:solidFill>
              </a:rPr>
              <a:t>Multimedia Content</a:t>
            </a:r>
            <a:r>
              <a:rPr lang="en-US" dirty="0">
                <a:solidFill>
                  <a:schemeClr val="accent2">
                    <a:lumMod val="75000"/>
                  </a:schemeClr>
                </a:solidFill>
              </a:rPr>
              <a:t> </a:t>
            </a:r>
            <a:r>
              <a:rPr lang="en-US" dirty="0"/>
              <a:t>IRCTC likely hosts images, videos, and other multimedia content related to train journeys, destinations, and services. A Content Delivery Network (CDN) may be employed to distribute this content efficiently and reduce latency for users across different geographical locations.</a:t>
            </a:r>
          </a:p>
          <a:p>
            <a:endParaRPr lang="en-US" dirty="0"/>
          </a:p>
        </p:txBody>
      </p:sp>
      <p:sp>
        <p:nvSpPr>
          <p:cNvPr id="7" name="TextBox 6">
            <a:extLst>
              <a:ext uri="{FF2B5EF4-FFF2-40B4-BE49-F238E27FC236}">
                <a16:creationId xmlns:a16="http://schemas.microsoft.com/office/drawing/2014/main" id="{0CA621A5-D69B-0FBD-4770-75B2D61E0435}"/>
              </a:ext>
            </a:extLst>
          </p:cNvPr>
          <p:cNvSpPr txBox="1"/>
          <p:nvPr/>
        </p:nvSpPr>
        <p:spPr>
          <a:xfrm>
            <a:off x="735105" y="5022156"/>
            <a:ext cx="10757648" cy="646331"/>
          </a:xfrm>
          <a:prstGeom prst="rect">
            <a:avLst/>
          </a:prstGeom>
          <a:noFill/>
        </p:spPr>
        <p:txBody>
          <a:bodyPr wrap="square">
            <a:spAutoFit/>
          </a:bodyPr>
          <a:lstStyle/>
          <a:p>
            <a:r>
              <a:rPr lang="en-US" b="1" dirty="0">
                <a:solidFill>
                  <a:schemeClr val="accent2">
                    <a:lumMod val="75000"/>
                  </a:schemeClr>
                </a:solidFill>
              </a:rPr>
              <a:t>Transaction Data</a:t>
            </a:r>
            <a:r>
              <a:rPr lang="en-US" dirty="0">
                <a:solidFill>
                  <a:schemeClr val="accent2">
                    <a:lumMod val="75000"/>
                  </a:schemeClr>
                </a:solidFill>
              </a:rPr>
              <a:t> </a:t>
            </a:r>
            <a:r>
              <a:rPr lang="en-US" dirty="0"/>
              <a:t>Since ticket booking involves real-time transactions, a secure and fast connection is crucial to ensure that users can complete their transactions without delays.</a:t>
            </a:r>
            <a:endParaRPr lang="en-IN" dirty="0"/>
          </a:p>
        </p:txBody>
      </p:sp>
    </p:spTree>
    <p:extLst>
      <p:ext uri="{BB962C8B-B14F-4D97-AF65-F5344CB8AC3E}">
        <p14:creationId xmlns:p14="http://schemas.microsoft.com/office/powerpoint/2010/main" val="337831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98DFF4-551A-2D46-508E-77E74AA136F1}"/>
              </a:ext>
            </a:extLst>
          </p:cNvPr>
          <p:cNvSpPr txBox="1"/>
          <p:nvPr/>
        </p:nvSpPr>
        <p:spPr>
          <a:xfrm>
            <a:off x="537882" y="183847"/>
            <a:ext cx="11304493" cy="3170099"/>
          </a:xfrm>
          <a:prstGeom prst="rect">
            <a:avLst/>
          </a:prstGeom>
          <a:noFill/>
        </p:spPr>
        <p:txBody>
          <a:bodyPr wrap="square">
            <a:spAutoFit/>
          </a:bodyPr>
          <a:lstStyle/>
          <a:p>
            <a:r>
              <a:rPr lang="en-US" sz="2000" b="1" dirty="0"/>
              <a:t>Storage</a:t>
            </a:r>
          </a:p>
          <a:p>
            <a:br>
              <a:rPr lang="en-US" dirty="0"/>
            </a:br>
            <a:r>
              <a:rPr lang="en-US" b="1" dirty="0">
                <a:solidFill>
                  <a:schemeClr val="accent2">
                    <a:lumMod val="75000"/>
                  </a:schemeClr>
                </a:solidFill>
              </a:rPr>
              <a:t>User Data </a:t>
            </a:r>
            <a:r>
              <a:rPr lang="en-US" dirty="0"/>
              <a:t>IRCTC would store user data, including account information, booking history, and personal details. The storage infrastructure must be capable of handling a vast and growing user base.</a:t>
            </a:r>
          </a:p>
          <a:p>
            <a:br>
              <a:rPr lang="en-US" dirty="0"/>
            </a:br>
            <a:r>
              <a:rPr lang="en-US" b="1" dirty="0">
                <a:solidFill>
                  <a:schemeClr val="accent2">
                    <a:lumMod val="75000"/>
                  </a:schemeClr>
                </a:solidFill>
              </a:rPr>
              <a:t>Ticketing Information </a:t>
            </a:r>
            <a:r>
              <a:rPr lang="en-US" dirty="0"/>
              <a:t>Storing details of millions of train journeys, seat availability, pricing information, and booking statuses requires a robust and scalable database system. This might involve the use of distributed databases for improved performance and reliability.</a:t>
            </a:r>
          </a:p>
          <a:p>
            <a:br>
              <a:rPr lang="en-US" dirty="0"/>
            </a:br>
            <a:r>
              <a:rPr lang="en-US" b="1" dirty="0">
                <a:solidFill>
                  <a:schemeClr val="accent2">
                    <a:lumMod val="75000"/>
                  </a:schemeClr>
                </a:solidFill>
              </a:rPr>
              <a:t>Redundancy and Backups</a:t>
            </a:r>
            <a:r>
              <a:rPr lang="en-US" dirty="0">
                <a:solidFill>
                  <a:schemeClr val="accent2">
                    <a:lumMod val="75000"/>
                  </a:schemeClr>
                </a:solidFill>
              </a:rPr>
              <a:t> </a:t>
            </a:r>
            <a:r>
              <a:rPr lang="en-US" dirty="0"/>
              <a:t>To ensure data integrity and availability, IRCTC would implement redundant storage systems and regular backup procedures.</a:t>
            </a:r>
            <a:endParaRPr lang="en-IN" dirty="0"/>
          </a:p>
        </p:txBody>
      </p:sp>
      <p:sp>
        <p:nvSpPr>
          <p:cNvPr id="7" name="TextBox 6">
            <a:extLst>
              <a:ext uri="{FF2B5EF4-FFF2-40B4-BE49-F238E27FC236}">
                <a16:creationId xmlns:a16="http://schemas.microsoft.com/office/drawing/2014/main" id="{09B1006B-3FC3-D0DE-CFC1-4D218D834BCC}"/>
              </a:ext>
            </a:extLst>
          </p:cNvPr>
          <p:cNvSpPr txBox="1"/>
          <p:nvPr/>
        </p:nvSpPr>
        <p:spPr>
          <a:xfrm>
            <a:off x="537882" y="3429000"/>
            <a:ext cx="11170024" cy="3170099"/>
          </a:xfrm>
          <a:prstGeom prst="rect">
            <a:avLst/>
          </a:prstGeom>
          <a:noFill/>
        </p:spPr>
        <p:txBody>
          <a:bodyPr wrap="square">
            <a:spAutoFit/>
          </a:bodyPr>
          <a:lstStyle/>
          <a:p>
            <a:r>
              <a:rPr lang="en-US" sz="2000" b="1" dirty="0"/>
              <a:t>Processing</a:t>
            </a:r>
          </a:p>
          <a:p>
            <a:br>
              <a:rPr lang="en-US" dirty="0"/>
            </a:br>
            <a:r>
              <a:rPr lang="en-US" b="1" dirty="0">
                <a:solidFill>
                  <a:schemeClr val="accent2">
                    <a:lumMod val="75000"/>
                  </a:schemeClr>
                </a:solidFill>
              </a:rPr>
              <a:t>Real-time Transaction Processing</a:t>
            </a:r>
            <a:r>
              <a:rPr lang="en-US" dirty="0">
                <a:solidFill>
                  <a:schemeClr val="accent2">
                    <a:lumMod val="75000"/>
                  </a:schemeClr>
                </a:solidFill>
              </a:rPr>
              <a:t> </a:t>
            </a:r>
            <a:r>
              <a:rPr lang="en-US" dirty="0"/>
              <a:t>The platform needs powerful servers and a high-performance database system to process ticket bookings in real-time. This includes handling payment transactions securely and efficiently.</a:t>
            </a:r>
          </a:p>
          <a:p>
            <a:br>
              <a:rPr lang="en-US" dirty="0"/>
            </a:br>
            <a:r>
              <a:rPr lang="en-US" b="1" dirty="0">
                <a:solidFill>
                  <a:schemeClr val="accent2">
                    <a:lumMod val="75000"/>
                  </a:schemeClr>
                </a:solidFill>
              </a:rPr>
              <a:t>Load Balancing</a:t>
            </a:r>
            <a:r>
              <a:rPr lang="en-US" dirty="0">
                <a:solidFill>
                  <a:schemeClr val="accent2">
                    <a:lumMod val="75000"/>
                  </a:schemeClr>
                </a:solidFill>
              </a:rPr>
              <a:t> </a:t>
            </a:r>
            <a:r>
              <a:rPr lang="en-US" dirty="0"/>
              <a:t>To distribute incoming user requests evenly across multiple servers, load balancing mechanisms are likely implemented. This helps prevent server overloads during peak times, ensuring a smooth user experience.</a:t>
            </a:r>
          </a:p>
          <a:p>
            <a:br>
              <a:rPr lang="en-US" dirty="0"/>
            </a:br>
            <a:r>
              <a:rPr lang="en-US" b="1" dirty="0">
                <a:solidFill>
                  <a:schemeClr val="accent2">
                    <a:lumMod val="75000"/>
                  </a:schemeClr>
                </a:solidFill>
              </a:rPr>
              <a:t>Scalability</a:t>
            </a:r>
            <a:r>
              <a:rPr lang="en-US" b="1" dirty="0"/>
              <a:t> </a:t>
            </a:r>
            <a:r>
              <a:rPr lang="en-US" dirty="0"/>
              <a:t>The platform should be designed to scale horizontally, meaning it can add more servers to the system as the user base grows. This scalability ensures that the platform can handle increased demand without a significant decrease in performance.</a:t>
            </a:r>
            <a:endParaRPr lang="en-IN" dirty="0"/>
          </a:p>
        </p:txBody>
      </p:sp>
    </p:spTree>
    <p:extLst>
      <p:ext uri="{BB962C8B-B14F-4D97-AF65-F5344CB8AC3E}">
        <p14:creationId xmlns:p14="http://schemas.microsoft.com/office/powerpoint/2010/main" val="314564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2FB059-8004-E440-EAD1-939A06EB5E80}"/>
              </a:ext>
            </a:extLst>
          </p:cNvPr>
          <p:cNvSpPr>
            <a:spLocks noGrp="1"/>
          </p:cNvSpPr>
          <p:nvPr>
            <p:ph type="ctrTitle"/>
          </p:nvPr>
        </p:nvSpPr>
        <p:spPr>
          <a:xfrm>
            <a:off x="484093" y="-927849"/>
            <a:ext cx="11385177" cy="3119718"/>
          </a:xfrm>
        </p:spPr>
        <p:txBody>
          <a:bodyPr>
            <a:normAutofit/>
          </a:bodyPr>
          <a:lstStyle/>
          <a:p>
            <a:r>
              <a:rPr lang="en-US" dirty="0">
                <a:solidFill>
                  <a:srgbClr val="0D0D0D"/>
                </a:solidFill>
                <a:latin typeface="Sitka Small Semibold" pitchFamily="2" charset="0"/>
              </a:rPr>
              <a:t>P</a:t>
            </a:r>
            <a:r>
              <a:rPr lang="en-US" b="0" i="0" dirty="0">
                <a:solidFill>
                  <a:srgbClr val="0D0D0D"/>
                </a:solidFill>
                <a:effectLst/>
                <a:latin typeface="Sitka Small Semibold" pitchFamily="2" charset="0"/>
              </a:rPr>
              <a:t>rocess of Migrating the existing </a:t>
            </a:r>
            <a:r>
              <a:rPr lang="en-US" b="0" i="0" dirty="0">
                <a:solidFill>
                  <a:srgbClr val="00B050"/>
                </a:solidFill>
                <a:effectLst/>
                <a:latin typeface="Sitka Small Semibold" pitchFamily="2" charset="0"/>
              </a:rPr>
              <a:t>IRS Cloud </a:t>
            </a:r>
            <a:r>
              <a:rPr lang="en-US" b="0" i="0" dirty="0">
                <a:effectLst/>
                <a:latin typeface="Sitka Small Semibold" pitchFamily="2" charset="0"/>
              </a:rPr>
              <a:t>to</a:t>
            </a:r>
            <a:r>
              <a:rPr lang="en-US" b="0" i="0" dirty="0">
                <a:solidFill>
                  <a:srgbClr val="00B050"/>
                </a:solidFill>
                <a:effectLst/>
                <a:latin typeface="Sitka Small Semibold" pitchFamily="2" charset="0"/>
              </a:rPr>
              <a:t> </a:t>
            </a:r>
            <a:r>
              <a:rPr lang="en-US" b="0" i="0" dirty="0">
                <a:solidFill>
                  <a:srgbClr val="D092F2"/>
                </a:solidFill>
                <a:effectLst/>
                <a:latin typeface="Sitka Small Semibold" pitchFamily="2" charset="0"/>
              </a:rPr>
              <a:t>AWS</a:t>
            </a:r>
            <a:endParaRPr lang="en-IN" dirty="0">
              <a:solidFill>
                <a:srgbClr val="D092F2"/>
              </a:solidFill>
              <a:latin typeface="Sitka Small Semibold" pitchFamily="2" charset="0"/>
            </a:endParaRPr>
          </a:p>
        </p:txBody>
      </p:sp>
      <p:pic>
        <p:nvPicPr>
          <p:cNvPr id="9" name="Picture 8">
            <a:extLst>
              <a:ext uri="{FF2B5EF4-FFF2-40B4-BE49-F238E27FC236}">
                <a16:creationId xmlns:a16="http://schemas.microsoft.com/office/drawing/2014/main" id="{4B5EB43F-D739-5E0A-4349-C427CC735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8" y="3200400"/>
            <a:ext cx="4514850" cy="3657600"/>
          </a:xfrm>
          <a:prstGeom prst="rect">
            <a:avLst/>
          </a:prstGeom>
        </p:spPr>
      </p:pic>
      <p:pic>
        <p:nvPicPr>
          <p:cNvPr id="11" name="Picture 10">
            <a:extLst>
              <a:ext uri="{FF2B5EF4-FFF2-40B4-BE49-F238E27FC236}">
                <a16:creationId xmlns:a16="http://schemas.microsoft.com/office/drawing/2014/main" id="{7538F784-50E9-FEFA-85A2-712590C61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692" y="3765175"/>
            <a:ext cx="3379695" cy="2438401"/>
          </a:xfrm>
          <a:prstGeom prst="rect">
            <a:avLst/>
          </a:prstGeom>
        </p:spPr>
      </p:pic>
      <p:sp>
        <p:nvSpPr>
          <p:cNvPr id="15" name="Arrow: Curved Left 14">
            <a:extLst>
              <a:ext uri="{FF2B5EF4-FFF2-40B4-BE49-F238E27FC236}">
                <a16:creationId xmlns:a16="http://schemas.microsoft.com/office/drawing/2014/main" id="{D9143150-621C-733F-FC92-C5692C64338E}"/>
              </a:ext>
            </a:extLst>
          </p:cNvPr>
          <p:cNvSpPr/>
          <p:nvPr/>
        </p:nvSpPr>
        <p:spPr>
          <a:xfrm rot="16200000">
            <a:off x="5490884" y="-694766"/>
            <a:ext cx="1165411" cy="7611037"/>
          </a:xfrm>
          <a:prstGeom prst="curvedLeftArrow">
            <a:avLst/>
          </a:prstGeom>
          <a:solidFill>
            <a:schemeClr val="accent4">
              <a:lumMod val="60000"/>
              <a:lumOff val="4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endParaRPr>
          </a:p>
        </p:txBody>
      </p:sp>
    </p:spTree>
    <p:extLst>
      <p:ext uri="{BB962C8B-B14F-4D97-AF65-F5344CB8AC3E}">
        <p14:creationId xmlns:p14="http://schemas.microsoft.com/office/powerpoint/2010/main" val="17654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5"/>
                                        </p:tgtEl>
                                        <p:attrNameLst>
                                          <p:attrName>style.color</p:attrName>
                                        </p:attrNameLst>
                                      </p:cBhvr>
                                      <p:to>
                                        <a:srgbClr val="8EAADB"/>
                                      </p:to>
                                    </p:animClr>
                                    <p:animClr clrSpc="rgb" dir="cw">
                                      <p:cBhvr>
                                        <p:cTn id="7" dur="500" fill="hold"/>
                                        <p:tgtEl>
                                          <p:spTgt spid="15"/>
                                        </p:tgtEl>
                                        <p:attrNameLst>
                                          <p:attrName>fillcolor</p:attrName>
                                        </p:attrNameLst>
                                      </p:cBhvr>
                                      <p:to>
                                        <a:srgbClr val="8EAADB"/>
                                      </p:to>
                                    </p:animClr>
                                    <p:set>
                                      <p:cBhvr>
                                        <p:cTn id="8" dur="500" fill="hold"/>
                                        <p:tgtEl>
                                          <p:spTgt spid="15"/>
                                        </p:tgtEl>
                                        <p:attrNameLst>
                                          <p:attrName>fill.type</p:attrName>
                                        </p:attrNameLst>
                                      </p:cBhvr>
                                      <p:to>
                                        <p:strVal val="solid"/>
                                      </p:to>
                                    </p:set>
                                    <p:set>
                                      <p:cBhvr>
                                        <p:cTn id="9"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7B1724-7295-27D0-1B5F-D02CE00723AD}"/>
              </a:ext>
            </a:extLst>
          </p:cNvPr>
          <p:cNvSpPr txBox="1"/>
          <p:nvPr/>
        </p:nvSpPr>
        <p:spPr>
          <a:xfrm>
            <a:off x="591672" y="259976"/>
            <a:ext cx="9305363" cy="1200329"/>
          </a:xfrm>
          <a:prstGeom prst="rect">
            <a:avLst/>
          </a:prstGeom>
          <a:noFill/>
        </p:spPr>
        <p:txBody>
          <a:bodyPr wrap="square">
            <a:spAutoFit/>
          </a:bodyPr>
          <a:lstStyle/>
          <a:p>
            <a:r>
              <a:rPr lang="en-US" b="0" i="0" dirty="0">
                <a:solidFill>
                  <a:srgbClr val="0D0D0D"/>
                </a:solidFill>
                <a:effectLst/>
                <a:latin typeface="Söhne"/>
              </a:rPr>
              <a:t>Migrating the existing Internal Revenue Service (IRS) infrastructure to Amazon Web Services (AWS) involves several steps, each of which requires careful planning, execution, and monitoring. Below is an outline of the process, including data migration, application reconfiguration, and potential challenges:</a:t>
            </a:r>
            <a:endParaRPr lang="en-IN" dirty="0"/>
          </a:p>
        </p:txBody>
      </p:sp>
      <p:sp>
        <p:nvSpPr>
          <p:cNvPr id="5" name="TextBox 4">
            <a:extLst>
              <a:ext uri="{FF2B5EF4-FFF2-40B4-BE49-F238E27FC236}">
                <a16:creationId xmlns:a16="http://schemas.microsoft.com/office/drawing/2014/main" id="{F4860724-BBB8-BFA2-F686-C75B1637CA93}"/>
              </a:ext>
            </a:extLst>
          </p:cNvPr>
          <p:cNvSpPr txBox="1"/>
          <p:nvPr/>
        </p:nvSpPr>
        <p:spPr>
          <a:xfrm>
            <a:off x="591672" y="1953415"/>
            <a:ext cx="6096000" cy="369332"/>
          </a:xfrm>
          <a:prstGeom prst="rect">
            <a:avLst/>
          </a:prstGeom>
          <a:noFill/>
        </p:spPr>
        <p:txBody>
          <a:bodyPr wrap="square">
            <a:spAutoFit/>
          </a:bodyPr>
          <a:lstStyle/>
          <a:p>
            <a:pPr algn="l"/>
            <a:r>
              <a:rPr lang="en-IN" b="1" i="0" dirty="0">
                <a:solidFill>
                  <a:schemeClr val="bg2">
                    <a:lumMod val="10000"/>
                  </a:schemeClr>
                </a:solidFill>
                <a:effectLst/>
                <a:latin typeface="Sitka Text" pitchFamily="2" charset="0"/>
              </a:rPr>
              <a:t>Assessment and Planning</a:t>
            </a:r>
          </a:p>
        </p:txBody>
      </p:sp>
      <p:sp>
        <p:nvSpPr>
          <p:cNvPr id="7" name="TextBox 6">
            <a:extLst>
              <a:ext uri="{FF2B5EF4-FFF2-40B4-BE49-F238E27FC236}">
                <a16:creationId xmlns:a16="http://schemas.microsoft.com/office/drawing/2014/main" id="{9C801B03-0BD0-E09E-4A3E-444C317BAE86}"/>
              </a:ext>
            </a:extLst>
          </p:cNvPr>
          <p:cNvSpPr txBox="1"/>
          <p:nvPr/>
        </p:nvSpPr>
        <p:spPr>
          <a:xfrm>
            <a:off x="3048000" y="2920664"/>
            <a:ext cx="6096000" cy="369332"/>
          </a:xfrm>
          <a:prstGeom prst="rect">
            <a:avLst/>
          </a:prstGeom>
          <a:noFill/>
        </p:spPr>
        <p:txBody>
          <a:bodyPr wrap="square">
            <a:spAutoFit/>
          </a:bodyPr>
          <a:lstStyle/>
          <a:p>
            <a:pPr algn="l"/>
            <a:r>
              <a:rPr lang="en-IN" b="1" i="0" dirty="0">
                <a:solidFill>
                  <a:schemeClr val="bg2">
                    <a:lumMod val="10000"/>
                  </a:schemeClr>
                </a:solidFill>
                <a:effectLst/>
                <a:latin typeface="Sitka Text" pitchFamily="2" charset="0"/>
              </a:rPr>
              <a:t>Data Migration</a:t>
            </a:r>
          </a:p>
        </p:txBody>
      </p:sp>
      <p:sp>
        <p:nvSpPr>
          <p:cNvPr id="9" name="TextBox 8">
            <a:extLst>
              <a:ext uri="{FF2B5EF4-FFF2-40B4-BE49-F238E27FC236}">
                <a16:creationId xmlns:a16="http://schemas.microsoft.com/office/drawing/2014/main" id="{06F9E552-7D1D-70FC-D370-64193A9848AD}"/>
              </a:ext>
            </a:extLst>
          </p:cNvPr>
          <p:cNvSpPr txBox="1"/>
          <p:nvPr/>
        </p:nvSpPr>
        <p:spPr>
          <a:xfrm>
            <a:off x="4186518" y="3887913"/>
            <a:ext cx="6096000" cy="369332"/>
          </a:xfrm>
          <a:prstGeom prst="rect">
            <a:avLst/>
          </a:prstGeom>
          <a:noFill/>
        </p:spPr>
        <p:txBody>
          <a:bodyPr wrap="square">
            <a:spAutoFit/>
          </a:bodyPr>
          <a:lstStyle/>
          <a:p>
            <a:pPr algn="l"/>
            <a:r>
              <a:rPr lang="en-IN" b="1" i="0" dirty="0">
                <a:solidFill>
                  <a:schemeClr val="bg2">
                    <a:lumMod val="10000"/>
                  </a:schemeClr>
                </a:solidFill>
                <a:effectLst/>
                <a:latin typeface="Sitka Text" pitchFamily="2" charset="0"/>
              </a:rPr>
              <a:t>Application Migration</a:t>
            </a:r>
          </a:p>
        </p:txBody>
      </p:sp>
      <p:sp>
        <p:nvSpPr>
          <p:cNvPr id="11" name="TextBox 10">
            <a:extLst>
              <a:ext uri="{FF2B5EF4-FFF2-40B4-BE49-F238E27FC236}">
                <a16:creationId xmlns:a16="http://schemas.microsoft.com/office/drawing/2014/main" id="{75D23C90-5B4D-5156-346C-5D2296C3A0E8}"/>
              </a:ext>
            </a:extLst>
          </p:cNvPr>
          <p:cNvSpPr txBox="1"/>
          <p:nvPr/>
        </p:nvSpPr>
        <p:spPr>
          <a:xfrm>
            <a:off x="5934635" y="4855162"/>
            <a:ext cx="6096000" cy="369332"/>
          </a:xfrm>
          <a:prstGeom prst="rect">
            <a:avLst/>
          </a:prstGeom>
          <a:noFill/>
        </p:spPr>
        <p:txBody>
          <a:bodyPr wrap="square">
            <a:spAutoFit/>
          </a:bodyPr>
          <a:lstStyle/>
          <a:p>
            <a:pPr algn="l"/>
            <a:r>
              <a:rPr lang="en-IN" b="1" i="0" dirty="0">
                <a:solidFill>
                  <a:schemeClr val="bg2">
                    <a:lumMod val="10000"/>
                  </a:schemeClr>
                </a:solidFill>
                <a:effectLst/>
                <a:latin typeface="Sitka Text" pitchFamily="2" charset="0"/>
              </a:rPr>
              <a:t>Infrastructure Configuration</a:t>
            </a:r>
          </a:p>
        </p:txBody>
      </p:sp>
      <p:sp>
        <p:nvSpPr>
          <p:cNvPr id="13" name="TextBox 12">
            <a:extLst>
              <a:ext uri="{FF2B5EF4-FFF2-40B4-BE49-F238E27FC236}">
                <a16:creationId xmlns:a16="http://schemas.microsoft.com/office/drawing/2014/main" id="{D5C5359B-E65C-4383-33BE-4A9C49774EB8}"/>
              </a:ext>
            </a:extLst>
          </p:cNvPr>
          <p:cNvSpPr txBox="1"/>
          <p:nvPr/>
        </p:nvSpPr>
        <p:spPr>
          <a:xfrm>
            <a:off x="8595523" y="5822411"/>
            <a:ext cx="6149788" cy="369332"/>
          </a:xfrm>
          <a:prstGeom prst="rect">
            <a:avLst/>
          </a:prstGeom>
          <a:noFill/>
        </p:spPr>
        <p:txBody>
          <a:bodyPr wrap="square">
            <a:spAutoFit/>
          </a:bodyPr>
          <a:lstStyle/>
          <a:p>
            <a:pPr algn="l"/>
            <a:r>
              <a:rPr lang="en-IN" b="1" i="0" dirty="0">
                <a:solidFill>
                  <a:schemeClr val="bg2">
                    <a:lumMod val="10000"/>
                  </a:schemeClr>
                </a:solidFill>
                <a:effectLst/>
                <a:latin typeface="Sitka Text" pitchFamily="2" charset="0"/>
              </a:rPr>
              <a:t>Testing and Validation</a:t>
            </a:r>
          </a:p>
        </p:txBody>
      </p:sp>
      <p:sp>
        <p:nvSpPr>
          <p:cNvPr id="15" name="Arrow: Down 14">
            <a:extLst>
              <a:ext uri="{FF2B5EF4-FFF2-40B4-BE49-F238E27FC236}">
                <a16:creationId xmlns:a16="http://schemas.microsoft.com/office/drawing/2014/main" id="{37E8BE3C-7268-C8F6-B9EE-C1447B1D7C9A}"/>
              </a:ext>
            </a:extLst>
          </p:cNvPr>
          <p:cNvSpPr/>
          <p:nvPr/>
        </p:nvSpPr>
        <p:spPr>
          <a:xfrm>
            <a:off x="3075709" y="2446525"/>
            <a:ext cx="240145"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113FC684-38D2-9531-C667-5EFA1249AD89}"/>
              </a:ext>
            </a:extLst>
          </p:cNvPr>
          <p:cNvSpPr/>
          <p:nvPr/>
        </p:nvSpPr>
        <p:spPr>
          <a:xfrm>
            <a:off x="4262582" y="3437002"/>
            <a:ext cx="240145"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CB5560AB-B280-8A4C-5177-BA754798D087}"/>
              </a:ext>
            </a:extLst>
          </p:cNvPr>
          <p:cNvSpPr/>
          <p:nvPr/>
        </p:nvSpPr>
        <p:spPr>
          <a:xfrm>
            <a:off x="5975927" y="4371537"/>
            <a:ext cx="240145"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3D17B3CD-A3D7-71AC-6B2C-2EFC99B2C386}"/>
              </a:ext>
            </a:extLst>
          </p:cNvPr>
          <p:cNvSpPr/>
          <p:nvPr/>
        </p:nvSpPr>
        <p:spPr>
          <a:xfrm>
            <a:off x="8595523" y="5338786"/>
            <a:ext cx="240145"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124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B2C7DE-A83D-015B-0F2D-026D573AD5F4}"/>
              </a:ext>
            </a:extLst>
          </p:cNvPr>
          <p:cNvSpPr txBox="1"/>
          <p:nvPr/>
        </p:nvSpPr>
        <p:spPr>
          <a:xfrm>
            <a:off x="498765" y="452582"/>
            <a:ext cx="11286836" cy="3231654"/>
          </a:xfrm>
          <a:prstGeom prst="rect">
            <a:avLst/>
          </a:prstGeom>
          <a:noFill/>
        </p:spPr>
        <p:txBody>
          <a:bodyPr wrap="square">
            <a:spAutoFit/>
          </a:bodyPr>
          <a:lstStyle/>
          <a:p>
            <a:r>
              <a:rPr lang="en-IN" sz="2400" b="1" i="0" dirty="0">
                <a:solidFill>
                  <a:srgbClr val="0D0D0D"/>
                </a:solidFill>
                <a:effectLst/>
                <a:latin typeface="Söhne"/>
              </a:rPr>
              <a:t>Assessment and Planning</a:t>
            </a:r>
          </a:p>
          <a:p>
            <a:pPr algn="l">
              <a:buFont typeface="Arial" panose="020B0604020202020204" pitchFamily="34" charset="0"/>
              <a:buChar char="•"/>
            </a:pPr>
            <a:endParaRPr lang="en-US" b="1" i="0" dirty="0">
              <a:solidFill>
                <a:srgbClr val="0D0D0D"/>
              </a:solidFill>
              <a:effectLst/>
              <a:latin typeface="Söhne"/>
            </a:endParaRPr>
          </a:p>
          <a:p>
            <a:pPr algn="l"/>
            <a:endParaRPr lang="en-US" b="1" dirty="0">
              <a:solidFill>
                <a:srgbClr val="0D0D0D"/>
              </a:solidFill>
              <a:latin typeface="Söhne"/>
            </a:endParaRPr>
          </a:p>
          <a:p>
            <a:pPr algn="l"/>
            <a:r>
              <a:rPr lang="en-US" b="1" i="0" dirty="0">
                <a:solidFill>
                  <a:schemeClr val="accent2">
                    <a:lumMod val="75000"/>
                  </a:schemeClr>
                </a:solidFill>
                <a:effectLst/>
                <a:latin typeface="Söhne"/>
              </a:rPr>
              <a:t>Assess Current Infrastructure</a:t>
            </a:r>
            <a:r>
              <a:rPr lang="en-US" b="0" i="0" dirty="0">
                <a:solidFill>
                  <a:schemeClr val="accent2">
                    <a:lumMod val="75000"/>
                  </a:schemeClr>
                </a:solidFill>
                <a:effectLst/>
                <a:latin typeface="Söhne"/>
              </a:rPr>
              <a:t> </a:t>
            </a:r>
            <a:r>
              <a:rPr lang="en-US" b="0" i="0" dirty="0">
                <a:solidFill>
                  <a:srgbClr val="0D0D0D"/>
                </a:solidFill>
                <a:effectLst/>
                <a:latin typeface="Söhne"/>
              </a:rPr>
              <a:t>Evaluate the existing IRS infrastructure, including servers, databases, applications, and network architecture.</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Define Migration Goals</a:t>
            </a:r>
            <a:r>
              <a:rPr lang="en-US" b="0" i="0" dirty="0">
                <a:solidFill>
                  <a:schemeClr val="accent2">
                    <a:lumMod val="75000"/>
                  </a:schemeClr>
                </a:solidFill>
                <a:effectLst/>
                <a:latin typeface="Söhne"/>
              </a:rPr>
              <a:t> </a:t>
            </a:r>
            <a:r>
              <a:rPr lang="en-US" b="0" i="0" dirty="0">
                <a:solidFill>
                  <a:srgbClr val="0D0D0D"/>
                </a:solidFill>
                <a:effectLst/>
                <a:latin typeface="Söhne"/>
              </a:rPr>
              <a:t>Determine the objectives of migrating to AWS, such as cost savings, scalability, security enhancements, and improved performance.</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Select Migration Approach</a:t>
            </a:r>
            <a:r>
              <a:rPr lang="en-US" b="0" i="0" dirty="0">
                <a:solidFill>
                  <a:schemeClr val="accent2">
                    <a:lumMod val="75000"/>
                  </a:schemeClr>
                </a:solidFill>
                <a:effectLst/>
                <a:latin typeface="Söhne"/>
              </a:rPr>
              <a:t> </a:t>
            </a:r>
            <a:r>
              <a:rPr lang="en-US" b="0" i="0" dirty="0">
                <a:solidFill>
                  <a:srgbClr val="0D0D0D"/>
                </a:solidFill>
                <a:effectLst/>
                <a:latin typeface="Söhne"/>
              </a:rPr>
              <a:t>Choose the most suitable migration strategy, such as lift-and-shift (rehost), refactor, re-platform, or rebuild, based on the assessment of applications and workloads. </a:t>
            </a:r>
          </a:p>
        </p:txBody>
      </p:sp>
      <p:sp>
        <p:nvSpPr>
          <p:cNvPr id="9" name="TextBox 8">
            <a:extLst>
              <a:ext uri="{FF2B5EF4-FFF2-40B4-BE49-F238E27FC236}">
                <a16:creationId xmlns:a16="http://schemas.microsoft.com/office/drawing/2014/main" id="{F100E22A-67AB-2F1D-2AF3-67D87882EBD6}"/>
              </a:ext>
            </a:extLst>
          </p:cNvPr>
          <p:cNvSpPr txBox="1"/>
          <p:nvPr/>
        </p:nvSpPr>
        <p:spPr>
          <a:xfrm>
            <a:off x="498766" y="4053934"/>
            <a:ext cx="4793670" cy="2746457"/>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Rehost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(“lift and shift”) Move applications to AWS without changes. In large-scale, legacy migrations, organizations are looking to move quickly to meet business objectives. Applications may become easier to re-architect once they are already running in the cloud. This happens because the hard part, which is migrating the application, data, and traffic, has already been accomplished.</a:t>
            </a:r>
          </a:p>
        </p:txBody>
      </p:sp>
      <p:sp>
        <p:nvSpPr>
          <p:cNvPr id="11" name="TextBox 10">
            <a:extLst>
              <a:ext uri="{FF2B5EF4-FFF2-40B4-BE49-F238E27FC236}">
                <a16:creationId xmlns:a16="http://schemas.microsoft.com/office/drawing/2014/main" id="{6A4B3D4F-61AA-EE7F-6D19-D909381D9F70}"/>
              </a:ext>
            </a:extLst>
          </p:cNvPr>
          <p:cNvSpPr txBox="1"/>
          <p:nvPr/>
        </p:nvSpPr>
        <p:spPr>
          <a:xfrm>
            <a:off x="6751783" y="4053104"/>
            <a:ext cx="5033818" cy="2746457"/>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Replatform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(“lift, tinker and shift”).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Replatforming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Tools. Amazon Relational Database Service (RDS) for relational databases – AWS manages the database application for you, so you can focus on the application of the database itself . AWS Elastic Beanstalk – a fully managed platform where you can simply deploy your code, and AWS will handle scaling, load balancing, monitoring, database and compute provisioning for you </a:t>
            </a:r>
          </a:p>
        </p:txBody>
      </p:sp>
    </p:spTree>
    <p:extLst>
      <p:ext uri="{BB962C8B-B14F-4D97-AF65-F5344CB8AC3E}">
        <p14:creationId xmlns:p14="http://schemas.microsoft.com/office/powerpoint/2010/main" val="402378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894832-4636-C411-F87E-AF4C25CE32F4}"/>
              </a:ext>
            </a:extLst>
          </p:cNvPr>
          <p:cNvSpPr txBox="1"/>
          <p:nvPr/>
        </p:nvSpPr>
        <p:spPr>
          <a:xfrm>
            <a:off x="637309" y="260522"/>
            <a:ext cx="4451926" cy="1857368"/>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Repurchase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(“drop and shop”) Move from perpetual licenses to a software-as-a-service model. For workloads that can easily be upgraded to newer versions, this strategy might allow a feature set upgrade and smoother implementation. </a:t>
            </a:r>
          </a:p>
        </p:txBody>
      </p:sp>
      <p:sp>
        <p:nvSpPr>
          <p:cNvPr id="7" name="TextBox 6">
            <a:extLst>
              <a:ext uri="{FF2B5EF4-FFF2-40B4-BE49-F238E27FC236}">
                <a16:creationId xmlns:a16="http://schemas.microsoft.com/office/drawing/2014/main" id="{74B88480-EFAD-AF6F-C4F2-A07C33D34A5C}"/>
              </a:ext>
            </a:extLst>
          </p:cNvPr>
          <p:cNvSpPr txBox="1"/>
          <p:nvPr/>
        </p:nvSpPr>
        <p:spPr>
          <a:xfrm>
            <a:off x="6391565" y="260522"/>
            <a:ext cx="5043054" cy="1754326"/>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Refactor / Re-architect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Re-imagine how the application is architected and developed using cloud-native features. Typically, this is driven by a strong business need to add features, scale, or performance that would otherwise be difficult to achieve in the application’s existing environment. </a:t>
            </a:r>
            <a:endParaRPr lang="en-IN" dirty="0"/>
          </a:p>
        </p:txBody>
      </p:sp>
      <p:sp>
        <p:nvSpPr>
          <p:cNvPr id="9" name="TextBox 8">
            <a:extLst>
              <a:ext uri="{FF2B5EF4-FFF2-40B4-BE49-F238E27FC236}">
                <a16:creationId xmlns:a16="http://schemas.microsoft.com/office/drawing/2014/main" id="{5D77C55E-70F0-6AB0-44D9-FEF47E07A4B5}"/>
              </a:ext>
            </a:extLst>
          </p:cNvPr>
          <p:cNvSpPr txBox="1"/>
          <p:nvPr/>
        </p:nvSpPr>
        <p:spPr>
          <a:xfrm>
            <a:off x="637309" y="2413337"/>
            <a:ext cx="3075710" cy="2031325"/>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Retire</a:t>
            </a:r>
            <a:r>
              <a:rPr lang="en-IN" sz="1800" dirty="0">
                <a:effectLst/>
                <a:latin typeface="Calibri" panose="020F0502020204030204" pitchFamily="34" charset="0"/>
                <a:ea typeface="Calibri" panose="020F0502020204030204" pitchFamily="34" charset="0"/>
                <a:cs typeface="Times New Roman" panose="02020603050405020304" pitchFamily="18" charset="0"/>
              </a:rPr>
              <a:t>  Identify IT assets that are no longer useful and can be turned off. This will help boost your business case and direct your attention towards maintaining the resources that are widely used.</a:t>
            </a:r>
            <a:endParaRPr lang="en-IN" dirty="0"/>
          </a:p>
        </p:txBody>
      </p:sp>
      <p:sp>
        <p:nvSpPr>
          <p:cNvPr id="11" name="TextBox 10">
            <a:extLst>
              <a:ext uri="{FF2B5EF4-FFF2-40B4-BE49-F238E27FC236}">
                <a16:creationId xmlns:a16="http://schemas.microsoft.com/office/drawing/2014/main" id="{4573DD3E-F5CE-FCAA-90DB-129BED21AD12}"/>
              </a:ext>
            </a:extLst>
          </p:cNvPr>
          <p:cNvSpPr txBox="1"/>
          <p:nvPr/>
        </p:nvSpPr>
        <p:spPr>
          <a:xfrm>
            <a:off x="637309" y="4740111"/>
            <a:ext cx="5301673" cy="1477328"/>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Retain</a:t>
            </a:r>
            <a:r>
              <a:rPr lang="en-IN" sz="1800" dirty="0">
                <a:effectLst/>
                <a:latin typeface="Calibri" panose="020F0502020204030204" pitchFamily="34" charset="0"/>
                <a:ea typeface="Calibri" panose="020F0502020204030204" pitchFamily="34" charset="0"/>
                <a:cs typeface="Times New Roman" panose="02020603050405020304" pitchFamily="18" charset="0"/>
              </a:rPr>
              <a:t> portions of your IT portfolio if there are some applications that are not ready to be migrated and will produce more benefits when kept on-premises, or you are not ready to prioritize an application that was recently upgraded and then make changes to it again.</a:t>
            </a:r>
            <a:endParaRPr lang="en-IN" dirty="0"/>
          </a:p>
        </p:txBody>
      </p:sp>
      <p:pic>
        <p:nvPicPr>
          <p:cNvPr id="13" name="Picture 12">
            <a:extLst>
              <a:ext uri="{FF2B5EF4-FFF2-40B4-BE49-F238E27FC236}">
                <a16:creationId xmlns:a16="http://schemas.microsoft.com/office/drawing/2014/main" id="{6B08F379-E22A-A7F7-7534-D347D9764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14848"/>
            <a:ext cx="5674007" cy="4617267"/>
          </a:xfrm>
          <a:prstGeom prst="rect">
            <a:avLst/>
          </a:prstGeom>
        </p:spPr>
      </p:pic>
    </p:spTree>
    <p:extLst>
      <p:ext uri="{BB962C8B-B14F-4D97-AF65-F5344CB8AC3E}">
        <p14:creationId xmlns:p14="http://schemas.microsoft.com/office/powerpoint/2010/main" val="276878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6E19-27AD-1CE3-9EA2-E6ECF03E6304}"/>
              </a:ext>
            </a:extLst>
          </p:cNvPr>
          <p:cNvSpPr>
            <a:spLocks noGrp="1"/>
          </p:cNvSpPr>
          <p:nvPr>
            <p:ph type="title"/>
          </p:nvPr>
        </p:nvSpPr>
        <p:spPr>
          <a:xfrm>
            <a:off x="748145" y="365126"/>
            <a:ext cx="10605655" cy="734002"/>
          </a:xfrm>
        </p:spPr>
        <p:txBody>
          <a:bodyPr/>
          <a:lstStyle/>
          <a:p>
            <a:r>
              <a:rPr lang="en-IN" dirty="0"/>
              <a:t>Topics : </a:t>
            </a:r>
          </a:p>
        </p:txBody>
      </p:sp>
      <p:sp>
        <p:nvSpPr>
          <p:cNvPr id="3" name="Content Placeholder 2">
            <a:extLst>
              <a:ext uri="{FF2B5EF4-FFF2-40B4-BE49-F238E27FC236}">
                <a16:creationId xmlns:a16="http://schemas.microsoft.com/office/drawing/2014/main" id="{5767162A-D53D-6F75-97DB-464E801317B5}"/>
              </a:ext>
            </a:extLst>
          </p:cNvPr>
          <p:cNvSpPr>
            <a:spLocks noGrp="1"/>
          </p:cNvSpPr>
          <p:nvPr>
            <p:ph idx="1"/>
          </p:nvPr>
        </p:nvSpPr>
        <p:spPr>
          <a:xfrm>
            <a:off x="838200" y="1403927"/>
            <a:ext cx="10910455" cy="5255491"/>
          </a:xfrm>
        </p:spPr>
        <p:txBody>
          <a:bodyPr>
            <a:normAutofit fontScale="92500" lnSpcReduction="20000"/>
          </a:bodyPr>
          <a:lstStyle/>
          <a:p>
            <a:pPr>
              <a:buFont typeface="Wingdings" panose="05000000000000000000" pitchFamily="2" charset="2"/>
              <a:buChar char="Ø"/>
            </a:pPr>
            <a:r>
              <a:rPr lang="en-US" sz="2000" dirty="0"/>
              <a:t> Introduction to IRCTC</a:t>
            </a:r>
          </a:p>
          <a:p>
            <a:pPr marL="0" indent="0">
              <a:buNone/>
            </a:pPr>
            <a:endParaRPr lang="en-US" sz="2000" dirty="0"/>
          </a:p>
          <a:p>
            <a:pPr>
              <a:buFont typeface="Wingdings" panose="05000000000000000000" pitchFamily="2" charset="2"/>
              <a:buChar char="Ø"/>
            </a:pPr>
            <a:r>
              <a:rPr lang="en-US" sz="2000" dirty="0"/>
              <a:t> Current working of the Indian Railways System (IRS) platform</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Why IRCTC is still using Private cloud (On-</a:t>
            </a:r>
            <a:r>
              <a:rPr lang="en-US" sz="2000" dirty="0" err="1"/>
              <a:t>Premesis</a:t>
            </a:r>
            <a:r>
              <a:rPr lang="en-US" sz="2000" dirty="0"/>
              <a:t>)</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Consumption of Bandwidth, Storage and Processing of current IRS Platform</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Process of Migrating the existing IRS Cloud to AWS</a:t>
            </a:r>
          </a:p>
          <a:p>
            <a:pPr marL="0" indent="0">
              <a:buNone/>
            </a:pPr>
            <a:endParaRPr lang="en-US" sz="2000" dirty="0"/>
          </a:p>
          <a:p>
            <a:pPr>
              <a:buFont typeface="Wingdings" panose="05000000000000000000" pitchFamily="2" charset="2"/>
              <a:buChar char="Ø"/>
            </a:pPr>
            <a:r>
              <a:rPr lang="en-US" sz="2000" dirty="0"/>
              <a:t> How AWS Services can be utilized to make IRS Platform fully functional.</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Architecture Model for migrating IRS to the AWS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Pros and Cons of Migrating IRS to AWS</a:t>
            </a:r>
            <a:endParaRPr lang="en-IN" sz="2000" dirty="0"/>
          </a:p>
        </p:txBody>
      </p:sp>
    </p:spTree>
    <p:extLst>
      <p:ext uri="{BB962C8B-B14F-4D97-AF65-F5344CB8AC3E}">
        <p14:creationId xmlns:p14="http://schemas.microsoft.com/office/powerpoint/2010/main" val="219331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718F30-6B21-C0C9-F723-0EB2A97AAD7D}"/>
              </a:ext>
            </a:extLst>
          </p:cNvPr>
          <p:cNvSpPr txBox="1"/>
          <p:nvPr/>
        </p:nvSpPr>
        <p:spPr>
          <a:xfrm>
            <a:off x="434109" y="424874"/>
            <a:ext cx="8709891" cy="2954655"/>
          </a:xfrm>
          <a:prstGeom prst="rect">
            <a:avLst/>
          </a:prstGeom>
          <a:noFill/>
        </p:spPr>
        <p:txBody>
          <a:bodyPr wrap="square">
            <a:spAutoFit/>
          </a:bodyPr>
          <a:lstStyle/>
          <a:p>
            <a:pPr algn="l"/>
            <a:r>
              <a:rPr lang="en-US" sz="2400" b="1" i="0" dirty="0">
                <a:solidFill>
                  <a:srgbClr val="0D0D0D"/>
                </a:solidFill>
                <a:effectLst/>
                <a:latin typeface="Söhne"/>
              </a:rPr>
              <a:t>Data Migration</a:t>
            </a:r>
          </a:p>
          <a:p>
            <a:pPr algn="l"/>
            <a:endParaRPr lang="en-US" b="1" i="0" dirty="0">
              <a:solidFill>
                <a:srgbClr val="0D0D0D"/>
              </a:solidFill>
              <a:effectLst/>
              <a:latin typeface="Söhne"/>
            </a:endParaRPr>
          </a:p>
          <a:p>
            <a:pPr algn="l"/>
            <a:r>
              <a:rPr lang="en-US" b="1" i="0" dirty="0">
                <a:solidFill>
                  <a:schemeClr val="accent2">
                    <a:lumMod val="75000"/>
                  </a:schemeClr>
                </a:solidFill>
                <a:effectLst/>
                <a:latin typeface="Söhne"/>
              </a:rPr>
              <a:t>Data Inventory</a:t>
            </a:r>
            <a:r>
              <a:rPr lang="en-US" b="0" i="0" dirty="0">
                <a:solidFill>
                  <a:schemeClr val="accent2">
                    <a:lumMod val="75000"/>
                  </a:schemeClr>
                </a:solidFill>
                <a:effectLst/>
                <a:latin typeface="Söhne"/>
              </a:rPr>
              <a:t> </a:t>
            </a:r>
            <a:r>
              <a:rPr lang="en-US" b="0" i="0" dirty="0">
                <a:solidFill>
                  <a:srgbClr val="0D0D0D"/>
                </a:solidFill>
                <a:effectLst/>
                <a:latin typeface="Söhne"/>
              </a:rPr>
              <a:t>Identify all data sources and categorize them based on sensitivity, volume, and criticality.</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Data Transfer</a:t>
            </a:r>
            <a:r>
              <a:rPr lang="en-US" b="0" i="0" dirty="0">
                <a:solidFill>
                  <a:schemeClr val="accent2">
                    <a:lumMod val="75000"/>
                  </a:schemeClr>
                </a:solidFill>
                <a:effectLst/>
                <a:latin typeface="Söhne"/>
              </a:rPr>
              <a:t> </a:t>
            </a:r>
            <a:r>
              <a:rPr lang="en-US" b="0" i="0" dirty="0">
                <a:solidFill>
                  <a:srgbClr val="0D0D0D"/>
                </a:solidFill>
                <a:effectLst/>
                <a:latin typeface="Söhne"/>
              </a:rPr>
              <a:t>Use AWS Data Migration Service (DMS) or Snowball to migrate databases, files, and other data to AWS storage solutions such as Amazon S3, RDS, or DynamoDB.</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Data Validation</a:t>
            </a:r>
            <a:r>
              <a:rPr lang="en-US" b="0" i="0" dirty="0">
                <a:solidFill>
                  <a:schemeClr val="accent2">
                    <a:lumMod val="75000"/>
                  </a:schemeClr>
                </a:solidFill>
                <a:effectLst/>
                <a:latin typeface="Söhne"/>
              </a:rPr>
              <a:t> </a:t>
            </a:r>
            <a:r>
              <a:rPr lang="en-US" b="0" i="0" dirty="0">
                <a:solidFill>
                  <a:srgbClr val="0D0D0D"/>
                </a:solidFill>
                <a:effectLst/>
                <a:latin typeface="Söhne"/>
              </a:rPr>
              <a:t>Verify data integrity and consistency post-migration through validation tests and comparisons with source systems.</a:t>
            </a:r>
          </a:p>
        </p:txBody>
      </p:sp>
      <p:pic>
        <p:nvPicPr>
          <p:cNvPr id="7" name="Picture 6">
            <a:extLst>
              <a:ext uri="{FF2B5EF4-FFF2-40B4-BE49-F238E27FC236}">
                <a16:creationId xmlns:a16="http://schemas.microsoft.com/office/drawing/2014/main" id="{1F2921E2-80BD-D312-85D4-3C66E9BCD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449" y="3429000"/>
            <a:ext cx="6201641" cy="3212223"/>
          </a:xfrm>
          <a:prstGeom prst="rect">
            <a:avLst/>
          </a:prstGeom>
        </p:spPr>
      </p:pic>
    </p:spTree>
    <p:extLst>
      <p:ext uri="{BB962C8B-B14F-4D97-AF65-F5344CB8AC3E}">
        <p14:creationId xmlns:p14="http://schemas.microsoft.com/office/powerpoint/2010/main" val="263346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BF17EB-760D-1FCF-40C3-D274CFA04F57}"/>
              </a:ext>
            </a:extLst>
          </p:cNvPr>
          <p:cNvSpPr txBox="1"/>
          <p:nvPr/>
        </p:nvSpPr>
        <p:spPr>
          <a:xfrm>
            <a:off x="681318" y="337555"/>
            <a:ext cx="10874188" cy="923330"/>
          </a:xfrm>
          <a:prstGeom prst="rect">
            <a:avLst/>
          </a:prstGeom>
          <a:noFill/>
        </p:spPr>
        <p:txBody>
          <a:bodyPr wrap="square">
            <a:spAutoFit/>
          </a:bodyPr>
          <a:lstStyle/>
          <a:p>
            <a:r>
              <a:rPr lang="en-US" b="1" dirty="0">
                <a:solidFill>
                  <a:schemeClr val="accent2">
                    <a:lumMod val="75000"/>
                  </a:schemeClr>
                </a:solidFill>
              </a:rPr>
              <a:t>AWS Migration Hub </a:t>
            </a:r>
            <a:r>
              <a:rPr lang="en-US" dirty="0">
                <a:solidFill>
                  <a:schemeClr val="accent2">
                    <a:lumMod val="75000"/>
                  </a:schemeClr>
                </a:solidFill>
              </a:rPr>
              <a:t> </a:t>
            </a:r>
            <a:r>
              <a:rPr lang="en-US" dirty="0"/>
              <a:t>Provides a single location to track the progress of application migrations across multiple AWS and partner solutions. Using Migration Hub allows you to choose the AWS and partner migration tools that best fit your needs, while providing visibility into the status of migrations across your portfolio of applications.</a:t>
            </a:r>
            <a:endParaRPr lang="en-IN" dirty="0"/>
          </a:p>
        </p:txBody>
      </p:sp>
      <p:sp>
        <p:nvSpPr>
          <p:cNvPr id="9" name="TextBox 8">
            <a:extLst>
              <a:ext uri="{FF2B5EF4-FFF2-40B4-BE49-F238E27FC236}">
                <a16:creationId xmlns:a16="http://schemas.microsoft.com/office/drawing/2014/main" id="{5E561E8C-5FA5-84C8-B8E5-EBE68A58F519}"/>
              </a:ext>
            </a:extLst>
          </p:cNvPr>
          <p:cNvSpPr txBox="1"/>
          <p:nvPr/>
        </p:nvSpPr>
        <p:spPr>
          <a:xfrm>
            <a:off x="681317" y="1380582"/>
            <a:ext cx="10712823" cy="646331"/>
          </a:xfrm>
          <a:prstGeom prst="rect">
            <a:avLst/>
          </a:prstGeom>
          <a:noFill/>
        </p:spPr>
        <p:txBody>
          <a:bodyPr wrap="square">
            <a:spAutoFit/>
          </a:bodyPr>
          <a:lstStyle/>
          <a:p>
            <a:r>
              <a:rPr lang="en-US" b="1" dirty="0">
                <a:solidFill>
                  <a:schemeClr val="accent2">
                    <a:lumMod val="75000"/>
                  </a:schemeClr>
                </a:solidFill>
              </a:rPr>
              <a:t>AWS Application Discovery Service</a:t>
            </a:r>
            <a:r>
              <a:rPr lang="en-US" dirty="0">
                <a:solidFill>
                  <a:schemeClr val="accent2">
                    <a:lumMod val="75000"/>
                  </a:schemeClr>
                </a:solidFill>
              </a:rPr>
              <a:t>  </a:t>
            </a:r>
            <a:r>
              <a:rPr lang="en-US" dirty="0"/>
              <a:t>Collects and presents configuration, usage, and behavior data from your servers to help you plan your migration.</a:t>
            </a:r>
            <a:endParaRPr lang="en-IN" dirty="0"/>
          </a:p>
        </p:txBody>
      </p:sp>
      <p:sp>
        <p:nvSpPr>
          <p:cNvPr id="11" name="TextBox 10">
            <a:extLst>
              <a:ext uri="{FF2B5EF4-FFF2-40B4-BE49-F238E27FC236}">
                <a16:creationId xmlns:a16="http://schemas.microsoft.com/office/drawing/2014/main" id="{F9524E9E-499C-6FEB-B5E2-343AC8B16064}"/>
              </a:ext>
            </a:extLst>
          </p:cNvPr>
          <p:cNvSpPr txBox="1"/>
          <p:nvPr/>
        </p:nvSpPr>
        <p:spPr>
          <a:xfrm>
            <a:off x="681317" y="2187388"/>
            <a:ext cx="10784542" cy="646331"/>
          </a:xfrm>
          <a:prstGeom prst="rect">
            <a:avLst/>
          </a:prstGeom>
          <a:noFill/>
        </p:spPr>
        <p:txBody>
          <a:bodyPr wrap="square">
            <a:spAutoFit/>
          </a:bodyPr>
          <a:lstStyle/>
          <a:p>
            <a:r>
              <a:rPr lang="en-US" b="1" dirty="0">
                <a:solidFill>
                  <a:schemeClr val="accent2">
                    <a:lumMod val="75000"/>
                  </a:schemeClr>
                </a:solidFill>
              </a:rPr>
              <a:t>AWS Server Migration Service (SMS)  </a:t>
            </a:r>
            <a:r>
              <a:rPr lang="en-US" dirty="0"/>
              <a:t>An agentless service for migrating thousands of on-premises workloads to AWS.</a:t>
            </a:r>
            <a:endParaRPr lang="en-IN" dirty="0"/>
          </a:p>
        </p:txBody>
      </p:sp>
      <p:sp>
        <p:nvSpPr>
          <p:cNvPr id="13" name="TextBox 12">
            <a:extLst>
              <a:ext uri="{FF2B5EF4-FFF2-40B4-BE49-F238E27FC236}">
                <a16:creationId xmlns:a16="http://schemas.microsoft.com/office/drawing/2014/main" id="{63508179-0D73-B25C-6134-C9127BF7F665}"/>
              </a:ext>
            </a:extLst>
          </p:cNvPr>
          <p:cNvSpPr txBox="1"/>
          <p:nvPr/>
        </p:nvSpPr>
        <p:spPr>
          <a:xfrm>
            <a:off x="681317" y="2967335"/>
            <a:ext cx="10712823" cy="646331"/>
          </a:xfrm>
          <a:prstGeom prst="rect">
            <a:avLst/>
          </a:prstGeom>
          <a:noFill/>
        </p:spPr>
        <p:txBody>
          <a:bodyPr wrap="square">
            <a:spAutoFit/>
          </a:bodyPr>
          <a:lstStyle/>
          <a:p>
            <a:r>
              <a:rPr lang="en-US" b="1" dirty="0">
                <a:solidFill>
                  <a:schemeClr val="accent2">
                    <a:lumMod val="75000"/>
                  </a:schemeClr>
                </a:solidFill>
              </a:rPr>
              <a:t>AWS Database Migration Service (DMS) </a:t>
            </a:r>
            <a:r>
              <a:rPr lang="en-US" dirty="0">
                <a:solidFill>
                  <a:schemeClr val="accent2">
                    <a:lumMod val="75000"/>
                  </a:schemeClr>
                </a:solidFill>
              </a:rPr>
              <a:t> </a:t>
            </a:r>
            <a:r>
              <a:rPr lang="en-US" dirty="0"/>
              <a:t>Helps you migrate databases to AWS. The source database remains fully operational during the migration. </a:t>
            </a:r>
            <a:endParaRPr lang="en-IN" dirty="0"/>
          </a:p>
        </p:txBody>
      </p:sp>
      <p:sp>
        <p:nvSpPr>
          <p:cNvPr id="15" name="TextBox 14">
            <a:extLst>
              <a:ext uri="{FF2B5EF4-FFF2-40B4-BE49-F238E27FC236}">
                <a16:creationId xmlns:a16="http://schemas.microsoft.com/office/drawing/2014/main" id="{3A695E2F-1A26-894E-DF63-06A1F8CBD375}"/>
              </a:ext>
            </a:extLst>
          </p:cNvPr>
          <p:cNvSpPr txBox="1"/>
          <p:nvPr/>
        </p:nvSpPr>
        <p:spPr>
          <a:xfrm>
            <a:off x="681316" y="3747282"/>
            <a:ext cx="10874187" cy="646331"/>
          </a:xfrm>
          <a:prstGeom prst="rect">
            <a:avLst/>
          </a:prstGeom>
          <a:noFill/>
        </p:spPr>
        <p:txBody>
          <a:bodyPr wrap="square">
            <a:spAutoFit/>
          </a:bodyPr>
          <a:lstStyle/>
          <a:p>
            <a:r>
              <a:rPr lang="en-US" b="1" dirty="0">
                <a:solidFill>
                  <a:schemeClr val="accent2">
                    <a:lumMod val="75000"/>
                  </a:schemeClr>
                </a:solidFill>
              </a:rPr>
              <a:t>AWS Snowball</a:t>
            </a:r>
            <a:r>
              <a:rPr lang="en-US" dirty="0">
                <a:solidFill>
                  <a:schemeClr val="accent2">
                    <a:lumMod val="75000"/>
                  </a:schemeClr>
                </a:solidFill>
              </a:rPr>
              <a:t>  </a:t>
            </a:r>
            <a:r>
              <a:rPr lang="en-US" dirty="0"/>
              <a:t>A petabyte-scale data transport solution that uses secure appliances to transfer large amounts of data into and out of AWS. </a:t>
            </a:r>
            <a:endParaRPr lang="en-IN" dirty="0"/>
          </a:p>
        </p:txBody>
      </p:sp>
      <p:sp>
        <p:nvSpPr>
          <p:cNvPr id="17" name="TextBox 16">
            <a:extLst>
              <a:ext uri="{FF2B5EF4-FFF2-40B4-BE49-F238E27FC236}">
                <a16:creationId xmlns:a16="http://schemas.microsoft.com/office/drawing/2014/main" id="{111EBEF0-5E81-FC06-6B30-334B9149D0BC}"/>
              </a:ext>
            </a:extLst>
          </p:cNvPr>
          <p:cNvSpPr txBox="1"/>
          <p:nvPr/>
        </p:nvSpPr>
        <p:spPr>
          <a:xfrm>
            <a:off x="681316" y="4513310"/>
            <a:ext cx="10874186" cy="369332"/>
          </a:xfrm>
          <a:prstGeom prst="rect">
            <a:avLst/>
          </a:prstGeom>
          <a:noFill/>
        </p:spPr>
        <p:txBody>
          <a:bodyPr wrap="square">
            <a:spAutoFit/>
          </a:bodyPr>
          <a:lstStyle/>
          <a:p>
            <a:r>
              <a:rPr lang="en-US" b="1" dirty="0">
                <a:solidFill>
                  <a:schemeClr val="accent2">
                    <a:lumMod val="75000"/>
                  </a:schemeClr>
                </a:solidFill>
              </a:rPr>
              <a:t>AWS Snowmobile </a:t>
            </a:r>
            <a:r>
              <a:rPr lang="en-US" dirty="0">
                <a:solidFill>
                  <a:schemeClr val="accent2">
                    <a:lumMod val="75000"/>
                  </a:schemeClr>
                </a:solidFill>
              </a:rPr>
              <a:t> </a:t>
            </a:r>
            <a:r>
              <a:rPr lang="en-US" dirty="0"/>
              <a:t>An exabyte-scale data transfer service used to move extremely large amounts of data to AWS.</a:t>
            </a:r>
            <a:endParaRPr lang="en-IN" dirty="0"/>
          </a:p>
        </p:txBody>
      </p:sp>
      <p:sp>
        <p:nvSpPr>
          <p:cNvPr id="19" name="TextBox 18">
            <a:extLst>
              <a:ext uri="{FF2B5EF4-FFF2-40B4-BE49-F238E27FC236}">
                <a16:creationId xmlns:a16="http://schemas.microsoft.com/office/drawing/2014/main" id="{AC25656E-936D-A2F4-3055-6A19FDAE2755}"/>
              </a:ext>
            </a:extLst>
          </p:cNvPr>
          <p:cNvSpPr txBox="1"/>
          <p:nvPr/>
        </p:nvSpPr>
        <p:spPr>
          <a:xfrm>
            <a:off x="681316" y="5010869"/>
            <a:ext cx="10712824" cy="646331"/>
          </a:xfrm>
          <a:prstGeom prst="rect">
            <a:avLst/>
          </a:prstGeom>
          <a:noFill/>
        </p:spPr>
        <p:txBody>
          <a:bodyPr wrap="square">
            <a:spAutoFit/>
          </a:bodyPr>
          <a:lstStyle/>
          <a:p>
            <a:r>
              <a:rPr lang="en-US" b="1" dirty="0">
                <a:solidFill>
                  <a:schemeClr val="accent2">
                    <a:lumMod val="75000"/>
                  </a:schemeClr>
                </a:solidFill>
              </a:rPr>
              <a:t>AWS Direct Connect </a:t>
            </a:r>
            <a:r>
              <a:rPr lang="en-US" dirty="0">
                <a:solidFill>
                  <a:schemeClr val="accent2">
                    <a:lumMod val="75000"/>
                  </a:schemeClr>
                </a:solidFill>
              </a:rPr>
              <a:t> </a:t>
            </a:r>
            <a:r>
              <a:rPr lang="en-US" dirty="0"/>
              <a:t>lets you establish a dedicated network connection line between your network and one of the AWS Direct Connect locations. </a:t>
            </a:r>
            <a:endParaRPr lang="en-IN" dirty="0"/>
          </a:p>
        </p:txBody>
      </p:sp>
      <p:sp>
        <p:nvSpPr>
          <p:cNvPr id="21" name="TextBox 20">
            <a:extLst>
              <a:ext uri="{FF2B5EF4-FFF2-40B4-BE49-F238E27FC236}">
                <a16:creationId xmlns:a16="http://schemas.microsoft.com/office/drawing/2014/main" id="{CC0CA745-4088-0FD5-E9F4-4F0954A6BD5F}"/>
              </a:ext>
            </a:extLst>
          </p:cNvPr>
          <p:cNvSpPr txBox="1"/>
          <p:nvPr/>
        </p:nvSpPr>
        <p:spPr>
          <a:xfrm>
            <a:off x="681315" y="5834296"/>
            <a:ext cx="10784541" cy="369332"/>
          </a:xfrm>
          <a:prstGeom prst="rect">
            <a:avLst/>
          </a:prstGeom>
          <a:noFill/>
        </p:spPr>
        <p:txBody>
          <a:bodyPr wrap="square">
            <a:spAutoFit/>
          </a:bodyPr>
          <a:lstStyle/>
          <a:p>
            <a:r>
              <a:rPr lang="en-US" b="1" dirty="0">
                <a:solidFill>
                  <a:schemeClr val="accent2">
                    <a:lumMod val="75000"/>
                  </a:schemeClr>
                </a:solidFill>
              </a:rPr>
              <a:t>Amazon Kinesis Firehose </a:t>
            </a:r>
            <a:r>
              <a:rPr lang="en-US" dirty="0">
                <a:solidFill>
                  <a:schemeClr val="accent2">
                    <a:lumMod val="75000"/>
                  </a:schemeClr>
                </a:solidFill>
              </a:rPr>
              <a:t> </a:t>
            </a:r>
            <a:r>
              <a:rPr lang="en-US" dirty="0"/>
              <a:t>A fully managed service for loading streaming data into AWS.</a:t>
            </a:r>
            <a:endParaRPr lang="en-IN" dirty="0"/>
          </a:p>
        </p:txBody>
      </p:sp>
    </p:spTree>
    <p:extLst>
      <p:ext uri="{BB962C8B-B14F-4D97-AF65-F5344CB8AC3E}">
        <p14:creationId xmlns:p14="http://schemas.microsoft.com/office/powerpoint/2010/main" val="536990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B67470-5B8A-C366-1D7D-24D46FA3241F}"/>
              </a:ext>
            </a:extLst>
          </p:cNvPr>
          <p:cNvSpPr txBox="1"/>
          <p:nvPr/>
        </p:nvSpPr>
        <p:spPr>
          <a:xfrm>
            <a:off x="582705" y="358589"/>
            <a:ext cx="10883153" cy="1292662"/>
          </a:xfrm>
          <a:prstGeom prst="rect">
            <a:avLst/>
          </a:prstGeom>
          <a:noFill/>
        </p:spPr>
        <p:txBody>
          <a:bodyPr wrap="square">
            <a:spAutoFit/>
          </a:bodyPr>
          <a:lstStyle/>
          <a:p>
            <a:r>
              <a:rPr lang="en-US" sz="2400" b="1" dirty="0"/>
              <a:t>AWS Snow Family overview </a:t>
            </a:r>
          </a:p>
          <a:p>
            <a:endParaRPr lang="en-US" dirty="0"/>
          </a:p>
          <a:p>
            <a:r>
              <a:rPr lang="en-US" dirty="0"/>
              <a:t>Applications are moving to the cloud faster today than ever before. A new category of applications requires increased capabilities and performance at the edge of the cloud, or even beyond the edge of the network. </a:t>
            </a:r>
            <a:endParaRPr lang="en-IN" dirty="0"/>
          </a:p>
        </p:txBody>
      </p:sp>
      <p:sp>
        <p:nvSpPr>
          <p:cNvPr id="7" name="TextBox 6">
            <a:extLst>
              <a:ext uri="{FF2B5EF4-FFF2-40B4-BE49-F238E27FC236}">
                <a16:creationId xmlns:a16="http://schemas.microsoft.com/office/drawing/2014/main" id="{051F3B49-3775-8B9A-162B-D11A975B80A1}"/>
              </a:ext>
            </a:extLst>
          </p:cNvPr>
          <p:cNvSpPr txBox="1"/>
          <p:nvPr/>
        </p:nvSpPr>
        <p:spPr>
          <a:xfrm>
            <a:off x="582705" y="1985682"/>
            <a:ext cx="10730753" cy="1200329"/>
          </a:xfrm>
          <a:prstGeom prst="rect">
            <a:avLst/>
          </a:prstGeom>
          <a:noFill/>
        </p:spPr>
        <p:txBody>
          <a:bodyPr wrap="square">
            <a:spAutoFit/>
          </a:bodyPr>
          <a:lstStyle/>
          <a:p>
            <a:r>
              <a:rPr lang="en-US" dirty="0"/>
              <a:t>AWS provides edge infrastructure and software that moves data processing and analysis as close as necessary to where data is created in order to deliver intelligent, real-time responsiveness and streamline the amount of data transferred. This includes deploying AWS managed hardware and software to locations outside AWS Regions and even beyond AWS Outposts. </a:t>
            </a:r>
            <a:endParaRPr lang="en-IN" dirty="0"/>
          </a:p>
        </p:txBody>
      </p:sp>
      <p:sp>
        <p:nvSpPr>
          <p:cNvPr id="9" name="TextBox 8">
            <a:extLst>
              <a:ext uri="{FF2B5EF4-FFF2-40B4-BE49-F238E27FC236}">
                <a16:creationId xmlns:a16="http://schemas.microsoft.com/office/drawing/2014/main" id="{FF04F327-AF8C-404E-0609-AC328F606D3A}"/>
              </a:ext>
            </a:extLst>
          </p:cNvPr>
          <p:cNvSpPr txBox="1"/>
          <p:nvPr/>
        </p:nvSpPr>
        <p:spPr>
          <a:xfrm>
            <a:off x="618563" y="3581998"/>
            <a:ext cx="10811436" cy="1754326"/>
          </a:xfrm>
          <a:prstGeom prst="rect">
            <a:avLst/>
          </a:prstGeom>
          <a:noFill/>
        </p:spPr>
        <p:txBody>
          <a:bodyPr wrap="square">
            <a:spAutoFit/>
          </a:bodyPr>
          <a:lstStyle/>
          <a:p>
            <a:r>
              <a:rPr lang="en-US" dirty="0"/>
              <a:t>The AWS Snow Family helps customers that need to run operations in austere, non-data center environments, and in locations where there's lack of consistent network connectivity. The Snow Family, comprised of AWS </a:t>
            </a:r>
            <a:r>
              <a:rPr lang="en-US" dirty="0" err="1"/>
              <a:t>Snowcone</a:t>
            </a:r>
            <a:r>
              <a:rPr lang="en-US" dirty="0"/>
              <a:t>, AWS Snowball, and AWS Snowmobile,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endParaRPr lang="en-IN" dirty="0"/>
          </a:p>
        </p:txBody>
      </p:sp>
    </p:spTree>
    <p:extLst>
      <p:ext uri="{BB962C8B-B14F-4D97-AF65-F5344CB8AC3E}">
        <p14:creationId xmlns:p14="http://schemas.microsoft.com/office/powerpoint/2010/main" val="896879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C85400-308B-6B54-1775-64CDB9B7EE79}"/>
              </a:ext>
            </a:extLst>
          </p:cNvPr>
          <p:cNvSpPr txBox="1"/>
          <p:nvPr/>
        </p:nvSpPr>
        <p:spPr>
          <a:xfrm>
            <a:off x="528918" y="376518"/>
            <a:ext cx="6167717" cy="6001643"/>
          </a:xfrm>
          <a:prstGeom prst="rect">
            <a:avLst/>
          </a:prstGeom>
          <a:noFill/>
        </p:spPr>
        <p:txBody>
          <a:bodyPr wrap="square">
            <a:spAutoFit/>
          </a:bodyPr>
          <a:lstStyle/>
          <a:p>
            <a:r>
              <a:rPr lang="en-US" sz="2400" b="1" dirty="0"/>
              <a:t>AWS Snowball </a:t>
            </a:r>
          </a:p>
          <a:p>
            <a:endParaRPr lang="en-US" dirty="0"/>
          </a:p>
          <a:p>
            <a:r>
              <a:rPr lang="en-US" dirty="0"/>
              <a:t>AWS Snowball is a data migration and edge computing device that comes in two device options: </a:t>
            </a:r>
          </a:p>
          <a:p>
            <a:pPr algn="ctr"/>
            <a:endParaRPr lang="en-US" dirty="0"/>
          </a:p>
          <a:p>
            <a:r>
              <a:rPr lang="en-US" dirty="0"/>
              <a:t>Compute Optimized and Storage Optimized. Snowball Edge Storage Optimized devices provide 40 vCPUs of compute capacity coupled with 80 terabytes of usable block or Amazon S3-compatible object storage. It is well-suited for local storage and large-scale data transfer. Snowball Edge Compute Optimized devices provide 52 vCPUs, 42 terabytes of usable block or object storage, and an optional GPU for use cases such as advanced machine learning and full motion video analysis in disconnected environments. Customers can use these two options for data collection, machine learning and processing, and storage in environments with intermittent connectivity (such as manufacturing, industrial, and transportation) or in extremely remote locations (such as military or maritime operations) before shipping it back to AWS. These devices may also be rack mounted and clustered together to build larger, temporary installations. </a:t>
            </a:r>
            <a:endParaRPr lang="en-IN" dirty="0"/>
          </a:p>
        </p:txBody>
      </p:sp>
      <p:pic>
        <p:nvPicPr>
          <p:cNvPr id="7" name="Picture 6">
            <a:extLst>
              <a:ext uri="{FF2B5EF4-FFF2-40B4-BE49-F238E27FC236}">
                <a16:creationId xmlns:a16="http://schemas.microsoft.com/office/drawing/2014/main" id="{EEFACC37-09D7-6419-5C18-B65774AFA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012" y="473285"/>
            <a:ext cx="4554070" cy="5438775"/>
          </a:xfrm>
          <a:prstGeom prst="rect">
            <a:avLst/>
          </a:prstGeom>
        </p:spPr>
      </p:pic>
    </p:spTree>
    <p:extLst>
      <p:ext uri="{BB962C8B-B14F-4D97-AF65-F5344CB8AC3E}">
        <p14:creationId xmlns:p14="http://schemas.microsoft.com/office/powerpoint/2010/main" val="119423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4DD68-6355-5983-49ED-5B3CF01C77F8}"/>
              </a:ext>
            </a:extLst>
          </p:cNvPr>
          <p:cNvSpPr txBox="1"/>
          <p:nvPr/>
        </p:nvSpPr>
        <p:spPr>
          <a:xfrm>
            <a:off x="663387" y="412376"/>
            <a:ext cx="10910047" cy="1846659"/>
          </a:xfrm>
          <a:prstGeom prst="rect">
            <a:avLst/>
          </a:prstGeom>
          <a:noFill/>
        </p:spPr>
        <p:txBody>
          <a:bodyPr wrap="square">
            <a:spAutoFit/>
          </a:bodyPr>
          <a:lstStyle/>
          <a:p>
            <a:r>
              <a:rPr lang="en-US" sz="2400" b="1" dirty="0"/>
              <a:t>AWS Snowmobile </a:t>
            </a:r>
          </a:p>
          <a:p>
            <a:endParaRPr lang="en-US" dirty="0"/>
          </a:p>
          <a:p>
            <a:r>
              <a:rPr lang="en-US" dirty="0"/>
              <a:t>AWS Snowmobile moves up to 100 PB of data in a 45-foot long ruggedized shipping container and is ideal for multi-petabyte or Exabyte-scale digital media migrations and data center shutdowns. A Snowmobile arrives at the customer site and appears as a network-attached data store for more secure, high-speed data transfer. After data is transferred to Snowmobile, it is driven back to an AWS Region where the data is loaded into Amazon S3.</a:t>
            </a:r>
            <a:endParaRPr lang="en-IN" dirty="0"/>
          </a:p>
        </p:txBody>
      </p:sp>
      <p:sp>
        <p:nvSpPr>
          <p:cNvPr id="7" name="TextBox 6">
            <a:extLst>
              <a:ext uri="{FF2B5EF4-FFF2-40B4-BE49-F238E27FC236}">
                <a16:creationId xmlns:a16="http://schemas.microsoft.com/office/drawing/2014/main" id="{612B811B-F2A4-AE67-29C9-014E20BFEC7B}"/>
              </a:ext>
            </a:extLst>
          </p:cNvPr>
          <p:cNvSpPr txBox="1"/>
          <p:nvPr/>
        </p:nvSpPr>
        <p:spPr>
          <a:xfrm>
            <a:off x="663387" y="2268994"/>
            <a:ext cx="11008660" cy="923330"/>
          </a:xfrm>
          <a:prstGeom prst="rect">
            <a:avLst/>
          </a:prstGeom>
          <a:noFill/>
        </p:spPr>
        <p:txBody>
          <a:bodyPr wrap="square">
            <a:spAutoFit/>
          </a:bodyPr>
          <a:lstStyle/>
          <a:p>
            <a:r>
              <a:rPr lang="en-US" dirty="0"/>
              <a:t>Snowmobile is tamper-resistant, waterproof, and temperature controlled with multiple layers of logical and physical security -- including encryption, fire suppression, dedicated security personnel, GPS tracking, alarm monitoring, 24/7 video surveillance, and an escort security vehicle during transit.</a:t>
            </a:r>
            <a:endParaRPr lang="en-IN" dirty="0"/>
          </a:p>
        </p:txBody>
      </p:sp>
      <p:pic>
        <p:nvPicPr>
          <p:cNvPr id="9" name="Picture 8">
            <a:extLst>
              <a:ext uri="{FF2B5EF4-FFF2-40B4-BE49-F238E27FC236}">
                <a16:creationId xmlns:a16="http://schemas.microsoft.com/office/drawing/2014/main" id="{6DA35A03-80FE-5921-F36B-815AAF84F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71" y="3294616"/>
            <a:ext cx="6060142" cy="3360876"/>
          </a:xfrm>
          <a:prstGeom prst="rect">
            <a:avLst/>
          </a:prstGeom>
        </p:spPr>
      </p:pic>
    </p:spTree>
    <p:extLst>
      <p:ext uri="{BB962C8B-B14F-4D97-AF65-F5344CB8AC3E}">
        <p14:creationId xmlns:p14="http://schemas.microsoft.com/office/powerpoint/2010/main" val="7155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DFBE-530C-30D7-353F-3D5D66D62415}"/>
              </a:ext>
            </a:extLst>
          </p:cNvPr>
          <p:cNvSpPr txBox="1"/>
          <p:nvPr/>
        </p:nvSpPr>
        <p:spPr>
          <a:xfrm>
            <a:off x="582706" y="430306"/>
            <a:ext cx="10318376" cy="3785652"/>
          </a:xfrm>
          <a:prstGeom prst="rect">
            <a:avLst/>
          </a:prstGeom>
          <a:noFill/>
        </p:spPr>
        <p:txBody>
          <a:bodyPr wrap="square">
            <a:spAutoFit/>
          </a:bodyPr>
          <a:lstStyle/>
          <a:p>
            <a:pPr algn="l"/>
            <a:r>
              <a:rPr lang="en-US" sz="2400" b="1" i="0" dirty="0">
                <a:solidFill>
                  <a:srgbClr val="0D0D0D"/>
                </a:solidFill>
                <a:effectLst/>
                <a:latin typeface="Söhne"/>
              </a:rPr>
              <a:t>Application Migration</a:t>
            </a:r>
          </a:p>
          <a:p>
            <a:pPr algn="l"/>
            <a:endParaRPr lang="en-US" b="1" i="0" dirty="0">
              <a:solidFill>
                <a:srgbClr val="0D0D0D"/>
              </a:solidFill>
              <a:effectLst/>
              <a:latin typeface="Söhne"/>
            </a:endParaRPr>
          </a:p>
          <a:p>
            <a:pPr algn="l"/>
            <a:r>
              <a:rPr lang="en-US" b="1" i="0" dirty="0">
                <a:solidFill>
                  <a:schemeClr val="accent2">
                    <a:lumMod val="75000"/>
                  </a:schemeClr>
                </a:solidFill>
                <a:effectLst/>
                <a:latin typeface="Söhne"/>
              </a:rPr>
              <a:t>Application Inventory</a:t>
            </a:r>
            <a:r>
              <a:rPr lang="en-US" b="0" i="0" dirty="0">
                <a:solidFill>
                  <a:schemeClr val="accent2">
                    <a:lumMod val="75000"/>
                  </a:schemeClr>
                </a:solidFill>
                <a:effectLst/>
                <a:latin typeface="Söhne"/>
              </a:rPr>
              <a:t> </a:t>
            </a:r>
            <a:r>
              <a:rPr lang="en-US" b="0" i="0" dirty="0">
                <a:solidFill>
                  <a:srgbClr val="0D0D0D"/>
                </a:solidFill>
                <a:effectLst/>
                <a:latin typeface="Söhne"/>
              </a:rPr>
              <a:t>Create an inventory of all applications hosted on the existing infrastructure, including dependencies and integration points.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Identify Applications</a:t>
            </a:r>
            <a:r>
              <a:rPr lang="en-US" b="0" i="0" dirty="0">
                <a:solidFill>
                  <a:schemeClr val="accent2">
                    <a:lumMod val="75000"/>
                  </a:schemeClr>
                </a:solidFill>
                <a:effectLst/>
                <a:latin typeface="Söhne"/>
              </a:rPr>
              <a:t> </a:t>
            </a:r>
            <a:r>
              <a:rPr lang="en-US" b="0" i="0" dirty="0">
                <a:solidFill>
                  <a:srgbClr val="0D0D0D"/>
                </a:solidFill>
                <a:effectLst/>
                <a:latin typeface="Söhne"/>
              </a:rPr>
              <a:t>Create an inventory of all IRS applications, including their dependencies, architecture, and usage patterns.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Categorize Applications</a:t>
            </a:r>
            <a:r>
              <a:rPr lang="en-US" b="0" i="0" dirty="0">
                <a:solidFill>
                  <a:schemeClr val="accent2">
                    <a:lumMod val="75000"/>
                  </a:schemeClr>
                </a:solidFill>
                <a:effectLst/>
                <a:latin typeface="Söhne"/>
              </a:rPr>
              <a:t> </a:t>
            </a:r>
            <a:r>
              <a:rPr lang="en-US" b="0" i="0" dirty="0">
                <a:solidFill>
                  <a:srgbClr val="0D0D0D"/>
                </a:solidFill>
                <a:effectLst/>
                <a:latin typeface="Söhne"/>
              </a:rPr>
              <a:t>Classify applications based on their criticality, complexity, and compatibility with cloud environments.</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Assess Migration Feasibility</a:t>
            </a:r>
            <a:r>
              <a:rPr lang="en-US" b="0" i="0" dirty="0">
                <a:solidFill>
                  <a:schemeClr val="accent2">
                    <a:lumMod val="75000"/>
                  </a:schemeClr>
                </a:solidFill>
                <a:effectLst/>
                <a:latin typeface="Söhne"/>
              </a:rPr>
              <a:t> </a:t>
            </a:r>
            <a:r>
              <a:rPr lang="en-US" b="0" i="0" dirty="0">
                <a:solidFill>
                  <a:srgbClr val="0D0D0D"/>
                </a:solidFill>
                <a:effectLst/>
                <a:latin typeface="Söhne"/>
              </a:rPr>
              <a:t>Evaluate each application for its suitability for migration to AWS, considering factors such as technology stack, data dependencies, and regulatory compliance.</a:t>
            </a:r>
          </a:p>
        </p:txBody>
      </p:sp>
      <p:sp>
        <p:nvSpPr>
          <p:cNvPr id="7" name="TextBox 6">
            <a:extLst>
              <a:ext uri="{FF2B5EF4-FFF2-40B4-BE49-F238E27FC236}">
                <a16:creationId xmlns:a16="http://schemas.microsoft.com/office/drawing/2014/main" id="{E36700E4-F66B-AA5A-1F1E-2B77194BE8EA}"/>
              </a:ext>
            </a:extLst>
          </p:cNvPr>
          <p:cNvSpPr txBox="1"/>
          <p:nvPr/>
        </p:nvSpPr>
        <p:spPr>
          <a:xfrm>
            <a:off x="582706" y="4328907"/>
            <a:ext cx="10488706" cy="1754326"/>
          </a:xfrm>
          <a:prstGeom prst="rect">
            <a:avLst/>
          </a:prstGeom>
          <a:noFill/>
        </p:spPr>
        <p:txBody>
          <a:bodyPr wrap="square">
            <a:spAutoFit/>
          </a:bodyPr>
          <a:lstStyle/>
          <a:p>
            <a:pPr algn="l"/>
            <a:r>
              <a:rPr lang="en-US" b="1" i="0" dirty="0">
                <a:solidFill>
                  <a:schemeClr val="accent2">
                    <a:lumMod val="75000"/>
                  </a:schemeClr>
                </a:solidFill>
                <a:effectLst/>
                <a:latin typeface="Söhne"/>
              </a:rPr>
              <a:t>Rehosting (Lift-and-Shift)</a:t>
            </a:r>
            <a:r>
              <a:rPr lang="en-US" b="0" i="0" dirty="0">
                <a:solidFill>
                  <a:schemeClr val="accent2">
                    <a:lumMod val="75000"/>
                  </a:schemeClr>
                </a:solidFill>
                <a:effectLst/>
                <a:latin typeface="Söhne"/>
              </a:rPr>
              <a:t> </a:t>
            </a:r>
            <a:r>
              <a:rPr lang="en-US" b="0" i="0" dirty="0">
                <a:solidFill>
                  <a:srgbClr val="0D0D0D"/>
                </a:solidFill>
                <a:effectLst/>
                <a:latin typeface="Söhne"/>
              </a:rPr>
              <a:t>Use AWS SMS or third-party tools to replicate on-premises servers to EC2 instances.</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err="1">
                <a:solidFill>
                  <a:schemeClr val="accent2">
                    <a:lumMod val="75000"/>
                  </a:schemeClr>
                </a:solidFill>
                <a:effectLst/>
                <a:latin typeface="Söhne"/>
              </a:rPr>
              <a:t>Replatforming</a:t>
            </a:r>
            <a:r>
              <a:rPr lang="en-US" b="0" i="0" dirty="0">
                <a:solidFill>
                  <a:schemeClr val="accent2">
                    <a:lumMod val="75000"/>
                  </a:schemeClr>
                </a:solidFill>
                <a:effectLst/>
                <a:latin typeface="Söhne"/>
              </a:rPr>
              <a:t> </a:t>
            </a:r>
            <a:r>
              <a:rPr lang="en-US" b="0" i="0" dirty="0">
                <a:solidFill>
                  <a:srgbClr val="0D0D0D"/>
                </a:solidFill>
                <a:effectLst/>
                <a:latin typeface="Söhne"/>
              </a:rPr>
              <a:t>Modify application configurations and deploy on AWS managed services (e.g., RDS, ECS, Lambda).</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Refactoring</a:t>
            </a:r>
            <a:r>
              <a:rPr lang="en-US" b="0" i="0" dirty="0">
                <a:solidFill>
                  <a:srgbClr val="0D0D0D"/>
                </a:solidFill>
                <a:effectLst/>
                <a:latin typeface="Söhne"/>
              </a:rPr>
              <a:t> Rewrite or redesign applications for cloud-native architectures (e.g., microservices, serverless).</a:t>
            </a:r>
          </a:p>
        </p:txBody>
      </p:sp>
    </p:spTree>
    <p:extLst>
      <p:ext uri="{BB962C8B-B14F-4D97-AF65-F5344CB8AC3E}">
        <p14:creationId xmlns:p14="http://schemas.microsoft.com/office/powerpoint/2010/main" val="189096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7D28C1-AA34-9B4C-F8C0-AB26D44A3E91}"/>
              </a:ext>
            </a:extLst>
          </p:cNvPr>
          <p:cNvSpPr txBox="1"/>
          <p:nvPr/>
        </p:nvSpPr>
        <p:spPr>
          <a:xfrm>
            <a:off x="528917" y="367553"/>
            <a:ext cx="10936941" cy="2954655"/>
          </a:xfrm>
          <a:prstGeom prst="rect">
            <a:avLst/>
          </a:prstGeom>
          <a:noFill/>
        </p:spPr>
        <p:txBody>
          <a:bodyPr wrap="square">
            <a:spAutoFit/>
          </a:bodyPr>
          <a:lstStyle/>
          <a:p>
            <a:pPr algn="l"/>
            <a:r>
              <a:rPr lang="en-US" sz="2400" b="1" dirty="0">
                <a:solidFill>
                  <a:srgbClr val="0D0D0D"/>
                </a:solidFill>
                <a:latin typeface="Söhne"/>
              </a:rPr>
              <a:t>I</a:t>
            </a:r>
            <a:r>
              <a:rPr lang="en-US" sz="2400" b="1" i="0" dirty="0">
                <a:solidFill>
                  <a:srgbClr val="0D0D0D"/>
                </a:solidFill>
                <a:effectLst/>
                <a:latin typeface="Söhne"/>
              </a:rPr>
              <a:t>nfrastructure Configuration</a:t>
            </a:r>
          </a:p>
          <a:p>
            <a:pPr algn="l"/>
            <a:endParaRPr lang="en-US" b="1" i="0" dirty="0">
              <a:solidFill>
                <a:srgbClr val="0D0D0D"/>
              </a:solidFill>
              <a:effectLst/>
              <a:latin typeface="Söhne"/>
            </a:endParaRPr>
          </a:p>
          <a:p>
            <a:pPr algn="l"/>
            <a:r>
              <a:rPr lang="en-US" b="1" i="0" dirty="0">
                <a:solidFill>
                  <a:schemeClr val="accent2">
                    <a:lumMod val="75000"/>
                  </a:schemeClr>
                </a:solidFill>
                <a:effectLst/>
                <a:latin typeface="Söhne"/>
              </a:rPr>
              <a:t>Network Setup</a:t>
            </a:r>
            <a:r>
              <a:rPr lang="en-US" b="0" i="0" dirty="0">
                <a:solidFill>
                  <a:schemeClr val="accent2">
                    <a:lumMod val="75000"/>
                  </a:schemeClr>
                </a:solidFill>
                <a:effectLst/>
                <a:latin typeface="Söhne"/>
              </a:rPr>
              <a:t> </a:t>
            </a:r>
            <a:r>
              <a:rPr lang="en-US" b="0" i="0" dirty="0">
                <a:solidFill>
                  <a:srgbClr val="0D0D0D"/>
                </a:solidFill>
                <a:effectLst/>
                <a:latin typeface="Söhne"/>
              </a:rPr>
              <a:t>Configure Virtual Private Cloud (VPC), subnets, route tables, security groups, and network access control lists (ACLs) to replicate existing network architecture on AWS.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Identity and Access Management (IAM)</a:t>
            </a:r>
            <a:r>
              <a:rPr lang="en-US" b="0" i="0" dirty="0">
                <a:solidFill>
                  <a:srgbClr val="0D0D0D"/>
                </a:solidFill>
                <a:effectLst/>
                <a:latin typeface="Söhne"/>
              </a:rPr>
              <a:t> Define IAM roles, policies, and permissions to manage access to AWS resources securely.</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Monitoring and Logging</a:t>
            </a:r>
            <a:r>
              <a:rPr lang="en-US" b="0" i="0" dirty="0">
                <a:solidFill>
                  <a:srgbClr val="0D0D0D"/>
                </a:solidFill>
                <a:effectLst/>
                <a:latin typeface="Söhne"/>
              </a:rPr>
              <a:t> Set up CloudWatch for monitoring application performance, resource utilization, and security compliance, and configure CloudTrail for logging and auditing AWS API activity.</a:t>
            </a:r>
          </a:p>
        </p:txBody>
      </p:sp>
      <p:sp>
        <p:nvSpPr>
          <p:cNvPr id="7" name="TextBox 6">
            <a:extLst>
              <a:ext uri="{FF2B5EF4-FFF2-40B4-BE49-F238E27FC236}">
                <a16:creationId xmlns:a16="http://schemas.microsoft.com/office/drawing/2014/main" id="{F82AAC76-C4F9-9C69-DD33-5955BEF29029}"/>
              </a:ext>
            </a:extLst>
          </p:cNvPr>
          <p:cNvSpPr txBox="1"/>
          <p:nvPr/>
        </p:nvSpPr>
        <p:spPr>
          <a:xfrm>
            <a:off x="528916" y="3349347"/>
            <a:ext cx="11062448" cy="1477328"/>
          </a:xfrm>
          <a:prstGeom prst="rect">
            <a:avLst/>
          </a:prstGeom>
          <a:noFill/>
        </p:spPr>
        <p:txBody>
          <a:bodyPr wrap="square">
            <a:spAutoFit/>
          </a:bodyPr>
          <a:lstStyle/>
          <a:p>
            <a:pPr algn="l"/>
            <a:r>
              <a:rPr lang="en-US" b="1" i="0" dirty="0">
                <a:solidFill>
                  <a:schemeClr val="accent2">
                    <a:lumMod val="75000"/>
                  </a:schemeClr>
                </a:solidFill>
                <a:effectLst/>
                <a:latin typeface="Söhne"/>
              </a:rPr>
              <a:t>Multi-Factor Authentication (MFA)</a:t>
            </a:r>
            <a:r>
              <a:rPr lang="en-US" b="0" i="0" dirty="0">
                <a:solidFill>
                  <a:srgbClr val="0D0D0D"/>
                </a:solidFill>
                <a:effectLst/>
                <a:latin typeface="Söhne"/>
              </a:rPr>
              <a:t> Enable MFA for IAM users and roles to add an additional layer of authentication and enhance security.</a:t>
            </a:r>
            <a:endParaRPr lang="en-US" dirty="0">
              <a:solidFill>
                <a:srgbClr val="0D0D0D"/>
              </a:solidFill>
              <a:latin typeface="Söhne"/>
            </a:endParaRP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Cross-Account Access</a:t>
            </a:r>
            <a:r>
              <a:rPr lang="en-US" b="0" i="0" dirty="0">
                <a:solidFill>
                  <a:srgbClr val="0D0D0D"/>
                </a:solidFill>
                <a:effectLst/>
                <a:latin typeface="Söhne"/>
              </a:rPr>
              <a:t> Implement cross-account IAM roles to facilitate secure access between AWS accounts and services within the IRS organization.</a:t>
            </a:r>
          </a:p>
        </p:txBody>
      </p:sp>
      <p:sp>
        <p:nvSpPr>
          <p:cNvPr id="9" name="TextBox 8">
            <a:extLst>
              <a:ext uri="{FF2B5EF4-FFF2-40B4-BE49-F238E27FC236}">
                <a16:creationId xmlns:a16="http://schemas.microsoft.com/office/drawing/2014/main" id="{D4B7BB78-BCF2-9DBC-7C23-6506D643F601}"/>
              </a:ext>
            </a:extLst>
          </p:cNvPr>
          <p:cNvSpPr txBox="1"/>
          <p:nvPr/>
        </p:nvSpPr>
        <p:spPr>
          <a:xfrm>
            <a:off x="528916" y="4826675"/>
            <a:ext cx="10936941" cy="1477328"/>
          </a:xfrm>
          <a:prstGeom prst="rect">
            <a:avLst/>
          </a:prstGeom>
          <a:noFill/>
        </p:spPr>
        <p:txBody>
          <a:bodyPr wrap="square">
            <a:spAutoFit/>
          </a:bodyPr>
          <a:lstStyle/>
          <a:p>
            <a:pPr algn="l"/>
            <a:r>
              <a:rPr lang="en-US" b="1" i="0" dirty="0">
                <a:solidFill>
                  <a:srgbClr val="0D0D0D"/>
                </a:solidFill>
                <a:effectLst/>
                <a:latin typeface="Söhne"/>
              </a:rPr>
              <a:t>Amazon EC2:</a:t>
            </a:r>
            <a:r>
              <a:rPr lang="en-US" b="0" i="0" dirty="0">
                <a:solidFill>
                  <a:srgbClr val="0D0D0D"/>
                </a:solidFill>
                <a:effectLst/>
                <a:latin typeface="Söhne"/>
              </a:rPr>
              <a:t> Launch EC2 instances to host IRS applications and workloads, selecting instance types, sizes, and configurations based on performance and resource requirements.</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Auto Scaling:</a:t>
            </a:r>
            <a:r>
              <a:rPr lang="en-US" b="0" i="0" dirty="0">
                <a:solidFill>
                  <a:srgbClr val="0D0D0D"/>
                </a:solidFill>
                <a:effectLst/>
                <a:latin typeface="Söhne"/>
              </a:rPr>
              <a:t> Implement auto-scaling groups to automatically adjust the number of EC2 instances based on demand, optimizing resource utilization and ensuring high availability.</a:t>
            </a:r>
          </a:p>
        </p:txBody>
      </p:sp>
      <p:sp>
        <p:nvSpPr>
          <p:cNvPr id="10" name="TextBox 9">
            <a:extLst>
              <a:ext uri="{FF2B5EF4-FFF2-40B4-BE49-F238E27FC236}">
                <a16:creationId xmlns:a16="http://schemas.microsoft.com/office/drawing/2014/main" id="{34BC535F-0BED-F8B8-A707-4874AEC5B001}"/>
              </a:ext>
            </a:extLst>
          </p:cNvPr>
          <p:cNvSpPr txBox="1"/>
          <p:nvPr/>
        </p:nvSpPr>
        <p:spPr>
          <a:xfrm>
            <a:off x="528915" y="4826675"/>
            <a:ext cx="10936941" cy="1477328"/>
          </a:xfrm>
          <a:prstGeom prst="rect">
            <a:avLst/>
          </a:prstGeom>
          <a:noFill/>
        </p:spPr>
        <p:txBody>
          <a:bodyPr wrap="square">
            <a:spAutoFit/>
          </a:bodyPr>
          <a:lstStyle/>
          <a:p>
            <a:pPr algn="l"/>
            <a:r>
              <a:rPr lang="en-US" b="1" i="0" dirty="0">
                <a:solidFill>
                  <a:schemeClr val="accent2">
                    <a:lumMod val="75000"/>
                  </a:schemeClr>
                </a:solidFill>
                <a:effectLst/>
                <a:latin typeface="Söhne"/>
              </a:rPr>
              <a:t>Amazon EC2</a:t>
            </a:r>
            <a:r>
              <a:rPr lang="en-US" b="1" i="0" dirty="0">
                <a:solidFill>
                  <a:srgbClr val="0D0D0D"/>
                </a:solidFill>
                <a:effectLst/>
                <a:latin typeface="Söhne"/>
              </a:rPr>
              <a:t>:</a:t>
            </a:r>
            <a:r>
              <a:rPr lang="en-US" b="0" i="0" dirty="0">
                <a:solidFill>
                  <a:srgbClr val="0D0D0D"/>
                </a:solidFill>
                <a:effectLst/>
                <a:latin typeface="Söhne"/>
              </a:rPr>
              <a:t> Launch EC2 instances to host IRS applications and workloads, selecting instance types, sizes, and configurations based on performance and resource requirements.</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Auto Scaling</a:t>
            </a:r>
            <a:r>
              <a:rPr lang="en-US" b="1" i="0" dirty="0">
                <a:solidFill>
                  <a:srgbClr val="0D0D0D"/>
                </a:solidFill>
                <a:effectLst/>
                <a:latin typeface="Söhne"/>
              </a:rPr>
              <a:t>:</a:t>
            </a:r>
            <a:r>
              <a:rPr lang="en-US" b="0" i="0" dirty="0">
                <a:solidFill>
                  <a:srgbClr val="0D0D0D"/>
                </a:solidFill>
                <a:effectLst/>
                <a:latin typeface="Söhne"/>
              </a:rPr>
              <a:t> Implement auto-scaling groups to automatically adjust the number of EC2 instances based on demand, optimizing resource utilization and ensuring high availability.</a:t>
            </a:r>
          </a:p>
        </p:txBody>
      </p:sp>
    </p:spTree>
    <p:extLst>
      <p:ext uri="{BB962C8B-B14F-4D97-AF65-F5344CB8AC3E}">
        <p14:creationId xmlns:p14="http://schemas.microsoft.com/office/powerpoint/2010/main" val="2713376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1C613B-0C8F-F6C8-3B7A-AFB4B0B88B8A}"/>
              </a:ext>
            </a:extLst>
          </p:cNvPr>
          <p:cNvSpPr txBox="1"/>
          <p:nvPr/>
        </p:nvSpPr>
        <p:spPr>
          <a:xfrm>
            <a:off x="609599" y="322729"/>
            <a:ext cx="10703859" cy="2954655"/>
          </a:xfrm>
          <a:prstGeom prst="rect">
            <a:avLst/>
          </a:prstGeom>
          <a:noFill/>
        </p:spPr>
        <p:txBody>
          <a:bodyPr wrap="square">
            <a:spAutoFit/>
          </a:bodyPr>
          <a:lstStyle/>
          <a:p>
            <a:pPr algn="l"/>
            <a:r>
              <a:rPr lang="en-US" sz="2400" b="1" i="0" dirty="0">
                <a:solidFill>
                  <a:srgbClr val="0D0D0D"/>
                </a:solidFill>
                <a:effectLst/>
                <a:latin typeface="Söhne"/>
              </a:rPr>
              <a:t>Testing and Validation</a:t>
            </a:r>
          </a:p>
          <a:p>
            <a:pPr algn="l"/>
            <a:endParaRPr lang="en-US" b="1" i="0" dirty="0">
              <a:solidFill>
                <a:srgbClr val="0D0D0D"/>
              </a:solidFill>
              <a:effectLst/>
              <a:latin typeface="Söhne"/>
            </a:endParaRPr>
          </a:p>
          <a:p>
            <a:pPr algn="l"/>
            <a:r>
              <a:rPr lang="en-US" b="1" i="0" dirty="0">
                <a:solidFill>
                  <a:schemeClr val="accent2">
                    <a:lumMod val="75000"/>
                  </a:schemeClr>
                </a:solidFill>
                <a:effectLst/>
                <a:latin typeface="Söhne"/>
              </a:rPr>
              <a:t>Functional Testing</a:t>
            </a:r>
            <a:r>
              <a:rPr lang="en-US" b="0" i="0" dirty="0">
                <a:solidFill>
                  <a:srgbClr val="0D0D0D"/>
                </a:solidFill>
                <a:effectLst/>
                <a:latin typeface="Söhne"/>
              </a:rPr>
              <a:t> Conduct functional testing of migrated applications to ensure proper functionality and compatibility with AWS environment.</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Performance Testing</a:t>
            </a:r>
            <a:r>
              <a:rPr lang="en-US" b="0" i="0" dirty="0">
                <a:solidFill>
                  <a:srgbClr val="0D0D0D"/>
                </a:solidFill>
                <a:effectLst/>
                <a:latin typeface="Söhne"/>
              </a:rPr>
              <a:t> Measure application performance metrics such as response time, throughput, and scalability under varying loads.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Security and Compliance Testing</a:t>
            </a:r>
            <a:r>
              <a:rPr lang="en-US" b="0" i="0" dirty="0">
                <a:solidFill>
                  <a:srgbClr val="0D0D0D"/>
                </a:solidFill>
                <a:effectLst/>
                <a:latin typeface="Söhne"/>
              </a:rPr>
              <a:t> Validate security controls, encryption mechanisms, and compliance requirements to ensure data protection and regulatory compliance.</a:t>
            </a:r>
          </a:p>
        </p:txBody>
      </p:sp>
      <p:sp>
        <p:nvSpPr>
          <p:cNvPr id="9" name="TextBox 8">
            <a:extLst>
              <a:ext uri="{FF2B5EF4-FFF2-40B4-BE49-F238E27FC236}">
                <a16:creationId xmlns:a16="http://schemas.microsoft.com/office/drawing/2014/main" id="{30BA40A7-2077-DB03-D4A8-64ABC057E645}"/>
              </a:ext>
            </a:extLst>
          </p:cNvPr>
          <p:cNvSpPr txBox="1"/>
          <p:nvPr/>
        </p:nvSpPr>
        <p:spPr>
          <a:xfrm>
            <a:off x="609599" y="3322801"/>
            <a:ext cx="9359154" cy="1200329"/>
          </a:xfrm>
          <a:prstGeom prst="rect">
            <a:avLst/>
          </a:prstGeom>
          <a:noFill/>
        </p:spPr>
        <p:txBody>
          <a:bodyPr wrap="square">
            <a:spAutoFit/>
          </a:bodyPr>
          <a:lstStyle/>
          <a:p>
            <a:r>
              <a:rPr lang="en-US" b="0" i="0" dirty="0">
                <a:solidFill>
                  <a:srgbClr val="0D0D0D"/>
                </a:solidFill>
                <a:effectLst/>
                <a:latin typeface="Söhne"/>
              </a:rPr>
              <a:t>During the testing and validation phase of migrating the IRS infrastructure to Amazon Web Services (AWS), various AWS services are utilized to ensure a smooth transition and verify the functionality, performance, security, and compliance of the migrated components. Here are the AWS services commonly used for testing and validation during migration:</a:t>
            </a:r>
            <a:endParaRPr lang="en-IN" dirty="0"/>
          </a:p>
        </p:txBody>
      </p:sp>
      <p:sp>
        <p:nvSpPr>
          <p:cNvPr id="11" name="TextBox 10">
            <a:extLst>
              <a:ext uri="{FF2B5EF4-FFF2-40B4-BE49-F238E27FC236}">
                <a16:creationId xmlns:a16="http://schemas.microsoft.com/office/drawing/2014/main" id="{4429D7A1-01CD-7778-1D3F-AD02664149EC}"/>
              </a:ext>
            </a:extLst>
          </p:cNvPr>
          <p:cNvSpPr txBox="1"/>
          <p:nvPr/>
        </p:nvSpPr>
        <p:spPr>
          <a:xfrm>
            <a:off x="609599" y="4741440"/>
            <a:ext cx="6096000" cy="369332"/>
          </a:xfrm>
          <a:prstGeom prst="rect">
            <a:avLst/>
          </a:prstGeom>
          <a:noFill/>
        </p:spPr>
        <p:txBody>
          <a:bodyPr wrap="square">
            <a:spAutoFit/>
          </a:bodyPr>
          <a:lstStyle/>
          <a:p>
            <a:pPr algn="l"/>
            <a:r>
              <a:rPr lang="en-IN" b="1" i="0" dirty="0">
                <a:solidFill>
                  <a:schemeClr val="accent2">
                    <a:lumMod val="75000"/>
                  </a:schemeClr>
                </a:solidFill>
                <a:effectLst/>
                <a:latin typeface="Söhne"/>
              </a:rPr>
              <a:t>AWS </a:t>
            </a:r>
            <a:r>
              <a:rPr lang="en-IN" b="1" i="0" dirty="0" err="1">
                <a:solidFill>
                  <a:schemeClr val="accent2">
                    <a:lumMod val="75000"/>
                  </a:schemeClr>
                </a:solidFill>
                <a:effectLst/>
                <a:latin typeface="Söhne"/>
              </a:rPr>
              <a:t>CloudEndure</a:t>
            </a:r>
            <a:r>
              <a:rPr lang="en-IN" b="1" i="0" dirty="0">
                <a:solidFill>
                  <a:schemeClr val="accent2">
                    <a:lumMod val="75000"/>
                  </a:schemeClr>
                </a:solidFill>
                <a:effectLst/>
                <a:latin typeface="Söhne"/>
              </a:rPr>
              <a:t> Migration</a:t>
            </a:r>
          </a:p>
        </p:txBody>
      </p:sp>
      <p:sp>
        <p:nvSpPr>
          <p:cNvPr id="12" name="Arrow: Right 11">
            <a:extLst>
              <a:ext uri="{FF2B5EF4-FFF2-40B4-BE49-F238E27FC236}">
                <a16:creationId xmlns:a16="http://schemas.microsoft.com/office/drawing/2014/main" id="{B8DAFD79-D70F-2F2F-B1AF-D9B383D96571}"/>
              </a:ext>
            </a:extLst>
          </p:cNvPr>
          <p:cNvSpPr/>
          <p:nvPr/>
        </p:nvSpPr>
        <p:spPr>
          <a:xfrm>
            <a:off x="3953436" y="4800155"/>
            <a:ext cx="484094" cy="251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027730E-E1B7-3B70-3ADE-2009CA7444DE}"/>
              </a:ext>
            </a:extLst>
          </p:cNvPr>
          <p:cNvSpPr txBox="1"/>
          <p:nvPr/>
        </p:nvSpPr>
        <p:spPr>
          <a:xfrm>
            <a:off x="4800599" y="4741440"/>
            <a:ext cx="6096000" cy="646331"/>
          </a:xfrm>
          <a:prstGeom prst="rect">
            <a:avLst/>
          </a:prstGeom>
          <a:noFill/>
        </p:spPr>
        <p:txBody>
          <a:bodyPr wrap="square">
            <a:spAutoFit/>
          </a:bodyPr>
          <a:lstStyle/>
          <a:p>
            <a:r>
              <a:rPr lang="en-US" b="0" i="0" dirty="0">
                <a:solidFill>
                  <a:srgbClr val="0D0D0D"/>
                </a:solidFill>
                <a:effectLst/>
                <a:latin typeface="Söhne"/>
              </a:rPr>
              <a:t>AWS </a:t>
            </a:r>
            <a:r>
              <a:rPr lang="en-US" b="0" i="0" dirty="0" err="1">
                <a:solidFill>
                  <a:srgbClr val="0D0D0D"/>
                </a:solidFill>
                <a:effectLst/>
                <a:latin typeface="Söhne"/>
              </a:rPr>
              <a:t>CloudEndure</a:t>
            </a:r>
            <a:r>
              <a:rPr lang="en-US" b="0" i="0" dirty="0">
                <a:solidFill>
                  <a:srgbClr val="0D0D0D"/>
                </a:solidFill>
                <a:effectLst/>
                <a:latin typeface="Söhne"/>
              </a:rPr>
              <a:t> provides automated replication and continuous testing of on-premises servers to AWS.</a:t>
            </a:r>
            <a:endParaRPr lang="en-IN" dirty="0"/>
          </a:p>
        </p:txBody>
      </p:sp>
      <p:sp>
        <p:nvSpPr>
          <p:cNvPr id="16" name="TextBox 15">
            <a:extLst>
              <a:ext uri="{FF2B5EF4-FFF2-40B4-BE49-F238E27FC236}">
                <a16:creationId xmlns:a16="http://schemas.microsoft.com/office/drawing/2014/main" id="{EC2158F5-F57F-F718-76EA-DD2487EB40CC}"/>
              </a:ext>
            </a:extLst>
          </p:cNvPr>
          <p:cNvSpPr txBox="1"/>
          <p:nvPr/>
        </p:nvSpPr>
        <p:spPr>
          <a:xfrm>
            <a:off x="4800599" y="5282915"/>
            <a:ext cx="6096000" cy="646331"/>
          </a:xfrm>
          <a:prstGeom prst="rect">
            <a:avLst/>
          </a:prstGeom>
          <a:noFill/>
        </p:spPr>
        <p:txBody>
          <a:bodyPr wrap="square">
            <a:spAutoFit/>
          </a:bodyPr>
          <a:lstStyle/>
          <a:p>
            <a:r>
              <a:rPr lang="en-US" b="0" i="0" dirty="0">
                <a:solidFill>
                  <a:srgbClr val="0D0D0D"/>
                </a:solidFill>
                <a:effectLst/>
                <a:latin typeface="Söhne"/>
              </a:rPr>
              <a:t>Continuous data replication, automated machine conversion, and testing of migrated servers in the AWS cloud.</a:t>
            </a:r>
            <a:endParaRPr lang="en-IN" dirty="0"/>
          </a:p>
        </p:txBody>
      </p:sp>
      <p:sp>
        <p:nvSpPr>
          <p:cNvPr id="18" name="TextBox 17">
            <a:extLst>
              <a:ext uri="{FF2B5EF4-FFF2-40B4-BE49-F238E27FC236}">
                <a16:creationId xmlns:a16="http://schemas.microsoft.com/office/drawing/2014/main" id="{472BA326-AA3D-6744-180A-40F1B89621A0}"/>
              </a:ext>
            </a:extLst>
          </p:cNvPr>
          <p:cNvSpPr txBox="1"/>
          <p:nvPr/>
        </p:nvSpPr>
        <p:spPr>
          <a:xfrm>
            <a:off x="4800599" y="5824390"/>
            <a:ext cx="6096000" cy="646331"/>
          </a:xfrm>
          <a:prstGeom prst="rect">
            <a:avLst/>
          </a:prstGeom>
          <a:noFill/>
        </p:spPr>
        <p:txBody>
          <a:bodyPr wrap="square">
            <a:spAutoFit/>
          </a:bodyPr>
          <a:lstStyle/>
          <a:p>
            <a:r>
              <a:rPr lang="en-US" b="0" i="0" dirty="0">
                <a:solidFill>
                  <a:srgbClr val="0D0D0D"/>
                </a:solidFill>
                <a:effectLst/>
                <a:latin typeface="Söhne"/>
              </a:rPr>
              <a:t>Continuous testing of migrated servers for functionality, performance, and compatibility with AWS environment.</a:t>
            </a:r>
            <a:endParaRPr lang="en-IN" dirty="0"/>
          </a:p>
        </p:txBody>
      </p:sp>
    </p:spTree>
    <p:extLst>
      <p:ext uri="{BB962C8B-B14F-4D97-AF65-F5344CB8AC3E}">
        <p14:creationId xmlns:p14="http://schemas.microsoft.com/office/powerpoint/2010/main" val="122057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32580B-DDDD-D9E2-98DA-5152303D8E01}"/>
              </a:ext>
            </a:extLst>
          </p:cNvPr>
          <p:cNvSpPr txBox="1"/>
          <p:nvPr/>
        </p:nvSpPr>
        <p:spPr>
          <a:xfrm>
            <a:off x="609600" y="366663"/>
            <a:ext cx="6096000" cy="369332"/>
          </a:xfrm>
          <a:prstGeom prst="rect">
            <a:avLst/>
          </a:prstGeom>
          <a:noFill/>
        </p:spPr>
        <p:txBody>
          <a:bodyPr wrap="square">
            <a:spAutoFit/>
          </a:bodyPr>
          <a:lstStyle/>
          <a:p>
            <a:pPr algn="l"/>
            <a:r>
              <a:rPr lang="en-IN" b="1" i="0" dirty="0">
                <a:solidFill>
                  <a:schemeClr val="accent2">
                    <a:lumMod val="75000"/>
                  </a:schemeClr>
                </a:solidFill>
                <a:effectLst/>
                <a:latin typeface="Söhne"/>
              </a:rPr>
              <a:t>AWS Database Migration Service (DMS)</a:t>
            </a:r>
          </a:p>
        </p:txBody>
      </p:sp>
      <p:sp>
        <p:nvSpPr>
          <p:cNvPr id="6" name="Arrow: Right 5">
            <a:extLst>
              <a:ext uri="{FF2B5EF4-FFF2-40B4-BE49-F238E27FC236}">
                <a16:creationId xmlns:a16="http://schemas.microsoft.com/office/drawing/2014/main" id="{F25E247C-4549-2CB9-7275-3173AD639FA0}"/>
              </a:ext>
            </a:extLst>
          </p:cNvPr>
          <p:cNvSpPr/>
          <p:nvPr/>
        </p:nvSpPr>
        <p:spPr>
          <a:xfrm>
            <a:off x="4903694" y="425378"/>
            <a:ext cx="484094" cy="251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DF03BE9-D5FD-F233-5DF8-A9B635A55512}"/>
              </a:ext>
            </a:extLst>
          </p:cNvPr>
          <p:cNvSpPr txBox="1"/>
          <p:nvPr/>
        </p:nvSpPr>
        <p:spPr>
          <a:xfrm>
            <a:off x="5889812" y="354113"/>
            <a:ext cx="5809129" cy="646331"/>
          </a:xfrm>
          <a:prstGeom prst="rect">
            <a:avLst/>
          </a:prstGeom>
          <a:noFill/>
        </p:spPr>
        <p:txBody>
          <a:bodyPr wrap="square">
            <a:spAutoFit/>
          </a:bodyPr>
          <a:lstStyle/>
          <a:p>
            <a:r>
              <a:rPr lang="en-US" b="0" i="0" dirty="0">
                <a:solidFill>
                  <a:srgbClr val="0D0D0D"/>
                </a:solidFill>
                <a:effectLst/>
                <a:latin typeface="Söhne"/>
              </a:rPr>
              <a:t>DMS enables the migration of databases to AWS, ensuring minimal downtime and data loss.</a:t>
            </a:r>
            <a:endParaRPr lang="en-IN" dirty="0"/>
          </a:p>
        </p:txBody>
      </p:sp>
      <p:sp>
        <p:nvSpPr>
          <p:cNvPr id="10" name="TextBox 9">
            <a:extLst>
              <a:ext uri="{FF2B5EF4-FFF2-40B4-BE49-F238E27FC236}">
                <a16:creationId xmlns:a16="http://schemas.microsoft.com/office/drawing/2014/main" id="{0B6B758A-B533-9452-F442-8DC1BA458150}"/>
              </a:ext>
            </a:extLst>
          </p:cNvPr>
          <p:cNvSpPr txBox="1"/>
          <p:nvPr/>
        </p:nvSpPr>
        <p:spPr>
          <a:xfrm>
            <a:off x="5889812" y="909482"/>
            <a:ext cx="5943600" cy="646331"/>
          </a:xfrm>
          <a:prstGeom prst="rect">
            <a:avLst/>
          </a:prstGeom>
          <a:noFill/>
        </p:spPr>
        <p:txBody>
          <a:bodyPr wrap="square">
            <a:spAutoFit/>
          </a:bodyPr>
          <a:lstStyle/>
          <a:p>
            <a:r>
              <a:rPr lang="en-US" b="0" i="0" dirty="0">
                <a:solidFill>
                  <a:srgbClr val="0D0D0D"/>
                </a:solidFill>
                <a:effectLst/>
                <a:latin typeface="Söhne"/>
              </a:rPr>
              <a:t>Homogeneous and heterogeneous database migration, schema conversion, and ongoing replication.</a:t>
            </a:r>
            <a:endParaRPr lang="en-IN" dirty="0"/>
          </a:p>
        </p:txBody>
      </p:sp>
      <p:sp>
        <p:nvSpPr>
          <p:cNvPr id="12" name="TextBox 11">
            <a:extLst>
              <a:ext uri="{FF2B5EF4-FFF2-40B4-BE49-F238E27FC236}">
                <a16:creationId xmlns:a16="http://schemas.microsoft.com/office/drawing/2014/main" id="{C31EE51D-F48B-5FEC-C23C-525C83A93F6B}"/>
              </a:ext>
            </a:extLst>
          </p:cNvPr>
          <p:cNvSpPr txBox="1"/>
          <p:nvPr/>
        </p:nvSpPr>
        <p:spPr>
          <a:xfrm>
            <a:off x="5889812" y="1479194"/>
            <a:ext cx="5943600" cy="923330"/>
          </a:xfrm>
          <a:prstGeom prst="rect">
            <a:avLst/>
          </a:prstGeom>
          <a:noFill/>
        </p:spPr>
        <p:txBody>
          <a:bodyPr wrap="square">
            <a:spAutoFit/>
          </a:bodyPr>
          <a:lstStyle/>
          <a:p>
            <a:r>
              <a:rPr lang="en-US" b="0" i="0" dirty="0">
                <a:solidFill>
                  <a:srgbClr val="0D0D0D"/>
                </a:solidFill>
                <a:effectLst/>
                <a:latin typeface="Söhne"/>
              </a:rPr>
              <a:t>Testing the migration of databases to AWS, validating data integrity, and ensuring compatibility with AWS database services.</a:t>
            </a:r>
            <a:endParaRPr lang="en-IN" dirty="0"/>
          </a:p>
        </p:txBody>
      </p:sp>
      <p:sp>
        <p:nvSpPr>
          <p:cNvPr id="14" name="TextBox 13">
            <a:extLst>
              <a:ext uri="{FF2B5EF4-FFF2-40B4-BE49-F238E27FC236}">
                <a16:creationId xmlns:a16="http://schemas.microsoft.com/office/drawing/2014/main" id="{97250E74-693F-4D7C-2AB9-7D56E594C84D}"/>
              </a:ext>
            </a:extLst>
          </p:cNvPr>
          <p:cNvSpPr txBox="1"/>
          <p:nvPr/>
        </p:nvSpPr>
        <p:spPr>
          <a:xfrm>
            <a:off x="645458" y="2616804"/>
            <a:ext cx="6096000" cy="369332"/>
          </a:xfrm>
          <a:prstGeom prst="rect">
            <a:avLst/>
          </a:prstGeom>
          <a:noFill/>
        </p:spPr>
        <p:txBody>
          <a:bodyPr wrap="square">
            <a:spAutoFit/>
          </a:bodyPr>
          <a:lstStyle/>
          <a:p>
            <a:pPr algn="l"/>
            <a:r>
              <a:rPr lang="en-IN" b="1" i="0" dirty="0">
                <a:solidFill>
                  <a:schemeClr val="accent2">
                    <a:lumMod val="75000"/>
                  </a:schemeClr>
                </a:solidFill>
                <a:effectLst/>
                <a:latin typeface="Söhne"/>
              </a:rPr>
              <a:t>AWS Server Migration Service (SMS)</a:t>
            </a:r>
          </a:p>
        </p:txBody>
      </p:sp>
      <p:sp>
        <p:nvSpPr>
          <p:cNvPr id="15" name="Arrow: Right 14">
            <a:extLst>
              <a:ext uri="{FF2B5EF4-FFF2-40B4-BE49-F238E27FC236}">
                <a16:creationId xmlns:a16="http://schemas.microsoft.com/office/drawing/2014/main" id="{FF1512CE-6440-FA9E-6026-82C56145C61A}"/>
              </a:ext>
            </a:extLst>
          </p:cNvPr>
          <p:cNvSpPr/>
          <p:nvPr/>
        </p:nvSpPr>
        <p:spPr>
          <a:xfrm>
            <a:off x="4921623" y="2675519"/>
            <a:ext cx="484094" cy="251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34BFF4C4-42A6-9313-3E7E-6F5C59E2ED34}"/>
              </a:ext>
            </a:extLst>
          </p:cNvPr>
          <p:cNvSpPr txBox="1"/>
          <p:nvPr/>
        </p:nvSpPr>
        <p:spPr>
          <a:xfrm>
            <a:off x="5889812" y="2558108"/>
            <a:ext cx="5656730" cy="646331"/>
          </a:xfrm>
          <a:prstGeom prst="rect">
            <a:avLst/>
          </a:prstGeom>
          <a:noFill/>
        </p:spPr>
        <p:txBody>
          <a:bodyPr wrap="square">
            <a:spAutoFit/>
          </a:bodyPr>
          <a:lstStyle/>
          <a:p>
            <a:r>
              <a:rPr lang="en-US" b="0" i="0" dirty="0">
                <a:solidFill>
                  <a:srgbClr val="0D0D0D"/>
                </a:solidFill>
                <a:effectLst/>
                <a:latin typeface="Söhne"/>
              </a:rPr>
              <a:t>SMS automates the migration of on-premises virtual machines (VMs) to AWS EC2 instances.</a:t>
            </a:r>
            <a:endParaRPr lang="en-IN" dirty="0"/>
          </a:p>
        </p:txBody>
      </p:sp>
      <p:sp>
        <p:nvSpPr>
          <p:cNvPr id="19" name="TextBox 18">
            <a:extLst>
              <a:ext uri="{FF2B5EF4-FFF2-40B4-BE49-F238E27FC236}">
                <a16:creationId xmlns:a16="http://schemas.microsoft.com/office/drawing/2014/main" id="{EC4B3D42-FEC7-232E-B83F-3A2D6071BA9F}"/>
              </a:ext>
            </a:extLst>
          </p:cNvPr>
          <p:cNvSpPr txBox="1"/>
          <p:nvPr/>
        </p:nvSpPr>
        <p:spPr>
          <a:xfrm>
            <a:off x="5889812" y="3140349"/>
            <a:ext cx="5809128" cy="646331"/>
          </a:xfrm>
          <a:prstGeom prst="rect">
            <a:avLst/>
          </a:prstGeom>
          <a:noFill/>
        </p:spPr>
        <p:txBody>
          <a:bodyPr wrap="square">
            <a:spAutoFit/>
          </a:bodyPr>
          <a:lstStyle/>
          <a:p>
            <a:r>
              <a:rPr lang="en-US" b="0" i="0" dirty="0">
                <a:solidFill>
                  <a:srgbClr val="0D0D0D"/>
                </a:solidFill>
                <a:effectLst/>
                <a:latin typeface="Söhne"/>
              </a:rPr>
              <a:t>Server discovery, automated replication, and incremental replication for continuous testing.</a:t>
            </a:r>
            <a:endParaRPr lang="en-IN" dirty="0"/>
          </a:p>
        </p:txBody>
      </p:sp>
      <p:sp>
        <p:nvSpPr>
          <p:cNvPr id="21" name="TextBox 20">
            <a:extLst>
              <a:ext uri="{FF2B5EF4-FFF2-40B4-BE49-F238E27FC236}">
                <a16:creationId xmlns:a16="http://schemas.microsoft.com/office/drawing/2014/main" id="{979B6CF9-2918-0FFD-785F-3704E5DA4396}"/>
              </a:ext>
            </a:extLst>
          </p:cNvPr>
          <p:cNvSpPr txBox="1"/>
          <p:nvPr/>
        </p:nvSpPr>
        <p:spPr>
          <a:xfrm>
            <a:off x="5889812" y="3695718"/>
            <a:ext cx="5809129" cy="646331"/>
          </a:xfrm>
          <a:prstGeom prst="rect">
            <a:avLst/>
          </a:prstGeom>
          <a:noFill/>
        </p:spPr>
        <p:txBody>
          <a:bodyPr wrap="square">
            <a:spAutoFit/>
          </a:bodyPr>
          <a:lstStyle/>
          <a:p>
            <a:r>
              <a:rPr lang="en-US" b="0" i="0" dirty="0">
                <a:solidFill>
                  <a:srgbClr val="0D0D0D"/>
                </a:solidFill>
                <a:effectLst/>
                <a:latin typeface="Söhne"/>
              </a:rPr>
              <a:t>Testing the migration of VMs to AWS, validating application functionality, and performance in the cloud environment.</a:t>
            </a:r>
            <a:endParaRPr lang="en-IN" dirty="0"/>
          </a:p>
        </p:txBody>
      </p:sp>
      <p:sp>
        <p:nvSpPr>
          <p:cNvPr id="23" name="TextBox 22">
            <a:extLst>
              <a:ext uri="{FF2B5EF4-FFF2-40B4-BE49-F238E27FC236}">
                <a16:creationId xmlns:a16="http://schemas.microsoft.com/office/drawing/2014/main" id="{2E990A14-8558-4A3F-8313-4D3FFE0DA0C5}"/>
              </a:ext>
            </a:extLst>
          </p:cNvPr>
          <p:cNvSpPr txBox="1"/>
          <p:nvPr/>
        </p:nvSpPr>
        <p:spPr>
          <a:xfrm>
            <a:off x="645458" y="4497633"/>
            <a:ext cx="6096000" cy="369332"/>
          </a:xfrm>
          <a:prstGeom prst="rect">
            <a:avLst/>
          </a:prstGeom>
          <a:noFill/>
        </p:spPr>
        <p:txBody>
          <a:bodyPr wrap="square">
            <a:spAutoFit/>
          </a:bodyPr>
          <a:lstStyle/>
          <a:p>
            <a:pPr algn="l"/>
            <a:r>
              <a:rPr lang="en-IN" b="1" i="0" dirty="0">
                <a:solidFill>
                  <a:schemeClr val="accent2">
                    <a:lumMod val="75000"/>
                  </a:schemeClr>
                </a:solidFill>
                <a:effectLst/>
                <a:latin typeface="Söhne"/>
              </a:rPr>
              <a:t>AWS CloudFormation</a:t>
            </a:r>
          </a:p>
        </p:txBody>
      </p:sp>
      <p:sp>
        <p:nvSpPr>
          <p:cNvPr id="24" name="Arrow: Right 23">
            <a:extLst>
              <a:ext uri="{FF2B5EF4-FFF2-40B4-BE49-F238E27FC236}">
                <a16:creationId xmlns:a16="http://schemas.microsoft.com/office/drawing/2014/main" id="{9B9FA57F-5612-57CB-184A-A308A7CBB0B7}"/>
              </a:ext>
            </a:extLst>
          </p:cNvPr>
          <p:cNvSpPr/>
          <p:nvPr/>
        </p:nvSpPr>
        <p:spPr>
          <a:xfrm>
            <a:off x="4903694" y="4556348"/>
            <a:ext cx="484094" cy="251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DD7C205B-1123-7C86-76AA-ED72042C6658}"/>
              </a:ext>
            </a:extLst>
          </p:cNvPr>
          <p:cNvSpPr txBox="1"/>
          <p:nvPr/>
        </p:nvSpPr>
        <p:spPr>
          <a:xfrm>
            <a:off x="5903259" y="4433543"/>
            <a:ext cx="6019800" cy="646331"/>
          </a:xfrm>
          <a:prstGeom prst="rect">
            <a:avLst/>
          </a:prstGeom>
          <a:noFill/>
        </p:spPr>
        <p:txBody>
          <a:bodyPr wrap="square">
            <a:spAutoFit/>
          </a:bodyPr>
          <a:lstStyle/>
          <a:p>
            <a:r>
              <a:rPr lang="en-US" b="0" i="0" dirty="0">
                <a:solidFill>
                  <a:srgbClr val="0D0D0D"/>
                </a:solidFill>
                <a:effectLst/>
                <a:latin typeface="Söhne"/>
              </a:rPr>
              <a:t>CloudFormation provides infrastructure as code (</a:t>
            </a:r>
            <a:r>
              <a:rPr lang="en-US" b="0" i="0" dirty="0" err="1">
                <a:solidFill>
                  <a:srgbClr val="0D0D0D"/>
                </a:solidFill>
                <a:effectLst/>
                <a:latin typeface="Söhne"/>
              </a:rPr>
              <a:t>IaC</a:t>
            </a:r>
            <a:r>
              <a:rPr lang="en-US" b="0" i="0" dirty="0">
                <a:solidFill>
                  <a:srgbClr val="0D0D0D"/>
                </a:solidFill>
                <a:effectLst/>
                <a:latin typeface="Söhne"/>
              </a:rPr>
              <a:t>) capabilities for automating the provisioning of AWS resources.</a:t>
            </a:r>
            <a:endParaRPr lang="en-IN" dirty="0"/>
          </a:p>
        </p:txBody>
      </p:sp>
      <p:sp>
        <p:nvSpPr>
          <p:cNvPr id="28" name="TextBox 27">
            <a:extLst>
              <a:ext uri="{FF2B5EF4-FFF2-40B4-BE49-F238E27FC236}">
                <a16:creationId xmlns:a16="http://schemas.microsoft.com/office/drawing/2014/main" id="{53FC7C28-F151-575E-A410-3F96DAAC450A}"/>
              </a:ext>
            </a:extLst>
          </p:cNvPr>
          <p:cNvSpPr txBox="1"/>
          <p:nvPr/>
        </p:nvSpPr>
        <p:spPr>
          <a:xfrm>
            <a:off x="5903259" y="5017155"/>
            <a:ext cx="6096000" cy="646331"/>
          </a:xfrm>
          <a:prstGeom prst="rect">
            <a:avLst/>
          </a:prstGeom>
          <a:noFill/>
        </p:spPr>
        <p:txBody>
          <a:bodyPr wrap="square">
            <a:spAutoFit/>
          </a:bodyPr>
          <a:lstStyle/>
          <a:p>
            <a:r>
              <a:rPr lang="en-US" b="0" i="0" dirty="0">
                <a:solidFill>
                  <a:srgbClr val="0D0D0D"/>
                </a:solidFill>
                <a:effectLst/>
                <a:latin typeface="Söhne"/>
              </a:rPr>
              <a:t>Template-based provisioning, automated resource management, and stack management.</a:t>
            </a:r>
            <a:endParaRPr lang="en-IN" dirty="0"/>
          </a:p>
        </p:txBody>
      </p:sp>
      <p:sp>
        <p:nvSpPr>
          <p:cNvPr id="30" name="TextBox 29">
            <a:extLst>
              <a:ext uri="{FF2B5EF4-FFF2-40B4-BE49-F238E27FC236}">
                <a16:creationId xmlns:a16="http://schemas.microsoft.com/office/drawing/2014/main" id="{1034B880-0486-0CDF-9ADF-4916C9A76AD0}"/>
              </a:ext>
            </a:extLst>
          </p:cNvPr>
          <p:cNvSpPr txBox="1"/>
          <p:nvPr/>
        </p:nvSpPr>
        <p:spPr>
          <a:xfrm>
            <a:off x="5925671" y="5562248"/>
            <a:ext cx="6096000" cy="923330"/>
          </a:xfrm>
          <a:prstGeom prst="rect">
            <a:avLst/>
          </a:prstGeom>
          <a:noFill/>
        </p:spPr>
        <p:txBody>
          <a:bodyPr wrap="square">
            <a:spAutoFit/>
          </a:bodyPr>
          <a:lstStyle/>
          <a:p>
            <a:r>
              <a:rPr lang="en-US" b="0" i="0" dirty="0">
                <a:solidFill>
                  <a:srgbClr val="0D0D0D"/>
                </a:solidFill>
                <a:effectLst/>
                <a:latin typeface="Söhne"/>
              </a:rPr>
              <a:t>Automating the deployment of test environments, infrastructure validation, and configuration management during migration testing.</a:t>
            </a:r>
            <a:endParaRPr lang="en-IN" dirty="0"/>
          </a:p>
        </p:txBody>
      </p:sp>
    </p:spTree>
    <p:extLst>
      <p:ext uri="{BB962C8B-B14F-4D97-AF65-F5344CB8AC3E}">
        <p14:creationId xmlns:p14="http://schemas.microsoft.com/office/powerpoint/2010/main" val="3951001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391376-7C26-5261-F573-5669FE45684A}"/>
              </a:ext>
            </a:extLst>
          </p:cNvPr>
          <p:cNvSpPr txBox="1"/>
          <p:nvPr/>
        </p:nvSpPr>
        <p:spPr>
          <a:xfrm>
            <a:off x="730623" y="484182"/>
            <a:ext cx="10802470" cy="738664"/>
          </a:xfrm>
          <a:prstGeom prst="rect">
            <a:avLst/>
          </a:prstGeom>
          <a:noFill/>
        </p:spPr>
        <p:txBody>
          <a:bodyPr wrap="square">
            <a:spAutoFit/>
          </a:bodyPr>
          <a:lstStyle/>
          <a:p>
            <a:pPr algn="l"/>
            <a:r>
              <a:rPr lang="en-US" sz="2400" b="1" i="0" dirty="0">
                <a:solidFill>
                  <a:srgbClr val="0D0D0D"/>
                </a:solidFill>
                <a:effectLst/>
                <a:latin typeface="Söhne"/>
              </a:rPr>
              <a:t>Potential Challenges</a:t>
            </a:r>
          </a:p>
          <a:p>
            <a:pPr algn="l"/>
            <a:endParaRPr lang="en-US" b="1" i="0" dirty="0">
              <a:solidFill>
                <a:srgbClr val="0D0D0D"/>
              </a:solidFill>
              <a:effectLst/>
              <a:latin typeface="Söhne"/>
            </a:endParaRPr>
          </a:p>
        </p:txBody>
      </p:sp>
      <p:sp>
        <p:nvSpPr>
          <p:cNvPr id="9" name="TextBox 8">
            <a:extLst>
              <a:ext uri="{FF2B5EF4-FFF2-40B4-BE49-F238E27FC236}">
                <a16:creationId xmlns:a16="http://schemas.microsoft.com/office/drawing/2014/main" id="{6670F66B-38FC-30F1-1A1C-0B30006CC884}"/>
              </a:ext>
            </a:extLst>
          </p:cNvPr>
          <p:cNvSpPr txBox="1"/>
          <p:nvPr/>
        </p:nvSpPr>
        <p:spPr>
          <a:xfrm>
            <a:off x="730624" y="1110839"/>
            <a:ext cx="10954870" cy="4524315"/>
          </a:xfrm>
          <a:prstGeom prst="rect">
            <a:avLst/>
          </a:prstGeom>
          <a:noFill/>
        </p:spPr>
        <p:txBody>
          <a:bodyPr wrap="square">
            <a:spAutoFit/>
          </a:bodyPr>
          <a:lstStyle/>
          <a:p>
            <a:pPr algn="l"/>
            <a:r>
              <a:rPr lang="en-US" b="1" i="0" dirty="0">
                <a:solidFill>
                  <a:schemeClr val="accent2">
                    <a:lumMod val="75000"/>
                  </a:schemeClr>
                </a:solidFill>
                <a:effectLst/>
                <a:latin typeface="Söhne"/>
              </a:rPr>
              <a:t>Complexity of Legacy Systems</a:t>
            </a:r>
            <a:r>
              <a:rPr lang="en-US" b="0" i="0" dirty="0">
                <a:solidFill>
                  <a:schemeClr val="accent2">
                    <a:lumMod val="75000"/>
                  </a:schemeClr>
                </a:solidFill>
                <a:effectLst/>
                <a:latin typeface="Söhne"/>
              </a:rPr>
              <a:t> </a:t>
            </a:r>
            <a:r>
              <a:rPr lang="en-US" b="0" i="0" dirty="0">
                <a:solidFill>
                  <a:srgbClr val="0D0D0D"/>
                </a:solidFill>
                <a:effectLst/>
                <a:latin typeface="Söhne"/>
              </a:rPr>
              <a:t>Legacy systems within the IRS may have intricate architectures, dependencies, and custom configurations, making them challenging to migrate seamlessly to AWS.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Data Migration Complexity</a:t>
            </a:r>
            <a:r>
              <a:rPr lang="en-US" b="0" i="0" dirty="0">
                <a:solidFill>
                  <a:schemeClr val="accent2">
                    <a:lumMod val="75000"/>
                  </a:schemeClr>
                </a:solidFill>
                <a:effectLst/>
                <a:latin typeface="Söhne"/>
              </a:rPr>
              <a:t> </a:t>
            </a:r>
            <a:r>
              <a:rPr lang="en-US" b="0" i="0" dirty="0">
                <a:solidFill>
                  <a:srgbClr val="0D0D0D"/>
                </a:solidFill>
                <a:effectLst/>
                <a:latin typeface="Söhne"/>
              </a:rPr>
              <a:t>Transferring large volumes of sensitive data while minimizing downtime and ensuring data integrity can be complex and time-consuming, especially for mission-critical systems.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Application Compatibility</a:t>
            </a:r>
            <a:r>
              <a:rPr lang="en-US" b="0" i="0" dirty="0">
                <a:solidFill>
                  <a:schemeClr val="accent2">
                    <a:lumMod val="75000"/>
                  </a:schemeClr>
                </a:solidFill>
                <a:effectLst/>
                <a:latin typeface="Söhne"/>
              </a:rPr>
              <a:t> </a:t>
            </a:r>
            <a:r>
              <a:rPr lang="en-US" b="0" i="0" dirty="0">
                <a:solidFill>
                  <a:srgbClr val="0D0D0D"/>
                </a:solidFill>
                <a:effectLst/>
                <a:latin typeface="Söhne"/>
              </a:rPr>
              <a:t>Ensuring that IRS applications are compatible with AWS services and cloud-native architectures may require modifications, refactoring, or re-engineering to function optimally in the cloud environment.</a:t>
            </a:r>
          </a:p>
          <a:p>
            <a:pPr algn="l">
              <a:buFont typeface="+mj-lt"/>
              <a:buAutoNum type="arabicPeriod"/>
            </a:pPr>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Performance Optimization</a:t>
            </a:r>
            <a:r>
              <a:rPr lang="en-US" b="0" i="0" dirty="0">
                <a:solidFill>
                  <a:schemeClr val="accent2">
                    <a:lumMod val="75000"/>
                  </a:schemeClr>
                </a:solidFill>
                <a:effectLst/>
                <a:latin typeface="Söhne"/>
              </a:rPr>
              <a:t> </a:t>
            </a:r>
            <a:r>
              <a:rPr lang="en-US" b="0" i="0" dirty="0">
                <a:solidFill>
                  <a:srgbClr val="0D0D0D"/>
                </a:solidFill>
                <a:effectLst/>
                <a:latin typeface="Söhne"/>
              </a:rPr>
              <a:t>Optimizing application performance and scalability in the AWS environment may require fine-tuning configurations, monitoring performance metrics, and implementing scaling strategies to meet user demands.</a:t>
            </a:r>
          </a:p>
          <a:p>
            <a:pPr algn="l"/>
            <a:endParaRPr lang="en-US" b="0" i="0" dirty="0">
              <a:solidFill>
                <a:srgbClr val="0D0D0D"/>
              </a:solidFill>
              <a:effectLst/>
              <a:latin typeface="Söhne"/>
            </a:endParaRPr>
          </a:p>
          <a:p>
            <a:pPr algn="l"/>
            <a:r>
              <a:rPr lang="en-US" b="1" i="0" dirty="0">
                <a:solidFill>
                  <a:schemeClr val="accent2">
                    <a:lumMod val="75000"/>
                  </a:schemeClr>
                </a:solidFill>
                <a:effectLst/>
                <a:latin typeface="Söhne"/>
              </a:rPr>
              <a:t>Resource Optimization</a:t>
            </a:r>
            <a:r>
              <a:rPr lang="en-US" b="0" i="0" dirty="0">
                <a:solidFill>
                  <a:schemeClr val="accent2">
                    <a:lumMod val="75000"/>
                  </a:schemeClr>
                </a:solidFill>
                <a:effectLst/>
                <a:latin typeface="Söhne"/>
              </a:rPr>
              <a:t> </a:t>
            </a:r>
            <a:r>
              <a:rPr lang="en-US" b="0" i="0" dirty="0">
                <a:solidFill>
                  <a:srgbClr val="0D0D0D"/>
                </a:solidFill>
                <a:effectLst/>
                <a:latin typeface="Söhne"/>
              </a:rPr>
              <a:t>Balancing performance requirements with cost considerations in the cloud requires ongoing optimization efforts to ensure efficient resource utilization and cost-effectiveness.</a:t>
            </a:r>
          </a:p>
        </p:txBody>
      </p:sp>
      <p:sp>
        <p:nvSpPr>
          <p:cNvPr id="11" name="TextBox 10">
            <a:extLst>
              <a:ext uri="{FF2B5EF4-FFF2-40B4-BE49-F238E27FC236}">
                <a16:creationId xmlns:a16="http://schemas.microsoft.com/office/drawing/2014/main" id="{FCBDFFB7-0A25-EFA0-0AA3-1108BBC458CB}"/>
              </a:ext>
            </a:extLst>
          </p:cNvPr>
          <p:cNvSpPr txBox="1"/>
          <p:nvPr/>
        </p:nvSpPr>
        <p:spPr>
          <a:xfrm>
            <a:off x="730624" y="5747161"/>
            <a:ext cx="10802469" cy="646331"/>
          </a:xfrm>
          <a:prstGeom prst="rect">
            <a:avLst/>
          </a:prstGeom>
          <a:noFill/>
        </p:spPr>
        <p:txBody>
          <a:bodyPr wrap="square">
            <a:spAutoFit/>
          </a:bodyPr>
          <a:lstStyle/>
          <a:p>
            <a:r>
              <a:rPr lang="en-US" b="1" i="0" dirty="0">
                <a:solidFill>
                  <a:schemeClr val="accent2">
                    <a:lumMod val="75000"/>
                  </a:schemeClr>
                </a:solidFill>
                <a:effectLst/>
                <a:latin typeface="Söhne"/>
              </a:rPr>
              <a:t>Skills and Training</a:t>
            </a:r>
            <a:r>
              <a:rPr lang="en-US" b="0" i="0" dirty="0">
                <a:solidFill>
                  <a:schemeClr val="accent2">
                    <a:lumMod val="75000"/>
                  </a:schemeClr>
                </a:solidFill>
                <a:effectLst/>
                <a:latin typeface="Söhne"/>
              </a:rPr>
              <a:t> </a:t>
            </a:r>
            <a:r>
              <a:rPr lang="en-US" b="0" i="0" dirty="0">
                <a:solidFill>
                  <a:srgbClr val="0D0D0D"/>
                </a:solidFill>
                <a:effectLst/>
                <a:latin typeface="Söhne"/>
              </a:rPr>
              <a:t>Acquiring the necessary skills and expertise in AWS technologies and best practices among IRS personnel may pose a challenge and require investment in training and upskilling initiatives.</a:t>
            </a:r>
            <a:endParaRPr lang="en-IN" dirty="0"/>
          </a:p>
        </p:txBody>
      </p:sp>
    </p:spTree>
    <p:extLst>
      <p:ext uri="{BB962C8B-B14F-4D97-AF65-F5344CB8AC3E}">
        <p14:creationId xmlns:p14="http://schemas.microsoft.com/office/powerpoint/2010/main" val="85757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3C03-6A45-2414-9FD9-F491A41CC3CE}"/>
              </a:ext>
            </a:extLst>
          </p:cNvPr>
          <p:cNvSpPr>
            <a:spLocks noGrp="1"/>
          </p:cNvSpPr>
          <p:nvPr>
            <p:ph type="title"/>
          </p:nvPr>
        </p:nvSpPr>
        <p:spPr>
          <a:xfrm>
            <a:off x="3906982" y="143452"/>
            <a:ext cx="7713518" cy="1205057"/>
          </a:xfrm>
        </p:spPr>
        <p:txBody>
          <a:bodyPr>
            <a:normAutofit/>
          </a:bodyPr>
          <a:lstStyle/>
          <a:p>
            <a:r>
              <a:rPr lang="en-IN" sz="3200" b="1" dirty="0"/>
              <a:t>Introduction to </a:t>
            </a:r>
            <a:r>
              <a:rPr lang="en-IN" sz="3200" b="1" dirty="0">
                <a:solidFill>
                  <a:srgbClr val="00B050"/>
                </a:solidFill>
              </a:rPr>
              <a:t>IRCTC</a:t>
            </a:r>
          </a:p>
        </p:txBody>
      </p:sp>
      <p:sp>
        <p:nvSpPr>
          <p:cNvPr id="5" name="TextBox 4">
            <a:extLst>
              <a:ext uri="{FF2B5EF4-FFF2-40B4-BE49-F238E27FC236}">
                <a16:creationId xmlns:a16="http://schemas.microsoft.com/office/drawing/2014/main" id="{EED0EA7C-29F7-70B7-3540-A0DCCF03D59A}"/>
              </a:ext>
            </a:extLst>
          </p:cNvPr>
          <p:cNvSpPr txBox="1"/>
          <p:nvPr/>
        </p:nvSpPr>
        <p:spPr>
          <a:xfrm>
            <a:off x="785090" y="1579419"/>
            <a:ext cx="9781309" cy="1754326"/>
          </a:xfrm>
          <a:prstGeom prst="rect">
            <a:avLst/>
          </a:prstGeom>
          <a:noFill/>
        </p:spPr>
        <p:txBody>
          <a:bodyPr wrap="square">
            <a:spAutoFit/>
          </a:bodyPr>
          <a:lstStyle/>
          <a:p>
            <a:pPr algn="just"/>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We all have travelled in trains at least once in our lifetime, but many of us are not aware of its working and mechanics. The Indian Railways is considered the backbone of our economy because of the dependency on the services they provide and how various sectors of the country rely on it. India has the 3rd largest railway network worldwide. But we know very little about the working and unique information about Indian Railways. This article will focus on every aspect related to Indian Railways and try to disseminate full details.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ECC8F84A-5E0B-024F-F331-BD1326512072}"/>
              </a:ext>
            </a:extLst>
          </p:cNvPr>
          <p:cNvSpPr txBox="1"/>
          <p:nvPr/>
        </p:nvSpPr>
        <p:spPr>
          <a:xfrm>
            <a:off x="785089" y="3725607"/>
            <a:ext cx="7583055" cy="2646878"/>
          </a:xfrm>
          <a:prstGeom prst="rect">
            <a:avLst/>
          </a:prstGeom>
          <a:noFill/>
        </p:spPr>
        <p:txBody>
          <a:bodyPr wrap="square">
            <a:spAutoFit/>
          </a:bodyPr>
          <a:lstStyle/>
          <a:p>
            <a:pPr lvl="0"/>
            <a:r>
              <a:rPr lang="en-US" sz="1800" b="1" dirty="0">
                <a:effectLst/>
                <a:latin typeface="Calibri" panose="020F0502020204030204" pitchFamily="34" charset="0"/>
                <a:ea typeface="SimSun" panose="02010600030101010101" pitchFamily="2" charset="-122"/>
                <a:cs typeface="Calibri" panose="020F0502020204030204" pitchFamily="34" charset="0"/>
              </a:rPr>
              <a:t>Extensive Network</a:t>
            </a:r>
          </a:p>
          <a:p>
            <a:pPr marL="342900" lvl="0" indent="-342900">
              <a:buFont typeface="+mj-lt"/>
              <a:buAutoNum type="arabicPeriod"/>
            </a:pP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b="1" dirty="0">
                <a:effectLst/>
                <a:latin typeface="Calibri" panose="020F0502020204030204" pitchFamily="34" charset="0"/>
                <a:ea typeface="SimSun" panose="02010600030101010101" pitchFamily="2" charset="-122"/>
              </a:rPr>
              <a:t>Online Ticket Booking</a:t>
            </a:r>
          </a:p>
          <a:p>
            <a:endParaRPr lang="en-IN" sz="1800" b="1" dirty="0">
              <a:effectLst/>
              <a:latin typeface="SimSun" panose="02010600030101010101" pitchFamily="2" charset="-122"/>
              <a:ea typeface="SimSun" panose="02010600030101010101" pitchFamily="2" charset="-122"/>
            </a:endParaRPr>
          </a:p>
          <a:p>
            <a:r>
              <a:rPr lang="en-US" sz="1800" b="1" dirty="0">
                <a:effectLst/>
                <a:latin typeface="Calibri" panose="020F0502020204030204" pitchFamily="34" charset="0"/>
                <a:ea typeface="SimSun" panose="02010600030101010101" pitchFamily="2" charset="-122"/>
              </a:rPr>
              <a:t>PNR Enquiry System</a:t>
            </a:r>
          </a:p>
          <a:p>
            <a:endParaRPr lang="en-IN" sz="1800" b="1" dirty="0">
              <a:effectLst/>
              <a:latin typeface="SimSun" panose="02010600030101010101" pitchFamily="2" charset="-122"/>
              <a:ea typeface="SimSun" panose="02010600030101010101" pitchFamily="2" charset="-122"/>
            </a:endParaRPr>
          </a:p>
          <a:p>
            <a:r>
              <a:rPr lang="en-US" sz="1800" b="1" dirty="0">
                <a:effectLst/>
                <a:latin typeface="Calibri" panose="020F0502020204030204" pitchFamily="34" charset="0"/>
                <a:ea typeface="SimSun" panose="02010600030101010101" pitchFamily="2" charset="-122"/>
              </a:rPr>
              <a:t>Train Schedule and Route Information</a:t>
            </a:r>
          </a:p>
          <a:p>
            <a:endParaRPr lang="en-IN" b="1" dirty="0">
              <a:latin typeface="SimSun" panose="02010600030101010101" pitchFamily="2" charset="-122"/>
              <a:ea typeface="SimSun" panose="02010600030101010101" pitchFamily="2" charset="-122"/>
            </a:endParaRPr>
          </a:p>
          <a:p>
            <a:r>
              <a:rPr lang="en-US" sz="1800" b="1" dirty="0">
                <a:effectLst/>
                <a:latin typeface="Calibri" panose="020F0502020204030204" pitchFamily="34" charset="0"/>
                <a:ea typeface="SimSun" panose="02010600030101010101" pitchFamily="2" charset="-122"/>
              </a:rPr>
              <a:t>Seat Availability and Booking Trends</a:t>
            </a:r>
            <a:endParaRPr lang="en-IN" sz="1800" b="1" dirty="0">
              <a:effectLst/>
              <a:latin typeface="SimSun" panose="02010600030101010101" pitchFamily="2" charset="-122"/>
              <a:ea typeface="SimSun" panose="02010600030101010101" pitchFamily="2" charset="-122"/>
            </a:endParaRPr>
          </a:p>
          <a:p>
            <a:r>
              <a:rPr lang="en-US" sz="1100" dirty="0">
                <a:effectLst/>
                <a:latin typeface="Calibri" panose="020F0502020204030204" pitchFamily="34" charset="0"/>
                <a:ea typeface="SimSun" panose="02010600030101010101" pitchFamily="2" charset="-122"/>
                <a:cs typeface="Calibri" panose="020F0502020204030204" pitchFamily="34"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831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B8BC-A526-D31B-B9E4-4D4B5365EDE5}"/>
              </a:ext>
            </a:extLst>
          </p:cNvPr>
          <p:cNvSpPr>
            <a:spLocks noGrp="1"/>
          </p:cNvSpPr>
          <p:nvPr>
            <p:ph type="title"/>
          </p:nvPr>
        </p:nvSpPr>
        <p:spPr>
          <a:xfrm>
            <a:off x="838200" y="275478"/>
            <a:ext cx="10515600" cy="1325563"/>
          </a:xfrm>
        </p:spPr>
        <p:txBody>
          <a:bodyPr>
            <a:normAutofit/>
          </a:bodyPr>
          <a:lstStyle/>
          <a:p>
            <a:pPr algn="ctr"/>
            <a:r>
              <a:rPr lang="en-US" sz="3200" b="1" dirty="0"/>
              <a:t>How </a:t>
            </a:r>
            <a:r>
              <a:rPr lang="en-US" sz="3200" b="1" dirty="0">
                <a:solidFill>
                  <a:schemeClr val="accent4">
                    <a:lumMod val="60000"/>
                    <a:lumOff val="40000"/>
                  </a:schemeClr>
                </a:solidFill>
              </a:rPr>
              <a:t>AWS</a:t>
            </a:r>
            <a:r>
              <a:rPr lang="en-US" sz="3200" b="1" dirty="0"/>
              <a:t> Services can be utilized to make </a:t>
            </a:r>
            <a:r>
              <a:rPr lang="en-US" sz="3200" b="1" dirty="0">
                <a:solidFill>
                  <a:srgbClr val="00B050"/>
                </a:solidFill>
              </a:rPr>
              <a:t>IRS</a:t>
            </a:r>
            <a:r>
              <a:rPr lang="en-US" sz="3200" b="1" dirty="0"/>
              <a:t> Platform fully functional.</a:t>
            </a:r>
            <a:endParaRPr lang="en-IN" sz="3200" b="1" dirty="0"/>
          </a:p>
        </p:txBody>
      </p:sp>
      <p:sp>
        <p:nvSpPr>
          <p:cNvPr id="7" name="TextBox 6">
            <a:extLst>
              <a:ext uri="{FF2B5EF4-FFF2-40B4-BE49-F238E27FC236}">
                <a16:creationId xmlns:a16="http://schemas.microsoft.com/office/drawing/2014/main" id="{BBFC7147-1236-F6DF-E15B-DE97AA09B4AD}"/>
              </a:ext>
            </a:extLst>
          </p:cNvPr>
          <p:cNvSpPr txBox="1"/>
          <p:nvPr/>
        </p:nvSpPr>
        <p:spPr>
          <a:xfrm>
            <a:off x="679076" y="1803619"/>
            <a:ext cx="11295529" cy="3152914"/>
          </a:xfrm>
          <a:prstGeom prst="rect">
            <a:avLst/>
          </a:prstGeom>
          <a:noFill/>
        </p:spPr>
        <p:txBody>
          <a:bodyPr wrap="square">
            <a:spAutoFit/>
          </a:bodyPr>
          <a:lstStyle/>
          <a:p>
            <a:pPr lvl="0">
              <a:lnSpc>
                <a:spcPct val="115000"/>
              </a:lnSpc>
            </a:pPr>
            <a:r>
              <a:rPr lang="en-GB" sz="2000" b="1" u="none" strike="noStrike" dirty="0">
                <a:solidFill>
                  <a:schemeClr val="accent2">
                    <a:lumMod val="75000"/>
                  </a:schemeClr>
                </a:solidFill>
                <a:effectLst/>
                <a:ea typeface="Arial" panose="020B0604020202020204" pitchFamily="34" charset="0"/>
              </a:rPr>
              <a:t>Amazon EC2 </a:t>
            </a:r>
            <a:r>
              <a:rPr lang="en-GB" sz="1800" u="none" strike="noStrike" dirty="0">
                <a:effectLst/>
                <a:ea typeface="Arial" panose="020B0604020202020204" pitchFamily="34" charset="0"/>
              </a:rPr>
              <a:t>Amazon Elastic Compute Cloud (EC2) provides scalable compute capacity in the cloud. You can launch virtual servers (instances) in the AWS cloud to run applications, host websites, or perform compute-intensive tasks during migration and beyond</a:t>
            </a:r>
            <a:endParaRPr lang="en-IN" sz="1200" u="none" strike="noStrike" dirty="0">
              <a:effectLst/>
              <a:ea typeface="Arial" panose="020B0604020202020204" pitchFamily="34" charset="0"/>
            </a:endParaRPr>
          </a:p>
          <a:p>
            <a:pPr marL="457200">
              <a:lnSpc>
                <a:spcPct val="115000"/>
              </a:lnSpc>
            </a:pPr>
            <a:endParaRPr lang="en-IN" sz="1200" dirty="0">
              <a:effectLst/>
              <a:ea typeface="Arial" panose="020B0604020202020204" pitchFamily="34" charset="0"/>
            </a:endParaRPr>
          </a:p>
          <a:p>
            <a:pPr lvl="0">
              <a:lnSpc>
                <a:spcPct val="115000"/>
              </a:lnSpc>
            </a:pPr>
            <a:r>
              <a:rPr lang="en-GB" sz="2000" b="1" u="none" strike="noStrike" dirty="0">
                <a:solidFill>
                  <a:schemeClr val="accent2">
                    <a:lumMod val="75000"/>
                  </a:schemeClr>
                </a:solidFill>
                <a:effectLst/>
                <a:ea typeface="Arial" panose="020B0604020202020204" pitchFamily="34" charset="0"/>
              </a:rPr>
              <a:t>Amazon S3</a:t>
            </a:r>
            <a:r>
              <a:rPr lang="en-GB" sz="2000" u="none" strike="noStrike" dirty="0">
                <a:solidFill>
                  <a:schemeClr val="accent2">
                    <a:lumMod val="75000"/>
                  </a:schemeClr>
                </a:solidFill>
                <a:effectLst/>
                <a:ea typeface="Arial" panose="020B0604020202020204" pitchFamily="34" charset="0"/>
              </a:rPr>
              <a:t> </a:t>
            </a:r>
            <a:r>
              <a:rPr lang="en-GB" sz="1800" u="none" strike="noStrike" dirty="0">
                <a:effectLst/>
                <a:ea typeface="Arial" panose="020B0604020202020204" pitchFamily="34" charset="0"/>
              </a:rPr>
              <a:t>Amazon Simple Storage Service (S3) offers scalable object storage in the cloud. You can use S3 to store data, backups, and archives during migration and ongoing operations</a:t>
            </a:r>
            <a:endParaRPr lang="en-IN" sz="1200" u="none" strike="noStrike" dirty="0">
              <a:effectLst/>
              <a:ea typeface="Arial" panose="020B0604020202020204" pitchFamily="34" charset="0"/>
            </a:endParaRPr>
          </a:p>
          <a:p>
            <a:pPr marL="457200">
              <a:lnSpc>
                <a:spcPct val="115000"/>
              </a:lnSpc>
            </a:pPr>
            <a:endParaRPr lang="en-IN" sz="1200" dirty="0">
              <a:effectLst/>
              <a:ea typeface="Arial" panose="020B0604020202020204" pitchFamily="34" charset="0"/>
            </a:endParaRPr>
          </a:p>
          <a:p>
            <a:pPr lvl="0">
              <a:lnSpc>
                <a:spcPct val="115000"/>
              </a:lnSpc>
            </a:pPr>
            <a:r>
              <a:rPr lang="en-GB" sz="2000" b="1" u="none" strike="noStrike" dirty="0">
                <a:solidFill>
                  <a:schemeClr val="accent2">
                    <a:lumMod val="75000"/>
                  </a:schemeClr>
                </a:solidFill>
                <a:effectLst/>
                <a:ea typeface="Arial" panose="020B0604020202020204" pitchFamily="34" charset="0"/>
              </a:rPr>
              <a:t>Amazon RDS</a:t>
            </a:r>
            <a:r>
              <a:rPr lang="en-GB" sz="2000" u="none" strike="noStrike" dirty="0">
                <a:solidFill>
                  <a:schemeClr val="accent2">
                    <a:lumMod val="75000"/>
                  </a:schemeClr>
                </a:solidFill>
                <a:effectLst/>
                <a:ea typeface="Arial" panose="020B0604020202020204" pitchFamily="34" charset="0"/>
              </a:rPr>
              <a:t> </a:t>
            </a:r>
            <a:r>
              <a:rPr lang="en-GB" sz="1800" u="none" strike="noStrike" dirty="0">
                <a:effectLst/>
                <a:ea typeface="Arial" panose="020B0604020202020204" pitchFamily="34" charset="0"/>
              </a:rPr>
              <a:t>Amazon Relational Database Service (RDS) offers managed database services for popular database engines like MySQL, PostgreSQL, SQL Server, Oracle, and others. You can migrate your on-premises databases to RDS for easier management, scalability, and high availability.</a:t>
            </a:r>
            <a:endParaRPr lang="en-IN" sz="1200" u="none" strike="noStrike" dirty="0">
              <a:effectLst/>
              <a:ea typeface="Arial" panose="020B0604020202020204" pitchFamily="34" charset="0"/>
            </a:endParaRPr>
          </a:p>
        </p:txBody>
      </p:sp>
      <p:sp>
        <p:nvSpPr>
          <p:cNvPr id="9" name="TextBox 8">
            <a:extLst>
              <a:ext uri="{FF2B5EF4-FFF2-40B4-BE49-F238E27FC236}">
                <a16:creationId xmlns:a16="http://schemas.microsoft.com/office/drawing/2014/main" id="{B8460DE0-0895-E118-B90D-56E1794C161C}"/>
              </a:ext>
            </a:extLst>
          </p:cNvPr>
          <p:cNvSpPr txBox="1"/>
          <p:nvPr/>
        </p:nvSpPr>
        <p:spPr>
          <a:xfrm>
            <a:off x="679076" y="5069464"/>
            <a:ext cx="11228294" cy="1064650"/>
          </a:xfrm>
          <a:prstGeom prst="rect">
            <a:avLst/>
          </a:prstGeom>
          <a:noFill/>
        </p:spPr>
        <p:txBody>
          <a:bodyPr wrap="square">
            <a:spAutoFit/>
          </a:bodyPr>
          <a:lstStyle/>
          <a:p>
            <a:pPr lvl="0">
              <a:lnSpc>
                <a:spcPct val="115000"/>
              </a:lnSpc>
            </a:pPr>
            <a:r>
              <a:rPr lang="en-GB" sz="2000" b="1" u="none" strike="noStrike" dirty="0">
                <a:solidFill>
                  <a:schemeClr val="accent2">
                    <a:lumMod val="75000"/>
                  </a:schemeClr>
                </a:solidFill>
                <a:effectLst/>
                <a:ea typeface="Arial" panose="020B0604020202020204" pitchFamily="34" charset="0"/>
              </a:rPr>
              <a:t>Amazon </a:t>
            </a:r>
            <a:r>
              <a:rPr lang="en-GB" sz="2000" b="1" u="none" strike="noStrike" dirty="0" err="1">
                <a:solidFill>
                  <a:schemeClr val="accent2">
                    <a:lumMod val="75000"/>
                  </a:schemeClr>
                </a:solidFill>
                <a:effectLst/>
                <a:ea typeface="Arial" panose="020B0604020202020204" pitchFamily="34" charset="0"/>
              </a:rPr>
              <a:t>Elasticache</a:t>
            </a:r>
            <a:r>
              <a:rPr lang="en-GB" sz="2000" b="1" u="none" strike="noStrike" dirty="0">
                <a:solidFill>
                  <a:schemeClr val="accent2">
                    <a:lumMod val="75000"/>
                  </a:schemeClr>
                </a:solidFill>
                <a:effectLst/>
                <a:ea typeface="Arial" panose="020B0604020202020204" pitchFamily="34" charset="0"/>
              </a:rPr>
              <a:t> </a:t>
            </a:r>
            <a:r>
              <a:rPr lang="en-GB" sz="1800" u="none" strike="noStrike" dirty="0">
                <a:effectLst/>
                <a:ea typeface="Arial" panose="020B0604020202020204" pitchFamily="34" charset="0"/>
              </a:rPr>
              <a:t>Amazon </a:t>
            </a:r>
            <a:r>
              <a:rPr lang="en-GB" sz="1800" u="none" strike="noStrike" dirty="0" err="1">
                <a:effectLst/>
                <a:ea typeface="Arial" panose="020B0604020202020204" pitchFamily="34" charset="0"/>
              </a:rPr>
              <a:t>Elasticache</a:t>
            </a:r>
            <a:r>
              <a:rPr lang="en-GB" sz="1800" u="none" strike="noStrike" dirty="0">
                <a:effectLst/>
                <a:ea typeface="Arial" panose="020B0604020202020204" pitchFamily="34" charset="0"/>
              </a:rPr>
              <a:t> provides a fast in-memory data store for use as a database, cache, message broker, and queue. It stores ephemeral data in memory and gives a sub-millisecond </a:t>
            </a:r>
            <a:r>
              <a:rPr lang="en-GB" sz="1800" u="none" strike="noStrike" dirty="0" err="1">
                <a:effectLst/>
                <a:ea typeface="Arial" panose="020B0604020202020204" pitchFamily="34" charset="0"/>
              </a:rPr>
              <a:t>response.</a:t>
            </a:r>
            <a:r>
              <a:rPr lang="en-GB" sz="1800" dirty="0" err="1">
                <a:solidFill>
                  <a:srgbClr val="000000"/>
                </a:solidFill>
                <a:effectLst/>
                <a:ea typeface="Arial" panose="020B0604020202020204" pitchFamily="34" charset="0"/>
              </a:rPr>
              <a:t>Elasticache</a:t>
            </a:r>
            <a:r>
              <a:rPr lang="en-GB" sz="1800" dirty="0">
                <a:solidFill>
                  <a:srgbClr val="000000"/>
                </a:solidFill>
                <a:effectLst/>
                <a:ea typeface="Arial" panose="020B0604020202020204" pitchFamily="34" charset="0"/>
              </a:rPr>
              <a:t> is used in real-time transactions, chat, BI and analytics, session store, gaming leaderboards, and cache.</a:t>
            </a:r>
            <a:endParaRPr lang="en-IN" sz="1200" dirty="0">
              <a:effectLst/>
              <a:ea typeface="Arial" panose="020B0604020202020204" pitchFamily="34" charset="0"/>
            </a:endParaRPr>
          </a:p>
        </p:txBody>
      </p:sp>
    </p:spTree>
    <p:extLst>
      <p:ext uri="{BB962C8B-B14F-4D97-AF65-F5344CB8AC3E}">
        <p14:creationId xmlns:p14="http://schemas.microsoft.com/office/powerpoint/2010/main" val="340091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C1E9-77B5-3581-469C-9DF3A1619B0B}"/>
              </a:ext>
            </a:extLst>
          </p:cNvPr>
          <p:cNvSpPr>
            <a:spLocks noGrp="1"/>
          </p:cNvSpPr>
          <p:nvPr>
            <p:ph type="title"/>
          </p:nvPr>
        </p:nvSpPr>
        <p:spPr>
          <a:xfrm>
            <a:off x="838199" y="490631"/>
            <a:ext cx="10735235" cy="1983628"/>
          </a:xfrm>
        </p:spPr>
        <p:txBody>
          <a:bodyPr>
            <a:normAutofit/>
          </a:bodyPr>
          <a:lstStyle/>
          <a:p>
            <a:r>
              <a:rPr lang="en-GB" sz="2000" b="1" dirty="0">
                <a:solidFill>
                  <a:schemeClr val="accent2">
                    <a:lumMod val="75000"/>
                  </a:schemeClr>
                </a:solidFill>
                <a:effectLst/>
                <a:latin typeface="+mn-lt"/>
                <a:ea typeface="Arial" panose="020B0604020202020204" pitchFamily="34" charset="0"/>
              </a:rPr>
              <a:t>Amazon DynamoDB </a:t>
            </a:r>
            <a:r>
              <a:rPr lang="en-GB" sz="1800" dirty="0">
                <a:solidFill>
                  <a:srgbClr val="000000"/>
                </a:solidFill>
                <a:effectLst/>
                <a:latin typeface="+mn-lt"/>
                <a:ea typeface="Arial" panose="020B0604020202020204" pitchFamily="34" charset="0"/>
              </a:rPr>
              <a:t>Amazon DynamoDB is a serverless, NoSQL database service that enables you to develop modern applications at any scale. As a serverless database, you only pay for what you use and DynamoDB scales to zero, has no cold starts, no version upgrades, no maintenance windows, no patching, and no downtime maintenance. DynamoDB offers a broad set of security controls and compliance standards. </a:t>
            </a:r>
            <a:br>
              <a:rPr lang="en-IN" sz="1800" dirty="0">
                <a:effectLst/>
                <a:latin typeface="Arial" panose="020B0604020202020204" pitchFamily="34" charset="0"/>
                <a:ea typeface="Arial" panose="020B0604020202020204" pitchFamily="34" charset="0"/>
              </a:rPr>
            </a:br>
            <a:br>
              <a:rPr lang="en-IN" sz="1800" u="none" strike="noStrike"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3673876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E360-B19D-0A30-AF1E-279109E5E149}"/>
              </a:ext>
            </a:extLst>
          </p:cNvPr>
          <p:cNvSpPr>
            <a:spLocks noGrp="1"/>
          </p:cNvSpPr>
          <p:nvPr>
            <p:ph type="title"/>
          </p:nvPr>
        </p:nvSpPr>
        <p:spPr>
          <a:xfrm>
            <a:off x="838200" y="78254"/>
            <a:ext cx="10515600" cy="1325563"/>
          </a:xfrm>
        </p:spPr>
        <p:txBody>
          <a:bodyPr>
            <a:normAutofit/>
          </a:bodyPr>
          <a:lstStyle/>
          <a:p>
            <a:pPr algn="ctr"/>
            <a:r>
              <a:rPr lang="en-US" sz="3200" b="1" dirty="0"/>
              <a:t>Architecture Model for migrating </a:t>
            </a:r>
            <a:r>
              <a:rPr lang="en-US" sz="3200" b="1" dirty="0">
                <a:solidFill>
                  <a:srgbClr val="00B050"/>
                </a:solidFill>
              </a:rPr>
              <a:t>IRS</a:t>
            </a:r>
            <a:r>
              <a:rPr lang="en-US" sz="3200" b="1" dirty="0"/>
              <a:t> to the </a:t>
            </a:r>
            <a:r>
              <a:rPr lang="en-US" sz="3200" b="1" dirty="0">
                <a:solidFill>
                  <a:schemeClr val="accent4">
                    <a:lumMod val="60000"/>
                    <a:lumOff val="40000"/>
                  </a:schemeClr>
                </a:solidFill>
              </a:rPr>
              <a:t>AWS</a:t>
            </a:r>
            <a:endParaRPr lang="en-IN" sz="3200" b="1" dirty="0">
              <a:solidFill>
                <a:schemeClr val="accent4">
                  <a:lumMod val="60000"/>
                  <a:lumOff val="40000"/>
                </a:schemeClr>
              </a:solidFill>
            </a:endParaRPr>
          </a:p>
        </p:txBody>
      </p:sp>
      <p:pic>
        <p:nvPicPr>
          <p:cNvPr id="7" name="Picture 6">
            <a:extLst>
              <a:ext uri="{FF2B5EF4-FFF2-40B4-BE49-F238E27FC236}">
                <a16:creationId xmlns:a16="http://schemas.microsoft.com/office/drawing/2014/main" id="{66156053-2B28-406C-C4EA-40A20D27D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35" y="1308847"/>
            <a:ext cx="11519648" cy="5118847"/>
          </a:xfrm>
          <a:prstGeom prst="rect">
            <a:avLst/>
          </a:prstGeom>
        </p:spPr>
      </p:pic>
    </p:spTree>
    <p:extLst>
      <p:ext uri="{BB962C8B-B14F-4D97-AF65-F5344CB8AC3E}">
        <p14:creationId xmlns:p14="http://schemas.microsoft.com/office/powerpoint/2010/main" val="4055744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96070E-4DBA-00E2-EF3B-F88A1403B0CF}"/>
              </a:ext>
            </a:extLst>
          </p:cNvPr>
          <p:cNvSpPr txBox="1"/>
          <p:nvPr/>
        </p:nvSpPr>
        <p:spPr>
          <a:xfrm>
            <a:off x="300317" y="422835"/>
            <a:ext cx="11591365" cy="5868530"/>
          </a:xfrm>
          <a:prstGeom prst="rect">
            <a:avLst/>
          </a:prstGeom>
          <a:noFill/>
        </p:spPr>
        <p:txBody>
          <a:bodyPr wrap="square">
            <a:spAutoFit/>
          </a:bodyPr>
          <a:lstStyle/>
          <a:p>
            <a:pPr algn="just">
              <a:lnSpc>
                <a:spcPct val="107000"/>
              </a:lnSpc>
              <a:spcAft>
                <a:spcPts val="800"/>
              </a:spcAft>
            </a:pPr>
            <a:r>
              <a:rPr lang="en-IN" sz="2000" b="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Evaluation and Architecture Model for Migrating IRS to AWS</a:t>
            </a:r>
            <a:endParaRPr lang="en-IN" sz="2000" b="1" dirty="0">
              <a:solidFill>
                <a:srgbClr val="212529"/>
              </a:solidFill>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Considering the complexity and scale of the Indian Railways System (IRS), a </a:t>
            </a:r>
            <a:r>
              <a:rPr lang="en-IN" sz="1800" b="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microservices-based architecture</a:t>
            </a: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deployed on AWS's serverless infrastructure would be the most appropriate choice for migrating IRS to AWS. By breaking down the IRS into smaller, decoupled services, it becomes easier to manage, scale, and maintain, while also improving fault tolerance and security. As AWS provides a wide range of services and tools that support the development and deployment of microservices also makes it a more suitable platform for this architecture model. This choice is best justified based on the following factors:</a:t>
            </a: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Scalability</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allows for independent scaling of individual components or services based on demand. This would be beneficial for IRS, as it can handle varying levels of traffic and workload more effectively. For example, services related to ticket booking, train tracking, and passenger information can scale independently based on usage patterns.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Availability</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promotes fault isolation, meaning that failures in one service do not necessarily impact the entire system. This increases the overall availability of the IRS platform. Additionally, AWS provides built-in services such as Elastic Load Balancing and Auto Scaling that enhance fault tolerance and ensure high availability of microservices.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29444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077092-86FF-C44B-7164-0C9E9C533F9F}"/>
              </a:ext>
            </a:extLst>
          </p:cNvPr>
          <p:cNvSpPr txBox="1"/>
          <p:nvPr/>
        </p:nvSpPr>
        <p:spPr>
          <a:xfrm>
            <a:off x="475128" y="272413"/>
            <a:ext cx="11340353" cy="3054234"/>
          </a:xfrm>
          <a:prstGeom prst="rect">
            <a:avLst/>
          </a:prstGeom>
          <a:noFill/>
        </p:spPr>
        <p:txBody>
          <a:bodyPr wrap="square">
            <a:spAutoFit/>
          </a:bodyPr>
          <a:lstStyle/>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Security</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allows for fine-grained access control and security measures to be implemented at the service </a:t>
            </a:r>
            <a:r>
              <a:rPr lang="en-IN"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level.AWS</a:t>
            </a: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offers a wide range of security services and features such as AWS Identity and Access Management (IAM), AWS Key Management Service (KMS), and AWS WAF (Web Application Firewall) to further strengthen security.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Cost Efficiency</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enables cost optimization by allowing resources to be provisioned and scaled independently based on usage patterns. This prevents over-provisioning of resources and ensures that only the necessary resources are utilized, leading to cost savings. Additionally, AWS offers pricing models such as pay-as-you-go and reserved instances that align with the usage patterns of microservices.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0A97E6B7-ADF4-6CC4-6F40-6467F5D3A749}"/>
              </a:ext>
            </a:extLst>
          </p:cNvPr>
          <p:cNvSpPr txBox="1"/>
          <p:nvPr/>
        </p:nvSpPr>
        <p:spPr>
          <a:xfrm>
            <a:off x="515468" y="3326647"/>
            <a:ext cx="11259671" cy="3054234"/>
          </a:xfrm>
          <a:prstGeom prst="rect">
            <a:avLst/>
          </a:prstGeom>
          <a:noFill/>
        </p:spPr>
        <p:txBody>
          <a:bodyPr wrap="square">
            <a:spAutoFit/>
          </a:bodyPr>
          <a:lstStyle/>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Technology Diversity</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allows for the use of diverse technologies and programming languages for different services. This flexibility enables IRS to leverage the most appropriate technology stack for each service, optimizing performance and development productivity.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Flexibility and Agility</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on AWS allows for greater flexibility and agility in development and deployment. Each microservice can be developed, tested, and deployed independently, enabling faster time-to-market and iterative development. AWS's managed services and DevOps tools such as AWS </a:t>
            </a:r>
            <a:r>
              <a:rPr lang="en-IN"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CodePipeline</a:t>
            </a: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and AWS </a:t>
            </a:r>
            <a:r>
              <a:rPr lang="en-IN"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CodeDeploy</a:t>
            </a: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further streamline the deployment process and enable continuous integration and delivery (CI/CD).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3694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50B788-ADEB-CC71-E61F-7062101462BF}"/>
              </a:ext>
            </a:extLst>
          </p:cNvPr>
          <p:cNvSpPr txBox="1"/>
          <p:nvPr/>
        </p:nvSpPr>
        <p:spPr>
          <a:xfrm>
            <a:off x="448236" y="228645"/>
            <a:ext cx="11383546" cy="2757871"/>
          </a:xfrm>
          <a:prstGeom prst="rect">
            <a:avLst/>
          </a:prstGeom>
          <a:noFill/>
        </p:spPr>
        <p:txBody>
          <a:bodyPr wrap="square">
            <a:spAutoFit/>
          </a:bodyPr>
          <a:lstStyle/>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Fault Isolation</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In a microservices architecture, failures in one service do not impact the entire system, as services are decoupled and isolated from each other. This enhances the reliability and resilience of the IRS platform, reducing the risk of widespread outages or disruptions.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Cloud-Native Capabilities</a:t>
            </a:r>
            <a:endParaRPr lang="en-IN" sz="16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Microservices architecture aligns well with cloud-native principles and practices, making it easier to take advantage of AWS cloud services such as AWS Lambda, Amazon ECS (Elastic Container Service), and Amazon EKS (Elastic Kubernetes Service).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0" name="Picture 9">
            <a:extLst>
              <a:ext uri="{FF2B5EF4-FFF2-40B4-BE49-F238E27FC236}">
                <a16:creationId xmlns:a16="http://schemas.microsoft.com/office/drawing/2014/main" id="{38E9BA04-C027-4CBC-47C2-AA295478C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88" y="2747711"/>
            <a:ext cx="9392530" cy="3881643"/>
          </a:xfrm>
          <a:prstGeom prst="rect">
            <a:avLst/>
          </a:prstGeom>
        </p:spPr>
      </p:pic>
    </p:spTree>
    <p:extLst>
      <p:ext uri="{BB962C8B-B14F-4D97-AF65-F5344CB8AC3E}">
        <p14:creationId xmlns:p14="http://schemas.microsoft.com/office/powerpoint/2010/main" val="2701574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D1DE-9B73-3F7C-ED69-E71ED70271D3}"/>
              </a:ext>
            </a:extLst>
          </p:cNvPr>
          <p:cNvSpPr>
            <a:spLocks noGrp="1"/>
          </p:cNvSpPr>
          <p:nvPr>
            <p:ph type="title"/>
          </p:nvPr>
        </p:nvSpPr>
        <p:spPr>
          <a:xfrm>
            <a:off x="2794093" y="-167855"/>
            <a:ext cx="10515600" cy="1325563"/>
          </a:xfrm>
        </p:spPr>
        <p:txBody>
          <a:bodyPr>
            <a:normAutofit/>
          </a:bodyPr>
          <a:lstStyle/>
          <a:p>
            <a:r>
              <a:rPr lang="en-US" sz="3200" b="1" dirty="0"/>
              <a:t>Pros and Cons of Migrating </a:t>
            </a:r>
            <a:r>
              <a:rPr lang="en-US" sz="3200" b="1" dirty="0">
                <a:solidFill>
                  <a:srgbClr val="00B050"/>
                </a:solidFill>
              </a:rPr>
              <a:t>IRS</a:t>
            </a:r>
            <a:r>
              <a:rPr lang="en-US" sz="3200" b="1" dirty="0"/>
              <a:t> to </a:t>
            </a:r>
            <a:r>
              <a:rPr lang="en-US" sz="3200" b="1" dirty="0">
                <a:solidFill>
                  <a:schemeClr val="accent4">
                    <a:lumMod val="60000"/>
                    <a:lumOff val="40000"/>
                  </a:schemeClr>
                </a:solidFill>
              </a:rPr>
              <a:t>AWS</a:t>
            </a:r>
            <a:endParaRPr lang="en-IN" sz="3200" dirty="0"/>
          </a:p>
        </p:txBody>
      </p:sp>
      <p:sp>
        <p:nvSpPr>
          <p:cNvPr id="3" name="Text Placeholder 2">
            <a:extLst>
              <a:ext uri="{FF2B5EF4-FFF2-40B4-BE49-F238E27FC236}">
                <a16:creationId xmlns:a16="http://schemas.microsoft.com/office/drawing/2014/main" id="{2D63083C-B387-0D0B-23E8-64AD86AEA649}"/>
              </a:ext>
            </a:extLst>
          </p:cNvPr>
          <p:cNvSpPr>
            <a:spLocks noGrp="1"/>
          </p:cNvSpPr>
          <p:nvPr>
            <p:ph type="body" idx="1"/>
          </p:nvPr>
        </p:nvSpPr>
        <p:spPr>
          <a:xfrm>
            <a:off x="2076916" y="731838"/>
            <a:ext cx="5157787" cy="823912"/>
          </a:xfrm>
        </p:spPr>
        <p:txBody>
          <a:bodyPr>
            <a:normAutofit/>
          </a:bodyPr>
          <a:lstStyle/>
          <a:p>
            <a:r>
              <a:rPr lang="en-IN" sz="2000" dirty="0">
                <a:solidFill>
                  <a:schemeClr val="accent2">
                    <a:lumMod val="75000"/>
                  </a:schemeClr>
                </a:solidFill>
              </a:rPr>
              <a:t>Before Migration</a:t>
            </a:r>
          </a:p>
        </p:txBody>
      </p:sp>
      <p:sp>
        <p:nvSpPr>
          <p:cNvPr id="5" name="Text Placeholder 4">
            <a:extLst>
              <a:ext uri="{FF2B5EF4-FFF2-40B4-BE49-F238E27FC236}">
                <a16:creationId xmlns:a16="http://schemas.microsoft.com/office/drawing/2014/main" id="{F43F5368-593F-230C-470D-8F6A57E165CF}"/>
              </a:ext>
            </a:extLst>
          </p:cNvPr>
          <p:cNvSpPr>
            <a:spLocks noGrp="1"/>
          </p:cNvSpPr>
          <p:nvPr>
            <p:ph type="body" sz="quarter" idx="3"/>
          </p:nvPr>
        </p:nvSpPr>
        <p:spPr>
          <a:xfrm>
            <a:off x="7299982" y="718764"/>
            <a:ext cx="5183188" cy="823912"/>
          </a:xfrm>
        </p:spPr>
        <p:txBody>
          <a:bodyPr>
            <a:normAutofit/>
          </a:bodyPr>
          <a:lstStyle/>
          <a:p>
            <a:r>
              <a:rPr lang="en-IN" sz="2000" dirty="0">
                <a:solidFill>
                  <a:schemeClr val="accent2">
                    <a:lumMod val="75000"/>
                  </a:schemeClr>
                </a:solidFill>
              </a:rPr>
              <a:t>After Migration to AWS</a:t>
            </a:r>
          </a:p>
        </p:txBody>
      </p:sp>
      <p:sp>
        <p:nvSpPr>
          <p:cNvPr id="8" name="TextBox 7">
            <a:extLst>
              <a:ext uri="{FF2B5EF4-FFF2-40B4-BE49-F238E27FC236}">
                <a16:creationId xmlns:a16="http://schemas.microsoft.com/office/drawing/2014/main" id="{4CBDFC17-3BE2-9E29-888E-FAEE5F91A606}"/>
              </a:ext>
            </a:extLst>
          </p:cNvPr>
          <p:cNvSpPr txBox="1"/>
          <p:nvPr/>
        </p:nvSpPr>
        <p:spPr>
          <a:xfrm>
            <a:off x="349623" y="1729805"/>
            <a:ext cx="5183188" cy="4524315"/>
          </a:xfrm>
          <a:prstGeom prst="rect">
            <a:avLst/>
          </a:prstGeom>
          <a:noFill/>
        </p:spPr>
        <p:txBody>
          <a:bodyPr wrap="square">
            <a:spAutoFit/>
          </a:bodyPr>
          <a:lstStyle/>
          <a:p>
            <a:r>
              <a:rPr lang="en-IN" b="1" dirty="0"/>
              <a:t>Pros</a:t>
            </a:r>
            <a:r>
              <a:rPr lang="en-IN" dirty="0"/>
              <a:t>    Legacy Infrastructure: Utilizing existing on-premises infrastructure may have provided a sense of control and familiarity to the IT team.    Data Sovereignty: With data stored locally, there may have been fewer concerns regarding data sovereignty and compliance regulations.</a:t>
            </a:r>
          </a:p>
          <a:p>
            <a:endParaRPr lang="en-IN" dirty="0"/>
          </a:p>
          <a:p>
            <a:endParaRPr lang="en-IN" dirty="0"/>
          </a:p>
          <a:p>
            <a:r>
              <a:rPr lang="en-IN" b="1" dirty="0"/>
              <a:t>Cons</a:t>
            </a:r>
            <a:r>
              <a:rPr lang="en-IN" dirty="0"/>
              <a:t>    Scalability: Limited scalability may have hindered the ability to handle sudden spikes in demand, especially during peak travel times.    Maintenance Overhead: Managing and maintaining physical servers can be time-consuming and resource-intensive.    High Capital Expenditure: Initial setup costs and ongoing maintenance expenses for hardware and infrastructure can be significant.</a:t>
            </a:r>
          </a:p>
        </p:txBody>
      </p:sp>
      <p:cxnSp>
        <p:nvCxnSpPr>
          <p:cNvPr id="10" name="Straight Connector 9">
            <a:extLst>
              <a:ext uri="{FF2B5EF4-FFF2-40B4-BE49-F238E27FC236}">
                <a16:creationId xmlns:a16="http://schemas.microsoft.com/office/drawing/2014/main" id="{538782C6-6ABD-1AE1-0112-836F4462FE31}"/>
              </a:ext>
            </a:extLst>
          </p:cNvPr>
          <p:cNvCxnSpPr/>
          <p:nvPr/>
        </p:nvCxnSpPr>
        <p:spPr>
          <a:xfrm>
            <a:off x="5665694" y="1130720"/>
            <a:ext cx="0" cy="553902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154F01C-F873-A60C-A43D-C51FF105E0FF}"/>
              </a:ext>
            </a:extLst>
          </p:cNvPr>
          <p:cNvSpPr txBox="1"/>
          <p:nvPr/>
        </p:nvSpPr>
        <p:spPr>
          <a:xfrm>
            <a:off x="5827059" y="1729805"/>
            <a:ext cx="6015318" cy="4524315"/>
          </a:xfrm>
          <a:prstGeom prst="rect">
            <a:avLst/>
          </a:prstGeom>
          <a:noFill/>
        </p:spPr>
        <p:txBody>
          <a:bodyPr wrap="square">
            <a:spAutoFit/>
          </a:bodyPr>
          <a:lstStyle/>
          <a:p>
            <a:r>
              <a:rPr lang="en-IN" b="1" dirty="0"/>
              <a:t>Pros</a:t>
            </a:r>
            <a:r>
              <a:rPr lang="en-IN" dirty="0"/>
              <a:t>   Scalability and Flexibility: AWS provides scalable resources, allowing the Indian Railway system to easily handle fluctuating demand.    Cost-Efficiency: AWS offers a pay-as-you-go pricing model, reducing upfront costs and allowing for more efficient resource utilization.    Reliability: AWS's global infrastructure and redundancy features can enhance the reliability and availability of railway services.</a:t>
            </a:r>
          </a:p>
          <a:p>
            <a:endParaRPr lang="en-IN" dirty="0"/>
          </a:p>
          <a:p>
            <a:r>
              <a:rPr lang="en-IN" b="1" dirty="0"/>
              <a:t>Cons</a:t>
            </a:r>
            <a:r>
              <a:rPr lang="en-IN" dirty="0"/>
              <a:t>    Learning Curve: Transitioning to AWS may require training for IT staff to familiarize themselves with cloud concepts and AWS services.    Data Transfer Costs: Depending on the volume of data transferred, there may be additional costs associated with data transfer to and from AWS.    Potential Security Concerns: While AWS provides robust security features, misconfigurations or inadequate security measures could pose risks to data security.</a:t>
            </a:r>
          </a:p>
        </p:txBody>
      </p:sp>
      <p:cxnSp>
        <p:nvCxnSpPr>
          <p:cNvPr id="14" name="Straight Connector 13">
            <a:extLst>
              <a:ext uri="{FF2B5EF4-FFF2-40B4-BE49-F238E27FC236}">
                <a16:creationId xmlns:a16="http://schemas.microsoft.com/office/drawing/2014/main" id="{FD8BC21F-4F5F-4C78-D34C-48E154FF9900}"/>
              </a:ext>
            </a:extLst>
          </p:cNvPr>
          <p:cNvCxnSpPr/>
          <p:nvPr/>
        </p:nvCxnSpPr>
        <p:spPr>
          <a:xfrm>
            <a:off x="349623" y="1555750"/>
            <a:ext cx="113313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75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EF7A-186A-5423-3D12-B2682D14F90C}"/>
              </a:ext>
            </a:extLst>
          </p:cNvPr>
          <p:cNvSpPr>
            <a:spLocks noGrp="1"/>
          </p:cNvSpPr>
          <p:nvPr>
            <p:ph type="ctrTitle"/>
          </p:nvPr>
        </p:nvSpPr>
        <p:spPr>
          <a:xfrm>
            <a:off x="1461247" y="-957449"/>
            <a:ext cx="9144000" cy="2387600"/>
          </a:xfrm>
        </p:spPr>
        <p:txBody>
          <a:bodyPr>
            <a:normAutofit/>
          </a:bodyPr>
          <a:lstStyle/>
          <a:p>
            <a:r>
              <a:rPr lang="en-IN" sz="4400" dirty="0">
                <a:solidFill>
                  <a:srgbClr val="00B050"/>
                </a:solidFill>
              </a:rPr>
              <a:t>IRS</a:t>
            </a:r>
            <a:r>
              <a:rPr lang="en-IN" sz="4400" dirty="0"/>
              <a:t> Sitemap</a:t>
            </a:r>
          </a:p>
        </p:txBody>
      </p:sp>
      <p:sp>
        <p:nvSpPr>
          <p:cNvPr id="7" name="Rectangle 6">
            <a:extLst>
              <a:ext uri="{FF2B5EF4-FFF2-40B4-BE49-F238E27FC236}">
                <a16:creationId xmlns:a16="http://schemas.microsoft.com/office/drawing/2014/main" id="{E1D01F48-05AA-927B-A939-EFCA77BF2CB0}"/>
              </a:ext>
            </a:extLst>
          </p:cNvPr>
          <p:cNvSpPr/>
          <p:nvPr/>
        </p:nvSpPr>
        <p:spPr>
          <a:xfrm>
            <a:off x="3541059" y="2008094"/>
            <a:ext cx="5065059" cy="90543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b="1" dirty="0">
                <a:ln w="22225">
                  <a:solidFill>
                    <a:schemeClr val="accent2"/>
                  </a:solidFill>
                  <a:prstDash val="solid"/>
                </a:ln>
                <a:solidFill>
                  <a:schemeClr val="accent2">
                    <a:lumMod val="40000"/>
                    <a:lumOff val="60000"/>
                  </a:schemeClr>
                </a:solidFill>
              </a:rPr>
              <a:t>https://www.cloudinfinity.in/irctc-sitemap/</a:t>
            </a:r>
          </a:p>
        </p:txBody>
      </p:sp>
    </p:spTree>
    <p:extLst>
      <p:ext uri="{BB962C8B-B14F-4D97-AF65-F5344CB8AC3E}">
        <p14:creationId xmlns:p14="http://schemas.microsoft.com/office/powerpoint/2010/main" val="305563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0754-2B8E-FBFF-617B-03F18389DCA5}"/>
              </a:ext>
            </a:extLst>
          </p:cNvPr>
          <p:cNvSpPr>
            <a:spLocks noGrp="1"/>
          </p:cNvSpPr>
          <p:nvPr>
            <p:ph type="title"/>
          </p:nvPr>
        </p:nvSpPr>
        <p:spPr>
          <a:xfrm>
            <a:off x="357909" y="106507"/>
            <a:ext cx="10515600" cy="1325563"/>
          </a:xfrm>
        </p:spPr>
        <p:txBody>
          <a:bodyPr/>
          <a:lstStyle/>
          <a:p>
            <a:r>
              <a:rPr lang="en-US" sz="2400" b="1" dirty="0">
                <a:effectLst/>
                <a:latin typeface="Calibri" panose="020F0502020204030204" pitchFamily="34" charset="0"/>
                <a:ea typeface="SimSun" panose="02010600030101010101" pitchFamily="2" charset="-122"/>
                <a:cs typeface="Calibri" panose="020F0502020204030204" pitchFamily="34" charset="0"/>
              </a:rPr>
              <a:t>Extensive Network</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8BE6DC3D-3FE4-772C-9B95-8F9152C2C772}"/>
              </a:ext>
            </a:extLst>
          </p:cNvPr>
          <p:cNvSpPr txBox="1"/>
          <p:nvPr/>
        </p:nvSpPr>
        <p:spPr>
          <a:xfrm>
            <a:off x="357909" y="1120676"/>
            <a:ext cx="4795982" cy="2862322"/>
          </a:xfrm>
          <a:prstGeom prst="rect">
            <a:avLst/>
          </a:prstGeom>
          <a:noFill/>
        </p:spPr>
        <p:txBody>
          <a:bodyPr wrap="square">
            <a:spAutoFit/>
          </a:bodyPr>
          <a:lstStyle/>
          <a:p>
            <a:pPr algn="just"/>
            <a:r>
              <a:rPr lang="en-US" sz="1800" dirty="0">
                <a:effectLst/>
                <a:latin typeface="Calibri" panose="020F0502020204030204" pitchFamily="34" charset="0"/>
                <a:ea typeface="SimSun" panose="02010600030101010101" pitchFamily="2" charset="-122"/>
                <a:cs typeface="Calibri" panose="020F0502020204030204" pitchFamily="34" charset="0"/>
              </a:rPr>
              <a:t>The first feature, "Extensive Network," refers to the vast and well-developed railway infrastructure that the Indian Railways has established across the country. India has one of the largest and busiest railway networks globally, connecting various regions, states, cities, towns, and even remote areas. The extensive rail network facilitates the movement of passengers and freight, contributing significantly to the country's transportation system.</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22FDC03D-F478-CA00-10DE-2D7DD970A3E9}"/>
              </a:ext>
            </a:extLst>
          </p:cNvPr>
          <p:cNvPicPr>
            <a:picLocks noChangeAspect="1"/>
          </p:cNvPicPr>
          <p:nvPr/>
        </p:nvPicPr>
        <p:blipFill>
          <a:blip r:embed="rId2"/>
          <a:stretch>
            <a:fillRect/>
          </a:stretch>
        </p:blipFill>
        <p:spPr>
          <a:xfrm>
            <a:off x="5264727" y="351096"/>
            <a:ext cx="6569364" cy="6299085"/>
          </a:xfrm>
          <a:prstGeom prst="rect">
            <a:avLst/>
          </a:prstGeom>
          <a:noFill/>
          <a:ln>
            <a:noFill/>
          </a:ln>
        </p:spPr>
      </p:pic>
    </p:spTree>
    <p:extLst>
      <p:ext uri="{BB962C8B-B14F-4D97-AF65-F5344CB8AC3E}">
        <p14:creationId xmlns:p14="http://schemas.microsoft.com/office/powerpoint/2010/main" val="280408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64FA-AB9E-8871-0BD8-1F0ECAF73D64}"/>
              </a:ext>
            </a:extLst>
          </p:cNvPr>
          <p:cNvSpPr>
            <a:spLocks noGrp="1"/>
          </p:cNvSpPr>
          <p:nvPr>
            <p:ph type="title"/>
          </p:nvPr>
        </p:nvSpPr>
        <p:spPr>
          <a:xfrm>
            <a:off x="505690" y="208107"/>
            <a:ext cx="7262091" cy="697057"/>
          </a:xfrm>
        </p:spPr>
        <p:txBody>
          <a:bodyPr>
            <a:normAutofit/>
          </a:bodyPr>
          <a:lstStyle/>
          <a:p>
            <a:r>
              <a:rPr lang="en-US" sz="2400" b="1" dirty="0">
                <a:effectLst/>
                <a:latin typeface="Calibri" panose="020F0502020204030204" pitchFamily="34" charset="0"/>
                <a:ea typeface="SimSun" panose="02010600030101010101" pitchFamily="2" charset="-122"/>
              </a:rPr>
              <a:t>Online Ticket Booking</a:t>
            </a:r>
            <a:endParaRPr lang="en-IN" sz="2400" b="1" dirty="0"/>
          </a:p>
        </p:txBody>
      </p:sp>
      <p:sp>
        <p:nvSpPr>
          <p:cNvPr id="5" name="TextBox 4">
            <a:extLst>
              <a:ext uri="{FF2B5EF4-FFF2-40B4-BE49-F238E27FC236}">
                <a16:creationId xmlns:a16="http://schemas.microsoft.com/office/drawing/2014/main" id="{BA23B72D-5612-D003-EA21-1C81D57C3671}"/>
              </a:ext>
            </a:extLst>
          </p:cNvPr>
          <p:cNvSpPr txBox="1"/>
          <p:nvPr/>
        </p:nvSpPr>
        <p:spPr>
          <a:xfrm>
            <a:off x="505690" y="905164"/>
            <a:ext cx="11270674" cy="1200329"/>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rPr>
              <a:t>The second key feature, "Online Ticket Booking," reflects the modernization of Indian Railways through digital platforms. With the introduction of online ticketing systems like IRCTC, passengers can conveniently book their train tickets from the comfort of their homes using websites and mobile apps. This feature has not only simplified the reservation process but has also enhanced accessibility and efficiency for millions of travelers.</a:t>
            </a:r>
            <a:endParaRPr lang="en-IN" dirty="0"/>
          </a:p>
        </p:txBody>
      </p:sp>
      <p:pic>
        <p:nvPicPr>
          <p:cNvPr id="6" name="Picture 5">
            <a:extLst>
              <a:ext uri="{FF2B5EF4-FFF2-40B4-BE49-F238E27FC236}">
                <a16:creationId xmlns:a16="http://schemas.microsoft.com/office/drawing/2014/main" id="{5ADDA539-1075-0973-FB4E-FFE9FAD35C28}"/>
              </a:ext>
            </a:extLst>
          </p:cNvPr>
          <p:cNvPicPr>
            <a:picLocks noChangeAspect="1"/>
          </p:cNvPicPr>
          <p:nvPr/>
        </p:nvPicPr>
        <p:blipFill>
          <a:blip r:embed="rId2"/>
          <a:stretch>
            <a:fillRect/>
          </a:stretch>
        </p:blipFill>
        <p:spPr>
          <a:xfrm>
            <a:off x="0" y="2192655"/>
            <a:ext cx="11776364" cy="4346690"/>
          </a:xfrm>
          <a:prstGeom prst="rect">
            <a:avLst/>
          </a:prstGeom>
          <a:noFill/>
          <a:ln>
            <a:noFill/>
          </a:ln>
        </p:spPr>
      </p:pic>
    </p:spTree>
    <p:extLst>
      <p:ext uri="{BB962C8B-B14F-4D97-AF65-F5344CB8AC3E}">
        <p14:creationId xmlns:p14="http://schemas.microsoft.com/office/powerpoint/2010/main" val="244743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D66D-38DF-9360-1D90-A945CB8D3998}"/>
              </a:ext>
            </a:extLst>
          </p:cNvPr>
          <p:cNvSpPr>
            <a:spLocks noGrp="1"/>
          </p:cNvSpPr>
          <p:nvPr>
            <p:ph type="title"/>
          </p:nvPr>
        </p:nvSpPr>
        <p:spPr>
          <a:xfrm>
            <a:off x="497541" y="149973"/>
            <a:ext cx="7427259" cy="710640"/>
          </a:xfrm>
        </p:spPr>
        <p:txBody>
          <a:bodyPr>
            <a:normAutofit/>
          </a:bodyPr>
          <a:lstStyle/>
          <a:p>
            <a:r>
              <a:rPr lang="en-US" sz="2400" b="1" dirty="0">
                <a:effectLst/>
                <a:latin typeface="Calibri" panose="020F0502020204030204" pitchFamily="34" charset="0"/>
                <a:ea typeface="SimSun" panose="02010600030101010101" pitchFamily="2" charset="-122"/>
              </a:rPr>
              <a:t>PNR Enquiry System</a:t>
            </a:r>
            <a:endParaRPr lang="en-IN" sz="2400" b="1" dirty="0"/>
          </a:p>
        </p:txBody>
      </p:sp>
      <p:sp>
        <p:nvSpPr>
          <p:cNvPr id="5" name="TextBox 4">
            <a:extLst>
              <a:ext uri="{FF2B5EF4-FFF2-40B4-BE49-F238E27FC236}">
                <a16:creationId xmlns:a16="http://schemas.microsoft.com/office/drawing/2014/main" id="{140D748C-F73E-F91C-4C82-441710BDE7D8}"/>
              </a:ext>
            </a:extLst>
          </p:cNvPr>
          <p:cNvSpPr txBox="1"/>
          <p:nvPr/>
        </p:nvSpPr>
        <p:spPr>
          <a:xfrm>
            <a:off x="497541" y="860613"/>
            <a:ext cx="11031071" cy="646331"/>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rPr>
              <a:t>The Passenger Name Record (PNR) system is a key feature that allows passengers to check the status of their reservations, including seat assignments, coach details, and overall booking status.</a:t>
            </a:r>
            <a:endParaRPr lang="en-IN" dirty="0"/>
          </a:p>
        </p:txBody>
      </p:sp>
      <p:pic>
        <p:nvPicPr>
          <p:cNvPr id="6" name="Picture 5" descr="IMG_256">
            <a:extLst>
              <a:ext uri="{FF2B5EF4-FFF2-40B4-BE49-F238E27FC236}">
                <a16:creationId xmlns:a16="http://schemas.microsoft.com/office/drawing/2014/main" id="{696EFE79-23F9-29B1-5B01-D96C0E9E318A}"/>
              </a:ext>
            </a:extLst>
          </p:cNvPr>
          <p:cNvPicPr>
            <a:picLocks noChangeAspect="1"/>
          </p:cNvPicPr>
          <p:nvPr/>
        </p:nvPicPr>
        <p:blipFill>
          <a:blip r:embed="rId2"/>
          <a:stretch>
            <a:fillRect/>
          </a:stretch>
        </p:blipFill>
        <p:spPr>
          <a:xfrm>
            <a:off x="3630707" y="1660284"/>
            <a:ext cx="4365811" cy="4853045"/>
          </a:xfrm>
          <a:prstGeom prst="rect">
            <a:avLst/>
          </a:prstGeom>
          <a:noFill/>
          <a:ln w="9525">
            <a:noFill/>
          </a:ln>
        </p:spPr>
      </p:pic>
    </p:spTree>
    <p:extLst>
      <p:ext uri="{BB962C8B-B14F-4D97-AF65-F5344CB8AC3E}">
        <p14:creationId xmlns:p14="http://schemas.microsoft.com/office/powerpoint/2010/main" val="172461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D028-BA9F-89D5-D80A-2162B8C7B0E9}"/>
              </a:ext>
            </a:extLst>
          </p:cNvPr>
          <p:cNvSpPr>
            <a:spLocks noGrp="1"/>
          </p:cNvSpPr>
          <p:nvPr>
            <p:ph type="title"/>
          </p:nvPr>
        </p:nvSpPr>
        <p:spPr>
          <a:xfrm>
            <a:off x="609599" y="383055"/>
            <a:ext cx="5257800" cy="576168"/>
          </a:xfrm>
        </p:spPr>
        <p:txBody>
          <a:bodyPr>
            <a:normAutofit/>
          </a:bodyPr>
          <a:lstStyle/>
          <a:p>
            <a:r>
              <a:rPr lang="en-US" sz="2400" b="1" dirty="0">
                <a:effectLst/>
                <a:latin typeface="Calibri" panose="020F0502020204030204" pitchFamily="34" charset="0"/>
                <a:ea typeface="SimSun" panose="02010600030101010101" pitchFamily="2" charset="-122"/>
              </a:rPr>
              <a:t>Train Schedule and Route Information</a:t>
            </a:r>
            <a:endParaRPr lang="en-IN" sz="2400" b="1" dirty="0"/>
          </a:p>
        </p:txBody>
      </p:sp>
      <p:sp>
        <p:nvSpPr>
          <p:cNvPr id="5" name="TextBox 4">
            <a:extLst>
              <a:ext uri="{FF2B5EF4-FFF2-40B4-BE49-F238E27FC236}">
                <a16:creationId xmlns:a16="http://schemas.microsoft.com/office/drawing/2014/main" id="{D51C3B4C-5115-31BF-06B9-296A4ADB2765}"/>
              </a:ext>
            </a:extLst>
          </p:cNvPr>
          <p:cNvSpPr txBox="1"/>
          <p:nvPr/>
        </p:nvSpPr>
        <p:spPr>
          <a:xfrm>
            <a:off x="609599" y="1102274"/>
            <a:ext cx="11331389" cy="1477328"/>
          </a:xfrm>
          <a:prstGeom prst="rect">
            <a:avLst/>
          </a:prstGeom>
          <a:noFill/>
        </p:spPr>
        <p:txBody>
          <a:bodyPr wrap="square">
            <a:spAutoFit/>
          </a:bodyPr>
          <a:lstStyle/>
          <a:p>
            <a:pPr algn="just"/>
            <a:r>
              <a:rPr lang="en-US" sz="1800" dirty="0">
                <a:solidFill>
                  <a:srgbClr val="000000"/>
                </a:solidFill>
                <a:effectLst/>
                <a:latin typeface="Calibri" panose="020F0502020204030204" pitchFamily="34" charset="0"/>
                <a:ea typeface="SimSun" panose="02010600030101010101" pitchFamily="2" charset="-122"/>
                <a:cs typeface="Calibri" panose="020F0502020204030204" pitchFamily="34" charset="0"/>
              </a:rPr>
              <a:t>provides users with concise and accurate details about the schedules and routes of trains operated by Indian Railways. Passengers can access real-time information on train timings, station halts, and the entire route of a particular train. This feature aids travelers in planning their journeys effectively, allowing them to make informed decisions about boarding and alighting at specific stations along the route. It enhances the overall travel experience by offering transparency and accessibility to essential scheduling and route details.</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BCBBE95E-2F2B-556A-CD4F-7B5C10155E4E}"/>
              </a:ext>
            </a:extLst>
          </p:cNvPr>
          <p:cNvSpPr txBox="1"/>
          <p:nvPr/>
        </p:nvSpPr>
        <p:spPr>
          <a:xfrm>
            <a:off x="609599" y="3538825"/>
            <a:ext cx="6096000" cy="461665"/>
          </a:xfrm>
          <a:prstGeom prst="rect">
            <a:avLst/>
          </a:prstGeom>
          <a:noFill/>
        </p:spPr>
        <p:txBody>
          <a:bodyPr wrap="square">
            <a:spAutoFit/>
          </a:bodyPr>
          <a:lstStyle/>
          <a:p>
            <a:pPr lvl="0">
              <a:tabLst>
                <a:tab pos="198120" algn="l"/>
              </a:tabLst>
            </a:pPr>
            <a:r>
              <a:rPr lang="en-US" sz="2400" b="1" dirty="0">
                <a:effectLst/>
                <a:latin typeface="Calibri" panose="020F0502020204030204" pitchFamily="34" charset="0"/>
                <a:ea typeface="SimSun" panose="02010600030101010101" pitchFamily="2" charset="-122"/>
                <a:cs typeface="Times New Roman" panose="02020603050405020304" pitchFamily="18" charset="0"/>
              </a:rPr>
              <a:t>Diverse Travel Classes</a:t>
            </a:r>
            <a:endParaRPr lang="en-IN" sz="24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E3EAACAA-D2F1-91C6-C032-0A88AA965873}"/>
              </a:ext>
            </a:extLst>
          </p:cNvPr>
          <p:cNvSpPr txBox="1"/>
          <p:nvPr/>
        </p:nvSpPr>
        <p:spPr>
          <a:xfrm>
            <a:off x="609599" y="4143541"/>
            <a:ext cx="11519648" cy="1200329"/>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cs typeface="Calibri" panose="020F0502020204030204" pitchFamily="34" charset="0"/>
              </a:rPr>
              <a:t>Indian Railway System offers passengers a range of travel classes to choose from based on their preferences and budget. These classes include options like Sleeper Class, AC 3 Tier, AC 2 Tier, First Class, and more. Each class provides different levels of comfort, amenities, and pricing. This diversity allows passengers to select the class that best suits their travel needs, ensuring a personalized and flexible travel experience on Indian Railways.</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904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7142-045C-214E-A35F-039990B71F7E}"/>
              </a:ext>
            </a:extLst>
          </p:cNvPr>
          <p:cNvSpPr>
            <a:spLocks noGrp="1"/>
          </p:cNvSpPr>
          <p:nvPr>
            <p:ph type="title"/>
          </p:nvPr>
        </p:nvSpPr>
        <p:spPr>
          <a:xfrm>
            <a:off x="838201" y="123078"/>
            <a:ext cx="10744200" cy="1325563"/>
          </a:xfrm>
        </p:spPr>
        <p:txBody>
          <a:bodyPr>
            <a:normAutofit/>
          </a:bodyPr>
          <a:lstStyle/>
          <a:p>
            <a:pPr algn="ctr"/>
            <a:r>
              <a:rPr lang="en-US" sz="3200" b="1" dirty="0"/>
              <a:t>Current working of the Indian Railways System (</a:t>
            </a:r>
            <a:r>
              <a:rPr lang="en-US" sz="3200" b="1" dirty="0">
                <a:solidFill>
                  <a:srgbClr val="00B050"/>
                </a:solidFill>
              </a:rPr>
              <a:t>IRS</a:t>
            </a:r>
            <a:r>
              <a:rPr lang="en-US" sz="3200" b="1" dirty="0"/>
              <a:t>) platform</a:t>
            </a:r>
            <a:endParaRPr lang="en-IN" sz="3200" b="1" dirty="0"/>
          </a:p>
        </p:txBody>
      </p:sp>
      <p:sp>
        <p:nvSpPr>
          <p:cNvPr id="5" name="TextBox 4">
            <a:extLst>
              <a:ext uri="{FF2B5EF4-FFF2-40B4-BE49-F238E27FC236}">
                <a16:creationId xmlns:a16="http://schemas.microsoft.com/office/drawing/2014/main" id="{F4A39C8B-D144-2883-45C1-466C968186B7}"/>
              </a:ext>
            </a:extLst>
          </p:cNvPr>
          <p:cNvSpPr txBox="1"/>
          <p:nvPr/>
        </p:nvSpPr>
        <p:spPr>
          <a:xfrm>
            <a:off x="726141" y="1448641"/>
            <a:ext cx="10990730" cy="2031325"/>
          </a:xfrm>
          <a:prstGeom prst="rect">
            <a:avLst/>
          </a:prstGeom>
          <a:noFill/>
        </p:spPr>
        <p:txBody>
          <a:bodyPr wrap="square">
            <a:spAutoFit/>
          </a:bodyPr>
          <a:lstStyle/>
          <a:p>
            <a:pPr algn="just"/>
            <a:r>
              <a:rPr lang="en-US" sz="2400" b="1"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Signalling</a:t>
            </a:r>
            <a:r>
              <a:rPr lang="en-US" sz="2400" b="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system</a:t>
            </a:r>
          </a:p>
          <a:p>
            <a:pPr algn="just"/>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There are different types of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signalling</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system which are used to manage the train operations. They are majorly classified based on traffic or safety. For a high-density route, automatic block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signalling</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is used. Similarly, a manual block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signalling</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system is used for a low-density route in which the physical exchange of tokens takes place. Absolute block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signalling</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is used by signalmen from the signal boxes at the railway stations for the rest. The signals are interlocked using various methods to eliminate the scope of human error for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signalling</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descr="IMG_256">
            <a:extLst>
              <a:ext uri="{FF2B5EF4-FFF2-40B4-BE49-F238E27FC236}">
                <a16:creationId xmlns:a16="http://schemas.microsoft.com/office/drawing/2014/main" id="{50B91D8F-41E6-E65B-1EB7-B19A1E7FFC19}"/>
              </a:ext>
            </a:extLst>
          </p:cNvPr>
          <p:cNvPicPr>
            <a:picLocks noChangeAspect="1"/>
          </p:cNvPicPr>
          <p:nvPr/>
        </p:nvPicPr>
        <p:blipFill>
          <a:blip r:embed="rId2"/>
          <a:stretch>
            <a:fillRect/>
          </a:stretch>
        </p:blipFill>
        <p:spPr>
          <a:xfrm>
            <a:off x="838200" y="3612776"/>
            <a:ext cx="10663518" cy="2765524"/>
          </a:xfrm>
          <a:prstGeom prst="rect">
            <a:avLst/>
          </a:prstGeom>
          <a:noFill/>
          <a:ln w="9525">
            <a:noFill/>
          </a:ln>
        </p:spPr>
      </p:pic>
    </p:spTree>
    <p:extLst>
      <p:ext uri="{BB962C8B-B14F-4D97-AF65-F5344CB8AC3E}">
        <p14:creationId xmlns:p14="http://schemas.microsoft.com/office/powerpoint/2010/main" val="30451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241D-DE4F-E1C8-45C9-63AF24E8B614}"/>
              </a:ext>
            </a:extLst>
          </p:cNvPr>
          <p:cNvSpPr>
            <a:spLocks noGrp="1"/>
          </p:cNvSpPr>
          <p:nvPr>
            <p:ph type="title"/>
          </p:nvPr>
        </p:nvSpPr>
        <p:spPr>
          <a:xfrm>
            <a:off x="623046" y="212726"/>
            <a:ext cx="6127376" cy="889934"/>
          </a:xfrm>
        </p:spPr>
        <p:txBody>
          <a:bodyPr>
            <a:normAutofit/>
          </a:bodyPr>
          <a:lstStyle/>
          <a:p>
            <a:r>
              <a:rPr lang="en-US" sz="2400" b="1" dirty="0">
                <a:solidFill>
                  <a:srgbClr val="212529"/>
                </a:solidFill>
                <a:effectLst/>
                <a:latin typeface="Calibri" panose="020F0502020204030204" pitchFamily="34" charset="0"/>
                <a:ea typeface="Times New Roman" panose="02020603050405020304" pitchFamily="18" charset="0"/>
              </a:rPr>
              <a:t>Electrification of railways</a:t>
            </a:r>
            <a:endParaRPr lang="en-IN" sz="2400" b="1" dirty="0"/>
          </a:p>
        </p:txBody>
      </p:sp>
      <p:sp>
        <p:nvSpPr>
          <p:cNvPr id="3" name="Content Placeholder 2">
            <a:extLst>
              <a:ext uri="{FF2B5EF4-FFF2-40B4-BE49-F238E27FC236}">
                <a16:creationId xmlns:a16="http://schemas.microsoft.com/office/drawing/2014/main" id="{906B28E3-71C6-80D1-8F4B-1E019AEA3D60}"/>
              </a:ext>
            </a:extLst>
          </p:cNvPr>
          <p:cNvSpPr>
            <a:spLocks noGrp="1"/>
          </p:cNvSpPr>
          <p:nvPr>
            <p:ph idx="1"/>
          </p:nvPr>
        </p:nvSpPr>
        <p:spPr>
          <a:xfrm>
            <a:off x="623046" y="1102660"/>
            <a:ext cx="11201401" cy="1550893"/>
          </a:xfrm>
        </p:spPr>
        <p:txBody>
          <a:bodyPr/>
          <a:lstStyle/>
          <a:p>
            <a:pPr marL="0" indent="0">
              <a:buNone/>
            </a:pP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The electrification of the railway’s network is undertaken by </a:t>
            </a:r>
            <a:r>
              <a:rPr lang="en-US" sz="1800" i="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The Central </a:t>
            </a:r>
            <a:r>
              <a:rPr lang="en-US" sz="1800" i="1"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Organisation</a:t>
            </a:r>
            <a:r>
              <a:rPr lang="en-US" sz="1800" i="1"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for Railway Electrification (CORE)</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It is planning to electrify all the routes by 2024. Today, nearly 58% of the route’s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kilometres</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are electrified. It includes the electrification of both the lines and the conversion of the gauge. Electrification is done for the locomotives, the equipment used for maintenance, the network for power supply, signaling, and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fibre</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-based communication systems.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pic>
        <p:nvPicPr>
          <p:cNvPr id="4" name="Picture 3" descr="IMG_256">
            <a:extLst>
              <a:ext uri="{FF2B5EF4-FFF2-40B4-BE49-F238E27FC236}">
                <a16:creationId xmlns:a16="http://schemas.microsoft.com/office/drawing/2014/main" id="{C549E809-BFAB-D994-017E-112AEA56035D}"/>
              </a:ext>
            </a:extLst>
          </p:cNvPr>
          <p:cNvPicPr>
            <a:picLocks noChangeAspect="1"/>
          </p:cNvPicPr>
          <p:nvPr/>
        </p:nvPicPr>
        <p:blipFill>
          <a:blip r:embed="rId2"/>
          <a:stretch>
            <a:fillRect/>
          </a:stretch>
        </p:blipFill>
        <p:spPr>
          <a:xfrm>
            <a:off x="833719" y="2653553"/>
            <a:ext cx="10434916" cy="3693459"/>
          </a:xfrm>
          <a:prstGeom prst="rect">
            <a:avLst/>
          </a:prstGeom>
          <a:noFill/>
          <a:ln w="9525">
            <a:noFill/>
          </a:ln>
        </p:spPr>
      </p:pic>
    </p:spTree>
    <p:extLst>
      <p:ext uri="{BB962C8B-B14F-4D97-AF65-F5344CB8AC3E}">
        <p14:creationId xmlns:p14="http://schemas.microsoft.com/office/powerpoint/2010/main" val="249834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4575</Words>
  <Application>Microsoft Office PowerPoint</Application>
  <PresentationFormat>Widescreen</PresentationFormat>
  <Paragraphs>237</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SimSun</vt:lpstr>
      <vt:lpstr>Arial</vt:lpstr>
      <vt:lpstr>Baskerville Old Face</vt:lpstr>
      <vt:lpstr>Calibri</vt:lpstr>
      <vt:lpstr>Calibri Light</vt:lpstr>
      <vt:lpstr>Sitka Small Semibold</vt:lpstr>
      <vt:lpstr>Sitka Text</vt:lpstr>
      <vt:lpstr>Söhne</vt:lpstr>
      <vt:lpstr>Wingdings</vt:lpstr>
      <vt:lpstr>Office Theme</vt:lpstr>
      <vt:lpstr>PowerPoint Presentation</vt:lpstr>
      <vt:lpstr>Topics : </vt:lpstr>
      <vt:lpstr>Introduction to IRCTC</vt:lpstr>
      <vt:lpstr>Extensive Network </vt:lpstr>
      <vt:lpstr>Online Ticket Booking</vt:lpstr>
      <vt:lpstr>PNR Enquiry System</vt:lpstr>
      <vt:lpstr>Train Schedule and Route Information</vt:lpstr>
      <vt:lpstr>Current working of the Indian Railways System (IRS) platform</vt:lpstr>
      <vt:lpstr>Electrification of railways</vt:lpstr>
      <vt:lpstr>Train preparation </vt:lpstr>
      <vt:lpstr>Track circuit </vt:lpstr>
      <vt:lpstr>Technology is used in Indian Railways </vt:lpstr>
      <vt:lpstr>Why IRCTC is still using Private cloud  (On-Premesis)</vt:lpstr>
      <vt:lpstr>Consumption of Bandwidth, Storage and Proccessing of current IRS Platform</vt:lpstr>
      <vt:lpstr>PowerPoint Presentation</vt:lpstr>
      <vt:lpstr>Process of Migrating the existing IRS Cloud to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AWS Services can be utilized to make IRS Platform fully functional.</vt:lpstr>
      <vt:lpstr>Amazon DynamoDB Amazon DynamoDB is a serverless, NoSQL database service that enables you to develop modern applications at any scale. As a serverless database, you only pay for what you use and DynamoDB scales to zero, has no cold starts, no version upgrades, no maintenance windows, no patching, and no downtime maintenance. DynamoDB offers a broad set of security controls and compliance standards.   </vt:lpstr>
      <vt:lpstr>Architecture Model for migrating IRS to the AWS</vt:lpstr>
      <vt:lpstr>PowerPoint Presentation</vt:lpstr>
      <vt:lpstr>PowerPoint Presentation</vt:lpstr>
      <vt:lpstr>PowerPoint Presentation</vt:lpstr>
      <vt:lpstr>Pros and Cons of Migrating IRS to AWS</vt:lpstr>
      <vt:lpstr>IRS Sitemap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Kumar</dc:creator>
  <cp:lastModifiedBy>Ashwin Kumar</cp:lastModifiedBy>
  <cp:revision>1</cp:revision>
  <dcterms:created xsi:type="dcterms:W3CDTF">2024-03-14T12:12:00Z</dcterms:created>
  <dcterms:modified xsi:type="dcterms:W3CDTF">2024-03-15T07:19:57Z</dcterms:modified>
</cp:coreProperties>
</file>