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57" r:id="rId18"/>
    <p:sldId id="260" r:id="rId19"/>
    <p:sldId id="259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13.01.2022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13.01.2022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13.01.2022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ce.utcluj.ro/igac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 err="1">
                <a:solidFill>
                  <a:schemeClr val="bg1"/>
                </a:solidFill>
              </a:rPr>
              <a:t>Comparatoare</a:t>
            </a:r>
            <a:r>
              <a:rPr lang="en-US" sz="4400" dirty="0">
                <a:solidFill>
                  <a:schemeClr val="bg1"/>
                </a:solidFill>
              </a:rPr>
              <a:t> cu REAC</a:t>
            </a:r>
            <a:r>
              <a:rPr lang="ro-MD" sz="4400" dirty="0">
                <a:solidFill>
                  <a:schemeClr val="bg1"/>
                </a:solidFill>
              </a:rPr>
              <a:t>ȚIE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/>
          </a:bodyPr>
          <a:lstStyle/>
          <a:p>
            <a:pPr rtl="0"/>
            <a:r>
              <a:rPr lang="ro-MD" dirty="0">
                <a:solidFill>
                  <a:srgbClr val="7CEBFF"/>
                </a:solidFill>
              </a:rPr>
              <a:t>sTUDENT</a:t>
            </a:r>
            <a:r>
              <a:rPr lang="en-US" dirty="0">
                <a:solidFill>
                  <a:srgbClr val="7CEBFF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Ciorap Denis</a:t>
            </a:r>
          </a:p>
          <a:p>
            <a:pPr rtl="0"/>
            <a:r>
              <a:rPr lang="ro-MD" dirty="0">
                <a:solidFill>
                  <a:srgbClr val="7CEBFF"/>
                </a:solidFill>
              </a:rPr>
              <a:t>Îndrumător</a:t>
            </a:r>
            <a:r>
              <a:rPr lang="en-US" dirty="0">
                <a:solidFill>
                  <a:srgbClr val="7CEBFF"/>
                </a:solidFill>
              </a:rPr>
              <a:t>: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prof. dr. </a:t>
            </a:r>
            <a:r>
              <a:rPr lang="en-US" sz="1600" dirty="0" err="1">
                <a:solidFill>
                  <a:schemeClr val="bg1"/>
                </a:solidFill>
              </a:rPr>
              <a:t>ing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i="1" dirty="0">
                <a:solidFill>
                  <a:schemeClr val="bg1"/>
                </a:solidFill>
              </a:rPr>
              <a:t>Adrian Taut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51225-FA0F-4081-AD4C-F45DF4A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Semnale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C4EA26-A71B-4158-8109-7F8F0738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59" y="1889428"/>
            <a:ext cx="4062809" cy="22023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68F65-913A-41DC-866E-644DE4A08DEC}"/>
              </a:ext>
            </a:extLst>
          </p:cNvPr>
          <p:cNvSpPr txBox="1"/>
          <p:nvPr/>
        </p:nvSpPr>
        <p:spPr>
          <a:xfrm>
            <a:off x="313038" y="4168346"/>
            <a:ext cx="4102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Pe acest grafic am interpretat semnalul de intrare sub forma de un semnal sinusoidal(sau triunghiular),care se modifica ca urmare a valorii amplitudinii.</a:t>
            </a:r>
          </a:p>
          <a:p>
            <a:r>
              <a:rPr lang="ro-MD" dirty="0"/>
              <a:t>La fel,am dorit sa arat valorile de prag prin liniile orizontale care depinde de valoarea tensiunii de intrare si a rezistentelor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18DA1D-BE21-4693-B8A9-A5D942BD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68" y="1889427"/>
            <a:ext cx="3344562" cy="220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949FC-788C-4012-8225-C1002DDA7DEE}"/>
              </a:ext>
            </a:extLst>
          </p:cNvPr>
          <p:cNvSpPr txBox="1"/>
          <p:nvPr/>
        </p:nvSpPr>
        <p:spPr>
          <a:xfrm>
            <a:off x="4415481" y="4265271"/>
            <a:ext cx="3295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Pe acest grafic am interpretat semnalul de iesire sub forma de un semnal dreptunghiular care se modifica ca urmare a alegere a tipului de comparator si a valorii parametrilor</a:t>
            </a:r>
          </a:p>
          <a:p>
            <a:r>
              <a:rPr lang="ro-MD" dirty="0"/>
              <a:t>Prin </a:t>
            </a:r>
            <a:r>
              <a:rPr lang="en-US" dirty="0"/>
              <a:t>“</a:t>
            </a:r>
            <a:r>
              <a:rPr lang="ro-MD" dirty="0"/>
              <a:t>N</a:t>
            </a:r>
            <a:r>
              <a:rPr lang="en-US" dirty="0"/>
              <a:t>”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nr de </a:t>
            </a:r>
            <a:r>
              <a:rPr lang="en-US" dirty="0" err="1"/>
              <a:t>perioade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“</a:t>
            </a:r>
            <a:r>
              <a:rPr lang="en-US" dirty="0" err="1"/>
              <a:t>T”timpul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perioade</a:t>
            </a:r>
            <a:r>
              <a:rPr lang="en-US" dirty="0"/>
              <a:t>.</a:t>
            </a:r>
            <a:endParaRPr lang="ro-MD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6AEA0B-876D-47FD-AEB8-34DDB388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616" y="1889746"/>
            <a:ext cx="3801338" cy="2202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DC011-4A46-4AC0-8FF4-8389633784D9}"/>
              </a:ext>
            </a:extLst>
          </p:cNvPr>
          <p:cNvSpPr txBox="1"/>
          <p:nvPr/>
        </p:nvSpPr>
        <p:spPr>
          <a:xfrm>
            <a:off x="7908324" y="4349578"/>
            <a:ext cx="3772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am </a:t>
            </a:r>
            <a:r>
              <a:rPr lang="en-US" dirty="0" err="1"/>
              <a:t>reprezentat</a:t>
            </a:r>
            <a:r>
              <a:rPr lang="en-US" dirty="0"/>
              <a:t> </a:t>
            </a:r>
            <a:r>
              <a:rPr lang="en-US" dirty="0" err="1"/>
              <a:t>characteristica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de transfer in </a:t>
            </a:r>
            <a:r>
              <a:rPr lang="en-US" dirty="0" err="1"/>
              <a:t>tensiune</a:t>
            </a:r>
            <a:r>
              <a:rPr lang="en-US" dirty="0"/>
              <a:t> a v0/v1 sub forma de </a:t>
            </a:r>
            <a:r>
              <a:rPr lang="en-US" dirty="0" err="1"/>
              <a:t>bucla</a:t>
            </a:r>
            <a:r>
              <a:rPr lang="en-US" dirty="0"/>
              <a:t> de </a:t>
            </a:r>
            <a:r>
              <a:rPr lang="en-US" dirty="0" err="1"/>
              <a:t>histereziz</a:t>
            </a:r>
            <a:r>
              <a:rPr lang="en-US" dirty="0"/>
              <a:t>.</a:t>
            </a:r>
          </a:p>
          <a:p>
            <a:r>
              <a:rPr lang="en-US" dirty="0" err="1"/>
              <a:t>Triughiurile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de </a:t>
            </a:r>
            <a:r>
              <a:rPr lang="en-US" dirty="0" err="1"/>
              <a:t>prag</a:t>
            </a:r>
            <a:r>
              <a:rPr lang="en-US" dirty="0"/>
              <a:t>.</a:t>
            </a:r>
          </a:p>
          <a:p>
            <a:r>
              <a:rPr lang="en-US" dirty="0" err="1"/>
              <a:t>Curba</a:t>
            </a:r>
            <a:r>
              <a:rPr lang="en-US" dirty="0"/>
              <a:t> de </a:t>
            </a:r>
            <a:r>
              <a:rPr lang="en-US" dirty="0" err="1"/>
              <a:t>histereziz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alegerii</a:t>
            </a:r>
            <a:r>
              <a:rPr lang="en-US" dirty="0"/>
              <a:t> tip de comparator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.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405042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F1A7-D9D3-4B09-9AA6-13367679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  <a:endParaRPr lang="ro-MD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7F7EB1-B7DE-447A-B5DF-8A492E6E3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40" y="1944141"/>
            <a:ext cx="2698817" cy="2328821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33ED5E-7EA9-4CF7-95E4-3B88AA0E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49" y="1989512"/>
            <a:ext cx="4662616" cy="2238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8A019-B3F4-4D32-8DBA-21D99198F226}"/>
              </a:ext>
            </a:extLst>
          </p:cNvPr>
          <p:cNvSpPr txBox="1"/>
          <p:nvPr/>
        </p:nvSpPr>
        <p:spPr>
          <a:xfrm>
            <a:off x="8531207" y="2487827"/>
            <a:ext cx="3146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,</a:t>
            </a:r>
            <a:r>
              <a:rPr lang="ro-MD" dirty="0"/>
              <a:t>în așa fel,încât atunci când se alege o valoare mai mică decât 5 si mai mare de 40 V pentru tensiunea de alimentare arată mesajul de mai sus.</a:t>
            </a:r>
          </a:p>
          <a:p>
            <a:r>
              <a:rPr lang="ro-MD" dirty="0"/>
              <a:t>La fel si cu frecventa atunci când se seteaza o valoare negativa pentru aceasta sau atunci când setam numar de perioade N=0</a:t>
            </a:r>
            <a:r>
              <a:rPr lang="en-US" dirty="0"/>
              <a:t>;</a:t>
            </a:r>
            <a:endParaRPr lang="ro-MD" dirty="0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499129B-5B09-4AC8-BAAD-6D602DEEF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0" y="4399005"/>
            <a:ext cx="6784783" cy="21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22039-CAC3-4346-8388-257C0C62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Interfața cod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BE5BE6-4CB8-4FA2-9F7D-85A90BCB1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973"/>
          <a:stretch/>
        </p:blipFill>
        <p:spPr>
          <a:xfrm>
            <a:off x="0" y="1777571"/>
            <a:ext cx="5173362" cy="4969218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9DA223-95BF-4AAA-A91B-59719935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62" y="1777570"/>
            <a:ext cx="6524368" cy="50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CC2BD-8A4E-487B-80FB-E43DEB1E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am </a:t>
            </a:r>
            <a:r>
              <a:rPr lang="ro-MD" dirty="0"/>
              <a:t>învățat ca urmare </a:t>
            </a:r>
            <a:r>
              <a:rPr lang="ro-MD"/>
              <a:t>a realizării acestui proiect</a:t>
            </a:r>
            <a:r>
              <a:rPr lang="en-US"/>
              <a:t>:</a:t>
            </a:r>
            <a:endParaRPr lang="ro-M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879DF-6332-4399-B4CC-D13CD28E7421}"/>
              </a:ext>
            </a:extLst>
          </p:cNvPr>
          <p:cNvSpPr txBox="1"/>
          <p:nvPr/>
        </p:nvSpPr>
        <p:spPr>
          <a:xfrm>
            <a:off x="667265" y="2188245"/>
            <a:ext cx="5428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 </a:t>
            </a:r>
            <a:r>
              <a:rPr lang="en-US" sz="2400" dirty="0" err="1"/>
              <a:t>urmare</a:t>
            </a:r>
            <a:r>
              <a:rPr lang="en-US" sz="2400" dirty="0"/>
              <a:t> a </a:t>
            </a:r>
            <a:r>
              <a:rPr lang="en-US" sz="2400" dirty="0" err="1"/>
              <a:t>realiz</a:t>
            </a:r>
            <a:r>
              <a:rPr lang="ro-MD" sz="2400" dirty="0"/>
              <a:t>ării acestui proiect în platforma MatLab,am învățat să lucrez cu anumite funcții ,să creez grafice,butoane,ferestre și crearea legăturilor dintre ele.</a:t>
            </a:r>
          </a:p>
          <a:p>
            <a:r>
              <a:rPr lang="ro-MD" sz="2400" dirty="0"/>
              <a:t>  Prin crearea proiectului sub denumirea de Comparatoare cu reacție,am analizat mai detaliat comparatoarele și cum sunt construite ele.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927265-77F7-4B58-B8C3-75E4E3D3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7" y="2188245"/>
            <a:ext cx="4774359" cy="41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1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11D98-7ADD-4F73-96AD-93550611A6BE}"/>
              </a:ext>
            </a:extLst>
          </p:cNvPr>
          <p:cNvSpPr txBox="1"/>
          <p:nvPr/>
        </p:nvSpPr>
        <p:spPr>
          <a:xfrm>
            <a:off x="494270" y="1305341"/>
            <a:ext cx="11203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Circuitele în care AO este folosit în comutare se numesc </a:t>
            </a:r>
            <a:r>
              <a:rPr lang="vi-VN" sz="1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comparatoare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AO.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comparator de tensiune este un circuit care semnalizează prin două valori diferite ale tensiunii de ieşire starea relativă a două tensiuni aplicate la intrare.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Compararea tensiunilor se face prin determinarea diferenţei dintre ele şi în funcţie de semnul acestei diferenţe comparatorul răspunde cu una sau alta dintre cele două valori posibile la ieşire.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o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Dintre acestea, domeniul automatizărilor industriale este un domeniu prioritar.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Comparatoarele sunt deosebit de utile în realizarea traductoarelor şi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intrefeţelor între diverse familii logice sau categorii de semnale.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MD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ții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o-MD" dirty="0"/>
          </a:p>
        </p:txBody>
      </p:sp>
      <p:pic>
        <p:nvPicPr>
          <p:cNvPr id="5" name="Picture 2" descr="Imagini pentru senzor de temperatura">
            <a:extLst>
              <a:ext uri="{FF2B5EF4-FFF2-40B4-BE49-F238E27FC236}">
                <a16:creationId xmlns:a16="http://schemas.microsoft.com/office/drawing/2014/main" id="{51FCE438-8939-49E1-8699-F88C01879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31" y="4828944"/>
            <a:ext cx="2187146" cy="15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ini pentru traductor magnetic">
            <a:extLst>
              <a:ext uri="{FF2B5EF4-FFF2-40B4-BE49-F238E27FC236}">
                <a16:creationId xmlns:a16="http://schemas.microsoft.com/office/drawing/2014/main" id="{80E6B142-4416-4228-9D94-ABE302DC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4786182"/>
            <a:ext cx="2857500" cy="15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ini pentru traductor optic">
            <a:extLst>
              <a:ext uri="{FF2B5EF4-FFF2-40B4-BE49-F238E27FC236}">
                <a16:creationId xmlns:a16="http://schemas.microsoft.com/office/drawing/2014/main" id="{F83A6A16-97F1-4E9F-B193-372E1C41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64" y="4695567"/>
            <a:ext cx="2428875" cy="15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FB823-8510-4902-AC40-544FC5A2B345}"/>
              </a:ext>
            </a:extLst>
          </p:cNvPr>
          <p:cNvSpPr txBox="1"/>
          <p:nvPr/>
        </p:nvSpPr>
        <p:spPr>
          <a:xfrm>
            <a:off x="1796877" y="6349641"/>
            <a:ext cx="9629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Senzor</a:t>
            </a:r>
            <a:r>
              <a:rPr lang="en-US" dirty="0"/>
              <a:t> de temperature                    Traductor magnetic                                  Traductor optic</a:t>
            </a:r>
          </a:p>
          <a:p>
            <a:endParaRPr lang="en-US" dirty="0"/>
          </a:p>
          <a:p>
            <a:endParaRPr lang="en-US" dirty="0"/>
          </a:p>
          <a:p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108685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02786-470C-4493-B574-39886AE13A45}"/>
              </a:ext>
            </a:extLst>
          </p:cNvPr>
          <p:cNvSpPr txBox="1"/>
          <p:nvPr/>
        </p:nvSpPr>
        <p:spPr>
          <a:xfrm>
            <a:off x="790832" y="964512"/>
            <a:ext cx="109892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/>
              <a:t>Bibliografie</a:t>
            </a:r>
            <a:r>
              <a:rPr lang="en-US" sz="4000" dirty="0"/>
              <a:t>:</a:t>
            </a:r>
          </a:p>
          <a:p>
            <a:endParaRPr lang="en-US" dirty="0"/>
          </a:p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ro-MD" sz="3200" dirty="0">
                <a:solidFill>
                  <a:srgbClr val="0070C0"/>
                </a:solidFill>
              </a:rPr>
              <a:t>Curs “Introducere în Grafică Asistată de Calculator” </a:t>
            </a:r>
            <a:r>
              <a:rPr lang="ro-MD" sz="3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https://mce.utcluj.ro/igac.html#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ro-MD" sz="3200" dirty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ro-MD" sz="3200" dirty="0">
                <a:solidFill>
                  <a:srgbClr val="0070C0"/>
                </a:solidFill>
              </a:rPr>
              <a:t>Cartea de lucrări practice: “Dispozitive Electronice” – Alin Grama, Ovidiu Pop, Șerban Lungu.</a:t>
            </a:r>
          </a:p>
        </p:txBody>
      </p:sp>
    </p:spTree>
    <p:extLst>
      <p:ext uri="{BB962C8B-B14F-4D97-AF65-F5344CB8AC3E}">
        <p14:creationId xmlns:p14="http://schemas.microsoft.com/office/powerpoint/2010/main" val="26624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C7263-368C-4FEA-B899-92AB071EB7C1}"/>
              </a:ext>
            </a:extLst>
          </p:cNvPr>
          <p:cNvSpPr txBox="1"/>
          <p:nvPr/>
        </p:nvSpPr>
        <p:spPr>
          <a:xfrm>
            <a:off x="1351006" y="2459499"/>
            <a:ext cx="92593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r>
              <a:rPr lang="ro-MD" sz="96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ă</a:t>
            </a:r>
            <a:r>
              <a:rPr lang="en-US" sz="96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9600" u="sng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</a:t>
            </a:r>
            <a:r>
              <a:rPr lang="ro-MD" sz="96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ț</a:t>
            </a:r>
            <a:r>
              <a:rPr lang="en-US" sz="9600" u="sng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umesc</a:t>
            </a:r>
            <a:r>
              <a:rPr lang="en-US" sz="96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87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3F02D-3EF9-417C-82A1-59C441F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Descrierea proiectului</a:t>
            </a:r>
            <a:r>
              <a:rPr lang="en-US" dirty="0"/>
              <a:t>:</a:t>
            </a:r>
            <a:endParaRPr lang="ro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6EDB2-D8AB-4A23-B8FA-37A0F67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err="1"/>
              <a:t>Proiectul</a:t>
            </a:r>
            <a:r>
              <a:rPr lang="en-US" sz="2800" dirty="0"/>
              <a:t> </a:t>
            </a:r>
            <a:r>
              <a:rPr lang="en-US" sz="2800" dirty="0" err="1"/>
              <a:t>consta</a:t>
            </a:r>
            <a:r>
              <a:rPr lang="en-US" sz="2800" dirty="0"/>
              <a:t> in </a:t>
            </a:r>
            <a:r>
              <a:rPr lang="en-US" sz="2800" dirty="0" err="1"/>
              <a:t>realizarea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interfete</a:t>
            </a:r>
            <a:r>
              <a:rPr lang="en-US" sz="2800" dirty="0"/>
              <a:t> care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descrie</a:t>
            </a:r>
            <a:r>
              <a:rPr lang="en-US" sz="2800" dirty="0"/>
              <a:t> </a:t>
            </a:r>
            <a:r>
              <a:rPr lang="en-US" sz="2800" dirty="0" err="1"/>
              <a:t>comportarea</a:t>
            </a:r>
            <a:r>
              <a:rPr lang="en-US" sz="2800" dirty="0"/>
              <a:t>  a </a:t>
            </a:r>
            <a:r>
              <a:rPr lang="en-US" sz="2800" dirty="0" err="1"/>
              <a:t>doua</a:t>
            </a:r>
            <a:r>
              <a:rPr lang="en-US" sz="2800" dirty="0"/>
              <a:t> </a:t>
            </a:r>
            <a:r>
              <a:rPr lang="en-US" sz="2800" dirty="0" err="1"/>
              <a:t>circuite</a:t>
            </a:r>
            <a:r>
              <a:rPr lang="en-US" sz="2800" dirty="0"/>
              <a:t> </a:t>
            </a:r>
            <a:r>
              <a:rPr lang="en-US" sz="2800" dirty="0" err="1"/>
              <a:t>electronice</a:t>
            </a:r>
            <a:r>
              <a:rPr lang="en-US" sz="2800" dirty="0"/>
              <a:t> 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Comparator </a:t>
            </a:r>
            <a:r>
              <a:rPr lang="en-US" sz="2800" dirty="0" err="1"/>
              <a:t>inversor</a:t>
            </a:r>
            <a:r>
              <a:rPr lang="en-US" sz="2800" dirty="0"/>
              <a:t> cu AO cu </a:t>
            </a:r>
            <a:r>
              <a:rPr lang="en-US" sz="2800" dirty="0" err="1"/>
              <a:t>reactie</a:t>
            </a:r>
            <a:r>
              <a:rPr lang="en-US" sz="2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Comparator </a:t>
            </a:r>
            <a:r>
              <a:rPr lang="en-US" sz="2800" dirty="0" err="1"/>
              <a:t>neinversor</a:t>
            </a:r>
            <a:r>
              <a:rPr lang="en-US" sz="2800" dirty="0"/>
              <a:t> cu AO cu </a:t>
            </a:r>
            <a:r>
              <a:rPr lang="en-US" sz="2800" dirty="0" err="1"/>
              <a:t>reactie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intermediul</a:t>
            </a:r>
            <a:r>
              <a:rPr lang="en-US" sz="2800" dirty="0"/>
              <a:t> </a:t>
            </a:r>
            <a:r>
              <a:rPr lang="en-US" sz="2800" dirty="0" err="1"/>
              <a:t>interfetei</a:t>
            </a:r>
            <a:r>
              <a:rPr lang="en-US" sz="2800" dirty="0"/>
              <a:t> </a:t>
            </a:r>
            <a:r>
              <a:rPr lang="en-US" sz="2800" dirty="0" err="1"/>
              <a:t>utilizatorul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modifica</a:t>
            </a:r>
            <a:r>
              <a:rPr lang="en-US" sz="2800" dirty="0"/>
              <a:t> </a:t>
            </a:r>
            <a:r>
              <a:rPr lang="en-US" sz="2800" dirty="0" err="1"/>
              <a:t>parametrii</a:t>
            </a:r>
            <a:r>
              <a:rPr lang="en-US" sz="2800" dirty="0"/>
              <a:t> </a:t>
            </a:r>
            <a:r>
              <a:rPr lang="en-US" sz="2800" dirty="0" err="1"/>
              <a:t>circuitelor</a:t>
            </a:r>
            <a:r>
              <a:rPr lang="en-US" sz="2800" dirty="0"/>
              <a:t>, </a:t>
            </a:r>
            <a:r>
              <a:rPr lang="en-US" sz="2800" dirty="0" err="1"/>
              <a:t>parametrii</a:t>
            </a:r>
            <a:r>
              <a:rPr lang="en-US" sz="2800" dirty="0"/>
              <a:t> </a:t>
            </a:r>
            <a:r>
              <a:rPr lang="en-US" sz="2800" dirty="0" err="1"/>
              <a:t>semnalului</a:t>
            </a:r>
            <a:r>
              <a:rPr lang="en-US" sz="2800" dirty="0"/>
              <a:t> de </a:t>
            </a:r>
            <a:r>
              <a:rPr lang="en-US" sz="2800" dirty="0" err="1"/>
              <a:t>intrare</a:t>
            </a:r>
            <a:r>
              <a:rPr lang="en-US" sz="2800" dirty="0"/>
              <a:t>,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vizualiza</a:t>
            </a:r>
            <a:r>
              <a:rPr lang="en-US" sz="2800" dirty="0"/>
              <a:t> </a:t>
            </a:r>
            <a:r>
              <a:rPr lang="en-US" sz="2800" dirty="0" err="1"/>
              <a:t>cronogramele</a:t>
            </a:r>
            <a:r>
              <a:rPr lang="en-US" sz="2800" dirty="0"/>
              <a:t> </a:t>
            </a:r>
            <a:r>
              <a:rPr lang="en-US" sz="2800" dirty="0" err="1"/>
              <a:t>semnalelor</a:t>
            </a:r>
            <a:r>
              <a:rPr lang="en-US" sz="2800" dirty="0"/>
              <a:t> de </a:t>
            </a:r>
            <a:r>
              <a:rPr lang="en-US" sz="2800" dirty="0" err="1"/>
              <a:t>intrare</a:t>
            </a:r>
            <a:r>
              <a:rPr lang="en-US" sz="2800" dirty="0"/>
              <a:t>, de </a:t>
            </a:r>
            <a:r>
              <a:rPr lang="en-US" sz="2800" dirty="0" err="1"/>
              <a:t>iesire</a:t>
            </a:r>
            <a:r>
              <a:rPr lang="en-US" sz="2800" dirty="0"/>
              <a:t>,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caracteristica</a:t>
            </a:r>
            <a:r>
              <a:rPr lang="en-US" sz="2800" dirty="0"/>
              <a:t> de transfer in </a:t>
            </a:r>
            <a:r>
              <a:rPr lang="en-US" sz="2800" dirty="0" err="1"/>
              <a:t>tensiune</a:t>
            </a:r>
            <a:r>
              <a:rPr lang="en-US" sz="2800" dirty="0"/>
              <a:t>.</a:t>
            </a:r>
            <a:endParaRPr lang="ro-MD" sz="2800" dirty="0"/>
          </a:p>
        </p:txBody>
      </p:sp>
    </p:spTree>
    <p:extLst>
      <p:ext uri="{BB962C8B-B14F-4D97-AF65-F5344CB8AC3E}">
        <p14:creationId xmlns:p14="http://schemas.microsoft.com/office/powerpoint/2010/main" val="396600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34F2E5-8BBF-4426-AAB4-2F49B1F39668}"/>
              </a:ext>
            </a:extLst>
          </p:cNvPr>
          <p:cNvSpPr txBox="1"/>
          <p:nvPr/>
        </p:nvSpPr>
        <p:spPr>
          <a:xfrm>
            <a:off x="790831" y="1168902"/>
            <a:ext cx="105526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Proiectul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realizat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in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programul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Matlab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prezinta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caracteristicile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unui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comparator cu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histerezis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,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adica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cu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reactie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latin typeface="Batang" pitchFamily="18" charset="-127"/>
                <a:ea typeface="Batang" pitchFamily="18" charset="-127"/>
              </a:rPr>
              <a:t>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Pentru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editarea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valorilor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parametrilor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circuitului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am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folosit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butoane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tip edit,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pentru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denumirea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lor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butoane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tip text,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iar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pentru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selectarea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tipului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comparatorului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pentru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selectarea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tipului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semnalului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(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triunghiular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, sinusoidal) am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folosit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butoane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tip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PoPup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latin typeface="Batang" pitchFamily="18" charset="-127"/>
                <a:ea typeface="Batang" pitchFamily="18" charset="-127"/>
              </a:rPr>
              <a:t>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Cirucuitele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au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fost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realizate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in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programul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Orcad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fiecare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imagine cu circuit se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va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schimba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in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functie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tipul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comparatorului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ales.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latin typeface="Batang" pitchFamily="18" charset="-127"/>
                <a:ea typeface="Batang" pitchFamily="18" charset="-127"/>
              </a:rPr>
              <a:t>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latin typeface="Batang" pitchFamily="18" charset="-127"/>
                <a:ea typeface="Batang" pitchFamily="18" charset="-127"/>
              </a:rPr>
              <a:t>Cele 3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grafice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situate in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partea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dreapta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a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interfetei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exemplifica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: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semnalul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intrare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,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semnalul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iesire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si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caracteristica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statica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transfer in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tensiune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vo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-vi generate de circuit in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functie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de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valorile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800" b="1" dirty="0" err="1">
                <a:latin typeface="Batang" pitchFamily="18" charset="-127"/>
                <a:ea typeface="Batang" pitchFamily="18" charset="-127"/>
              </a:rPr>
              <a:t>parametrilor</a:t>
            </a:r>
            <a:r>
              <a:rPr lang="en-US" sz="1800" b="1" dirty="0">
                <a:latin typeface="Batang" pitchFamily="18" charset="-127"/>
                <a:ea typeface="Batang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55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7D76-E9BA-4956-8898-0B98322A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8849"/>
          </a:xfrm>
        </p:spPr>
        <p:txBody>
          <a:bodyPr/>
          <a:lstStyle/>
          <a:p>
            <a:r>
              <a:rPr lang="en-US" dirty="0" err="1"/>
              <a:t>Interfa</a:t>
            </a:r>
            <a:r>
              <a:rPr lang="ro-MD" dirty="0"/>
              <a:t>ța comparatorului inversor cu reacție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511671-32AE-4C5A-AF15-44D90F8D3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4" y="1351004"/>
            <a:ext cx="11302314" cy="5506995"/>
          </a:xfrm>
        </p:spPr>
      </p:pic>
    </p:spTree>
    <p:extLst>
      <p:ext uri="{BB962C8B-B14F-4D97-AF65-F5344CB8AC3E}">
        <p14:creationId xmlns:p14="http://schemas.microsoft.com/office/powerpoint/2010/main" val="268707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8DF84-D149-4C94-AB9D-D0D9C073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7660"/>
          </a:xfrm>
        </p:spPr>
        <p:txBody>
          <a:bodyPr/>
          <a:lstStyle/>
          <a:p>
            <a:r>
              <a:rPr lang="en-US" dirty="0" err="1"/>
              <a:t>Interfa</a:t>
            </a:r>
            <a:r>
              <a:rPr lang="ro-MD" dirty="0"/>
              <a:t>ța comparatorului neinversor cu reacție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3B0AFE-0836-4D3B-A396-3B611E7B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68" y="1458097"/>
            <a:ext cx="11310551" cy="5418864"/>
          </a:xfrm>
        </p:spPr>
      </p:pic>
    </p:spTree>
    <p:extLst>
      <p:ext uri="{BB962C8B-B14F-4D97-AF65-F5344CB8AC3E}">
        <p14:creationId xmlns:p14="http://schemas.microsoft.com/office/powerpoint/2010/main" val="25986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7250D-1E21-4ABE-B631-235F0F42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Popup menu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6A177-548A-4656-9A3F-BD4D84F47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377" y="1860620"/>
            <a:ext cx="2046678" cy="3678303"/>
          </a:xfrm>
        </p:spPr>
        <p:txBody>
          <a:bodyPr>
            <a:normAutofit/>
          </a:bodyPr>
          <a:lstStyle/>
          <a:p>
            <a:r>
              <a:rPr lang="ro-MD" sz="2000" dirty="0"/>
              <a:t>Selectia uneia din cele doua interfete se face dintr-un meniu de tip pop-up care se afla plasat in partea de sus a panoului “Parametrii circuitului ”. 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D4917BE-4E46-4093-91BC-6462DBF5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56" y="2071841"/>
            <a:ext cx="2347163" cy="2842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30F620-D403-450C-8024-E8E41A25A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47" y="1986845"/>
            <a:ext cx="2331922" cy="2927004"/>
          </a:xfrm>
          <a:prstGeom prst="rect">
            <a:avLst/>
          </a:prstGeom>
        </p:spPr>
      </p:pic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C0E733C1-4FF9-435B-8BFE-5AE805996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279" y="3549372"/>
            <a:ext cx="774357" cy="706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F311D231-94C7-40E6-B178-043DCFCB6183}"/>
              </a:ext>
            </a:extLst>
          </p:cNvPr>
          <p:cNvCxnSpPr>
            <a:cxnSpLocks/>
          </p:cNvCxnSpPr>
          <p:nvPr/>
        </p:nvCxnSpPr>
        <p:spPr>
          <a:xfrm>
            <a:off x="5705724" y="3429000"/>
            <a:ext cx="700214" cy="624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3A8457-9CE6-4D3A-92E6-619F22F5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878" y="1986845"/>
            <a:ext cx="2832930" cy="156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3CBCDB-5EAC-48A1-B4DA-B5DCD424DF9A}"/>
              </a:ext>
            </a:extLst>
          </p:cNvPr>
          <p:cNvSpPr txBox="1"/>
          <p:nvPr/>
        </p:nvSpPr>
        <p:spPr>
          <a:xfrm>
            <a:off x="8952089" y="3714044"/>
            <a:ext cx="2815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dirty="0"/>
              <a:t>Modificarea tensiunilor de prag se efectueaza dupa formula plasata in interfata si depinde de valorile rezistentelor,cât si a tensiunii de intrare </a:t>
            </a:r>
          </a:p>
        </p:txBody>
      </p:sp>
    </p:spTree>
    <p:extLst>
      <p:ext uri="{BB962C8B-B14F-4D97-AF65-F5344CB8AC3E}">
        <p14:creationId xmlns:p14="http://schemas.microsoft.com/office/powerpoint/2010/main" val="41037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C665A-DA9E-4A8D-B932-57BF3886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Butonul de proprietati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58581E-6175-4521-9EDA-EB538D42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79" y="2064732"/>
            <a:ext cx="823193" cy="4237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3F244-86C6-4697-8BD3-1FCFE67324F2}"/>
              </a:ext>
            </a:extLst>
          </p:cNvPr>
          <p:cNvSpPr txBox="1"/>
          <p:nvPr/>
        </p:nvSpPr>
        <p:spPr>
          <a:xfrm>
            <a:off x="2001795" y="2133600"/>
            <a:ext cx="2479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Prin apasarea acestui buton ,se deschide o noua fereastra în care am încadrat structura DIP8 a amplificatorului LM741 si unele caracteristici de baza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02D9E-82A5-40D8-A5DB-13C745B3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16" y="1927623"/>
            <a:ext cx="6127011" cy="4511431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58673511-232C-4CA4-8CA4-D4D4620331F2}"/>
              </a:ext>
            </a:extLst>
          </p:cNvPr>
          <p:cNvSpPr/>
          <p:nvPr/>
        </p:nvSpPr>
        <p:spPr>
          <a:xfrm>
            <a:off x="2233424" y="4835610"/>
            <a:ext cx="1729946" cy="75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1964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F38CD-F146-4964-9E71-559AFE0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Butoane de fundal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2E81D0-CB50-4448-947C-FEE13B94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63" y="1931099"/>
            <a:ext cx="5159187" cy="787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E1BFB-BE26-4035-A34B-DABE9748F46A}"/>
              </a:ext>
            </a:extLst>
          </p:cNvPr>
          <p:cNvSpPr txBox="1"/>
          <p:nvPr/>
        </p:nvSpPr>
        <p:spPr>
          <a:xfrm>
            <a:off x="255372" y="2933629"/>
            <a:ext cx="5041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/>
              <a:t>Am adaugat aceste butoane pentru o accesare rapida a documentatiei comparatorului cu reactie,a prezentarii proiectului si a bibliografiei pe baza caruia s-a efectuat acest proiect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Le-am </a:t>
            </a:r>
            <a:r>
              <a:rPr lang="en-US" sz="2400" dirty="0" err="1">
                <a:solidFill>
                  <a:srgbClr val="0070C0"/>
                </a:solidFill>
              </a:rPr>
              <a:t>creat</a:t>
            </a:r>
            <a:r>
              <a:rPr lang="en-US" sz="2400" dirty="0">
                <a:solidFill>
                  <a:srgbClr val="0070C0"/>
                </a:solidFill>
              </a:rPr>
              <a:t> sub forma de pushbutton </a:t>
            </a:r>
            <a:r>
              <a:rPr lang="en-US" sz="2400" dirty="0" err="1">
                <a:solidFill>
                  <a:srgbClr val="0070C0"/>
                </a:solidFill>
              </a:rPr>
              <a:t>pentru</a:t>
            </a:r>
            <a:r>
              <a:rPr lang="en-US" sz="2400" dirty="0">
                <a:solidFill>
                  <a:srgbClr val="0070C0"/>
                </a:solidFill>
              </a:rPr>
              <a:t> un aspect </a:t>
            </a:r>
            <a:r>
              <a:rPr lang="en-US" sz="2400" dirty="0" err="1">
                <a:solidFill>
                  <a:srgbClr val="0070C0"/>
                </a:solidFill>
              </a:rPr>
              <a:t>mai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interesant</a:t>
            </a:r>
            <a:endParaRPr lang="ro-MD" sz="2400" dirty="0">
              <a:solidFill>
                <a:srgbClr val="0070C0"/>
              </a:solidFill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757C73-EBEA-4133-B775-BF2F8862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92" y="1876038"/>
            <a:ext cx="1386960" cy="787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CF5FF-94E6-456E-8BD5-167E28FFC18B}"/>
              </a:ext>
            </a:extLst>
          </p:cNvPr>
          <p:cNvSpPr txBox="1"/>
          <p:nvPr/>
        </p:nvSpPr>
        <p:spPr>
          <a:xfrm>
            <a:off x="5924155" y="2892137"/>
            <a:ext cx="479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Acest buton efectueaza comanda de închidere a programului.Oferă o ieșire mai ușoară din acesta.</a:t>
            </a: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8DB6BD7-9157-410E-98F9-614949C2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113" y="3693157"/>
            <a:ext cx="5618767" cy="26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64827-B2AB-41E1-BBD9-D205700F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circuite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C315BF-DBAD-403E-8065-A13C45AAB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792" y="2839434"/>
            <a:ext cx="4801016" cy="23026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4C8F91-3C57-4C88-A096-9483726B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8" y="2779054"/>
            <a:ext cx="4793395" cy="24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465E5-E2AD-4CB9-951F-FE128492C1B3}"/>
              </a:ext>
            </a:extLst>
          </p:cNvPr>
          <p:cNvSpPr txBox="1"/>
          <p:nvPr/>
        </p:nvSpPr>
        <p:spPr>
          <a:xfrm>
            <a:off x="749642" y="5412259"/>
            <a:ext cx="1011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Cu ajutorul Orcad am realizat circuitul comparatorului inversor si a celui neinversor cu reactie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0C0E8-EAAB-42A2-AFA4-03A52D2349AE}"/>
              </a:ext>
            </a:extLst>
          </p:cNvPr>
          <p:cNvSpPr txBox="1"/>
          <p:nvPr/>
        </p:nvSpPr>
        <p:spPr>
          <a:xfrm>
            <a:off x="581192" y="1977081"/>
            <a:ext cx="45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Comparator neinversor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0678A-E4B7-4DCD-8F89-E02A7385D6F7}"/>
              </a:ext>
            </a:extLst>
          </p:cNvPr>
          <p:cNvSpPr txBox="1"/>
          <p:nvPr/>
        </p:nvSpPr>
        <p:spPr>
          <a:xfrm>
            <a:off x="6507892" y="1977081"/>
            <a:ext cx="480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Comparator inversor</a:t>
            </a:r>
          </a:p>
        </p:txBody>
      </p:sp>
    </p:spTree>
    <p:extLst>
      <p:ext uri="{BB962C8B-B14F-4D97-AF65-F5344CB8AC3E}">
        <p14:creationId xmlns:p14="http://schemas.microsoft.com/office/powerpoint/2010/main" val="280393826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206</TotalTime>
  <Words>839</Words>
  <Application>Microsoft Office PowerPoint</Application>
  <PresentationFormat>Широкоэкранный</PresentationFormat>
  <Paragraphs>68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Batang</vt:lpstr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Comparatoare cu REACȚIE</vt:lpstr>
      <vt:lpstr>Descrierea proiectului:</vt:lpstr>
      <vt:lpstr>Презентация PowerPoint</vt:lpstr>
      <vt:lpstr>Interfața comparatorului inversor cu reacție</vt:lpstr>
      <vt:lpstr>Interfața comparatorului neinversor cu reacție</vt:lpstr>
      <vt:lpstr>Popup menu</vt:lpstr>
      <vt:lpstr>Butonul de proprietati</vt:lpstr>
      <vt:lpstr>Butoane de fundal</vt:lpstr>
      <vt:lpstr>circuite</vt:lpstr>
      <vt:lpstr>Semnale</vt:lpstr>
      <vt:lpstr>Error</vt:lpstr>
      <vt:lpstr>Interfața cod</vt:lpstr>
      <vt:lpstr>Ce am învățat ca urmare a realizării acestui proiect: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«Дивиденд» для ИТ-бизнеса</dc:title>
  <dc:creator>Denis Ciorap</dc:creator>
  <cp:lastModifiedBy>Denis Ciorap</cp:lastModifiedBy>
  <cp:revision>6</cp:revision>
  <dcterms:created xsi:type="dcterms:W3CDTF">2022-01-12T21:45:54Z</dcterms:created>
  <dcterms:modified xsi:type="dcterms:W3CDTF">2022-01-13T07:39:06Z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