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85" r:id="rId8"/>
    <p:sldId id="262" r:id="rId9"/>
    <p:sldId id="263" r:id="rId10"/>
    <p:sldId id="266" r:id="rId11"/>
    <p:sldId id="265" r:id="rId12"/>
    <p:sldId id="278" r:id="rId13"/>
    <p:sldId id="281" r:id="rId14"/>
    <p:sldId id="282" r:id="rId15"/>
    <p:sldId id="272" r:id="rId16"/>
    <p:sldId id="271" r:id="rId17"/>
    <p:sldId id="273" r:id="rId18"/>
    <p:sldId id="277"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dha Adepu" userId="7b3359efcdb5fba0" providerId="LiveId" clId="{D2769312-E4A9-4BAA-BAF5-96CF32FCB305}"/>
    <pc:docChg chg="modSld sldOrd">
      <pc:chgData name="Medha Adepu" userId="7b3359efcdb5fba0" providerId="LiveId" clId="{D2769312-E4A9-4BAA-BAF5-96CF32FCB305}" dt="2021-06-16T03:53:37.687" v="1"/>
      <pc:docMkLst>
        <pc:docMk/>
      </pc:docMkLst>
      <pc:sldChg chg="ord">
        <pc:chgData name="Medha Adepu" userId="7b3359efcdb5fba0" providerId="LiveId" clId="{D2769312-E4A9-4BAA-BAF5-96CF32FCB305}" dt="2021-06-16T03:53:37.687" v="1"/>
        <pc:sldMkLst>
          <pc:docMk/>
          <pc:sldMk cId="2745841805"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1B626-5A36-4878-A3F3-62608C383968}"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77482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1B626-5A36-4878-A3F3-62608C383968}"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2822684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1B626-5A36-4878-A3F3-62608C383968}"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A2A7D-C621-4802-953D-F904DBB4B7F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7301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1B626-5A36-4878-A3F3-62608C383968}"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3781722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1B626-5A36-4878-A3F3-62608C383968}"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A2A7D-C621-4802-953D-F904DBB4B7F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8907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1B626-5A36-4878-A3F3-62608C383968}"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765330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1B626-5A36-4878-A3F3-62608C383968}"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3762883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1B626-5A36-4878-A3F3-62608C383968}"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425413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1B626-5A36-4878-A3F3-62608C383968}"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53781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1B626-5A36-4878-A3F3-62608C383968}"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421903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1B626-5A36-4878-A3F3-62608C383968}" type="datetimeFigureOut">
              <a:rPr lang="en-IN" smtClean="0"/>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359560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1B626-5A36-4878-A3F3-62608C383968}" type="datetimeFigureOut">
              <a:rPr lang="en-IN" smtClean="0"/>
              <a:t>22-09-2021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282821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1B626-5A36-4878-A3F3-62608C383968}" type="datetimeFigureOut">
              <a:rPr lang="en-IN" smtClean="0"/>
              <a:t>22-09-2021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303551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1B626-5A36-4878-A3F3-62608C383968}" type="datetimeFigureOut">
              <a:rPr lang="en-IN" smtClean="0"/>
              <a:t>22-09-2021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345108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31B626-5A36-4878-A3F3-62608C383968}" type="datetimeFigureOut">
              <a:rPr lang="en-IN" smtClean="0"/>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29760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31B626-5A36-4878-A3F3-62608C383968}" type="datetimeFigureOut">
              <a:rPr lang="en-IN" smtClean="0"/>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1A2A7D-C621-4802-953D-F904DBB4B7FD}" type="slidenum">
              <a:rPr lang="en-IN" smtClean="0"/>
              <a:t>‹#›</a:t>
            </a:fld>
            <a:endParaRPr lang="en-IN"/>
          </a:p>
        </p:txBody>
      </p:sp>
    </p:spTree>
    <p:extLst>
      <p:ext uri="{BB962C8B-B14F-4D97-AF65-F5344CB8AC3E}">
        <p14:creationId xmlns:p14="http://schemas.microsoft.com/office/powerpoint/2010/main" val="1142771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31B626-5A36-4878-A3F3-62608C383968}" type="datetimeFigureOut">
              <a:rPr lang="en-IN" smtClean="0"/>
              <a:t>22-09-2021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1A2A7D-C621-4802-953D-F904DBB4B7FD}" type="slidenum">
              <a:rPr lang="en-IN" smtClean="0"/>
              <a:t>‹#›</a:t>
            </a:fld>
            <a:endParaRPr lang="en-IN"/>
          </a:p>
        </p:txBody>
      </p:sp>
    </p:spTree>
    <p:extLst>
      <p:ext uri="{BB962C8B-B14F-4D97-AF65-F5344CB8AC3E}">
        <p14:creationId xmlns:p14="http://schemas.microsoft.com/office/powerpoint/2010/main" val="1640327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1933-33D4-4794-A394-3F0CD2B92D72}"/>
              </a:ext>
            </a:extLst>
          </p:cNvPr>
          <p:cNvSpPr>
            <a:spLocks noGrp="1"/>
          </p:cNvSpPr>
          <p:nvPr>
            <p:ph type="ctrTitle"/>
          </p:nvPr>
        </p:nvSpPr>
        <p:spPr>
          <a:xfrm>
            <a:off x="1150016" y="253517"/>
            <a:ext cx="7766936" cy="1646302"/>
          </a:xfrm>
        </p:spPr>
        <p:txBody>
          <a:bodyPr/>
          <a:lstStyle/>
          <a:p>
            <a:r>
              <a:rPr lang="en-US" dirty="0"/>
              <a:t>Stock Market Prediction</a:t>
            </a:r>
            <a:endParaRPr lang="en-IN" dirty="0"/>
          </a:p>
        </p:txBody>
      </p:sp>
      <p:sp>
        <p:nvSpPr>
          <p:cNvPr id="3" name="Subtitle 2">
            <a:extLst>
              <a:ext uri="{FF2B5EF4-FFF2-40B4-BE49-F238E27FC236}">
                <a16:creationId xmlns:a16="http://schemas.microsoft.com/office/drawing/2014/main" id="{DF436B11-741F-4B41-AEF3-68F003AEDEBA}"/>
              </a:ext>
            </a:extLst>
          </p:cNvPr>
          <p:cNvSpPr>
            <a:spLocks noGrp="1"/>
          </p:cNvSpPr>
          <p:nvPr>
            <p:ph type="subTitle" idx="1"/>
          </p:nvPr>
        </p:nvSpPr>
        <p:spPr>
          <a:xfrm>
            <a:off x="1559319" y="2701004"/>
            <a:ext cx="7766936" cy="3098905"/>
          </a:xfrm>
        </p:spPr>
        <p:txBody>
          <a:bodyPr>
            <a:normAutofit/>
          </a:bodyPr>
          <a:lstStyle/>
          <a:p>
            <a:r>
              <a:rPr lang="en-US" sz="1800" b="1" dirty="0">
                <a:effectLst/>
                <a:latin typeface="Trebuchet MS" panose="020B0603020202020204" pitchFamily="34" charset="0"/>
                <a:ea typeface="Times New Roman" panose="02020603050405020304" pitchFamily="18" charset="0"/>
                <a:cs typeface="Times New Roman" panose="02020603050405020304" pitchFamily="18" charset="0"/>
              </a:rPr>
              <a:t>DOMAIN: MINI PROJECT-2</a:t>
            </a:r>
            <a:endParaRPr lang="en-US" b="1" dirty="0">
              <a:latin typeface="Trebuchet MS" panose="020B060302020202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1599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76AC-8EA1-4440-A806-52711151D2BD}"/>
              </a:ext>
            </a:extLst>
          </p:cNvPr>
          <p:cNvSpPr>
            <a:spLocks noGrp="1"/>
          </p:cNvSpPr>
          <p:nvPr>
            <p:ph type="title"/>
          </p:nvPr>
        </p:nvSpPr>
        <p:spPr>
          <a:xfrm>
            <a:off x="613723" y="983311"/>
            <a:ext cx="8596668" cy="1320800"/>
          </a:xfrm>
        </p:spPr>
        <p:txBody>
          <a:bodyPr>
            <a:normAutofit/>
          </a:bodyPr>
          <a:lstStyle/>
          <a:p>
            <a:r>
              <a:rPr lang="en-IN" sz="4400" b="0" i="0" dirty="0">
                <a:effectLst/>
                <a:latin typeface="SourceSansPro"/>
              </a:rPr>
              <a:t>Technical Indicators</a:t>
            </a:r>
            <a:endParaRPr lang="en-IN" sz="4400" dirty="0"/>
          </a:p>
        </p:txBody>
      </p:sp>
      <p:sp>
        <p:nvSpPr>
          <p:cNvPr id="3" name="Content Placeholder 2">
            <a:extLst>
              <a:ext uri="{FF2B5EF4-FFF2-40B4-BE49-F238E27FC236}">
                <a16:creationId xmlns:a16="http://schemas.microsoft.com/office/drawing/2014/main" id="{12737675-C272-4A39-B659-98D4A6475FA2}"/>
              </a:ext>
            </a:extLst>
          </p:cNvPr>
          <p:cNvSpPr>
            <a:spLocks noGrp="1"/>
          </p:cNvSpPr>
          <p:nvPr>
            <p:ph idx="1"/>
          </p:nvPr>
        </p:nvSpPr>
        <p:spPr/>
        <p:txBody>
          <a:bodyPr>
            <a:normAutofit/>
          </a:bodyPr>
          <a:lstStyle/>
          <a:p>
            <a:r>
              <a:rPr lang="en-US" sz="2000" b="0" i="0" dirty="0">
                <a:solidFill>
                  <a:schemeClr val="bg2">
                    <a:lumMod val="25000"/>
                  </a:schemeClr>
                </a:solidFill>
                <a:effectLst/>
              </a:rPr>
              <a:t>Technical indicators are heuristic or pattern-based signals produced by the price, volume, and/or open interest of a security or contract used by traders who follow technical analysis.</a:t>
            </a:r>
          </a:p>
          <a:p>
            <a:r>
              <a:rPr lang="en-US" sz="2000" b="0" i="0" dirty="0">
                <a:solidFill>
                  <a:schemeClr val="bg2">
                    <a:lumMod val="25000"/>
                  </a:schemeClr>
                </a:solidFill>
                <a:effectLst/>
              </a:rPr>
              <a:t>By analyzing historical data, technical analysts use indicators to predict future price movements. Examples of common technical indicators include </a:t>
            </a:r>
          </a:p>
          <a:p>
            <a:pPr lvl="1"/>
            <a:r>
              <a:rPr lang="en-US" sz="1800" dirty="0">
                <a:solidFill>
                  <a:schemeClr val="bg2">
                    <a:lumMod val="25000"/>
                  </a:schemeClr>
                </a:solidFill>
              </a:rPr>
              <a:t>T</a:t>
            </a:r>
            <a:r>
              <a:rPr lang="en-US" sz="1800" b="0" i="0" dirty="0">
                <a:solidFill>
                  <a:schemeClr val="bg2">
                    <a:lumMod val="25000"/>
                  </a:schemeClr>
                </a:solidFill>
                <a:effectLst/>
              </a:rPr>
              <a:t>he </a:t>
            </a:r>
            <a:r>
              <a:rPr lang="en-US" sz="1800" dirty="0">
                <a:solidFill>
                  <a:schemeClr val="bg2">
                    <a:lumMod val="25000"/>
                  </a:schemeClr>
                </a:solidFill>
              </a:rPr>
              <a:t>Relative Strength Index (RSI)</a:t>
            </a:r>
            <a:endParaRPr lang="en-US" sz="1800" b="0" i="0" dirty="0">
              <a:solidFill>
                <a:schemeClr val="bg2">
                  <a:lumMod val="25000"/>
                </a:schemeClr>
              </a:solidFill>
              <a:effectLst/>
            </a:endParaRPr>
          </a:p>
          <a:p>
            <a:pPr lvl="1"/>
            <a:r>
              <a:rPr lang="en-US" sz="1800" dirty="0">
                <a:solidFill>
                  <a:schemeClr val="bg2">
                    <a:lumMod val="25000"/>
                  </a:schemeClr>
                </a:solidFill>
              </a:rPr>
              <a:t>Simple moving average </a:t>
            </a:r>
            <a:r>
              <a:rPr lang="en-US" sz="1800" b="0" i="0" dirty="0">
                <a:solidFill>
                  <a:schemeClr val="bg2">
                    <a:lumMod val="25000"/>
                  </a:schemeClr>
                </a:solidFill>
                <a:effectLst/>
              </a:rPr>
              <a:t> </a:t>
            </a:r>
          </a:p>
          <a:p>
            <a:pPr lvl="1"/>
            <a:endParaRPr lang="en-IN" sz="1800" dirty="0">
              <a:solidFill>
                <a:schemeClr val="bg2">
                  <a:lumMod val="25000"/>
                </a:schemeClr>
              </a:solidFill>
            </a:endParaRPr>
          </a:p>
        </p:txBody>
      </p:sp>
    </p:spTree>
    <p:extLst>
      <p:ext uri="{BB962C8B-B14F-4D97-AF65-F5344CB8AC3E}">
        <p14:creationId xmlns:p14="http://schemas.microsoft.com/office/powerpoint/2010/main" val="10693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6274-C402-49F1-9413-B5CF4A16E334}"/>
              </a:ext>
            </a:extLst>
          </p:cNvPr>
          <p:cNvSpPr>
            <a:spLocks noGrp="1"/>
          </p:cNvSpPr>
          <p:nvPr>
            <p:ph type="title"/>
          </p:nvPr>
        </p:nvSpPr>
        <p:spPr>
          <a:xfrm>
            <a:off x="613723" y="816638"/>
            <a:ext cx="8596668" cy="1320800"/>
          </a:xfrm>
        </p:spPr>
        <p:txBody>
          <a:bodyPr>
            <a:normAutofit/>
          </a:bodyPr>
          <a:lstStyle/>
          <a:p>
            <a:r>
              <a:rPr lang="en-IN" sz="3200" dirty="0">
                <a:effectLst/>
                <a:ea typeface="Times New Roman" panose="02020603050405020304" pitchFamily="18" charset="0"/>
                <a:cs typeface="Arial" panose="020B0604020202020204" pitchFamily="34" charset="0"/>
              </a:rPr>
              <a:t>What Is a Moving Average (MA)?</a:t>
            </a:r>
            <a:endParaRPr lang="en-IN" sz="6600" dirty="0"/>
          </a:p>
        </p:txBody>
      </p:sp>
      <p:sp>
        <p:nvSpPr>
          <p:cNvPr id="3" name="Content Placeholder 2">
            <a:extLst>
              <a:ext uri="{FF2B5EF4-FFF2-40B4-BE49-F238E27FC236}">
                <a16:creationId xmlns:a16="http://schemas.microsoft.com/office/drawing/2014/main" id="{7B3B01FF-D7ED-4DBC-98C7-C949B3336053}"/>
              </a:ext>
            </a:extLst>
          </p:cNvPr>
          <p:cNvSpPr>
            <a:spLocks noGrp="1"/>
          </p:cNvSpPr>
          <p:nvPr>
            <p:ph idx="1"/>
          </p:nvPr>
        </p:nvSpPr>
        <p:spPr>
          <a:xfrm>
            <a:off x="677334" y="1842537"/>
            <a:ext cx="8596668" cy="3880773"/>
          </a:xfrm>
        </p:spPr>
        <p:txBody>
          <a:bodyPr>
            <a:normAutofit fontScale="92500" lnSpcReduction="10000"/>
          </a:bodyPr>
          <a:lstStyle/>
          <a:p>
            <a:pPr>
              <a:lnSpc>
                <a:spcPct val="107000"/>
              </a:lnSpc>
              <a:spcAft>
                <a:spcPts val="800"/>
              </a:spcAft>
              <a:buSzPts val="1000"/>
              <a:tabLst>
                <a:tab pos="457200" algn="l"/>
              </a:tabLst>
            </a:pPr>
            <a:r>
              <a:rPr lang="en-IN" sz="2400" dirty="0">
                <a:solidFill>
                  <a:schemeClr val="bg2">
                    <a:lumMod val="25000"/>
                  </a:schemeClr>
                </a:solidFill>
                <a:effectLst/>
                <a:latin typeface="+mj-lt"/>
                <a:ea typeface="Times New Roman" panose="02020603050405020304" pitchFamily="18" charset="0"/>
                <a:cs typeface="Arial" panose="020B0604020202020204" pitchFamily="34" charset="0"/>
              </a:rPr>
              <a:t>A </a:t>
            </a:r>
            <a:r>
              <a:rPr lang="en-IN" sz="2400" b="1" dirty="0">
                <a:solidFill>
                  <a:schemeClr val="bg2">
                    <a:lumMod val="25000"/>
                  </a:schemeClr>
                </a:solidFill>
                <a:effectLst/>
                <a:latin typeface="+mj-lt"/>
                <a:ea typeface="Times New Roman" panose="02020603050405020304" pitchFamily="18" charset="0"/>
                <a:cs typeface="Arial" panose="020B0604020202020204" pitchFamily="34" charset="0"/>
              </a:rPr>
              <a:t>moving average (MA)</a:t>
            </a:r>
            <a:r>
              <a:rPr lang="en-IN" sz="2400" dirty="0">
                <a:solidFill>
                  <a:schemeClr val="bg2">
                    <a:lumMod val="25000"/>
                  </a:schemeClr>
                </a:solidFill>
                <a:effectLst/>
                <a:latin typeface="+mj-lt"/>
                <a:ea typeface="Times New Roman" panose="02020603050405020304" pitchFamily="18" charset="0"/>
                <a:cs typeface="Arial" panose="020B0604020202020204" pitchFamily="34" charset="0"/>
              </a:rPr>
              <a:t> is a </a:t>
            </a:r>
            <a:r>
              <a:rPr lang="en-IN" sz="2400" b="1" dirty="0">
                <a:solidFill>
                  <a:schemeClr val="bg2">
                    <a:lumMod val="25000"/>
                  </a:schemeClr>
                </a:solidFill>
                <a:effectLst/>
                <a:latin typeface="+mj-lt"/>
                <a:ea typeface="Times New Roman" panose="02020603050405020304" pitchFamily="18" charset="0"/>
                <a:cs typeface="Arial" panose="020B0604020202020204" pitchFamily="34" charset="0"/>
              </a:rPr>
              <a:t>stock indicator</a:t>
            </a:r>
            <a:r>
              <a:rPr lang="en-IN" sz="2400" dirty="0">
                <a:solidFill>
                  <a:schemeClr val="bg2">
                    <a:lumMod val="25000"/>
                  </a:schemeClr>
                </a:solidFill>
                <a:effectLst/>
                <a:latin typeface="+mj-lt"/>
                <a:ea typeface="Times New Roman" panose="02020603050405020304" pitchFamily="18" charset="0"/>
                <a:cs typeface="Arial" panose="020B0604020202020204" pitchFamily="34" charset="0"/>
              </a:rPr>
              <a:t> that is commonly used in </a:t>
            </a:r>
            <a:r>
              <a:rPr lang="en-IN" sz="2400" b="1" dirty="0">
                <a:solidFill>
                  <a:schemeClr val="bg2">
                    <a:lumMod val="25000"/>
                  </a:schemeClr>
                </a:solidFill>
                <a:effectLst/>
                <a:latin typeface="+mj-lt"/>
                <a:ea typeface="Times New Roman" panose="02020603050405020304" pitchFamily="18" charset="0"/>
                <a:cs typeface="Arial" panose="020B0604020202020204" pitchFamily="34" charset="0"/>
              </a:rPr>
              <a:t>technical analysis</a:t>
            </a:r>
            <a:r>
              <a:rPr lang="en-IN" sz="2400" dirty="0">
                <a:solidFill>
                  <a:schemeClr val="bg2">
                    <a:lumMod val="25000"/>
                  </a:schemeClr>
                </a:solidFill>
                <a:effectLst/>
                <a:latin typeface="+mj-lt"/>
                <a:ea typeface="Times New Roman" panose="02020603050405020304" pitchFamily="18" charset="0"/>
                <a:cs typeface="Arial" panose="020B0604020202020204" pitchFamily="34" charset="0"/>
              </a:rPr>
              <a:t>.</a:t>
            </a:r>
            <a:endParaRPr lang="en-IN" sz="2400" dirty="0">
              <a:solidFill>
                <a:schemeClr val="bg2">
                  <a:lumMod val="25000"/>
                </a:schemeClr>
              </a:solidFill>
              <a:effectLst/>
              <a:latin typeface="+mj-lt"/>
              <a:ea typeface="DengXian" panose="02010600030101010101" pitchFamily="2" charset="-122"/>
              <a:cs typeface="Times New Roman" panose="02020603050405020304" pitchFamily="18" charset="0"/>
            </a:endParaRPr>
          </a:p>
          <a:p>
            <a:pPr>
              <a:lnSpc>
                <a:spcPct val="107000"/>
              </a:lnSpc>
              <a:spcAft>
                <a:spcPts val="800"/>
              </a:spcAft>
              <a:buSzPts val="1000"/>
              <a:tabLst>
                <a:tab pos="457200" algn="l"/>
              </a:tabLst>
            </a:pPr>
            <a:r>
              <a:rPr lang="en-IN" sz="2400" dirty="0">
                <a:solidFill>
                  <a:schemeClr val="bg2">
                    <a:lumMod val="25000"/>
                  </a:schemeClr>
                </a:solidFill>
                <a:effectLst/>
                <a:latin typeface="+mj-lt"/>
                <a:ea typeface="Times New Roman" panose="02020603050405020304" pitchFamily="18" charset="0"/>
                <a:cs typeface="Arial" panose="020B0604020202020204" pitchFamily="34" charset="0"/>
              </a:rPr>
              <a:t>The reason for calculating the moving average of a stock is to help </a:t>
            </a:r>
            <a:r>
              <a:rPr lang="en-IN" sz="2400" b="1" dirty="0">
                <a:solidFill>
                  <a:schemeClr val="bg2">
                    <a:lumMod val="25000"/>
                  </a:schemeClr>
                </a:solidFill>
                <a:effectLst/>
                <a:latin typeface="+mj-lt"/>
                <a:ea typeface="Times New Roman" panose="02020603050405020304" pitchFamily="18" charset="0"/>
                <a:cs typeface="Arial" panose="020B0604020202020204" pitchFamily="34" charset="0"/>
              </a:rPr>
              <a:t>smooth out the price data</a:t>
            </a:r>
            <a:r>
              <a:rPr lang="en-IN" sz="2400" dirty="0">
                <a:solidFill>
                  <a:schemeClr val="bg2">
                    <a:lumMod val="25000"/>
                  </a:schemeClr>
                </a:solidFill>
                <a:effectLst/>
                <a:latin typeface="+mj-lt"/>
                <a:ea typeface="Times New Roman" panose="02020603050405020304" pitchFamily="18" charset="0"/>
                <a:cs typeface="Arial" panose="020B0604020202020204" pitchFamily="34" charset="0"/>
              </a:rPr>
              <a:t> over a specified period of time by creating a constantly updated average price.</a:t>
            </a:r>
            <a:endParaRPr lang="en-IN" sz="2400" dirty="0">
              <a:solidFill>
                <a:schemeClr val="bg2">
                  <a:lumMod val="25000"/>
                </a:schemeClr>
              </a:solidFill>
              <a:effectLst/>
              <a:latin typeface="+mj-lt"/>
              <a:ea typeface="DengXian" panose="02010600030101010101" pitchFamily="2" charset="-122"/>
              <a:cs typeface="Times New Roman" panose="02020603050405020304" pitchFamily="18" charset="0"/>
            </a:endParaRPr>
          </a:p>
          <a:p>
            <a:r>
              <a:rPr lang="en-IN" sz="2400" dirty="0">
                <a:solidFill>
                  <a:schemeClr val="bg2">
                    <a:lumMod val="25000"/>
                  </a:schemeClr>
                </a:solidFill>
                <a:effectLst/>
                <a:latin typeface="+mj-lt"/>
                <a:ea typeface="DengXian" panose="02010600030101010101" pitchFamily="2" charset="-122"/>
                <a:cs typeface="Arial" panose="020B0604020202020204" pitchFamily="34" charset="0"/>
              </a:rPr>
              <a:t>Moving average is a simple, technical analysis tool. Moving averages are usually calculated to identify the trend direction of a stock or to determine its support and resistance levels. It is a trend-following</a:t>
            </a:r>
            <a:r>
              <a:rPr lang="en-IN" sz="2400" i="1" dirty="0">
                <a:solidFill>
                  <a:schemeClr val="bg2">
                    <a:lumMod val="25000"/>
                  </a:schemeClr>
                </a:solidFill>
                <a:effectLst/>
                <a:latin typeface="+mj-lt"/>
                <a:ea typeface="DengXian" panose="02010600030101010101" pitchFamily="2" charset="-122"/>
                <a:cs typeface="Arial" panose="020B0604020202020204" pitchFamily="34" charset="0"/>
              </a:rPr>
              <a:t>—</a:t>
            </a:r>
            <a:r>
              <a:rPr lang="en-IN" sz="2400" dirty="0">
                <a:solidFill>
                  <a:schemeClr val="bg2">
                    <a:lumMod val="25000"/>
                  </a:schemeClr>
                </a:solidFill>
                <a:effectLst/>
                <a:latin typeface="+mj-lt"/>
                <a:ea typeface="DengXian" panose="02010600030101010101" pitchFamily="2" charset="-122"/>
                <a:cs typeface="Times New Roman" panose="02020603050405020304" pitchFamily="18" charset="0"/>
              </a:rPr>
              <a:t>or </a:t>
            </a:r>
            <a:r>
              <a:rPr lang="en-IN" sz="2400" dirty="0">
                <a:solidFill>
                  <a:schemeClr val="bg2">
                    <a:lumMod val="25000"/>
                  </a:schemeClr>
                </a:solidFill>
                <a:latin typeface="+mj-lt"/>
                <a:ea typeface="DengXian" panose="02010600030101010101" pitchFamily="2" charset="-122"/>
                <a:cs typeface="Arial" panose="020B0604020202020204" pitchFamily="34" charset="0"/>
              </a:rPr>
              <a:t>lagging</a:t>
            </a:r>
            <a:r>
              <a:rPr lang="en-IN" sz="2400" i="1" dirty="0">
                <a:solidFill>
                  <a:schemeClr val="bg2">
                    <a:lumMod val="25000"/>
                  </a:schemeClr>
                </a:solidFill>
                <a:effectLst/>
                <a:latin typeface="+mj-lt"/>
                <a:ea typeface="DengXian" panose="02010600030101010101" pitchFamily="2" charset="-122"/>
                <a:cs typeface="Arial" panose="020B0604020202020204" pitchFamily="34" charset="0"/>
              </a:rPr>
              <a:t>—</a:t>
            </a:r>
            <a:r>
              <a:rPr lang="en-IN" sz="2400" dirty="0">
                <a:solidFill>
                  <a:schemeClr val="bg2">
                    <a:lumMod val="25000"/>
                  </a:schemeClr>
                </a:solidFill>
                <a:effectLst/>
                <a:latin typeface="+mj-lt"/>
                <a:ea typeface="DengXian" panose="02010600030101010101" pitchFamily="2" charset="-122"/>
                <a:cs typeface="Arial" panose="020B0604020202020204" pitchFamily="34" charset="0"/>
              </a:rPr>
              <a:t>indicator because it is based on past prices.</a:t>
            </a:r>
            <a:endParaRPr lang="en-IN" sz="2400" dirty="0">
              <a:solidFill>
                <a:schemeClr val="bg2">
                  <a:lumMod val="25000"/>
                </a:schemeClr>
              </a:solidFill>
              <a:effectLst/>
              <a:latin typeface="+mj-lt"/>
              <a:ea typeface="DengXia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28604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oving Average (MA) Explained for Traders">
            <a:extLst>
              <a:ext uri="{FF2B5EF4-FFF2-40B4-BE49-F238E27FC236}">
                <a16:creationId xmlns:a16="http://schemas.microsoft.com/office/drawing/2014/main" id="{0D4BB520-A7FD-4C0B-88AF-2D8556DC3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498" y="1825945"/>
            <a:ext cx="3614650" cy="30745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echnical Indicators for Stock Traders - Comprehensive Guide">
            <a:extLst>
              <a:ext uri="{FF2B5EF4-FFF2-40B4-BE49-F238E27FC236}">
                <a16:creationId xmlns:a16="http://schemas.microsoft.com/office/drawing/2014/main" id="{592F65D9-A0AF-433A-A3D1-2C509D2EC5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630"/>
          <a:stretch/>
        </p:blipFill>
        <p:spPr bwMode="auto">
          <a:xfrm>
            <a:off x="5990994" y="1879810"/>
            <a:ext cx="3342547" cy="302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92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7FA0-503C-495C-B651-E32B4ADFE9F6}"/>
              </a:ext>
            </a:extLst>
          </p:cNvPr>
          <p:cNvSpPr>
            <a:spLocks noGrp="1"/>
          </p:cNvSpPr>
          <p:nvPr>
            <p:ph type="title"/>
          </p:nvPr>
        </p:nvSpPr>
        <p:spPr>
          <a:xfrm>
            <a:off x="573967" y="1229801"/>
            <a:ext cx="8596668" cy="1320800"/>
          </a:xfrm>
        </p:spPr>
        <p:txBody>
          <a:bodyPr/>
          <a:lstStyle/>
          <a:p>
            <a:r>
              <a:rPr lang="en-US" dirty="0">
                <a:ea typeface="Roboto" panose="02000000000000000000" pitchFamily="2" charset="0"/>
              </a:rPr>
              <a:t>RSI Indicator</a:t>
            </a:r>
            <a:endParaRPr lang="en-IN" dirty="0">
              <a:ea typeface="Roboto" panose="02000000000000000000" pitchFamily="2" charset="0"/>
            </a:endParaRPr>
          </a:p>
        </p:txBody>
      </p:sp>
      <p:sp>
        <p:nvSpPr>
          <p:cNvPr id="3" name="Content Placeholder 2">
            <a:extLst>
              <a:ext uri="{FF2B5EF4-FFF2-40B4-BE49-F238E27FC236}">
                <a16:creationId xmlns:a16="http://schemas.microsoft.com/office/drawing/2014/main" id="{D702DFF3-9DB3-43B7-AD7C-121A2218EFD6}"/>
              </a:ext>
            </a:extLst>
          </p:cNvPr>
          <p:cNvSpPr>
            <a:spLocks noGrp="1"/>
          </p:cNvSpPr>
          <p:nvPr>
            <p:ph idx="1"/>
          </p:nvPr>
        </p:nvSpPr>
        <p:spPr/>
        <p:txBody>
          <a:bodyPr>
            <a:normAutofit/>
          </a:bodyPr>
          <a:lstStyle/>
          <a:p>
            <a:pPr lvl="1"/>
            <a:r>
              <a:rPr lang="en-IN" sz="2200" b="1" dirty="0">
                <a:solidFill>
                  <a:schemeClr val="bg2">
                    <a:lumMod val="25000"/>
                  </a:schemeClr>
                </a:solidFill>
                <a:effectLst/>
                <a:latin typeface="+mj-lt"/>
                <a:ea typeface="Times New Roman" panose="02020603050405020304" pitchFamily="18" charset="0"/>
              </a:rPr>
              <a:t>RSI (Relative Strength Index) </a:t>
            </a:r>
            <a:r>
              <a:rPr lang="en-IN" sz="2200" dirty="0">
                <a:solidFill>
                  <a:schemeClr val="bg2">
                    <a:lumMod val="25000"/>
                  </a:schemeClr>
                </a:solidFill>
                <a:effectLst/>
                <a:latin typeface="+mj-lt"/>
                <a:ea typeface="Times New Roman" panose="02020603050405020304" pitchFamily="18" charset="0"/>
              </a:rPr>
              <a:t>indicator is a </a:t>
            </a:r>
            <a:r>
              <a:rPr lang="en-IN" sz="2200" b="1" dirty="0">
                <a:solidFill>
                  <a:schemeClr val="bg2">
                    <a:lumMod val="25000"/>
                  </a:schemeClr>
                </a:solidFill>
                <a:effectLst/>
                <a:latin typeface="+mj-lt"/>
                <a:ea typeface="Times New Roman" panose="02020603050405020304" pitchFamily="18" charset="0"/>
              </a:rPr>
              <a:t>momentum oscillator</a:t>
            </a:r>
            <a:r>
              <a:rPr lang="en-IN" sz="2200" dirty="0">
                <a:solidFill>
                  <a:schemeClr val="bg2">
                    <a:lumMod val="25000"/>
                  </a:schemeClr>
                </a:solidFill>
                <a:effectLst/>
                <a:latin typeface="+mj-lt"/>
                <a:ea typeface="Times New Roman" panose="02020603050405020304" pitchFamily="18" charset="0"/>
              </a:rPr>
              <a:t> </a:t>
            </a:r>
            <a:r>
              <a:rPr lang="en-IN" sz="2200" b="1" dirty="0">
                <a:solidFill>
                  <a:schemeClr val="bg2">
                    <a:lumMod val="25000"/>
                  </a:schemeClr>
                </a:solidFill>
                <a:effectLst/>
                <a:latin typeface="+mj-lt"/>
                <a:ea typeface="Times New Roman" panose="02020603050405020304" pitchFamily="18" charset="0"/>
              </a:rPr>
              <a:t>by J. Welles Wilder, Jr.</a:t>
            </a:r>
            <a:r>
              <a:rPr lang="en-IN" sz="2200" dirty="0">
                <a:solidFill>
                  <a:schemeClr val="bg2">
                    <a:lumMod val="25000"/>
                  </a:schemeClr>
                </a:solidFill>
                <a:effectLst/>
                <a:latin typeface="+mj-lt"/>
                <a:ea typeface="Times New Roman" panose="02020603050405020304" pitchFamily="18" charset="0"/>
              </a:rPr>
              <a:t>,</a:t>
            </a:r>
            <a:r>
              <a:rPr lang="en-IN" sz="2200" b="1" dirty="0">
                <a:solidFill>
                  <a:schemeClr val="bg2">
                    <a:lumMod val="25000"/>
                  </a:schemeClr>
                </a:solidFill>
                <a:effectLst/>
                <a:latin typeface="+mj-lt"/>
                <a:ea typeface="Times New Roman" panose="02020603050405020304" pitchFamily="18" charset="0"/>
              </a:rPr>
              <a:t> </a:t>
            </a:r>
            <a:r>
              <a:rPr lang="en-IN" sz="2200" dirty="0">
                <a:solidFill>
                  <a:schemeClr val="bg2">
                    <a:lumMod val="25000"/>
                  </a:schemeClr>
                </a:solidFill>
                <a:effectLst/>
                <a:latin typeface="+mj-lt"/>
                <a:ea typeface="Times New Roman" panose="02020603050405020304" pitchFamily="18" charset="0"/>
              </a:rPr>
              <a:t>that measures the speed and change of price movements</a:t>
            </a:r>
            <a:r>
              <a:rPr lang="en-IN" sz="2200" dirty="0">
                <a:solidFill>
                  <a:schemeClr val="bg2">
                    <a:lumMod val="25000"/>
                  </a:schemeClr>
                </a:solidFill>
                <a:effectLst/>
                <a:latin typeface="+mj-lt"/>
                <a:ea typeface="Times New Roman" panose="02020603050405020304" pitchFamily="18" charset="0"/>
                <a:cs typeface="Arial" panose="020B0604020202020204" pitchFamily="34" charset="0"/>
              </a:rPr>
              <a:t>.</a:t>
            </a:r>
            <a:endParaRPr lang="en-IN" sz="2200" dirty="0">
              <a:solidFill>
                <a:schemeClr val="bg2">
                  <a:lumMod val="25000"/>
                </a:schemeClr>
              </a:solidFill>
              <a:effectLst/>
              <a:latin typeface="+mj-lt"/>
              <a:ea typeface="Times New Roman" panose="02020603050405020304" pitchFamily="18" charset="0"/>
            </a:endParaRPr>
          </a:p>
          <a:p>
            <a:pPr lvl="1"/>
            <a:r>
              <a:rPr lang="en-IN" sz="2200" dirty="0">
                <a:solidFill>
                  <a:schemeClr val="bg2">
                    <a:lumMod val="25000"/>
                  </a:schemeClr>
                </a:solidFill>
                <a:effectLst/>
                <a:latin typeface="+mj-lt"/>
                <a:ea typeface="Times New Roman" panose="02020603050405020304" pitchFamily="18" charset="0"/>
                <a:cs typeface="Arial" panose="020B0604020202020204" pitchFamily="34" charset="0"/>
              </a:rPr>
              <a:t>It </a:t>
            </a:r>
            <a:r>
              <a:rPr lang="en-IN" sz="2200" dirty="0">
                <a:solidFill>
                  <a:schemeClr val="bg2">
                    <a:lumMod val="25000"/>
                  </a:schemeClr>
                </a:solidFill>
                <a:effectLst/>
                <a:latin typeface="+mj-lt"/>
                <a:ea typeface="Times New Roman" panose="02020603050405020304" pitchFamily="18" charset="0"/>
              </a:rPr>
              <a:t>is based upon the difference between the average gains vs. the average loss over a given period. </a:t>
            </a:r>
          </a:p>
          <a:p>
            <a:pPr lvl="1"/>
            <a:r>
              <a:rPr lang="en-IN" sz="2200" dirty="0">
                <a:solidFill>
                  <a:schemeClr val="bg2">
                    <a:lumMod val="25000"/>
                  </a:schemeClr>
                </a:solidFill>
                <a:effectLst/>
                <a:latin typeface="+mj-lt"/>
                <a:ea typeface="Times New Roman" panose="02020603050405020304" pitchFamily="18" charset="0"/>
              </a:rPr>
              <a:t>The RSI compares the magnitude of a stock’s recent gains to the magnitude of its recent losses.</a:t>
            </a:r>
            <a:r>
              <a:rPr lang="en-IN" sz="2200" dirty="0">
                <a:solidFill>
                  <a:schemeClr val="bg2">
                    <a:lumMod val="25000"/>
                  </a:schemeClr>
                </a:solidFill>
                <a:effectLst/>
                <a:latin typeface="+mj-lt"/>
                <a:ea typeface="Times New Roman" panose="02020603050405020304" pitchFamily="18" charset="0"/>
                <a:cs typeface="Arial" panose="020B0604020202020204" pitchFamily="34" charset="0"/>
              </a:rPr>
              <a:t> </a:t>
            </a:r>
            <a:endParaRPr lang="en-IN" sz="2200" dirty="0">
              <a:solidFill>
                <a:schemeClr val="bg2">
                  <a:lumMod val="25000"/>
                </a:schemeClr>
              </a:solidFill>
              <a:latin typeface="+mj-lt"/>
              <a:ea typeface="Times New Roman" panose="02020603050405020304" pitchFamily="18" charset="0"/>
            </a:endParaRPr>
          </a:p>
          <a:p>
            <a:pPr lvl="1"/>
            <a:r>
              <a:rPr lang="en-IN" sz="2200" dirty="0">
                <a:solidFill>
                  <a:schemeClr val="bg2">
                    <a:lumMod val="25000"/>
                  </a:schemeClr>
                </a:solidFill>
                <a:effectLst/>
                <a:latin typeface="+mj-lt"/>
                <a:ea typeface="Times New Roman" panose="02020603050405020304" pitchFamily="18" charset="0"/>
                <a:cs typeface="Arial" panose="020B0604020202020204" pitchFamily="34" charset="0"/>
              </a:rPr>
              <a:t>The </a:t>
            </a:r>
            <a:r>
              <a:rPr lang="en-IN" sz="2200" b="1" dirty="0">
                <a:solidFill>
                  <a:schemeClr val="bg2">
                    <a:lumMod val="25000"/>
                  </a:schemeClr>
                </a:solidFill>
                <a:effectLst/>
                <a:latin typeface="+mj-lt"/>
                <a:ea typeface="Times New Roman" panose="02020603050405020304" pitchFamily="18" charset="0"/>
              </a:rPr>
              <a:t>RSI</a:t>
            </a:r>
            <a:r>
              <a:rPr lang="en-IN" sz="2200" dirty="0">
                <a:solidFill>
                  <a:schemeClr val="bg2">
                    <a:lumMod val="25000"/>
                  </a:schemeClr>
                </a:solidFill>
                <a:effectLst/>
                <a:latin typeface="+mj-lt"/>
                <a:ea typeface="Times New Roman" panose="02020603050405020304" pitchFamily="18" charset="0"/>
              </a:rPr>
              <a:t> oscillates between zero and 100. Traditionally the </a:t>
            </a:r>
            <a:r>
              <a:rPr lang="en-IN" sz="2200" b="1" dirty="0">
                <a:solidFill>
                  <a:schemeClr val="bg2">
                    <a:lumMod val="25000"/>
                  </a:schemeClr>
                </a:solidFill>
                <a:effectLst/>
                <a:latin typeface="+mj-lt"/>
                <a:ea typeface="Times New Roman" panose="02020603050405020304" pitchFamily="18" charset="0"/>
              </a:rPr>
              <a:t>RSI</a:t>
            </a:r>
            <a:r>
              <a:rPr lang="en-IN" sz="2200" dirty="0">
                <a:solidFill>
                  <a:schemeClr val="bg2">
                    <a:lumMod val="25000"/>
                  </a:schemeClr>
                </a:solidFill>
                <a:effectLst/>
                <a:latin typeface="+mj-lt"/>
                <a:ea typeface="Times New Roman" panose="02020603050405020304" pitchFamily="18" charset="0"/>
              </a:rPr>
              <a:t> is considered overbought when above 70 and oversold when below 30.</a:t>
            </a:r>
          </a:p>
          <a:p>
            <a:pPr marL="0" indent="0">
              <a:buNone/>
            </a:pPr>
            <a:endParaRPr lang="en-IN" sz="12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13040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Relative Strength Index (RSI): You Want to Study It For These Buy or Sell  Signals - Commodity.com">
            <a:extLst>
              <a:ext uri="{FF2B5EF4-FFF2-40B4-BE49-F238E27FC236}">
                <a16:creationId xmlns:a16="http://schemas.microsoft.com/office/drawing/2014/main" id="{36723174-83D4-46BB-B6DA-DB2A417672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089"/>
          <a:stretch/>
        </p:blipFill>
        <p:spPr bwMode="auto">
          <a:xfrm>
            <a:off x="596349" y="670714"/>
            <a:ext cx="8821422" cy="5516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65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2A4B-120C-45D4-B0DD-222F197A6128}"/>
              </a:ext>
            </a:extLst>
          </p:cNvPr>
          <p:cNvSpPr>
            <a:spLocks noGrp="1"/>
          </p:cNvSpPr>
          <p:nvPr>
            <p:ph type="title"/>
          </p:nvPr>
        </p:nvSpPr>
        <p:spPr>
          <a:xfrm>
            <a:off x="677334" y="752724"/>
            <a:ext cx="8596668" cy="1320800"/>
          </a:xfrm>
        </p:spPr>
        <p:txBody>
          <a:bodyPr>
            <a:normAutofit/>
          </a:bodyPr>
          <a:lstStyle/>
          <a:p>
            <a:r>
              <a:rPr lang="en-IN" sz="4000" b="0" i="0" dirty="0">
                <a:effectLst/>
              </a:rPr>
              <a:t>Technical charts</a:t>
            </a:r>
            <a:endParaRPr lang="en-IN" sz="4000" dirty="0"/>
          </a:p>
        </p:txBody>
      </p:sp>
      <p:sp>
        <p:nvSpPr>
          <p:cNvPr id="3" name="Content Placeholder 2">
            <a:extLst>
              <a:ext uri="{FF2B5EF4-FFF2-40B4-BE49-F238E27FC236}">
                <a16:creationId xmlns:a16="http://schemas.microsoft.com/office/drawing/2014/main" id="{EE70D19D-BB21-49AB-A1CF-2027A33F2D4B}"/>
              </a:ext>
            </a:extLst>
          </p:cNvPr>
          <p:cNvSpPr>
            <a:spLocks noGrp="1"/>
          </p:cNvSpPr>
          <p:nvPr>
            <p:ph idx="1"/>
          </p:nvPr>
        </p:nvSpPr>
        <p:spPr>
          <a:xfrm>
            <a:off x="677334" y="1930400"/>
            <a:ext cx="8596668" cy="3880773"/>
          </a:xfrm>
        </p:spPr>
        <p:txBody>
          <a:bodyPr/>
          <a:lstStyle/>
          <a:p>
            <a:pPr algn="l"/>
            <a:r>
              <a:rPr lang="en-US" sz="2000" b="0" i="0" dirty="0">
                <a:solidFill>
                  <a:schemeClr val="bg2">
                    <a:lumMod val="25000"/>
                  </a:schemeClr>
                </a:solidFill>
                <a:effectLst/>
                <a:latin typeface="+mj-lt"/>
              </a:rPr>
              <a:t>Technical charts help traders take an informed decision while making a financial commitment in the markets. They are a graphical representation of historical price, volume, and time intervals.</a:t>
            </a:r>
          </a:p>
          <a:p>
            <a:pPr marL="0" indent="0">
              <a:buNone/>
            </a:pPr>
            <a:br>
              <a:rPr lang="en-US" dirty="0"/>
            </a:br>
            <a:endParaRPr lang="en-IN" dirty="0"/>
          </a:p>
        </p:txBody>
      </p:sp>
      <p:pic>
        <p:nvPicPr>
          <p:cNvPr id="2050" name="Picture 2" descr="What Is a Line Chart in Stocks? - dummies">
            <a:extLst>
              <a:ext uri="{FF2B5EF4-FFF2-40B4-BE49-F238E27FC236}">
                <a16:creationId xmlns:a16="http://schemas.microsoft.com/office/drawing/2014/main" id="{0763CF84-7B9D-4441-B18D-97EE94C5D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58" y="3658915"/>
            <a:ext cx="5164513" cy="22766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bining chart types, adding a second axis | Microsoft 365 Blog">
            <a:extLst>
              <a:ext uri="{FF2B5EF4-FFF2-40B4-BE49-F238E27FC236}">
                <a16:creationId xmlns:a16="http://schemas.microsoft.com/office/drawing/2014/main" id="{6B2C40A4-1EDF-4EBE-9D6E-9C314866E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505" y="3198542"/>
            <a:ext cx="4856857" cy="297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977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0809-21A1-4933-B8DE-15FCDDC62D45}"/>
              </a:ext>
            </a:extLst>
          </p:cNvPr>
          <p:cNvSpPr>
            <a:spLocks noGrp="1"/>
          </p:cNvSpPr>
          <p:nvPr>
            <p:ph type="title"/>
          </p:nvPr>
        </p:nvSpPr>
        <p:spPr>
          <a:xfrm>
            <a:off x="566016" y="752723"/>
            <a:ext cx="8596668" cy="1320800"/>
          </a:xfrm>
        </p:spPr>
        <p:txBody>
          <a:bodyPr/>
          <a:lstStyle/>
          <a:p>
            <a:r>
              <a:rPr lang="en-IN" b="0" i="0" dirty="0">
                <a:effectLst/>
              </a:rPr>
              <a:t>Types of charts </a:t>
            </a:r>
            <a:endParaRPr lang="en-IN" dirty="0"/>
          </a:p>
        </p:txBody>
      </p:sp>
      <p:sp>
        <p:nvSpPr>
          <p:cNvPr id="3" name="Content Placeholder 2">
            <a:extLst>
              <a:ext uri="{FF2B5EF4-FFF2-40B4-BE49-F238E27FC236}">
                <a16:creationId xmlns:a16="http://schemas.microsoft.com/office/drawing/2014/main" id="{F457C9D5-2542-48C3-B6DF-0B904628827E}"/>
              </a:ext>
            </a:extLst>
          </p:cNvPr>
          <p:cNvSpPr>
            <a:spLocks noGrp="1"/>
          </p:cNvSpPr>
          <p:nvPr>
            <p:ph idx="1"/>
          </p:nvPr>
        </p:nvSpPr>
        <p:spPr>
          <a:xfrm>
            <a:off x="838200" y="1825625"/>
            <a:ext cx="7583905" cy="4351338"/>
          </a:xfrm>
        </p:spPr>
        <p:txBody>
          <a:bodyPr/>
          <a:lstStyle/>
          <a:p>
            <a:r>
              <a:rPr lang="en-US" sz="2000" b="0" i="0" dirty="0">
                <a:solidFill>
                  <a:schemeClr val="bg2">
                    <a:lumMod val="25000"/>
                  </a:schemeClr>
                </a:solidFill>
                <a:effectLst/>
                <a:latin typeface="+mj-lt"/>
              </a:rPr>
              <a:t>The main chart types used by most traders are </a:t>
            </a:r>
          </a:p>
          <a:p>
            <a:pPr lvl="1"/>
            <a:r>
              <a:rPr lang="en-US" sz="2000" b="0" i="0" dirty="0">
                <a:solidFill>
                  <a:schemeClr val="bg2">
                    <a:lumMod val="25000"/>
                  </a:schemeClr>
                </a:solidFill>
                <a:effectLst/>
                <a:latin typeface="+mj-lt"/>
              </a:rPr>
              <a:t>the Line Chart</a:t>
            </a:r>
          </a:p>
          <a:p>
            <a:pPr lvl="1"/>
            <a:r>
              <a:rPr lang="en-US" sz="2000" b="0" i="0" dirty="0">
                <a:solidFill>
                  <a:schemeClr val="bg2">
                    <a:lumMod val="25000"/>
                  </a:schemeClr>
                </a:solidFill>
                <a:effectLst/>
                <a:latin typeface="+mj-lt"/>
              </a:rPr>
              <a:t>Candlestick Chart</a:t>
            </a:r>
          </a:p>
          <a:p>
            <a:pPr lvl="1"/>
            <a:r>
              <a:rPr lang="en-US" sz="2000" b="0" i="0" dirty="0">
                <a:solidFill>
                  <a:schemeClr val="bg2">
                    <a:lumMod val="25000"/>
                  </a:schemeClr>
                </a:solidFill>
                <a:effectLst/>
                <a:latin typeface="+mj-lt"/>
              </a:rPr>
              <a:t>Point Chart</a:t>
            </a:r>
          </a:p>
          <a:p>
            <a:pPr lvl="1"/>
            <a:r>
              <a:rPr lang="en-US" sz="2000" b="0" i="0" dirty="0">
                <a:solidFill>
                  <a:schemeClr val="bg2">
                    <a:lumMod val="25000"/>
                  </a:schemeClr>
                </a:solidFill>
                <a:effectLst/>
                <a:latin typeface="+mj-lt"/>
              </a:rPr>
              <a:t>Figure charts.</a:t>
            </a:r>
          </a:p>
          <a:p>
            <a:pPr marL="457200" lvl="1" indent="0">
              <a:buNone/>
            </a:pPr>
            <a:r>
              <a:rPr lang="en-US" sz="2000" b="0" i="0" dirty="0">
                <a:solidFill>
                  <a:schemeClr val="bg2">
                    <a:lumMod val="25000"/>
                  </a:schemeClr>
                </a:solidFill>
                <a:effectLst/>
                <a:latin typeface="+mj-lt"/>
              </a:rPr>
              <a:t> </a:t>
            </a:r>
          </a:p>
          <a:p>
            <a:r>
              <a:rPr lang="en-US" sz="2000" b="0" i="0" dirty="0">
                <a:solidFill>
                  <a:schemeClr val="bg2">
                    <a:lumMod val="25000"/>
                  </a:schemeClr>
                </a:solidFill>
                <a:effectLst/>
                <a:latin typeface="+mj-lt"/>
              </a:rPr>
              <a:t>These charts are plotted either on arithmetic or logarithmic scale and the analyst then chooses either one.</a:t>
            </a:r>
          </a:p>
          <a:p>
            <a:pPr marL="457200" lvl="1" indent="0">
              <a:buNone/>
            </a:pPr>
            <a:endParaRPr lang="en-US" b="0" i="0" dirty="0">
              <a:solidFill>
                <a:srgbClr val="000000"/>
              </a:solidFill>
              <a:effectLst/>
              <a:latin typeface="Open Sans" panose="020B0606030504020204" pitchFamily="34" charset="0"/>
            </a:endParaRPr>
          </a:p>
        </p:txBody>
      </p:sp>
      <p:pic>
        <p:nvPicPr>
          <p:cNvPr id="3074" name="Picture 2" descr="How to Trade Using Renko Chart Patterns | TradingSim">
            <a:extLst>
              <a:ext uri="{FF2B5EF4-FFF2-40B4-BE49-F238E27FC236}">
                <a16:creationId xmlns:a16="http://schemas.microsoft.com/office/drawing/2014/main" id="{D86C5DAE-F4E0-417F-93EB-7DB9D1260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4831097"/>
            <a:ext cx="3497631" cy="18390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oint And Figure Chart | How to Use it in Your Trades | Examples">
            <a:extLst>
              <a:ext uri="{FF2B5EF4-FFF2-40B4-BE49-F238E27FC236}">
                <a16:creationId xmlns:a16="http://schemas.microsoft.com/office/drawing/2014/main" id="{6CC0F318-D8F2-4E35-864F-CB2207A68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485" y="2454026"/>
            <a:ext cx="5304251" cy="186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5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F259-15FC-4E6A-8233-6A67563165D0}"/>
              </a:ext>
            </a:extLst>
          </p:cNvPr>
          <p:cNvSpPr>
            <a:spLocks noGrp="1"/>
          </p:cNvSpPr>
          <p:nvPr>
            <p:ph type="title"/>
          </p:nvPr>
        </p:nvSpPr>
        <p:spPr/>
        <p:txBody>
          <a:bodyPr/>
          <a:lstStyle/>
          <a:p>
            <a:r>
              <a:rPr lang="en-US" b="0" i="0" dirty="0">
                <a:effectLst/>
              </a:rPr>
              <a:t>Candlestick charts</a:t>
            </a:r>
            <a:endParaRPr lang="en-IN" dirty="0"/>
          </a:p>
        </p:txBody>
      </p:sp>
      <p:sp>
        <p:nvSpPr>
          <p:cNvPr id="3" name="Content Placeholder 2">
            <a:extLst>
              <a:ext uri="{FF2B5EF4-FFF2-40B4-BE49-F238E27FC236}">
                <a16:creationId xmlns:a16="http://schemas.microsoft.com/office/drawing/2014/main" id="{263A22BC-3AF3-42D1-81D1-181A927EF934}"/>
              </a:ext>
            </a:extLst>
          </p:cNvPr>
          <p:cNvSpPr>
            <a:spLocks noGrp="1"/>
          </p:cNvSpPr>
          <p:nvPr>
            <p:ph idx="1"/>
          </p:nvPr>
        </p:nvSpPr>
        <p:spPr>
          <a:xfrm>
            <a:off x="766638" y="1595037"/>
            <a:ext cx="8225589" cy="4351338"/>
          </a:xfrm>
        </p:spPr>
        <p:txBody>
          <a:bodyPr/>
          <a:lstStyle/>
          <a:p>
            <a:pPr algn="l">
              <a:buFont typeface="Arial" panose="020B0604020202020204" pitchFamily="34" charset="0"/>
              <a:buChar char="•"/>
            </a:pPr>
            <a:r>
              <a:rPr lang="en-US" b="0" i="0" dirty="0">
                <a:solidFill>
                  <a:schemeClr val="bg2">
                    <a:lumMod val="25000"/>
                  </a:schemeClr>
                </a:solidFill>
                <a:effectLst/>
                <a:latin typeface="+mj-lt"/>
              </a:rPr>
              <a:t>Candlestick charts are used by traders to determine possible price movement based on past patterns.</a:t>
            </a:r>
          </a:p>
          <a:p>
            <a:pPr algn="l">
              <a:buFont typeface="Arial" panose="020B0604020202020204" pitchFamily="34" charset="0"/>
              <a:buChar char="•"/>
            </a:pPr>
            <a:r>
              <a:rPr lang="en-US" b="0" i="0" dirty="0">
                <a:solidFill>
                  <a:schemeClr val="bg2">
                    <a:lumMod val="25000"/>
                  </a:schemeClr>
                </a:solidFill>
                <a:effectLst/>
                <a:latin typeface="+mj-lt"/>
              </a:rPr>
              <a:t>Candlesticks are useful when trading as they show four price points (open, close, high, and low) throughout the period of time the trader specifies.</a:t>
            </a:r>
          </a:p>
          <a:p>
            <a:pPr algn="l">
              <a:buFont typeface="Arial" panose="020B0604020202020204" pitchFamily="34" charset="0"/>
              <a:buChar char="•"/>
            </a:pPr>
            <a:r>
              <a:rPr lang="en-US" b="0" i="0" dirty="0">
                <a:solidFill>
                  <a:schemeClr val="bg2">
                    <a:lumMod val="25000"/>
                  </a:schemeClr>
                </a:solidFill>
                <a:effectLst/>
                <a:latin typeface="+mj-lt"/>
              </a:rPr>
              <a:t>Many algorithms are based on the same price information shown in candlestick charts.</a:t>
            </a:r>
          </a:p>
          <a:p>
            <a:pPr algn="l">
              <a:buFont typeface="Arial" panose="020B0604020202020204" pitchFamily="34" charset="0"/>
              <a:buChar char="•"/>
            </a:pPr>
            <a:r>
              <a:rPr lang="en-US" b="0" i="0" dirty="0">
                <a:solidFill>
                  <a:schemeClr val="bg2">
                    <a:lumMod val="25000"/>
                  </a:schemeClr>
                </a:solidFill>
                <a:effectLst/>
                <a:latin typeface="+mj-lt"/>
              </a:rPr>
              <a:t>Trading is often dictated by emotion, which can be read in candlestick charts.</a:t>
            </a:r>
          </a:p>
          <a:p>
            <a:endParaRPr lang="en-IN" dirty="0"/>
          </a:p>
        </p:txBody>
      </p:sp>
      <p:pic>
        <p:nvPicPr>
          <p:cNvPr id="1028" name="Picture 4" descr="Candlestick Chart">
            <a:extLst>
              <a:ext uri="{FF2B5EF4-FFF2-40B4-BE49-F238E27FC236}">
                <a16:creationId xmlns:a16="http://schemas.microsoft.com/office/drawing/2014/main" id="{401CCC30-CC56-4738-9C66-FA0625473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046" y="4605338"/>
            <a:ext cx="291465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andlestick Chart - Learn about this chart and tools to create it">
            <a:extLst>
              <a:ext uri="{FF2B5EF4-FFF2-40B4-BE49-F238E27FC236}">
                <a16:creationId xmlns:a16="http://schemas.microsoft.com/office/drawing/2014/main" id="{7F976B19-B454-44F8-A642-FDCFE92EA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965" y="4927601"/>
            <a:ext cx="3228975"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36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D152-DF13-4042-B954-2AEB8FBF2E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4CE02B-086D-430F-BD9D-87231062134C}"/>
              </a:ext>
            </a:extLst>
          </p:cNvPr>
          <p:cNvSpPr>
            <a:spLocks noGrp="1"/>
          </p:cNvSpPr>
          <p:nvPr>
            <p:ph idx="1"/>
          </p:nvPr>
        </p:nvSpPr>
        <p:spPr/>
        <p:txBody>
          <a:bodyPr/>
          <a:lstStyle/>
          <a:p>
            <a:endParaRPr lang="en-IN"/>
          </a:p>
        </p:txBody>
      </p:sp>
      <p:pic>
        <p:nvPicPr>
          <p:cNvPr id="4100" name="Picture 4" descr="Candlestick Charting - Introduction and Explanation">
            <a:extLst>
              <a:ext uri="{FF2B5EF4-FFF2-40B4-BE49-F238E27FC236}">
                <a16:creationId xmlns:a16="http://schemas.microsoft.com/office/drawing/2014/main" id="{CD9C2296-3D83-41CA-9FA4-3BB8EC69B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33" y="0"/>
            <a:ext cx="1236306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092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08317-7F41-4A9F-8184-26D1C8E8434A}"/>
              </a:ext>
            </a:extLst>
          </p:cNvPr>
          <p:cNvSpPr>
            <a:spLocks noGrp="1"/>
          </p:cNvSpPr>
          <p:nvPr>
            <p:ph idx="1"/>
          </p:nvPr>
        </p:nvSpPr>
        <p:spPr/>
        <p:txBody>
          <a:bodyPr>
            <a:normAutofit/>
          </a:bodyPr>
          <a:lstStyle/>
          <a:p>
            <a:pPr marL="0" indent="0">
              <a:buNone/>
            </a:pPr>
            <a:r>
              <a:rPr lang="en-US" sz="6600" dirty="0"/>
              <a:t>				</a:t>
            </a:r>
          </a:p>
          <a:p>
            <a:pPr marL="0" indent="0">
              <a:buNone/>
            </a:pPr>
            <a:r>
              <a:rPr lang="en-US" sz="6600" dirty="0"/>
              <a:t>					THANK YOU </a:t>
            </a:r>
            <a:endParaRPr lang="en-IN" sz="6600" dirty="0"/>
          </a:p>
        </p:txBody>
      </p:sp>
    </p:spTree>
    <p:extLst>
      <p:ext uri="{BB962C8B-B14F-4D97-AF65-F5344CB8AC3E}">
        <p14:creationId xmlns:p14="http://schemas.microsoft.com/office/powerpoint/2010/main" val="237966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9C6A-345C-47A5-80EB-7662C20DF2CF}"/>
              </a:ext>
            </a:extLst>
          </p:cNvPr>
          <p:cNvSpPr>
            <a:spLocks noGrp="1"/>
          </p:cNvSpPr>
          <p:nvPr>
            <p:ph type="title"/>
          </p:nvPr>
        </p:nvSpPr>
        <p:spPr>
          <a:xfrm>
            <a:off x="788651" y="1301710"/>
            <a:ext cx="8596668" cy="1320800"/>
          </a:xfrm>
        </p:spPr>
        <p:txBody>
          <a:bodyPr/>
          <a:lstStyle/>
          <a:p>
            <a:r>
              <a:rPr lang="en-IN" sz="4400" b="1" dirty="0">
                <a:effectLst/>
                <a:ea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EC8C5D5C-6400-49DF-8654-FF1B8670D116}"/>
              </a:ext>
            </a:extLst>
          </p:cNvPr>
          <p:cNvSpPr>
            <a:spLocks noGrp="1"/>
          </p:cNvSpPr>
          <p:nvPr>
            <p:ph idx="1"/>
          </p:nvPr>
        </p:nvSpPr>
        <p:spPr>
          <a:xfrm>
            <a:off x="669383" y="1962110"/>
            <a:ext cx="8596668" cy="3880773"/>
          </a:xfrm>
        </p:spPr>
        <p:txBody>
          <a:bodyPr/>
          <a:lstStyle/>
          <a:p>
            <a:pPr marL="0" indent="0">
              <a:buNone/>
            </a:pPr>
            <a:r>
              <a:rPr lang="en-IN" sz="2800" b="1" dirty="0">
                <a:solidFill>
                  <a:srgbClr val="3C3B37"/>
                </a:solidFill>
                <a:effectLst/>
                <a:latin typeface="Roboto" panose="02000000000000000000" pitchFamily="2"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indent="0">
              <a:buNone/>
            </a:pPr>
            <a:r>
              <a:rPr lang="en-IN" sz="2800" dirty="0">
                <a:solidFill>
                  <a:srgbClr val="3B3838"/>
                </a:solidFill>
                <a:latin typeface="+mj-lt"/>
                <a:ea typeface="DengXian" panose="02010600030101010101" pitchFamily="2" charset="-122"/>
                <a:cs typeface="Courier New" panose="02070309020205020404" pitchFamily="49" charset="0"/>
              </a:rPr>
              <a:t>The objective of this project is to d</a:t>
            </a:r>
            <a:r>
              <a:rPr lang="en-IN" sz="2800" dirty="0">
                <a:solidFill>
                  <a:srgbClr val="3B3838"/>
                </a:solidFill>
                <a:effectLst/>
                <a:latin typeface="+mj-lt"/>
                <a:ea typeface="DengXian" panose="02010600030101010101" pitchFamily="2" charset="-122"/>
                <a:cs typeface="Courier New" panose="02070309020205020404" pitchFamily="49" charset="0"/>
              </a:rPr>
              <a:t>esign a </a:t>
            </a:r>
            <a:r>
              <a:rPr lang="en-IN" sz="2800" b="1" dirty="0">
                <a:solidFill>
                  <a:srgbClr val="3B3838"/>
                </a:solidFill>
                <a:effectLst/>
                <a:latin typeface="+mj-lt"/>
                <a:ea typeface="DengXian" panose="02010600030101010101" pitchFamily="2" charset="-122"/>
                <a:cs typeface="Courier New" panose="02070309020205020404" pitchFamily="49" charset="0"/>
              </a:rPr>
              <a:t>deep learning model</a:t>
            </a:r>
            <a:r>
              <a:rPr lang="en-IN" sz="2800" dirty="0">
                <a:solidFill>
                  <a:srgbClr val="3B3838"/>
                </a:solidFill>
                <a:effectLst/>
                <a:latin typeface="+mj-lt"/>
                <a:ea typeface="DengXian" panose="02010600030101010101" pitchFamily="2" charset="-122"/>
                <a:cs typeface="Courier New" panose="02070309020205020404" pitchFamily="49" charset="0"/>
              </a:rPr>
              <a:t> that does </a:t>
            </a:r>
            <a:r>
              <a:rPr lang="en-IN" sz="2800" b="1" dirty="0">
                <a:solidFill>
                  <a:srgbClr val="3B3838"/>
                </a:solidFill>
                <a:effectLst/>
                <a:latin typeface="+mj-lt"/>
                <a:ea typeface="DengXian" panose="02010600030101010101" pitchFamily="2" charset="-122"/>
                <a:cs typeface="Courier New" panose="02070309020205020404" pitchFamily="49" charset="0"/>
              </a:rPr>
              <a:t>predictions </a:t>
            </a:r>
            <a:r>
              <a:rPr lang="en-IN" sz="2800" dirty="0">
                <a:solidFill>
                  <a:srgbClr val="3B3838"/>
                </a:solidFill>
                <a:effectLst/>
                <a:latin typeface="+mj-lt"/>
                <a:ea typeface="DengXian" panose="02010600030101010101" pitchFamily="2" charset="-122"/>
                <a:cs typeface="Courier New" panose="02070309020205020404" pitchFamily="49" charset="0"/>
              </a:rPr>
              <a:t>based on </a:t>
            </a:r>
            <a:r>
              <a:rPr lang="en-IN" sz="2800" b="1" dirty="0">
                <a:solidFill>
                  <a:srgbClr val="3B3838"/>
                </a:solidFill>
                <a:effectLst/>
                <a:latin typeface="+mj-lt"/>
                <a:ea typeface="DengXian" panose="02010600030101010101" pitchFamily="2" charset="-122"/>
                <a:cs typeface="Courier New" panose="02070309020205020404" pitchFamily="49" charset="0"/>
              </a:rPr>
              <a:t>technical analysis</a:t>
            </a:r>
            <a:r>
              <a:rPr lang="en-IN" sz="2800" dirty="0">
                <a:solidFill>
                  <a:srgbClr val="3B3838"/>
                </a:solidFill>
                <a:effectLst/>
                <a:latin typeface="+mj-lt"/>
                <a:ea typeface="DengXian" panose="02010600030101010101" pitchFamily="2" charset="-122"/>
                <a:cs typeface="Courier New" panose="02070309020205020404" pitchFamily="49" charset="0"/>
              </a:rPr>
              <a:t>. </a:t>
            </a:r>
            <a:endParaRPr lang="en-IN" sz="2800" dirty="0">
              <a:effectLst/>
              <a:latin typeface="+mj-lt"/>
              <a:ea typeface="DengXian" panose="02010600030101010101" pitchFamily="2" charset="-122"/>
              <a:cs typeface="Times New Roman" panose="02020603050405020304" pitchFamily="18" charset="0"/>
            </a:endParaRPr>
          </a:p>
          <a:p>
            <a:pPr indent="0">
              <a:buNone/>
            </a:pPr>
            <a:r>
              <a:rPr lang="en-IN" sz="2800" dirty="0">
                <a:solidFill>
                  <a:srgbClr val="3B3838"/>
                </a:solidFill>
                <a:effectLst/>
                <a:latin typeface="+mj-lt"/>
                <a:ea typeface="DengXian" panose="02010600030101010101" pitchFamily="2" charset="-122"/>
                <a:cs typeface="Courier New" panose="02070309020205020404" pitchFamily="49" charset="0"/>
              </a:rPr>
              <a:t>The data that will be fetched will have the price information under regular time intervals with its respective characteristics.</a:t>
            </a:r>
            <a:endParaRPr lang="en-IN" sz="2800" dirty="0">
              <a:effectLst/>
              <a:latin typeface="+mj-lt"/>
              <a:ea typeface="DengXia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745841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8BA2-05FC-4A69-A6C7-9FA4A5531D17}"/>
              </a:ext>
            </a:extLst>
          </p:cNvPr>
          <p:cNvSpPr>
            <a:spLocks noGrp="1"/>
          </p:cNvSpPr>
          <p:nvPr>
            <p:ph type="title"/>
          </p:nvPr>
        </p:nvSpPr>
        <p:spPr>
          <a:xfrm>
            <a:off x="464489" y="1027906"/>
            <a:ext cx="10515600" cy="1325563"/>
          </a:xfrm>
        </p:spPr>
        <p:txBody>
          <a:bodyPr>
            <a:normAutofit/>
          </a:bodyPr>
          <a:lstStyle/>
          <a:p>
            <a:r>
              <a:rPr lang="en-US" sz="4400" b="1" dirty="0"/>
              <a:t>Problem Statement</a:t>
            </a:r>
            <a:endParaRPr lang="en-IN" sz="4400" b="1" dirty="0"/>
          </a:p>
        </p:txBody>
      </p:sp>
      <p:sp>
        <p:nvSpPr>
          <p:cNvPr id="3" name="Content Placeholder 2">
            <a:extLst>
              <a:ext uri="{FF2B5EF4-FFF2-40B4-BE49-F238E27FC236}">
                <a16:creationId xmlns:a16="http://schemas.microsoft.com/office/drawing/2014/main" id="{10E946FE-F3FE-4A29-AF19-25E8A986727E}"/>
              </a:ext>
            </a:extLst>
          </p:cNvPr>
          <p:cNvSpPr>
            <a:spLocks noGrp="1"/>
          </p:cNvSpPr>
          <p:nvPr>
            <p:ph idx="1"/>
          </p:nvPr>
        </p:nvSpPr>
        <p:spPr>
          <a:xfrm>
            <a:off x="1110916" y="1690688"/>
            <a:ext cx="8732799" cy="4351338"/>
          </a:xfrm>
        </p:spPr>
        <p:txBody>
          <a:bodyPr>
            <a:normAutofit/>
          </a:bodyPr>
          <a:lstStyle/>
          <a:p>
            <a:endParaRPr lang="en-IN" sz="3200" dirty="0">
              <a:solidFill>
                <a:srgbClr val="3B3838"/>
              </a:solidFill>
              <a:effectLst/>
              <a:latin typeface="Roboto" panose="02000000000000000000" pitchFamily="2" charset="0"/>
              <a:ea typeface="Times New Roman" panose="02020603050405020304" pitchFamily="18" charset="0"/>
            </a:endParaRPr>
          </a:p>
          <a:p>
            <a:pPr marL="0" indent="0">
              <a:buNone/>
            </a:pPr>
            <a:r>
              <a:rPr lang="en-IN" sz="3200" dirty="0">
                <a:solidFill>
                  <a:srgbClr val="3B3838"/>
                </a:solidFill>
                <a:effectLst/>
                <a:latin typeface="+mj-lt"/>
                <a:ea typeface="Times New Roman" panose="02020603050405020304" pitchFamily="18" charset="0"/>
              </a:rPr>
              <a:t>To implement </a:t>
            </a:r>
            <a:r>
              <a:rPr lang="en-IN" sz="3200" b="1" dirty="0">
                <a:solidFill>
                  <a:srgbClr val="3B3838"/>
                </a:solidFill>
                <a:effectLst/>
                <a:latin typeface="+mj-lt"/>
                <a:ea typeface="Times New Roman" panose="02020603050405020304" pitchFamily="18" charset="0"/>
              </a:rPr>
              <a:t>instance-based learning algorithm</a:t>
            </a:r>
            <a:r>
              <a:rPr lang="en-IN" sz="3200" dirty="0">
                <a:solidFill>
                  <a:srgbClr val="3B3838"/>
                </a:solidFill>
                <a:effectLst/>
                <a:latin typeface="+mj-lt"/>
                <a:ea typeface="Times New Roman" panose="02020603050405020304" pitchFamily="18" charset="0"/>
              </a:rPr>
              <a:t>, for predicting changes in </a:t>
            </a:r>
            <a:r>
              <a:rPr lang="en-IN" sz="3200" b="1" dirty="0">
                <a:solidFill>
                  <a:srgbClr val="3B3838"/>
                </a:solidFill>
                <a:effectLst/>
                <a:latin typeface="+mj-lt"/>
                <a:ea typeface="Times New Roman" panose="02020603050405020304" pitchFamily="18" charset="0"/>
              </a:rPr>
              <a:t>stock index prices</a:t>
            </a:r>
            <a:r>
              <a:rPr lang="en-IN" sz="3200" dirty="0">
                <a:solidFill>
                  <a:srgbClr val="3B3838"/>
                </a:solidFill>
                <a:effectLst/>
                <a:latin typeface="+mj-lt"/>
                <a:ea typeface="Times New Roman" panose="02020603050405020304" pitchFamily="18" charset="0"/>
              </a:rPr>
              <a:t> in</a:t>
            </a:r>
            <a:r>
              <a:rPr lang="en-IN" sz="3200" dirty="0">
                <a:solidFill>
                  <a:srgbClr val="3B3838"/>
                </a:solidFill>
                <a:effectLst/>
                <a:latin typeface="+mj-lt"/>
                <a:ea typeface="DengXian" panose="02010600030101010101" pitchFamily="2" charset="-122"/>
                <a:cs typeface="Courier New" panose="02070309020205020404" pitchFamily="49" charset="0"/>
              </a:rPr>
              <a:t> the </a:t>
            </a:r>
            <a:r>
              <a:rPr lang="en-IN" sz="3200" b="1" dirty="0">
                <a:solidFill>
                  <a:srgbClr val="3B3838"/>
                </a:solidFill>
                <a:effectLst/>
                <a:latin typeface="+mj-lt"/>
                <a:ea typeface="DengXian" panose="02010600030101010101" pitchFamily="2" charset="-122"/>
                <a:cs typeface="Courier New" panose="02070309020205020404" pitchFamily="49" charset="0"/>
              </a:rPr>
              <a:t>nifty-fifty market</a:t>
            </a:r>
            <a:r>
              <a:rPr lang="en-IN" sz="3200" dirty="0">
                <a:solidFill>
                  <a:srgbClr val="3B3838"/>
                </a:solidFill>
                <a:effectLst/>
                <a:latin typeface="+mj-lt"/>
                <a:ea typeface="DengXian" panose="02010600030101010101" pitchFamily="2" charset="-122"/>
                <a:cs typeface="Courier New" panose="02070309020205020404" pitchFamily="49" charset="0"/>
              </a:rPr>
              <a:t> in</a:t>
            </a:r>
            <a:r>
              <a:rPr lang="en-IN" sz="3200" dirty="0">
                <a:solidFill>
                  <a:srgbClr val="3B3838"/>
                </a:solidFill>
                <a:effectLst/>
                <a:latin typeface="+mj-lt"/>
                <a:ea typeface="Times New Roman" panose="02020603050405020304" pitchFamily="18" charset="0"/>
              </a:rPr>
              <a:t> short run, from historical time series data of quantitative factors that affect stock prices</a:t>
            </a:r>
            <a:endParaRPr lang="en-IN" sz="3200" dirty="0">
              <a:effectLst/>
              <a:latin typeface="+mj-lt"/>
              <a:ea typeface="Times New Roman" panose="02020603050405020304" pitchFamily="18" charset="0"/>
            </a:endParaRPr>
          </a:p>
        </p:txBody>
      </p:sp>
    </p:spTree>
    <p:extLst>
      <p:ext uri="{BB962C8B-B14F-4D97-AF65-F5344CB8AC3E}">
        <p14:creationId xmlns:p14="http://schemas.microsoft.com/office/powerpoint/2010/main" val="395498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0B0F-5ED7-49EA-9BD6-5E37F37CA825}"/>
              </a:ext>
            </a:extLst>
          </p:cNvPr>
          <p:cNvSpPr>
            <a:spLocks noGrp="1"/>
          </p:cNvSpPr>
          <p:nvPr>
            <p:ph type="title"/>
          </p:nvPr>
        </p:nvSpPr>
        <p:spPr>
          <a:xfrm>
            <a:off x="748895" y="1158240"/>
            <a:ext cx="8596668" cy="1320800"/>
          </a:xfrm>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7ABB02CC-9A29-467F-A61F-190B3F19D467}"/>
              </a:ext>
            </a:extLst>
          </p:cNvPr>
          <p:cNvSpPr>
            <a:spLocks noGrp="1"/>
          </p:cNvSpPr>
          <p:nvPr>
            <p:ph idx="1"/>
          </p:nvPr>
        </p:nvSpPr>
        <p:spPr/>
        <p:txBody>
          <a:bodyPr/>
          <a:lstStyle/>
          <a:p>
            <a:r>
              <a:rPr lang="en-US" b="0" i="0" dirty="0">
                <a:solidFill>
                  <a:srgbClr val="4C4C4C"/>
                </a:solidFill>
                <a:effectLst/>
              </a:rPr>
              <a:t>Analysis of stocks will be useful for new investors to invest in stock market based on the various factors considered by the software.</a:t>
            </a:r>
          </a:p>
          <a:p>
            <a:r>
              <a:rPr lang="en-US" b="0" i="0" dirty="0">
                <a:solidFill>
                  <a:srgbClr val="4C4C4C"/>
                </a:solidFill>
                <a:effectLst/>
              </a:rPr>
              <a:t>This software will be analyzing Sensex based on company’s stock value. The stock values of company depend on many factors, some of them are:</a:t>
            </a:r>
          </a:p>
          <a:p>
            <a:pPr marL="0" indent="0">
              <a:buNone/>
            </a:pPr>
            <a:r>
              <a:rPr lang="en-US" dirty="0">
                <a:solidFill>
                  <a:srgbClr val="4C4C4C"/>
                </a:solidFill>
              </a:rPr>
              <a:t>	</a:t>
            </a:r>
            <a:r>
              <a:rPr lang="en-IN" b="0" i="1" dirty="0">
                <a:solidFill>
                  <a:srgbClr val="4C4C4C"/>
                </a:solidFill>
                <a:effectLst/>
              </a:rPr>
              <a:t> Demand and Supply</a:t>
            </a:r>
          </a:p>
          <a:p>
            <a:pPr marL="0" indent="0">
              <a:buNone/>
            </a:pPr>
            <a:r>
              <a:rPr lang="en-IN" i="1" dirty="0">
                <a:solidFill>
                  <a:srgbClr val="4C4C4C"/>
                </a:solidFill>
              </a:rPr>
              <a:t>	</a:t>
            </a:r>
            <a:r>
              <a:rPr lang="en-IN" b="0" i="1" dirty="0">
                <a:solidFill>
                  <a:srgbClr val="4C4C4C"/>
                </a:solidFill>
                <a:effectLst/>
              </a:rPr>
              <a:t> Corporate results</a:t>
            </a:r>
            <a:endParaRPr lang="en-IN" i="1" dirty="0">
              <a:solidFill>
                <a:srgbClr val="4C4C4C"/>
              </a:solidFill>
            </a:endParaRPr>
          </a:p>
          <a:p>
            <a:pPr marL="0" indent="0">
              <a:buNone/>
            </a:pPr>
            <a:r>
              <a:rPr lang="en-IN" i="1" dirty="0">
                <a:solidFill>
                  <a:srgbClr val="4C4C4C"/>
                </a:solidFill>
              </a:rPr>
              <a:t>	</a:t>
            </a:r>
            <a:r>
              <a:rPr lang="en-IN" b="0" i="1" dirty="0">
                <a:solidFill>
                  <a:srgbClr val="4C4C4C"/>
                </a:solidFill>
                <a:effectLst/>
              </a:rPr>
              <a:t> Popularity</a:t>
            </a:r>
            <a:endParaRPr lang="en-IN" dirty="0"/>
          </a:p>
        </p:txBody>
      </p:sp>
    </p:spTree>
    <p:extLst>
      <p:ext uri="{BB962C8B-B14F-4D97-AF65-F5344CB8AC3E}">
        <p14:creationId xmlns:p14="http://schemas.microsoft.com/office/powerpoint/2010/main" val="159676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28E3-8F98-4F90-A01A-E4FD2311C5F3}"/>
              </a:ext>
            </a:extLst>
          </p:cNvPr>
          <p:cNvSpPr>
            <a:spLocks noGrp="1"/>
          </p:cNvSpPr>
          <p:nvPr>
            <p:ph type="title"/>
          </p:nvPr>
        </p:nvSpPr>
        <p:spPr/>
        <p:txBody>
          <a:bodyPr/>
          <a:lstStyle/>
          <a:p>
            <a:r>
              <a:rPr lang="en-US" dirty="0"/>
              <a:t>What Is Stock Market?</a:t>
            </a:r>
            <a:endParaRPr lang="en-IN" dirty="0"/>
          </a:p>
        </p:txBody>
      </p:sp>
      <p:sp>
        <p:nvSpPr>
          <p:cNvPr id="3" name="Content Placeholder 2">
            <a:extLst>
              <a:ext uri="{FF2B5EF4-FFF2-40B4-BE49-F238E27FC236}">
                <a16:creationId xmlns:a16="http://schemas.microsoft.com/office/drawing/2014/main" id="{E25B4B43-8505-4F16-B555-DF37EF798E65}"/>
              </a:ext>
            </a:extLst>
          </p:cNvPr>
          <p:cNvSpPr>
            <a:spLocks noGrp="1"/>
          </p:cNvSpPr>
          <p:nvPr>
            <p:ph idx="1"/>
          </p:nvPr>
        </p:nvSpPr>
        <p:spPr>
          <a:xfrm>
            <a:off x="838200" y="1825625"/>
            <a:ext cx="7006389" cy="4351338"/>
          </a:xfrm>
        </p:spPr>
        <p:txBody>
          <a:bodyPr>
            <a:normAutofit fontScale="92500"/>
          </a:bodyPr>
          <a:lstStyle/>
          <a:p>
            <a:r>
              <a:rPr lang="en-IN" sz="2400" dirty="0">
                <a:solidFill>
                  <a:srgbClr val="3C3B37"/>
                </a:solidFill>
                <a:effectLst/>
                <a:latin typeface="+mj-lt"/>
                <a:ea typeface="Times New Roman" panose="02020603050405020304" pitchFamily="18" charset="0"/>
              </a:rPr>
              <a:t>A</a:t>
            </a:r>
            <a:r>
              <a:rPr lang="en-IN" sz="2400" b="1" dirty="0">
                <a:solidFill>
                  <a:srgbClr val="3C3B37"/>
                </a:solidFill>
                <a:effectLst/>
                <a:latin typeface="+mj-lt"/>
                <a:ea typeface="Times New Roman" panose="02020603050405020304" pitchFamily="18" charset="0"/>
              </a:rPr>
              <a:t> stock</a:t>
            </a:r>
            <a:r>
              <a:rPr lang="en-IN" sz="2400" dirty="0">
                <a:solidFill>
                  <a:srgbClr val="3C3B37"/>
                </a:solidFill>
                <a:effectLst/>
                <a:latin typeface="+mj-lt"/>
                <a:ea typeface="Times New Roman" panose="02020603050405020304" pitchFamily="18" charset="0"/>
              </a:rPr>
              <a:t> or an equity is a security that represents the ownership of a fraction of a corporation.</a:t>
            </a:r>
            <a:endParaRPr lang="en-IN" sz="2400" dirty="0">
              <a:effectLst/>
              <a:latin typeface="+mj-lt"/>
              <a:ea typeface="Times New Roman" panose="02020603050405020304" pitchFamily="18" charset="0"/>
            </a:endParaRPr>
          </a:p>
          <a:p>
            <a:r>
              <a:rPr lang="en-IN" sz="2400" dirty="0">
                <a:solidFill>
                  <a:srgbClr val="3C3B37"/>
                </a:solidFill>
                <a:effectLst/>
                <a:latin typeface="+mj-lt"/>
                <a:ea typeface="Times New Roman" panose="02020603050405020304" pitchFamily="18" charset="0"/>
              </a:rPr>
              <a:t>This entitles the owner of the stock to a proportion of the corporation's assets and profits equal to</a:t>
            </a:r>
            <a:r>
              <a:rPr lang="en-IN" sz="2400" dirty="0">
                <a:effectLst/>
                <a:latin typeface="+mj-lt"/>
                <a:ea typeface="Times New Roman" panose="02020603050405020304" pitchFamily="18" charset="0"/>
              </a:rPr>
              <a:t> the amount of stock that they own.</a:t>
            </a:r>
          </a:p>
          <a:p>
            <a:r>
              <a:rPr lang="en-IN" sz="2400" dirty="0">
                <a:solidFill>
                  <a:srgbClr val="3B3838"/>
                </a:solidFill>
                <a:effectLst/>
                <a:latin typeface="+mj-lt"/>
                <a:ea typeface="Times New Roman" panose="02020603050405020304" pitchFamily="18" charset="0"/>
              </a:rPr>
              <a:t>These units of stock are called </a:t>
            </a:r>
            <a:r>
              <a:rPr lang="en-IN" sz="2400" b="1" dirty="0">
                <a:solidFill>
                  <a:srgbClr val="3B3838"/>
                </a:solidFill>
                <a:effectLst/>
                <a:latin typeface="+mj-lt"/>
                <a:ea typeface="Times New Roman" panose="02020603050405020304" pitchFamily="18" charset="0"/>
              </a:rPr>
              <a:t>shares</a:t>
            </a:r>
            <a:r>
              <a:rPr lang="en-IN" sz="2400" dirty="0">
                <a:solidFill>
                  <a:srgbClr val="000000"/>
                </a:solidFill>
                <a:effectLst/>
                <a:latin typeface="+mj-lt"/>
                <a:ea typeface="Times New Roman" panose="02020603050405020304" pitchFamily="18" charset="0"/>
              </a:rPr>
              <a:t>.</a:t>
            </a:r>
            <a:endParaRPr lang="en-IN" sz="2400" dirty="0">
              <a:effectLst/>
              <a:latin typeface="+mj-lt"/>
              <a:ea typeface="Times New Roman" panose="02020603050405020304" pitchFamily="18" charset="0"/>
            </a:endParaRPr>
          </a:p>
          <a:p>
            <a:r>
              <a:rPr lang="en-IN" sz="2400" dirty="0">
                <a:solidFill>
                  <a:srgbClr val="3C3B37"/>
                </a:solidFill>
                <a:effectLst/>
                <a:latin typeface="+mj-lt"/>
                <a:ea typeface="Times New Roman" panose="02020603050405020304" pitchFamily="18" charset="0"/>
              </a:rPr>
              <a:t>The </a:t>
            </a:r>
            <a:r>
              <a:rPr lang="en-IN" sz="2400" b="1" dirty="0">
                <a:solidFill>
                  <a:srgbClr val="3C3B37"/>
                </a:solidFill>
                <a:effectLst/>
                <a:latin typeface="+mj-lt"/>
                <a:ea typeface="Times New Roman" panose="02020603050405020304" pitchFamily="18" charset="0"/>
              </a:rPr>
              <a:t>stock market</a:t>
            </a:r>
            <a:r>
              <a:rPr lang="en-IN" sz="2400" dirty="0">
                <a:solidFill>
                  <a:srgbClr val="3C3B37"/>
                </a:solidFill>
                <a:effectLst/>
                <a:latin typeface="+mj-lt"/>
                <a:ea typeface="Times New Roman" panose="02020603050405020304" pitchFamily="18" charset="0"/>
              </a:rPr>
              <a:t> is the collection of markets and exchanges where regular activities of buying, selling</a:t>
            </a:r>
            <a:r>
              <a:rPr lang="en-IN" sz="2400" dirty="0">
                <a:effectLst/>
                <a:latin typeface="+mj-lt"/>
                <a:ea typeface="Times New Roman" panose="02020603050405020304" pitchFamily="18" charset="0"/>
              </a:rPr>
              <a:t> and issuance of shares of publicly held companies take place.</a:t>
            </a:r>
          </a:p>
          <a:p>
            <a:endParaRPr lang="en-IN" dirty="0"/>
          </a:p>
        </p:txBody>
      </p:sp>
      <p:pic>
        <p:nvPicPr>
          <p:cNvPr id="14338" name="Picture 2" descr="Saudi trades on US stock market surge 162% year-on-year in Q1 | Arab News">
            <a:extLst>
              <a:ext uri="{FF2B5EF4-FFF2-40B4-BE49-F238E27FC236}">
                <a16:creationId xmlns:a16="http://schemas.microsoft.com/office/drawing/2014/main" id="{8B0A30CA-079F-47A2-A2E6-D5B253627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944" y="883319"/>
            <a:ext cx="3631782" cy="2416786"/>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What the Plunge in the Stock Market Means for Individual Investors | Yale  Insights">
            <a:extLst>
              <a:ext uri="{FF2B5EF4-FFF2-40B4-BE49-F238E27FC236}">
                <a16:creationId xmlns:a16="http://schemas.microsoft.com/office/drawing/2014/main" id="{3203809E-C15C-4574-905D-A79E419E6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944" y="3818299"/>
            <a:ext cx="3631782" cy="203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50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16B2-5BB2-4D25-9E14-FAAB643ABF17}"/>
              </a:ext>
            </a:extLst>
          </p:cNvPr>
          <p:cNvSpPr>
            <a:spLocks noGrp="1"/>
          </p:cNvSpPr>
          <p:nvPr>
            <p:ph type="title"/>
          </p:nvPr>
        </p:nvSpPr>
        <p:spPr/>
        <p:txBody>
          <a:bodyPr/>
          <a:lstStyle/>
          <a:p>
            <a:r>
              <a:rPr lang="en-US" dirty="0"/>
              <a:t>What Is Stock Market?</a:t>
            </a:r>
            <a:endParaRPr lang="en-IN" dirty="0"/>
          </a:p>
        </p:txBody>
      </p:sp>
      <p:sp>
        <p:nvSpPr>
          <p:cNvPr id="3" name="Content Placeholder 2">
            <a:extLst>
              <a:ext uri="{FF2B5EF4-FFF2-40B4-BE49-F238E27FC236}">
                <a16:creationId xmlns:a16="http://schemas.microsoft.com/office/drawing/2014/main" id="{53070DF7-0CA5-4F9B-A744-3B81881C9BBD}"/>
              </a:ext>
            </a:extLst>
          </p:cNvPr>
          <p:cNvSpPr>
            <a:spLocks noGrp="1"/>
          </p:cNvSpPr>
          <p:nvPr>
            <p:ph idx="1"/>
          </p:nvPr>
        </p:nvSpPr>
        <p:spPr>
          <a:xfrm>
            <a:off x="838200" y="1825625"/>
            <a:ext cx="6541168" cy="4351338"/>
          </a:xfrm>
        </p:spPr>
        <p:txBody>
          <a:bodyPr>
            <a:normAutofit/>
          </a:bodyPr>
          <a:lstStyle/>
          <a:p>
            <a:r>
              <a:rPr lang="en-US" sz="2400" b="1" i="0" dirty="0">
                <a:solidFill>
                  <a:schemeClr val="bg2">
                    <a:lumMod val="25000"/>
                  </a:schemeClr>
                </a:solidFill>
                <a:effectLst/>
              </a:rPr>
              <a:t>Stock exchanges </a:t>
            </a:r>
            <a:r>
              <a:rPr lang="en-US" sz="2400" b="0" i="0" dirty="0">
                <a:solidFill>
                  <a:schemeClr val="bg2">
                    <a:lumMod val="25000"/>
                  </a:schemeClr>
                </a:solidFill>
                <a:effectLst/>
              </a:rPr>
              <a:t>are secondary markets, where existing owners of shares can transact with potential buyers.</a:t>
            </a:r>
          </a:p>
          <a:p>
            <a:r>
              <a:rPr lang="en-US" sz="2400" b="0" i="0" dirty="0">
                <a:solidFill>
                  <a:schemeClr val="bg2">
                    <a:lumMod val="25000"/>
                  </a:schemeClr>
                </a:solidFill>
                <a:effectLst/>
              </a:rPr>
              <a:t>The </a:t>
            </a:r>
            <a:r>
              <a:rPr lang="en-US" sz="2400" b="1" i="0" dirty="0">
                <a:solidFill>
                  <a:schemeClr val="bg2">
                    <a:lumMod val="25000"/>
                  </a:schemeClr>
                </a:solidFill>
                <a:effectLst/>
              </a:rPr>
              <a:t>secondary market </a:t>
            </a:r>
            <a:r>
              <a:rPr lang="en-US" sz="2400" b="0" i="0" dirty="0">
                <a:solidFill>
                  <a:schemeClr val="bg2">
                    <a:lumMod val="25000"/>
                  </a:schemeClr>
                </a:solidFill>
                <a:effectLst/>
              </a:rPr>
              <a:t>is where investors buy and sell securities they already own. It is what most people typically think of as the "stock market," though stocks are also sold on the primary market when they are first issued. </a:t>
            </a:r>
          </a:p>
        </p:txBody>
      </p:sp>
      <p:pic>
        <p:nvPicPr>
          <p:cNvPr id="13316" name="Picture 4" descr="Let&amp;#39;s break down the numbers - Marketplace">
            <a:extLst>
              <a:ext uri="{FF2B5EF4-FFF2-40B4-BE49-F238E27FC236}">
                <a16:creationId xmlns:a16="http://schemas.microsoft.com/office/drawing/2014/main" id="{B0BCE0C5-2924-46E5-9AEC-696431214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5921" y="918159"/>
            <a:ext cx="3950368" cy="2222082"/>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Stock market: New investors should know what's next for stocks">
            <a:extLst>
              <a:ext uri="{FF2B5EF4-FFF2-40B4-BE49-F238E27FC236}">
                <a16:creationId xmlns:a16="http://schemas.microsoft.com/office/drawing/2014/main" id="{6D6255CB-CEB8-4A07-968B-9C3B7A5A5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8285" y="3717759"/>
            <a:ext cx="3968004" cy="2222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25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EB48-0C18-41F5-8B3D-94FA539AFEB0}"/>
              </a:ext>
            </a:extLst>
          </p:cNvPr>
          <p:cNvSpPr>
            <a:spLocks noGrp="1"/>
          </p:cNvSpPr>
          <p:nvPr>
            <p:ph type="title"/>
          </p:nvPr>
        </p:nvSpPr>
        <p:spPr/>
        <p:txBody>
          <a:bodyPr/>
          <a:lstStyle/>
          <a:p>
            <a:r>
              <a:rPr lang="en-US" dirty="0"/>
              <a:t>What Is Stock Market?</a:t>
            </a:r>
            <a:endParaRPr lang="en-IN" dirty="0"/>
          </a:p>
        </p:txBody>
      </p:sp>
      <p:sp>
        <p:nvSpPr>
          <p:cNvPr id="3" name="Content Placeholder 2">
            <a:extLst>
              <a:ext uri="{FF2B5EF4-FFF2-40B4-BE49-F238E27FC236}">
                <a16:creationId xmlns:a16="http://schemas.microsoft.com/office/drawing/2014/main" id="{11E9690A-73F9-4C9E-B556-FBB209E52469}"/>
              </a:ext>
            </a:extLst>
          </p:cNvPr>
          <p:cNvSpPr>
            <a:spLocks noGrp="1"/>
          </p:cNvSpPr>
          <p:nvPr>
            <p:ph idx="1"/>
          </p:nvPr>
        </p:nvSpPr>
        <p:spPr>
          <a:xfrm>
            <a:off x="838200" y="1825625"/>
            <a:ext cx="6380747" cy="4414754"/>
          </a:xfrm>
        </p:spPr>
        <p:txBody>
          <a:bodyPr>
            <a:normAutofit/>
          </a:bodyPr>
          <a:lstStyle/>
          <a:p>
            <a:r>
              <a:rPr lang="en-US" sz="2800" dirty="0">
                <a:solidFill>
                  <a:srgbClr val="111111"/>
                </a:solidFill>
                <a:latin typeface="+mj-lt"/>
              </a:rPr>
              <a:t>T</a:t>
            </a:r>
            <a:r>
              <a:rPr lang="en-US" sz="2800" b="0" i="0" dirty="0">
                <a:solidFill>
                  <a:srgbClr val="111111"/>
                </a:solidFill>
                <a:effectLst/>
                <a:latin typeface="+mj-lt"/>
              </a:rPr>
              <a:t>he corporations listed on stock markets </a:t>
            </a:r>
            <a:r>
              <a:rPr lang="en-US" sz="2800" b="0" i="1" dirty="0">
                <a:solidFill>
                  <a:srgbClr val="111111"/>
                </a:solidFill>
                <a:effectLst/>
                <a:latin typeface="+mj-lt"/>
              </a:rPr>
              <a:t>do not</a:t>
            </a:r>
            <a:r>
              <a:rPr lang="en-US" sz="2800" b="0" i="0" dirty="0">
                <a:solidFill>
                  <a:srgbClr val="111111"/>
                </a:solidFill>
                <a:effectLst/>
                <a:latin typeface="+mj-lt"/>
              </a:rPr>
              <a:t> buy and sell their own shares on a regular basis</a:t>
            </a:r>
            <a:r>
              <a:rPr lang="en-US" sz="2800" dirty="0">
                <a:solidFill>
                  <a:srgbClr val="111111"/>
                </a:solidFill>
                <a:latin typeface="+mj-lt"/>
              </a:rPr>
              <a:t>.</a:t>
            </a:r>
          </a:p>
          <a:p>
            <a:r>
              <a:rPr lang="en-US" sz="2800" dirty="0">
                <a:solidFill>
                  <a:srgbClr val="111111"/>
                </a:solidFill>
                <a:latin typeface="+mj-lt"/>
              </a:rPr>
              <a:t>W</a:t>
            </a:r>
            <a:r>
              <a:rPr lang="en-US" sz="2800" b="0" i="0" dirty="0">
                <a:solidFill>
                  <a:srgbClr val="111111"/>
                </a:solidFill>
                <a:effectLst/>
                <a:latin typeface="+mj-lt"/>
              </a:rPr>
              <a:t>hen you buy a share of stock on the stock market, you are </a:t>
            </a:r>
            <a:r>
              <a:rPr lang="en-US" sz="2800" b="0" i="1" dirty="0">
                <a:solidFill>
                  <a:srgbClr val="111111"/>
                </a:solidFill>
                <a:effectLst/>
                <a:latin typeface="+mj-lt"/>
              </a:rPr>
              <a:t>not</a:t>
            </a:r>
            <a:r>
              <a:rPr lang="en-US" sz="2800" b="0" i="0" dirty="0">
                <a:solidFill>
                  <a:srgbClr val="111111"/>
                </a:solidFill>
                <a:effectLst/>
                <a:latin typeface="+mj-lt"/>
              </a:rPr>
              <a:t> buying it from the company, you are buying it from some other existing shareholder. </a:t>
            </a:r>
            <a:endParaRPr lang="en-IN" sz="2800" dirty="0">
              <a:latin typeface="+mj-lt"/>
            </a:endParaRPr>
          </a:p>
          <a:p>
            <a:endParaRPr lang="en-IN" dirty="0"/>
          </a:p>
        </p:txBody>
      </p:sp>
      <p:pic>
        <p:nvPicPr>
          <p:cNvPr id="15368" name="Picture 8" descr="5 Mantras To Become Successful In Stock Market">
            <a:extLst>
              <a:ext uri="{FF2B5EF4-FFF2-40B4-BE49-F238E27FC236}">
                <a16:creationId xmlns:a16="http://schemas.microsoft.com/office/drawing/2014/main" id="{4021CCD1-C3CB-488E-9584-3A790D77B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947" y="863017"/>
            <a:ext cx="4333467" cy="2425616"/>
          </a:xfrm>
          <a:prstGeom prst="rect">
            <a:avLst/>
          </a:prstGeom>
          <a:noFill/>
          <a:extLst>
            <a:ext uri="{909E8E84-426E-40DD-AFC4-6F175D3DCCD1}">
              <a14:hiddenFill xmlns:a14="http://schemas.microsoft.com/office/drawing/2010/main">
                <a:solidFill>
                  <a:srgbClr val="FFFFFF"/>
                </a:solidFill>
              </a14:hiddenFill>
            </a:ext>
          </a:extLst>
        </p:spPr>
      </p:pic>
      <p:pic>
        <p:nvPicPr>
          <p:cNvPr id="15372" name="Picture 12" descr="Stock Market Trading | Top17 benifits of Trading(Pros and Cons)">
            <a:extLst>
              <a:ext uri="{FF2B5EF4-FFF2-40B4-BE49-F238E27FC236}">
                <a16:creationId xmlns:a16="http://schemas.microsoft.com/office/drawing/2014/main" id="{BFF50D25-6D86-4F91-B27D-5CE6AD7AE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5410" y="3724104"/>
            <a:ext cx="4157003" cy="2306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21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B28A5-78BD-44A1-BA8E-B59C34509DBA}"/>
              </a:ext>
            </a:extLst>
          </p:cNvPr>
          <p:cNvSpPr>
            <a:spLocks noGrp="1"/>
          </p:cNvSpPr>
          <p:nvPr>
            <p:ph idx="1"/>
          </p:nvPr>
        </p:nvSpPr>
        <p:spPr>
          <a:xfrm>
            <a:off x="838200" y="1253331"/>
            <a:ext cx="9396663" cy="4351338"/>
          </a:xfrm>
        </p:spPr>
        <p:txBody>
          <a:bodyPr>
            <a:normAutofit/>
          </a:bodyPr>
          <a:lstStyle/>
          <a:p>
            <a:pPr marL="0" indent="0">
              <a:buNone/>
            </a:pPr>
            <a:r>
              <a:rPr lang="en-US" sz="3200" dirty="0"/>
              <a:t>There are two different kinds of analysis techniques to predict the rise and fall of the stocks. They are-</a:t>
            </a:r>
          </a:p>
          <a:p>
            <a:pPr marL="0" indent="0">
              <a:buNone/>
            </a:pPr>
            <a:endParaRPr lang="en-US" sz="4000" dirty="0"/>
          </a:p>
          <a:p>
            <a:pPr lvl="1"/>
            <a:r>
              <a:rPr lang="en-US" sz="3200" dirty="0"/>
              <a:t>Technical analysis</a:t>
            </a:r>
          </a:p>
          <a:p>
            <a:pPr lvl="1"/>
            <a:r>
              <a:rPr lang="en-US" sz="3200" dirty="0"/>
              <a:t>Fundamental analysis</a:t>
            </a:r>
            <a:endParaRPr lang="en-IN" sz="3200" dirty="0"/>
          </a:p>
        </p:txBody>
      </p:sp>
      <p:pic>
        <p:nvPicPr>
          <p:cNvPr id="11266" name="Picture 2" descr="Fundamental vs Technical Analysis | Top 8 Differences">
            <a:extLst>
              <a:ext uri="{FF2B5EF4-FFF2-40B4-BE49-F238E27FC236}">
                <a16:creationId xmlns:a16="http://schemas.microsoft.com/office/drawing/2014/main" id="{6E60A0EB-E045-4457-9A27-042792F491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55229"/>
          <a:stretch/>
        </p:blipFill>
        <p:spPr bwMode="auto">
          <a:xfrm>
            <a:off x="6096000" y="3232033"/>
            <a:ext cx="2609850" cy="27622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Fundamental vs Technical Analysis | Top 8 Differences">
            <a:extLst>
              <a:ext uri="{FF2B5EF4-FFF2-40B4-BE49-F238E27FC236}">
                <a16:creationId xmlns:a16="http://schemas.microsoft.com/office/drawing/2014/main" id="{FCF6F68A-FCCE-4464-A2AC-DEF8DF6D8C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229"/>
          <a:stretch/>
        </p:blipFill>
        <p:spPr bwMode="auto">
          <a:xfrm>
            <a:off x="9254061" y="3232033"/>
            <a:ext cx="2609851"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489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32D0-998D-4D88-B26C-F681511892CA}"/>
              </a:ext>
            </a:extLst>
          </p:cNvPr>
          <p:cNvSpPr>
            <a:spLocks noGrp="1"/>
          </p:cNvSpPr>
          <p:nvPr>
            <p:ph type="title"/>
          </p:nvPr>
        </p:nvSpPr>
        <p:spPr/>
        <p:txBody>
          <a:bodyPr>
            <a:normAutofit fontScale="90000"/>
          </a:bodyPr>
          <a:lstStyle/>
          <a:p>
            <a:br>
              <a:rPr lang="en-US" sz="4400" b="1" dirty="0">
                <a:solidFill>
                  <a:srgbClr val="3B3838"/>
                </a:solidFill>
                <a:effectLst/>
                <a:latin typeface="Roboto" panose="02000000000000000000" pitchFamily="2" charset="0"/>
                <a:ea typeface="Times New Roman" panose="02020603050405020304" pitchFamily="18" charset="0"/>
              </a:rPr>
            </a:br>
            <a:r>
              <a:rPr lang="en-US" sz="4400" b="1" dirty="0">
                <a:effectLst/>
                <a:ea typeface="Times New Roman" panose="02020603050405020304" pitchFamily="18" charset="0"/>
              </a:rPr>
              <a:t>Technical Analysis</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F2E35EA-20F6-4695-8D7D-2BC14F33EE14}"/>
              </a:ext>
            </a:extLst>
          </p:cNvPr>
          <p:cNvSpPr>
            <a:spLocks noGrp="1"/>
          </p:cNvSpPr>
          <p:nvPr>
            <p:ph idx="1"/>
          </p:nvPr>
        </p:nvSpPr>
        <p:spPr/>
        <p:txBody>
          <a:bodyPr>
            <a:normAutofit lnSpcReduction="10000"/>
          </a:bodyPr>
          <a:lstStyle/>
          <a:p>
            <a:pPr marL="342900" lvl="0" indent="-342900">
              <a:buFont typeface="Symbol" panose="05050102010706020507" pitchFamily="18" charset="2"/>
              <a:buChar char=""/>
            </a:pPr>
            <a:r>
              <a:rPr lang="en-US" sz="2400" dirty="0">
                <a:solidFill>
                  <a:srgbClr val="3B3838"/>
                </a:solidFill>
                <a:effectLst/>
                <a:latin typeface="+mj-lt"/>
                <a:ea typeface="Times New Roman" panose="02020603050405020304" pitchFamily="18" charset="0"/>
              </a:rPr>
              <a:t>Technical analysis focuses on analyzing the </a:t>
            </a:r>
            <a:r>
              <a:rPr lang="en-US" sz="2400" b="1" dirty="0">
                <a:solidFill>
                  <a:srgbClr val="3B3838"/>
                </a:solidFill>
                <a:effectLst/>
                <a:latin typeface="+mj-lt"/>
                <a:ea typeface="Times New Roman" panose="02020603050405020304" pitchFamily="18" charset="0"/>
              </a:rPr>
              <a:t>direction of prices</a:t>
            </a:r>
            <a:r>
              <a:rPr lang="en-US" sz="2400" dirty="0">
                <a:solidFill>
                  <a:srgbClr val="3B3838"/>
                </a:solidFill>
                <a:effectLst/>
                <a:latin typeface="+mj-lt"/>
                <a:ea typeface="Times New Roman" panose="02020603050405020304" pitchFamily="18" charset="0"/>
              </a:rPr>
              <a:t> to </a:t>
            </a:r>
            <a:r>
              <a:rPr lang="en-US" sz="2400" b="1" dirty="0">
                <a:solidFill>
                  <a:srgbClr val="3B3838"/>
                </a:solidFill>
                <a:effectLst/>
                <a:latin typeface="+mj-lt"/>
                <a:ea typeface="Times New Roman" panose="02020603050405020304" pitchFamily="18" charset="0"/>
              </a:rPr>
              <a:t>predict future prices.</a:t>
            </a:r>
            <a:endParaRPr lang="en-IN" sz="2400" dirty="0">
              <a:effectLst/>
              <a:latin typeface="+mj-lt"/>
              <a:ea typeface="Times New Roman" panose="02020603050405020304" pitchFamily="18" charset="0"/>
            </a:endParaRPr>
          </a:p>
          <a:p>
            <a:pPr marL="342900" lvl="0" indent="-342900">
              <a:buFont typeface="Symbol" panose="05050102010706020507" pitchFamily="18" charset="2"/>
              <a:buChar char=""/>
            </a:pPr>
            <a:r>
              <a:rPr lang="en-US" sz="2400" dirty="0">
                <a:solidFill>
                  <a:srgbClr val="3B3838"/>
                </a:solidFill>
                <a:effectLst/>
                <a:latin typeface="+mj-lt"/>
                <a:ea typeface="Times New Roman" panose="02020603050405020304" pitchFamily="18" charset="0"/>
              </a:rPr>
              <a:t>You might have come across people drawing different lines and curves on the price chart to predict the future price direction.</a:t>
            </a:r>
            <a:endParaRPr lang="en-IN" sz="2400" dirty="0">
              <a:effectLst/>
              <a:latin typeface="+mj-lt"/>
              <a:ea typeface="Times New Roman" panose="02020603050405020304" pitchFamily="18" charset="0"/>
            </a:endParaRPr>
          </a:p>
          <a:p>
            <a:pPr marL="342900" lvl="0" indent="-342900">
              <a:buFont typeface="Symbol" panose="05050102010706020507" pitchFamily="18" charset="2"/>
              <a:buChar char=""/>
            </a:pPr>
            <a:r>
              <a:rPr lang="en-US" sz="2400" dirty="0">
                <a:solidFill>
                  <a:srgbClr val="3B3838"/>
                </a:solidFill>
                <a:effectLst/>
                <a:highlight>
                  <a:srgbClr val="FFFFFF"/>
                </a:highlight>
                <a:latin typeface="+mj-lt"/>
                <a:ea typeface="Times New Roman" panose="02020603050405020304" pitchFamily="18" charset="0"/>
              </a:rPr>
              <a:t>Technical analysis is a </a:t>
            </a:r>
            <a:r>
              <a:rPr lang="en-US" sz="2400" b="1" dirty="0">
                <a:solidFill>
                  <a:srgbClr val="3B3838"/>
                </a:solidFill>
                <a:effectLst/>
                <a:highlight>
                  <a:srgbClr val="FFFFFF"/>
                </a:highlight>
                <a:latin typeface="+mj-lt"/>
                <a:ea typeface="Times New Roman" panose="02020603050405020304" pitchFamily="18" charset="0"/>
              </a:rPr>
              <a:t>pure number game</a:t>
            </a:r>
            <a:r>
              <a:rPr lang="en-US" sz="2400" dirty="0">
                <a:solidFill>
                  <a:srgbClr val="3B3838"/>
                </a:solidFill>
                <a:effectLst/>
                <a:highlight>
                  <a:srgbClr val="FFFFFF"/>
                </a:highlight>
                <a:latin typeface="+mj-lt"/>
                <a:ea typeface="Times New Roman" panose="02020603050405020304" pitchFamily="18" charset="0"/>
              </a:rPr>
              <a:t> where we have a bunch </a:t>
            </a:r>
            <a:r>
              <a:rPr lang="en-US" sz="2400" b="1" dirty="0">
                <a:solidFill>
                  <a:srgbClr val="3B3838"/>
                </a:solidFill>
                <a:effectLst/>
                <a:highlight>
                  <a:srgbClr val="FFFFFF"/>
                </a:highlight>
                <a:latin typeface="+mj-lt"/>
                <a:ea typeface="Times New Roman" panose="02020603050405020304" pitchFamily="18" charset="0"/>
              </a:rPr>
              <a:t>of numeric past information</a:t>
            </a:r>
            <a:r>
              <a:rPr lang="en-US" sz="2400" dirty="0">
                <a:solidFill>
                  <a:srgbClr val="3B3838"/>
                </a:solidFill>
                <a:effectLst/>
                <a:highlight>
                  <a:srgbClr val="FFFFFF"/>
                </a:highlight>
                <a:latin typeface="+mj-lt"/>
                <a:ea typeface="Times New Roman" panose="02020603050405020304" pitchFamily="18" charset="0"/>
              </a:rPr>
              <a:t> which has to be mapped to a number which we expect to be the future price which suits to be a perfect problem to be solved using Deep learning. </a:t>
            </a:r>
            <a:endParaRPr lang="en-IN" sz="2400" dirty="0">
              <a:effectLst/>
              <a:latin typeface="+mj-lt"/>
              <a:ea typeface="Times New Roman" panose="02020603050405020304" pitchFamily="18" charset="0"/>
            </a:endParaRPr>
          </a:p>
          <a:p>
            <a:endParaRPr lang="en-IN" dirty="0"/>
          </a:p>
        </p:txBody>
      </p:sp>
    </p:spTree>
    <p:extLst>
      <p:ext uri="{BB962C8B-B14F-4D97-AF65-F5344CB8AC3E}">
        <p14:creationId xmlns:p14="http://schemas.microsoft.com/office/powerpoint/2010/main" val="32487654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892</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Open Sans</vt:lpstr>
      <vt:lpstr>Roboto</vt:lpstr>
      <vt:lpstr>SourceSansPro</vt:lpstr>
      <vt:lpstr>Symbol</vt:lpstr>
      <vt:lpstr>Times New Roman</vt:lpstr>
      <vt:lpstr>Trebuchet MS</vt:lpstr>
      <vt:lpstr>Wingdings 3</vt:lpstr>
      <vt:lpstr>Facet</vt:lpstr>
      <vt:lpstr>Stock Market Prediction</vt:lpstr>
      <vt:lpstr>Objective</vt:lpstr>
      <vt:lpstr>Problem Statement</vt:lpstr>
      <vt:lpstr>Scope</vt:lpstr>
      <vt:lpstr>What Is Stock Market?</vt:lpstr>
      <vt:lpstr>What Is Stock Market?</vt:lpstr>
      <vt:lpstr>What Is Stock Market?</vt:lpstr>
      <vt:lpstr>PowerPoint Presentation</vt:lpstr>
      <vt:lpstr> Technical Analysis </vt:lpstr>
      <vt:lpstr>Technical Indicators</vt:lpstr>
      <vt:lpstr>What Is a Moving Average (MA)?</vt:lpstr>
      <vt:lpstr>PowerPoint Presentation</vt:lpstr>
      <vt:lpstr>RSI Indicator</vt:lpstr>
      <vt:lpstr>PowerPoint Presentation</vt:lpstr>
      <vt:lpstr>Technical charts</vt:lpstr>
      <vt:lpstr>Types of charts </vt:lpstr>
      <vt:lpstr>Candlestick charts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Medha Adepu</dc:creator>
  <cp:lastModifiedBy>ANKIT KUMAR SINGH</cp:lastModifiedBy>
  <cp:revision>18</cp:revision>
  <dcterms:created xsi:type="dcterms:W3CDTF">2021-06-16T02:32:03Z</dcterms:created>
  <dcterms:modified xsi:type="dcterms:W3CDTF">2021-09-22T12:41:45Z</dcterms:modified>
</cp:coreProperties>
</file>