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61" r:id="rId6"/>
    <p:sldId id="262" r:id="rId7"/>
    <p:sldId id="275" r:id="rId8"/>
    <p:sldId id="271" r:id="rId9"/>
    <p:sldId id="267" r:id="rId10"/>
    <p:sldId id="274" r:id="rId11"/>
    <p:sldId id="272" r:id="rId12"/>
    <p:sldId id="273" r:id="rId13"/>
    <p:sldId id="281" r:id="rId14"/>
    <p:sldId id="268" r:id="rId15"/>
    <p:sldId id="269" r:id="rId16"/>
    <p:sldId id="277" r:id="rId17"/>
    <p:sldId id="276" r:id="rId18"/>
    <p:sldId id="278" r:id="rId19"/>
    <p:sldId id="270" r:id="rId20"/>
    <p:sldId id="282" r:id="rId21"/>
    <p:sldId id="26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66" autoAdjust="0"/>
    <p:restoredTop sz="94660"/>
  </p:normalViewPr>
  <p:slideViewPr>
    <p:cSldViewPr snapToGrid="0">
      <p:cViewPr varScale="1">
        <p:scale>
          <a:sx n="74" d="100"/>
          <a:sy n="74" d="100"/>
        </p:scale>
        <p:origin x="72"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01065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32925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61420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352D559-0F66-4C04-BB67-C4871B237162}"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972080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53633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53529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48888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7841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92338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2D559-0F66-4C04-BB67-C4871B237162}"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75250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52D559-0F66-4C04-BB67-C4871B237162}"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69455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2D559-0F66-4C04-BB67-C4871B237162}"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79836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08991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343391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352D559-0F66-4C04-BB67-C4871B237162}" type="datetimeFigureOut">
              <a:rPr lang="en-US" smtClean="0"/>
              <a:t>3/20/2018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70FB5C6-C0F4-48C2-B2A2-64A7CCBA2562}" type="slidenum">
              <a:rPr lang="en-US" smtClean="0"/>
              <a:t>‹#›</a:t>
            </a:fld>
            <a:endParaRPr lang="en-US"/>
          </a:p>
        </p:txBody>
      </p:sp>
    </p:spTree>
    <p:extLst>
      <p:ext uri="{BB962C8B-B14F-4D97-AF65-F5344CB8AC3E}">
        <p14:creationId xmlns:p14="http://schemas.microsoft.com/office/powerpoint/2010/main" val="11462020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6211-3B7B-4BB0-B250-01DF209D594F}"/>
              </a:ext>
            </a:extLst>
          </p:cNvPr>
          <p:cNvSpPr>
            <a:spLocks noGrp="1"/>
          </p:cNvSpPr>
          <p:nvPr>
            <p:ph type="ctrTitle"/>
          </p:nvPr>
        </p:nvSpPr>
        <p:spPr>
          <a:xfrm>
            <a:off x="810001" y="850631"/>
            <a:ext cx="10572000" cy="2971051"/>
          </a:xfrm>
        </p:spPr>
        <p:txBody>
          <a:bodyPr/>
          <a:lstStyle/>
          <a:p>
            <a:r>
              <a:rPr lang="en-US" dirty="0"/>
              <a:t>Suicides Among Veterans in the United States</a:t>
            </a:r>
          </a:p>
        </p:txBody>
      </p:sp>
      <p:sp>
        <p:nvSpPr>
          <p:cNvPr id="3" name="Subtitle 2">
            <a:extLst>
              <a:ext uri="{FF2B5EF4-FFF2-40B4-BE49-F238E27FC236}">
                <a16:creationId xmlns:a16="http://schemas.microsoft.com/office/drawing/2014/main" id="{EA3483FF-9E12-41FB-87EC-85D163EC73E6}"/>
              </a:ext>
            </a:extLst>
          </p:cNvPr>
          <p:cNvSpPr>
            <a:spLocks noGrp="1"/>
          </p:cNvSpPr>
          <p:nvPr>
            <p:ph type="subTitle" idx="1"/>
          </p:nvPr>
        </p:nvSpPr>
        <p:spPr>
          <a:xfrm>
            <a:off x="810001" y="5280846"/>
            <a:ext cx="10572000" cy="1327771"/>
          </a:xfrm>
        </p:spPr>
        <p:txBody>
          <a:bodyPr>
            <a:normAutofit/>
          </a:bodyPr>
          <a:lstStyle/>
          <a:p>
            <a:r>
              <a:rPr lang="en-US" b="1" dirty="0"/>
              <a:t>Flying Dynamos:</a:t>
            </a:r>
          </a:p>
          <a:p>
            <a:r>
              <a:rPr lang="en-US" dirty="0"/>
              <a:t>Chris Prabhu			Neelayadhatchi (Neela) Sridharan</a:t>
            </a:r>
          </a:p>
          <a:p>
            <a:r>
              <a:rPr lang="en-US" dirty="0"/>
              <a:t>Saranya Babuselvan		Alaind (Alli) Sklar </a:t>
            </a:r>
          </a:p>
          <a:p>
            <a:endParaRPr lang="en-US" dirty="0"/>
          </a:p>
        </p:txBody>
      </p:sp>
    </p:spTree>
    <p:extLst>
      <p:ext uri="{BB962C8B-B14F-4D97-AF65-F5344CB8AC3E}">
        <p14:creationId xmlns:p14="http://schemas.microsoft.com/office/powerpoint/2010/main" val="10415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8C1FC8BA-94E6-44F7-B346-6A2215E66D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ounded Rectangle 17">
            <a:extLst>
              <a:ext uri="{FF2B5EF4-FFF2-40B4-BE49-F238E27FC236}">
                <a16:creationId xmlns:a16="http://schemas.microsoft.com/office/drawing/2014/main" id="{567B1EEF-AB32-40F7-AD5F-41E0EA001E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descr="A close up of a logo&#10;&#10;Description generated with high confidence">
            <a:extLst>
              <a:ext uri="{FF2B5EF4-FFF2-40B4-BE49-F238E27FC236}">
                <a16:creationId xmlns:a16="http://schemas.microsoft.com/office/drawing/2014/main" id="{B30D8E61-489F-4315-AFD7-02C84B02F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79" y="121386"/>
            <a:ext cx="7330635" cy="6615227"/>
          </a:xfrm>
          <a:prstGeom prst="rect">
            <a:avLst/>
          </a:prstGeom>
        </p:spPr>
      </p:pic>
      <p:sp>
        <p:nvSpPr>
          <p:cNvPr id="2" name="Title 1">
            <a:extLst>
              <a:ext uri="{FF2B5EF4-FFF2-40B4-BE49-F238E27FC236}">
                <a16:creationId xmlns:a16="http://schemas.microsoft.com/office/drawing/2014/main" id="{53343611-FBF3-429F-81BC-56BA3CC32988}"/>
              </a:ext>
            </a:extLst>
          </p:cNvPr>
          <p:cNvSpPr>
            <a:spLocks noGrp="1"/>
          </p:cNvSpPr>
          <p:nvPr>
            <p:ph type="title"/>
          </p:nvPr>
        </p:nvSpPr>
        <p:spPr>
          <a:xfrm>
            <a:off x="81852" y="0"/>
            <a:ext cx="4334364" cy="1981200"/>
          </a:xfrm>
        </p:spPr>
        <p:txBody>
          <a:bodyPr>
            <a:normAutofit/>
          </a:bodyPr>
          <a:lstStyle/>
          <a:p>
            <a:r>
              <a:rPr lang="en-US" sz="3600" dirty="0"/>
              <a:t>Findings #2: Veteran Suicide by State</a:t>
            </a:r>
          </a:p>
        </p:txBody>
      </p:sp>
      <p:sp>
        <p:nvSpPr>
          <p:cNvPr id="20" name="Content Placeholder 8">
            <a:extLst>
              <a:ext uri="{FF2B5EF4-FFF2-40B4-BE49-F238E27FC236}">
                <a16:creationId xmlns:a16="http://schemas.microsoft.com/office/drawing/2014/main" id="{337AD674-40B4-4BED-B019-45D38E5F5C98}"/>
              </a:ext>
            </a:extLst>
          </p:cNvPr>
          <p:cNvSpPr txBox="1">
            <a:spLocks/>
          </p:cNvSpPr>
          <p:nvPr/>
        </p:nvSpPr>
        <p:spPr>
          <a:xfrm>
            <a:off x="9180632" y="4104492"/>
            <a:ext cx="3008320" cy="1320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Montana</a:t>
            </a:r>
            <a:r>
              <a:rPr lang="en-US" sz="1400" dirty="0"/>
              <a:t>, </a:t>
            </a:r>
            <a:r>
              <a:rPr lang="en-US" sz="1400" b="1" dirty="0"/>
              <a:t>Idaho</a:t>
            </a:r>
            <a:r>
              <a:rPr lang="en-US" sz="1400" dirty="0"/>
              <a:t>, </a:t>
            </a:r>
            <a:r>
              <a:rPr lang="en-US" sz="1400" b="1" dirty="0"/>
              <a:t>Nevada</a:t>
            </a:r>
            <a:r>
              <a:rPr lang="en-US" sz="1400" dirty="0"/>
              <a:t>, and </a:t>
            </a:r>
            <a:r>
              <a:rPr lang="en-US" sz="1400" b="1" dirty="0"/>
              <a:t>New Mexico</a:t>
            </a:r>
            <a:r>
              <a:rPr lang="en-US" sz="1400" dirty="0"/>
              <a:t> had the highest rates of veteran suicide as of 2011.</a:t>
            </a:r>
          </a:p>
        </p:txBody>
      </p:sp>
      <p:sp>
        <p:nvSpPr>
          <p:cNvPr id="21" name="Content Placeholder 8">
            <a:extLst>
              <a:ext uri="{FF2B5EF4-FFF2-40B4-BE49-F238E27FC236}">
                <a16:creationId xmlns:a16="http://schemas.microsoft.com/office/drawing/2014/main" id="{E475B58F-11D3-4823-B72F-7DF7701C341A}"/>
              </a:ext>
            </a:extLst>
          </p:cNvPr>
          <p:cNvSpPr txBox="1">
            <a:spLocks/>
          </p:cNvSpPr>
          <p:nvPr/>
        </p:nvSpPr>
        <p:spPr>
          <a:xfrm>
            <a:off x="186926" y="2001520"/>
            <a:ext cx="4141234" cy="477023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solidFill>
                  <a:schemeClr val="bg1"/>
                </a:solidFill>
              </a:rPr>
              <a:t>The four states with the highest suicide rates are Montana, Idaho, Nevada, and New Mexico.  The suicide rates in these four states stands at </a:t>
            </a:r>
            <a:r>
              <a:rPr lang="en-US" sz="2400" b="1" dirty="0">
                <a:solidFill>
                  <a:schemeClr val="accent1">
                    <a:lumMod val="60000"/>
                    <a:lumOff val="40000"/>
                  </a:schemeClr>
                </a:solidFill>
              </a:rPr>
              <a:t>50.74</a:t>
            </a:r>
            <a:r>
              <a:rPr lang="en-US" sz="2400" dirty="0">
                <a:solidFill>
                  <a:schemeClr val="bg1"/>
                </a:solidFill>
              </a:rPr>
              <a:t> per 100,000 individuals or higher, which is far above the overall veteran suicide rate of </a:t>
            </a:r>
            <a:r>
              <a:rPr lang="en-US" sz="2400" b="1" dirty="0">
                <a:solidFill>
                  <a:schemeClr val="accent1">
                    <a:lumMod val="60000"/>
                    <a:lumOff val="40000"/>
                  </a:schemeClr>
                </a:solidFill>
              </a:rPr>
              <a:t>34.28</a:t>
            </a:r>
            <a:r>
              <a:rPr lang="en-US" sz="2400" dirty="0">
                <a:solidFill>
                  <a:schemeClr val="bg1"/>
                </a:solidFill>
              </a:rPr>
              <a:t> and the rest of the country at </a:t>
            </a:r>
            <a:r>
              <a:rPr lang="en-US" sz="2400" b="1" dirty="0">
                <a:solidFill>
                  <a:schemeClr val="accent1">
                    <a:lumMod val="60000"/>
                    <a:lumOff val="40000"/>
                  </a:schemeClr>
                </a:solidFill>
              </a:rPr>
              <a:t>31.02</a:t>
            </a:r>
            <a:r>
              <a:rPr lang="en-US" sz="2400" dirty="0">
                <a:solidFill>
                  <a:schemeClr val="bg1"/>
                </a:solidFill>
              </a:rPr>
              <a:t>.</a:t>
            </a:r>
            <a:endParaRPr lang="en-US" sz="2400" b="1" dirty="0">
              <a:solidFill>
                <a:schemeClr val="bg1"/>
              </a:solidFill>
            </a:endParaRPr>
          </a:p>
        </p:txBody>
      </p:sp>
      <p:pic>
        <p:nvPicPr>
          <p:cNvPr id="5" name="Picture 4">
            <a:extLst>
              <a:ext uri="{FF2B5EF4-FFF2-40B4-BE49-F238E27FC236}">
                <a16:creationId xmlns:a16="http://schemas.microsoft.com/office/drawing/2014/main" id="{D0293518-1A1A-4088-A257-E63121C6CEC5}"/>
              </a:ext>
            </a:extLst>
          </p:cNvPr>
          <p:cNvPicPr>
            <a:picLocks noChangeAspect="1"/>
          </p:cNvPicPr>
          <p:nvPr/>
        </p:nvPicPr>
        <p:blipFill>
          <a:blip r:embed="rId3"/>
          <a:stretch>
            <a:fillRect/>
          </a:stretch>
        </p:blipFill>
        <p:spPr>
          <a:xfrm>
            <a:off x="8398897" y="5274751"/>
            <a:ext cx="3686618" cy="750519"/>
          </a:xfrm>
          <a:prstGeom prst="rect">
            <a:avLst/>
          </a:prstGeom>
        </p:spPr>
      </p:pic>
    </p:spTree>
    <p:extLst>
      <p:ext uri="{BB962C8B-B14F-4D97-AF65-F5344CB8AC3E}">
        <p14:creationId xmlns:p14="http://schemas.microsoft.com/office/powerpoint/2010/main" val="312812849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Content Placeholder 6" descr="A close up of a map&#10;&#10;Description generated with high confidence">
            <a:extLst>
              <a:ext uri="{FF2B5EF4-FFF2-40B4-BE49-F238E27FC236}">
                <a16:creationId xmlns:a16="http://schemas.microsoft.com/office/drawing/2014/main" id="{AFD388F4-4646-428F-9BCB-E8BBF2362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5441" y="2258850"/>
            <a:ext cx="7676286" cy="437548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9E067FDC-BB15-4DAC-A290-22A629DF94AC}"/>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Findings #2: continued</a:t>
            </a:r>
          </a:p>
        </p:txBody>
      </p:sp>
      <p:sp>
        <p:nvSpPr>
          <p:cNvPr id="17" name="Content Placeholder 8">
            <a:extLst>
              <a:ext uri="{FF2B5EF4-FFF2-40B4-BE49-F238E27FC236}">
                <a16:creationId xmlns:a16="http://schemas.microsoft.com/office/drawing/2014/main" id="{158B9109-5504-4D6B-8922-38157BAEB680}"/>
              </a:ext>
            </a:extLst>
          </p:cNvPr>
          <p:cNvSpPr txBox="1">
            <a:spLocks/>
          </p:cNvSpPr>
          <p:nvPr/>
        </p:nvSpPr>
        <p:spPr>
          <a:xfrm>
            <a:off x="0" y="2067560"/>
            <a:ext cx="4315441" cy="4566772"/>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The average rate of veteran suicides in the West (excluding California &amp; Washington) </a:t>
            </a:r>
            <a:r>
              <a:rPr lang="en-US" sz="1600" b="1" dirty="0">
                <a:solidFill>
                  <a:schemeClr val="accent1">
                    <a:lumMod val="60000"/>
                    <a:lumOff val="40000"/>
                  </a:schemeClr>
                </a:solidFill>
              </a:rPr>
              <a:t>47.16</a:t>
            </a:r>
            <a:r>
              <a:rPr lang="en-US" sz="1600" dirty="0"/>
              <a:t>.  The reset of the country had an average rate of </a:t>
            </a:r>
            <a:r>
              <a:rPr lang="en-US" sz="1600" b="1" dirty="0">
                <a:solidFill>
                  <a:schemeClr val="accent1">
                    <a:lumMod val="60000"/>
                    <a:lumOff val="40000"/>
                  </a:schemeClr>
                </a:solidFill>
              </a:rPr>
              <a:t>29.14</a:t>
            </a:r>
            <a:r>
              <a:rPr lang="en-US" sz="1600" dirty="0"/>
              <a:t>. </a:t>
            </a:r>
          </a:p>
          <a:p>
            <a:r>
              <a:rPr lang="en-US" sz="1600" dirty="0"/>
              <a:t>Highest suicide rates in the West:</a:t>
            </a:r>
          </a:p>
          <a:p>
            <a:pPr lvl="1"/>
            <a:r>
              <a:rPr lang="en-US" dirty="0"/>
              <a:t>Montana: </a:t>
            </a:r>
            <a:r>
              <a:rPr lang="en-US" b="1" dirty="0">
                <a:solidFill>
                  <a:schemeClr val="accent1">
                    <a:lumMod val="60000"/>
                    <a:lumOff val="40000"/>
                  </a:schemeClr>
                </a:solidFill>
              </a:rPr>
              <a:t>55.8</a:t>
            </a:r>
          </a:p>
          <a:p>
            <a:pPr lvl="1"/>
            <a:r>
              <a:rPr lang="en-US" dirty="0"/>
              <a:t>Nevada: </a:t>
            </a:r>
            <a:r>
              <a:rPr lang="en-US" b="1" dirty="0">
                <a:solidFill>
                  <a:schemeClr val="accent1">
                    <a:lumMod val="60000"/>
                    <a:lumOff val="40000"/>
                  </a:schemeClr>
                </a:solidFill>
              </a:rPr>
              <a:t>50.47</a:t>
            </a:r>
          </a:p>
          <a:p>
            <a:pPr lvl="1"/>
            <a:r>
              <a:rPr lang="en-US" dirty="0"/>
              <a:t>Idaho: </a:t>
            </a:r>
            <a:r>
              <a:rPr lang="en-US" b="1" dirty="0">
                <a:solidFill>
                  <a:schemeClr val="accent1">
                    <a:lumMod val="60000"/>
                    <a:lumOff val="40000"/>
                  </a:schemeClr>
                </a:solidFill>
              </a:rPr>
              <a:t>49.31</a:t>
            </a:r>
          </a:p>
          <a:p>
            <a:pPr lvl="1"/>
            <a:r>
              <a:rPr lang="en-US" dirty="0"/>
              <a:t>New Mexico: </a:t>
            </a:r>
            <a:r>
              <a:rPr lang="en-US" b="1" dirty="0">
                <a:solidFill>
                  <a:schemeClr val="accent1">
                    <a:lumMod val="60000"/>
                    <a:lumOff val="40000"/>
                  </a:schemeClr>
                </a:solidFill>
              </a:rPr>
              <a:t>47.38</a:t>
            </a:r>
          </a:p>
          <a:p>
            <a:pPr lvl="1"/>
            <a:r>
              <a:rPr lang="en-US" dirty="0"/>
              <a:t>Wyoming: </a:t>
            </a:r>
            <a:r>
              <a:rPr lang="en-US" b="1" dirty="0">
                <a:solidFill>
                  <a:schemeClr val="accent1">
                    <a:lumMod val="60000"/>
                    <a:lumOff val="40000"/>
                  </a:schemeClr>
                </a:solidFill>
              </a:rPr>
              <a:t>47.04</a:t>
            </a:r>
          </a:p>
          <a:p>
            <a:pPr lvl="1"/>
            <a:r>
              <a:rPr lang="en-US" dirty="0"/>
              <a:t>Colorado: </a:t>
            </a:r>
            <a:r>
              <a:rPr lang="en-US" b="1" dirty="0">
                <a:solidFill>
                  <a:schemeClr val="accent1">
                    <a:lumMod val="60000"/>
                    <a:lumOff val="40000"/>
                  </a:schemeClr>
                </a:solidFill>
              </a:rPr>
              <a:t>44.27</a:t>
            </a:r>
          </a:p>
          <a:p>
            <a:pPr lvl="1"/>
            <a:r>
              <a:rPr lang="en-US" dirty="0"/>
              <a:t>Utah: </a:t>
            </a:r>
            <a:r>
              <a:rPr lang="en-US" b="1" dirty="0">
                <a:solidFill>
                  <a:schemeClr val="accent1">
                    <a:lumMod val="60000"/>
                    <a:lumOff val="40000"/>
                  </a:schemeClr>
                </a:solidFill>
              </a:rPr>
              <a:t>43.85</a:t>
            </a:r>
          </a:p>
          <a:p>
            <a:pPr lvl="1"/>
            <a:r>
              <a:rPr lang="en-US" dirty="0"/>
              <a:t>Oregon: </a:t>
            </a:r>
            <a:r>
              <a:rPr lang="en-US" b="1" dirty="0">
                <a:solidFill>
                  <a:schemeClr val="accent1">
                    <a:lumMod val="60000"/>
                    <a:lumOff val="40000"/>
                  </a:schemeClr>
                </a:solidFill>
              </a:rPr>
              <a:t>43.46</a:t>
            </a:r>
          </a:p>
          <a:p>
            <a:pPr lvl="1"/>
            <a:r>
              <a:rPr lang="en-US" dirty="0"/>
              <a:t>Arizona: </a:t>
            </a:r>
            <a:r>
              <a:rPr lang="en-US" b="1" dirty="0">
                <a:solidFill>
                  <a:schemeClr val="accent1">
                    <a:lumMod val="60000"/>
                    <a:lumOff val="40000"/>
                  </a:schemeClr>
                </a:solidFill>
              </a:rPr>
              <a:t>42.55</a:t>
            </a:r>
          </a:p>
        </p:txBody>
      </p:sp>
    </p:spTree>
    <p:extLst>
      <p:ext uri="{BB962C8B-B14F-4D97-AF65-F5344CB8AC3E}">
        <p14:creationId xmlns:p14="http://schemas.microsoft.com/office/powerpoint/2010/main" val="227136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6" name="Content Placeholder 4" descr="A screenshot of a cell phone&#10;&#10;Description generated with high confidence">
            <a:extLst>
              <a:ext uri="{FF2B5EF4-FFF2-40B4-BE49-F238E27FC236}">
                <a16:creationId xmlns:a16="http://schemas.microsoft.com/office/drawing/2014/main" id="{0BBD81BF-8E35-4B94-A8EC-09205B4E5A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736"/>
          <a:stretch/>
        </p:blipFill>
        <p:spPr>
          <a:xfrm>
            <a:off x="6100916" y="10"/>
            <a:ext cx="6091084" cy="6857990"/>
          </a:xfrm>
          <a:prstGeom prst="rect">
            <a:avLst/>
          </a:prstGeom>
        </p:spPr>
      </p:pic>
      <p:sp>
        <p:nvSpPr>
          <p:cNvPr id="2" name="Title 1">
            <a:extLst>
              <a:ext uri="{FF2B5EF4-FFF2-40B4-BE49-F238E27FC236}">
                <a16:creationId xmlns:a16="http://schemas.microsoft.com/office/drawing/2014/main" id="{E50E37BA-3152-4CE0-9B64-64CE3FAA609F}"/>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dirty="0"/>
              <a:t>Code for U.S. Geo Map of Veteran Suicide Rates</a:t>
            </a:r>
          </a:p>
        </p:txBody>
      </p:sp>
      <p:sp>
        <p:nvSpPr>
          <p:cNvPr id="12" name="Content Placeholder 8">
            <a:extLst>
              <a:ext uri="{FF2B5EF4-FFF2-40B4-BE49-F238E27FC236}">
                <a16:creationId xmlns:a16="http://schemas.microsoft.com/office/drawing/2014/main" id="{D78DDD1B-0C5B-4624-B0D3-3A833C64E6FB}"/>
              </a:ext>
            </a:extLst>
          </p:cNvPr>
          <p:cNvSpPr txBox="1">
            <a:spLocks/>
          </p:cNvSpPr>
          <p:nvPr/>
        </p:nvSpPr>
        <p:spPr>
          <a:xfrm>
            <a:off x="349134" y="5192356"/>
            <a:ext cx="5178829" cy="1579399"/>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The dependency called plotly was used to create our U.S. map depicting the rate of veteran suicides by state (light green shows the lowest rate of suicide and dark green shows the highest rate of suicide).</a:t>
            </a:r>
          </a:p>
        </p:txBody>
      </p:sp>
    </p:spTree>
    <p:extLst>
      <p:ext uri="{BB962C8B-B14F-4D97-AF65-F5344CB8AC3E}">
        <p14:creationId xmlns:p14="http://schemas.microsoft.com/office/powerpoint/2010/main" val="109744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C7B-1B87-4390-9392-21CA1E253F21}"/>
              </a:ext>
            </a:extLst>
          </p:cNvPr>
          <p:cNvSpPr>
            <a:spLocks noGrp="1"/>
          </p:cNvSpPr>
          <p:nvPr>
            <p:ph type="title"/>
          </p:nvPr>
        </p:nvSpPr>
        <p:spPr>
          <a:xfrm>
            <a:off x="810000" y="447188"/>
            <a:ext cx="10571998" cy="970450"/>
          </a:xfrm>
        </p:spPr>
        <p:txBody>
          <a:bodyPr>
            <a:normAutofit/>
          </a:bodyPr>
          <a:lstStyle/>
          <a:p>
            <a:r>
              <a:rPr lang="en-US" dirty="0"/>
              <a:t>Findings #2: continued</a:t>
            </a:r>
          </a:p>
        </p:txBody>
      </p:sp>
      <p:pic>
        <p:nvPicPr>
          <p:cNvPr id="12" name="Content Placeholder 3">
            <a:extLst>
              <a:ext uri="{FF2B5EF4-FFF2-40B4-BE49-F238E27FC236}">
                <a16:creationId xmlns:a16="http://schemas.microsoft.com/office/drawing/2014/main" id="{08856A15-9D51-47D9-A2AB-E0C6D431AEA5}"/>
              </a:ext>
            </a:extLst>
          </p:cNvPr>
          <p:cNvPicPr>
            <a:picLocks noChangeAspect="1"/>
          </p:cNvPicPr>
          <p:nvPr/>
        </p:nvPicPr>
        <p:blipFill>
          <a:blip r:embed="rId2"/>
          <a:stretch>
            <a:fillRect/>
          </a:stretch>
        </p:blipFill>
        <p:spPr>
          <a:xfrm>
            <a:off x="106599" y="1908141"/>
            <a:ext cx="6959762" cy="4850198"/>
          </a:xfrm>
          <a:prstGeom prst="roundRect">
            <a:avLst>
              <a:gd name="adj" fmla="val 3876"/>
            </a:avLst>
          </a:prstGeom>
          <a:ln>
            <a:solidFill>
              <a:schemeClr val="accent1"/>
            </a:solidFill>
          </a:ln>
          <a:effectLst/>
        </p:spPr>
      </p:pic>
      <p:pic>
        <p:nvPicPr>
          <p:cNvPr id="14" name="Picture 13" descr="A screenshot of a cell phone&#10;&#10;Description generated with very high confidence">
            <a:extLst>
              <a:ext uri="{FF2B5EF4-FFF2-40B4-BE49-F238E27FC236}">
                <a16:creationId xmlns:a16="http://schemas.microsoft.com/office/drawing/2014/main" id="{D0A13241-D6EA-413D-BD22-21978AD03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361" y="1908141"/>
            <a:ext cx="5005389" cy="4850198"/>
          </a:xfrm>
          <a:prstGeom prst="rect">
            <a:avLst/>
          </a:prstGeom>
        </p:spPr>
      </p:pic>
      <p:sp>
        <p:nvSpPr>
          <p:cNvPr id="10" name="Rectangle 9">
            <a:extLst>
              <a:ext uri="{FF2B5EF4-FFF2-40B4-BE49-F238E27FC236}">
                <a16:creationId xmlns:a16="http://schemas.microsoft.com/office/drawing/2014/main" id="{74765F7B-1D0F-4B6E-BDD0-CF095715C22B}"/>
              </a:ext>
            </a:extLst>
          </p:cNvPr>
          <p:cNvSpPr/>
          <p:nvPr/>
        </p:nvSpPr>
        <p:spPr>
          <a:xfrm>
            <a:off x="6864350" y="1908141"/>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169D3CEB-D893-48EF-98CD-F4B332669E31}"/>
              </a:ext>
            </a:extLst>
          </p:cNvPr>
          <p:cNvSpPr/>
          <p:nvPr/>
        </p:nvSpPr>
        <p:spPr>
          <a:xfrm>
            <a:off x="6880225" y="6570980"/>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8303F6F1-257B-48A2-B924-B41B10C320E6}"/>
              </a:ext>
            </a:extLst>
          </p:cNvPr>
          <p:cNvSpPr/>
          <p:nvPr/>
        </p:nvSpPr>
        <p:spPr>
          <a:xfrm>
            <a:off x="106599" y="1908141"/>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2421F731-12F3-401A-9183-3BC5BC08DC3F}"/>
              </a:ext>
            </a:extLst>
          </p:cNvPr>
          <p:cNvSpPr/>
          <p:nvPr/>
        </p:nvSpPr>
        <p:spPr>
          <a:xfrm>
            <a:off x="98025" y="6570980"/>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242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EA04-6E19-4F51-8BA4-9653A3115AF1}"/>
              </a:ext>
            </a:extLst>
          </p:cNvPr>
          <p:cNvSpPr>
            <a:spLocks noGrp="1"/>
          </p:cNvSpPr>
          <p:nvPr>
            <p:ph type="title"/>
          </p:nvPr>
        </p:nvSpPr>
        <p:spPr/>
        <p:txBody>
          <a:bodyPr/>
          <a:lstStyle/>
          <a:p>
            <a:r>
              <a:rPr lang="en-US" dirty="0"/>
              <a:t>Codes for State by State Bar Charts</a:t>
            </a:r>
          </a:p>
        </p:txBody>
      </p:sp>
      <p:sp>
        <p:nvSpPr>
          <p:cNvPr id="3" name="Text Placeholder 2">
            <a:extLst>
              <a:ext uri="{FF2B5EF4-FFF2-40B4-BE49-F238E27FC236}">
                <a16:creationId xmlns:a16="http://schemas.microsoft.com/office/drawing/2014/main" id="{EE61425D-1DF6-4343-93B8-C664C7A739A4}"/>
              </a:ext>
            </a:extLst>
          </p:cNvPr>
          <p:cNvSpPr>
            <a:spLocks noGrp="1"/>
          </p:cNvSpPr>
          <p:nvPr>
            <p:ph type="body" idx="1"/>
          </p:nvPr>
        </p:nvSpPr>
        <p:spPr>
          <a:xfrm>
            <a:off x="814729" y="2429379"/>
            <a:ext cx="5189857" cy="576262"/>
          </a:xfrm>
        </p:spPr>
        <p:txBody>
          <a:bodyPr/>
          <a:lstStyle/>
          <a:p>
            <a:r>
              <a:rPr lang="en-US" dirty="0"/>
              <a:t>Code for veteran suicide rate by state</a:t>
            </a:r>
          </a:p>
          <a:p>
            <a:r>
              <a:rPr lang="en-US" dirty="0"/>
              <a:t>(used seaborn dependencies)</a:t>
            </a:r>
          </a:p>
        </p:txBody>
      </p:sp>
      <p:pic>
        <p:nvPicPr>
          <p:cNvPr id="10" name="Content Placeholder 9" descr="A screenshot of a social media post&#10;&#10;Description generated with very high confidence">
            <a:extLst>
              <a:ext uri="{FF2B5EF4-FFF2-40B4-BE49-F238E27FC236}">
                <a16:creationId xmlns:a16="http://schemas.microsoft.com/office/drawing/2014/main" id="{F4A2CB47-C374-4718-94DF-119CBEB65F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5043" y="3300900"/>
            <a:ext cx="4309226" cy="3109912"/>
          </a:xfrm>
        </p:spPr>
      </p:pic>
      <p:sp>
        <p:nvSpPr>
          <p:cNvPr id="5" name="Text Placeholder 4">
            <a:extLst>
              <a:ext uri="{FF2B5EF4-FFF2-40B4-BE49-F238E27FC236}">
                <a16:creationId xmlns:a16="http://schemas.microsoft.com/office/drawing/2014/main" id="{8A0B0D4F-FC3D-462F-93E2-9434E8C42936}"/>
              </a:ext>
            </a:extLst>
          </p:cNvPr>
          <p:cNvSpPr>
            <a:spLocks noGrp="1"/>
          </p:cNvSpPr>
          <p:nvPr>
            <p:ph type="body" sz="quarter" idx="3"/>
          </p:nvPr>
        </p:nvSpPr>
        <p:spPr>
          <a:xfrm>
            <a:off x="6182688" y="2429379"/>
            <a:ext cx="5194583" cy="576262"/>
          </a:xfrm>
        </p:spPr>
        <p:txBody>
          <a:bodyPr/>
          <a:lstStyle/>
          <a:p>
            <a:r>
              <a:rPr lang="en-US" dirty="0"/>
              <a:t>Code for VHA centers by state</a:t>
            </a:r>
          </a:p>
          <a:p>
            <a:r>
              <a:rPr lang="en-US" dirty="0"/>
              <a:t>(used seaborn dependencies)</a:t>
            </a:r>
          </a:p>
        </p:txBody>
      </p:sp>
      <p:pic>
        <p:nvPicPr>
          <p:cNvPr id="12" name="Content Placeholder 11" descr="A screenshot of a social media post&#10;&#10;Description generated with very high confidence">
            <a:extLst>
              <a:ext uri="{FF2B5EF4-FFF2-40B4-BE49-F238E27FC236}">
                <a16:creationId xmlns:a16="http://schemas.microsoft.com/office/drawing/2014/main" id="{F37CBE8C-BA66-4D0F-9603-863B5915026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27733" y="3300900"/>
            <a:ext cx="4125919" cy="3109912"/>
          </a:xfrm>
        </p:spPr>
      </p:pic>
    </p:spTree>
    <p:extLst>
      <p:ext uri="{BB962C8B-B14F-4D97-AF65-F5344CB8AC3E}">
        <p14:creationId xmlns:p14="http://schemas.microsoft.com/office/powerpoint/2010/main" val="195155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FCF5244-C62C-4E27-B395-14F26DFB1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27E4CA8E-5CC0-4B96-8E67-040FB5673F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9">
            <a:extLst>
              <a:ext uri="{FF2B5EF4-FFF2-40B4-BE49-F238E27FC236}">
                <a16:creationId xmlns:a16="http://schemas.microsoft.com/office/drawing/2014/main" id="{E9E16A42-F4F8-425E-9DA6-3237A0CBD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7">
            <a:extLst>
              <a:ext uri="{FF2B5EF4-FFF2-40B4-BE49-F238E27FC236}">
                <a16:creationId xmlns:a16="http://schemas.microsoft.com/office/drawing/2014/main" id="{15285B77-8322-4381-BE3F-F6FE0271B9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generated with high confidence">
            <a:extLst>
              <a:ext uri="{FF2B5EF4-FFF2-40B4-BE49-F238E27FC236}">
                <a16:creationId xmlns:a16="http://schemas.microsoft.com/office/drawing/2014/main" id="{7B9415C4-43EB-468D-BEDD-16D1F7EA67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0934" y="527368"/>
            <a:ext cx="5435600" cy="4144645"/>
          </a:xfrm>
          <a:prstGeom prst="rect">
            <a:avLst/>
          </a:prstGeom>
        </p:spPr>
      </p:pic>
      <p:pic>
        <p:nvPicPr>
          <p:cNvPr id="13" name="Content Placeholder 9" descr="A close up of a card&#10;&#10;Description generated with high confidence">
            <a:extLst>
              <a:ext uri="{FF2B5EF4-FFF2-40B4-BE49-F238E27FC236}">
                <a16:creationId xmlns:a16="http://schemas.microsoft.com/office/drawing/2014/main" id="{AB5821F7-B711-460E-A403-284B598F6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559" y="3365402"/>
            <a:ext cx="3086281" cy="2906498"/>
          </a:xfrm>
          <a:prstGeom prst="rect">
            <a:avLst/>
          </a:prstGeom>
        </p:spPr>
      </p:pic>
      <p:sp>
        <p:nvSpPr>
          <p:cNvPr id="2" name="Title 1">
            <a:extLst>
              <a:ext uri="{FF2B5EF4-FFF2-40B4-BE49-F238E27FC236}">
                <a16:creationId xmlns:a16="http://schemas.microsoft.com/office/drawing/2014/main" id="{4445CDE5-1888-4528-9802-6783A2F03D26}"/>
              </a:ext>
            </a:extLst>
          </p:cNvPr>
          <p:cNvSpPr>
            <a:spLocks noGrp="1"/>
          </p:cNvSpPr>
          <p:nvPr>
            <p:ph type="title"/>
          </p:nvPr>
        </p:nvSpPr>
        <p:spPr>
          <a:xfrm>
            <a:off x="487087" y="896591"/>
            <a:ext cx="5361355" cy="1127760"/>
          </a:xfrm>
        </p:spPr>
        <p:txBody>
          <a:bodyPr vert="horz" lIns="91440" tIns="45720" rIns="91440" bIns="45720" rtlCol="0" anchor="b">
            <a:noAutofit/>
          </a:bodyPr>
          <a:lstStyle/>
          <a:p>
            <a:pPr>
              <a:lnSpc>
                <a:spcPct val="90000"/>
              </a:lnSpc>
            </a:pPr>
            <a:r>
              <a:rPr lang="en-US" dirty="0"/>
              <a:t>The Analysis Process: </a:t>
            </a:r>
            <a:br>
              <a:rPr lang="en-US" dirty="0"/>
            </a:br>
            <a:r>
              <a:rPr lang="en-US" dirty="0"/>
              <a:t>Veteran Suicides by Age Group</a:t>
            </a:r>
          </a:p>
        </p:txBody>
      </p:sp>
      <p:pic>
        <p:nvPicPr>
          <p:cNvPr id="11" name="Content Placeholder 10" descr="A screenshot of a cell phone&#10;&#10;Description generated with very high confidence">
            <a:extLst>
              <a:ext uri="{FF2B5EF4-FFF2-40B4-BE49-F238E27FC236}">
                <a16:creationId xmlns:a16="http://schemas.microsoft.com/office/drawing/2014/main" id="{0FCF0075-F911-45E9-A6C5-CE50E5E318A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20934" y="4672013"/>
            <a:ext cx="5435600" cy="1599887"/>
          </a:xfrm>
        </p:spPr>
      </p:pic>
      <p:sp>
        <p:nvSpPr>
          <p:cNvPr id="19" name="Content Placeholder 2">
            <a:extLst>
              <a:ext uri="{FF2B5EF4-FFF2-40B4-BE49-F238E27FC236}">
                <a16:creationId xmlns:a16="http://schemas.microsoft.com/office/drawing/2014/main" id="{7E6E691A-CC6A-427E-93D1-C99D2FFD68E3}"/>
              </a:ext>
            </a:extLst>
          </p:cNvPr>
          <p:cNvSpPr txBox="1">
            <a:spLocks/>
          </p:cNvSpPr>
          <p:nvPr/>
        </p:nvSpPr>
        <p:spPr>
          <a:xfrm>
            <a:off x="224110" y="2024351"/>
            <a:ext cx="5624332" cy="998091"/>
          </a:xfrm>
          <a:prstGeom prst="rect">
            <a:avLst/>
          </a:prstGeom>
          <a:effectLst>
            <a:outerShdw blurRad="50800" dir="14400000">
              <a:srgbClr val="000000">
                <a:alpha val="40000"/>
              </a:srgbClr>
            </a:outerShdw>
          </a:effectLst>
        </p:spPr>
        <p:txBody>
          <a:bodyPr vert="horz" lIns="91440" tIns="45720" rIns="91440" bIns="45720" rtlCol="0" anchor="b">
            <a:normAutofit lnSpcReduction="10000"/>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en-US" dirty="0">
                <a:solidFill>
                  <a:srgbClr val="FFFFFF"/>
                </a:solidFill>
              </a:rPr>
              <a:t>Calculated the means and standard deviations and created data frame categorized by age group.</a:t>
            </a:r>
          </a:p>
        </p:txBody>
      </p:sp>
    </p:spTree>
    <p:extLst>
      <p:ext uri="{BB962C8B-B14F-4D97-AF65-F5344CB8AC3E}">
        <p14:creationId xmlns:p14="http://schemas.microsoft.com/office/powerpoint/2010/main" val="254170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39AF-34FE-4C30-8635-66F6E9E73F4C}"/>
              </a:ext>
            </a:extLst>
          </p:cNvPr>
          <p:cNvSpPr>
            <a:spLocks noGrp="1"/>
          </p:cNvSpPr>
          <p:nvPr>
            <p:ph type="title"/>
          </p:nvPr>
        </p:nvSpPr>
        <p:spPr>
          <a:xfrm>
            <a:off x="579120" y="447188"/>
            <a:ext cx="10952480" cy="970450"/>
          </a:xfrm>
        </p:spPr>
        <p:txBody>
          <a:bodyPr/>
          <a:lstStyle/>
          <a:p>
            <a:r>
              <a:rPr lang="en-US" dirty="0"/>
              <a:t>Findings #3: Veteran Suicide by Age Group</a:t>
            </a:r>
          </a:p>
        </p:txBody>
      </p:sp>
      <p:sp>
        <p:nvSpPr>
          <p:cNvPr id="3" name="Content Placeholder 2">
            <a:extLst>
              <a:ext uri="{FF2B5EF4-FFF2-40B4-BE49-F238E27FC236}">
                <a16:creationId xmlns:a16="http://schemas.microsoft.com/office/drawing/2014/main" id="{7C20F106-B021-4DDE-86E2-B0B6347C20B9}"/>
              </a:ext>
            </a:extLst>
          </p:cNvPr>
          <p:cNvSpPr>
            <a:spLocks noGrp="1"/>
          </p:cNvSpPr>
          <p:nvPr>
            <p:ph idx="1"/>
          </p:nvPr>
        </p:nvSpPr>
        <p:spPr>
          <a:xfrm>
            <a:off x="1532710" y="2213528"/>
            <a:ext cx="9849288" cy="409153"/>
          </a:xfrm>
        </p:spPr>
        <p:txBody>
          <a:bodyPr/>
          <a:lstStyle/>
          <a:p>
            <a:r>
              <a:rPr lang="en-US" dirty="0"/>
              <a:t>The risk of suicide is </a:t>
            </a:r>
            <a:r>
              <a:rPr lang="en-US" b="1" dirty="0">
                <a:solidFill>
                  <a:schemeClr val="accent1">
                    <a:lumMod val="60000"/>
                    <a:lumOff val="40000"/>
                  </a:schemeClr>
                </a:solidFill>
              </a:rPr>
              <a:t>19%</a:t>
            </a:r>
            <a:r>
              <a:rPr lang="en-US" dirty="0"/>
              <a:t> higher among veterans compared to civilians.</a:t>
            </a:r>
          </a:p>
        </p:txBody>
      </p:sp>
      <p:pic>
        <p:nvPicPr>
          <p:cNvPr id="4" name="Picture 3" descr="A close up of text on a white background&#10;&#10;Description generated with high confidence">
            <a:extLst>
              <a:ext uri="{FF2B5EF4-FFF2-40B4-BE49-F238E27FC236}">
                <a16:creationId xmlns:a16="http://schemas.microsoft.com/office/drawing/2014/main" id="{1F65CB08-77F1-48CB-9C65-E3BD388C6FF6}"/>
              </a:ext>
            </a:extLst>
          </p:cNvPr>
          <p:cNvPicPr/>
          <p:nvPr/>
        </p:nvPicPr>
        <p:blipFill>
          <a:blip r:embed="rId2">
            <a:extLst>
              <a:ext uri="{28A0092B-C50C-407E-A947-70E740481C1C}">
                <a14:useLocalDpi xmlns:a14="http://schemas.microsoft.com/office/drawing/2010/main" val="0"/>
              </a:ext>
            </a:extLst>
          </a:blip>
          <a:stretch>
            <a:fillRect/>
          </a:stretch>
        </p:blipFill>
        <p:spPr>
          <a:xfrm>
            <a:off x="1666240" y="2733040"/>
            <a:ext cx="8026400" cy="3903346"/>
          </a:xfrm>
          <a:prstGeom prst="rect">
            <a:avLst/>
          </a:prstGeom>
        </p:spPr>
      </p:pic>
    </p:spTree>
    <p:extLst>
      <p:ext uri="{BB962C8B-B14F-4D97-AF65-F5344CB8AC3E}">
        <p14:creationId xmlns:p14="http://schemas.microsoft.com/office/powerpoint/2010/main" val="12871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C1FC8BA-94E6-44F7-B346-6A2215E66D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A8329D92-4903-43FF-90F4-878F5D3F1D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ounded Rectangle 17">
            <a:extLst>
              <a:ext uri="{FF2B5EF4-FFF2-40B4-BE49-F238E27FC236}">
                <a16:creationId xmlns:a16="http://schemas.microsoft.com/office/drawing/2014/main" id="{567B1EEF-AB32-40F7-AD5F-41E0EA001E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background&#10;&#10;Description generated with high confidence">
            <a:extLst>
              <a:ext uri="{FF2B5EF4-FFF2-40B4-BE49-F238E27FC236}">
                <a16:creationId xmlns:a16="http://schemas.microsoft.com/office/drawing/2014/main" id="{D1F4DA56-98F5-4694-A207-2B33874C1AD0}"/>
              </a:ext>
            </a:extLst>
          </p:cNvPr>
          <p:cNvPicPr>
            <a:picLocks noChangeAspect="1"/>
          </p:cNvPicPr>
          <p:nvPr/>
        </p:nvPicPr>
        <p:blipFill>
          <a:blip r:embed="rId2"/>
          <a:stretch>
            <a:fillRect/>
          </a:stretch>
        </p:blipFill>
        <p:spPr>
          <a:xfrm>
            <a:off x="5716754" y="1258529"/>
            <a:ext cx="5412757" cy="4330205"/>
          </a:xfrm>
          <a:prstGeom prst="rect">
            <a:avLst/>
          </a:prstGeom>
        </p:spPr>
      </p:pic>
      <p:sp>
        <p:nvSpPr>
          <p:cNvPr id="2" name="Title 1">
            <a:extLst>
              <a:ext uri="{FF2B5EF4-FFF2-40B4-BE49-F238E27FC236}">
                <a16:creationId xmlns:a16="http://schemas.microsoft.com/office/drawing/2014/main" id="{4A73BB6C-9E27-4700-8276-4219B90D06F4}"/>
              </a:ext>
            </a:extLst>
          </p:cNvPr>
          <p:cNvSpPr>
            <a:spLocks noGrp="1"/>
          </p:cNvSpPr>
          <p:nvPr>
            <p:ph type="title"/>
          </p:nvPr>
        </p:nvSpPr>
        <p:spPr>
          <a:xfrm>
            <a:off x="643464" y="309704"/>
            <a:ext cx="3903817" cy="1725624"/>
          </a:xfrm>
        </p:spPr>
        <p:txBody>
          <a:bodyPr>
            <a:normAutofit/>
          </a:bodyPr>
          <a:lstStyle/>
          <a:p>
            <a:r>
              <a:rPr lang="en-US" dirty="0"/>
              <a:t>Findings #3: continued</a:t>
            </a:r>
          </a:p>
        </p:txBody>
      </p:sp>
      <p:sp>
        <p:nvSpPr>
          <p:cNvPr id="3" name="Content Placeholder 2">
            <a:extLst>
              <a:ext uri="{FF2B5EF4-FFF2-40B4-BE49-F238E27FC236}">
                <a16:creationId xmlns:a16="http://schemas.microsoft.com/office/drawing/2014/main" id="{475CA2AB-AB8C-4E28-9814-FF2B3F074907}"/>
              </a:ext>
            </a:extLst>
          </p:cNvPr>
          <p:cNvSpPr>
            <a:spLocks noGrp="1"/>
          </p:cNvSpPr>
          <p:nvPr>
            <p:ph idx="1"/>
          </p:nvPr>
        </p:nvSpPr>
        <p:spPr>
          <a:xfrm>
            <a:off x="319268" y="2367311"/>
            <a:ext cx="3579621" cy="2127902"/>
          </a:xfrm>
        </p:spPr>
        <p:txBody>
          <a:bodyPr>
            <a:normAutofit/>
          </a:bodyPr>
          <a:lstStyle/>
          <a:p>
            <a:r>
              <a:rPr lang="en-US" dirty="0">
                <a:solidFill>
                  <a:srgbClr val="FFFFFF"/>
                </a:solidFill>
              </a:rPr>
              <a:t>From 2005 to 2011, older veterans make up for the majority of military suicides—roughly </a:t>
            </a:r>
            <a:r>
              <a:rPr lang="en-US" b="1" dirty="0">
                <a:solidFill>
                  <a:schemeClr val="accent1">
                    <a:lumMod val="60000"/>
                    <a:lumOff val="40000"/>
                  </a:schemeClr>
                </a:solidFill>
              </a:rPr>
              <a:t>69%</a:t>
            </a:r>
            <a:r>
              <a:rPr lang="en-US" dirty="0">
                <a:solidFill>
                  <a:srgbClr val="FFFFFF"/>
                </a:solidFill>
              </a:rPr>
              <a:t> were age 55 or older.</a:t>
            </a:r>
          </a:p>
        </p:txBody>
      </p:sp>
      <p:sp>
        <p:nvSpPr>
          <p:cNvPr id="12" name="Content Placeholder 8">
            <a:extLst>
              <a:ext uri="{FF2B5EF4-FFF2-40B4-BE49-F238E27FC236}">
                <a16:creationId xmlns:a16="http://schemas.microsoft.com/office/drawing/2014/main" id="{29F10715-02A5-43C9-AA8C-9F5848AB2A88}"/>
              </a:ext>
            </a:extLst>
          </p:cNvPr>
          <p:cNvSpPr txBox="1">
            <a:spLocks/>
          </p:cNvSpPr>
          <p:nvPr/>
        </p:nvSpPr>
        <p:spPr>
          <a:xfrm>
            <a:off x="5278183" y="280976"/>
            <a:ext cx="6269591" cy="550297"/>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t>After war, a lifetime of struggle—</a:t>
            </a:r>
          </a:p>
          <a:p>
            <a:pPr marL="0" indent="0">
              <a:buNone/>
            </a:pPr>
            <a:r>
              <a:rPr lang="en-US" sz="1600" dirty="0"/>
              <a:t>Estimated amount of veteran suicides were 22 per day (as of 2011).</a:t>
            </a:r>
          </a:p>
        </p:txBody>
      </p:sp>
    </p:spTree>
    <p:extLst>
      <p:ext uri="{BB962C8B-B14F-4D97-AF65-F5344CB8AC3E}">
        <p14:creationId xmlns:p14="http://schemas.microsoft.com/office/powerpoint/2010/main" val="61416327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0E37BA-3152-4CE0-9B64-64CE3FAA609F}"/>
              </a:ext>
            </a:extLst>
          </p:cNvPr>
          <p:cNvSpPr>
            <a:spLocks noGrp="1"/>
          </p:cNvSpPr>
          <p:nvPr>
            <p:ph type="title"/>
          </p:nvPr>
        </p:nvSpPr>
        <p:spPr>
          <a:xfrm>
            <a:off x="74816" y="0"/>
            <a:ext cx="5602958" cy="4528867"/>
          </a:xfrm>
        </p:spPr>
        <p:txBody>
          <a:bodyPr vert="horz" lIns="91440" tIns="45720" rIns="91440" bIns="45720" rtlCol="0" anchor="b">
            <a:normAutofit/>
          </a:bodyPr>
          <a:lstStyle/>
          <a:p>
            <a:r>
              <a:rPr lang="en-US" sz="5400" dirty="0"/>
              <a:t>Code for Veteran Suicide Rates by Age Group Bar and Donut Chart</a:t>
            </a:r>
          </a:p>
        </p:txBody>
      </p:sp>
      <p:sp>
        <p:nvSpPr>
          <p:cNvPr id="12" name="Content Placeholder 8">
            <a:extLst>
              <a:ext uri="{FF2B5EF4-FFF2-40B4-BE49-F238E27FC236}">
                <a16:creationId xmlns:a16="http://schemas.microsoft.com/office/drawing/2014/main" id="{D78DDD1B-0C5B-4624-B0D3-3A833C64E6FB}"/>
              </a:ext>
            </a:extLst>
          </p:cNvPr>
          <p:cNvSpPr txBox="1">
            <a:spLocks/>
          </p:cNvSpPr>
          <p:nvPr/>
        </p:nvSpPr>
        <p:spPr>
          <a:xfrm>
            <a:off x="349134" y="5192356"/>
            <a:ext cx="5178829" cy="157939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Matplotlib’s feature called interactive and seaborn were used to make the bar and donut chart.</a:t>
            </a:r>
          </a:p>
        </p:txBody>
      </p:sp>
      <p:pic>
        <p:nvPicPr>
          <p:cNvPr id="6" name="Content Placeholder 5" descr="A screenshot of a social media post&#10;&#10;Description generated with very high confidence">
            <a:extLst>
              <a:ext uri="{FF2B5EF4-FFF2-40B4-BE49-F238E27FC236}">
                <a16:creationId xmlns:a16="http://schemas.microsoft.com/office/drawing/2014/main" id="{5AEF9A9F-EAAF-4864-8FE8-986804260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7773" y="0"/>
            <a:ext cx="6514228" cy="6858000"/>
          </a:xfrm>
        </p:spPr>
      </p:pic>
    </p:spTree>
    <p:extLst>
      <p:ext uri="{BB962C8B-B14F-4D97-AF65-F5344CB8AC3E}">
        <p14:creationId xmlns:p14="http://schemas.microsoft.com/office/powerpoint/2010/main" val="161226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DA9A1ACB-4ECA-4EAE-AEAB-CE9C8C01EE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7D26C8-96ED-46E3-BD94-C1608C54C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13EEA0A9-F720-41ED-8EBA-2A10A664FD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ounded Rectangle 17">
            <a:extLst>
              <a:ext uri="{FF2B5EF4-FFF2-40B4-BE49-F238E27FC236}">
                <a16:creationId xmlns:a16="http://schemas.microsoft.com/office/drawing/2014/main" id="{03B27569-6089-4DC0-93E0-F3F6E1E93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social media post&#10;&#10;Description generated with very high confidence">
            <a:extLst>
              <a:ext uri="{FF2B5EF4-FFF2-40B4-BE49-F238E27FC236}">
                <a16:creationId xmlns:a16="http://schemas.microsoft.com/office/drawing/2014/main" id="{8D9D3337-9C0D-4286-A1D4-8B504B74551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703" b="-3"/>
          <a:stretch/>
        </p:blipFill>
        <p:spPr>
          <a:xfrm>
            <a:off x="4713185" y="513880"/>
            <a:ext cx="7401110" cy="5830239"/>
          </a:xfrm>
          <a:prstGeom prst="rect">
            <a:avLst/>
          </a:prstGeom>
        </p:spPr>
      </p:pic>
      <p:sp>
        <p:nvSpPr>
          <p:cNvPr id="2" name="Title 1">
            <a:extLst>
              <a:ext uri="{FF2B5EF4-FFF2-40B4-BE49-F238E27FC236}">
                <a16:creationId xmlns:a16="http://schemas.microsoft.com/office/drawing/2014/main" id="{02E0B103-0C44-45A5-82B9-3A46C6E9F72E}"/>
              </a:ext>
            </a:extLst>
          </p:cNvPr>
          <p:cNvSpPr>
            <a:spLocks noGrp="1"/>
          </p:cNvSpPr>
          <p:nvPr>
            <p:ph type="title"/>
          </p:nvPr>
        </p:nvSpPr>
        <p:spPr>
          <a:xfrm>
            <a:off x="91674" y="1371600"/>
            <a:ext cx="4453655" cy="1435894"/>
          </a:xfrm>
        </p:spPr>
        <p:txBody>
          <a:bodyPr vert="horz" lIns="91440" tIns="45720" rIns="91440" bIns="45720" rtlCol="0" anchor="b">
            <a:noAutofit/>
          </a:bodyPr>
          <a:lstStyle/>
          <a:p>
            <a:pPr>
              <a:lnSpc>
                <a:spcPct val="90000"/>
              </a:lnSpc>
            </a:pPr>
            <a:r>
              <a:rPr lang="en-US" dirty="0"/>
              <a:t>The Analysis Process: Veteran Suicides by Gender </a:t>
            </a:r>
          </a:p>
        </p:txBody>
      </p:sp>
      <p:sp>
        <p:nvSpPr>
          <p:cNvPr id="3" name="Text Placeholder 2">
            <a:extLst>
              <a:ext uri="{FF2B5EF4-FFF2-40B4-BE49-F238E27FC236}">
                <a16:creationId xmlns:a16="http://schemas.microsoft.com/office/drawing/2014/main" id="{5873F42D-6DA2-450E-93E6-25C8D853C7AF}"/>
              </a:ext>
            </a:extLst>
          </p:cNvPr>
          <p:cNvSpPr>
            <a:spLocks noGrp="1"/>
          </p:cNvSpPr>
          <p:nvPr>
            <p:ph type="body" idx="1"/>
          </p:nvPr>
        </p:nvSpPr>
        <p:spPr>
          <a:xfrm>
            <a:off x="335280" y="2185988"/>
            <a:ext cx="3404372" cy="3632200"/>
          </a:xfrm>
        </p:spPr>
        <p:txBody>
          <a:bodyPr vert="horz" lIns="91440" tIns="45720" rIns="91440" bIns="45720" rtlCol="0" anchor="ctr">
            <a:normAutofit/>
          </a:bodyPr>
          <a:lstStyle/>
          <a:p>
            <a:pPr algn="l">
              <a:buFont typeface="Wingdings 2" charset="2"/>
              <a:buChar char=""/>
            </a:pPr>
            <a:r>
              <a:rPr lang="en-US" dirty="0"/>
              <a:t> Calculated the mean of male, female, and total rate of suicides and created a new data frame categorized by year.</a:t>
            </a:r>
          </a:p>
        </p:txBody>
      </p:sp>
    </p:spTree>
    <p:extLst>
      <p:ext uri="{BB962C8B-B14F-4D97-AF65-F5344CB8AC3E}">
        <p14:creationId xmlns:p14="http://schemas.microsoft.com/office/powerpoint/2010/main" val="39153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C1-6B10-450B-99AE-F8CACEC4085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01A7BF0-CF73-49B6-B03A-E626EF0FF0D4}"/>
              </a:ext>
            </a:extLst>
          </p:cNvPr>
          <p:cNvSpPr>
            <a:spLocks noGrp="1"/>
          </p:cNvSpPr>
          <p:nvPr>
            <p:ph idx="1"/>
          </p:nvPr>
        </p:nvSpPr>
        <p:spPr>
          <a:xfrm>
            <a:off x="423333" y="2222287"/>
            <a:ext cx="11379200" cy="4254713"/>
          </a:xfrm>
        </p:spPr>
        <p:txBody>
          <a:bodyPr>
            <a:normAutofit/>
          </a:bodyPr>
          <a:lstStyle/>
          <a:p>
            <a:r>
              <a:rPr lang="en-US" dirty="0"/>
              <a:t>Mental health disorders such as PTSD and Depression largely effects the military community.  When left untreated, this raises the risk of suicide. </a:t>
            </a:r>
          </a:p>
          <a:p>
            <a:r>
              <a:rPr lang="en-US" dirty="0"/>
              <a:t>The lack of </a:t>
            </a:r>
          </a:p>
          <a:p>
            <a:pPr marL="800100" lvl="1" indent="-342900">
              <a:buAutoNum type="arabicParenR"/>
            </a:pPr>
            <a:r>
              <a:rPr lang="en-US" dirty="0"/>
              <a:t>access to health clinics</a:t>
            </a:r>
          </a:p>
          <a:p>
            <a:pPr marL="800100" lvl="1" indent="-342900">
              <a:buAutoNum type="arabicParenR"/>
            </a:pPr>
            <a:r>
              <a:rPr lang="en-US" dirty="0"/>
              <a:t> knowledge and awareness of symptoms and how to seek professional help</a:t>
            </a:r>
          </a:p>
          <a:p>
            <a:pPr marL="800100" lvl="1" indent="-342900">
              <a:buAutoNum type="arabicParenR"/>
            </a:pPr>
            <a:r>
              <a:rPr lang="en-US" dirty="0"/>
              <a:t>belief that treatment is possible, and </a:t>
            </a:r>
          </a:p>
          <a:p>
            <a:pPr marL="800100" lvl="1" indent="-342900">
              <a:buAutoNum type="arabicParenR"/>
            </a:pPr>
            <a:r>
              <a:rPr lang="en-US" dirty="0"/>
              <a:t>social support </a:t>
            </a:r>
          </a:p>
          <a:p>
            <a:pPr marL="0" indent="0">
              <a:buNone/>
            </a:pPr>
            <a:r>
              <a:rPr lang="en-US" dirty="0"/>
              <a:t>     	are the leading factors to the high suicide rates among veterans who experience PTSD and    	depression.</a:t>
            </a:r>
          </a:p>
        </p:txBody>
      </p:sp>
    </p:spTree>
    <p:extLst>
      <p:ext uri="{BB962C8B-B14F-4D97-AF65-F5344CB8AC3E}">
        <p14:creationId xmlns:p14="http://schemas.microsoft.com/office/powerpoint/2010/main" val="48273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D997-6377-4A35-8393-59B4D55941EC}"/>
              </a:ext>
            </a:extLst>
          </p:cNvPr>
          <p:cNvSpPr>
            <a:spLocks noGrp="1"/>
          </p:cNvSpPr>
          <p:nvPr>
            <p:ph type="title"/>
          </p:nvPr>
        </p:nvSpPr>
        <p:spPr/>
        <p:txBody>
          <a:bodyPr/>
          <a:lstStyle/>
          <a:p>
            <a:r>
              <a:rPr lang="en-US" dirty="0"/>
              <a:t>Finding #4: Veteran Suicides by Gender</a:t>
            </a:r>
          </a:p>
        </p:txBody>
      </p:sp>
      <p:sp>
        <p:nvSpPr>
          <p:cNvPr id="3" name="Text Placeholder 2">
            <a:extLst>
              <a:ext uri="{FF2B5EF4-FFF2-40B4-BE49-F238E27FC236}">
                <a16:creationId xmlns:a16="http://schemas.microsoft.com/office/drawing/2014/main" id="{F26AE904-F87B-4365-A9FA-AD291E475CCF}"/>
              </a:ext>
            </a:extLst>
          </p:cNvPr>
          <p:cNvSpPr>
            <a:spLocks noGrp="1"/>
          </p:cNvSpPr>
          <p:nvPr>
            <p:ph type="body" idx="1"/>
          </p:nvPr>
        </p:nvSpPr>
        <p:spPr>
          <a:xfrm>
            <a:off x="814728" y="2277687"/>
            <a:ext cx="10490581" cy="1346662"/>
          </a:xfrm>
        </p:spPr>
        <p:txBody>
          <a:bodyPr/>
          <a:lstStyle/>
          <a:p>
            <a:endParaRPr lang="en-US" sz="1600" dirty="0"/>
          </a:p>
          <a:p>
            <a:endParaRPr lang="en-US" sz="1600" dirty="0"/>
          </a:p>
          <a:p>
            <a:endParaRPr lang="en-US" sz="1600" dirty="0"/>
          </a:p>
          <a:p>
            <a:r>
              <a:rPr lang="en-US" sz="1600" dirty="0"/>
              <a:t>There is a noticeably higher rate of suicide among male veterans than female veterans.  There was an increase of in suicide rates of male veterans by </a:t>
            </a:r>
            <a:r>
              <a:rPr lang="en-US" sz="1600" b="1" dirty="0">
                <a:solidFill>
                  <a:schemeClr val="accent1">
                    <a:lumMod val="60000"/>
                    <a:lumOff val="40000"/>
                  </a:schemeClr>
                </a:solidFill>
              </a:rPr>
              <a:t>9.69%</a:t>
            </a:r>
            <a:r>
              <a:rPr lang="en-US" sz="1600" dirty="0"/>
              <a:t> (from 2005 to 2011) with an overall average rate of </a:t>
            </a:r>
            <a:r>
              <a:rPr lang="en-US" sz="1600" b="1" dirty="0">
                <a:solidFill>
                  <a:schemeClr val="accent1">
                    <a:lumMod val="60000"/>
                    <a:lumOff val="40000"/>
                  </a:schemeClr>
                </a:solidFill>
              </a:rPr>
              <a:t>43.07%</a:t>
            </a:r>
            <a:r>
              <a:rPr lang="en-US" sz="1600" dirty="0"/>
              <a:t>.  Whereas, female veterans suicide rates have been fairly consistent throughout the ten years with an overall average of </a:t>
            </a:r>
            <a:r>
              <a:rPr lang="en-US" sz="1600" b="1" dirty="0">
                <a:solidFill>
                  <a:schemeClr val="accent1">
                    <a:lumMod val="60000"/>
                    <a:lumOff val="40000"/>
                  </a:schemeClr>
                </a:solidFill>
              </a:rPr>
              <a:t>12.38%</a:t>
            </a:r>
            <a:r>
              <a:rPr lang="en-US" sz="1600" dirty="0"/>
              <a:t>.</a:t>
            </a:r>
          </a:p>
          <a:p>
            <a:endParaRPr lang="en-US" dirty="0"/>
          </a:p>
        </p:txBody>
      </p:sp>
      <p:pic>
        <p:nvPicPr>
          <p:cNvPr id="7" name="Content Placeholder 7" descr="A screenshot of a cell phone&#10;&#10;Description generated with very high confidence">
            <a:extLst>
              <a:ext uri="{FF2B5EF4-FFF2-40B4-BE49-F238E27FC236}">
                <a16:creationId xmlns:a16="http://schemas.microsoft.com/office/drawing/2014/main" id="{DE4AEB8C-D187-4DA9-AAE6-889C1663C4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9625" y="3342767"/>
            <a:ext cx="5189537" cy="2874306"/>
          </a:xfrm>
        </p:spPr>
      </p:pic>
      <p:pic>
        <p:nvPicPr>
          <p:cNvPr id="8" name="Content Placeholder 9" descr="A close up of a map&#10;&#10;Description generated with high confidence">
            <a:extLst>
              <a:ext uri="{FF2B5EF4-FFF2-40B4-BE49-F238E27FC236}">
                <a16:creationId xmlns:a16="http://schemas.microsoft.com/office/drawing/2014/main" id="{0D5667AE-54A5-4A22-AAD8-4D22BF3D75F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7415" y="3342767"/>
            <a:ext cx="5194300" cy="2898839"/>
          </a:xfrm>
        </p:spPr>
      </p:pic>
    </p:spTree>
    <p:extLst>
      <p:ext uri="{BB962C8B-B14F-4D97-AF65-F5344CB8AC3E}">
        <p14:creationId xmlns:p14="http://schemas.microsoft.com/office/powerpoint/2010/main" val="366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3ED3-48C8-432C-8F03-770653EA60E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B99B3D6-2983-44B6-A6B5-70E0A0A20299}"/>
              </a:ext>
            </a:extLst>
          </p:cNvPr>
          <p:cNvSpPr>
            <a:spLocks noGrp="1"/>
          </p:cNvSpPr>
          <p:nvPr>
            <p:ph idx="1"/>
          </p:nvPr>
        </p:nvSpPr>
        <p:spPr/>
        <p:txBody>
          <a:bodyPr/>
          <a:lstStyle/>
          <a:p>
            <a:r>
              <a:rPr lang="en-US" dirty="0"/>
              <a:t>Unable to get authorized data directly from the VA department</a:t>
            </a:r>
          </a:p>
          <a:p>
            <a:r>
              <a:rPr lang="en-US" dirty="0"/>
              <a:t>Analyzed data is from 2005 to 2011 based on web search (Kaggle)</a:t>
            </a:r>
          </a:p>
          <a:p>
            <a:r>
              <a:rPr lang="en-US" dirty="0"/>
              <a:t>Suicide rate data by gender was limited only from 2005 to 2014</a:t>
            </a:r>
          </a:p>
          <a:p>
            <a:r>
              <a:rPr lang="en-US" dirty="0"/>
              <a:t>Data.gov had limited data sets from 2005 to 2008</a:t>
            </a:r>
          </a:p>
        </p:txBody>
      </p:sp>
    </p:spTree>
    <p:extLst>
      <p:ext uri="{BB962C8B-B14F-4D97-AF65-F5344CB8AC3E}">
        <p14:creationId xmlns:p14="http://schemas.microsoft.com/office/powerpoint/2010/main" val="412728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558F-6238-4C05-8C1C-5696EAFEF7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A0E96B-179E-4B8F-8F14-FEAFE9E24A94}"/>
              </a:ext>
            </a:extLst>
          </p:cNvPr>
          <p:cNvSpPr>
            <a:spLocks noGrp="1"/>
          </p:cNvSpPr>
          <p:nvPr>
            <p:ph idx="1"/>
          </p:nvPr>
        </p:nvSpPr>
        <p:spPr>
          <a:xfrm>
            <a:off x="810000" y="2405167"/>
            <a:ext cx="10554574" cy="3636511"/>
          </a:xfrm>
        </p:spPr>
        <p:txBody>
          <a:bodyPr>
            <a:normAutofit fontScale="92500" lnSpcReduction="10000"/>
          </a:bodyPr>
          <a:lstStyle/>
          <a:p>
            <a:r>
              <a:rPr lang="en-US" dirty="0"/>
              <a:t>It is very apparent that veteran suicides are on the raise (as shown in our analysis).  Here are our suggestions to help combat the increase in suicide rates among veterans:</a:t>
            </a:r>
          </a:p>
          <a:p>
            <a:pPr lvl="1"/>
            <a:r>
              <a:rPr lang="en-US" dirty="0"/>
              <a:t>To improve the health and well-being of our veterans who have served this nation, requires a collaboration between public and non-profit mental health providers at the state and local levels.</a:t>
            </a:r>
          </a:p>
          <a:p>
            <a:pPr lvl="1"/>
            <a:r>
              <a:rPr lang="en-US" dirty="0"/>
              <a:t>VA need expand health manpower resources by encouraging collaboration arrangements with nonprofit organizations to work with the VA in their communities to expand the availability of health professionals to address the problem of suicide among veterans.</a:t>
            </a:r>
          </a:p>
          <a:p>
            <a:pPr lvl="1"/>
            <a:r>
              <a:rPr lang="en-US" dirty="0"/>
              <a:t>Need to inform and encourage elderly veterans to seek mental health assistance.  A great way to start is by creating support groups.</a:t>
            </a:r>
          </a:p>
          <a:p>
            <a:pPr lvl="1"/>
            <a:r>
              <a:rPr lang="en-US" dirty="0"/>
              <a:t>Opening smaller low cost/free clinics in rural parts of those states that have high suicide rates in order to create accessibility for veterans to seek professional help.</a:t>
            </a:r>
          </a:p>
          <a:p>
            <a:pPr lvl="1"/>
            <a:r>
              <a:rPr lang="en-US" dirty="0"/>
              <a:t>VA needs to do a better job of developing strategies for routine mental health screening and early intervention for all service members before they return to civilian life. </a:t>
            </a:r>
          </a:p>
          <a:p>
            <a:endParaRPr lang="en-US" dirty="0"/>
          </a:p>
        </p:txBody>
      </p:sp>
    </p:spTree>
    <p:extLst>
      <p:ext uri="{BB962C8B-B14F-4D97-AF65-F5344CB8AC3E}">
        <p14:creationId xmlns:p14="http://schemas.microsoft.com/office/powerpoint/2010/main" val="333158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D38E-1631-4A57-B8C4-820A8D00C282}"/>
              </a:ext>
            </a:extLst>
          </p:cNvPr>
          <p:cNvSpPr>
            <a:spLocks noGrp="1"/>
          </p:cNvSpPr>
          <p:nvPr>
            <p:ph type="title"/>
          </p:nvPr>
        </p:nvSpPr>
        <p:spPr/>
        <p:txBody>
          <a:bodyPr/>
          <a:lstStyle/>
          <a:p>
            <a:r>
              <a:rPr lang="en-US" dirty="0"/>
              <a:t>Questions and Motivation</a:t>
            </a:r>
          </a:p>
        </p:txBody>
      </p:sp>
      <p:sp>
        <p:nvSpPr>
          <p:cNvPr id="3" name="Content Placeholder 2">
            <a:extLst>
              <a:ext uri="{FF2B5EF4-FFF2-40B4-BE49-F238E27FC236}">
                <a16:creationId xmlns:a16="http://schemas.microsoft.com/office/drawing/2014/main" id="{69BBF97A-4993-4445-9403-C1AA6603C887}"/>
              </a:ext>
            </a:extLst>
          </p:cNvPr>
          <p:cNvSpPr>
            <a:spLocks noGrp="1"/>
          </p:cNvSpPr>
          <p:nvPr>
            <p:ph idx="1"/>
          </p:nvPr>
        </p:nvSpPr>
        <p:spPr>
          <a:xfrm>
            <a:off x="818712" y="2222287"/>
            <a:ext cx="10554574" cy="4261640"/>
          </a:xfrm>
        </p:spPr>
        <p:txBody>
          <a:bodyPr>
            <a:normAutofit/>
          </a:bodyPr>
          <a:lstStyle/>
          <a:p>
            <a:r>
              <a:rPr lang="en-US" dirty="0"/>
              <a:t>Questions:  </a:t>
            </a:r>
          </a:p>
          <a:p>
            <a:pPr lvl="1"/>
            <a:r>
              <a:rPr lang="en-US" dirty="0"/>
              <a:t>What is the rate of veteran suicides and how does that compare to non-veterans?</a:t>
            </a:r>
          </a:p>
          <a:p>
            <a:pPr lvl="1"/>
            <a:r>
              <a:rPr lang="en-US" dirty="0"/>
              <a:t>Which states have the most veterans’ death due to suicide and what is the total availability of Veteran Affairs (VA) medical centers in those high risk states?</a:t>
            </a:r>
          </a:p>
          <a:p>
            <a:pPr lvl="1"/>
            <a:r>
              <a:rPr lang="en-US" dirty="0"/>
              <a:t>Which veteran age group(s) have the highest rate of suicide?</a:t>
            </a:r>
          </a:p>
          <a:p>
            <a:pPr lvl="1"/>
            <a:r>
              <a:rPr lang="en-US" dirty="0"/>
              <a:t>Do male veterans have a higher rate of suicide than female veterans or vice versa? </a:t>
            </a:r>
          </a:p>
          <a:p>
            <a:pPr lvl="1"/>
            <a:r>
              <a:rPr lang="en-US" dirty="0"/>
              <a:t>Is there a trend occurring with suicide related deaths among veterans and if there is one, is it increasing or decreasing? </a:t>
            </a:r>
          </a:p>
          <a:p>
            <a:r>
              <a:rPr lang="en-US" dirty="0"/>
              <a:t>Motivations:</a:t>
            </a:r>
          </a:p>
          <a:p>
            <a:pPr lvl="1"/>
            <a:r>
              <a:rPr lang="en-US" dirty="0"/>
              <a:t>The analysis of this information will help the VA Office of Mental Health and Suicide Prevention gain insight into high-risk populations and share that information with community-based health care providers and partners, continuing to expand the network of support for veterans.</a:t>
            </a:r>
          </a:p>
        </p:txBody>
      </p:sp>
    </p:spTree>
    <p:extLst>
      <p:ext uri="{BB962C8B-B14F-4D97-AF65-F5344CB8AC3E}">
        <p14:creationId xmlns:p14="http://schemas.microsoft.com/office/powerpoint/2010/main" val="352528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6DE-BCB3-4224-948E-938AE4DCA61F}"/>
              </a:ext>
            </a:extLst>
          </p:cNvPr>
          <p:cNvSpPr>
            <a:spLocks noGrp="1"/>
          </p:cNvSpPr>
          <p:nvPr>
            <p:ph type="title"/>
          </p:nvPr>
        </p:nvSpPr>
        <p:spPr/>
        <p:txBody>
          <a:bodyPr/>
          <a:lstStyle/>
          <a:p>
            <a:r>
              <a:rPr lang="en-US" dirty="0"/>
              <a:t>Identifying Sources &amp; Retrieving the Data</a:t>
            </a:r>
          </a:p>
        </p:txBody>
      </p:sp>
      <p:sp>
        <p:nvSpPr>
          <p:cNvPr id="3" name="Content Placeholder 2">
            <a:extLst>
              <a:ext uri="{FF2B5EF4-FFF2-40B4-BE49-F238E27FC236}">
                <a16:creationId xmlns:a16="http://schemas.microsoft.com/office/drawing/2014/main" id="{78794072-CECA-4249-AF89-83E5E041FE68}"/>
              </a:ext>
            </a:extLst>
          </p:cNvPr>
          <p:cNvSpPr>
            <a:spLocks noGrp="1"/>
          </p:cNvSpPr>
          <p:nvPr>
            <p:ph idx="1"/>
          </p:nvPr>
        </p:nvSpPr>
        <p:spPr/>
        <p:txBody>
          <a:bodyPr/>
          <a:lstStyle/>
          <a:p>
            <a:r>
              <a:rPr lang="en-US" dirty="0"/>
              <a:t>Data sources:</a:t>
            </a:r>
          </a:p>
          <a:p>
            <a:pPr lvl="1"/>
            <a:r>
              <a:rPr lang="en-US" dirty="0"/>
              <a:t>Kaggle(from a contributor who had retrieved the datasets from a news broadcasting company)</a:t>
            </a:r>
          </a:p>
          <a:p>
            <a:pPr lvl="1"/>
            <a:r>
              <a:rPr lang="en-US" dirty="0"/>
              <a:t>Veteran Affairs report</a:t>
            </a:r>
          </a:p>
          <a:p>
            <a:pPr lvl="1"/>
            <a:r>
              <a:rPr lang="en-US" dirty="0"/>
              <a:t>Data.gov</a:t>
            </a:r>
          </a:p>
          <a:p>
            <a:r>
              <a:rPr lang="en-US" dirty="0"/>
              <a:t>From these data sources, we retrieved CSV files in order for us to analyze the data.</a:t>
            </a:r>
          </a:p>
          <a:p>
            <a:pPr lvl="1"/>
            <a:endParaRPr lang="en-US" dirty="0"/>
          </a:p>
        </p:txBody>
      </p:sp>
    </p:spTree>
    <p:extLst>
      <p:ext uri="{BB962C8B-B14F-4D97-AF65-F5344CB8AC3E}">
        <p14:creationId xmlns:p14="http://schemas.microsoft.com/office/powerpoint/2010/main" val="155712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7E208927-059F-4490-B5EF-CB5E5489C3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17">
            <a:extLst>
              <a:ext uri="{FF2B5EF4-FFF2-40B4-BE49-F238E27FC236}">
                <a16:creationId xmlns:a16="http://schemas.microsoft.com/office/drawing/2014/main" id="{213B7486-DF7A-442F-A63D-381813E605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EDD56-E4E1-4847-8CCF-A843C0185D0E}"/>
              </a:ext>
            </a:extLst>
          </p:cNvPr>
          <p:cNvSpPr>
            <a:spLocks noGrp="1"/>
          </p:cNvSpPr>
          <p:nvPr>
            <p:ph type="title"/>
          </p:nvPr>
        </p:nvSpPr>
        <p:spPr>
          <a:xfrm>
            <a:off x="810000" y="447188"/>
            <a:ext cx="5359921" cy="970450"/>
          </a:xfrm>
        </p:spPr>
        <p:txBody>
          <a:bodyPr>
            <a:normAutofit/>
          </a:bodyPr>
          <a:lstStyle/>
          <a:p>
            <a:pPr>
              <a:lnSpc>
                <a:spcPct val="90000"/>
              </a:lnSpc>
            </a:pPr>
            <a:r>
              <a:rPr lang="en-US" sz="3100" dirty="0"/>
              <a:t>Assembling and Cleaning The Data</a:t>
            </a:r>
          </a:p>
        </p:txBody>
      </p:sp>
      <p:sp>
        <p:nvSpPr>
          <p:cNvPr id="3" name="Content Placeholder 2">
            <a:extLst>
              <a:ext uri="{FF2B5EF4-FFF2-40B4-BE49-F238E27FC236}">
                <a16:creationId xmlns:a16="http://schemas.microsoft.com/office/drawing/2014/main" id="{B2257360-43E9-4A95-8896-A09B311C69EA}"/>
              </a:ext>
            </a:extLst>
          </p:cNvPr>
          <p:cNvSpPr>
            <a:spLocks noGrp="1"/>
          </p:cNvSpPr>
          <p:nvPr>
            <p:ph idx="1"/>
          </p:nvPr>
        </p:nvSpPr>
        <p:spPr>
          <a:xfrm>
            <a:off x="378137" y="2267373"/>
            <a:ext cx="5351209" cy="3636511"/>
          </a:xfrm>
        </p:spPr>
        <p:txBody>
          <a:bodyPr>
            <a:normAutofit/>
          </a:bodyPr>
          <a:lstStyle/>
          <a:p>
            <a:r>
              <a:rPr lang="en-US" dirty="0"/>
              <a:t>We used pandas and csv dependencies in order to clean the data.</a:t>
            </a:r>
          </a:p>
          <a:p>
            <a:pPr lvl="1"/>
            <a:r>
              <a:rPr lang="en-US" dirty="0"/>
              <a:t>We dropped columns that had missing information.</a:t>
            </a:r>
          </a:p>
          <a:p>
            <a:pPr lvl="1"/>
            <a:r>
              <a:rPr lang="en-US" dirty="0"/>
              <a:t>Merged all the CSVs by the state column and created an new CSV</a:t>
            </a:r>
          </a:p>
        </p:txBody>
      </p:sp>
      <p:pic>
        <p:nvPicPr>
          <p:cNvPr id="14" name="Picture 13" descr="A screenshot of a social media post&#10;&#10;Description generated with very high confidence">
            <a:extLst>
              <a:ext uri="{FF2B5EF4-FFF2-40B4-BE49-F238E27FC236}">
                <a16:creationId xmlns:a16="http://schemas.microsoft.com/office/drawing/2014/main" id="{B6E64677-EC63-433F-B091-5EC887DF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323" y="0"/>
            <a:ext cx="6074099" cy="3357143"/>
          </a:xfrm>
          <a:prstGeom prst="rect">
            <a:avLst/>
          </a:prstGeom>
        </p:spPr>
      </p:pic>
      <p:pic>
        <p:nvPicPr>
          <p:cNvPr id="16" name="Picture 15" descr="A screenshot of a social media post&#10;&#10;Description generated with very high confidence">
            <a:extLst>
              <a:ext uri="{FF2B5EF4-FFF2-40B4-BE49-F238E27FC236}">
                <a16:creationId xmlns:a16="http://schemas.microsoft.com/office/drawing/2014/main" id="{6349BDF8-9488-4DA4-B707-0B6E707B8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23" y="3167310"/>
            <a:ext cx="6074099" cy="2082138"/>
          </a:xfrm>
          <a:prstGeom prst="rect">
            <a:avLst/>
          </a:prstGeom>
        </p:spPr>
      </p:pic>
      <p:pic>
        <p:nvPicPr>
          <p:cNvPr id="20" name="Picture 19" descr="A screenshot of a cell phone&#10;&#10;Description generated with very high confidence">
            <a:extLst>
              <a:ext uri="{FF2B5EF4-FFF2-40B4-BE49-F238E27FC236}">
                <a16:creationId xmlns:a16="http://schemas.microsoft.com/office/drawing/2014/main" id="{4CF42C8C-BCF1-483C-BC42-EF9B5C6DA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323" y="5246456"/>
            <a:ext cx="6074099" cy="1611543"/>
          </a:xfrm>
          <a:prstGeom prst="rect">
            <a:avLst/>
          </a:prstGeom>
        </p:spPr>
      </p:pic>
    </p:spTree>
    <p:extLst>
      <p:ext uri="{BB962C8B-B14F-4D97-AF65-F5344CB8AC3E}">
        <p14:creationId xmlns:p14="http://schemas.microsoft.com/office/powerpoint/2010/main" val="340815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2E7B-8F2E-4A96-91D1-5CCB1F29B478}"/>
              </a:ext>
            </a:extLst>
          </p:cNvPr>
          <p:cNvSpPr>
            <a:spLocks noGrp="1"/>
          </p:cNvSpPr>
          <p:nvPr>
            <p:ph type="title"/>
          </p:nvPr>
        </p:nvSpPr>
        <p:spPr>
          <a:xfrm>
            <a:off x="561556" y="607356"/>
            <a:ext cx="11068887" cy="970450"/>
          </a:xfrm>
        </p:spPr>
        <p:txBody>
          <a:bodyPr/>
          <a:lstStyle/>
          <a:p>
            <a:r>
              <a:rPr lang="en-US" dirty="0"/>
              <a:t>The Analysis Process: Veterans vs. </a:t>
            </a:r>
            <a:br>
              <a:rPr lang="en-US" dirty="0"/>
            </a:br>
            <a:r>
              <a:rPr lang="en-US" dirty="0"/>
              <a:t>											  Non-Veterans Suicides</a:t>
            </a:r>
          </a:p>
        </p:txBody>
      </p:sp>
      <p:pic>
        <p:nvPicPr>
          <p:cNvPr id="5" name="Content Placeholder 4" descr="A screenshot of a cell phone&#10;&#10;Description generated with high confidence">
            <a:extLst>
              <a:ext uri="{FF2B5EF4-FFF2-40B4-BE49-F238E27FC236}">
                <a16:creationId xmlns:a16="http://schemas.microsoft.com/office/drawing/2014/main" id="{92B1DE7F-6C7D-48B7-8ECE-94A54F505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381" y="3251200"/>
            <a:ext cx="8554410" cy="3322320"/>
          </a:xfrm>
        </p:spPr>
      </p:pic>
      <p:sp>
        <p:nvSpPr>
          <p:cNvPr id="10" name="Content Placeholder 8">
            <a:extLst>
              <a:ext uri="{FF2B5EF4-FFF2-40B4-BE49-F238E27FC236}">
                <a16:creationId xmlns:a16="http://schemas.microsoft.com/office/drawing/2014/main" id="{B45B526B-9328-44DF-9B67-9CEB5A9F9ABA}"/>
              </a:ext>
            </a:extLst>
          </p:cNvPr>
          <p:cNvSpPr txBox="1">
            <a:spLocks/>
          </p:cNvSpPr>
          <p:nvPr/>
        </p:nvSpPr>
        <p:spPr>
          <a:xfrm>
            <a:off x="1137457" y="2040774"/>
            <a:ext cx="9917083" cy="112914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Calculated the average suicide rates per 100,000 people for both veterans and non-veterans.</a:t>
            </a:r>
          </a:p>
        </p:txBody>
      </p:sp>
    </p:spTree>
    <p:extLst>
      <p:ext uri="{BB962C8B-B14F-4D97-AF65-F5344CB8AC3E}">
        <p14:creationId xmlns:p14="http://schemas.microsoft.com/office/powerpoint/2010/main" val="124644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5140-C95F-4A5E-A221-20C7371B6331}"/>
              </a:ext>
            </a:extLst>
          </p:cNvPr>
          <p:cNvSpPr>
            <a:spLocks noGrp="1"/>
          </p:cNvSpPr>
          <p:nvPr>
            <p:ph type="title"/>
          </p:nvPr>
        </p:nvSpPr>
        <p:spPr>
          <a:xfrm>
            <a:off x="181491" y="431422"/>
            <a:ext cx="11829017" cy="1003241"/>
          </a:xfrm>
        </p:spPr>
        <p:txBody>
          <a:bodyPr/>
          <a:lstStyle/>
          <a:p>
            <a:r>
              <a:rPr lang="en-US" dirty="0"/>
              <a:t>Findings #1 : Veteran vs. Non-Veteran Suicides</a:t>
            </a:r>
          </a:p>
        </p:txBody>
      </p:sp>
      <p:pic>
        <p:nvPicPr>
          <p:cNvPr id="4" name="Content Placeholder 3">
            <a:extLst>
              <a:ext uri="{FF2B5EF4-FFF2-40B4-BE49-F238E27FC236}">
                <a16:creationId xmlns:a16="http://schemas.microsoft.com/office/drawing/2014/main" id="{B0C4671C-176E-4414-BB6F-929FD5E81EA0}"/>
              </a:ext>
            </a:extLst>
          </p:cNvPr>
          <p:cNvPicPr>
            <a:picLocks noGrp="1" noChangeAspect="1"/>
          </p:cNvPicPr>
          <p:nvPr>
            <p:ph idx="1"/>
          </p:nvPr>
        </p:nvPicPr>
        <p:blipFill>
          <a:blip r:embed="rId2"/>
          <a:stretch>
            <a:fillRect/>
          </a:stretch>
        </p:blipFill>
        <p:spPr>
          <a:xfrm>
            <a:off x="4513811" y="2122054"/>
            <a:ext cx="7415883" cy="4590417"/>
          </a:xfrm>
          <a:prstGeom prst="rect">
            <a:avLst/>
          </a:prstGeom>
        </p:spPr>
      </p:pic>
      <p:sp>
        <p:nvSpPr>
          <p:cNvPr id="15" name="Content Placeholder 8">
            <a:extLst>
              <a:ext uri="{FF2B5EF4-FFF2-40B4-BE49-F238E27FC236}">
                <a16:creationId xmlns:a16="http://schemas.microsoft.com/office/drawing/2014/main" id="{124ED671-D55B-4945-A8D1-06AF108D0782}"/>
              </a:ext>
            </a:extLst>
          </p:cNvPr>
          <p:cNvSpPr txBox="1">
            <a:spLocks/>
          </p:cNvSpPr>
          <p:nvPr/>
        </p:nvSpPr>
        <p:spPr>
          <a:xfrm>
            <a:off x="100677" y="2122054"/>
            <a:ext cx="4237736" cy="363220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The average annual percent increase in veteran suicide rate was about </a:t>
            </a:r>
            <a:r>
              <a:rPr lang="en-US" sz="2400" b="1" dirty="0">
                <a:solidFill>
                  <a:schemeClr val="accent1">
                    <a:lumMod val="60000"/>
                    <a:lumOff val="40000"/>
                  </a:schemeClr>
                </a:solidFill>
              </a:rPr>
              <a:t>1.22%</a:t>
            </a:r>
            <a:r>
              <a:rPr lang="en-US" sz="2400" dirty="0"/>
              <a:t> per year from 2005 to 2011.</a:t>
            </a:r>
          </a:p>
        </p:txBody>
      </p:sp>
    </p:spTree>
    <p:extLst>
      <p:ext uri="{BB962C8B-B14F-4D97-AF65-F5344CB8AC3E}">
        <p14:creationId xmlns:p14="http://schemas.microsoft.com/office/powerpoint/2010/main" val="31410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Content Placeholder 3" descr="A close up of text on a white background&#10;&#10;Description generated with high confidence">
            <a:extLst>
              <a:ext uri="{FF2B5EF4-FFF2-40B4-BE49-F238E27FC236}">
                <a16:creationId xmlns:a16="http://schemas.microsoft.com/office/drawing/2014/main" id="{69B0A909-0430-4D03-A4E5-029F8EE54C9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019040" y="2153920"/>
            <a:ext cx="6756400" cy="425689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A480583C-A701-4C86-827C-C86826B47500}"/>
              </a:ext>
            </a:extLst>
          </p:cNvPr>
          <p:cNvSpPr>
            <a:spLocks noGrp="1"/>
          </p:cNvSpPr>
          <p:nvPr>
            <p:ph type="title"/>
          </p:nvPr>
        </p:nvSpPr>
        <p:spPr>
          <a:xfrm>
            <a:off x="810000" y="447188"/>
            <a:ext cx="10571998" cy="970450"/>
          </a:xfrm>
        </p:spPr>
        <p:txBody>
          <a:bodyPr>
            <a:normAutofit/>
          </a:bodyPr>
          <a:lstStyle/>
          <a:p>
            <a:r>
              <a:rPr lang="en-US" dirty="0"/>
              <a:t>Findings #1: continued</a:t>
            </a:r>
          </a:p>
        </p:txBody>
      </p:sp>
      <p:sp>
        <p:nvSpPr>
          <p:cNvPr id="9" name="Content Placeholder 8">
            <a:extLst>
              <a:ext uri="{FF2B5EF4-FFF2-40B4-BE49-F238E27FC236}">
                <a16:creationId xmlns:a16="http://schemas.microsoft.com/office/drawing/2014/main" id="{F5ABF295-7575-4C8E-A1B6-5916CB25AF29}"/>
              </a:ext>
            </a:extLst>
          </p:cNvPr>
          <p:cNvSpPr>
            <a:spLocks noGrp="1"/>
          </p:cNvSpPr>
          <p:nvPr>
            <p:ph idx="1"/>
          </p:nvPr>
        </p:nvSpPr>
        <p:spPr>
          <a:xfrm>
            <a:off x="416561" y="2413000"/>
            <a:ext cx="4237736" cy="3632200"/>
          </a:xfrm>
        </p:spPr>
        <p:txBody>
          <a:bodyPr>
            <a:normAutofit/>
          </a:bodyPr>
          <a:lstStyle/>
          <a:p>
            <a:r>
              <a:rPr lang="en-US" sz="2400" dirty="0"/>
              <a:t>On average, there are </a:t>
            </a:r>
            <a:r>
              <a:rPr lang="en-US" sz="2400" b="1" dirty="0">
                <a:solidFill>
                  <a:schemeClr val="accent1">
                    <a:lumMod val="60000"/>
                    <a:lumOff val="40000"/>
                  </a:schemeClr>
                </a:solidFill>
              </a:rPr>
              <a:t>22</a:t>
            </a:r>
            <a:r>
              <a:rPr lang="en-US" sz="2400" dirty="0"/>
              <a:t> veteran suicides related death per day.</a:t>
            </a:r>
          </a:p>
        </p:txBody>
      </p:sp>
    </p:spTree>
    <p:extLst>
      <p:ext uri="{BB962C8B-B14F-4D97-AF65-F5344CB8AC3E}">
        <p14:creationId xmlns:p14="http://schemas.microsoft.com/office/powerpoint/2010/main" val="353785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5" name="Content Placeholder 14" descr="A screenshot of a cell phone&#10;&#10;Description generated with high confidence">
            <a:extLst>
              <a:ext uri="{FF2B5EF4-FFF2-40B4-BE49-F238E27FC236}">
                <a16:creationId xmlns:a16="http://schemas.microsoft.com/office/drawing/2014/main" id="{5014F59C-0548-4ED8-B0A9-CAC5D1B903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1204"/>
          <a:stretch/>
        </p:blipFill>
        <p:spPr>
          <a:xfrm>
            <a:off x="6100916" y="10"/>
            <a:ext cx="6091084" cy="6857990"/>
          </a:xfrm>
          <a:prstGeom prst="rect">
            <a:avLst/>
          </a:prstGeom>
        </p:spPr>
      </p:pic>
      <p:sp>
        <p:nvSpPr>
          <p:cNvPr id="2" name="Title 1">
            <a:extLst>
              <a:ext uri="{FF2B5EF4-FFF2-40B4-BE49-F238E27FC236}">
                <a16:creationId xmlns:a16="http://schemas.microsoft.com/office/drawing/2014/main" id="{396D3560-C1F5-4E7F-96F5-E434AD00B3B8}"/>
              </a:ext>
            </a:extLst>
          </p:cNvPr>
          <p:cNvSpPr>
            <a:spLocks noGrp="1"/>
          </p:cNvSpPr>
          <p:nvPr>
            <p:ph type="title"/>
          </p:nvPr>
        </p:nvSpPr>
        <p:spPr>
          <a:xfrm>
            <a:off x="172720" y="639097"/>
            <a:ext cx="5598816" cy="3781101"/>
          </a:xfrm>
        </p:spPr>
        <p:txBody>
          <a:bodyPr vert="horz" lIns="91440" tIns="45720" rIns="91440" bIns="45720" rtlCol="0" anchor="b">
            <a:normAutofit/>
          </a:bodyPr>
          <a:lstStyle/>
          <a:p>
            <a:pPr>
              <a:lnSpc>
                <a:spcPct val="90000"/>
              </a:lnSpc>
            </a:pPr>
            <a:r>
              <a:rPr lang="en-US" sz="4200" dirty="0"/>
              <a:t>The Analysis Process: Veteran Suicides By States &amp; VHA Centers</a:t>
            </a:r>
            <a:br>
              <a:rPr lang="en-US" sz="4200" dirty="0"/>
            </a:br>
            <a:endParaRPr lang="en-US" sz="4200" dirty="0"/>
          </a:p>
        </p:txBody>
      </p:sp>
      <p:sp>
        <p:nvSpPr>
          <p:cNvPr id="17" name="Content Placeholder 8">
            <a:extLst>
              <a:ext uri="{FF2B5EF4-FFF2-40B4-BE49-F238E27FC236}">
                <a16:creationId xmlns:a16="http://schemas.microsoft.com/office/drawing/2014/main" id="{A3D93425-5E97-4911-A834-000E4681A7EE}"/>
              </a:ext>
            </a:extLst>
          </p:cNvPr>
          <p:cNvSpPr txBox="1">
            <a:spLocks/>
          </p:cNvSpPr>
          <p:nvPr/>
        </p:nvSpPr>
        <p:spPr>
          <a:xfrm>
            <a:off x="349134" y="5192356"/>
            <a:ext cx="5178829" cy="157939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Calculated the veteran suicide rates per 100,000 people by using iterrows loop and creating a new data frame showing rates of veteran suicide by state.</a:t>
            </a:r>
          </a:p>
        </p:txBody>
      </p:sp>
    </p:spTree>
    <p:extLst>
      <p:ext uri="{BB962C8B-B14F-4D97-AF65-F5344CB8AC3E}">
        <p14:creationId xmlns:p14="http://schemas.microsoft.com/office/powerpoint/2010/main" val="276977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4811</TotalTime>
  <Words>1109</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2</vt:lpstr>
      <vt:lpstr>Quotable</vt:lpstr>
      <vt:lpstr>Suicides Among Veterans in the United States</vt:lpstr>
      <vt:lpstr>Background</vt:lpstr>
      <vt:lpstr>Questions and Motivation</vt:lpstr>
      <vt:lpstr>Identifying Sources &amp; Retrieving the Data</vt:lpstr>
      <vt:lpstr>Assembling and Cleaning The Data</vt:lpstr>
      <vt:lpstr>The Analysis Process: Veterans vs.               Non-Veterans Suicides</vt:lpstr>
      <vt:lpstr>Findings #1 : Veteran vs. Non-Veteran Suicides</vt:lpstr>
      <vt:lpstr>Findings #1: continued</vt:lpstr>
      <vt:lpstr>The Analysis Process: Veteran Suicides By States &amp; VHA Centers </vt:lpstr>
      <vt:lpstr>Findings #2: Veteran Suicide by State</vt:lpstr>
      <vt:lpstr>Findings #2: continued</vt:lpstr>
      <vt:lpstr>Code for U.S. Geo Map of Veteran Suicide Rates</vt:lpstr>
      <vt:lpstr>Findings #2: continued</vt:lpstr>
      <vt:lpstr>Codes for State by State Bar Charts</vt:lpstr>
      <vt:lpstr>The Analysis Process:  Veteran Suicides by Age Group</vt:lpstr>
      <vt:lpstr>Findings #3: Veteran Suicide by Age Group</vt:lpstr>
      <vt:lpstr>Findings #3: continued</vt:lpstr>
      <vt:lpstr>Code for Veteran Suicide Rates by Age Group Bar and Donut Chart</vt:lpstr>
      <vt:lpstr>The Analysis Process: Veteran Suicides by Gender </vt:lpstr>
      <vt:lpstr>Finding #4: Veteran Suicides by Gender</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Alaind Sklar</dc:creator>
  <cp:lastModifiedBy>Alaind Sklar</cp:lastModifiedBy>
  <cp:revision>80</cp:revision>
  <dcterms:created xsi:type="dcterms:W3CDTF">2018-03-16T22:37:30Z</dcterms:created>
  <dcterms:modified xsi:type="dcterms:W3CDTF">2018-03-20T08:51:19Z</dcterms:modified>
</cp:coreProperties>
</file>