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Future usage, this can be a starting step to see how much of a particular genre the movie is. Or if someone wanted to know how scary or how funny a movie is.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other difficulty with this project is the fact that movies aren’t always classified into one genre. Doing model predictions with multiple categories is something to further explore.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Movie Genre Predictor with NLP</a:t>
            </a:r>
            <a:endParaRPr/>
          </a:p>
        </p:txBody>
      </p:sp>
      <p:sp>
        <p:nvSpPr>
          <p:cNvPr id="135" name="Shape 135"/>
          <p:cNvSpPr txBox="1"/>
          <p:nvPr>
            <p:ph idx="1" type="subTitle"/>
          </p:nvPr>
        </p:nvSpPr>
        <p:spPr>
          <a:xfrm>
            <a:off x="3297900" y="3906050"/>
            <a:ext cx="5846100" cy="50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800">
                <a:latin typeface="Montserrat"/>
                <a:ea typeface="Montserrat"/>
                <a:cs typeface="Montserrat"/>
                <a:sym typeface="Montserrat"/>
              </a:rPr>
              <a:t>X-cessive Ambassador:</a:t>
            </a:r>
            <a:r>
              <a:rPr lang="en" sz="1800">
                <a:latin typeface="Montserrat"/>
                <a:ea typeface="Montserrat"/>
                <a:cs typeface="Montserrat"/>
                <a:sym typeface="Montserrat"/>
              </a:rPr>
              <a:t> Niki Patel &amp; Alli Sklar</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000"/>
              <a:t>Purpose and Motivation</a:t>
            </a:r>
            <a:endParaRPr sz="3000"/>
          </a:p>
        </p:txBody>
      </p:sp>
      <p:sp>
        <p:nvSpPr>
          <p:cNvPr id="141" name="Shape 14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2400"/>
              <a:t>We wanted to create a fun and interactive site that would predict the movie’s primary genre based off the movie’s plot summary.  In order to achieve this goal, we had to use natural language processing and multi-classification.</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000"/>
              <a:t>Data Sources &amp; Tools Used</a:t>
            </a:r>
            <a:endParaRPr sz="3000"/>
          </a:p>
        </p:txBody>
      </p:sp>
      <p:sp>
        <p:nvSpPr>
          <p:cNvPr id="147" name="Shape 147"/>
          <p:cNvSpPr txBox="1"/>
          <p:nvPr>
            <p:ph idx="1" type="body"/>
          </p:nvPr>
        </p:nvSpPr>
        <p:spPr>
          <a:xfrm>
            <a:off x="1297500" y="1168375"/>
            <a:ext cx="7038900" cy="34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Data Sources:</a:t>
            </a:r>
            <a:endParaRPr b="1"/>
          </a:p>
          <a:p>
            <a:pPr indent="-311150" lvl="0" marL="457200" rtl="0">
              <a:spcBef>
                <a:spcPts val="1600"/>
              </a:spcBef>
              <a:spcAft>
                <a:spcPts val="0"/>
              </a:spcAft>
              <a:buSzPts val="1300"/>
              <a:buChar char="●"/>
            </a:pPr>
            <a:r>
              <a:rPr lang="en"/>
              <a:t>Retrieved CSV file with movie title names and IMDB IDs from MovieLens</a:t>
            </a:r>
            <a:endParaRPr/>
          </a:p>
          <a:p>
            <a:pPr indent="-311150" lvl="0" marL="457200" rtl="0">
              <a:spcBef>
                <a:spcPts val="0"/>
              </a:spcBef>
              <a:spcAft>
                <a:spcPts val="0"/>
              </a:spcAft>
              <a:buSzPts val="1300"/>
              <a:buChar char="●"/>
            </a:pPr>
            <a:r>
              <a:rPr lang="en"/>
              <a:t> Created OMDB API keys and retrieved movie information (IMDB &amp; OMDB share the same movie ID numbers)</a:t>
            </a:r>
            <a:endParaRPr/>
          </a:p>
          <a:p>
            <a:pPr indent="0" lvl="0" marL="0">
              <a:spcBef>
                <a:spcPts val="1600"/>
              </a:spcBef>
              <a:spcAft>
                <a:spcPts val="0"/>
              </a:spcAft>
              <a:buNone/>
            </a:pPr>
            <a:r>
              <a:rPr b="1" lang="en"/>
              <a:t>Tools Used:</a:t>
            </a:r>
            <a:endParaRPr b="1"/>
          </a:p>
          <a:p>
            <a:pPr indent="-311150" lvl="0" marL="457200" rtl="0">
              <a:spcBef>
                <a:spcPts val="1600"/>
              </a:spcBef>
              <a:spcAft>
                <a:spcPts val="0"/>
              </a:spcAft>
              <a:buSzPts val="1300"/>
              <a:buChar char="●"/>
            </a:pPr>
            <a:r>
              <a:rPr lang="en"/>
              <a:t>Scikit Learn’s Text Data module (Chi2, CountVectorizer, and </a:t>
            </a:r>
            <a:r>
              <a:rPr lang="en"/>
              <a:t>TFIDFTransformer</a:t>
            </a:r>
            <a:r>
              <a:rPr lang="en"/>
              <a:t>) .  We also used Scikit Learn’s </a:t>
            </a:r>
            <a:r>
              <a:rPr lang="en"/>
              <a:t>Logistic</a:t>
            </a:r>
            <a:r>
              <a:rPr lang="en"/>
              <a:t> Regression, Linear SVC, and Naive Bayes to test the performance of the model, </a:t>
            </a:r>
            <a:r>
              <a:rPr lang="en"/>
              <a:t>Scikit</a:t>
            </a:r>
            <a:r>
              <a:rPr lang="en"/>
              <a:t> Learn’s metrics to measure accuracy of the model.</a:t>
            </a:r>
            <a:endParaRPr/>
          </a:p>
          <a:p>
            <a:pPr indent="-311150" lvl="0" marL="457200" rtl="0">
              <a:spcBef>
                <a:spcPts val="0"/>
              </a:spcBef>
              <a:spcAft>
                <a:spcPts val="0"/>
              </a:spcAft>
              <a:buSzPts val="1300"/>
              <a:buChar char="●"/>
            </a:pPr>
            <a:r>
              <a:rPr lang="en"/>
              <a:t>Pandas, Numpy, Matplotlib, HTML, CSS, Materialize, and Python Flask</a:t>
            </a:r>
            <a:endParaRPr/>
          </a:p>
          <a:p>
            <a:pPr indent="0" lvl="0" marL="0">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NLP with Naive Bayes</a:t>
            </a:r>
            <a:endParaRPr/>
          </a:p>
        </p:txBody>
      </p:sp>
      <p:pic>
        <p:nvPicPr>
          <p:cNvPr id="153" name="Shape 153"/>
          <p:cNvPicPr preferRelativeResize="0"/>
          <p:nvPr/>
        </p:nvPicPr>
        <p:blipFill>
          <a:blip r:embed="rId3">
            <a:alphaModFix/>
          </a:blip>
          <a:stretch>
            <a:fillRect/>
          </a:stretch>
        </p:blipFill>
        <p:spPr>
          <a:xfrm>
            <a:off x="215777" y="1502650"/>
            <a:ext cx="8810197" cy="2911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NLP with Logistic Regression Model</a:t>
            </a:r>
            <a:endParaRPr/>
          </a:p>
        </p:txBody>
      </p:sp>
      <p:pic>
        <p:nvPicPr>
          <p:cNvPr id="159" name="Shape 159"/>
          <p:cNvPicPr preferRelativeResize="0"/>
          <p:nvPr/>
        </p:nvPicPr>
        <p:blipFill>
          <a:blip r:embed="rId3">
            <a:alphaModFix/>
          </a:blip>
          <a:stretch>
            <a:fillRect/>
          </a:stretch>
        </p:blipFill>
        <p:spPr>
          <a:xfrm>
            <a:off x="232700" y="1706750"/>
            <a:ext cx="8678602" cy="2185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NLP with Linear SVC</a:t>
            </a:r>
            <a:endParaRPr/>
          </a:p>
        </p:txBody>
      </p:sp>
      <p:pic>
        <p:nvPicPr>
          <p:cNvPr id="165" name="Shape 165"/>
          <p:cNvPicPr preferRelativeResize="0"/>
          <p:nvPr/>
        </p:nvPicPr>
        <p:blipFill>
          <a:blip r:embed="rId3">
            <a:alphaModFix/>
          </a:blip>
          <a:stretch>
            <a:fillRect/>
          </a:stretch>
        </p:blipFill>
        <p:spPr>
          <a:xfrm>
            <a:off x="280463" y="1545025"/>
            <a:ext cx="8583075" cy="284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Confusion Matrix &amp; Classification Report  with Linear SVC</a:t>
            </a:r>
            <a:endParaRPr/>
          </a:p>
        </p:txBody>
      </p:sp>
      <p:pic>
        <p:nvPicPr>
          <p:cNvPr id="171" name="Shape 171"/>
          <p:cNvPicPr preferRelativeResize="0"/>
          <p:nvPr/>
        </p:nvPicPr>
        <p:blipFill>
          <a:blip r:embed="rId3">
            <a:alphaModFix/>
          </a:blip>
          <a:stretch>
            <a:fillRect/>
          </a:stretch>
        </p:blipFill>
        <p:spPr>
          <a:xfrm>
            <a:off x="4769325" y="914450"/>
            <a:ext cx="4050799" cy="4086075"/>
          </a:xfrm>
          <a:prstGeom prst="rect">
            <a:avLst/>
          </a:prstGeom>
          <a:noFill/>
          <a:ln>
            <a:noFill/>
          </a:ln>
        </p:spPr>
      </p:pic>
      <p:pic>
        <p:nvPicPr>
          <p:cNvPr id="172" name="Shape 172"/>
          <p:cNvPicPr preferRelativeResize="0"/>
          <p:nvPr/>
        </p:nvPicPr>
        <p:blipFill>
          <a:blip r:embed="rId4">
            <a:alphaModFix/>
          </a:blip>
          <a:stretch>
            <a:fillRect/>
          </a:stretch>
        </p:blipFill>
        <p:spPr>
          <a:xfrm>
            <a:off x="107475" y="1535475"/>
            <a:ext cx="4464525" cy="307407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Conclusion</a:t>
            </a:r>
            <a:endParaRPr/>
          </a:p>
        </p:txBody>
      </p:sp>
      <p:sp>
        <p:nvSpPr>
          <p:cNvPr id="178" name="Shape 178"/>
          <p:cNvSpPr txBox="1"/>
          <p:nvPr>
            <p:ph idx="1" type="body"/>
          </p:nvPr>
        </p:nvSpPr>
        <p:spPr>
          <a:xfrm>
            <a:off x="1297500" y="1307850"/>
            <a:ext cx="7038900" cy="33729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n" sz="1600"/>
              <a:t>Natural Language Processing is </a:t>
            </a:r>
            <a:r>
              <a:rPr b="1" lang="en" sz="1600" u="sng"/>
              <a:t>HARD</a:t>
            </a:r>
            <a:r>
              <a:rPr lang="en" sz="1600"/>
              <a:t>.   Through some research, we found out that multi-classification is still in the process for major improvements.  We found that most people who have done multi-classification projects do have misclassifications.</a:t>
            </a:r>
            <a:endParaRPr sz="1600"/>
          </a:p>
          <a:p>
            <a:pPr indent="-330200" lvl="0" marL="457200" rtl="0">
              <a:spcBef>
                <a:spcPts val="0"/>
              </a:spcBef>
              <a:spcAft>
                <a:spcPts val="0"/>
              </a:spcAft>
              <a:buSzPts val="1600"/>
              <a:buChar char="●"/>
            </a:pPr>
            <a:r>
              <a:rPr lang="en" sz="1600"/>
              <a:t>Ways we would improve on this project if more time was give would be to…</a:t>
            </a:r>
            <a:endParaRPr sz="1600"/>
          </a:p>
          <a:p>
            <a:pPr indent="-330200" lvl="1" marL="914400" rtl="0">
              <a:spcBef>
                <a:spcPts val="0"/>
              </a:spcBef>
              <a:spcAft>
                <a:spcPts val="0"/>
              </a:spcAft>
              <a:buSzPts val="1600"/>
              <a:buChar char="○"/>
            </a:pPr>
            <a:r>
              <a:rPr lang="en" sz="1600"/>
              <a:t>Study &amp; familiarize ourselves with the </a:t>
            </a:r>
            <a:r>
              <a:rPr lang="en" sz="1600"/>
              <a:t>XGBoost &amp; Words2Vec </a:t>
            </a:r>
            <a:r>
              <a:rPr lang="en" sz="1600"/>
              <a:t>and incorporate that into our model in hopes of  improving our accuracy score.</a:t>
            </a:r>
            <a:endParaRPr sz="1600"/>
          </a:p>
          <a:p>
            <a:pPr indent="-330200" lvl="1" marL="914400" rtl="0">
              <a:spcBef>
                <a:spcPts val="0"/>
              </a:spcBef>
              <a:spcAft>
                <a:spcPts val="0"/>
              </a:spcAft>
              <a:buSzPts val="1600"/>
              <a:buChar char="○"/>
            </a:pPr>
            <a:r>
              <a:rPr lang="en" sz="1600"/>
              <a:t>Retrieve</a:t>
            </a:r>
            <a:r>
              <a:rPr lang="en" sz="1600"/>
              <a:t> more data to test and train.</a:t>
            </a:r>
            <a:endParaRPr sz="1600"/>
          </a:p>
          <a:p>
            <a:pPr indent="0" lvl="0" marL="0">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