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4" r:id="rId8"/>
    <p:sldId id="265" r:id="rId9"/>
    <p:sldId id="266" r:id="rId10"/>
    <p:sldId id="267" r:id="rId11"/>
    <p:sldId id="260" r:id="rId12"/>
    <p:sldId id="26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D5CA8F7-B0E8-487E-92CF-B9579AFC38C6}" type="datetimeFigureOut">
              <a:rPr lang="en-US" smtClean="0"/>
              <a:t>27-Feb-14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F7239C-9DEA-4EE3-B2FB-C937CD9421E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D5CA8F7-B0E8-487E-92CF-B9579AFC38C6}" type="datetimeFigureOut">
              <a:rPr lang="en-US" smtClean="0"/>
              <a:t>27-Feb-14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F7239C-9DEA-4EE3-B2FB-C937CD9421E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D5CA8F7-B0E8-487E-92CF-B9579AFC38C6}" type="datetimeFigureOut">
              <a:rPr lang="en-US" smtClean="0"/>
              <a:t>27-Feb-14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F7239C-9DEA-4EE3-B2FB-C937CD9421E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D5CA8F7-B0E8-487E-92CF-B9579AFC38C6}" type="datetimeFigureOut">
              <a:rPr lang="en-US" smtClean="0"/>
              <a:t>27-Feb-14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F7239C-9DEA-4EE3-B2FB-C937CD9421E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5CA8F7-B0E8-487E-92CF-B9579AFC38C6}" type="datetimeFigureOut">
              <a:rPr lang="en-US" smtClean="0"/>
              <a:t>27-Feb-14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F7239C-9DEA-4EE3-B2FB-C937CD9421E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D5CA8F7-B0E8-487E-92CF-B9579AFC38C6}" type="datetimeFigureOut">
              <a:rPr lang="en-US" smtClean="0"/>
              <a:t>27-Feb-14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F7239C-9DEA-4EE3-B2FB-C937CD9421E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D5CA8F7-B0E8-487E-92CF-B9579AFC38C6}" type="datetimeFigureOut">
              <a:rPr lang="en-US" smtClean="0"/>
              <a:t>27-Feb-14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F7239C-9DEA-4EE3-B2FB-C937CD9421E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D5CA8F7-B0E8-487E-92CF-B9579AFC38C6}" type="datetimeFigureOut">
              <a:rPr lang="en-US" smtClean="0"/>
              <a:t>27-Feb-14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F7239C-9DEA-4EE3-B2FB-C937CD9421E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5CA8F7-B0E8-487E-92CF-B9579AFC38C6}" type="datetimeFigureOut">
              <a:rPr lang="en-US" smtClean="0"/>
              <a:t>27-Feb-14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F7239C-9DEA-4EE3-B2FB-C937CD9421E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5CA8F7-B0E8-487E-92CF-B9579AFC38C6}" type="datetimeFigureOut">
              <a:rPr lang="en-US" smtClean="0"/>
              <a:t>27-Feb-14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F7239C-9DEA-4EE3-B2FB-C937CD9421E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5CA8F7-B0E8-487E-92CF-B9579AFC38C6}" type="datetimeFigureOut">
              <a:rPr lang="en-US" smtClean="0"/>
              <a:t>27-Feb-14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F7239C-9DEA-4EE3-B2FB-C937CD9421E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5CA8F7-B0E8-487E-92CF-B9579AFC38C6}" type="datetimeFigureOut">
              <a:rPr lang="en-US" smtClean="0"/>
              <a:t>27-Feb-14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F7239C-9DEA-4EE3-B2FB-C937CD9421E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14290"/>
            <a:ext cx="7772400" cy="1470025"/>
          </a:xfrm>
        </p:spPr>
        <p:txBody>
          <a:bodyPr>
            <a:normAutofit fontScale="90000"/>
          </a:bodyPr>
          <a:lstStyle/>
          <a:p>
            <a:r>
              <a:rPr lang="en-US" b="1" dirty="0" smtClean="0"/>
              <a:t>Enumerating Trees in Graph with a Constant Maximum Degree</a:t>
            </a:r>
            <a:endParaRPr lang="en-IN" dirty="0"/>
          </a:p>
        </p:txBody>
      </p:sp>
      <p:sp>
        <p:nvSpPr>
          <p:cNvPr id="3" name="Subtitle 2"/>
          <p:cNvSpPr>
            <a:spLocks noGrp="1"/>
          </p:cNvSpPr>
          <p:nvPr>
            <p:ph type="subTitle" idx="1"/>
          </p:nvPr>
        </p:nvSpPr>
        <p:spPr>
          <a:xfrm>
            <a:off x="714348" y="1714488"/>
            <a:ext cx="7858180" cy="4857784"/>
          </a:xfrm>
        </p:spPr>
        <p:txBody>
          <a:bodyPr>
            <a:normAutofit/>
          </a:bodyPr>
          <a:lstStyle/>
          <a:p>
            <a:endParaRPr lang="en-US" sz="2400" dirty="0">
              <a:solidFill>
                <a:schemeClr val="tx1"/>
              </a:solidFill>
            </a:endParaRPr>
          </a:p>
          <a:p>
            <a:r>
              <a:rPr lang="en-US" sz="2400" dirty="0" smtClean="0">
                <a:solidFill>
                  <a:schemeClr val="tx1"/>
                </a:solidFill>
              </a:rPr>
              <a:t>Prasanth    R	 U4CSE10142</a:t>
            </a:r>
          </a:p>
          <a:p>
            <a:r>
              <a:rPr lang="en-US" sz="2400" dirty="0" smtClean="0">
                <a:solidFill>
                  <a:schemeClr val="tx1"/>
                </a:solidFill>
              </a:rPr>
              <a:t>Swamy       T	 U4CSE10060</a:t>
            </a:r>
          </a:p>
          <a:p>
            <a:r>
              <a:rPr lang="en-US" sz="2400" dirty="0" smtClean="0">
                <a:solidFill>
                  <a:schemeClr val="tx1"/>
                </a:solidFill>
              </a:rPr>
              <a:t>Kaushik      S	 U4CSE10056</a:t>
            </a:r>
          </a:p>
          <a:p>
            <a:r>
              <a:rPr lang="en-US" sz="2400" dirty="0" smtClean="0">
                <a:solidFill>
                  <a:schemeClr val="tx1"/>
                </a:solidFill>
              </a:rPr>
              <a:t>Sushanth  M	 U4CSE10129</a:t>
            </a:r>
          </a:p>
          <a:p>
            <a:r>
              <a:rPr lang="en-US" sz="2400" dirty="0" err="1" smtClean="0">
                <a:solidFill>
                  <a:schemeClr val="tx1"/>
                </a:solidFill>
              </a:rPr>
              <a:t>Nakul</a:t>
            </a:r>
            <a:r>
              <a:rPr lang="en-US" sz="2400" dirty="0" smtClean="0">
                <a:solidFill>
                  <a:schemeClr val="tx1"/>
                </a:solidFill>
              </a:rPr>
              <a:t>         K	 U4CSE10027</a:t>
            </a:r>
          </a:p>
          <a:p>
            <a:pPr algn="l"/>
            <a:endParaRPr lang="en-US" sz="2400" dirty="0">
              <a:solidFill>
                <a:schemeClr val="tx1"/>
              </a:solidFill>
            </a:endParaRPr>
          </a:p>
          <a:p>
            <a:pPr algn="l"/>
            <a:r>
              <a:rPr lang="en-US" sz="2400" dirty="0" smtClean="0">
                <a:solidFill>
                  <a:schemeClr val="tx1"/>
                </a:solidFill>
              </a:rPr>
              <a:t>Evaluator:			              Internal Mentor:</a:t>
            </a:r>
          </a:p>
          <a:p>
            <a:pPr algn="l"/>
            <a:r>
              <a:rPr lang="en-US" sz="2400" dirty="0" smtClean="0">
                <a:solidFill>
                  <a:schemeClr val="tx1"/>
                </a:solidFill>
              </a:rPr>
              <a:t>Suhas	</a:t>
            </a:r>
            <a:r>
              <a:rPr lang="en-US" sz="2400" dirty="0" err="1" smtClean="0">
                <a:solidFill>
                  <a:schemeClr val="tx1"/>
                </a:solidFill>
              </a:rPr>
              <a:t>Kurup</a:t>
            </a:r>
            <a:r>
              <a:rPr lang="en-US" sz="2400" dirty="0" smtClean="0">
                <a:solidFill>
                  <a:schemeClr val="tx1"/>
                </a:solidFill>
              </a:rPr>
              <a:t> M			Dr. </a:t>
            </a:r>
            <a:r>
              <a:rPr lang="en-US" sz="2400" dirty="0" err="1" smtClean="0">
                <a:solidFill>
                  <a:schemeClr val="tx1"/>
                </a:solidFill>
              </a:rPr>
              <a:t>Bhadrachalam</a:t>
            </a:r>
            <a:r>
              <a:rPr lang="en-US" sz="2400" dirty="0" smtClean="0">
                <a:solidFill>
                  <a:schemeClr val="tx1"/>
                </a:solidFill>
              </a:rPr>
              <a:t> C</a:t>
            </a:r>
            <a:endParaRPr lang="en-IN" sz="2400" dirty="0" smtClean="0">
              <a:solidFill>
                <a:schemeClr val="tx1"/>
              </a:solidFill>
            </a:endParaRPr>
          </a:p>
          <a:p>
            <a:pPr algn="l"/>
            <a:r>
              <a:rPr lang="en-US" sz="2400" smtClean="0">
                <a:solidFill>
                  <a:schemeClr val="tx1"/>
                </a:solidFill>
              </a:rPr>
              <a:t>Lecturer, </a:t>
            </a:r>
            <a:r>
              <a:rPr lang="en-US" sz="2400" dirty="0" smtClean="0">
                <a:solidFill>
                  <a:schemeClr val="tx1"/>
                </a:solidFill>
              </a:rPr>
              <a:t>CSE				</a:t>
            </a:r>
            <a:r>
              <a:rPr lang="en-US" sz="2400" smtClean="0">
                <a:solidFill>
                  <a:schemeClr val="tx1"/>
                </a:solidFill>
              </a:rPr>
              <a:t>Asst. </a:t>
            </a:r>
            <a:r>
              <a:rPr lang="en-US" sz="2400" dirty="0" smtClean="0">
                <a:solidFill>
                  <a:schemeClr val="tx1"/>
                </a:solidFill>
              </a:rPr>
              <a:t>Professor, 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r>
              <a:rPr lang="en-US" dirty="0" smtClean="0"/>
              <a:t>Algorithm</a:t>
            </a:r>
          </a:p>
          <a:p>
            <a:pPr lvl="1">
              <a:buFont typeface="Wingdings" pitchFamily="2" charset="2"/>
              <a:buChar char="Ø"/>
            </a:pPr>
            <a:r>
              <a:rPr lang="en-US" dirty="0" smtClean="0"/>
              <a:t>Here, the individual copies of dominions are merged .</a:t>
            </a:r>
          </a:p>
          <a:p>
            <a:pPr lvl="1">
              <a:buFont typeface="Wingdings" pitchFamily="2" charset="2"/>
              <a:buChar char="Ø"/>
            </a:pPr>
            <a:r>
              <a:rPr lang="en-US" dirty="0"/>
              <a:t> </a:t>
            </a:r>
            <a:r>
              <a:rPr lang="en-US" dirty="0" smtClean="0"/>
              <a:t>In-order traversal on the dominion set is used to merge them.</a:t>
            </a:r>
            <a:endParaRPr lang="en-US" dirty="0"/>
          </a:p>
        </p:txBody>
      </p:sp>
    </p:spTree>
    <p:extLst>
      <p:ext uri="{BB962C8B-B14F-4D97-AF65-F5344CB8AC3E}">
        <p14:creationId xmlns:p14="http://schemas.microsoft.com/office/powerpoint/2010/main" val="1975034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Timeline</a:t>
            </a:r>
            <a:endParaRPr lang="en-IN" dirty="0"/>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Faced</a:t>
            </a:r>
            <a:endParaRPr lang="en-IN" dirty="0"/>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1143000"/>
          </a:xfrm>
        </p:spPr>
        <p:txBody>
          <a:bodyPr/>
          <a:lstStyle/>
          <a:p>
            <a:r>
              <a:rPr lang="en-US" dirty="0" smtClean="0"/>
              <a:t>Introduction</a:t>
            </a:r>
            <a:endParaRPr lang="en-IN" dirty="0"/>
          </a:p>
        </p:txBody>
      </p:sp>
      <p:sp>
        <p:nvSpPr>
          <p:cNvPr id="3" name="Content Placeholder 2"/>
          <p:cNvSpPr>
            <a:spLocks noGrp="1"/>
          </p:cNvSpPr>
          <p:nvPr>
            <p:ph idx="1"/>
          </p:nvPr>
        </p:nvSpPr>
        <p:spPr>
          <a:xfrm>
            <a:off x="457200" y="1142984"/>
            <a:ext cx="8229600" cy="5500726"/>
          </a:xfrm>
        </p:spPr>
        <p:txBody>
          <a:bodyPr>
            <a:normAutofit fontScale="92500"/>
          </a:bodyPr>
          <a:lstStyle/>
          <a:p>
            <a:r>
              <a:rPr lang="en-US" dirty="0" smtClean="0"/>
              <a:t>Identifying the copies of a particular structure in a given protein structure is of fundamental significance in structural biology. </a:t>
            </a:r>
          </a:p>
          <a:p>
            <a:r>
              <a:rPr lang="en-US" dirty="0" smtClean="0"/>
              <a:t>This helps one establish relations among pairs of proteins. </a:t>
            </a:r>
          </a:p>
          <a:p>
            <a:r>
              <a:rPr lang="en-US" dirty="0" smtClean="0"/>
              <a:t>The substructures of interest are called motifs. </a:t>
            </a:r>
          </a:p>
          <a:p>
            <a:r>
              <a:rPr lang="en-US" dirty="0" smtClean="0"/>
              <a:t>The search of structural motifs that specify the spatial arrangement of polypeptide segments i.e. secondary structure elements or simply SSEs is preferred over other methods such as structural superposition in comparing protein structures.</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lstStyle/>
          <a:p>
            <a:r>
              <a:rPr lang="en-US" dirty="0" smtClean="0"/>
              <a:t>Problem Definition</a:t>
            </a:r>
            <a:endParaRPr lang="en-IN" dirty="0"/>
          </a:p>
        </p:txBody>
      </p:sp>
      <p:sp>
        <p:nvSpPr>
          <p:cNvPr id="3" name="Content Placeholder 2"/>
          <p:cNvSpPr>
            <a:spLocks noGrp="1"/>
          </p:cNvSpPr>
          <p:nvPr>
            <p:ph idx="1"/>
          </p:nvPr>
        </p:nvSpPr>
        <p:spPr>
          <a:xfrm>
            <a:off x="500034" y="1428736"/>
            <a:ext cx="8229600" cy="4525963"/>
          </a:xfrm>
        </p:spPr>
        <p:txBody>
          <a:bodyPr/>
          <a:lstStyle/>
          <a:p>
            <a:r>
              <a:rPr lang="en-US" dirty="0" smtClean="0"/>
              <a:t>To implement an efficient divide-and-conquer algorithm to find all the copies of a tree Q(a query graph) in the graph G by conquering Q using a minimum dominating set.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Design</a:t>
            </a:r>
            <a:endParaRPr lang="en-IN" dirty="0"/>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 y="1484784"/>
            <a:ext cx="9020175" cy="5044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Detailed Design Specification and Algorithm</a:t>
            </a:r>
            <a:endParaRPr lang="en-US" dirty="0"/>
          </a:p>
        </p:txBody>
      </p:sp>
      <p:sp>
        <p:nvSpPr>
          <p:cNvPr id="3" name="Content Placeholder 2"/>
          <p:cNvSpPr>
            <a:spLocks noGrp="1"/>
          </p:cNvSpPr>
          <p:nvPr>
            <p:ph idx="1"/>
          </p:nvPr>
        </p:nvSpPr>
        <p:spPr>
          <a:xfrm>
            <a:off x="457200" y="1600201"/>
            <a:ext cx="8229600" cy="964703"/>
          </a:xfrm>
        </p:spPr>
        <p:txBody>
          <a:bodyPr>
            <a:normAutofit/>
          </a:bodyPr>
          <a:lstStyle/>
          <a:p>
            <a:r>
              <a:rPr lang="en-US" sz="2400" dirty="0" smtClean="0"/>
              <a:t>We have 4 modules in this project.</a:t>
            </a:r>
          </a:p>
          <a:p>
            <a:r>
              <a:rPr lang="en-US" sz="2400" b="1" u="sng" dirty="0" smtClean="0"/>
              <a:t>MODULE – 1:</a:t>
            </a:r>
            <a:endParaRPr lang="en-US" sz="2400" b="1" u="sng"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420888"/>
            <a:ext cx="8424936" cy="2184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9552" y="4797152"/>
            <a:ext cx="7392280" cy="830997"/>
          </a:xfrm>
          <a:prstGeom prst="rect">
            <a:avLst/>
          </a:prstGeom>
          <a:noFill/>
        </p:spPr>
        <p:txBody>
          <a:bodyPr wrap="none" rtlCol="0">
            <a:spAutoFit/>
          </a:bodyPr>
          <a:lstStyle/>
          <a:p>
            <a:r>
              <a:rPr lang="en-US" sz="2400" dirty="0" smtClean="0"/>
              <a:t>This module takes a Tree T as input and divides them into </a:t>
            </a:r>
          </a:p>
          <a:p>
            <a:r>
              <a:rPr lang="en-US" sz="2400" dirty="0"/>
              <a:t>d</a:t>
            </a:r>
            <a:r>
              <a:rPr lang="en-US" sz="2400" dirty="0" smtClean="0"/>
              <a:t>ominions.</a:t>
            </a:r>
          </a:p>
        </p:txBody>
      </p:sp>
    </p:spTree>
    <p:extLst>
      <p:ext uri="{BB962C8B-B14F-4D97-AF65-F5344CB8AC3E}">
        <p14:creationId xmlns:p14="http://schemas.microsoft.com/office/powerpoint/2010/main" val="486136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fontScale="92500" lnSpcReduction="10000"/>
          </a:bodyPr>
          <a:lstStyle/>
          <a:p>
            <a:pPr marL="0" indent="0">
              <a:buNone/>
            </a:pPr>
            <a:r>
              <a:rPr lang="en-US" dirty="0"/>
              <a:t> </a:t>
            </a:r>
            <a:r>
              <a:rPr lang="en-US" dirty="0" smtClean="0"/>
              <a:t>   </a:t>
            </a:r>
            <a:r>
              <a:rPr lang="en-US" dirty="0" smtClean="0"/>
              <a:t>Algorithm CDE:</a:t>
            </a:r>
          </a:p>
          <a:p>
            <a:r>
              <a:rPr lang="en-US" dirty="0" smtClean="0"/>
              <a:t>We divide the tree into minimum number of dominions using the algorithm CDE.</a:t>
            </a:r>
          </a:p>
          <a:p>
            <a:r>
              <a:rPr lang="en-US" dirty="0" smtClean="0"/>
              <a:t>For every node in Tree T, we calculate three values C, D, E.</a:t>
            </a:r>
          </a:p>
          <a:p>
            <a:r>
              <a:rPr lang="en-US" dirty="0" smtClean="0"/>
              <a:t>C(v) mean Dominion number for sub tree rooted at node v.</a:t>
            </a:r>
          </a:p>
          <a:p>
            <a:r>
              <a:rPr lang="en-US" dirty="0" smtClean="0"/>
              <a:t>D(v) </a:t>
            </a:r>
            <a:r>
              <a:rPr lang="en-US" dirty="0"/>
              <a:t>mean Dominion number for sub tree rooted at node </a:t>
            </a:r>
            <a:r>
              <a:rPr lang="en-US" dirty="0" smtClean="0"/>
              <a:t>v, where v is included.</a:t>
            </a:r>
          </a:p>
          <a:p>
            <a:r>
              <a:rPr lang="en-US" dirty="0"/>
              <a:t>E(v) mean Dominion number for sub </a:t>
            </a:r>
            <a:r>
              <a:rPr lang="en-US" dirty="0" smtClean="0"/>
              <a:t>tree possibly excludes v.</a:t>
            </a:r>
          </a:p>
          <a:p>
            <a:r>
              <a:rPr lang="en-US" dirty="0" smtClean="0"/>
              <a:t>C(v) = </a:t>
            </a:r>
          </a:p>
        </p:txBody>
      </p:sp>
    </p:spTree>
    <p:extLst>
      <p:ext uri="{BB962C8B-B14F-4D97-AF65-F5344CB8AC3E}">
        <p14:creationId xmlns:p14="http://schemas.microsoft.com/office/powerpoint/2010/main" val="3687175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5275" y="332656"/>
            <a:ext cx="8856984" cy="648072"/>
          </a:xfrm>
        </p:spPr>
        <p:txBody>
          <a:bodyPr>
            <a:normAutofit/>
          </a:bodyPr>
          <a:lstStyle/>
          <a:p>
            <a:r>
              <a:rPr lang="en-US" sz="2400" b="1" u="sng" smtClean="0"/>
              <a:t>MODULE </a:t>
            </a:r>
            <a:r>
              <a:rPr lang="en-US" sz="2400" b="1" u="sng" dirty="0" smtClean="0"/>
              <a:t>– 2</a:t>
            </a:r>
            <a:r>
              <a:rPr lang="en-US" sz="2400" dirty="0" smtClean="0"/>
              <a:t>:</a:t>
            </a:r>
            <a:endParaRPr 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168874"/>
            <a:ext cx="7210425"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7504" y="3404114"/>
            <a:ext cx="8928992" cy="1938992"/>
          </a:xfrm>
          <a:prstGeom prst="rect">
            <a:avLst/>
          </a:prstGeom>
          <a:noFill/>
        </p:spPr>
        <p:txBody>
          <a:bodyPr wrap="square" rtlCol="0">
            <a:spAutoFit/>
          </a:bodyPr>
          <a:lstStyle/>
          <a:p>
            <a:pPr marL="342900" indent="-342900">
              <a:buFont typeface="Arial" pitchFamily="34" charset="0"/>
              <a:buChar char="•"/>
            </a:pPr>
            <a:r>
              <a:rPr lang="en-US" sz="2400" dirty="0" smtClean="0"/>
              <a:t>In this module, the divided dominions are taken as input  along with the given Graph G. </a:t>
            </a:r>
          </a:p>
          <a:p>
            <a:endParaRPr lang="en-US" sz="2400" dirty="0" smtClean="0"/>
          </a:p>
          <a:p>
            <a:pPr marL="342900" indent="-342900">
              <a:buFont typeface="Arial" pitchFamily="34" charset="0"/>
              <a:buChar char="•"/>
            </a:pPr>
            <a:r>
              <a:rPr lang="en-US" sz="2400" dirty="0" smtClean="0"/>
              <a:t>The output is that all the copies of every dominion present in the Graph G is found.</a:t>
            </a:r>
            <a:endParaRPr lang="en-US" sz="2400" dirty="0"/>
          </a:p>
        </p:txBody>
      </p:sp>
    </p:spTree>
    <p:extLst>
      <p:ext uri="{BB962C8B-B14F-4D97-AF65-F5344CB8AC3E}">
        <p14:creationId xmlns:p14="http://schemas.microsoft.com/office/powerpoint/2010/main" val="1284781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lstStyle/>
          <a:p>
            <a:r>
              <a:rPr lang="en-US" sz="2800" dirty="0" smtClean="0"/>
              <a:t>Algorithm</a:t>
            </a:r>
          </a:p>
          <a:p>
            <a:pPr lvl="1">
              <a:buFont typeface="Wingdings" pitchFamily="2" charset="2"/>
              <a:buChar char="Ø"/>
            </a:pPr>
            <a:r>
              <a:rPr lang="en-US" sz="2400" dirty="0" smtClean="0"/>
              <a:t>Here, we compare the degree of the root of every dominion to the degree of each of the nodes in Graph G.</a:t>
            </a:r>
          </a:p>
          <a:p>
            <a:pPr lvl="1">
              <a:buFont typeface="Wingdings" pitchFamily="2" charset="2"/>
              <a:buChar char="Ø"/>
            </a:pPr>
            <a:r>
              <a:rPr lang="en-US" sz="2400" dirty="0" smtClean="0"/>
              <a:t>If, the degree of roots of two different dominions are same, then the following process is done only once. Meaning , its only done for unique degrees of root.</a:t>
            </a:r>
          </a:p>
          <a:p>
            <a:pPr lvl="2">
              <a:buFont typeface="Courier New" pitchFamily="49" charset="0"/>
              <a:buChar char="o"/>
            </a:pPr>
            <a:r>
              <a:rPr lang="en-US" sz="2000" dirty="0" smtClean="0"/>
              <a:t>If a node has degree greater than or equal to the degree of the root of dominion, then a copy of the dominion exists at the particular node with the node as root.</a:t>
            </a:r>
          </a:p>
          <a:p>
            <a:pPr lvl="2">
              <a:buFont typeface="Courier New" pitchFamily="49" charset="0"/>
              <a:buChar char="o"/>
            </a:pPr>
            <a:r>
              <a:rPr lang="en-US" sz="2000" dirty="0" smtClean="0"/>
              <a:t>If the degree of node is greater than the degree of the root of dominion, then all combinations of its adjacent nodes with count (</a:t>
            </a:r>
            <a:r>
              <a:rPr lang="en-US" sz="2000" dirty="0" smtClean="0"/>
              <a:t>degree) </a:t>
            </a:r>
            <a:r>
              <a:rPr lang="en-US" sz="2000" dirty="0" smtClean="0"/>
              <a:t>are valid copies of dominion.</a:t>
            </a:r>
          </a:p>
          <a:p>
            <a:pPr lvl="2">
              <a:buFont typeface="Courier New" pitchFamily="49" charset="0"/>
              <a:buChar char="o"/>
            </a:pPr>
            <a:r>
              <a:rPr lang="en-US" sz="2000" dirty="0" smtClean="0"/>
              <a:t>This process is continued until all the nodes of G are exhausted for a particular dominion.</a:t>
            </a:r>
          </a:p>
          <a:p>
            <a:pPr lvl="1">
              <a:buFont typeface="Wingdings" pitchFamily="2" charset="2"/>
              <a:buChar char="Ø"/>
            </a:pPr>
            <a:r>
              <a:rPr lang="en-US" sz="2400" dirty="0" smtClean="0"/>
              <a:t>The above process is done for every unique degree of root.</a:t>
            </a:r>
            <a:endParaRPr lang="en-US" sz="2400" dirty="0"/>
          </a:p>
        </p:txBody>
      </p:sp>
    </p:spTree>
    <p:extLst>
      <p:ext uri="{BB962C8B-B14F-4D97-AF65-F5344CB8AC3E}">
        <p14:creationId xmlns:p14="http://schemas.microsoft.com/office/powerpoint/2010/main" val="760196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710533"/>
          </a:xfrm>
        </p:spPr>
        <p:txBody>
          <a:bodyPr>
            <a:normAutofit/>
          </a:bodyPr>
          <a:lstStyle/>
          <a:p>
            <a:r>
              <a:rPr lang="en-US" sz="2400" b="1" u="sng" dirty="0" smtClean="0"/>
              <a:t>MODULE – 3</a:t>
            </a:r>
            <a:r>
              <a:rPr lang="en-US" sz="2400" dirty="0" smtClean="0"/>
              <a:t>:</a:t>
            </a: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764704"/>
            <a:ext cx="7454816"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11560" y="2924944"/>
            <a:ext cx="8208912" cy="2215991"/>
          </a:xfrm>
          <a:prstGeom prst="rect">
            <a:avLst/>
          </a:prstGeom>
          <a:noFill/>
        </p:spPr>
        <p:txBody>
          <a:bodyPr wrap="square" rtlCol="0">
            <a:spAutoFit/>
          </a:bodyPr>
          <a:lstStyle/>
          <a:p>
            <a:pPr marL="285750" indent="-285750">
              <a:buFont typeface="Arial" pitchFamily="34" charset="0"/>
              <a:buChar char="•"/>
            </a:pPr>
            <a:r>
              <a:rPr lang="en-US" sz="2400" dirty="0" smtClean="0"/>
              <a:t>In this module, the copies found for each dominion is taken as input.</a:t>
            </a:r>
          </a:p>
          <a:p>
            <a:pPr marL="285750" indent="-285750">
              <a:buFont typeface="Arial" pitchFamily="34" charset="0"/>
              <a:buChar char="•"/>
            </a:pPr>
            <a:endParaRPr lang="en-US" sz="2400" dirty="0"/>
          </a:p>
          <a:p>
            <a:pPr marL="285750" indent="-285750">
              <a:buFont typeface="Arial" pitchFamily="34" charset="0"/>
              <a:buChar char="•"/>
            </a:pPr>
            <a:r>
              <a:rPr lang="en-US" sz="2400" dirty="0" smtClean="0"/>
              <a:t>The output is complete copies of T in G.</a:t>
            </a:r>
          </a:p>
          <a:p>
            <a:pPr marL="285750" indent="-285750">
              <a:buFont typeface="Arial" pitchFamily="34" charset="0"/>
              <a:buChar char="•"/>
            </a:pPr>
            <a:endParaRPr lang="en-US" sz="2400" dirty="0" smtClean="0"/>
          </a:p>
          <a:p>
            <a:endParaRPr lang="en-US" dirty="0"/>
          </a:p>
        </p:txBody>
      </p:sp>
    </p:spTree>
    <p:extLst>
      <p:ext uri="{BB962C8B-B14F-4D97-AF65-F5344CB8AC3E}">
        <p14:creationId xmlns:p14="http://schemas.microsoft.com/office/powerpoint/2010/main" val="3314470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510</TotalTime>
  <Words>485</Words>
  <Application>Microsoft Office PowerPoint</Application>
  <PresentationFormat>On-screen Show (4:3)</PresentationFormat>
  <Paragraphs>51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Enumerating Trees in Graph with a Constant Maximum Degree</vt:lpstr>
      <vt:lpstr>Introduction</vt:lpstr>
      <vt:lpstr>Problem Definition</vt:lpstr>
      <vt:lpstr>Architecture Design</vt:lpstr>
      <vt:lpstr>Detailed Design Specification and Algorithm</vt:lpstr>
      <vt:lpstr>PowerPoint Presentation</vt:lpstr>
      <vt:lpstr>PowerPoint Presentation</vt:lpstr>
      <vt:lpstr>PowerPoint Presentation</vt:lpstr>
      <vt:lpstr>PowerPoint Presentation</vt:lpstr>
      <vt:lpstr>PowerPoint Presentation</vt:lpstr>
      <vt:lpstr>Project Timeline</vt:lpstr>
      <vt:lpstr>Challenges Faced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Enumerating Trees in Graph with a Constant Maximum Degree</dc:title>
  <dc:creator>thota</dc:creator>
  <cp:lastModifiedBy>Sush</cp:lastModifiedBy>
  <cp:revision>34</cp:revision>
  <dcterms:created xsi:type="dcterms:W3CDTF">2014-02-26T05:09:05Z</dcterms:created>
  <dcterms:modified xsi:type="dcterms:W3CDTF">2014-02-27T17:34:17Z</dcterms:modified>
</cp:coreProperties>
</file>